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55"/>
  </p:notesMasterIdLst>
  <p:sldIdLst>
    <p:sldId id="256" r:id="rId6"/>
    <p:sldId id="528" r:id="rId7"/>
    <p:sldId id="447" r:id="rId8"/>
    <p:sldId id="324" r:id="rId9"/>
    <p:sldId id="326" r:id="rId10"/>
    <p:sldId id="405" r:id="rId11"/>
    <p:sldId id="328" r:id="rId12"/>
    <p:sldId id="364" r:id="rId13"/>
    <p:sldId id="484" r:id="rId14"/>
    <p:sldId id="485" r:id="rId15"/>
    <p:sldId id="486" r:id="rId16"/>
    <p:sldId id="498" r:id="rId17"/>
    <p:sldId id="514" r:id="rId18"/>
    <p:sldId id="406" r:id="rId19"/>
    <p:sldId id="515" r:id="rId20"/>
    <p:sldId id="516" r:id="rId21"/>
    <p:sldId id="424" r:id="rId22"/>
    <p:sldId id="425" r:id="rId23"/>
    <p:sldId id="517" r:id="rId24"/>
    <p:sldId id="518" r:id="rId25"/>
    <p:sldId id="409" r:id="rId26"/>
    <p:sldId id="408" r:id="rId27"/>
    <p:sldId id="504" r:id="rId28"/>
    <p:sldId id="499" r:id="rId29"/>
    <p:sldId id="526" r:id="rId30"/>
    <p:sldId id="527" r:id="rId31"/>
    <p:sldId id="538" r:id="rId32"/>
    <p:sldId id="519" r:id="rId33"/>
    <p:sldId id="520" r:id="rId34"/>
    <p:sldId id="521" r:id="rId35"/>
    <p:sldId id="522" r:id="rId36"/>
    <p:sldId id="480" r:id="rId37"/>
    <p:sldId id="537" r:id="rId38"/>
    <p:sldId id="534" r:id="rId39"/>
    <p:sldId id="535" r:id="rId40"/>
    <p:sldId id="494" r:id="rId41"/>
    <p:sldId id="503" r:id="rId42"/>
    <p:sldId id="490" r:id="rId43"/>
    <p:sldId id="536" r:id="rId44"/>
    <p:sldId id="423" r:id="rId45"/>
    <p:sldId id="487" r:id="rId46"/>
    <p:sldId id="456" r:id="rId47"/>
    <p:sldId id="523" r:id="rId48"/>
    <p:sldId id="524" r:id="rId49"/>
    <p:sldId id="454" r:id="rId50"/>
    <p:sldId id="495" r:id="rId51"/>
    <p:sldId id="496" r:id="rId52"/>
    <p:sldId id="497" r:id="rId53"/>
    <p:sldId id="258"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62"/>
    <a:srgbClr val="254061"/>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79913" autoAdjust="0"/>
  </p:normalViewPr>
  <p:slideViewPr>
    <p:cSldViewPr snapToGrid="0">
      <p:cViewPr varScale="1">
        <p:scale>
          <a:sx n="120" d="100"/>
          <a:sy n="120" d="100"/>
        </p:scale>
        <p:origin x="12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White-NH Male</c:v>
                </c:pt>
              </c:strCache>
            </c:strRef>
          </c:tx>
          <c:spPr>
            <a:solidFill>
              <a:schemeClr val="accent1"/>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Sheet1!$B$2:$B$19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0-78C6-410A-9B79-8C5B9B13A6F5}"/>
            </c:ext>
          </c:extLst>
        </c:ser>
        <c:ser>
          <c:idx val="1"/>
          <c:order val="1"/>
          <c:tx>
            <c:strRef>
              <c:f>Sheet1!$F$1</c:f>
              <c:strCache>
                <c:ptCount val="1"/>
                <c:pt idx="0">
                  <c:v>White-NH Female</c:v>
                </c:pt>
              </c:strCache>
            </c:strRef>
          </c:tx>
          <c:spPr>
            <a:solidFill>
              <a:schemeClr val="accent2"/>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Sheet1!$F$2:$F$19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1-78C6-410A-9B79-8C5B9B13A6F5}"/>
            </c:ext>
          </c:extLst>
        </c:ser>
        <c:dLbls>
          <c:showLegendKey val="0"/>
          <c:showVal val="0"/>
          <c:showCatName val="0"/>
          <c:showSerName val="0"/>
          <c:showPercent val="0"/>
          <c:showBubbleSize val="0"/>
        </c:dLbls>
        <c:gapWidth val="25"/>
        <c:overlap val="100"/>
        <c:axId val="519770280"/>
        <c:axId val="519770608"/>
      </c:barChart>
      <c:catAx>
        <c:axId val="5197702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608"/>
        <c:crosses val="autoZero"/>
        <c:auto val="1"/>
        <c:lblAlgn val="ctr"/>
        <c:lblOffset val="100"/>
        <c:noMultiLvlLbl val="0"/>
      </c:catAx>
      <c:valAx>
        <c:axId val="51977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Sheet1!$B$61</c:f>
              <c:strCache>
                <c:ptCount val="1"/>
                <c:pt idx="0">
                  <c:v>Hispanic Male</c:v>
                </c:pt>
              </c:strCache>
            </c:strRef>
          </c:tx>
          <c:spPr>
            <a:solidFill>
              <a:schemeClr val="accent1"/>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Sheet1!$B$62:$B$79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0-9D69-4F25-B363-CE39F42B4912}"/>
            </c:ext>
          </c:extLst>
        </c:ser>
        <c:ser>
          <c:idx val="1"/>
          <c:order val="1"/>
          <c:tx>
            <c:strRef>
              <c:f>Sheet1!$C$61</c:f>
              <c:strCache>
                <c:ptCount val="1"/>
                <c:pt idx="0">
                  <c:v>Hispanic Female</c:v>
                </c:pt>
              </c:strCache>
            </c:strRef>
          </c:tx>
          <c:spPr>
            <a:solidFill>
              <a:schemeClr val="accent2"/>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Sheet1!$C$62:$C$79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1-9D69-4F25-B363-CE39F42B4912}"/>
            </c:ext>
          </c:extLst>
        </c:ser>
        <c:dLbls>
          <c:showLegendKey val="0"/>
          <c:showVal val="0"/>
          <c:showCatName val="0"/>
          <c:showSerName val="0"/>
          <c:showPercent val="0"/>
          <c:showBubbleSize val="0"/>
        </c:dLbls>
        <c:gapWidth val="25"/>
        <c:overlap val="100"/>
        <c:axId val="578582216"/>
        <c:axId val="578589760"/>
      </c:barChart>
      <c:catAx>
        <c:axId val="5785822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9760"/>
        <c:crosses val="autoZero"/>
        <c:auto val="1"/>
        <c:lblAlgn val="ctr"/>
        <c:lblOffset val="100"/>
        <c:noMultiLvlLbl val="0"/>
      </c:catAx>
      <c:valAx>
        <c:axId val="578589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Sheet1!$B$41</c:f>
              <c:strCache>
                <c:ptCount val="1"/>
                <c:pt idx="0">
                  <c:v>Asian-NH Male</c:v>
                </c:pt>
              </c:strCache>
            </c:strRef>
          </c:tx>
          <c:spPr>
            <a:solidFill>
              <a:schemeClr val="accent1">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Sheet1!$B$42:$B$59</c:f>
              <c:numCache>
                <c:formatCode>General</c:formatCode>
                <c:ptCount val="18"/>
                <c:pt idx="0">
                  <c:v>-43164</c:v>
                </c:pt>
                <c:pt idx="1">
                  <c:v>-44752</c:v>
                </c:pt>
                <c:pt idx="2">
                  <c:v>-45542</c:v>
                </c:pt>
                <c:pt idx="3">
                  <c:v>-40997</c:v>
                </c:pt>
                <c:pt idx="4">
                  <c:v>-45468</c:v>
                </c:pt>
                <c:pt idx="5">
                  <c:v>-57011</c:v>
                </c:pt>
                <c:pt idx="6">
                  <c:v>-59546</c:v>
                </c:pt>
                <c:pt idx="7">
                  <c:v>-58011</c:v>
                </c:pt>
                <c:pt idx="8">
                  <c:v>-57745</c:v>
                </c:pt>
                <c:pt idx="9">
                  <c:v>-52155</c:v>
                </c:pt>
                <c:pt idx="10">
                  <c:v>-41002</c:v>
                </c:pt>
                <c:pt idx="11">
                  <c:v>-33689</c:v>
                </c:pt>
                <c:pt idx="12">
                  <c:v>-28264</c:v>
                </c:pt>
                <c:pt idx="13">
                  <c:v>-22641</c:v>
                </c:pt>
                <c:pt idx="14">
                  <c:v>-15806</c:v>
                </c:pt>
                <c:pt idx="15">
                  <c:v>-10161</c:v>
                </c:pt>
                <c:pt idx="16">
                  <c:v>-5788</c:v>
                </c:pt>
                <c:pt idx="17">
                  <c:v>-3941</c:v>
                </c:pt>
              </c:numCache>
            </c:numRef>
          </c:val>
          <c:extLst>
            <c:ext xmlns:c16="http://schemas.microsoft.com/office/drawing/2014/chart" uri="{C3380CC4-5D6E-409C-BE32-E72D297353CC}">
              <c16:uniqueId val="{00000000-DA8C-477D-B9D4-0414C1692F41}"/>
            </c:ext>
          </c:extLst>
        </c:ser>
        <c:ser>
          <c:idx val="1"/>
          <c:order val="1"/>
          <c:tx>
            <c:strRef>
              <c:f>Sheet1!$C$41</c:f>
              <c:strCache>
                <c:ptCount val="1"/>
                <c:pt idx="0">
                  <c:v>Black-NH Male</c:v>
                </c:pt>
              </c:strCache>
            </c:strRef>
          </c:tx>
          <c:spPr>
            <a:solidFill>
              <a:schemeClr val="accent1">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Sheet1!$C$42:$C$59</c:f>
              <c:numCache>
                <c:formatCode>General</c:formatCode>
                <c:ptCount val="18"/>
                <c:pt idx="0">
                  <c:v>-118371</c:v>
                </c:pt>
                <c:pt idx="1">
                  <c:v>-119207</c:v>
                </c:pt>
                <c:pt idx="2">
                  <c:v>-124311</c:v>
                </c:pt>
                <c:pt idx="3">
                  <c:v>-127030</c:v>
                </c:pt>
                <c:pt idx="4">
                  <c:v>-135072</c:v>
                </c:pt>
                <c:pt idx="5">
                  <c:v>-141660</c:v>
                </c:pt>
                <c:pt idx="6">
                  <c:v>-125090</c:v>
                </c:pt>
                <c:pt idx="7">
                  <c:v>-119816</c:v>
                </c:pt>
                <c:pt idx="8">
                  <c:v>-106221</c:v>
                </c:pt>
                <c:pt idx="9">
                  <c:v>-106602</c:v>
                </c:pt>
                <c:pt idx="10">
                  <c:v>-101741</c:v>
                </c:pt>
                <c:pt idx="11">
                  <c:v>-96962</c:v>
                </c:pt>
                <c:pt idx="12">
                  <c:v>-78006</c:v>
                </c:pt>
                <c:pt idx="13">
                  <c:v>-54931</c:v>
                </c:pt>
                <c:pt idx="14">
                  <c:v>-33354</c:v>
                </c:pt>
                <c:pt idx="15">
                  <c:v>-19846</c:v>
                </c:pt>
                <c:pt idx="16">
                  <c:v>-11683</c:v>
                </c:pt>
                <c:pt idx="17">
                  <c:v>-9252</c:v>
                </c:pt>
              </c:numCache>
            </c:numRef>
          </c:val>
          <c:extLst>
            <c:ext xmlns:c16="http://schemas.microsoft.com/office/drawing/2014/chart" uri="{C3380CC4-5D6E-409C-BE32-E72D297353CC}">
              <c16:uniqueId val="{00000001-DA8C-477D-B9D4-0414C1692F41}"/>
            </c:ext>
          </c:extLst>
        </c:ser>
        <c:ser>
          <c:idx val="2"/>
          <c:order val="2"/>
          <c:tx>
            <c:strRef>
              <c:f>Sheet1!$D$41</c:f>
              <c:strCache>
                <c:ptCount val="1"/>
                <c:pt idx="0">
                  <c:v>White-NH Male</c:v>
                </c:pt>
              </c:strCache>
            </c:strRef>
          </c:tx>
          <c:spPr>
            <a:solidFill>
              <a:schemeClr val="accent1"/>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Sheet1!$D$42:$D$59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2-DA8C-477D-B9D4-0414C1692F41}"/>
            </c:ext>
          </c:extLst>
        </c:ser>
        <c:ser>
          <c:idx val="3"/>
          <c:order val="3"/>
          <c:tx>
            <c:strRef>
              <c:f>Sheet1!$E$41</c:f>
              <c:strCache>
                <c:ptCount val="1"/>
                <c:pt idx="0">
                  <c:v>Hispanic Male</c:v>
                </c:pt>
              </c:strCache>
            </c:strRef>
          </c:tx>
          <c:spPr>
            <a:solidFill>
              <a:schemeClr val="accent1">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Sheet1!$E$42:$E$59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3-DA8C-477D-B9D4-0414C1692F41}"/>
            </c:ext>
          </c:extLst>
        </c:ser>
        <c:ser>
          <c:idx val="4"/>
          <c:order val="4"/>
          <c:tx>
            <c:strRef>
              <c:f>Sheet1!$F$41</c:f>
              <c:strCache>
                <c:ptCount val="1"/>
                <c:pt idx="0">
                  <c:v>Asian-NH Female</c:v>
                </c:pt>
              </c:strCache>
            </c:strRef>
          </c:tx>
          <c:spPr>
            <a:solidFill>
              <a:schemeClr val="accent2">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Sheet1!$F$42:$F$59</c:f>
              <c:numCache>
                <c:formatCode>#,##0</c:formatCode>
                <c:ptCount val="18"/>
                <c:pt idx="0">
                  <c:v>40471</c:v>
                </c:pt>
                <c:pt idx="1">
                  <c:v>42834</c:v>
                </c:pt>
                <c:pt idx="2">
                  <c:v>43915</c:v>
                </c:pt>
                <c:pt idx="3">
                  <c:v>39453</c:v>
                </c:pt>
                <c:pt idx="4">
                  <c:v>43197</c:v>
                </c:pt>
                <c:pt idx="5">
                  <c:v>58247</c:v>
                </c:pt>
                <c:pt idx="6">
                  <c:v>64601</c:v>
                </c:pt>
                <c:pt idx="7">
                  <c:v>64602</c:v>
                </c:pt>
                <c:pt idx="8">
                  <c:v>61414</c:v>
                </c:pt>
                <c:pt idx="9">
                  <c:v>55101</c:v>
                </c:pt>
                <c:pt idx="10">
                  <c:v>42631</c:v>
                </c:pt>
                <c:pt idx="11">
                  <c:v>37628</c:v>
                </c:pt>
                <c:pt idx="12">
                  <c:v>34235</c:v>
                </c:pt>
                <c:pt idx="13">
                  <c:v>28849</c:v>
                </c:pt>
                <c:pt idx="14">
                  <c:v>18649</c:v>
                </c:pt>
                <c:pt idx="15">
                  <c:v>12054</c:v>
                </c:pt>
                <c:pt idx="16">
                  <c:v>7023</c:v>
                </c:pt>
                <c:pt idx="17">
                  <c:v>6071</c:v>
                </c:pt>
              </c:numCache>
            </c:numRef>
          </c:val>
          <c:extLst>
            <c:ext xmlns:c16="http://schemas.microsoft.com/office/drawing/2014/chart" uri="{C3380CC4-5D6E-409C-BE32-E72D297353CC}">
              <c16:uniqueId val="{00000004-DA8C-477D-B9D4-0414C1692F41}"/>
            </c:ext>
          </c:extLst>
        </c:ser>
        <c:ser>
          <c:idx val="5"/>
          <c:order val="5"/>
          <c:tx>
            <c:strRef>
              <c:f>Sheet1!$G$41</c:f>
              <c:strCache>
                <c:ptCount val="1"/>
                <c:pt idx="0">
                  <c:v>Black-NH Female</c:v>
                </c:pt>
              </c:strCache>
            </c:strRef>
          </c:tx>
          <c:spPr>
            <a:solidFill>
              <a:schemeClr val="accent2">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Sheet1!$G$42:$G$59</c:f>
              <c:numCache>
                <c:formatCode>#,##0</c:formatCode>
                <c:ptCount val="18"/>
                <c:pt idx="0">
                  <c:v>114874</c:v>
                </c:pt>
                <c:pt idx="1">
                  <c:v>115795</c:v>
                </c:pt>
                <c:pt idx="2">
                  <c:v>120993</c:v>
                </c:pt>
                <c:pt idx="3">
                  <c:v>121262</c:v>
                </c:pt>
                <c:pt idx="4">
                  <c:v>127826</c:v>
                </c:pt>
                <c:pt idx="5">
                  <c:v>142655</c:v>
                </c:pt>
                <c:pt idx="6">
                  <c:v>132385</c:v>
                </c:pt>
                <c:pt idx="7">
                  <c:v>128741</c:v>
                </c:pt>
                <c:pt idx="8">
                  <c:v>116630</c:v>
                </c:pt>
                <c:pt idx="9">
                  <c:v>116320</c:v>
                </c:pt>
                <c:pt idx="10">
                  <c:v>112937</c:v>
                </c:pt>
                <c:pt idx="11">
                  <c:v>109330</c:v>
                </c:pt>
                <c:pt idx="12">
                  <c:v>92819</c:v>
                </c:pt>
                <c:pt idx="13">
                  <c:v>70203</c:v>
                </c:pt>
                <c:pt idx="14">
                  <c:v>45229</c:v>
                </c:pt>
                <c:pt idx="15">
                  <c:v>29882</c:v>
                </c:pt>
                <c:pt idx="16">
                  <c:v>20338</c:v>
                </c:pt>
                <c:pt idx="17">
                  <c:v>21099</c:v>
                </c:pt>
              </c:numCache>
            </c:numRef>
          </c:val>
          <c:extLst>
            <c:ext xmlns:c16="http://schemas.microsoft.com/office/drawing/2014/chart" uri="{C3380CC4-5D6E-409C-BE32-E72D297353CC}">
              <c16:uniqueId val="{00000005-DA8C-477D-B9D4-0414C1692F41}"/>
            </c:ext>
          </c:extLst>
        </c:ser>
        <c:ser>
          <c:idx val="6"/>
          <c:order val="6"/>
          <c:tx>
            <c:strRef>
              <c:f>Sheet1!$H$41</c:f>
              <c:strCache>
                <c:ptCount val="1"/>
                <c:pt idx="0">
                  <c:v>White-NH Female</c:v>
                </c:pt>
              </c:strCache>
            </c:strRef>
          </c:tx>
          <c:spPr>
            <a:solidFill>
              <a:schemeClr val="accent2"/>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Sheet1!$H$42:$H$59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6-DA8C-477D-B9D4-0414C1692F41}"/>
            </c:ext>
          </c:extLst>
        </c:ser>
        <c:ser>
          <c:idx val="7"/>
          <c:order val="7"/>
          <c:tx>
            <c:strRef>
              <c:f>Sheet1!$I$41</c:f>
              <c:strCache>
                <c:ptCount val="1"/>
                <c:pt idx="0">
                  <c:v>Hispanic Female</c:v>
                </c:pt>
              </c:strCache>
            </c:strRef>
          </c:tx>
          <c:spPr>
            <a:solidFill>
              <a:schemeClr val="accent2">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Sheet1!$I$42:$I$59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7-DA8C-477D-B9D4-0414C1692F41}"/>
            </c:ext>
          </c:extLst>
        </c:ser>
        <c:dLbls>
          <c:showLegendKey val="0"/>
          <c:showVal val="0"/>
          <c:showCatName val="0"/>
          <c:showSerName val="0"/>
          <c:showPercent val="0"/>
          <c:showBubbleSize val="0"/>
        </c:dLbls>
        <c:gapWidth val="25"/>
        <c:overlap val="100"/>
        <c:axId val="515322096"/>
        <c:axId val="515316520"/>
      </c:barChart>
      <c:catAx>
        <c:axId val="51532209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16520"/>
        <c:crosses val="autoZero"/>
        <c:auto val="1"/>
        <c:lblAlgn val="ctr"/>
        <c:lblOffset val="100"/>
        <c:noMultiLvlLbl val="0"/>
      </c:catAx>
      <c:valAx>
        <c:axId val="515316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2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Sheet1!$A$4</c:f>
              <c:strCache>
                <c:ptCount val="1"/>
                <c:pt idx="0">
                  <c:v>Austin</c:v>
                </c:pt>
              </c:strCache>
            </c:strRef>
          </c:tx>
          <c:spPr>
            <a:solidFill>
              <a:schemeClr val="accent2"/>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Sheet1!$B$4:$L$4</c:f>
              <c:numCache>
                <c:formatCode>0.00%</c:formatCode>
                <c:ptCount val="11"/>
                <c:pt idx="0">
                  <c:v>0.90600000000000003</c:v>
                </c:pt>
                <c:pt idx="1">
                  <c:v>0.96799999999999997</c:v>
                </c:pt>
                <c:pt idx="2">
                  <c:v>0.76300000000000001</c:v>
                </c:pt>
                <c:pt idx="3">
                  <c:v>0.91300000000000003</c:v>
                </c:pt>
                <c:pt idx="4">
                  <c:v>0.95099999999999996</c:v>
                </c:pt>
                <c:pt idx="6">
                  <c:v>0.44800000000000001</c:v>
                </c:pt>
                <c:pt idx="7">
                  <c:v>0.53800000000000003</c:v>
                </c:pt>
                <c:pt idx="8">
                  <c:v>0.23400000000000001</c:v>
                </c:pt>
                <c:pt idx="9">
                  <c:v>0.33700000000000002</c:v>
                </c:pt>
                <c:pt idx="10">
                  <c:v>0.71</c:v>
                </c:pt>
              </c:numCache>
            </c:numRef>
          </c:val>
          <c:extLst>
            <c:ext xmlns:c16="http://schemas.microsoft.com/office/drawing/2014/chart" uri="{C3380CC4-5D6E-409C-BE32-E72D297353CC}">
              <c16:uniqueId val="{00000000-E78E-4A15-AFB4-5AB1C6DE0DDA}"/>
            </c:ext>
          </c:extLst>
        </c:ser>
        <c:ser>
          <c:idx val="2"/>
          <c:order val="2"/>
          <c:tx>
            <c:strRef>
              <c:f>Sheet1!$A$5</c:f>
              <c:strCache>
                <c:ptCount val="1"/>
                <c:pt idx="0">
                  <c:v>Dallas</c:v>
                </c:pt>
              </c:strCache>
            </c:strRef>
          </c:tx>
          <c:spPr>
            <a:solidFill>
              <a:schemeClr val="accent5"/>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Sheet1!$B$5:$L$5</c:f>
              <c:numCache>
                <c:formatCode>0.00%</c:formatCode>
                <c:ptCount val="11"/>
                <c:pt idx="0">
                  <c:v>0.85399999999999998</c:v>
                </c:pt>
                <c:pt idx="1">
                  <c:v>0.95</c:v>
                </c:pt>
                <c:pt idx="2">
                  <c:v>0.59499999999999997</c:v>
                </c:pt>
                <c:pt idx="3">
                  <c:v>0.90800000000000003</c:v>
                </c:pt>
                <c:pt idx="4">
                  <c:v>0.88300000000000001</c:v>
                </c:pt>
                <c:pt idx="6">
                  <c:v>0.34599999999999997</c:v>
                </c:pt>
                <c:pt idx="7">
                  <c:v>0.432</c:v>
                </c:pt>
                <c:pt idx="8">
                  <c:v>0.129</c:v>
                </c:pt>
                <c:pt idx="9">
                  <c:v>0.26600000000000001</c:v>
                </c:pt>
                <c:pt idx="10">
                  <c:v>0.61199999999999999</c:v>
                </c:pt>
              </c:numCache>
            </c:numRef>
          </c:val>
          <c:extLst>
            <c:ext xmlns:c16="http://schemas.microsoft.com/office/drawing/2014/chart" uri="{C3380CC4-5D6E-409C-BE32-E72D297353CC}">
              <c16:uniqueId val="{00000001-E78E-4A15-AFB4-5AB1C6DE0DDA}"/>
            </c:ext>
          </c:extLst>
        </c:ser>
        <c:ser>
          <c:idx val="3"/>
          <c:order val="3"/>
          <c:tx>
            <c:strRef>
              <c:f>Sheet1!$A$6</c:f>
              <c:strCache>
                <c:ptCount val="1"/>
                <c:pt idx="0">
                  <c:v>Houston</c:v>
                </c:pt>
              </c:strCache>
            </c:strRef>
          </c:tx>
          <c:spPr>
            <a:solidFill>
              <a:schemeClr val="accent1">
                <a:lumMod val="60000"/>
                <a:lumOff val="40000"/>
              </a:schemeClr>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Sheet1!$B$6:$L$6</c:f>
              <c:numCache>
                <c:formatCode>0.00%</c:formatCode>
                <c:ptCount val="11"/>
                <c:pt idx="0">
                  <c:v>0.83499999999999996</c:v>
                </c:pt>
                <c:pt idx="1">
                  <c:v>0.95399999999999996</c:v>
                </c:pt>
                <c:pt idx="2">
                  <c:v>0.63300000000000001</c:v>
                </c:pt>
                <c:pt idx="3">
                  <c:v>0.9</c:v>
                </c:pt>
                <c:pt idx="4">
                  <c:v>0.88400000000000001</c:v>
                </c:pt>
                <c:pt idx="6">
                  <c:v>0.32400000000000001</c:v>
                </c:pt>
                <c:pt idx="7">
                  <c:v>0.435</c:v>
                </c:pt>
                <c:pt idx="8">
                  <c:v>0.14399999999999999</c:v>
                </c:pt>
                <c:pt idx="9">
                  <c:v>0.26500000000000001</c:v>
                </c:pt>
                <c:pt idx="10">
                  <c:v>0.57399999999999995</c:v>
                </c:pt>
              </c:numCache>
            </c:numRef>
          </c:val>
          <c:extLst>
            <c:ext xmlns:c16="http://schemas.microsoft.com/office/drawing/2014/chart" uri="{C3380CC4-5D6E-409C-BE32-E72D297353CC}">
              <c16:uniqueId val="{00000002-E78E-4A15-AFB4-5AB1C6DE0DDA}"/>
            </c:ext>
          </c:extLst>
        </c:ser>
        <c:ser>
          <c:idx val="4"/>
          <c:order val="4"/>
          <c:tx>
            <c:strRef>
              <c:f>Sheet1!$A$7</c:f>
              <c:strCache>
                <c:ptCount val="1"/>
                <c:pt idx="0">
                  <c:v>San Antonio</c:v>
                </c:pt>
              </c:strCache>
            </c:strRef>
          </c:tx>
          <c:spPr>
            <a:solidFill>
              <a:schemeClr val="accent1">
                <a:lumMod val="20000"/>
                <a:lumOff val="80000"/>
              </a:schemeClr>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Sheet1!$B$7:$L$7</c:f>
              <c:numCache>
                <c:formatCode>0.00%</c:formatCode>
                <c:ptCount val="11"/>
                <c:pt idx="0">
                  <c:v>0.85599999999999998</c:v>
                </c:pt>
                <c:pt idx="1">
                  <c:v>0.95799999999999996</c:v>
                </c:pt>
                <c:pt idx="2">
                  <c:v>0.76900000000000002</c:v>
                </c:pt>
                <c:pt idx="3">
                  <c:v>0.92500000000000004</c:v>
                </c:pt>
                <c:pt idx="4">
                  <c:v>0.85199999999999998</c:v>
                </c:pt>
                <c:pt idx="6">
                  <c:v>0.28100000000000003</c:v>
                </c:pt>
                <c:pt idx="7">
                  <c:v>0.41099999999999998</c:v>
                </c:pt>
                <c:pt idx="8">
                  <c:v>0.16600000000000001</c:v>
                </c:pt>
                <c:pt idx="9">
                  <c:v>0.308</c:v>
                </c:pt>
                <c:pt idx="10">
                  <c:v>0.52800000000000002</c:v>
                </c:pt>
              </c:numCache>
            </c:numRef>
          </c:val>
          <c:extLst>
            <c:ext xmlns:c16="http://schemas.microsoft.com/office/drawing/2014/chart" uri="{C3380CC4-5D6E-409C-BE32-E72D297353CC}">
              <c16:uniqueId val="{00000003-E78E-4A15-AFB4-5AB1C6DE0DDA}"/>
            </c:ext>
          </c:extLst>
        </c:ser>
        <c:dLbls>
          <c:showLegendKey val="0"/>
          <c:showVal val="0"/>
          <c:showCatName val="0"/>
          <c:showSerName val="0"/>
          <c:showPercent val="0"/>
          <c:showBubbleSize val="0"/>
        </c:dLbls>
        <c:gapWidth val="150"/>
        <c:axId val="462370856"/>
        <c:axId val="588029832"/>
      </c:barChart>
      <c:lineChart>
        <c:grouping val="standard"/>
        <c:varyColors val="0"/>
        <c:ser>
          <c:idx val="0"/>
          <c:order val="0"/>
          <c:tx>
            <c:strRef>
              <c:f>Sheet1!$A$3</c:f>
              <c:strCache>
                <c:ptCount val="1"/>
                <c:pt idx="0">
                  <c:v>Texas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Sheet1!$B$3:$L$3</c:f>
              <c:numCache>
                <c:formatCode>0.00%</c:formatCode>
                <c:ptCount val="11"/>
                <c:pt idx="0">
                  <c:v>0.83599999999999997</c:v>
                </c:pt>
                <c:pt idx="1">
                  <c:v>0.94</c:v>
                </c:pt>
                <c:pt idx="2">
                  <c:v>0.66200000000000003</c:v>
                </c:pt>
                <c:pt idx="3">
                  <c:v>0.89500000000000002</c:v>
                </c:pt>
                <c:pt idx="4">
                  <c:v>0.88400000000000001</c:v>
                </c:pt>
                <c:pt idx="6">
                  <c:v>0.29599999999999999</c:v>
                </c:pt>
                <c:pt idx="7">
                  <c:v>0.38600000000000001</c:v>
                </c:pt>
                <c:pt idx="8">
                  <c:v>0.14499999999999999</c:v>
                </c:pt>
                <c:pt idx="9">
                  <c:v>0.24199999999999999</c:v>
                </c:pt>
                <c:pt idx="10">
                  <c:v>0.59199999999999997</c:v>
                </c:pt>
              </c:numCache>
            </c:numRef>
          </c:val>
          <c:smooth val="0"/>
          <c:extLst>
            <c:ext xmlns:c16="http://schemas.microsoft.com/office/drawing/2014/chart" uri="{C3380CC4-5D6E-409C-BE32-E72D297353CC}">
              <c16:uniqueId val="{00000004-E78E-4A15-AFB4-5AB1C6DE0DDA}"/>
            </c:ext>
          </c:extLst>
        </c:ser>
        <c:dLbls>
          <c:showLegendKey val="0"/>
          <c:showVal val="0"/>
          <c:showCatName val="0"/>
          <c:showSerName val="0"/>
          <c:showPercent val="0"/>
          <c:showBubbleSize val="0"/>
        </c:dLbls>
        <c:marker val="1"/>
        <c:smooth val="0"/>
        <c:axId val="462370856"/>
        <c:axId val="588029832"/>
      </c:lineChart>
      <c:catAx>
        <c:axId val="46237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029832"/>
        <c:crosses val="autoZero"/>
        <c:auto val="1"/>
        <c:lblAlgn val="ctr"/>
        <c:lblOffset val="100"/>
        <c:noMultiLvlLbl val="0"/>
      </c:catAx>
      <c:valAx>
        <c:axId val="588029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2370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Sheet1!$A$12</c:f>
              <c:strCache>
                <c:ptCount val="1"/>
                <c:pt idx="0">
                  <c:v>Austin</c:v>
                </c:pt>
              </c:strCache>
            </c:strRef>
          </c:tx>
          <c:spPr>
            <a:solidFill>
              <a:schemeClr val="accent4">
                <a:lumMod val="75000"/>
              </a:schemeClr>
            </a:solidFill>
            <a:ln>
              <a:solidFill>
                <a:schemeClr val="bg1"/>
              </a:solidFill>
            </a:ln>
            <a:effectLst/>
          </c:spPr>
          <c:invertIfNegative val="0"/>
          <c:cat>
            <c:strRef>
              <c:f>Sheet1!$B$10:$F$10</c:f>
              <c:strCache>
                <c:ptCount val="5"/>
                <c:pt idx="0">
                  <c:v>Total</c:v>
                </c:pt>
                <c:pt idx="1">
                  <c:v>NH White</c:v>
                </c:pt>
                <c:pt idx="2">
                  <c:v>Hispanic</c:v>
                </c:pt>
                <c:pt idx="3">
                  <c:v>Black</c:v>
                </c:pt>
                <c:pt idx="4">
                  <c:v>Asian</c:v>
                </c:pt>
              </c:strCache>
            </c:strRef>
          </c:cat>
          <c:val>
            <c:numRef>
              <c:f>Sheet1!$B$12:$F$12</c:f>
              <c:numCache>
                <c:formatCode>"$"#,##0_);[Red]\("$"#,##0\)</c:formatCode>
                <c:ptCount val="5"/>
                <c:pt idx="0">
                  <c:v>73800</c:v>
                </c:pt>
                <c:pt idx="1">
                  <c:v>85577</c:v>
                </c:pt>
                <c:pt idx="2">
                  <c:v>58510</c:v>
                </c:pt>
                <c:pt idx="3">
                  <c:v>53443</c:v>
                </c:pt>
                <c:pt idx="4">
                  <c:v>90093</c:v>
                </c:pt>
              </c:numCache>
            </c:numRef>
          </c:val>
          <c:extLst>
            <c:ext xmlns:c16="http://schemas.microsoft.com/office/drawing/2014/chart" uri="{C3380CC4-5D6E-409C-BE32-E72D297353CC}">
              <c16:uniqueId val="{00000000-E939-40F0-B4BC-F385C4CF6A1D}"/>
            </c:ext>
          </c:extLst>
        </c:ser>
        <c:ser>
          <c:idx val="2"/>
          <c:order val="2"/>
          <c:tx>
            <c:strRef>
              <c:f>Sheet1!$A$13</c:f>
              <c:strCache>
                <c:ptCount val="1"/>
                <c:pt idx="0">
                  <c:v>Dallas</c:v>
                </c:pt>
              </c:strCache>
            </c:strRef>
          </c:tx>
          <c:spPr>
            <a:solidFill>
              <a:schemeClr val="accent6"/>
            </a:solidFill>
            <a:ln>
              <a:solidFill>
                <a:schemeClr val="bg1"/>
              </a:solidFill>
            </a:ln>
            <a:effectLst/>
          </c:spPr>
          <c:invertIfNegative val="0"/>
          <c:cat>
            <c:strRef>
              <c:f>Sheet1!$B$10:$F$10</c:f>
              <c:strCache>
                <c:ptCount val="5"/>
                <c:pt idx="0">
                  <c:v>Total</c:v>
                </c:pt>
                <c:pt idx="1">
                  <c:v>NH White</c:v>
                </c:pt>
                <c:pt idx="2">
                  <c:v>Hispanic</c:v>
                </c:pt>
                <c:pt idx="3">
                  <c:v>Black</c:v>
                </c:pt>
                <c:pt idx="4">
                  <c:v>Asian</c:v>
                </c:pt>
              </c:strCache>
            </c:strRef>
          </c:cat>
          <c:val>
            <c:numRef>
              <c:f>Sheet1!$B$13:$F$13</c:f>
              <c:numCache>
                <c:formatCode>"$"#,##0_);[Red]\("$"#,##0\)</c:formatCode>
                <c:ptCount val="5"/>
                <c:pt idx="0">
                  <c:v>67382</c:v>
                </c:pt>
                <c:pt idx="1">
                  <c:v>82349</c:v>
                </c:pt>
                <c:pt idx="2">
                  <c:v>51920</c:v>
                </c:pt>
                <c:pt idx="3">
                  <c:v>47859</c:v>
                </c:pt>
                <c:pt idx="4">
                  <c:v>91180</c:v>
                </c:pt>
              </c:numCache>
            </c:numRef>
          </c:val>
          <c:extLst>
            <c:ext xmlns:c16="http://schemas.microsoft.com/office/drawing/2014/chart" uri="{C3380CC4-5D6E-409C-BE32-E72D297353CC}">
              <c16:uniqueId val="{00000001-E939-40F0-B4BC-F385C4CF6A1D}"/>
            </c:ext>
          </c:extLst>
        </c:ser>
        <c:ser>
          <c:idx val="3"/>
          <c:order val="3"/>
          <c:tx>
            <c:strRef>
              <c:f>Sheet1!$A$14</c:f>
              <c:strCache>
                <c:ptCount val="1"/>
                <c:pt idx="0">
                  <c:v>Houston</c:v>
                </c:pt>
              </c:strCache>
            </c:strRef>
          </c:tx>
          <c:spPr>
            <a:solidFill>
              <a:schemeClr val="accent6">
                <a:lumMod val="60000"/>
                <a:lumOff val="40000"/>
              </a:schemeClr>
            </a:solidFill>
            <a:ln>
              <a:solidFill>
                <a:schemeClr val="bg1"/>
              </a:solidFill>
            </a:ln>
            <a:effectLst/>
          </c:spPr>
          <c:invertIfNegative val="0"/>
          <c:cat>
            <c:strRef>
              <c:f>Sheet1!$B$10:$F$10</c:f>
              <c:strCache>
                <c:ptCount val="5"/>
                <c:pt idx="0">
                  <c:v>Total</c:v>
                </c:pt>
                <c:pt idx="1">
                  <c:v>NH White</c:v>
                </c:pt>
                <c:pt idx="2">
                  <c:v>Hispanic</c:v>
                </c:pt>
                <c:pt idx="3">
                  <c:v>Black</c:v>
                </c:pt>
                <c:pt idx="4">
                  <c:v>Asian</c:v>
                </c:pt>
              </c:strCache>
            </c:strRef>
          </c:cat>
          <c:val>
            <c:numRef>
              <c:f>Sheet1!$B$14:$F$14</c:f>
              <c:numCache>
                <c:formatCode>"$"#,##0_);[Red]\("$"#,##0\)</c:formatCode>
                <c:ptCount val="5"/>
                <c:pt idx="0">
                  <c:v>63802</c:v>
                </c:pt>
                <c:pt idx="1">
                  <c:v>85106</c:v>
                </c:pt>
                <c:pt idx="2">
                  <c:v>50542</c:v>
                </c:pt>
                <c:pt idx="3">
                  <c:v>48991</c:v>
                </c:pt>
                <c:pt idx="4">
                  <c:v>85886</c:v>
                </c:pt>
              </c:numCache>
            </c:numRef>
          </c:val>
          <c:extLst>
            <c:ext xmlns:c16="http://schemas.microsoft.com/office/drawing/2014/chart" uri="{C3380CC4-5D6E-409C-BE32-E72D297353CC}">
              <c16:uniqueId val="{00000002-E939-40F0-B4BC-F385C4CF6A1D}"/>
            </c:ext>
          </c:extLst>
        </c:ser>
        <c:ser>
          <c:idx val="4"/>
          <c:order val="4"/>
          <c:tx>
            <c:strRef>
              <c:f>Sheet1!$A$15</c:f>
              <c:strCache>
                <c:ptCount val="1"/>
                <c:pt idx="0">
                  <c:v>San Antonio</c:v>
                </c:pt>
              </c:strCache>
            </c:strRef>
          </c:tx>
          <c:spPr>
            <a:solidFill>
              <a:schemeClr val="accent6">
                <a:lumMod val="20000"/>
                <a:lumOff val="80000"/>
              </a:schemeClr>
            </a:solidFill>
            <a:ln>
              <a:solidFill>
                <a:schemeClr val="bg1"/>
              </a:solidFill>
            </a:ln>
            <a:effectLst/>
          </c:spPr>
          <c:invertIfNegative val="0"/>
          <c:cat>
            <c:strRef>
              <c:f>Sheet1!$B$10:$F$10</c:f>
              <c:strCache>
                <c:ptCount val="5"/>
                <c:pt idx="0">
                  <c:v>Total</c:v>
                </c:pt>
                <c:pt idx="1">
                  <c:v>NH White</c:v>
                </c:pt>
                <c:pt idx="2">
                  <c:v>Hispanic</c:v>
                </c:pt>
                <c:pt idx="3">
                  <c:v>Black</c:v>
                </c:pt>
                <c:pt idx="4">
                  <c:v>Asian</c:v>
                </c:pt>
              </c:strCache>
            </c:strRef>
          </c:cat>
          <c:val>
            <c:numRef>
              <c:f>Sheet1!$B$15:$F$15</c:f>
              <c:numCache>
                <c:formatCode>"$"#,##0_);[Red]\("$"#,##0\)</c:formatCode>
                <c:ptCount val="5"/>
                <c:pt idx="0">
                  <c:v>56774</c:v>
                </c:pt>
                <c:pt idx="1">
                  <c:v>72282</c:v>
                </c:pt>
                <c:pt idx="2">
                  <c:v>48495</c:v>
                </c:pt>
                <c:pt idx="3">
                  <c:v>46814</c:v>
                </c:pt>
                <c:pt idx="4">
                  <c:v>70847</c:v>
                </c:pt>
              </c:numCache>
            </c:numRef>
          </c:val>
          <c:extLst>
            <c:ext xmlns:c16="http://schemas.microsoft.com/office/drawing/2014/chart" uri="{C3380CC4-5D6E-409C-BE32-E72D297353CC}">
              <c16:uniqueId val="{00000003-E939-40F0-B4BC-F385C4CF6A1D}"/>
            </c:ext>
          </c:extLst>
        </c:ser>
        <c:dLbls>
          <c:showLegendKey val="0"/>
          <c:showVal val="0"/>
          <c:showCatName val="0"/>
          <c:showSerName val="0"/>
          <c:showPercent val="0"/>
          <c:showBubbleSize val="0"/>
        </c:dLbls>
        <c:gapWidth val="150"/>
        <c:axId val="601334304"/>
        <c:axId val="601338896"/>
      </c:barChart>
      <c:lineChart>
        <c:grouping val="standard"/>
        <c:varyColors val="0"/>
        <c:ser>
          <c:idx val="0"/>
          <c:order val="0"/>
          <c:tx>
            <c:strRef>
              <c:f>Sheet1!$A$11</c:f>
              <c:strCache>
                <c:ptCount val="1"/>
                <c:pt idx="0">
                  <c:v>Texas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39-40F0-B4BC-F385C4CF6A1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Sheet1!$B$10:$F$10</c:f>
              <c:strCache>
                <c:ptCount val="5"/>
                <c:pt idx="0">
                  <c:v>Total</c:v>
                </c:pt>
                <c:pt idx="1">
                  <c:v>NH White</c:v>
                </c:pt>
                <c:pt idx="2">
                  <c:v>Hispanic</c:v>
                </c:pt>
                <c:pt idx="3">
                  <c:v>Black</c:v>
                </c:pt>
                <c:pt idx="4">
                  <c:v>Asian</c:v>
                </c:pt>
              </c:strCache>
            </c:strRef>
          </c:cat>
          <c:val>
            <c:numRef>
              <c:f>Sheet1!$B$11:$F$11</c:f>
              <c:numCache>
                <c:formatCode>"$"#,##0_);[Red]\("$"#,##0\)</c:formatCode>
                <c:ptCount val="5"/>
                <c:pt idx="0">
                  <c:v>59206</c:v>
                </c:pt>
                <c:pt idx="1">
                  <c:v>72361</c:v>
                </c:pt>
                <c:pt idx="2">
                  <c:v>46855</c:v>
                </c:pt>
                <c:pt idx="3">
                  <c:v>45092</c:v>
                </c:pt>
                <c:pt idx="4">
                  <c:v>84100</c:v>
                </c:pt>
              </c:numCache>
            </c:numRef>
          </c:val>
          <c:smooth val="0"/>
          <c:extLst>
            <c:ext xmlns:c16="http://schemas.microsoft.com/office/drawing/2014/chart" uri="{C3380CC4-5D6E-409C-BE32-E72D297353CC}">
              <c16:uniqueId val="{00000004-E939-40F0-B4BC-F385C4CF6A1D}"/>
            </c:ext>
          </c:extLst>
        </c:ser>
        <c:dLbls>
          <c:showLegendKey val="0"/>
          <c:showVal val="0"/>
          <c:showCatName val="0"/>
          <c:showSerName val="0"/>
          <c:showPercent val="0"/>
          <c:showBubbleSize val="0"/>
        </c:dLbls>
        <c:marker val="1"/>
        <c:smooth val="0"/>
        <c:axId val="601334304"/>
        <c:axId val="601338896"/>
      </c:lineChart>
      <c:catAx>
        <c:axId val="60133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338896"/>
        <c:crosses val="autoZero"/>
        <c:auto val="1"/>
        <c:lblAlgn val="ctr"/>
        <c:lblOffset val="100"/>
        <c:noMultiLvlLbl val="0"/>
      </c:catAx>
      <c:valAx>
        <c:axId val="6013388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33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Sheet1!$A$20</c:f>
              <c:strCache>
                <c:ptCount val="1"/>
                <c:pt idx="0">
                  <c:v>Austin</c:v>
                </c:pt>
              </c:strCache>
            </c:strRef>
          </c:tx>
          <c:spPr>
            <a:solidFill>
              <a:schemeClr val="accent1">
                <a:lumMod val="75000"/>
              </a:schemeClr>
            </a:solidFill>
            <a:ln>
              <a:noFill/>
            </a:ln>
            <a:effectLst/>
          </c:spPr>
          <c:invertIfNegative val="0"/>
          <c:cat>
            <c:strRef>
              <c:f>Sheet1!$B$18:$L$18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Sheet1!$B$20:$L$20</c:f>
              <c:numCache>
                <c:formatCode>0.00%</c:formatCode>
                <c:ptCount val="11"/>
                <c:pt idx="0">
                  <c:v>3.5999999999999997E-2</c:v>
                </c:pt>
                <c:pt idx="1">
                  <c:v>3.2000000000000001E-2</c:v>
                </c:pt>
                <c:pt idx="2">
                  <c:v>3.7999999999999999E-2</c:v>
                </c:pt>
                <c:pt idx="3">
                  <c:v>6.4000000000000001E-2</c:v>
                </c:pt>
                <c:pt idx="4">
                  <c:v>2.5000000000000001E-2</c:v>
                </c:pt>
                <c:pt idx="6">
                  <c:v>0.104</c:v>
                </c:pt>
                <c:pt idx="7">
                  <c:v>6.7000000000000004E-2</c:v>
                </c:pt>
                <c:pt idx="8">
                  <c:v>0.152</c:v>
                </c:pt>
                <c:pt idx="9">
                  <c:v>0.14899999999999999</c:v>
                </c:pt>
                <c:pt idx="10">
                  <c:v>0.11799999999999999</c:v>
                </c:pt>
              </c:numCache>
            </c:numRef>
          </c:val>
          <c:extLst>
            <c:ext xmlns:c16="http://schemas.microsoft.com/office/drawing/2014/chart" uri="{C3380CC4-5D6E-409C-BE32-E72D297353CC}">
              <c16:uniqueId val="{00000000-0F0F-4431-BAB8-C095D441820B}"/>
            </c:ext>
          </c:extLst>
        </c:ser>
        <c:ser>
          <c:idx val="2"/>
          <c:order val="2"/>
          <c:tx>
            <c:strRef>
              <c:f>Sheet1!$A$21</c:f>
              <c:strCache>
                <c:ptCount val="1"/>
                <c:pt idx="0">
                  <c:v>Dallas</c:v>
                </c:pt>
              </c:strCache>
            </c:strRef>
          </c:tx>
          <c:spPr>
            <a:solidFill>
              <a:schemeClr val="accent2">
                <a:lumMod val="75000"/>
              </a:schemeClr>
            </a:solidFill>
            <a:ln>
              <a:noFill/>
            </a:ln>
            <a:effectLst/>
          </c:spPr>
          <c:invertIfNegative val="0"/>
          <c:cat>
            <c:strRef>
              <c:f>Sheet1!$B$18:$L$18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Sheet1!$B$21:$L$21</c:f>
              <c:numCache>
                <c:formatCode>0.00%</c:formatCode>
                <c:ptCount val="11"/>
                <c:pt idx="0">
                  <c:v>4.3999999999999997E-2</c:v>
                </c:pt>
                <c:pt idx="1">
                  <c:v>3.5999999999999997E-2</c:v>
                </c:pt>
                <c:pt idx="2">
                  <c:v>4.2000000000000003E-2</c:v>
                </c:pt>
                <c:pt idx="3">
                  <c:v>7.1999999999999995E-2</c:v>
                </c:pt>
                <c:pt idx="4">
                  <c:v>0.04</c:v>
                </c:pt>
                <c:pt idx="6">
                  <c:v>0.113</c:v>
                </c:pt>
                <c:pt idx="7">
                  <c:v>6.3E-2</c:v>
                </c:pt>
                <c:pt idx="8">
                  <c:v>0.16600000000000001</c:v>
                </c:pt>
                <c:pt idx="9">
                  <c:v>0.17100000000000001</c:v>
                </c:pt>
                <c:pt idx="10">
                  <c:v>9.1999999999999998E-2</c:v>
                </c:pt>
              </c:numCache>
            </c:numRef>
          </c:val>
          <c:extLst>
            <c:ext xmlns:c16="http://schemas.microsoft.com/office/drawing/2014/chart" uri="{C3380CC4-5D6E-409C-BE32-E72D297353CC}">
              <c16:uniqueId val="{00000001-0F0F-4431-BAB8-C095D441820B}"/>
            </c:ext>
          </c:extLst>
        </c:ser>
        <c:ser>
          <c:idx val="3"/>
          <c:order val="3"/>
          <c:tx>
            <c:strRef>
              <c:f>Sheet1!$A$22</c:f>
              <c:strCache>
                <c:ptCount val="1"/>
                <c:pt idx="0">
                  <c:v>Houston</c:v>
                </c:pt>
              </c:strCache>
            </c:strRef>
          </c:tx>
          <c:spPr>
            <a:solidFill>
              <a:schemeClr val="accent2"/>
            </a:solidFill>
            <a:ln>
              <a:noFill/>
            </a:ln>
            <a:effectLst/>
          </c:spPr>
          <c:invertIfNegative val="0"/>
          <c:cat>
            <c:strRef>
              <c:f>Sheet1!$B$18:$L$18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Sheet1!$B$22:$L$22</c:f>
              <c:numCache>
                <c:formatCode>0.00%</c:formatCode>
                <c:ptCount val="11"/>
                <c:pt idx="0">
                  <c:v>5.8999999999999997E-2</c:v>
                </c:pt>
                <c:pt idx="1">
                  <c:v>4.4999999999999998E-2</c:v>
                </c:pt>
                <c:pt idx="2">
                  <c:v>5.8000000000000003E-2</c:v>
                </c:pt>
                <c:pt idx="3">
                  <c:v>9.9000000000000005E-2</c:v>
                </c:pt>
                <c:pt idx="4">
                  <c:v>4.5999999999999999E-2</c:v>
                </c:pt>
                <c:pt idx="6">
                  <c:v>0.13900000000000001</c:v>
                </c:pt>
                <c:pt idx="7">
                  <c:v>6.9000000000000006E-2</c:v>
                </c:pt>
                <c:pt idx="8">
                  <c:v>0.20100000000000001</c:v>
                </c:pt>
                <c:pt idx="9">
                  <c:v>0.184</c:v>
                </c:pt>
                <c:pt idx="10">
                  <c:v>7.6999999999999999E-2</c:v>
                </c:pt>
              </c:numCache>
            </c:numRef>
          </c:val>
          <c:extLst>
            <c:ext xmlns:c16="http://schemas.microsoft.com/office/drawing/2014/chart" uri="{C3380CC4-5D6E-409C-BE32-E72D297353CC}">
              <c16:uniqueId val="{00000002-0F0F-4431-BAB8-C095D441820B}"/>
            </c:ext>
          </c:extLst>
        </c:ser>
        <c:ser>
          <c:idx val="4"/>
          <c:order val="4"/>
          <c:tx>
            <c:strRef>
              <c:f>Sheet1!$A$23</c:f>
              <c:strCache>
                <c:ptCount val="1"/>
                <c:pt idx="0">
                  <c:v>San Antonio</c:v>
                </c:pt>
              </c:strCache>
            </c:strRef>
          </c:tx>
          <c:spPr>
            <a:solidFill>
              <a:schemeClr val="accent2">
                <a:lumMod val="60000"/>
                <a:lumOff val="40000"/>
              </a:schemeClr>
            </a:solidFill>
            <a:ln>
              <a:noFill/>
            </a:ln>
            <a:effectLst/>
          </c:spPr>
          <c:invertIfNegative val="0"/>
          <c:cat>
            <c:strRef>
              <c:f>Sheet1!$B$18:$L$18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Sheet1!$B$23:$L$23</c:f>
              <c:numCache>
                <c:formatCode>0.00%</c:formatCode>
                <c:ptCount val="11"/>
                <c:pt idx="0">
                  <c:v>5.1999999999999998E-2</c:v>
                </c:pt>
                <c:pt idx="1">
                  <c:v>5.6000000000000001E-2</c:v>
                </c:pt>
                <c:pt idx="2">
                  <c:v>4.8000000000000001E-2</c:v>
                </c:pt>
                <c:pt idx="3">
                  <c:v>6.5000000000000002E-2</c:v>
                </c:pt>
                <c:pt idx="4">
                  <c:v>4.1000000000000002E-2</c:v>
                </c:pt>
                <c:pt idx="6">
                  <c:v>0.14499999999999999</c:v>
                </c:pt>
                <c:pt idx="7">
                  <c:v>8.6999999999999994E-2</c:v>
                </c:pt>
                <c:pt idx="8">
                  <c:v>0.17699999999999999</c:v>
                </c:pt>
                <c:pt idx="9">
                  <c:v>0.16300000000000001</c:v>
                </c:pt>
                <c:pt idx="10">
                  <c:v>0.17399999999999999</c:v>
                </c:pt>
              </c:numCache>
            </c:numRef>
          </c:val>
          <c:extLst>
            <c:ext xmlns:c16="http://schemas.microsoft.com/office/drawing/2014/chart" uri="{C3380CC4-5D6E-409C-BE32-E72D297353CC}">
              <c16:uniqueId val="{00000003-0F0F-4431-BAB8-C095D441820B}"/>
            </c:ext>
          </c:extLst>
        </c:ser>
        <c:dLbls>
          <c:showLegendKey val="0"/>
          <c:showVal val="0"/>
          <c:showCatName val="0"/>
          <c:showSerName val="0"/>
          <c:showPercent val="0"/>
          <c:showBubbleSize val="0"/>
        </c:dLbls>
        <c:gapWidth val="150"/>
        <c:axId val="745890048"/>
        <c:axId val="745882176"/>
      </c:barChart>
      <c:lineChart>
        <c:grouping val="standard"/>
        <c:varyColors val="0"/>
        <c:ser>
          <c:idx val="0"/>
          <c:order val="0"/>
          <c:tx>
            <c:strRef>
              <c:f>Sheet1!$A$19</c:f>
              <c:strCache>
                <c:ptCount val="1"/>
                <c:pt idx="0">
                  <c:v>Texas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0F-4431-BAB8-C095D441820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0F-4431-BAB8-C095D441820B}"/>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0F-4431-BAB8-C095D441820B}"/>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0F-4431-BAB8-C095D441820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Sheet1!$B$18:$L$18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Sheet1!$B$19:$L$19</c:f>
              <c:numCache>
                <c:formatCode>0.00%</c:formatCode>
                <c:ptCount val="11"/>
                <c:pt idx="0">
                  <c:v>5.0999999999999997E-2</c:v>
                </c:pt>
                <c:pt idx="1">
                  <c:v>4.2999999999999997E-2</c:v>
                </c:pt>
                <c:pt idx="2">
                  <c:v>5.2999999999999999E-2</c:v>
                </c:pt>
                <c:pt idx="3">
                  <c:v>8.2000000000000003E-2</c:v>
                </c:pt>
                <c:pt idx="4">
                  <c:v>0.04</c:v>
                </c:pt>
                <c:pt idx="6">
                  <c:v>0.14699999999999999</c:v>
                </c:pt>
                <c:pt idx="7">
                  <c:v>8.5000000000000006E-2</c:v>
                </c:pt>
                <c:pt idx="8">
                  <c:v>0.20699999999999999</c:v>
                </c:pt>
                <c:pt idx="9">
                  <c:v>0.19</c:v>
                </c:pt>
                <c:pt idx="10">
                  <c:v>9.8000000000000004E-2</c:v>
                </c:pt>
              </c:numCache>
            </c:numRef>
          </c:val>
          <c:smooth val="0"/>
          <c:extLst>
            <c:ext xmlns:c16="http://schemas.microsoft.com/office/drawing/2014/chart" uri="{C3380CC4-5D6E-409C-BE32-E72D297353CC}">
              <c16:uniqueId val="{00000008-0F0F-4431-BAB8-C095D441820B}"/>
            </c:ext>
          </c:extLst>
        </c:ser>
        <c:dLbls>
          <c:showLegendKey val="0"/>
          <c:showVal val="0"/>
          <c:showCatName val="0"/>
          <c:showSerName val="0"/>
          <c:showPercent val="0"/>
          <c:showBubbleSize val="0"/>
        </c:dLbls>
        <c:marker val="1"/>
        <c:smooth val="0"/>
        <c:axId val="745890048"/>
        <c:axId val="745882176"/>
      </c:lineChart>
      <c:catAx>
        <c:axId val="74589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5882176"/>
        <c:crosses val="autoZero"/>
        <c:auto val="1"/>
        <c:lblAlgn val="ctr"/>
        <c:lblOffset val="100"/>
        <c:noMultiLvlLbl val="0"/>
      </c:catAx>
      <c:valAx>
        <c:axId val="745882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589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Sheet2!$A$27</c:f>
              <c:strCache>
                <c:ptCount val="1"/>
                <c:pt idx="0">
                  <c:v>Austin</c:v>
                </c:pt>
              </c:strCache>
            </c:strRef>
          </c:tx>
          <c:spPr>
            <a:ln w="28575" cap="rnd">
              <a:solidFill>
                <a:srgbClr val="F6BB00"/>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Sheet2!$E$27:$AS$27</c:f>
              <c:numCache>
                <c:formatCode>General</c:formatCode>
                <c:ptCount val="41"/>
                <c:pt idx="0">
                  <c:v>56.3</c:v>
                </c:pt>
                <c:pt idx="1">
                  <c:v>61.6</c:v>
                </c:pt>
                <c:pt idx="2">
                  <c:v>63.4</c:v>
                </c:pt>
                <c:pt idx="3">
                  <c:v>61.9</c:v>
                </c:pt>
                <c:pt idx="4">
                  <c:v>67.2</c:v>
                </c:pt>
                <c:pt idx="5">
                  <c:v>75</c:v>
                </c:pt>
                <c:pt idx="6">
                  <c:v>73.400000000000006</c:v>
                </c:pt>
                <c:pt idx="7">
                  <c:v>74</c:v>
                </c:pt>
                <c:pt idx="8">
                  <c:v>77.400000000000006</c:v>
                </c:pt>
                <c:pt idx="9">
                  <c:v>80.2</c:v>
                </c:pt>
                <c:pt idx="10">
                  <c:v>81.5</c:v>
                </c:pt>
                <c:pt idx="11">
                  <c:v>73.900000000000006</c:v>
                </c:pt>
                <c:pt idx="12">
                  <c:v>74.599999999999994</c:v>
                </c:pt>
                <c:pt idx="13">
                  <c:v>73.8</c:v>
                </c:pt>
                <c:pt idx="14">
                  <c:v>71.5</c:v>
                </c:pt>
                <c:pt idx="15">
                  <c:v>74.3</c:v>
                </c:pt>
                <c:pt idx="16">
                  <c:v>78.900000000000006</c:v>
                </c:pt>
                <c:pt idx="17">
                  <c:v>76</c:v>
                </c:pt>
                <c:pt idx="18">
                  <c:v>64.8</c:v>
                </c:pt>
                <c:pt idx="19">
                  <c:v>73.3</c:v>
                </c:pt>
                <c:pt idx="20">
                  <c:v>74.599999999999994</c:v>
                </c:pt>
                <c:pt idx="21">
                  <c:v>69.3</c:v>
                </c:pt>
                <c:pt idx="22">
                  <c:v>64.2</c:v>
                </c:pt>
                <c:pt idx="23">
                  <c:v>62.9</c:v>
                </c:pt>
                <c:pt idx="24">
                  <c:v>62.6</c:v>
                </c:pt>
                <c:pt idx="25">
                  <c:v>57.2</c:v>
                </c:pt>
                <c:pt idx="26">
                  <c:v>59.8</c:v>
                </c:pt>
                <c:pt idx="27">
                  <c:v>61.2</c:v>
                </c:pt>
                <c:pt idx="28">
                  <c:v>61.5</c:v>
                </c:pt>
                <c:pt idx="29">
                  <c:v>64.599999999999994</c:v>
                </c:pt>
                <c:pt idx="30">
                  <c:v>59.6</c:v>
                </c:pt>
                <c:pt idx="31">
                  <c:v>59.1</c:v>
                </c:pt>
                <c:pt idx="32">
                  <c:v>58.4</c:v>
                </c:pt>
                <c:pt idx="33">
                  <c:v>59.4</c:v>
                </c:pt>
                <c:pt idx="34">
                  <c:v>56.3</c:v>
                </c:pt>
                <c:pt idx="35">
                  <c:v>58.7</c:v>
                </c:pt>
                <c:pt idx="36">
                  <c:v>58.6</c:v>
                </c:pt>
                <c:pt idx="37">
                  <c:v>57.5</c:v>
                </c:pt>
                <c:pt idx="38">
                  <c:v>54.8</c:v>
                </c:pt>
                <c:pt idx="39">
                  <c:v>57.4</c:v>
                </c:pt>
                <c:pt idx="40">
                  <c:v>57.6</c:v>
                </c:pt>
              </c:numCache>
            </c:numRef>
          </c:val>
          <c:smooth val="0"/>
          <c:extLst>
            <c:ext xmlns:c16="http://schemas.microsoft.com/office/drawing/2014/chart" uri="{C3380CC4-5D6E-409C-BE32-E72D297353CC}">
              <c16:uniqueId val="{00000000-42C0-4431-9E89-1695D724E24C}"/>
            </c:ext>
          </c:extLst>
        </c:ser>
        <c:ser>
          <c:idx val="1"/>
          <c:order val="1"/>
          <c:tx>
            <c:strRef>
              <c:f>Sheet2!$A$28</c:f>
              <c:strCache>
                <c:ptCount val="1"/>
                <c:pt idx="0">
                  <c:v>Dallas</c:v>
                </c:pt>
              </c:strCache>
            </c:strRef>
          </c:tx>
          <c:spPr>
            <a:ln w="28575" cap="rnd">
              <a:solidFill>
                <a:srgbClr val="672C94"/>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Sheet2!$E$28:$AS$28</c:f>
              <c:numCache>
                <c:formatCode>General</c:formatCode>
                <c:ptCount val="41"/>
                <c:pt idx="0">
                  <c:v>59.4</c:v>
                </c:pt>
                <c:pt idx="1">
                  <c:v>66.5</c:v>
                </c:pt>
                <c:pt idx="2">
                  <c:v>66.099999999999994</c:v>
                </c:pt>
                <c:pt idx="3">
                  <c:v>64.099999999999994</c:v>
                </c:pt>
                <c:pt idx="4">
                  <c:v>67.5</c:v>
                </c:pt>
                <c:pt idx="5">
                  <c:v>75.7</c:v>
                </c:pt>
                <c:pt idx="6">
                  <c:v>72.3</c:v>
                </c:pt>
                <c:pt idx="7">
                  <c:v>69.3</c:v>
                </c:pt>
                <c:pt idx="8">
                  <c:v>77.2</c:v>
                </c:pt>
                <c:pt idx="9">
                  <c:v>79.900000000000006</c:v>
                </c:pt>
                <c:pt idx="10">
                  <c:v>78.8</c:v>
                </c:pt>
                <c:pt idx="11">
                  <c:v>71.3</c:v>
                </c:pt>
                <c:pt idx="12">
                  <c:v>68</c:v>
                </c:pt>
                <c:pt idx="13">
                  <c:v>68.8</c:v>
                </c:pt>
                <c:pt idx="14">
                  <c:v>70.5</c:v>
                </c:pt>
                <c:pt idx="15">
                  <c:v>70.099999999999994</c:v>
                </c:pt>
                <c:pt idx="16">
                  <c:v>74.099999999999994</c:v>
                </c:pt>
                <c:pt idx="17">
                  <c:v>75.3</c:v>
                </c:pt>
                <c:pt idx="18">
                  <c:v>71.599999999999994</c:v>
                </c:pt>
                <c:pt idx="19">
                  <c:v>71.7</c:v>
                </c:pt>
                <c:pt idx="20">
                  <c:v>74.400000000000006</c:v>
                </c:pt>
                <c:pt idx="21">
                  <c:v>71.3</c:v>
                </c:pt>
                <c:pt idx="22">
                  <c:v>63.4</c:v>
                </c:pt>
                <c:pt idx="23">
                  <c:v>60.4</c:v>
                </c:pt>
                <c:pt idx="24">
                  <c:v>60.3</c:v>
                </c:pt>
                <c:pt idx="25">
                  <c:v>59.8</c:v>
                </c:pt>
                <c:pt idx="26">
                  <c:v>55.7</c:v>
                </c:pt>
                <c:pt idx="27">
                  <c:v>55</c:v>
                </c:pt>
                <c:pt idx="28">
                  <c:v>56.3</c:v>
                </c:pt>
                <c:pt idx="29">
                  <c:v>58.7</c:v>
                </c:pt>
                <c:pt idx="30">
                  <c:v>54.2</c:v>
                </c:pt>
                <c:pt idx="31">
                  <c:v>54.2</c:v>
                </c:pt>
                <c:pt idx="32">
                  <c:v>54</c:v>
                </c:pt>
                <c:pt idx="33">
                  <c:v>55.9</c:v>
                </c:pt>
                <c:pt idx="34">
                  <c:v>50.9</c:v>
                </c:pt>
                <c:pt idx="35">
                  <c:v>52</c:v>
                </c:pt>
                <c:pt idx="36">
                  <c:v>50.1</c:v>
                </c:pt>
                <c:pt idx="37">
                  <c:v>53.1</c:v>
                </c:pt>
                <c:pt idx="38">
                  <c:v>46.9</c:v>
                </c:pt>
                <c:pt idx="39">
                  <c:v>48</c:v>
                </c:pt>
                <c:pt idx="40">
                  <c:v>48.2</c:v>
                </c:pt>
              </c:numCache>
            </c:numRef>
          </c:val>
          <c:smooth val="0"/>
          <c:extLst>
            <c:ext xmlns:c16="http://schemas.microsoft.com/office/drawing/2014/chart" uri="{C3380CC4-5D6E-409C-BE32-E72D297353CC}">
              <c16:uniqueId val="{00000001-42C0-4431-9E89-1695D724E24C}"/>
            </c:ext>
          </c:extLst>
        </c:ser>
        <c:ser>
          <c:idx val="2"/>
          <c:order val="2"/>
          <c:tx>
            <c:strRef>
              <c:f>Sheet2!$A$29</c:f>
              <c:strCache>
                <c:ptCount val="1"/>
                <c:pt idx="0">
                  <c:v>Fort Worth</c:v>
                </c:pt>
              </c:strCache>
            </c:strRef>
          </c:tx>
          <c:spPr>
            <a:ln w="28575" cap="rnd">
              <a:solidFill>
                <a:srgbClr val="215477"/>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Sheet2!$E$29:$AS$29</c:f>
              <c:numCache>
                <c:formatCode>General</c:formatCode>
                <c:ptCount val="41"/>
                <c:pt idx="0">
                  <c:v>67.099999999999994</c:v>
                </c:pt>
                <c:pt idx="1">
                  <c:v>77.5</c:v>
                </c:pt>
                <c:pt idx="2">
                  <c:v>76.100000000000009</c:v>
                </c:pt>
                <c:pt idx="3">
                  <c:v>76.400000000000006</c:v>
                </c:pt>
                <c:pt idx="4">
                  <c:v>79</c:v>
                </c:pt>
                <c:pt idx="5">
                  <c:v>82.6</c:v>
                </c:pt>
                <c:pt idx="6">
                  <c:v>82.2</c:v>
                </c:pt>
                <c:pt idx="7">
                  <c:v>81.7</c:v>
                </c:pt>
                <c:pt idx="8">
                  <c:v>85.4</c:v>
                </c:pt>
                <c:pt idx="9">
                  <c:v>87.7</c:v>
                </c:pt>
                <c:pt idx="10">
                  <c:v>86.9</c:v>
                </c:pt>
                <c:pt idx="11">
                  <c:v>79.8</c:v>
                </c:pt>
                <c:pt idx="12">
                  <c:v>82.6</c:v>
                </c:pt>
                <c:pt idx="13">
                  <c:v>81</c:v>
                </c:pt>
                <c:pt idx="14">
                  <c:v>79.400000000000006</c:v>
                </c:pt>
                <c:pt idx="15">
                  <c:v>79.599999999999994</c:v>
                </c:pt>
                <c:pt idx="16">
                  <c:v>82.6</c:v>
                </c:pt>
                <c:pt idx="17">
                  <c:v>83.5</c:v>
                </c:pt>
                <c:pt idx="18">
                  <c:v>80</c:v>
                </c:pt>
                <c:pt idx="19">
                  <c:v>80.8</c:v>
                </c:pt>
                <c:pt idx="20">
                  <c:v>83.8</c:v>
                </c:pt>
                <c:pt idx="21">
                  <c:v>81.8</c:v>
                </c:pt>
                <c:pt idx="22">
                  <c:v>72.599999999999994</c:v>
                </c:pt>
                <c:pt idx="23">
                  <c:v>70.7</c:v>
                </c:pt>
                <c:pt idx="24">
                  <c:v>68.400000000000006</c:v>
                </c:pt>
                <c:pt idx="25">
                  <c:v>72.3</c:v>
                </c:pt>
                <c:pt idx="26">
                  <c:v>68.900000000000006</c:v>
                </c:pt>
                <c:pt idx="27">
                  <c:v>64.599999999999994</c:v>
                </c:pt>
                <c:pt idx="28">
                  <c:v>65.7</c:v>
                </c:pt>
                <c:pt idx="29">
                  <c:v>69.8</c:v>
                </c:pt>
                <c:pt idx="30">
                  <c:v>68</c:v>
                </c:pt>
                <c:pt idx="31">
                  <c:v>65.900000000000006</c:v>
                </c:pt>
                <c:pt idx="32">
                  <c:v>64.900000000000006</c:v>
                </c:pt>
                <c:pt idx="33">
                  <c:v>70.8</c:v>
                </c:pt>
                <c:pt idx="34">
                  <c:v>66</c:v>
                </c:pt>
                <c:pt idx="35">
                  <c:v>67</c:v>
                </c:pt>
                <c:pt idx="36">
                  <c:v>64.2</c:v>
                </c:pt>
                <c:pt idx="37">
                  <c:v>64</c:v>
                </c:pt>
                <c:pt idx="38">
                  <c:v>61.2</c:v>
                </c:pt>
                <c:pt idx="39">
                  <c:v>59.3</c:v>
                </c:pt>
                <c:pt idx="40">
                  <c:v>60.7</c:v>
                </c:pt>
              </c:numCache>
            </c:numRef>
          </c:val>
          <c:smooth val="0"/>
          <c:extLst>
            <c:ext xmlns:c16="http://schemas.microsoft.com/office/drawing/2014/chart" uri="{C3380CC4-5D6E-409C-BE32-E72D297353CC}">
              <c16:uniqueId val="{00000002-42C0-4431-9E89-1695D724E24C}"/>
            </c:ext>
          </c:extLst>
        </c:ser>
        <c:ser>
          <c:idx val="3"/>
          <c:order val="3"/>
          <c:tx>
            <c:strRef>
              <c:f>Sheet2!$A$30</c:f>
              <c:strCache>
                <c:ptCount val="1"/>
                <c:pt idx="0">
                  <c:v>Houston</c:v>
                </c:pt>
              </c:strCache>
            </c:strRef>
          </c:tx>
          <c:spPr>
            <a:ln w="28575" cap="rnd">
              <a:solidFill>
                <a:srgbClr val="AC0000"/>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Sheet2!$E$30:$AS$30</c:f>
              <c:numCache>
                <c:formatCode>General</c:formatCode>
                <c:ptCount val="41"/>
                <c:pt idx="0">
                  <c:v>52</c:v>
                </c:pt>
                <c:pt idx="1">
                  <c:v>61.7</c:v>
                </c:pt>
                <c:pt idx="2">
                  <c:v>63</c:v>
                </c:pt>
                <c:pt idx="3">
                  <c:v>60.4</c:v>
                </c:pt>
                <c:pt idx="4">
                  <c:v>66.2</c:v>
                </c:pt>
                <c:pt idx="5">
                  <c:v>71.900000000000006</c:v>
                </c:pt>
                <c:pt idx="6">
                  <c:v>69.3</c:v>
                </c:pt>
                <c:pt idx="7">
                  <c:v>69.8</c:v>
                </c:pt>
                <c:pt idx="8">
                  <c:v>73.2</c:v>
                </c:pt>
                <c:pt idx="9">
                  <c:v>80.5</c:v>
                </c:pt>
                <c:pt idx="10">
                  <c:v>80.3</c:v>
                </c:pt>
                <c:pt idx="11">
                  <c:v>72.5</c:v>
                </c:pt>
                <c:pt idx="12">
                  <c:v>72.5</c:v>
                </c:pt>
                <c:pt idx="13">
                  <c:v>72.3</c:v>
                </c:pt>
                <c:pt idx="14">
                  <c:v>70.599999999999994</c:v>
                </c:pt>
                <c:pt idx="15">
                  <c:v>69.599999999999994</c:v>
                </c:pt>
                <c:pt idx="16">
                  <c:v>73.2</c:v>
                </c:pt>
                <c:pt idx="17">
                  <c:v>76.400000000000006</c:v>
                </c:pt>
                <c:pt idx="18">
                  <c:v>69.599999999999994</c:v>
                </c:pt>
                <c:pt idx="19">
                  <c:v>70.5</c:v>
                </c:pt>
                <c:pt idx="20">
                  <c:v>72.5</c:v>
                </c:pt>
                <c:pt idx="21">
                  <c:v>70.400000000000006</c:v>
                </c:pt>
                <c:pt idx="22">
                  <c:v>64</c:v>
                </c:pt>
                <c:pt idx="23">
                  <c:v>61.5</c:v>
                </c:pt>
                <c:pt idx="24">
                  <c:v>60.2</c:v>
                </c:pt>
                <c:pt idx="25">
                  <c:v>61.2</c:v>
                </c:pt>
                <c:pt idx="26">
                  <c:v>56.4</c:v>
                </c:pt>
                <c:pt idx="27">
                  <c:v>55.5</c:v>
                </c:pt>
                <c:pt idx="28">
                  <c:v>58</c:v>
                </c:pt>
                <c:pt idx="29">
                  <c:v>61.7</c:v>
                </c:pt>
                <c:pt idx="30">
                  <c:v>59.6</c:v>
                </c:pt>
                <c:pt idx="31">
                  <c:v>59.5</c:v>
                </c:pt>
                <c:pt idx="32">
                  <c:v>60.9</c:v>
                </c:pt>
                <c:pt idx="33">
                  <c:v>61.2</c:v>
                </c:pt>
                <c:pt idx="34">
                  <c:v>60.6</c:v>
                </c:pt>
                <c:pt idx="35">
                  <c:v>60.1</c:v>
                </c:pt>
                <c:pt idx="36">
                  <c:v>61</c:v>
                </c:pt>
                <c:pt idx="37">
                  <c:v>60.8</c:v>
                </c:pt>
                <c:pt idx="38">
                  <c:v>62</c:v>
                </c:pt>
                <c:pt idx="39">
                  <c:v>58.9</c:v>
                </c:pt>
                <c:pt idx="40">
                  <c:v>60</c:v>
                </c:pt>
              </c:numCache>
            </c:numRef>
          </c:val>
          <c:smooth val="0"/>
          <c:extLst>
            <c:ext xmlns:c16="http://schemas.microsoft.com/office/drawing/2014/chart" uri="{C3380CC4-5D6E-409C-BE32-E72D297353CC}">
              <c16:uniqueId val="{00000003-42C0-4431-9E89-1695D724E24C}"/>
            </c:ext>
          </c:extLst>
        </c:ser>
        <c:ser>
          <c:idx val="4"/>
          <c:order val="4"/>
          <c:tx>
            <c:strRef>
              <c:f>Sheet2!$A$31</c:f>
              <c:strCache>
                <c:ptCount val="1"/>
                <c:pt idx="0">
                  <c:v>San Antonio</c:v>
                </c:pt>
              </c:strCache>
            </c:strRef>
          </c:tx>
          <c:spPr>
            <a:ln w="28575" cap="rnd">
              <a:solidFill>
                <a:srgbClr val="9FCAE5"/>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Sheet2!$E$31:$AS$31</c:f>
              <c:numCache>
                <c:formatCode>General</c:formatCode>
                <c:ptCount val="41"/>
                <c:pt idx="0">
                  <c:v>51.1</c:v>
                </c:pt>
                <c:pt idx="1">
                  <c:v>59.8</c:v>
                </c:pt>
                <c:pt idx="2">
                  <c:v>58.5</c:v>
                </c:pt>
                <c:pt idx="3">
                  <c:v>59.2</c:v>
                </c:pt>
                <c:pt idx="4">
                  <c:v>62.3</c:v>
                </c:pt>
                <c:pt idx="5">
                  <c:v>72.599999999999994</c:v>
                </c:pt>
                <c:pt idx="6">
                  <c:v>66.900000000000006</c:v>
                </c:pt>
                <c:pt idx="7">
                  <c:v>68.5</c:v>
                </c:pt>
                <c:pt idx="8">
                  <c:v>73.099999999999994</c:v>
                </c:pt>
                <c:pt idx="9">
                  <c:v>79.8</c:v>
                </c:pt>
                <c:pt idx="10">
                  <c:v>79.099999999999994</c:v>
                </c:pt>
                <c:pt idx="11">
                  <c:v>68.7</c:v>
                </c:pt>
                <c:pt idx="12">
                  <c:v>70.099999999999994</c:v>
                </c:pt>
                <c:pt idx="13">
                  <c:v>70.099999999999994</c:v>
                </c:pt>
                <c:pt idx="14">
                  <c:v>70.400000000000006</c:v>
                </c:pt>
                <c:pt idx="15">
                  <c:v>70.599999999999994</c:v>
                </c:pt>
                <c:pt idx="16">
                  <c:v>71</c:v>
                </c:pt>
                <c:pt idx="17">
                  <c:v>75.400000000000006</c:v>
                </c:pt>
                <c:pt idx="18">
                  <c:v>69.3</c:v>
                </c:pt>
                <c:pt idx="19">
                  <c:v>73.3</c:v>
                </c:pt>
                <c:pt idx="20">
                  <c:v>70.099999999999994</c:v>
                </c:pt>
                <c:pt idx="21">
                  <c:v>73.400000000000006</c:v>
                </c:pt>
                <c:pt idx="22">
                  <c:v>68.7</c:v>
                </c:pt>
                <c:pt idx="23">
                  <c:v>65.7</c:v>
                </c:pt>
                <c:pt idx="24">
                  <c:v>64.8</c:v>
                </c:pt>
                <c:pt idx="25">
                  <c:v>64.400000000000006</c:v>
                </c:pt>
                <c:pt idx="26">
                  <c:v>61.1</c:v>
                </c:pt>
                <c:pt idx="27">
                  <c:v>57.2</c:v>
                </c:pt>
                <c:pt idx="28">
                  <c:v>60.5</c:v>
                </c:pt>
                <c:pt idx="29">
                  <c:v>67.8</c:v>
                </c:pt>
                <c:pt idx="30">
                  <c:v>63.5</c:v>
                </c:pt>
                <c:pt idx="31">
                  <c:v>62.4</c:v>
                </c:pt>
                <c:pt idx="32">
                  <c:v>64.5</c:v>
                </c:pt>
                <c:pt idx="33">
                  <c:v>64.099999999999994</c:v>
                </c:pt>
                <c:pt idx="34">
                  <c:v>61.7</c:v>
                </c:pt>
                <c:pt idx="35">
                  <c:v>61.3</c:v>
                </c:pt>
                <c:pt idx="36">
                  <c:v>62</c:v>
                </c:pt>
                <c:pt idx="37">
                  <c:v>64.400000000000006</c:v>
                </c:pt>
                <c:pt idx="38">
                  <c:v>59.3</c:v>
                </c:pt>
                <c:pt idx="39">
                  <c:v>59.1</c:v>
                </c:pt>
                <c:pt idx="40">
                  <c:v>59.2</c:v>
                </c:pt>
              </c:numCache>
            </c:numRef>
          </c:val>
          <c:smooth val="0"/>
          <c:extLst>
            <c:ext xmlns:c16="http://schemas.microsoft.com/office/drawing/2014/chart" uri="{C3380CC4-5D6E-409C-BE32-E72D297353CC}">
              <c16:uniqueId val="{00000004-42C0-4431-9E89-1695D724E24C}"/>
            </c:ext>
          </c:extLst>
        </c:ser>
        <c:dLbls>
          <c:showLegendKey val="0"/>
          <c:showVal val="0"/>
          <c:showCatName val="0"/>
          <c:showSerName val="0"/>
          <c:showPercent val="0"/>
          <c:showBubbleSize val="0"/>
        </c:dLbls>
        <c:smooth val="0"/>
        <c:axId val="601282816"/>
        <c:axId val="601283472"/>
      </c:lineChart>
      <c:catAx>
        <c:axId val="6012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283472"/>
        <c:crosses val="autoZero"/>
        <c:auto val="1"/>
        <c:lblAlgn val="ctr"/>
        <c:lblOffset val="100"/>
        <c:noMultiLvlLbl val="0"/>
      </c:catAx>
      <c:valAx>
        <c:axId val="60128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282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Enrolled in college, undergrad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70-4620-BF32-1BF6F83E178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70-4620-BF32-1BF6F83E17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Sheet1!$B$2:$L$2</c:f>
              <c:numCache>
                <c:formatCode>#,##0</c:formatCode>
                <c:ptCount val="11"/>
                <c:pt idx="0">
                  <c:v>1275882</c:v>
                </c:pt>
                <c:pt idx="1">
                  <c:v>1303492</c:v>
                </c:pt>
                <c:pt idx="2">
                  <c:v>1353185</c:v>
                </c:pt>
                <c:pt idx="3">
                  <c:v>1477123</c:v>
                </c:pt>
                <c:pt idx="4">
                  <c:v>1546122</c:v>
                </c:pt>
                <c:pt idx="5">
                  <c:v>1558096</c:v>
                </c:pt>
                <c:pt idx="6">
                  <c:v>1523860</c:v>
                </c:pt>
                <c:pt idx="7">
                  <c:v>1526401</c:v>
                </c:pt>
                <c:pt idx="8">
                  <c:v>1511378</c:v>
                </c:pt>
                <c:pt idx="9">
                  <c:v>1525151</c:v>
                </c:pt>
                <c:pt idx="10">
                  <c:v>1530060</c:v>
                </c:pt>
              </c:numCache>
            </c:numRef>
          </c:val>
          <c:smooth val="0"/>
          <c:extLst>
            <c:ext xmlns:c16="http://schemas.microsoft.com/office/drawing/2014/chart" uri="{C3380CC4-5D6E-409C-BE32-E72D297353CC}">
              <c16:uniqueId val="{00000000-0470-4620-BF32-1BF6F83E178F}"/>
            </c:ext>
          </c:extLst>
        </c:ser>
        <c:ser>
          <c:idx val="1"/>
          <c:order val="1"/>
          <c:tx>
            <c:strRef>
              <c:f>Sheet1!$A$3</c:f>
              <c:strCache>
                <c:ptCount val="1"/>
                <c:pt idx="0">
                  <c:v>Enrolled in graduate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70-4620-BF32-1BF6F83E178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70-4620-BF32-1BF6F83E17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#,##0</c:formatCode>
                <c:ptCount val="11"/>
                <c:pt idx="0">
                  <c:v>227929</c:v>
                </c:pt>
                <c:pt idx="1">
                  <c:v>242628</c:v>
                </c:pt>
                <c:pt idx="2">
                  <c:v>261930</c:v>
                </c:pt>
                <c:pt idx="3">
                  <c:v>286325</c:v>
                </c:pt>
                <c:pt idx="4">
                  <c:v>282528</c:v>
                </c:pt>
                <c:pt idx="5">
                  <c:v>286125</c:v>
                </c:pt>
                <c:pt idx="6">
                  <c:v>292064</c:v>
                </c:pt>
                <c:pt idx="7">
                  <c:v>306680</c:v>
                </c:pt>
                <c:pt idx="8">
                  <c:v>294710</c:v>
                </c:pt>
                <c:pt idx="9">
                  <c:v>322757</c:v>
                </c:pt>
                <c:pt idx="10">
                  <c:v>320584</c:v>
                </c:pt>
              </c:numCache>
            </c:numRef>
          </c:val>
          <c:smooth val="0"/>
          <c:extLst>
            <c:ext xmlns:c16="http://schemas.microsoft.com/office/drawing/2014/chart" uri="{C3380CC4-5D6E-409C-BE32-E72D297353CC}">
              <c16:uniqueId val="{00000001-0470-4620-BF32-1BF6F83E178F}"/>
            </c:ext>
          </c:extLst>
        </c:ser>
        <c:dLbls>
          <c:showLegendKey val="0"/>
          <c:showVal val="0"/>
          <c:showCatName val="0"/>
          <c:showSerName val="0"/>
          <c:showPercent val="0"/>
          <c:showBubbleSize val="0"/>
        </c:dLbls>
        <c:marker val="1"/>
        <c:smooth val="0"/>
        <c:axId val="579491304"/>
        <c:axId val="579498520"/>
      </c:lineChart>
      <c:catAx>
        <c:axId val="57949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8520"/>
        <c:crosses val="autoZero"/>
        <c:auto val="1"/>
        <c:lblAlgn val="ctr"/>
        <c:lblOffset val="100"/>
        <c:noMultiLvlLbl val="0"/>
      </c:catAx>
      <c:valAx>
        <c:axId val="579498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130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Sheet1!$O$3</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43-4A84-B0AE-83A381F6CB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Sheet1!$P$3:$Y$3</c:f>
              <c:numCache>
                <c:formatCode>#,##0</c:formatCode>
                <c:ptCount val="10"/>
                <c:pt idx="0">
                  <c:v>438441</c:v>
                </c:pt>
                <c:pt idx="1">
                  <c:v>475529</c:v>
                </c:pt>
                <c:pt idx="2">
                  <c:v>549531</c:v>
                </c:pt>
                <c:pt idx="3">
                  <c:v>584856</c:v>
                </c:pt>
                <c:pt idx="4">
                  <c:v>610867</c:v>
                </c:pt>
                <c:pt idx="5">
                  <c:v>610722</c:v>
                </c:pt>
                <c:pt idx="6">
                  <c:v>614483</c:v>
                </c:pt>
                <c:pt idx="7">
                  <c:v>622508</c:v>
                </c:pt>
                <c:pt idx="8">
                  <c:v>648916</c:v>
                </c:pt>
                <c:pt idx="9">
                  <c:v>671791</c:v>
                </c:pt>
              </c:numCache>
            </c:numRef>
          </c:val>
          <c:smooth val="0"/>
          <c:extLst>
            <c:ext xmlns:c16="http://schemas.microsoft.com/office/drawing/2014/chart" uri="{C3380CC4-5D6E-409C-BE32-E72D297353CC}">
              <c16:uniqueId val="{00000000-1297-4912-8D94-6F37DBEB340C}"/>
            </c:ext>
          </c:extLst>
        </c:ser>
        <c:ser>
          <c:idx val="1"/>
          <c:order val="1"/>
          <c:tx>
            <c:strRef>
              <c:f>Sheet1!$O$4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3-4A84-B0AE-83A381F6CB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Sheet1!$P$4:$Y$4</c:f>
              <c:numCache>
                <c:formatCode>#,##0</c:formatCode>
                <c:ptCount val="10"/>
                <c:pt idx="0">
                  <c:v>759798</c:v>
                </c:pt>
                <c:pt idx="1">
                  <c:v>783197</c:v>
                </c:pt>
                <c:pt idx="2">
                  <c:v>790783</c:v>
                </c:pt>
                <c:pt idx="3">
                  <c:v>810331</c:v>
                </c:pt>
                <c:pt idx="4">
                  <c:v>780112</c:v>
                </c:pt>
                <c:pt idx="5">
                  <c:v>758223</c:v>
                </c:pt>
                <c:pt idx="6">
                  <c:v>752893</c:v>
                </c:pt>
                <c:pt idx="7">
                  <c:v>736929</c:v>
                </c:pt>
                <c:pt idx="8">
                  <c:v>729651</c:v>
                </c:pt>
                <c:pt idx="9">
                  <c:v>707117</c:v>
                </c:pt>
              </c:numCache>
            </c:numRef>
          </c:val>
          <c:smooth val="0"/>
          <c:extLst>
            <c:ext xmlns:c16="http://schemas.microsoft.com/office/drawing/2014/chart" uri="{C3380CC4-5D6E-409C-BE32-E72D297353CC}">
              <c16:uniqueId val="{00000001-1297-4912-8D94-6F37DBEB340C}"/>
            </c:ext>
          </c:extLst>
        </c:ser>
        <c:ser>
          <c:idx val="2"/>
          <c:order val="2"/>
          <c:tx>
            <c:strRef>
              <c:f>Sheet1!$O$5</c:f>
              <c:strCache>
                <c:ptCount val="1"/>
                <c:pt idx="0">
                  <c:v>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43-4A84-B0AE-83A381F6CB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Sheet1!$P$5:$Y$5</c:f>
              <c:numCache>
                <c:formatCode>#,##0</c:formatCode>
                <c:ptCount val="10"/>
                <c:pt idx="0">
                  <c:v>224917</c:v>
                </c:pt>
                <c:pt idx="1">
                  <c:v>233939</c:v>
                </c:pt>
                <c:pt idx="2">
                  <c:v>272391</c:v>
                </c:pt>
                <c:pt idx="3">
                  <c:v>273737</c:v>
                </c:pt>
                <c:pt idx="4">
                  <c:v>293158</c:v>
                </c:pt>
                <c:pt idx="5">
                  <c:v>286624</c:v>
                </c:pt>
                <c:pt idx="6">
                  <c:v>296972</c:v>
                </c:pt>
                <c:pt idx="7">
                  <c:v>275673</c:v>
                </c:pt>
                <c:pt idx="8">
                  <c:v>285606</c:v>
                </c:pt>
                <c:pt idx="9">
                  <c:v>280719</c:v>
                </c:pt>
              </c:numCache>
            </c:numRef>
          </c:val>
          <c:smooth val="0"/>
          <c:extLst>
            <c:ext xmlns:c16="http://schemas.microsoft.com/office/drawing/2014/chart" uri="{C3380CC4-5D6E-409C-BE32-E72D297353CC}">
              <c16:uniqueId val="{00000002-1297-4912-8D94-6F37DBEB340C}"/>
            </c:ext>
          </c:extLst>
        </c:ser>
        <c:ser>
          <c:idx val="3"/>
          <c:order val="3"/>
          <c:tx>
            <c:strRef>
              <c:f>Sheet1!$O$6</c:f>
              <c:strCache>
                <c:ptCount val="1"/>
                <c:pt idx="0">
                  <c:v>Asian</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43-4A84-B0AE-83A381F6CB27}"/>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43-4A84-B0AE-83A381F6CB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Sheet1!$P$6:$Y$6</c:f>
              <c:numCache>
                <c:formatCode>#,##0</c:formatCode>
                <c:ptCount val="10"/>
                <c:pt idx="0">
                  <c:v>91473</c:v>
                </c:pt>
                <c:pt idx="1">
                  <c:v>94278</c:v>
                </c:pt>
                <c:pt idx="2">
                  <c:v>115095</c:v>
                </c:pt>
                <c:pt idx="3">
                  <c:v>121878</c:v>
                </c:pt>
                <c:pt idx="4">
                  <c:v>122319</c:v>
                </c:pt>
                <c:pt idx="5">
                  <c:v>123644</c:v>
                </c:pt>
                <c:pt idx="6">
                  <c:v>128321</c:v>
                </c:pt>
                <c:pt idx="7">
                  <c:v>135340</c:v>
                </c:pt>
                <c:pt idx="8">
                  <c:v>140679</c:v>
                </c:pt>
                <c:pt idx="9">
                  <c:v>145699</c:v>
                </c:pt>
              </c:numCache>
            </c:numRef>
          </c:val>
          <c:smooth val="0"/>
          <c:extLst>
            <c:ext xmlns:c16="http://schemas.microsoft.com/office/drawing/2014/chart" uri="{C3380CC4-5D6E-409C-BE32-E72D297353CC}">
              <c16:uniqueId val="{00000003-1297-4912-8D94-6F37DBEB340C}"/>
            </c:ext>
          </c:extLst>
        </c:ser>
        <c:dLbls>
          <c:showLegendKey val="0"/>
          <c:showVal val="0"/>
          <c:showCatName val="0"/>
          <c:showSerName val="0"/>
          <c:showPercent val="0"/>
          <c:showBubbleSize val="0"/>
        </c:dLbls>
        <c:marker val="1"/>
        <c:smooth val="0"/>
        <c:axId val="579520488"/>
        <c:axId val="579519504"/>
      </c:lineChart>
      <c:catAx>
        <c:axId val="579520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79519504"/>
        <c:crosses val="autoZero"/>
        <c:auto val="1"/>
        <c:lblAlgn val="ctr"/>
        <c:lblOffset val="100"/>
        <c:noMultiLvlLbl val="0"/>
      </c:catAx>
      <c:valAx>
        <c:axId val="57951950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52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Sheet1!$A$52</c:f>
              <c:strCache>
                <c:ptCount val="1"/>
                <c:pt idx="0">
                  <c:v>Less than High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408032423269349E-2"/>
                  <c:y val="2.981176141544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D6-4CB3-8B14-A1CE01F3C440}"/>
                </c:ext>
              </c:extLst>
            </c:dLbl>
            <c:dLbl>
              <c:idx val="1"/>
              <c:layout>
                <c:manualLayout>
                  <c:x val="-4.4572652622750578E-2"/>
                  <c:y val="2.7418211260390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Sheet1!$B$52:$C$52</c:f>
              <c:numCache>
                <c:formatCode>0.00%</c:formatCode>
                <c:ptCount val="2"/>
                <c:pt idx="0">
                  <c:v>0.155</c:v>
                </c:pt>
                <c:pt idx="1">
                  <c:v>0.12</c:v>
                </c:pt>
              </c:numCache>
            </c:numRef>
          </c:val>
          <c:smooth val="0"/>
          <c:extLst>
            <c:ext xmlns:c16="http://schemas.microsoft.com/office/drawing/2014/chart" uri="{C3380CC4-5D6E-409C-BE32-E72D297353CC}">
              <c16:uniqueId val="{00000000-72E2-4C66-9161-389D499BEF16}"/>
            </c:ext>
          </c:extLst>
        </c:ser>
        <c:ser>
          <c:idx val="1"/>
          <c:order val="1"/>
          <c:tx>
            <c:strRef>
              <c:f>Sheet1!$A$53</c:f>
              <c:strCache>
                <c:ptCount val="1"/>
                <c:pt idx="0">
                  <c:v>High School or Equivalent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5.0408032423269425E-2"/>
                  <c:y val="2.7418211260390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Sheet1!$B$53:$C$53</c:f>
              <c:numCache>
                <c:formatCode>0.00%</c:formatCode>
                <c:ptCount val="2"/>
                <c:pt idx="0">
                  <c:v>0.30099999999999999</c:v>
                </c:pt>
                <c:pt idx="1">
                  <c:v>0.27100000000000002</c:v>
                </c:pt>
              </c:numCache>
            </c:numRef>
          </c:val>
          <c:smooth val="0"/>
          <c:extLst>
            <c:ext xmlns:c16="http://schemas.microsoft.com/office/drawing/2014/chart" uri="{C3380CC4-5D6E-409C-BE32-E72D297353CC}">
              <c16:uniqueId val="{00000001-72E2-4C66-9161-389D499BEF16}"/>
            </c:ext>
          </c:extLst>
        </c:ser>
        <c:ser>
          <c:idx val="2"/>
          <c:order val="2"/>
          <c:tx>
            <c:strRef>
              <c:f>Sheet1!$A$54</c:f>
              <c:strCache>
                <c:ptCount val="1"/>
                <c:pt idx="0">
                  <c:v>Some College or Associate's Degree</c:v>
                </c:pt>
              </c:strCache>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dLbls>
            <c:dLbl>
              <c:idx val="0"/>
              <c:layout>
                <c:manualLayout>
                  <c:x val="-4.8462905823096404E-2"/>
                  <c:y val="3.2205311570496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Sheet1!$B$54:$C$54</c:f>
              <c:numCache>
                <c:formatCode>0.00%</c:formatCode>
                <c:ptCount val="2"/>
                <c:pt idx="0">
                  <c:v>0.26900000000000002</c:v>
                </c:pt>
                <c:pt idx="1">
                  <c:v>0.28899999999999998</c:v>
                </c:pt>
              </c:numCache>
            </c:numRef>
          </c:val>
          <c:smooth val="0"/>
          <c:extLst>
            <c:ext xmlns:c16="http://schemas.microsoft.com/office/drawing/2014/chart" uri="{C3380CC4-5D6E-409C-BE32-E72D297353CC}">
              <c16:uniqueId val="{00000002-72E2-4C66-9161-389D499BEF16}"/>
            </c:ext>
          </c:extLst>
        </c:ser>
        <c:ser>
          <c:idx val="3"/>
          <c:order val="3"/>
          <c:tx>
            <c:strRef>
              <c:f>Sheet1!$A$55</c:f>
              <c:strCache>
                <c:ptCount val="1"/>
                <c:pt idx="0">
                  <c:v>Bachelor's Degree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Sheet1!$B$55:$C$55</c:f>
              <c:numCache>
                <c:formatCode>0.00%</c:formatCode>
                <c:ptCount val="2"/>
                <c:pt idx="0">
                  <c:v>0.17399999999999999</c:v>
                </c:pt>
                <c:pt idx="1">
                  <c:v>0.19700000000000001</c:v>
                </c:pt>
              </c:numCache>
            </c:numRef>
          </c:val>
          <c:smooth val="0"/>
          <c:extLst>
            <c:ext xmlns:c16="http://schemas.microsoft.com/office/drawing/2014/chart" uri="{C3380CC4-5D6E-409C-BE32-E72D297353CC}">
              <c16:uniqueId val="{00000003-72E2-4C66-9161-389D499BEF16}"/>
            </c:ext>
          </c:extLst>
        </c:ser>
        <c:ser>
          <c:idx val="4"/>
          <c:order val="4"/>
          <c:tx>
            <c:strRef>
              <c:f>Sheet1!$A$56</c:f>
              <c:strCache>
                <c:ptCount val="1"/>
                <c:pt idx="0">
                  <c:v>Graduate or Professional Degree</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Sheet1!$B$56:$C$56</c:f>
              <c:numCache>
                <c:formatCode>0.00%</c:formatCode>
                <c:ptCount val="2"/>
                <c:pt idx="0">
                  <c:v>0.10100000000000001</c:v>
                </c:pt>
                <c:pt idx="1">
                  <c:v>0.123</c:v>
                </c:pt>
              </c:numCache>
            </c:numRef>
          </c:val>
          <c:smooth val="0"/>
          <c:extLst>
            <c:ext xmlns:c16="http://schemas.microsoft.com/office/drawing/2014/chart" uri="{C3380CC4-5D6E-409C-BE32-E72D297353CC}">
              <c16:uniqueId val="{00000004-72E2-4C66-9161-389D499BEF16}"/>
            </c:ext>
          </c:extLst>
        </c:ser>
        <c:dLbls>
          <c:showLegendKey val="0"/>
          <c:showVal val="0"/>
          <c:showCatName val="0"/>
          <c:showSerName val="0"/>
          <c:showPercent val="0"/>
          <c:showBubbleSize val="0"/>
        </c:dLbls>
        <c:marker val="1"/>
        <c:smooth val="0"/>
        <c:axId val="405512168"/>
        <c:axId val="405512496"/>
      </c:lineChart>
      <c:catAx>
        <c:axId val="40551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512496"/>
        <c:crosses val="autoZero"/>
        <c:auto val="1"/>
        <c:lblAlgn val="ctr"/>
        <c:lblOffset val="100"/>
        <c:noMultiLvlLbl val="0"/>
      </c:catAx>
      <c:valAx>
        <c:axId val="4055124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05512168"/>
        <c:crosses val="autoZero"/>
        <c:crossBetween val="between"/>
      </c:valAx>
      <c:spPr>
        <a:noFill/>
        <a:ln>
          <a:noFill/>
        </a:ln>
        <a:effectLst/>
      </c:spPr>
    </c:plotArea>
    <c:legend>
      <c:legendPos val="r"/>
      <c:layout>
        <c:manualLayout>
          <c:xMode val="edge"/>
          <c:yMode val="edge"/>
          <c:x val="0.66841319635149388"/>
          <c:y val="2.7231438960890138E-2"/>
          <c:w val="0.33158680364850612"/>
          <c:h val="0.476770689979468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spPr>
              <a:gradFill>
                <a:gsLst>
                  <a:gs pos="0">
                    <a:schemeClr val="tx2">
                      <a:lumMod val="40000"/>
                      <a:lumOff val="60000"/>
                    </a:schemeClr>
                  </a:gs>
                  <a:gs pos="74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0.0%</c:formatCode>
                <c:ptCount val="7"/>
                <c:pt idx="0">
                  <c:v>0.53173337049932679</c:v>
                </c:pt>
                <c:pt idx="1">
                  <c:v>0.48435091590544027</c:v>
                </c:pt>
                <c:pt idx="2">
                  <c:v>0.51596056741998408</c:v>
                </c:pt>
                <c:pt idx="3">
                  <c:v>0.45207065767356391</c:v>
                </c:pt>
                <c:pt idx="4">
                  <c:v>0.42984751421095374</c:v>
                </c:pt>
                <c:pt idx="5">
                  <c:v>0.47136308258708237</c:v>
                </c:pt>
                <c:pt idx="6">
                  <c:v>0.52518345981416081</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rgbClr val="F8A662"/>
            </a:solidFill>
            <a:ln>
              <a:noFill/>
            </a:ln>
            <a:effectLst/>
          </c:spPr>
          <c:invertIfNegative val="0"/>
          <c:dLbls>
            <c:spPr>
              <a:gradFill>
                <a:gsLst>
                  <a:gs pos="93000">
                    <a:srgbClr val="B8C1D0"/>
                  </a:gs>
                  <a:gs pos="1000">
                    <a:schemeClr val="accent6"/>
                  </a:gs>
                  <a:gs pos="84000">
                    <a:schemeClr val="accent1">
                      <a:lumMod val="45000"/>
                      <a:lumOff val="55000"/>
                    </a:schemeClr>
                  </a:gs>
                  <a:gs pos="100000">
                    <a:schemeClr val="accent1">
                      <a:lumMod val="20000"/>
                      <a:lumOff val="8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0.0%</c:formatCode>
                <c:ptCount val="7"/>
                <c:pt idx="0">
                  <c:v>0.17554709918591541</c:v>
                </c:pt>
                <c:pt idx="1">
                  <c:v>0.17836919461049391</c:v>
                </c:pt>
                <c:pt idx="2">
                  <c:v>0.20671266465759744</c:v>
                </c:pt>
                <c:pt idx="3">
                  <c:v>0.2025162904721379</c:v>
                </c:pt>
                <c:pt idx="4">
                  <c:v>0.22086879805908949</c:v>
                </c:pt>
                <c:pt idx="5">
                  <c:v>0.24895954682483926</c:v>
                </c:pt>
                <c:pt idx="6">
                  <c:v>0.27654719863751348</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6">
                <a:lumMod val="75000"/>
              </a:schemeClr>
            </a:solidFill>
            <a:ln>
              <a:noFill/>
            </a:ln>
            <a:effectLst/>
          </c:spPr>
          <c:invertIfNegative val="0"/>
          <c:dLbls>
            <c:spPr>
              <a:gradFill>
                <a:gsLst>
                  <a:gs pos="87624">
                    <a:srgbClr val="D0DAE1"/>
                  </a:gs>
                  <a:gs pos="0">
                    <a:schemeClr val="accent6">
                      <a:lumMod val="75000"/>
                    </a:schemeClr>
                  </a:gs>
                  <a:gs pos="74000">
                    <a:schemeClr val="accent1">
                      <a:lumMod val="45000"/>
                      <a:lumOff val="55000"/>
                    </a:schemeClr>
                  </a:gs>
                  <a:gs pos="100000">
                    <a:schemeClr val="bg2"/>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0.0%</c:formatCode>
                <c:ptCount val="7"/>
                <c:pt idx="0">
                  <c:v>0.29271953031475778</c:v>
                </c:pt>
                <c:pt idx="1">
                  <c:v>0.33727988948406584</c:v>
                </c:pt>
                <c:pt idx="2">
                  <c:v>0.2773267679224185</c:v>
                </c:pt>
                <c:pt idx="3">
                  <c:v>0.34541305185429821</c:v>
                </c:pt>
                <c:pt idx="4">
                  <c:v>0.34928368772995677</c:v>
                </c:pt>
                <c:pt idx="5">
                  <c:v>0.27967737058807834</c:v>
                </c:pt>
                <c:pt idx="6">
                  <c:v>0.19826934154832571</c:v>
                </c:pt>
              </c:numCache>
            </c:numRef>
          </c:val>
          <c:extLst>
            <c:ext xmlns:c16="http://schemas.microsoft.com/office/drawing/2014/chart" uri="{C3380CC4-5D6E-409C-BE32-E72D297353CC}">
              <c16:uniqueId val="{00000002-7910-4928-A331-F6F715EF4A96}"/>
            </c:ext>
          </c:extLst>
        </c:ser>
        <c:dLbls>
          <c:showLegendKey val="0"/>
          <c:showVal val="0"/>
          <c:showCatName val="0"/>
          <c:showSerName val="0"/>
          <c:showPercent val="0"/>
          <c:showBubbleSize val="0"/>
        </c:dLbls>
        <c:gapWidth val="150"/>
        <c:overlap val="100"/>
        <c:axId val="735792608"/>
        <c:axId val="735789864"/>
      </c:barChart>
      <c:catAx>
        <c:axId val="7357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5789864"/>
        <c:crosses val="autoZero"/>
        <c:auto val="1"/>
        <c:lblAlgn val="ctr"/>
        <c:lblOffset val="100"/>
        <c:noMultiLvlLbl val="0"/>
      </c:catAx>
      <c:valAx>
        <c:axId val="735789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792608"/>
        <c:crosses val="autoZero"/>
        <c:crossBetween val="between"/>
      </c:valAx>
      <c:spPr>
        <a:noFill/>
        <a:ln>
          <a:noFill/>
        </a:ln>
        <a:effectLst/>
      </c:spPr>
    </c:plotArea>
    <c:legend>
      <c:legendPos val="r"/>
      <c:layout>
        <c:manualLayout>
          <c:xMode val="edge"/>
          <c:yMode val="edge"/>
          <c:x val="0.74934445419178686"/>
          <c:y val="9.3893923636904041E-4"/>
          <c:w val="0.16400926856713177"/>
          <c:h val="0.81794911102415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smtClean="0"/>
              <a:t>Percent BA by Age Group</a:t>
            </a:r>
            <a:endParaRPr lang="en-US"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71405745375004"/>
          <c:y val="0.11102514506769826"/>
          <c:w val="0.82135291327613547"/>
          <c:h val="0.73537194697858121"/>
        </c:manualLayout>
      </c:layout>
      <c:lineChart>
        <c:grouping val="standard"/>
        <c:varyColors val="0"/>
        <c:ser>
          <c:idx val="0"/>
          <c:order val="0"/>
          <c:tx>
            <c:strRef>
              <c:f>Sheet1!$A$4</c:f>
              <c:strCache>
                <c:ptCount val="1"/>
                <c:pt idx="0">
                  <c:v>25 to 34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8.8681089320888067E-3"/>
                  <c:y val="-5.157962604771115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32-4765-8AEF-CEB9B9C9C8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Sheet1!$B$4:$C$4</c:f>
              <c:numCache>
                <c:formatCode>0.0%</c:formatCode>
                <c:ptCount val="2"/>
                <c:pt idx="0">
                  <c:v>0.23799999999999999</c:v>
                </c:pt>
                <c:pt idx="1">
                  <c:v>0.31</c:v>
                </c:pt>
              </c:numCache>
            </c:numRef>
          </c:val>
          <c:smooth val="0"/>
          <c:extLst>
            <c:ext xmlns:c16="http://schemas.microsoft.com/office/drawing/2014/chart" uri="{C3380CC4-5D6E-409C-BE32-E72D297353CC}">
              <c16:uniqueId val="{00000000-64A7-4B51-8D28-9DAC75E642EA}"/>
            </c:ext>
          </c:extLst>
        </c:ser>
        <c:ser>
          <c:idx val="1"/>
          <c:order val="1"/>
          <c:tx>
            <c:strRef>
              <c:f>Sheet1!$A$5</c:f>
              <c:strCache>
                <c:ptCount val="1"/>
                <c:pt idx="0">
                  <c:v>35 to 44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1.2001716328586617E-2"/>
                  <c:y val="-3.0947775628626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Sheet1!$B$5:$C$5</c:f>
              <c:numCache>
                <c:formatCode>0.0%</c:formatCode>
                <c:ptCount val="2"/>
                <c:pt idx="0">
                  <c:v>0.26900000000000002</c:v>
                </c:pt>
                <c:pt idx="1">
                  <c:v>0.316</c:v>
                </c:pt>
              </c:numCache>
            </c:numRef>
          </c:val>
          <c:smooth val="0"/>
          <c:extLst>
            <c:ext xmlns:c16="http://schemas.microsoft.com/office/drawing/2014/chart" uri="{C3380CC4-5D6E-409C-BE32-E72D297353CC}">
              <c16:uniqueId val="{00000001-64A7-4B51-8D28-9DAC75E642EA}"/>
            </c:ext>
          </c:extLst>
        </c:ser>
        <c:ser>
          <c:idx val="2"/>
          <c:order val="2"/>
          <c:tx>
            <c:strRef>
              <c:f>Sheet1!$A$6</c:f>
              <c:strCache>
                <c:ptCount val="1"/>
                <c:pt idx="0">
                  <c:v>45 to 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6241487136048155"/>
                  <c:y val="-1.5473887814313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32-4765-8AEF-CEB9B9C9C8AE}"/>
                </c:ext>
              </c:extLst>
            </c:dLbl>
            <c:dLbl>
              <c:idx val="1"/>
              <c:layout>
                <c:manualLayout>
                  <c:x val="-8.8681089320888067E-3"/>
                  <c:y val="1.5473887814313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Sheet1!$B$6:$C$6</c:f>
              <c:numCache>
                <c:formatCode>0.0%</c:formatCode>
                <c:ptCount val="2"/>
                <c:pt idx="0">
                  <c:v>0.27600000000000002</c:v>
                </c:pt>
                <c:pt idx="1">
                  <c:v>0.28999999999999998</c:v>
                </c:pt>
              </c:numCache>
            </c:numRef>
          </c:val>
          <c:smooth val="0"/>
          <c:extLst>
            <c:ext xmlns:c16="http://schemas.microsoft.com/office/drawing/2014/chart" uri="{C3380CC4-5D6E-409C-BE32-E72D297353CC}">
              <c16:uniqueId val="{00000002-64A7-4B51-8D28-9DAC75E642EA}"/>
            </c:ext>
          </c:extLst>
        </c:ser>
        <c:ser>
          <c:idx val="3"/>
          <c:order val="3"/>
          <c:tx>
            <c:strRef>
              <c:f>Sheet1!$A$7</c:f>
              <c:strCache>
                <c:ptCount val="1"/>
                <c:pt idx="0">
                  <c:v>65 plus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1.2001716328586617E-2"/>
                  <c:y val="2.0631850419084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Sheet1!$B$7:$C$7</c:f>
              <c:numCache>
                <c:formatCode>0.0%</c:formatCode>
                <c:ptCount val="2"/>
                <c:pt idx="0">
                  <c:v>0.19</c:v>
                </c:pt>
                <c:pt idx="1">
                  <c:v>0.27</c:v>
                </c:pt>
              </c:numCache>
            </c:numRef>
          </c:val>
          <c:smooth val="0"/>
          <c:extLst>
            <c:ext xmlns:c16="http://schemas.microsoft.com/office/drawing/2014/chart" uri="{C3380CC4-5D6E-409C-BE32-E72D297353CC}">
              <c16:uniqueId val="{00000003-64A7-4B51-8D28-9DAC75E642EA}"/>
            </c:ext>
          </c:extLst>
        </c:ser>
        <c:ser>
          <c:idx val="4"/>
          <c:order val="4"/>
          <c:tx>
            <c:strRef>
              <c:f>Sheet1!$A$8</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
              <c:layout>
                <c:manualLayout>
                  <c:x val="-2.8987102121304162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32-4765-8AEF-CEB9B9C9C8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Sheet1!$B$8:$C$8</c:f>
              <c:numCache>
                <c:formatCode>0.00%</c:formatCode>
                <c:ptCount val="2"/>
                <c:pt idx="0">
                  <c:v>0.252</c:v>
                </c:pt>
                <c:pt idx="1">
                  <c:v>0.29599999999999999</c:v>
                </c:pt>
              </c:numCache>
            </c:numRef>
          </c:val>
          <c:smooth val="0"/>
          <c:extLst>
            <c:ext xmlns:c16="http://schemas.microsoft.com/office/drawing/2014/chart" uri="{C3380CC4-5D6E-409C-BE32-E72D297353CC}">
              <c16:uniqueId val="{00000004-64A7-4B51-8D28-9DAC75E642EA}"/>
            </c:ext>
          </c:extLst>
        </c:ser>
        <c:dLbls>
          <c:dLblPos val="l"/>
          <c:showLegendKey val="0"/>
          <c:showVal val="1"/>
          <c:showCatName val="0"/>
          <c:showSerName val="0"/>
          <c:showPercent val="0"/>
          <c:showBubbleSize val="0"/>
        </c:dLbls>
        <c:marker val="1"/>
        <c:smooth val="0"/>
        <c:axId val="401476056"/>
        <c:axId val="401476384"/>
      </c:lineChart>
      <c:catAx>
        <c:axId val="40147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1476384"/>
        <c:crosses val="autoZero"/>
        <c:auto val="1"/>
        <c:lblAlgn val="ctr"/>
        <c:lblOffset val="100"/>
        <c:noMultiLvlLbl val="0"/>
      </c:catAx>
      <c:valAx>
        <c:axId val="401476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01476056"/>
        <c:crosses val="autoZero"/>
        <c:crossBetween val="between"/>
      </c:valAx>
      <c:spPr>
        <a:noFill/>
        <a:ln>
          <a:noFill/>
        </a:ln>
        <a:effectLst/>
      </c:spPr>
    </c:plotArea>
    <c:legend>
      <c:legendPos val="b"/>
      <c:layout>
        <c:manualLayout>
          <c:xMode val="edge"/>
          <c:yMode val="edge"/>
          <c:x val="5.5246596585666857E-2"/>
          <c:y val="0.91101259720813799"/>
          <c:w val="0.88950680682866645"/>
          <c:h val="7.3514511013977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Percent BA by Race/Ethnicity</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Sheet1!$I$4</c:f>
              <c:strCache>
                <c:ptCount val="1"/>
                <c:pt idx="0">
                  <c:v>White, NH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Sheet1!$J$4:$K$4</c:f>
              <c:numCache>
                <c:formatCode>0.00%</c:formatCode>
                <c:ptCount val="2"/>
                <c:pt idx="0">
                  <c:v>0.33300000000000002</c:v>
                </c:pt>
                <c:pt idx="1">
                  <c:v>0.38600000000000001</c:v>
                </c:pt>
              </c:numCache>
            </c:numRef>
          </c:val>
          <c:smooth val="0"/>
          <c:extLst>
            <c:ext xmlns:c16="http://schemas.microsoft.com/office/drawing/2014/chart" uri="{C3380CC4-5D6E-409C-BE32-E72D297353CC}">
              <c16:uniqueId val="{00000000-C294-47DA-8844-2ECE1290C270}"/>
            </c:ext>
          </c:extLst>
        </c:ser>
        <c:ser>
          <c:idx val="1"/>
          <c:order val="1"/>
          <c:tx>
            <c:strRef>
              <c:f>Sheet1!$I$5</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Sheet1!$J$5:$K$5</c:f>
              <c:numCache>
                <c:formatCode>0.00%</c:formatCode>
                <c:ptCount val="2"/>
                <c:pt idx="0">
                  <c:v>0.18</c:v>
                </c:pt>
                <c:pt idx="1">
                  <c:v>0.24199999999999999</c:v>
                </c:pt>
              </c:numCache>
            </c:numRef>
          </c:val>
          <c:smooth val="0"/>
          <c:extLst>
            <c:ext xmlns:c16="http://schemas.microsoft.com/office/drawing/2014/chart" uri="{C3380CC4-5D6E-409C-BE32-E72D297353CC}">
              <c16:uniqueId val="{00000001-C294-47DA-8844-2ECE1290C270}"/>
            </c:ext>
          </c:extLst>
        </c:ser>
        <c:ser>
          <c:idx val="2"/>
          <c:order val="2"/>
          <c:tx>
            <c:strRef>
              <c:f>Sheet1!$I$6</c:f>
              <c:strCache>
                <c:ptCount val="1"/>
                <c:pt idx="0">
                  <c:v>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Sheet1!$J$6:$K$6</c:f>
              <c:numCache>
                <c:formatCode>0.00%</c:formatCode>
                <c:ptCount val="2"/>
                <c:pt idx="0">
                  <c:v>0.107</c:v>
                </c:pt>
                <c:pt idx="1">
                  <c:v>0.14499999999999999</c:v>
                </c:pt>
              </c:numCache>
            </c:numRef>
          </c:val>
          <c:smooth val="0"/>
          <c:extLst>
            <c:ext xmlns:c16="http://schemas.microsoft.com/office/drawing/2014/chart" uri="{C3380CC4-5D6E-409C-BE32-E72D297353CC}">
              <c16:uniqueId val="{00000002-C294-47DA-8844-2ECE1290C270}"/>
            </c:ext>
          </c:extLst>
        </c:ser>
        <c:ser>
          <c:idx val="3"/>
          <c:order val="3"/>
          <c:tx>
            <c:strRef>
              <c:f>Sheet1!$I$7</c:f>
              <c:strCache>
                <c:ptCount val="1"/>
                <c:pt idx="0">
                  <c:v>Asian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Sheet1!$J$7:$K$7</c:f>
              <c:numCache>
                <c:formatCode>0.00%</c:formatCode>
                <c:ptCount val="2"/>
                <c:pt idx="0">
                  <c:v>0.52800000000000002</c:v>
                </c:pt>
                <c:pt idx="1">
                  <c:v>0.59199999999999997</c:v>
                </c:pt>
              </c:numCache>
            </c:numRef>
          </c:val>
          <c:smooth val="0"/>
          <c:extLst>
            <c:ext xmlns:c16="http://schemas.microsoft.com/office/drawing/2014/chart" uri="{C3380CC4-5D6E-409C-BE32-E72D297353CC}">
              <c16:uniqueId val="{00000003-C294-47DA-8844-2ECE1290C270}"/>
            </c:ext>
          </c:extLst>
        </c:ser>
        <c:dLbls>
          <c:dLblPos val="t"/>
          <c:showLegendKey val="0"/>
          <c:showVal val="1"/>
          <c:showCatName val="0"/>
          <c:showSerName val="0"/>
          <c:showPercent val="0"/>
          <c:showBubbleSize val="0"/>
        </c:dLbls>
        <c:marker val="1"/>
        <c:smooth val="0"/>
        <c:axId val="519017160"/>
        <c:axId val="519012240"/>
      </c:lineChart>
      <c:catAx>
        <c:axId val="51901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012240"/>
        <c:crosses val="autoZero"/>
        <c:auto val="1"/>
        <c:lblAlgn val="ctr"/>
        <c:lblOffset val="100"/>
        <c:noMultiLvlLbl val="0"/>
      </c:catAx>
      <c:valAx>
        <c:axId val="519012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19017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Sheet1!$B$11</c:f>
              <c:strCache>
                <c:ptCount val="1"/>
                <c:pt idx="0">
                  <c:v>2007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Sheet1!$B$12:$B$17</c:f>
              <c:numCache>
                <c:formatCode>0.0%</c:formatCode>
                <c:ptCount val="6"/>
                <c:pt idx="0">
                  <c:v>9.3418662503556391E-2</c:v>
                </c:pt>
                <c:pt idx="1">
                  <c:v>4.3333856153840541E-2</c:v>
                </c:pt>
                <c:pt idx="2">
                  <c:v>4.26995411338153E-2</c:v>
                </c:pt>
                <c:pt idx="3">
                  <c:v>7.8068713204986984E-2</c:v>
                </c:pt>
                <c:pt idx="4">
                  <c:v>3.7641252726569735E-2</c:v>
                </c:pt>
                <c:pt idx="5">
                  <c:v>0.12647763665676956</c:v>
                </c:pt>
              </c:numCache>
            </c:numRef>
          </c:val>
          <c:extLst>
            <c:ext xmlns:c16="http://schemas.microsoft.com/office/drawing/2014/chart" uri="{C3380CC4-5D6E-409C-BE32-E72D297353CC}">
              <c16:uniqueId val="{00000000-616C-4282-AFC6-061DFEB3D68B}"/>
            </c:ext>
          </c:extLst>
        </c:ser>
        <c:ser>
          <c:idx val="1"/>
          <c:order val="1"/>
          <c:tx>
            <c:strRef>
              <c:f>Sheet1!$C$11</c:f>
              <c:strCache>
                <c:ptCount val="1"/>
                <c:pt idx="0">
                  <c:v>2017</c:v>
                </c:pt>
              </c:strCache>
            </c:strRef>
          </c:tx>
          <c:spPr>
            <a:solidFill>
              <a:schemeClr val="accent5"/>
            </a:solidFill>
            <a:ln>
              <a:noFill/>
            </a:ln>
            <a:effectLst/>
          </c:spPr>
          <c:invertIfNegative val="0"/>
          <c:dLbls>
            <c:dLbl>
              <c:idx val="4"/>
              <c:layout>
                <c:manualLayout>
                  <c:x val="3.0030030030028928E-3"/>
                  <c:y val="1.63376446562287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6C-4282-AFC6-061DFEB3D6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Sheet1!$C$12:$C$17</c:f>
              <c:numCache>
                <c:formatCode>0.0%</c:formatCode>
                <c:ptCount val="6"/>
                <c:pt idx="0">
                  <c:v>0.10357046577645582</c:v>
                </c:pt>
                <c:pt idx="1">
                  <c:v>4.8799978730319771E-2</c:v>
                </c:pt>
                <c:pt idx="2">
                  <c:v>5.4779576653071899E-2</c:v>
                </c:pt>
                <c:pt idx="3">
                  <c:v>6.9850675179790531E-2</c:v>
                </c:pt>
                <c:pt idx="4">
                  <c:v>3.3816443417083203E-2</c:v>
                </c:pt>
                <c:pt idx="5">
                  <c:v>0.11808823448095428</c:v>
                </c:pt>
              </c:numCache>
            </c:numRef>
          </c:val>
          <c:extLst>
            <c:ext xmlns:c16="http://schemas.microsoft.com/office/drawing/2014/chart" uri="{C3380CC4-5D6E-409C-BE32-E72D297353CC}">
              <c16:uniqueId val="{00000001-616C-4282-AFC6-061DFEB3D68B}"/>
            </c:ext>
          </c:extLst>
        </c:ser>
        <c:ser>
          <c:idx val="2"/>
          <c:order val="2"/>
          <c:tx>
            <c:strRef>
              <c:f>Sheet1!$D$11</c:f>
              <c:strCache>
                <c:ptCount val="1"/>
                <c:pt idx="0">
                  <c:v>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Sheet1!$D$12:$D$17</c:f>
              <c:numCache>
                <c:formatCode>0.0%</c:formatCode>
                <c:ptCount val="6"/>
                <c:pt idx="0">
                  <c:v>1.0151803272899426E-2</c:v>
                </c:pt>
                <c:pt idx="1">
                  <c:v>5.4661225764792293E-3</c:v>
                </c:pt>
                <c:pt idx="2">
                  <c:v>1.2080035519256599E-2</c:v>
                </c:pt>
                <c:pt idx="3">
                  <c:v>-8.218038025196453E-3</c:v>
                </c:pt>
                <c:pt idx="4">
                  <c:v>-3.8248093094865321E-3</c:v>
                </c:pt>
                <c:pt idx="5">
                  <c:v>-8.3894021758152831E-3</c:v>
                </c:pt>
              </c:numCache>
            </c:numRef>
          </c:val>
          <c:extLst>
            <c:ext xmlns:c16="http://schemas.microsoft.com/office/drawing/2014/chart" uri="{C3380CC4-5D6E-409C-BE32-E72D297353CC}">
              <c16:uniqueId val="{00000002-616C-4282-AFC6-061DFEB3D68B}"/>
            </c:ext>
          </c:extLst>
        </c:ser>
        <c:dLbls>
          <c:dLblPos val="outEnd"/>
          <c:showLegendKey val="0"/>
          <c:showVal val="1"/>
          <c:showCatName val="0"/>
          <c:showSerName val="0"/>
          <c:showPercent val="0"/>
          <c:showBubbleSize val="0"/>
        </c:dLbls>
        <c:gapWidth val="219"/>
        <c:overlap val="-27"/>
        <c:axId val="519138832"/>
        <c:axId val="519133584"/>
      </c:barChart>
      <c:catAx>
        <c:axId val="51913883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133584"/>
        <c:crosses val="autoZero"/>
        <c:auto val="1"/>
        <c:lblAlgn val="ctr"/>
        <c:lblOffset val="100"/>
        <c:noMultiLvlLbl val="0"/>
      </c:catAx>
      <c:valAx>
        <c:axId val="51913358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913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Sheet!$B$2:$B$42</c:f>
              <c:numCache>
                <c:formatCode>General</c:formatCode>
                <c:ptCount val="1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numCache>
            </c:numRef>
          </c:val>
          <c:smooth val="0"/>
          <c:extLst>
            <c:ext xmlns:c16="http://schemas.microsoft.com/office/drawing/2014/chart" uri="{C3380CC4-5D6E-409C-BE32-E72D297353CC}">
              <c16:uniqueId val="{00000000-E49D-42AC-B50A-3E04CB31E36F}"/>
            </c:ext>
          </c:extLst>
        </c:ser>
        <c:ser>
          <c:idx val="2"/>
          <c:order val="1"/>
          <c:tx>
            <c:strRef>
              <c:f>Sheet!$C$1</c:f>
              <c:strCache>
                <c:ptCount val="1"/>
                <c:pt idx="0">
                  <c:v>Half 2000 -2010</c:v>
                </c:pt>
              </c:strCache>
            </c:strRef>
          </c:tx>
          <c:spPr>
            <a:ln w="50800" cmpd="sng">
              <a:solidFill>
                <a:srgbClr val="996600"/>
              </a:solidFill>
            </a:ln>
          </c:spPr>
          <c:marker>
            <c:symbol val="none"/>
          </c:marker>
          <c:dLbls>
            <c:dLbl>
              <c:idx val="10"/>
              <c:layout>
                <c:manualLayout>
                  <c:x val="-7.7508019830855607E-3"/>
                  <c:y val="-4.8046686940524344E-2"/>
                </c:manualLayout>
              </c:layout>
              <c:numFmt formatCode="#,##0.00" sourceLinked="0"/>
              <c:spPr>
                <a:noFill/>
                <a:ln>
                  <a:noFill/>
                </a:ln>
                <a:effectLst/>
              </c:spPr>
              <c:txPr>
                <a:bodyPr wrap="square" lIns="38100" tIns="19050" rIns="38100" bIns="19050" anchor="ctr">
                  <a:spAutoFit/>
                </a:bodyPr>
                <a:lstStyle/>
                <a:p>
                  <a:pPr>
                    <a:defRPr sz="18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A7-4965-8D9B-74C323D5C9D8}"/>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Sheet!$C$2:$C$42</c:f>
              <c:numCache>
                <c:formatCode>General</c:formatCode>
                <c:ptCount val="1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numCache>
            </c:numRef>
          </c:val>
          <c:smooth val="0"/>
          <c:extLst>
            <c:ext xmlns:c16="http://schemas.microsoft.com/office/drawing/2014/chart" uri="{C3380CC4-5D6E-409C-BE32-E72D297353CC}">
              <c16:uniqueId val="{00000001-E49D-42AC-B50A-3E04CB31E36F}"/>
            </c:ext>
          </c:extLst>
        </c:ser>
        <c:ser>
          <c:idx val="3"/>
          <c:order val="2"/>
          <c:tx>
            <c:strRef>
              <c:f>Sheet!$D$1</c:f>
              <c:strCache>
                <c:ptCount val="1"/>
                <c:pt idx="0">
                  <c:v>2000 -2010</c:v>
                </c:pt>
              </c:strCache>
            </c:strRef>
          </c:tx>
          <c:spPr>
            <a:ln w="44450" cmpd="sng">
              <a:solidFill>
                <a:srgbClr val="002060"/>
              </a:solidFill>
            </a:ln>
          </c:spPr>
          <c:marker>
            <c:symbol val="none"/>
          </c:marker>
          <c:dLbls>
            <c:dLbl>
              <c:idx val="10"/>
              <c:layout>
                <c:manualLayout>
                  <c:x val="-9.2940118596287705E-3"/>
                  <c:y val="-4.8046686940524296E-2"/>
                </c:manualLayout>
              </c:layout>
              <c:numFmt formatCode="#,##0.00" sourceLinked="0"/>
              <c:spPr>
                <a:noFill/>
                <a:ln>
                  <a:noFill/>
                </a:ln>
                <a:effectLst/>
              </c:spPr>
              <c:txPr>
                <a:bodyPr wrap="square" lIns="38100" tIns="19050" rIns="38100" bIns="19050" anchor="ctr">
                  <a:spAutoFit/>
                </a:bodyPr>
                <a:lstStyle/>
                <a:p>
                  <a:pPr>
                    <a:defRPr sz="18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A7-4965-8D9B-74C323D5C9D8}"/>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Sheet!$D$2:$D$42</c:f>
              <c:numCache>
                <c:formatCode>General</c:formatCode>
                <c:ptCount val="1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numCache>
            </c:numRef>
          </c:val>
          <c:smooth val="0"/>
          <c:extLst>
            <c:ext xmlns:c16="http://schemas.microsoft.com/office/drawing/2014/chart" uri="{C3380CC4-5D6E-409C-BE32-E72D297353CC}">
              <c16:uniqueId val="{00000002-E49D-42AC-B50A-3E04CB31E36F}"/>
            </c:ext>
          </c:extLst>
        </c:ser>
        <c:ser>
          <c:idx val="0"/>
          <c:order val="3"/>
          <c:tx>
            <c:strRef>
              <c:f>Sheet!$E$1</c:f>
              <c:strCache>
                <c:ptCount val="1"/>
                <c:pt idx="0">
                  <c:v>2010 -2015</c:v>
                </c:pt>
              </c:strCache>
            </c:strRef>
          </c:tx>
          <c:spPr>
            <a:ln w="44450">
              <a:solidFill>
                <a:schemeClr val="accent2"/>
              </a:solidFill>
            </a:ln>
          </c:spPr>
          <c:marker>
            <c:symbol val="none"/>
          </c:marker>
          <c:dLbls>
            <c:dLbl>
              <c:idx val="10"/>
              <c:layout>
                <c:manualLayout>
                  <c:x val="-8.3950617283950618E-3"/>
                  <c:y val="-4.8634332955520831E-2"/>
                </c:manualLayout>
              </c:layout>
              <c:numFmt formatCode="#,##0.00" sourceLinked="0"/>
              <c:spPr>
                <a:noFill/>
                <a:ln>
                  <a:noFill/>
                </a:ln>
                <a:effectLst/>
              </c:spPr>
              <c:txPr>
                <a:bodyPr wrap="square" lIns="38100" tIns="19050" rIns="38100" bIns="19050" anchor="ctr">
                  <a:spAutoFit/>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7-4965-8D9B-74C323D5C9D8}"/>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Lit>
              <c:ptCount val="11"/>
              <c:pt idx="0">
                <c:v>2010</c:v>
              </c:pt>
              <c:pt idx="1">
                <c:v>2011</c:v>
              </c:pt>
              <c:pt idx="2">
                <c:v>2012</c:v>
              </c:pt>
              <c:pt idx="3">
                <c:v>2013</c:v>
              </c:pt>
              <c:pt idx="4">
                <c:v>2014</c:v>
              </c:pt>
              <c:pt idx="5">
                <c:v>2015</c:v>
              </c:pt>
              <c:pt idx="6">
                <c:v>2016</c:v>
              </c:pt>
              <c:pt idx="7">
                <c:v>2017</c:v>
              </c:pt>
              <c:pt idx="8">
                <c:v>2018</c:v>
              </c:pt>
              <c:pt idx="9">
                <c:v>2019</c:v>
              </c:pt>
              <c:pt idx="10">
                <c:v>2020</c:v>
              </c:pt>
              <c:extLst>
                <c:ext xmlns:c15="http://schemas.microsoft.com/office/drawing/2012/chart" uri="{02D57815-91ED-43cb-92C2-25804820EDAC}">
                  <c15:autoCat val="1"/>
                </c:ext>
              </c:extLst>
            </c:strLit>
          </c:cat>
          <c:val>
            <c:numRef>
              <c:f>Sheet!$E$2:$E$42</c:f>
              <c:numCache>
                <c:formatCode>General</c:formatCode>
                <c:ptCount val="1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numCache>
            </c:numRef>
          </c:val>
          <c:smooth val="0"/>
          <c:extLst>
            <c:ext xmlns:c16="http://schemas.microsoft.com/office/drawing/2014/chart" uri="{C3380CC4-5D6E-409C-BE32-E72D297353CC}">
              <c16:uniqueId val="{00000003-E49D-42AC-B50A-3E04CB31E36F}"/>
            </c:ext>
          </c:extLst>
        </c:ser>
        <c:ser>
          <c:idx val="4"/>
          <c:order val="4"/>
          <c:tx>
            <c:strRef>
              <c:f>Sheet!$F$1</c:f>
              <c:strCache>
                <c:ptCount val="1"/>
                <c:pt idx="0">
                  <c:v>Estimates</c:v>
                </c:pt>
              </c:strCache>
            </c:strRef>
          </c:tx>
          <c:spPr>
            <a:ln w="47625" cmpd="dbl"/>
          </c:spPr>
          <c:marker>
            <c:symbol val="square"/>
            <c:size val="5"/>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Sheet!$F$2:$F$8</c:f>
              <c:numCache>
                <c:formatCode>General</c:formatCode>
                <c:ptCount val="7"/>
                <c:pt idx="0">
                  <c:v>25.145561000000001</c:v>
                </c:pt>
                <c:pt idx="1">
                  <c:v>25.657477</c:v>
                </c:pt>
                <c:pt idx="2">
                  <c:v>26.094422000000002</c:v>
                </c:pt>
                <c:pt idx="3">
                  <c:v>26.505637</c:v>
                </c:pt>
                <c:pt idx="4">
                  <c:v>26.956958</c:v>
                </c:pt>
                <c:pt idx="5">
                  <c:v>27.469114000000001</c:v>
                </c:pt>
                <c:pt idx="6">
                  <c:v>27.862596</c:v>
                </c:pt>
              </c:numCache>
            </c:numRef>
          </c:val>
          <c:smooth val="0"/>
          <c:extLst>
            <c:ext xmlns:c16="http://schemas.microsoft.com/office/drawing/2014/chart" uri="{C3380CC4-5D6E-409C-BE32-E72D297353CC}">
              <c16:uniqueId val="{00000000-68B9-45AE-A789-7562570EB90C}"/>
            </c:ext>
          </c:extLst>
        </c:ser>
        <c:dLbls>
          <c:showLegendKey val="0"/>
          <c:showVal val="0"/>
          <c:showCatName val="0"/>
          <c:showSerName val="0"/>
          <c:showPercent val="0"/>
          <c:showBubbleSize val="0"/>
        </c:dLbls>
        <c:smooth val="0"/>
        <c:axId val="735507672"/>
        <c:axId val="735511200"/>
      </c:lineChart>
      <c:catAx>
        <c:axId val="735507672"/>
        <c:scaling>
          <c:orientation val="minMax"/>
        </c:scaling>
        <c:delete val="0"/>
        <c:axPos val="b"/>
        <c:numFmt formatCode="General" sourceLinked="1"/>
        <c:majorTickMark val="out"/>
        <c:minorTickMark val="none"/>
        <c:tickLblPos val="nextTo"/>
        <c:txPr>
          <a:bodyPr rot="2700000"/>
          <a:lstStyle/>
          <a:p>
            <a:pPr>
              <a:defRPr sz="1400"/>
            </a:pPr>
            <a:endParaRPr lang="en-US"/>
          </a:p>
        </c:txPr>
        <c:crossAx val="735511200"/>
        <c:crosses val="autoZero"/>
        <c:auto val="1"/>
        <c:lblAlgn val="ctr"/>
        <c:lblOffset val="0"/>
        <c:tickLblSkip val="5"/>
        <c:noMultiLvlLbl val="0"/>
      </c:catAx>
      <c:valAx>
        <c:axId val="735511200"/>
        <c:scaling>
          <c:orientation val="minMax"/>
          <c:min val="24"/>
        </c:scaling>
        <c:delete val="0"/>
        <c:axPos val="l"/>
        <c:majorGridlines/>
        <c:title>
          <c:tx>
            <c:rich>
              <a:bodyPr/>
              <a:lstStyle/>
              <a:p>
                <a:pPr>
                  <a:defRPr/>
                </a:pPr>
                <a:r>
                  <a:rPr lang="en-US" dirty="0"/>
                  <a:t>Millions</a:t>
                </a:r>
              </a:p>
            </c:rich>
          </c:tx>
          <c:overlay val="0"/>
        </c:title>
        <c:numFmt formatCode="0" sourceLinked="0"/>
        <c:majorTickMark val="out"/>
        <c:minorTickMark val="none"/>
        <c:tickLblPos val="nextTo"/>
        <c:crossAx val="735507672"/>
        <c:crosses val="autoZero"/>
        <c:crossBetween val="midCat"/>
      </c:valAx>
    </c:plotArea>
    <c:legend>
      <c:legendPos val="l"/>
      <c:layout>
        <c:manualLayout>
          <c:xMode val="edge"/>
          <c:yMode val="edge"/>
          <c:x val="0.12795445708175368"/>
          <c:y val="4.7681564004935888E-2"/>
          <c:w val="0.24976876154369596"/>
          <c:h val="0.3383591720206462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by Migration Scenario for Texas -- Reportsearch.xlsx]Sheet1'!$B$1</c:f>
              <c:strCache>
                <c:ptCount val="1"/>
                <c:pt idx="0">
                  <c:v>NH White .5</c:v>
                </c:pt>
              </c:strCache>
            </c:strRef>
          </c:tx>
          <c:spPr>
            <a:ln w="28575" cap="rnd">
              <a:solidFill>
                <a:schemeClr val="accent1"/>
              </a:solidFill>
              <a:prstDash val="sysDash"/>
              <a:round/>
            </a:ln>
            <a:effectLst/>
          </c:spPr>
          <c:marker>
            <c:symbol val="none"/>
          </c:marker>
          <c:dLbls>
            <c:dLbl>
              <c:idx val="8"/>
              <c:layout>
                <c:manualLayout>
                  <c:x val="0"/>
                  <c:y val="1.2387304787780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Reportsearch.xlsx]Sheet1'!$B$2:$B$10</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extLst>
            <c:ext xmlns:c16="http://schemas.microsoft.com/office/drawing/2014/chart" uri="{C3380CC4-5D6E-409C-BE32-E72D297353CC}">
              <c16:uniqueId val="{00000000-19D4-4B81-81BB-88FEE979B581}"/>
            </c:ext>
          </c:extLst>
        </c:ser>
        <c:ser>
          <c:idx val="1"/>
          <c:order val="1"/>
          <c:tx>
            <c:strRef>
              <c:f>'[Population Projections by Migration Scenario for Texas -- Reportsearch.xlsx]Sheet1'!$C$1</c:f>
              <c:strCache>
                <c:ptCount val="1"/>
                <c:pt idx="0">
                  <c:v>NH White</c:v>
                </c:pt>
              </c:strCache>
            </c:strRef>
          </c:tx>
          <c:spPr>
            <a:ln w="28575" cap="rnd">
              <a:solidFill>
                <a:schemeClr val="accent1"/>
              </a:solidFill>
              <a:round/>
            </a:ln>
            <a:effectLst/>
          </c:spPr>
          <c:marker>
            <c:symbol val="none"/>
          </c:marker>
          <c:dLbls>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Reportsearch.xlsx]Sheet1'!$C$2:$C$10</c:f>
              <c:numCache>
                <c:formatCode>#,##0</c:formatCode>
                <c:ptCount val="9"/>
                <c:pt idx="0">
                  <c:v>11397345</c:v>
                </c:pt>
                <c:pt idx="1">
                  <c:v>11678176</c:v>
                </c:pt>
                <c:pt idx="2">
                  <c:v>11914045</c:v>
                </c:pt>
                <c:pt idx="3">
                  <c:v>12085589</c:v>
                </c:pt>
                <c:pt idx="4">
                  <c:v>12176401</c:v>
                </c:pt>
                <c:pt idx="5">
                  <c:v>12188971</c:v>
                </c:pt>
                <c:pt idx="6">
                  <c:v>12143626</c:v>
                </c:pt>
                <c:pt idx="7">
                  <c:v>12056664</c:v>
                </c:pt>
                <c:pt idx="8">
                  <c:v>11954615</c:v>
                </c:pt>
              </c:numCache>
            </c:numRef>
          </c:val>
          <c:smooth val="0"/>
          <c:extLst>
            <c:ext xmlns:c16="http://schemas.microsoft.com/office/drawing/2014/chart" uri="{C3380CC4-5D6E-409C-BE32-E72D297353CC}">
              <c16:uniqueId val="{00000001-19D4-4B81-81BB-88FEE979B581}"/>
            </c:ext>
          </c:extLst>
        </c:ser>
        <c:ser>
          <c:idx val="2"/>
          <c:order val="2"/>
          <c:tx>
            <c:strRef>
              <c:f>'[Population Projections by Migration Scenario for Texas -- Reportsearch.xlsx]Sheet1'!$D$1</c:f>
              <c:strCache>
                <c:ptCount val="1"/>
                <c:pt idx="0">
                  <c:v>Black .5</c:v>
                </c:pt>
              </c:strCache>
            </c:strRef>
          </c:tx>
          <c:spPr>
            <a:ln w="28575" cap="rnd">
              <a:solidFill>
                <a:schemeClr val="accent4">
                  <a:lumMod val="75000"/>
                </a:schemeClr>
              </a:solidFill>
              <a:prstDash val="sysDash"/>
              <a:round/>
            </a:ln>
            <a:effectLst/>
          </c:spPr>
          <c:marker>
            <c:symbol val="none"/>
          </c:marker>
          <c:dLbls>
            <c:dLbl>
              <c:idx val="8"/>
              <c:layout>
                <c:manualLayout>
                  <c:x val="-7.9271860820461226E-3"/>
                  <c:y val="2.5901951849083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Reportsearch.xlsx]Sheet1'!$D$2:$D$10</c:f>
              <c:numCache>
                <c:formatCode>#,##0</c:formatCode>
                <c:ptCount val="9"/>
                <c:pt idx="0">
                  <c:v>2886825</c:v>
                </c:pt>
                <c:pt idx="1">
                  <c:v>3083970</c:v>
                </c:pt>
                <c:pt idx="2">
                  <c:v>3274738</c:v>
                </c:pt>
                <c:pt idx="3">
                  <c:v>3454116</c:v>
                </c:pt>
                <c:pt idx="4">
                  <c:v>3616745</c:v>
                </c:pt>
                <c:pt idx="5">
                  <c:v>3757614</c:v>
                </c:pt>
                <c:pt idx="6">
                  <c:v>3876830</c:v>
                </c:pt>
                <c:pt idx="7">
                  <c:v>3977772</c:v>
                </c:pt>
                <c:pt idx="8">
                  <c:v>4065757</c:v>
                </c:pt>
              </c:numCache>
            </c:numRef>
          </c:val>
          <c:smooth val="0"/>
          <c:extLst>
            <c:ext xmlns:c16="http://schemas.microsoft.com/office/drawing/2014/chart" uri="{C3380CC4-5D6E-409C-BE32-E72D297353CC}">
              <c16:uniqueId val="{00000002-19D4-4B81-81BB-88FEE979B581}"/>
            </c:ext>
          </c:extLst>
        </c:ser>
        <c:ser>
          <c:idx val="3"/>
          <c:order val="3"/>
          <c:tx>
            <c:strRef>
              <c:f>'[Population Projections by Migration Scenario for Texas -- Reportsearch.xlsx]Sheet1'!$E$1</c:f>
              <c:strCache>
                <c:ptCount val="1"/>
                <c:pt idx="0">
                  <c:v>Black</c:v>
                </c:pt>
              </c:strCache>
            </c:strRef>
          </c:tx>
          <c:spPr>
            <a:ln w="28575" cap="rnd">
              <a:solidFill>
                <a:schemeClr val="accent4">
                  <a:lumMod val="75000"/>
                </a:schemeClr>
              </a:solidFill>
              <a:round/>
            </a:ln>
            <a:effectLst/>
          </c:spPr>
          <c:marker>
            <c:symbol val="none"/>
          </c:marker>
          <c:dLbls>
            <c:dLbl>
              <c:idx val="8"/>
              <c:layout>
                <c:manualLayout>
                  <c:x val="1.570523427015674E-3"/>
                  <c:y val="-9.90984383022486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Reportsearch.xlsx]Sheet1'!$E$2:$E$10</c:f>
              <c:numCache>
                <c:formatCode>#,##0</c:formatCode>
                <c:ptCount val="9"/>
                <c:pt idx="0">
                  <c:v>2886825</c:v>
                </c:pt>
                <c:pt idx="1">
                  <c:v>3172262</c:v>
                </c:pt>
                <c:pt idx="2">
                  <c:v>3466308</c:v>
                </c:pt>
                <c:pt idx="3">
                  <c:v>3763024</c:v>
                </c:pt>
                <c:pt idx="4">
                  <c:v>4055033</c:v>
                </c:pt>
                <c:pt idx="5">
                  <c:v>4334420</c:v>
                </c:pt>
                <c:pt idx="6">
                  <c:v>4599532</c:v>
                </c:pt>
                <c:pt idx="7">
                  <c:v>4852239</c:v>
                </c:pt>
                <c:pt idx="8">
                  <c:v>5097826</c:v>
                </c:pt>
              </c:numCache>
            </c:numRef>
          </c:val>
          <c:smooth val="0"/>
          <c:extLst>
            <c:ext xmlns:c16="http://schemas.microsoft.com/office/drawing/2014/chart" uri="{C3380CC4-5D6E-409C-BE32-E72D297353CC}">
              <c16:uniqueId val="{00000003-19D4-4B81-81BB-88FEE979B581}"/>
            </c:ext>
          </c:extLst>
        </c:ser>
        <c:ser>
          <c:idx val="4"/>
          <c:order val="4"/>
          <c:tx>
            <c:strRef>
              <c:f>'[Population Projections by Migration Scenario for Texas -- Reportsearch.xlsx]Sheet1'!$F$1</c:f>
              <c:strCache>
                <c:ptCount val="1"/>
                <c:pt idx="0">
                  <c:v>Hispanic .5</c:v>
                </c:pt>
              </c:strCache>
            </c:strRef>
          </c:tx>
          <c:spPr>
            <a:ln w="28575" cap="rnd">
              <a:solidFill>
                <a:schemeClr val="accent1">
                  <a:lumMod val="50000"/>
                </a:schemeClr>
              </a:solidFill>
              <a:prstDash val="sysDash"/>
              <a:round/>
            </a:ln>
            <a:effectLst/>
          </c:spPr>
          <c:marker>
            <c:symbol val="none"/>
          </c:marker>
          <c:dLbls>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Reportsearch.xlsx]Sheet1'!$F$2:$F$10</c:f>
              <c:numCache>
                <c:formatCode>#,##0</c:formatCode>
                <c:ptCount val="9"/>
                <c:pt idx="0">
                  <c:v>9460921</c:v>
                </c:pt>
                <c:pt idx="1">
                  <c:v>10659352</c:v>
                </c:pt>
                <c:pt idx="2">
                  <c:v>11963951</c:v>
                </c:pt>
                <c:pt idx="3">
                  <c:v>13384050</c:v>
                </c:pt>
                <c:pt idx="4">
                  <c:v>14900906</c:v>
                </c:pt>
                <c:pt idx="5">
                  <c:v>16475644</c:v>
                </c:pt>
                <c:pt idx="6">
                  <c:v>18095574</c:v>
                </c:pt>
                <c:pt idx="7">
                  <c:v>19769879</c:v>
                </c:pt>
                <c:pt idx="8">
                  <c:v>21516362</c:v>
                </c:pt>
              </c:numCache>
            </c:numRef>
          </c:val>
          <c:smooth val="0"/>
          <c:extLst>
            <c:ext xmlns:c16="http://schemas.microsoft.com/office/drawing/2014/chart" uri="{C3380CC4-5D6E-409C-BE32-E72D297353CC}">
              <c16:uniqueId val="{00000004-19D4-4B81-81BB-88FEE979B581}"/>
            </c:ext>
          </c:extLst>
        </c:ser>
        <c:ser>
          <c:idx val="5"/>
          <c:order val="5"/>
          <c:tx>
            <c:strRef>
              <c:f>'[Population Projections by Migration Scenario for Texas -- Reportsearch.xlsx]Sheet1'!$G$1</c:f>
              <c:strCache>
                <c:ptCount val="1"/>
                <c:pt idx="0">
                  <c:v>Hispanic</c:v>
                </c:pt>
              </c:strCache>
            </c:strRef>
          </c:tx>
          <c:spPr>
            <a:ln w="28575" cap="rnd">
              <a:solidFill>
                <a:schemeClr val="accent1">
                  <a:lumMod val="50000"/>
                </a:schemeClr>
              </a:solidFill>
              <a:round/>
            </a:ln>
            <a:effectLst/>
          </c:spPr>
          <c:marker>
            <c:symbol val="none"/>
          </c:marker>
          <c:dLbls>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Reportsearch.xlsx]Sheet1'!$G$2:$G$10</c:f>
              <c:numCache>
                <c:formatCode>#,##0</c:formatCode>
                <c:ptCount val="9"/>
                <c:pt idx="0">
                  <c:v>9460921</c:v>
                </c:pt>
                <c:pt idx="1">
                  <c:v>11084763</c:v>
                </c:pt>
                <c:pt idx="2">
                  <c:v>12968026</c:v>
                </c:pt>
                <c:pt idx="3">
                  <c:v>15135957</c:v>
                </c:pt>
                <c:pt idx="4">
                  <c:v>17575656</c:v>
                </c:pt>
                <c:pt idx="5">
                  <c:v>20248388</c:v>
                </c:pt>
                <c:pt idx="6">
                  <c:v>23156968</c:v>
                </c:pt>
                <c:pt idx="7">
                  <c:v>26342195</c:v>
                </c:pt>
                <c:pt idx="8">
                  <c:v>29859012</c:v>
                </c:pt>
              </c:numCache>
            </c:numRef>
          </c:val>
          <c:smooth val="0"/>
          <c:extLst>
            <c:ext xmlns:c16="http://schemas.microsoft.com/office/drawing/2014/chart" uri="{C3380CC4-5D6E-409C-BE32-E72D297353CC}">
              <c16:uniqueId val="{00000005-19D4-4B81-81BB-88FEE979B581}"/>
            </c:ext>
          </c:extLst>
        </c:ser>
        <c:ser>
          <c:idx val="6"/>
          <c:order val="6"/>
          <c:tx>
            <c:strRef>
              <c:f>'[Population Projections by Migration Scenario for Texas -- Reportsearch.xlsx]Sheet1'!$H$1</c:f>
              <c:strCache>
                <c:ptCount val="1"/>
                <c:pt idx="0">
                  <c:v>Other .5</c:v>
                </c:pt>
              </c:strCache>
            </c:strRef>
          </c:tx>
          <c:spPr>
            <a:ln w="28575" cap="rnd">
              <a:solidFill>
                <a:schemeClr val="accent2">
                  <a:lumMod val="50000"/>
                </a:schemeClr>
              </a:solidFill>
              <a:prstDash val="sysDash"/>
              <a:round/>
            </a:ln>
            <a:effectLst/>
          </c:spPr>
          <c:marker>
            <c:symbol val="none"/>
          </c:marker>
          <c:dLbls>
            <c:dLbl>
              <c:idx val="8"/>
              <c:layout>
                <c:manualLayout>
                  <c:x val="-7.9271860820461226E-3"/>
                  <c:y val="-1.8692345386928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Reportsearch.xlsx]Sheet1'!$H$2:$H$10</c:f>
              <c:numCache>
                <c:formatCode>#,##0</c:formatCode>
                <c:ptCount val="9"/>
                <c:pt idx="0">
                  <c:v>1400470</c:v>
                </c:pt>
                <c:pt idx="1">
                  <c:v>1618648</c:v>
                </c:pt>
                <c:pt idx="2">
                  <c:v>1851409</c:v>
                </c:pt>
                <c:pt idx="3">
                  <c:v>2099741</c:v>
                </c:pt>
                <c:pt idx="4">
                  <c:v>2369978</c:v>
                </c:pt>
                <c:pt idx="5">
                  <c:v>2665861</c:v>
                </c:pt>
                <c:pt idx="6">
                  <c:v>2984989</c:v>
                </c:pt>
                <c:pt idx="7">
                  <c:v>3317300</c:v>
                </c:pt>
                <c:pt idx="8">
                  <c:v>3655259</c:v>
                </c:pt>
              </c:numCache>
            </c:numRef>
          </c:val>
          <c:smooth val="0"/>
          <c:extLst>
            <c:ext xmlns:c16="http://schemas.microsoft.com/office/drawing/2014/chart" uri="{C3380CC4-5D6E-409C-BE32-E72D297353CC}">
              <c16:uniqueId val="{00000006-19D4-4B81-81BB-88FEE979B581}"/>
            </c:ext>
          </c:extLst>
        </c:ser>
        <c:ser>
          <c:idx val="7"/>
          <c:order val="7"/>
          <c:tx>
            <c:strRef>
              <c:f>'[Population Projections by Migration Scenario for Texas -- Reportsearch.xlsx]Sheet1'!$I$1</c:f>
              <c:strCache>
                <c:ptCount val="1"/>
                <c:pt idx="0">
                  <c:v>Other</c:v>
                </c:pt>
              </c:strCache>
            </c:strRef>
          </c:tx>
          <c:spPr>
            <a:ln w="28575" cap="rnd">
              <a:solidFill>
                <a:schemeClr val="accent2">
                  <a:lumMod val="60000"/>
                </a:schemeClr>
              </a:solidFill>
              <a:round/>
            </a:ln>
            <a:effectLst/>
          </c:spPr>
          <c:marker>
            <c:symbol val="none"/>
          </c:marker>
          <c:dLbls>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D4-4B81-81BB-88FEE979B58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Reportsearch.xlsx]Sheet1'!$I$2:$I$10</c:f>
              <c:numCache>
                <c:formatCode>#,##0</c:formatCode>
                <c:ptCount val="9"/>
                <c:pt idx="0">
                  <c:v>1400470</c:v>
                </c:pt>
                <c:pt idx="1">
                  <c:v>1760083</c:v>
                </c:pt>
                <c:pt idx="2">
                  <c:v>2193599</c:v>
                </c:pt>
                <c:pt idx="3">
                  <c:v>2714737</c:v>
                </c:pt>
                <c:pt idx="4">
                  <c:v>3347994</c:v>
                </c:pt>
                <c:pt idx="5">
                  <c:v>4120476</c:v>
                </c:pt>
                <c:pt idx="6">
                  <c:v>5055770</c:v>
                </c:pt>
                <c:pt idx="7">
                  <c:v>6165067</c:v>
                </c:pt>
                <c:pt idx="8">
                  <c:v>7457844</c:v>
                </c:pt>
              </c:numCache>
            </c:numRef>
          </c:val>
          <c:smooth val="0"/>
          <c:extLst>
            <c:ext xmlns:c16="http://schemas.microsoft.com/office/drawing/2014/chart" uri="{C3380CC4-5D6E-409C-BE32-E72D297353CC}">
              <c16:uniqueId val="{00000007-19D4-4B81-81BB-88FEE979B581}"/>
            </c:ext>
          </c:extLst>
        </c:ser>
        <c:dLbls>
          <c:showLegendKey val="0"/>
          <c:showVal val="0"/>
          <c:showCatName val="0"/>
          <c:showSerName val="0"/>
          <c:showPercent val="0"/>
          <c:showBubbleSize val="0"/>
        </c:dLbls>
        <c:smooth val="0"/>
        <c:axId val="381190232"/>
        <c:axId val="381188592"/>
      </c:lineChart>
      <c:catAx>
        <c:axId val="38119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1188592"/>
        <c:crosses val="autoZero"/>
        <c:auto val="1"/>
        <c:lblAlgn val="ctr"/>
        <c:lblOffset val="100"/>
        <c:noMultiLvlLbl val="0"/>
      </c:catAx>
      <c:valAx>
        <c:axId val="381188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1190232"/>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'[Population Projections by Migration Scenario for Texas -- Reportsearch (2).xlsx]Sheet1'!$B$1</c:f>
              <c:strCache>
                <c:ptCount val="1"/>
                <c:pt idx="0">
                  <c:v>Zero Migration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61-4D92-A36E-949B0F0113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(2).xlsx]Sheet1'!$A$2:$A$10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(2).xlsx]Sheet1'!$B$2:$B$10</c:f>
              <c:numCache>
                <c:formatCode>#,##0</c:formatCode>
                <c:ptCount val="9"/>
                <c:pt idx="0">
                  <c:v>1716289</c:v>
                </c:pt>
                <c:pt idx="1">
                  <c:v>1802822</c:v>
                </c:pt>
                <c:pt idx="2">
                  <c:v>1877175</c:v>
                </c:pt>
                <c:pt idx="3">
                  <c:v>1935453</c:v>
                </c:pt>
                <c:pt idx="4">
                  <c:v>1985268</c:v>
                </c:pt>
                <c:pt idx="5">
                  <c:v>2027335</c:v>
                </c:pt>
                <c:pt idx="6">
                  <c:v>2062870</c:v>
                </c:pt>
                <c:pt idx="7">
                  <c:v>2090388</c:v>
                </c:pt>
                <c:pt idx="8">
                  <c:v>2109573</c:v>
                </c:pt>
              </c:numCache>
            </c:numRef>
          </c:val>
          <c:smooth val="0"/>
          <c:extLst>
            <c:ext xmlns:c16="http://schemas.microsoft.com/office/drawing/2014/chart" uri="{C3380CC4-5D6E-409C-BE32-E72D297353CC}">
              <c16:uniqueId val="{00000000-0E61-4D92-A36E-949B0F0113C1}"/>
            </c:ext>
          </c:extLst>
        </c:ser>
        <c:ser>
          <c:idx val="2"/>
          <c:order val="1"/>
          <c:tx>
            <c:strRef>
              <c:f>'[Population Projections by Migration Scenario for Texas -- Reportsearch (2).xlsx]Sheet1'!$C$1</c:f>
              <c:strCache>
                <c:ptCount val="1"/>
                <c:pt idx="0">
                  <c:v>Half 2000-2010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61-4D92-A36E-949B0F0113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(2).xlsx]Sheet1'!$A$2:$A$10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(2).xlsx]Sheet1'!$C$2:$C$10</c:f>
              <c:numCache>
                <c:formatCode>#,##0</c:formatCode>
                <c:ptCount val="9"/>
                <c:pt idx="0">
                  <c:v>1716289</c:v>
                </c:pt>
                <c:pt idx="1">
                  <c:v>1893931</c:v>
                </c:pt>
                <c:pt idx="2">
                  <c:v>2077981</c:v>
                </c:pt>
                <c:pt idx="3">
                  <c:v>2258677</c:v>
                </c:pt>
                <c:pt idx="4">
                  <c:v>2441548</c:v>
                </c:pt>
                <c:pt idx="5">
                  <c:v>2630857</c:v>
                </c:pt>
                <c:pt idx="6">
                  <c:v>2829932</c:v>
                </c:pt>
                <c:pt idx="7">
                  <c:v>3038645</c:v>
                </c:pt>
                <c:pt idx="8">
                  <c:v>3255574</c:v>
                </c:pt>
              </c:numCache>
            </c:numRef>
          </c:val>
          <c:smooth val="0"/>
          <c:extLst>
            <c:ext xmlns:c16="http://schemas.microsoft.com/office/drawing/2014/chart" uri="{C3380CC4-5D6E-409C-BE32-E72D297353CC}">
              <c16:uniqueId val="{00000001-0E61-4D92-A36E-949B0F0113C1}"/>
            </c:ext>
          </c:extLst>
        </c:ser>
        <c:ser>
          <c:idx val="3"/>
          <c:order val="2"/>
          <c:tx>
            <c:strRef>
              <c:f>'[Population Projections by Migration Scenario for Texas -- Reportsearch (2).xlsx]Sheet1'!$D$1</c:f>
              <c:strCache>
                <c:ptCount val="1"/>
                <c:pt idx="0">
                  <c:v>2000-2010</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61-4D92-A36E-949B0F0113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(2).xlsx]Sheet1'!$A$2:$A$10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(2).xlsx]Sheet1'!$D$2:$D$10</c:f>
              <c:numCache>
                <c:formatCode>#,##0</c:formatCode>
                <c:ptCount val="9"/>
                <c:pt idx="0">
                  <c:v>1716289</c:v>
                </c:pt>
                <c:pt idx="1">
                  <c:v>1990437</c:v>
                </c:pt>
                <c:pt idx="2">
                  <c:v>2306857</c:v>
                </c:pt>
                <c:pt idx="3">
                  <c:v>2653615</c:v>
                </c:pt>
                <c:pt idx="4">
                  <c:v>3035547</c:v>
                </c:pt>
                <c:pt idx="5">
                  <c:v>3466270</c:v>
                </c:pt>
                <c:pt idx="6">
                  <c:v>3960317</c:v>
                </c:pt>
                <c:pt idx="7">
                  <c:v>4528746</c:v>
                </c:pt>
                <c:pt idx="8">
                  <c:v>5176940</c:v>
                </c:pt>
              </c:numCache>
            </c:numRef>
          </c:val>
          <c:smooth val="0"/>
          <c:extLst>
            <c:ext xmlns:c16="http://schemas.microsoft.com/office/drawing/2014/chart" uri="{C3380CC4-5D6E-409C-BE32-E72D297353CC}">
              <c16:uniqueId val="{00000002-0E61-4D92-A36E-949B0F0113C1}"/>
            </c:ext>
          </c:extLst>
        </c:ser>
        <c:dLbls>
          <c:showLegendKey val="0"/>
          <c:showVal val="0"/>
          <c:showCatName val="0"/>
          <c:showSerName val="0"/>
          <c:showPercent val="0"/>
          <c:showBubbleSize val="0"/>
        </c:dLbls>
        <c:marker val="1"/>
        <c:smooth val="0"/>
        <c:axId val="545693088"/>
        <c:axId val="545694728"/>
      </c:lineChart>
      <c:catAx>
        <c:axId val="54569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94728"/>
        <c:crosses val="autoZero"/>
        <c:auto val="1"/>
        <c:lblAlgn val="ctr"/>
        <c:lblOffset val="100"/>
        <c:noMultiLvlLbl val="0"/>
      </c:catAx>
      <c:valAx>
        <c:axId val="545694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930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0.13683953498800722"/>
          <c:y val="3.114927426530352E-2"/>
          <c:w val="0.27802638961652587"/>
          <c:h val="0.2725727527053267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by Migration Scenario for Texas -- Reportsearch (4).xlsx]Sheet2'!$B$1</c:f>
              <c:strCache>
                <c:ptCount val="1"/>
                <c:pt idx="0">
                  <c:v>Bastrop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AB-4A8A-A957-EE9ECD03B3F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(4).xlsx]Sheet2'!$A$2:$A$10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(4).xlsx]Sheet2'!$B$2:$B$10</c:f>
              <c:numCache>
                <c:formatCode>#,##0</c:formatCode>
                <c:ptCount val="9"/>
                <c:pt idx="0">
                  <c:v>74171</c:v>
                </c:pt>
                <c:pt idx="1">
                  <c:v>80780</c:v>
                </c:pt>
                <c:pt idx="2">
                  <c:v>88279</c:v>
                </c:pt>
                <c:pt idx="3">
                  <c:v>96872</c:v>
                </c:pt>
                <c:pt idx="4">
                  <c:v>106301</c:v>
                </c:pt>
                <c:pt idx="5">
                  <c:v>115997</c:v>
                </c:pt>
                <c:pt idx="6">
                  <c:v>125914</c:v>
                </c:pt>
                <c:pt idx="7">
                  <c:v>136597</c:v>
                </c:pt>
                <c:pt idx="8">
                  <c:v>148450</c:v>
                </c:pt>
              </c:numCache>
            </c:numRef>
          </c:val>
          <c:smooth val="0"/>
          <c:extLst>
            <c:ext xmlns:c16="http://schemas.microsoft.com/office/drawing/2014/chart" uri="{C3380CC4-5D6E-409C-BE32-E72D297353CC}">
              <c16:uniqueId val="{00000000-3CAB-4A8A-A957-EE9ECD03B3F0}"/>
            </c:ext>
          </c:extLst>
        </c:ser>
        <c:ser>
          <c:idx val="1"/>
          <c:order val="1"/>
          <c:tx>
            <c:strRef>
              <c:f>'[Population Projections by Migration Scenario for Texas -- Reportsearch (4).xlsx]Sheet2'!$C$1</c:f>
              <c:strCache>
                <c:ptCount val="1"/>
                <c:pt idx="0">
                  <c:v>Caldwell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AB-4A8A-A957-EE9ECD03B3F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(4).xlsx]Sheet2'!$A$2:$A$10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(4).xlsx]Sheet2'!$C$2:$C$10</c:f>
              <c:numCache>
                <c:formatCode>#,##0</c:formatCode>
                <c:ptCount val="9"/>
                <c:pt idx="0">
                  <c:v>38066</c:v>
                </c:pt>
                <c:pt idx="1">
                  <c:v>41100</c:v>
                </c:pt>
                <c:pt idx="2">
                  <c:v>44401</c:v>
                </c:pt>
                <c:pt idx="3">
                  <c:v>47921</c:v>
                </c:pt>
                <c:pt idx="4">
                  <c:v>51327</c:v>
                </c:pt>
                <c:pt idx="5">
                  <c:v>54485</c:v>
                </c:pt>
                <c:pt idx="6">
                  <c:v>57444</c:v>
                </c:pt>
                <c:pt idx="7">
                  <c:v>60346</c:v>
                </c:pt>
                <c:pt idx="8">
                  <c:v>63211</c:v>
                </c:pt>
              </c:numCache>
            </c:numRef>
          </c:val>
          <c:smooth val="0"/>
          <c:extLst>
            <c:ext xmlns:c16="http://schemas.microsoft.com/office/drawing/2014/chart" uri="{C3380CC4-5D6E-409C-BE32-E72D297353CC}">
              <c16:uniqueId val="{00000001-3CAB-4A8A-A957-EE9ECD03B3F0}"/>
            </c:ext>
          </c:extLst>
        </c:ser>
        <c:ser>
          <c:idx val="2"/>
          <c:order val="2"/>
          <c:tx>
            <c:strRef>
              <c:f>'[Population Projections by Migration Scenario for Texas -- Reportsearch (4).xlsx]Sheet2'!$D$1</c:f>
              <c:strCache>
                <c:ptCount val="1"/>
                <c:pt idx="0">
                  <c:v>Hays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AB-4A8A-A957-EE9ECD03B3F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(4).xlsx]Sheet2'!$A$2:$A$10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(4).xlsx]Sheet2'!$D$2:$D$10</c:f>
              <c:numCache>
                <c:formatCode>#,##0</c:formatCode>
                <c:ptCount val="9"/>
                <c:pt idx="0">
                  <c:v>157107</c:v>
                </c:pt>
                <c:pt idx="1">
                  <c:v>182893</c:v>
                </c:pt>
                <c:pt idx="2">
                  <c:v>211934</c:v>
                </c:pt>
                <c:pt idx="3">
                  <c:v>240993</c:v>
                </c:pt>
                <c:pt idx="4">
                  <c:v>273247</c:v>
                </c:pt>
                <c:pt idx="5">
                  <c:v>308142</c:v>
                </c:pt>
                <c:pt idx="6">
                  <c:v>346625</c:v>
                </c:pt>
                <c:pt idx="7">
                  <c:v>389689</c:v>
                </c:pt>
                <c:pt idx="8">
                  <c:v>438425</c:v>
                </c:pt>
              </c:numCache>
            </c:numRef>
          </c:val>
          <c:smooth val="0"/>
          <c:extLst>
            <c:ext xmlns:c16="http://schemas.microsoft.com/office/drawing/2014/chart" uri="{C3380CC4-5D6E-409C-BE32-E72D297353CC}">
              <c16:uniqueId val="{00000002-3CAB-4A8A-A957-EE9ECD03B3F0}"/>
            </c:ext>
          </c:extLst>
        </c:ser>
        <c:ser>
          <c:idx val="3"/>
          <c:order val="3"/>
          <c:tx>
            <c:strRef>
              <c:f>'[Population Projections by Migration Scenario for Texas -- Reportsearch (4).xlsx]Sheet2'!$E$1</c:f>
              <c:strCache>
                <c:ptCount val="1"/>
                <c:pt idx="0">
                  <c:v>Travis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AB-4A8A-A957-EE9ECD03B3F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(4).xlsx]Sheet2'!$A$2:$A$10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(4).xlsx]Sheet2'!$E$2:$E$10</c:f>
              <c:numCache>
                <c:formatCode>#,##0</c:formatCode>
                <c:ptCount val="9"/>
                <c:pt idx="0">
                  <c:v>1024266</c:v>
                </c:pt>
                <c:pt idx="1">
                  <c:v>1111829</c:v>
                </c:pt>
                <c:pt idx="2">
                  <c:v>1198485</c:v>
                </c:pt>
                <c:pt idx="3">
                  <c:v>1274999</c:v>
                </c:pt>
                <c:pt idx="4">
                  <c:v>1342829</c:v>
                </c:pt>
                <c:pt idx="5">
                  <c:v>1407810</c:v>
                </c:pt>
                <c:pt idx="6">
                  <c:v>1474822</c:v>
                </c:pt>
                <c:pt idx="7">
                  <c:v>1543943</c:v>
                </c:pt>
                <c:pt idx="8">
                  <c:v>1612674</c:v>
                </c:pt>
              </c:numCache>
            </c:numRef>
          </c:val>
          <c:smooth val="0"/>
          <c:extLst>
            <c:ext xmlns:c16="http://schemas.microsoft.com/office/drawing/2014/chart" uri="{C3380CC4-5D6E-409C-BE32-E72D297353CC}">
              <c16:uniqueId val="{00000003-3CAB-4A8A-A957-EE9ECD03B3F0}"/>
            </c:ext>
          </c:extLst>
        </c:ser>
        <c:ser>
          <c:idx val="4"/>
          <c:order val="4"/>
          <c:tx>
            <c:strRef>
              <c:f>'[Population Projections by Migration Scenario for Texas -- Reportsearch (4).xlsx]Sheet2'!$F$1</c:f>
              <c:strCache>
                <c:ptCount val="1"/>
                <c:pt idx="0">
                  <c:v>Williamson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AB-4A8A-A957-EE9ECD03B3F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(4).xlsx]Sheet2'!$A$2:$A$10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(4).xlsx]Sheet2'!$F$2:$F$10</c:f>
              <c:numCache>
                <c:formatCode>#,##0</c:formatCode>
                <c:ptCount val="9"/>
                <c:pt idx="0">
                  <c:v>422679</c:v>
                </c:pt>
                <c:pt idx="1">
                  <c:v>477329</c:v>
                </c:pt>
                <c:pt idx="2">
                  <c:v>534882</c:v>
                </c:pt>
                <c:pt idx="3">
                  <c:v>597892</c:v>
                </c:pt>
                <c:pt idx="4">
                  <c:v>667844</c:v>
                </c:pt>
                <c:pt idx="5">
                  <c:v>744423</c:v>
                </c:pt>
                <c:pt idx="6">
                  <c:v>825127</c:v>
                </c:pt>
                <c:pt idx="7">
                  <c:v>908070</c:v>
                </c:pt>
                <c:pt idx="8">
                  <c:v>992814</c:v>
                </c:pt>
              </c:numCache>
            </c:numRef>
          </c:val>
          <c:smooth val="0"/>
          <c:extLst>
            <c:ext xmlns:c16="http://schemas.microsoft.com/office/drawing/2014/chart" uri="{C3380CC4-5D6E-409C-BE32-E72D297353CC}">
              <c16:uniqueId val="{00000004-3CAB-4A8A-A957-EE9ECD03B3F0}"/>
            </c:ext>
          </c:extLst>
        </c:ser>
        <c:dLbls>
          <c:showLegendKey val="0"/>
          <c:showVal val="0"/>
          <c:showCatName val="0"/>
          <c:showSerName val="0"/>
          <c:showPercent val="0"/>
          <c:showBubbleSize val="0"/>
        </c:dLbls>
        <c:marker val="1"/>
        <c:smooth val="0"/>
        <c:axId val="558718800"/>
        <c:axId val="558718472"/>
      </c:lineChart>
      <c:catAx>
        <c:axId val="55871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8718472"/>
        <c:crosses val="autoZero"/>
        <c:auto val="1"/>
        <c:lblAlgn val="ctr"/>
        <c:lblOffset val="100"/>
        <c:noMultiLvlLbl val="0"/>
      </c:catAx>
      <c:valAx>
        <c:axId val="558718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8718800"/>
        <c:crosses val="autoZero"/>
        <c:crossBetween val="between"/>
        <c:dispUnits>
          <c:builtInUnit val="thousand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25048543689322"/>
          <c:y val="0"/>
          <c:w val="0.45213980582524271"/>
          <c:h val="0.8441663905835004"/>
        </c:manualLayout>
      </c:layout>
      <c:pieChart>
        <c:varyColors val="1"/>
        <c:ser>
          <c:idx val="0"/>
          <c:order val="0"/>
          <c:dPt>
            <c:idx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1-4B0A-4179-A48F-DC3F4F2C3CD5}"/>
              </c:ext>
            </c:extLst>
          </c:dPt>
          <c:dPt>
            <c:idx val="1"/>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4B0A-4179-A48F-DC3F4F2C3CD5}"/>
              </c:ext>
            </c:extLst>
          </c:dPt>
          <c:val>
            <c:numRef>
              <c:f>(Sheet1!$C$3,Sheet1!$F$3)</c:f>
              <c:numCache>
                <c:formatCode>General</c:formatCode>
                <c:ptCount val="2"/>
                <c:pt idx="0">
                  <c:v>0.30380502632578843</c:v>
                </c:pt>
                <c:pt idx="1">
                  <c:v>0.69306482838480887</c:v>
                </c:pt>
              </c:numCache>
            </c:numRef>
          </c:val>
          <c:extLst>
            <c:ext xmlns:c16="http://schemas.microsoft.com/office/drawing/2014/chart" uri="{C3380CC4-5D6E-409C-BE32-E72D297353CC}">
              <c16:uniqueId val="{00000004-4B0A-4179-A48F-DC3F4F2C3C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800" dirty="0" smtClean="0"/>
              <a:t>2017</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610145067935254"/>
          <c:y val="0.1117279234269957"/>
          <c:w val="0.62145451772234428"/>
          <c:h val="0.786822414595496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35-4851-8E49-A132D3F46A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35-4851-8E49-A132D3F46A0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D35-4851-8E49-A132D3F46A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35-4851-8E49-A132D3F46A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35-4851-8E49-A132D3F46A0D}"/>
              </c:ext>
            </c:extLst>
          </c:dPt>
          <c:dLbls>
            <c:dLbl>
              <c:idx val="2"/>
              <c:layout>
                <c:manualLayout>
                  <c:x val="7.1970579215960243E-2"/>
                  <c:y val="1.06392633820805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50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D35-4851-8E49-A132D3F46A0D}"/>
                </c:ext>
              </c:extLst>
            </c:dLbl>
            <c:dLbl>
              <c:idx val="3"/>
              <c:layout>
                <c:manualLayout>
                  <c:x val="-9.7326079401435887E-3"/>
                  <c:y val="-9.901267032052513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50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D35-4851-8E49-A132D3F46A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Sheet1!$A$10:$A$14</c:f>
              <c:strCache>
                <c:ptCount val="5"/>
                <c:pt idx="0">
                  <c:v>White, NH</c:v>
                </c:pt>
                <c:pt idx="1">
                  <c:v>Black, NH</c:v>
                </c:pt>
                <c:pt idx="2">
                  <c:v>Asian, NH</c:v>
                </c:pt>
                <c:pt idx="3">
                  <c:v>Two or More Races, NH</c:v>
                </c:pt>
                <c:pt idx="4">
                  <c:v>Hispanic</c:v>
                </c:pt>
              </c:strCache>
            </c:strRef>
          </c:cat>
          <c:val>
            <c:numRef>
              <c:f>Sheet1!$I$10:$I$14</c:f>
              <c:numCache>
                <c:formatCode>0.0%</c:formatCode>
                <c:ptCount val="5"/>
                <c:pt idx="0">
                  <c:v>0.4199452625997559</c:v>
                </c:pt>
                <c:pt idx="1">
                  <c:v>0.11900798725408411</c:v>
                </c:pt>
                <c:pt idx="2">
                  <c:v>4.8283960668437029E-2</c:v>
                </c:pt>
                <c:pt idx="3">
                  <c:v>1.4518490212684894E-2</c:v>
                </c:pt>
                <c:pt idx="4">
                  <c:v>0.39415909698905438</c:v>
                </c:pt>
              </c:numCache>
            </c:numRef>
          </c:val>
          <c:extLst>
            <c:ext xmlns:c16="http://schemas.microsoft.com/office/drawing/2014/chart" uri="{C3380CC4-5D6E-409C-BE32-E72D297353CC}">
              <c16:uniqueId val="{0000000A-8D35-4851-8E49-A132D3F46A0D}"/>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8A-43E6-B850-C66AE2C249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8A-43E6-B850-C66AE2C249D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F8A-43E6-B850-C66AE2C249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8A-43E6-B850-C66AE2C249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F8A-43E6-B850-C66AE2C249D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Austin!$A$37:$A$41</c:f>
              <c:strCache>
                <c:ptCount val="5"/>
                <c:pt idx="0">
                  <c:v>Hispanic</c:v>
                </c:pt>
                <c:pt idx="1">
                  <c:v>NH White</c:v>
                </c:pt>
                <c:pt idx="2">
                  <c:v>NH Black</c:v>
                </c:pt>
                <c:pt idx="3">
                  <c:v>NH Asian</c:v>
                </c:pt>
                <c:pt idx="4">
                  <c:v>NH Other</c:v>
                </c:pt>
              </c:strCache>
            </c:strRef>
          </c:cat>
          <c:val>
            <c:numRef>
              <c:f>Austin!$B$37:$B$41</c:f>
              <c:numCache>
                <c:formatCode>#,##0</c:formatCode>
                <c:ptCount val="5"/>
                <c:pt idx="0">
                  <c:v>688320</c:v>
                </c:pt>
                <c:pt idx="1">
                  <c:v>1100866</c:v>
                </c:pt>
                <c:pt idx="2">
                  <c:v>143819</c:v>
                </c:pt>
                <c:pt idx="3">
                  <c:v>121922</c:v>
                </c:pt>
                <c:pt idx="4">
                  <c:v>60900</c:v>
                </c:pt>
              </c:numCache>
            </c:numRef>
          </c:val>
          <c:extLst>
            <c:ext xmlns:c16="http://schemas.microsoft.com/office/drawing/2014/chart" uri="{C3380CC4-5D6E-409C-BE32-E72D297353CC}">
              <c16:uniqueId val="{0000000A-3F8A-43E6-B850-C66AE2C249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10/8/2018</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94485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1 in four of the top 50 fastest growing counties between 2016 and 2017 are Texas counties.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275011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a:t>
            </a:r>
            <a:r>
              <a:rPr lang="en-US" baseline="0" dirty="0" smtClean="0"/>
              <a:t> half of the top 15 fastest growing cities between 2016 and 2017 are in Texas. The fastest growing city in the country is located in the Dallas Fort Worth metro area.</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57869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99545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5778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13061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549400" y="555625"/>
            <a:ext cx="6675438" cy="5005388"/>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In 2017, Texas continues to diversify with increases in proportion of population identifying as Hispanic and NH Asian and a decrease in the proportion identifying as White, NH.</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18</a:t>
            </a:fld>
            <a:endParaRPr lang="en-US" dirty="0"/>
          </a:p>
        </p:txBody>
      </p:sp>
    </p:spTree>
    <p:extLst>
      <p:ext uri="{BB962C8B-B14F-4D97-AF65-F5344CB8AC3E}">
        <p14:creationId xmlns:p14="http://schemas.microsoft.com/office/powerpoint/2010/main" val="253065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21</a:t>
            </a:fld>
            <a:endParaRPr lang="en-US" dirty="0"/>
          </a:p>
        </p:txBody>
      </p:sp>
    </p:spTree>
    <p:extLst>
      <p:ext uri="{BB962C8B-B14F-4D97-AF65-F5344CB8AC3E}">
        <p14:creationId xmlns:p14="http://schemas.microsoft.com/office/powerpoint/2010/main" val="3423621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In 2017, median age of NH White women is 43.5 years of age, compared to 29.3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323752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242508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104249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195947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900762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321087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Housing affordability</a:t>
            </a:r>
            <a:r>
              <a:rPr lang="en-US" dirty="0"/>
              <a:t>—the share of homes sold that were affordable to a median-income family in the area—has fallen in most major Texas metros. Additionally, apartment demand and occupancy rates generally remain high. </a:t>
            </a:r>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383720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2234622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34</a:t>
            </a:fld>
            <a:endParaRPr lang="en-US" dirty="0"/>
          </a:p>
        </p:txBody>
      </p:sp>
    </p:spTree>
    <p:extLst>
      <p:ext uri="{BB962C8B-B14F-4D97-AF65-F5344CB8AC3E}">
        <p14:creationId xmlns:p14="http://schemas.microsoft.com/office/powerpoint/2010/main" val="30932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35</a:t>
            </a:fld>
            <a:endParaRPr lang="en-US" dirty="0"/>
          </a:p>
        </p:txBody>
      </p:sp>
    </p:spTree>
    <p:extLst>
      <p:ext uri="{BB962C8B-B14F-4D97-AF65-F5344CB8AC3E}">
        <p14:creationId xmlns:p14="http://schemas.microsoft.com/office/powerpoint/2010/main" val="1171436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r>
              <a:rPr lang="en-US" dirty="0" smtClean="0"/>
              <a:t>Texas continues to make strides</a:t>
            </a:r>
            <a:r>
              <a:rPr lang="en-US" baseline="0" dirty="0" smtClean="0"/>
              <a:t> in educational attainment. In 2007 about half (48.5%) of Texans 25 years and older had a high school diploma or GED or even less education and the other half had some college and up to a professional degree. By 2017, closer to 60% of Texans 25 years and older now have some college, a college degree, or a professional degree. Similarly our percent of the population with at least a HS diploma has increased from 79% in 2007 to over 83% in 2017 and the percent of population with a bachelor’s degree has increased from 25% to over 29% during the same time period.</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36</a:t>
            </a:fld>
            <a:endParaRPr lang="en-US" dirty="0"/>
          </a:p>
        </p:txBody>
      </p:sp>
    </p:spTree>
    <p:extLst>
      <p:ext uri="{BB962C8B-B14F-4D97-AF65-F5344CB8AC3E}">
        <p14:creationId xmlns:p14="http://schemas.microsoft.com/office/powerpoint/2010/main" val="3526434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37</a:t>
            </a:fld>
            <a:endParaRPr lang="en-US" dirty="0"/>
          </a:p>
        </p:txBody>
      </p:sp>
    </p:spTree>
    <p:extLst>
      <p:ext uri="{BB962C8B-B14F-4D97-AF65-F5344CB8AC3E}">
        <p14:creationId xmlns:p14="http://schemas.microsoft.com/office/powerpoint/2010/main" val="1343864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38</a:t>
            </a:fld>
            <a:endParaRPr lang="en-US" dirty="0"/>
          </a:p>
        </p:txBody>
      </p:sp>
    </p:spTree>
    <p:extLst>
      <p:ext uri="{BB962C8B-B14F-4D97-AF65-F5344CB8AC3E}">
        <p14:creationId xmlns:p14="http://schemas.microsoft.com/office/powerpoint/2010/main" val="79131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one-third</a:t>
            </a:r>
            <a:r>
              <a:rPr lang="en-US" baseline="0" dirty="0" smtClean="0"/>
              <a:t> of 18 to 24 year-olds are enrolled college or graduate school. Enrollment is higher among women of this age group. A large majority of young Texans enrolled in college or graduate school are enrolled in a public college or university. Of those, enrolled in private schools, there is a larger share who are women compared to men. </a:t>
            </a:r>
          </a:p>
          <a:p>
            <a:endParaRPr lang="en-US" baseline="0" dirty="0" smtClean="0"/>
          </a:p>
          <a:p>
            <a:r>
              <a:rPr lang="en-US" baseline="0" dirty="0" smtClean="0"/>
              <a:t>One in two 18 to 24 year-olds in Texas live below the poverty level, with young women more likely to live below poverty level. </a:t>
            </a:r>
          </a:p>
          <a:p>
            <a:endParaRPr lang="en-US" baseline="0" dirty="0" smtClean="0"/>
          </a:p>
          <a:p>
            <a:r>
              <a:rPr lang="en-US" baseline="0" dirty="0" smtClean="0"/>
              <a:t>18 to 24 year-old Texans have the highest uninsured rate of all other age groups, with young men being more likely to be uninsured.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39</a:t>
            </a:fld>
            <a:endParaRPr lang="en-US" dirty="0"/>
          </a:p>
        </p:txBody>
      </p:sp>
    </p:spTree>
    <p:extLst>
      <p:ext uri="{BB962C8B-B14F-4D97-AF65-F5344CB8AC3E}">
        <p14:creationId xmlns:p14="http://schemas.microsoft.com/office/powerpoint/2010/main" val="382568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7650" y="581025"/>
            <a:ext cx="7013575" cy="5259388"/>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2017.</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40</a:t>
            </a:fld>
            <a:endParaRPr lang="en-US" dirty="0"/>
          </a:p>
        </p:txBody>
      </p:sp>
    </p:spTree>
    <p:extLst>
      <p:ext uri="{BB962C8B-B14F-4D97-AF65-F5344CB8AC3E}">
        <p14:creationId xmlns:p14="http://schemas.microsoft.com/office/powerpoint/2010/main" val="1408268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206375"/>
            <a:ext cx="8875713" cy="6656388"/>
          </a:xfrm>
        </p:spPr>
      </p:sp>
      <p:sp>
        <p:nvSpPr>
          <p:cNvPr id="3" name="Notes Placeholder 2"/>
          <p:cNvSpPr>
            <a:spLocks noGrp="1"/>
          </p:cNvSpPr>
          <p:nvPr>
            <p:ph type="body" idx="1"/>
          </p:nvPr>
        </p:nvSpPr>
        <p:spPr/>
        <p:txBody>
          <a:bodyPr/>
          <a:lstStyle/>
          <a:p>
            <a:r>
              <a:rPr lang="en-US" sz="900" dirty="0"/>
              <a:t>According to the most recent projection (2010-2015) Texas will add 10 million new residents over the 2010 census by 2030. The bulk of these new residents will be children and from Hispanic families. </a:t>
            </a:r>
          </a:p>
        </p:txBody>
      </p:sp>
      <p:sp>
        <p:nvSpPr>
          <p:cNvPr id="4" name="Slide Number Placeholder 3"/>
          <p:cNvSpPr>
            <a:spLocks noGrp="1"/>
          </p:cNvSpPr>
          <p:nvPr>
            <p:ph type="sldNum" sz="quarter" idx="10"/>
          </p:nvPr>
        </p:nvSpPr>
        <p:spPr/>
        <p:txBody>
          <a:bodyPr/>
          <a:lstStyle/>
          <a:p>
            <a:pPr defTabSz="966529"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966529" eaLnBrk="0" fontAlgn="base" hangingPunct="0">
                <a:spcBef>
                  <a:spcPct val="0"/>
                </a:spcBef>
                <a:spcAft>
                  <a:spcPct val="0"/>
                </a:spcAft>
                <a:defRPr/>
              </a:pPr>
              <a:t>41</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3076573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42</a:t>
            </a:fld>
            <a:endParaRPr lang="en-US" dirty="0"/>
          </a:p>
        </p:txBody>
      </p:sp>
    </p:spTree>
    <p:extLst>
      <p:ext uri="{BB962C8B-B14F-4D97-AF65-F5344CB8AC3E}">
        <p14:creationId xmlns:p14="http://schemas.microsoft.com/office/powerpoint/2010/main" val="1979738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43</a:t>
            </a:fld>
            <a:endParaRPr lang="en-US" dirty="0"/>
          </a:p>
        </p:txBody>
      </p:sp>
    </p:spTree>
    <p:extLst>
      <p:ext uri="{BB962C8B-B14F-4D97-AF65-F5344CB8AC3E}">
        <p14:creationId xmlns:p14="http://schemas.microsoft.com/office/powerpoint/2010/main" val="1096296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45</a:t>
            </a:fld>
            <a:endParaRPr lang="en-US" dirty="0"/>
          </a:p>
        </p:txBody>
      </p:sp>
    </p:spTree>
    <p:extLst>
      <p:ext uri="{BB962C8B-B14F-4D97-AF65-F5344CB8AC3E}">
        <p14:creationId xmlns:p14="http://schemas.microsoft.com/office/powerpoint/2010/main" val="53679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529">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49</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166688"/>
            <a:ext cx="8015288" cy="6011862"/>
          </a:xfrm>
        </p:spPr>
      </p:sp>
      <p:sp>
        <p:nvSpPr>
          <p:cNvPr id="3" name="Notes Placeholder 2"/>
          <p:cNvSpPr>
            <a:spLocks noGrp="1"/>
          </p:cNvSpPr>
          <p:nvPr>
            <p:ph type="body" idx="1"/>
          </p:nvPr>
        </p:nvSpPr>
        <p:spPr/>
        <p:txBody>
          <a:bodyPr/>
          <a:lstStyle/>
          <a:p>
            <a:pPr defTabSz="100214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
        <p:nvSpPr>
          <p:cNvPr id="4" name="Slide Number Placeholder 3"/>
          <p:cNvSpPr>
            <a:spLocks noGrp="1"/>
          </p:cNvSpPr>
          <p:nvPr>
            <p:ph type="sldNum" sz="quarter" idx="10"/>
          </p:nvPr>
        </p:nvSpPr>
        <p:spPr>
          <a:xfrm>
            <a:off x="5803393" y="7296912"/>
            <a:ext cx="4437888" cy="384048"/>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522288"/>
            <a:ext cx="8258175" cy="6192837"/>
          </a:xfrm>
        </p:spPr>
      </p:sp>
      <p:sp>
        <p:nvSpPr>
          <p:cNvPr id="3" name="Notes Placeholder 2"/>
          <p:cNvSpPr>
            <a:spLocks noGrp="1"/>
          </p:cNvSpPr>
          <p:nvPr>
            <p:ph type="body" idx="1"/>
          </p:nvPr>
        </p:nvSpPr>
        <p:spPr>
          <a:xfrm>
            <a:off x="606882" y="6533899"/>
            <a:ext cx="9569720" cy="1989210"/>
          </a:xfrm>
          <a:prstGeom prst="rect">
            <a:avLst/>
          </a:prstGeom>
        </p:spPr>
        <p:txBody>
          <a:bodyPr/>
          <a:lstStyle/>
          <a:p>
            <a:pPr defTabSz="103952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163</a:t>
            </a:r>
            <a:r>
              <a:rPr lang="en-US" baseline="0" dirty="0" smtClean="0"/>
              <a:t> </a:t>
            </a:r>
            <a:r>
              <a:rPr lang="en-US" dirty="0" smtClean="0"/>
              <a:t>counties</a:t>
            </a:r>
            <a:r>
              <a:rPr lang="en-US" baseline="0" dirty="0" smtClean="0"/>
              <a:t> gained population while 91 (36%) lost population over the decade.</a:t>
            </a:r>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403763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47663"/>
            <a:ext cx="8259763" cy="6194425"/>
          </a:xfrm>
        </p:spPr>
      </p:sp>
      <p:sp>
        <p:nvSpPr>
          <p:cNvPr id="3" name="Notes Placeholder 2"/>
          <p:cNvSpPr>
            <a:spLocks noGrp="1"/>
          </p:cNvSpPr>
          <p:nvPr>
            <p:ph type="body" idx="1"/>
          </p:nvPr>
        </p:nvSpPr>
        <p:spPr>
          <a:xfrm>
            <a:off x="606882" y="6359660"/>
            <a:ext cx="9569720" cy="1989210"/>
          </a:xfrm>
          <a:prstGeom prst="rect">
            <a:avLst/>
          </a:prstGeom>
        </p:spPr>
        <p:txBody>
          <a:bodyPr/>
          <a:lstStyle/>
          <a:p>
            <a:pPr defTabSz="1039520">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state infrastructure and demand for services. Population changes from two factors, one is natural increase which is simply births minus deaths over time. Essentially population added from natural increase are babies who are usually added to an already existing household. They won’t be attending school for at least the next 4 years and they won’t be driving their own vehicle on our roads for another 16 years. So the effect of population growth from natural increase on our state infrastructure is both lightening, from people dying, and somewhat lagged, until babies start attending school and driving on our roads. </a:t>
            </a:r>
          </a:p>
          <a:p>
            <a:endParaRPr lang="en-US" baseline="0" dirty="0" smtClean="0"/>
          </a:p>
          <a:p>
            <a:r>
              <a:rPr lang="en-US" baseline="0" dirty="0" smtClean="0"/>
              <a:t>The second way population changes is from net-migration, which is simply in-minus out migrants. In Texas, the balance has been for us to have more in than out migrants. Migrants, are usually adults who are looking for a place to live, adding a vehicle to the road, and for those with children enrolling in our schools. Essentially, migrants make a more immediate demand for goods and services and instantly contribute to adding stress to our state’s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nearly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Texans from other states has declined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defTabSz="966529"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966529" eaLnBrk="0" fontAlgn="base" hangingPunct="0">
                <a:spcBef>
                  <a:spcPct val="0"/>
                </a:spcBef>
                <a:spcAft>
                  <a:spcPct val="0"/>
                </a:spcAft>
                <a:defRPr/>
              </a:pPr>
              <a:t>9</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226360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a quarter of the top counties</a:t>
            </a:r>
            <a:r>
              <a:rPr lang="en-US" baseline="0" dirty="0" smtClean="0"/>
              <a:t> adding the most population between 2016 and 2017 are Texas counties. Four of the top 10 were in the Dallas Fort Worth metro area.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90917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10/8/2018</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10/8/2018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10/8/2018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10/8/2018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10/8/2018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10/8/2018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10/8/2018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10/8/2018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10/8/2018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32400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10/8/2018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10/8/2018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10/8/2018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10/8/2018</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10/8/2018</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10/8/2018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10/8/2018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3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10/8/2018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10/8/2018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10/8/2018</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10/8/2018</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10/8/2018</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10/8/2018</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20"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10/8/2018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10/8/2018</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10/8/2018</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10/8/2018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4.xml"/><Relationship Id="rId6" Type="http://schemas.openxmlformats.org/officeDocument/2006/relationships/chart" Target="../charts/chart3.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hyperlink" Target="http://demographics.texa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34" y="163638"/>
            <a:ext cx="5650029" cy="1323703"/>
          </a:xfrm>
        </p:spPr>
        <p:txBody>
          <a:bodyPr>
            <a:noAutofit/>
          </a:bodyPr>
          <a:lstStyle/>
          <a:p>
            <a:r>
              <a:rPr lang="en-US" sz="2400" dirty="0" smtClean="0"/>
              <a:t/>
            </a:r>
            <a:br>
              <a:rPr lang="en-US" sz="2400" dirty="0" smtClean="0"/>
            </a:br>
            <a:r>
              <a:rPr lang="en-US" sz="2400" dirty="0" smtClean="0"/>
              <a:t>Demographic Trends, Characteristics, and Projections for Texas and the Austin Metro</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endParaRPr lang="en-US" sz="1600" dirty="0" smtClean="0">
              <a:latin typeface="+mj-lt"/>
            </a:endParaRPr>
          </a:p>
          <a:p>
            <a:pPr>
              <a:lnSpc>
                <a:spcPct val="120000"/>
              </a:lnSpc>
              <a:spcBef>
                <a:spcPts val="0"/>
              </a:spcBef>
            </a:pPr>
            <a:r>
              <a:rPr lang="en-US" sz="1600" dirty="0" smtClean="0">
                <a:latin typeface="+mj-lt"/>
              </a:rPr>
              <a:t>Hispanic Austin Leadership</a:t>
            </a:r>
          </a:p>
          <a:p>
            <a:pPr>
              <a:lnSpc>
                <a:spcPct val="120000"/>
              </a:lnSpc>
              <a:spcBef>
                <a:spcPts val="0"/>
              </a:spcBef>
            </a:pPr>
            <a:r>
              <a:rPr lang="en-US" sz="1600" dirty="0" smtClean="0">
                <a:latin typeface="+mj-lt"/>
              </a:rPr>
              <a:t>Austin, TX</a:t>
            </a:r>
            <a:endParaRPr lang="en-US" sz="1600" dirty="0">
              <a:latin typeface="+mj-lt"/>
            </a:endParaRPr>
          </a:p>
          <a:p>
            <a:pPr>
              <a:lnSpc>
                <a:spcPct val="120000"/>
              </a:lnSpc>
              <a:spcBef>
                <a:spcPts val="0"/>
              </a:spcBef>
            </a:pPr>
            <a:r>
              <a:rPr lang="en-US" sz="1600" dirty="0" smtClean="0">
                <a:latin typeface="+mj-lt"/>
              </a:rPr>
              <a:t>October 9, 2018</a:t>
            </a:r>
            <a:endParaRPr lang="en-US" sz="16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6505084"/>
              </p:ext>
            </p:extLst>
          </p:nvPr>
        </p:nvGraphicFramePr>
        <p:xfrm>
          <a:off x="457200" y="1371600"/>
          <a:ext cx="8534400" cy="5124196"/>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l" fontAlgn="b"/>
                      <a:r>
                        <a:rPr lang="en-US" sz="1800" b="0" i="0" u="none" strike="noStrike" dirty="0" smtClean="0">
                          <a:solidFill>
                            <a:schemeClr val="bg1"/>
                          </a:solidFill>
                          <a:effectLst/>
                          <a:latin typeface="Calibri" panose="020F0502020204030204" pitchFamily="34" charset="0"/>
                        </a:rPr>
                        <a:t>Harris*</a:t>
                      </a:r>
                      <a:endParaRPr lang="en-US" sz="18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35,939 </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128.8%</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-126.0%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97.2%</a:t>
                      </a:r>
                    </a:p>
                  </a:txBody>
                  <a:tcPr marL="7620" marR="7620" marT="7620" marB="0" anchor="b"/>
                </a:tc>
                <a:extLst>
                  <a:ext uri="{0D108BD9-81ED-4DB2-BD59-A6C34878D82A}">
                    <a16:rowId xmlns:a16="http://schemas.microsoft.com/office/drawing/2014/main" val="10001"/>
                  </a:ext>
                </a:extLst>
              </a:tr>
              <a:tr h="320373">
                <a:tc>
                  <a:txBody>
                    <a:bodyPr/>
                    <a:lstStyle/>
                    <a:p>
                      <a:pPr algn="l" fontAlgn="b"/>
                      <a:r>
                        <a:rPr lang="en-US" sz="1800" b="0" i="0" u="none" strike="noStrike" dirty="0">
                          <a:solidFill>
                            <a:schemeClr val="bg1"/>
                          </a:solidFill>
                          <a:effectLst/>
                          <a:latin typeface="Calibri" panose="020F0502020204030204" pitchFamily="34" charset="0"/>
                        </a:rPr>
                        <a:t>Tarrant</a:t>
                      </a:r>
                    </a:p>
                  </a:txBody>
                  <a:tcPr marL="7620" marR="7620" marT="7620" marB="0" anchor="b">
                    <a:solidFill>
                      <a:schemeClr val="accent1"/>
                    </a:solidFill>
                  </a:tcPr>
                </a:tc>
                <a:tc>
                  <a:txBody>
                    <a:bodyPr/>
                    <a:lstStyle/>
                    <a:p>
                      <a:pPr algn="r" fontAlgn="b"/>
                      <a:r>
                        <a:rPr lang="en-US" sz="1600" b="0" i="0" u="none" strike="noStrike" dirty="0">
                          <a:solidFill>
                            <a:schemeClr val="tx2"/>
                          </a:solidFill>
                          <a:effectLst/>
                          <a:latin typeface="Calibri" panose="020F0502020204030204" pitchFamily="34" charset="0"/>
                        </a:rPr>
                        <a:t>5</a:t>
                      </a:r>
                    </a:p>
                  </a:txBody>
                  <a:tcPr marL="7620" marR="7620" marT="7620" marB="0" anchor="b">
                    <a:solidFill>
                      <a:schemeClr val="bg1">
                        <a:lumMod val="95000"/>
                      </a:schemeClr>
                    </a:solidFill>
                  </a:tcPr>
                </a:tc>
                <a:tc>
                  <a:txBody>
                    <a:bodyPr/>
                    <a:lstStyle/>
                    <a:p>
                      <a:pPr algn="l" fontAlgn="b"/>
                      <a:r>
                        <a:rPr lang="en-US" sz="1600" b="0" i="0" u="none" strike="noStrike" dirty="0">
                          <a:solidFill>
                            <a:schemeClr val="tx2"/>
                          </a:solidFill>
                          <a:effectLst/>
                          <a:latin typeface="Calibri" panose="020F0502020204030204" pitchFamily="34" charset="0"/>
                        </a:rPr>
                        <a:t>             32,729 </a:t>
                      </a:r>
                    </a:p>
                  </a:txBody>
                  <a:tcPr marL="7620" marR="7620" marT="7620" marB="0" anchor="b">
                    <a:solidFill>
                      <a:schemeClr val="bg1">
                        <a:lumMod val="95000"/>
                      </a:schemeClr>
                    </a:solidFill>
                  </a:tcPr>
                </a:tc>
                <a:tc>
                  <a:txBody>
                    <a:bodyPr/>
                    <a:lstStyle/>
                    <a:p>
                      <a:pPr algn="r" fontAlgn="b"/>
                      <a:r>
                        <a:rPr lang="en-US" sz="1600" b="0" i="0" u="none" strike="noStrike" dirty="0">
                          <a:solidFill>
                            <a:schemeClr val="tx2"/>
                          </a:solidFill>
                          <a:effectLst/>
                          <a:latin typeface="Calibri" panose="020F0502020204030204" pitchFamily="34" charset="0"/>
                        </a:rPr>
                        <a:t>47.9%</a:t>
                      </a:r>
                    </a:p>
                  </a:txBody>
                  <a:tcPr marL="9525" marR="9525" marT="9525" marB="0" anchor="b">
                    <a:solidFill>
                      <a:schemeClr val="bg1">
                        <a:lumMod val="95000"/>
                      </a:schemeClr>
                    </a:solidFill>
                  </a:tcPr>
                </a:tc>
                <a:tc>
                  <a:txBody>
                    <a:bodyPr/>
                    <a:lstStyle/>
                    <a:p>
                      <a:pPr algn="r" fontAlgn="b"/>
                      <a:r>
                        <a:rPr lang="en-US" sz="1600" b="0" i="0" u="none" strike="noStrike" dirty="0">
                          <a:solidFill>
                            <a:schemeClr val="tx2"/>
                          </a:solidFill>
                          <a:effectLst/>
                          <a:latin typeface="Calibri" panose="020F0502020204030204" pitchFamily="34" charset="0"/>
                        </a:rPr>
                        <a:t>29.0%</a:t>
                      </a:r>
                    </a:p>
                  </a:txBody>
                  <a:tcPr marL="7620" marR="7620" marT="7620" marB="0" anchor="b">
                    <a:solidFill>
                      <a:schemeClr val="bg1">
                        <a:lumMod val="95000"/>
                      </a:schemeClr>
                    </a:solidFill>
                  </a:tcPr>
                </a:tc>
                <a:tc>
                  <a:txBody>
                    <a:bodyPr/>
                    <a:lstStyle/>
                    <a:p>
                      <a:pPr algn="r" fontAlgn="b"/>
                      <a:r>
                        <a:rPr lang="en-US" sz="16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l" fontAlgn="b"/>
                      <a:r>
                        <a:rPr lang="en-US" sz="1800" b="0" i="0" u="none" strike="noStrike" dirty="0">
                          <a:solidFill>
                            <a:schemeClr val="bg1"/>
                          </a:solidFill>
                          <a:effectLst/>
                          <a:latin typeface="Calibri" panose="020F0502020204030204" pitchFamily="34" charset="0"/>
                        </a:rPr>
                        <a:t>Bexar</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7</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30,831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47.8%</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33.4%</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18.8%</a:t>
                      </a:r>
                    </a:p>
                  </a:txBody>
                  <a:tcPr marL="7620" marR="7620" marT="7620" marB="0" anchor="b"/>
                </a:tc>
                <a:extLst>
                  <a:ext uri="{0D108BD9-81ED-4DB2-BD59-A6C34878D82A}">
                    <a16:rowId xmlns:a16="http://schemas.microsoft.com/office/drawing/2014/main" val="10003"/>
                  </a:ext>
                </a:extLst>
              </a:tr>
              <a:tr h="320373">
                <a:tc>
                  <a:txBody>
                    <a:bodyPr/>
                    <a:lstStyle/>
                    <a:p>
                      <a:pPr algn="l" fontAlgn="b"/>
                      <a:r>
                        <a:rPr lang="en-US" sz="1800" b="0" i="0" u="none" strike="noStrike" dirty="0">
                          <a:solidFill>
                            <a:schemeClr val="bg1"/>
                          </a:solidFill>
                          <a:effectLst/>
                          <a:latin typeface="Calibri" panose="020F0502020204030204" pitchFamily="34" charset="0"/>
                        </a:rPr>
                        <a:t>Dallas</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30,686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78.0%</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-25.5%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47.6%</a:t>
                      </a:r>
                    </a:p>
                  </a:txBody>
                  <a:tcPr marL="7620" marR="7620" marT="7620" marB="0" anchor="b"/>
                </a:tc>
                <a:extLst>
                  <a:ext uri="{0D108BD9-81ED-4DB2-BD59-A6C34878D82A}">
                    <a16:rowId xmlns:a16="http://schemas.microsoft.com/office/drawing/2014/main" val="10004"/>
                  </a:ext>
                </a:extLst>
              </a:tr>
              <a:tr h="320373">
                <a:tc>
                  <a:txBody>
                    <a:bodyPr/>
                    <a:lstStyle/>
                    <a:p>
                      <a:pPr algn="l" fontAlgn="b"/>
                      <a:r>
                        <a:rPr lang="en-US" sz="18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27,911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23.3%</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5"/>
                  </a:ext>
                </a:extLst>
              </a:tr>
              <a:tr h="320373">
                <a:tc>
                  <a:txBody>
                    <a:bodyPr/>
                    <a:lstStyle/>
                    <a:p>
                      <a:pPr algn="l" fontAlgn="b"/>
                      <a:r>
                        <a:rPr lang="en-US" sz="1800" b="0" i="0" u="none" strike="noStrike" dirty="0">
                          <a:solidFill>
                            <a:schemeClr val="bg1"/>
                          </a:solidFill>
                          <a:effectLst/>
                          <a:latin typeface="Calibri" panose="020F0502020204030204" pitchFamily="34" charset="0"/>
                        </a:rPr>
                        <a:t>Collin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10</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27,150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24.4%</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56.5%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19.0%</a:t>
                      </a:r>
                    </a:p>
                  </a:txBody>
                  <a:tcPr marL="7620" marR="7620" marT="7620" marB="0" anchor="b"/>
                </a:tc>
                <a:extLst>
                  <a:ext uri="{0D108BD9-81ED-4DB2-BD59-A6C34878D82A}">
                    <a16:rowId xmlns:a16="http://schemas.microsoft.com/office/drawing/2014/main" val="10006"/>
                  </a:ext>
                </a:extLst>
              </a:tr>
              <a:tr h="320373">
                <a:tc>
                  <a:txBody>
                    <a:bodyPr/>
                    <a:lstStyle/>
                    <a:p>
                      <a:pPr algn="l" fontAlgn="b"/>
                      <a:r>
                        <a:rPr lang="en-US" sz="18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22,870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29.4%</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48.1%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10007"/>
                  </a:ext>
                </a:extLst>
              </a:tr>
              <a:tr h="320373">
                <a:tc>
                  <a:txBody>
                    <a:bodyPr/>
                    <a:lstStyle/>
                    <a:p>
                      <a:pPr algn="l" fontAlgn="b"/>
                      <a:r>
                        <a:rPr lang="en-US" sz="1800" b="0" i="0" u="none" strike="noStrike" dirty="0">
                          <a:solidFill>
                            <a:schemeClr val="bg1"/>
                          </a:solidFill>
                          <a:effectLst/>
                          <a:latin typeface="Calibri" panose="020F0502020204030204" pitchFamily="34" charset="0"/>
                        </a:rPr>
                        <a:t>Travis</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15</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22,116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47.9%</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22.1%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30.0%</a:t>
                      </a:r>
                    </a:p>
                  </a:txBody>
                  <a:tcPr marL="7620" marR="7620" marT="7620" marB="0" anchor="b"/>
                </a:tc>
                <a:extLst>
                  <a:ext uri="{0D108BD9-81ED-4DB2-BD59-A6C34878D82A}">
                    <a16:rowId xmlns:a16="http://schemas.microsoft.com/office/drawing/2014/main" val="10008"/>
                  </a:ext>
                </a:extLst>
              </a:tr>
              <a:tr h="320373">
                <a:tc>
                  <a:txBody>
                    <a:bodyPr/>
                    <a:lstStyle/>
                    <a:p>
                      <a:pPr algn="l" fontAlgn="b"/>
                      <a:r>
                        <a:rPr lang="en-US" sz="18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19,776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20.1%</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9"/>
                  </a:ext>
                </a:extLst>
              </a:tr>
              <a:tr h="320373">
                <a:tc>
                  <a:txBody>
                    <a:bodyPr/>
                    <a:lstStyle/>
                    <a:p>
                      <a:pPr algn="l" fontAlgn="b"/>
                      <a:r>
                        <a:rPr lang="en-US" sz="1800" b="0" i="0" u="none" strike="noStrike" dirty="0">
                          <a:solidFill>
                            <a:schemeClr val="bg1"/>
                          </a:solidFill>
                          <a:effectLst/>
                          <a:latin typeface="Calibri" panose="020F0502020204030204" pitchFamily="34" charset="0"/>
                        </a:rPr>
                        <a:t>Montgomery</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16,412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22.7%</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68.5%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8.8%</a:t>
                      </a:r>
                    </a:p>
                  </a:txBody>
                  <a:tcPr marL="7620" marR="7620" marT="7620" marB="0" anchor="b"/>
                </a:tc>
                <a:extLst>
                  <a:ext uri="{0D108BD9-81ED-4DB2-BD59-A6C34878D82A}">
                    <a16:rowId xmlns:a16="http://schemas.microsoft.com/office/drawing/2014/main" val="10010"/>
                  </a:ext>
                </a:extLst>
              </a:tr>
              <a:tr h="320373">
                <a:tc>
                  <a:txBody>
                    <a:bodyPr/>
                    <a:lstStyle/>
                    <a:p>
                      <a:pPr algn="l"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10,474 </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105.9%</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-34.5%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28.5%</a:t>
                      </a:r>
                    </a:p>
                  </a:txBody>
                  <a:tcPr marL="7620" marR="7620" marT="7620" marB="0" anchor="b"/>
                </a:tc>
                <a:extLst>
                  <a:ext uri="{0D108BD9-81ED-4DB2-BD59-A6C34878D82A}">
                    <a16:rowId xmlns:a16="http://schemas.microsoft.com/office/drawing/2014/main" val="10011"/>
                  </a:ext>
                </a:extLst>
              </a:tr>
              <a:tr h="385211">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and Harris Counties had negative net migration (Harris -10,322 and Hidalgo -621).</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2017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Rectangle 2"/>
          <p:cNvSpPr/>
          <p:nvPr/>
        </p:nvSpPr>
        <p:spPr>
          <a:xfrm>
            <a:off x="1842977" y="76200"/>
            <a:ext cx="6528390" cy="830997"/>
          </a:xfrm>
          <a:prstGeom prst="rect">
            <a:avLst/>
          </a:prstGeom>
        </p:spPr>
        <p:txBody>
          <a:bodyPr wrap="square">
            <a:spAutoFit/>
          </a:bodyPr>
          <a:lstStyle/>
          <a:p>
            <a:pPr algn="ctr"/>
            <a:r>
              <a:rPr lang="en-US" sz="2400" dirty="0" smtClean="0">
                <a:solidFill>
                  <a:schemeClr val="bg1"/>
                </a:solidFill>
              </a:rPr>
              <a:t>Top Counties for Numeric Growth in </a:t>
            </a:r>
            <a:r>
              <a:rPr lang="en-US" sz="2400" dirty="0">
                <a:solidFill>
                  <a:schemeClr val="bg1"/>
                </a:solidFill>
              </a:rPr>
              <a:t>Texas, </a:t>
            </a:r>
            <a:endParaRPr lang="en-US" sz="2400" dirty="0" smtClean="0">
              <a:solidFill>
                <a:schemeClr val="bg1"/>
              </a:solidFill>
            </a:endParaRPr>
          </a:p>
          <a:p>
            <a:pPr algn="ctr"/>
            <a:r>
              <a:rPr lang="en-US" sz="2400" dirty="0" smtClean="0">
                <a:solidFill>
                  <a:schemeClr val="bg1"/>
                </a:solidFill>
              </a:rPr>
              <a:t>2016-2017</a:t>
            </a:r>
            <a:endParaRPr lang="en-US" sz="2400" dirty="0">
              <a:solidFill>
                <a:schemeClr val="bg1"/>
              </a:solidFill>
            </a:endParaRPr>
          </a:p>
        </p:txBody>
      </p:sp>
      <p:sp>
        <p:nvSpPr>
          <p:cNvPr id="4" name="Rectangle 3"/>
          <p:cNvSpPr/>
          <p:nvPr/>
        </p:nvSpPr>
        <p:spPr>
          <a:xfrm>
            <a:off x="4503336" y="2422315"/>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387556"/>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51136" y="2420701"/>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61184" y="3386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8936" y="2422315"/>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8936" y="3384386"/>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513384" y="275451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51136"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61184" y="2743071"/>
            <a:ext cx="1430216" cy="621041"/>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216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5386" y="76200"/>
            <a:ext cx="6429154" cy="830997"/>
          </a:xfrm>
          <a:prstGeom prst="rect">
            <a:avLst/>
          </a:prstGeom>
        </p:spPr>
        <p:txBody>
          <a:bodyPr wrap="square">
            <a:spAutoFit/>
          </a:bodyPr>
          <a:lstStyle/>
          <a:p>
            <a:pPr algn="ctr"/>
            <a:r>
              <a:rPr lang="en-US" sz="2400" dirty="0" smtClean="0">
                <a:solidFill>
                  <a:schemeClr val="bg1"/>
                </a:solidFill>
              </a:rPr>
              <a:t>Top Counties for Percent Growth* in </a:t>
            </a:r>
            <a:r>
              <a:rPr lang="en-US" sz="2400" dirty="0">
                <a:solidFill>
                  <a:schemeClr val="bg1"/>
                </a:solidFill>
              </a:rPr>
              <a:t>Texas, </a:t>
            </a:r>
            <a:endParaRPr lang="en-US" sz="2400" dirty="0" smtClean="0">
              <a:solidFill>
                <a:schemeClr val="bg1"/>
              </a:solidFill>
            </a:endParaRPr>
          </a:p>
          <a:p>
            <a:pPr algn="ctr"/>
            <a:r>
              <a:rPr lang="en-US" sz="2400" dirty="0" smtClean="0">
                <a:solidFill>
                  <a:schemeClr val="bg1"/>
                </a:solidFill>
              </a:rPr>
              <a:t>2016-2017</a:t>
            </a:r>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06870722"/>
              </p:ext>
            </p:extLst>
          </p:nvPr>
        </p:nvGraphicFramePr>
        <p:xfrm>
          <a:off x="1665766" y="1284767"/>
          <a:ext cx="6716233" cy="4951944"/>
        </p:xfrm>
        <a:graphic>
          <a:graphicData uri="http://schemas.openxmlformats.org/drawingml/2006/table">
            <a:tbl>
              <a:tblPr firstRow="1" firstCol="1" bandRow="1">
                <a:tableStyleId>{5C22544A-7EE6-4342-B048-85BDC9FD1C3A}</a:tableStyleId>
              </a:tblPr>
              <a:tblGrid>
                <a:gridCol w="2054377">
                  <a:extLst>
                    <a:ext uri="{9D8B030D-6E8A-4147-A177-3AD203B41FA5}">
                      <a16:colId xmlns:a16="http://schemas.microsoft.com/office/drawing/2014/main" val="20000"/>
                    </a:ext>
                  </a:extLst>
                </a:gridCol>
                <a:gridCol w="632116">
                  <a:extLst>
                    <a:ext uri="{9D8B030D-6E8A-4147-A177-3AD203B41FA5}">
                      <a16:colId xmlns:a16="http://schemas.microsoft.com/office/drawing/2014/main" val="20001"/>
                    </a:ext>
                  </a:extLst>
                </a:gridCol>
                <a:gridCol w="1422261">
                  <a:extLst>
                    <a:ext uri="{9D8B030D-6E8A-4147-A177-3AD203B41FA5}">
                      <a16:colId xmlns:a16="http://schemas.microsoft.com/office/drawing/2014/main" val="20002"/>
                    </a:ext>
                  </a:extLst>
                </a:gridCol>
                <a:gridCol w="1264232">
                  <a:extLst>
                    <a:ext uri="{9D8B030D-6E8A-4147-A177-3AD203B41FA5}">
                      <a16:colId xmlns:a16="http://schemas.microsoft.com/office/drawing/2014/main" val="20003"/>
                    </a:ext>
                  </a:extLst>
                </a:gridCol>
                <a:gridCol w="1343247">
                  <a:extLst>
                    <a:ext uri="{9D8B030D-6E8A-4147-A177-3AD203B41FA5}">
                      <a16:colId xmlns:a16="http://schemas.microsoft.com/office/drawing/2014/main" val="20004"/>
                    </a:ext>
                  </a:extLst>
                </a:gridCol>
              </a:tblGrid>
              <a:tr h="967041">
                <a:tc>
                  <a:txBody>
                    <a:bodyPr/>
                    <a:lstStyle/>
                    <a:p>
                      <a:pPr algn="ctr">
                        <a:lnSpc>
                          <a:spcPct val="107000"/>
                        </a:lnSpc>
                      </a:pPr>
                      <a:r>
                        <a:rPr lang="en-US" sz="1400" b="0" dirty="0" smtClean="0">
                          <a:effectLst/>
                          <a:latin typeface="Calibri" panose="020F0502020204030204" pitchFamily="34" charset="0"/>
                        </a:rPr>
                        <a:t>County</a:t>
                      </a:r>
                    </a:p>
                    <a:p>
                      <a:pPr algn="ctr">
                        <a:lnSpc>
                          <a:spcPct val="107000"/>
                        </a:lnSpc>
                      </a:pPr>
                      <a:endParaRPr lang="en-US" sz="14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400" b="0" dirty="0">
                          <a:effectLst/>
                        </a:rPr>
                        <a:t>U.S. Rank</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0" dirty="0" smtClean="0">
                          <a:effectLst/>
                        </a:rPr>
                        <a:t>2016-2017</a:t>
                      </a:r>
                      <a:r>
                        <a:rPr lang="en-US" sz="1400" b="0" baseline="0" dirty="0" smtClean="0">
                          <a:effectLst/>
                        </a:rPr>
                        <a:t> </a:t>
                      </a:r>
                      <a:r>
                        <a:rPr lang="en-US" sz="1400" b="0" dirty="0" smtClean="0">
                          <a:effectLst/>
                        </a:rPr>
                        <a:t>Percent Population </a:t>
                      </a:r>
                      <a:r>
                        <a:rPr lang="en-US" sz="1400" b="0" dirty="0">
                          <a:effectLst/>
                        </a:rPr>
                        <a:t>Change</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0" dirty="0">
                          <a:effectLst/>
                        </a:rPr>
                        <a:t>Percent </a:t>
                      </a:r>
                      <a:r>
                        <a:rPr lang="en-US" sz="1400" b="0" dirty="0" smtClean="0">
                          <a:effectLst/>
                        </a:rPr>
                        <a:t>Change</a:t>
                      </a:r>
                      <a:r>
                        <a:rPr lang="en-US" sz="1400" b="0" baseline="0" dirty="0" smtClean="0">
                          <a:effectLst/>
                        </a:rPr>
                        <a:t> </a:t>
                      </a:r>
                      <a:r>
                        <a:rPr lang="en-US" sz="1400" b="0" dirty="0" smtClean="0">
                          <a:effectLst/>
                        </a:rPr>
                        <a:t>from Domestic Migration</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0" dirty="0">
                          <a:effectLst/>
                        </a:rPr>
                        <a:t>Percent </a:t>
                      </a:r>
                      <a:r>
                        <a:rPr lang="en-US" sz="1400" b="0" dirty="0" smtClean="0">
                          <a:effectLst/>
                        </a:rPr>
                        <a:t> Change from International</a:t>
                      </a:r>
                    </a:p>
                    <a:p>
                      <a:pPr marL="0" marR="0" algn="ctr">
                        <a:lnSpc>
                          <a:spcPct val="107000"/>
                        </a:lnSpc>
                        <a:spcBef>
                          <a:spcPts val="0"/>
                        </a:spcBef>
                        <a:spcAft>
                          <a:spcPts val="0"/>
                        </a:spcAft>
                      </a:pPr>
                      <a:r>
                        <a:rPr lang="en-US" sz="1400" b="0" dirty="0" smtClean="0">
                          <a:effectLst/>
                        </a:rPr>
                        <a:t>Migration </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06531">
                <a:tc>
                  <a:txBody>
                    <a:bodyPr/>
                    <a:lstStyle/>
                    <a:p>
                      <a:pPr algn="l" fontAlgn="b"/>
                      <a:r>
                        <a:rPr lang="en-US" sz="1600" b="0" i="0" u="none" strike="noStrike" dirty="0">
                          <a:solidFill>
                            <a:schemeClr val="bg1"/>
                          </a:solidFill>
                          <a:effectLst/>
                          <a:latin typeface="Calibri" panose="020F0502020204030204" pitchFamily="34" charset="0"/>
                        </a:rPr>
                        <a:t>Comal</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5.1%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90.7%</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1.9%</a:t>
                      </a:r>
                    </a:p>
                  </a:txBody>
                  <a:tcPr marL="7620" marR="7620" marT="7620" marB="0" anchor="b"/>
                </a:tc>
                <a:extLst>
                  <a:ext uri="{0D108BD9-81ED-4DB2-BD59-A6C34878D82A}">
                    <a16:rowId xmlns:a16="http://schemas.microsoft.com/office/drawing/2014/main" val="10001"/>
                  </a:ext>
                </a:extLst>
              </a:tr>
              <a:tr h="306531">
                <a:tc>
                  <a:txBody>
                    <a:bodyPr/>
                    <a:lstStyle/>
                    <a:p>
                      <a:pPr algn="l" fontAlgn="b"/>
                      <a:r>
                        <a:rPr lang="en-US" sz="1600" b="0" i="0" u="none" strike="noStrike" dirty="0">
                          <a:solidFill>
                            <a:schemeClr val="bg1"/>
                          </a:solidFill>
                          <a:effectLst/>
                          <a:latin typeface="Calibri" panose="020F0502020204030204" pitchFamily="34" charset="0"/>
                        </a:rPr>
                        <a:t>Hays</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5.0%</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81.6%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2.8%</a:t>
                      </a:r>
                    </a:p>
                  </a:txBody>
                  <a:tcPr marL="7620" marR="7620" marT="7620" marB="0" anchor="b"/>
                </a:tc>
                <a:extLst>
                  <a:ext uri="{0D108BD9-81ED-4DB2-BD59-A6C34878D82A}">
                    <a16:rowId xmlns:a16="http://schemas.microsoft.com/office/drawing/2014/main" val="10002"/>
                  </a:ext>
                </a:extLst>
              </a:tr>
              <a:tr h="306531">
                <a:tc>
                  <a:txBody>
                    <a:bodyPr/>
                    <a:lstStyle/>
                    <a:p>
                      <a:pPr algn="l" fontAlgn="b"/>
                      <a:r>
                        <a:rPr lang="en-US" sz="1600" b="0" i="0" u="none" strike="noStrike" dirty="0">
                          <a:solidFill>
                            <a:schemeClr val="bg1"/>
                          </a:solidFill>
                          <a:effectLst/>
                          <a:latin typeface="Calibri" panose="020F0502020204030204" pitchFamily="34" charset="0"/>
                        </a:rPr>
                        <a:t>Kendall</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96.3%</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3.3%</a:t>
                      </a:r>
                    </a:p>
                  </a:txBody>
                  <a:tcPr marL="7620" marR="7620" marT="7620" marB="0" anchor="b"/>
                </a:tc>
                <a:extLst>
                  <a:ext uri="{0D108BD9-81ED-4DB2-BD59-A6C34878D82A}">
                    <a16:rowId xmlns:a16="http://schemas.microsoft.com/office/drawing/2014/main" val="10003"/>
                  </a:ext>
                </a:extLst>
              </a:tr>
              <a:tr h="306531">
                <a:tc>
                  <a:txBody>
                    <a:bodyPr/>
                    <a:lstStyle/>
                    <a:p>
                      <a:pPr algn="l" fontAlgn="b"/>
                      <a:r>
                        <a:rPr lang="en-US" sz="1600" b="0" i="0" u="none" strike="noStrike" dirty="0">
                          <a:solidFill>
                            <a:schemeClr val="bg1"/>
                          </a:solidFill>
                          <a:effectLst/>
                          <a:latin typeface="Calibri" panose="020F0502020204030204" pitchFamily="34" charset="0"/>
                        </a:rPr>
                        <a:t>Kaufman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4.1%</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83.0%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2.2%</a:t>
                      </a:r>
                    </a:p>
                  </a:txBody>
                  <a:tcPr marL="7620" marR="7620" marT="7620" marB="0" anchor="b"/>
                </a:tc>
                <a:extLst>
                  <a:ext uri="{0D108BD9-81ED-4DB2-BD59-A6C34878D82A}">
                    <a16:rowId xmlns:a16="http://schemas.microsoft.com/office/drawing/2014/main" val="10004"/>
                  </a:ext>
                </a:extLst>
              </a:tr>
              <a:tr h="306531">
                <a:tc>
                  <a:txBody>
                    <a:bodyPr/>
                    <a:lstStyle/>
                    <a:p>
                      <a:pPr algn="l" fontAlgn="b"/>
                      <a:r>
                        <a:rPr lang="en-US" sz="1600" b="0" i="0" u="none" strike="noStrike" dirty="0">
                          <a:solidFill>
                            <a:schemeClr val="bg1"/>
                          </a:solidFill>
                          <a:effectLst/>
                          <a:latin typeface="Calibri" panose="020F0502020204030204" pitchFamily="34" charset="0"/>
                        </a:rPr>
                        <a:t>Rains</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13</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4.0%</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103.1%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2.9%</a:t>
                      </a:r>
                    </a:p>
                  </a:txBody>
                  <a:tcPr marL="7620" marR="7620" marT="7620" marB="0" anchor="b"/>
                </a:tc>
                <a:extLst>
                  <a:ext uri="{0D108BD9-81ED-4DB2-BD59-A6C34878D82A}">
                    <a16:rowId xmlns:a16="http://schemas.microsoft.com/office/drawing/2014/main" val="10005"/>
                  </a:ext>
                </a:extLst>
              </a:tr>
              <a:tr h="306531">
                <a:tc>
                  <a:txBody>
                    <a:bodyPr/>
                    <a:lstStyle/>
                    <a:p>
                      <a:pPr algn="l" fontAlgn="b"/>
                      <a:r>
                        <a:rPr lang="en-US" sz="16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3.7%</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6"/>
                  </a:ext>
                </a:extLst>
              </a:tr>
              <a:tr h="306531">
                <a:tc>
                  <a:txBody>
                    <a:bodyPr/>
                    <a:lstStyle/>
                    <a:p>
                      <a:pPr algn="l" fontAlgn="b"/>
                      <a:r>
                        <a:rPr lang="en-US" sz="1600" b="0" i="0" u="none" strike="noStrike" dirty="0">
                          <a:solidFill>
                            <a:schemeClr val="bg1"/>
                          </a:solidFill>
                          <a:effectLst/>
                          <a:latin typeface="Calibri" panose="020F0502020204030204" pitchFamily="34" charset="0"/>
                        </a:rPr>
                        <a:t>Rockwall</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81.8%</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2.4%</a:t>
                      </a:r>
                    </a:p>
                  </a:txBody>
                  <a:tcPr marL="7620" marR="7620" marT="7620" marB="0" anchor="b"/>
                </a:tc>
                <a:extLst>
                  <a:ext uri="{0D108BD9-81ED-4DB2-BD59-A6C34878D82A}">
                    <a16:rowId xmlns:a16="http://schemas.microsoft.com/office/drawing/2014/main" val="10007"/>
                  </a:ext>
                </a:extLst>
              </a:tr>
              <a:tr h="306531">
                <a:tc>
                  <a:txBody>
                    <a:bodyPr/>
                    <a:lstStyle/>
                    <a:p>
                      <a:pPr algn="l" fontAlgn="b"/>
                      <a:r>
                        <a:rPr lang="en-US" sz="1600" b="0" i="0" u="none" strike="noStrike" dirty="0">
                          <a:solidFill>
                            <a:schemeClr val="bg1"/>
                          </a:solidFill>
                          <a:effectLst/>
                          <a:latin typeface="Calibri" panose="020F0502020204030204" pitchFamily="34" charset="0"/>
                        </a:rPr>
                        <a:t>Parker</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89.7%</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1.3%</a:t>
                      </a:r>
                    </a:p>
                  </a:txBody>
                  <a:tcPr marL="7620" marR="7620" marT="7620" marB="0" anchor="b"/>
                </a:tc>
                <a:extLst>
                  <a:ext uri="{0D108BD9-81ED-4DB2-BD59-A6C34878D82A}">
                    <a16:rowId xmlns:a16="http://schemas.microsoft.com/office/drawing/2014/main" val="10008"/>
                  </a:ext>
                </a:extLst>
              </a:tr>
              <a:tr h="306531">
                <a:tc>
                  <a:txBody>
                    <a:bodyPr/>
                    <a:lstStyle/>
                    <a:p>
                      <a:pPr algn="l" fontAlgn="b"/>
                      <a:r>
                        <a:rPr lang="en-US" sz="16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32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3.5%</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9"/>
                  </a:ext>
                </a:extLst>
              </a:tr>
              <a:tr h="306531">
                <a:tc>
                  <a:txBody>
                    <a:bodyPr/>
                    <a:lstStyle/>
                    <a:p>
                      <a:pPr algn="l" fontAlgn="b"/>
                      <a:r>
                        <a:rPr lang="en-US" sz="1600" b="0" i="0" u="none" strike="noStrike" dirty="0">
                          <a:solidFill>
                            <a:schemeClr val="bg1"/>
                          </a:solidFill>
                          <a:effectLst/>
                          <a:latin typeface="Calibri" panose="020F0502020204030204" pitchFamily="34" charset="0"/>
                        </a:rPr>
                        <a:t>Guadalupe</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36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3.3%</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81.4%</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val="10010"/>
                  </a:ext>
                </a:extLst>
              </a:tr>
              <a:tr h="306531">
                <a:tc>
                  <a:txBody>
                    <a:bodyPr/>
                    <a:lstStyle/>
                    <a:p>
                      <a:pPr algn="l" fontAlgn="b"/>
                      <a:r>
                        <a:rPr lang="en-US" sz="1600" b="0" i="0" u="none" strike="noStrike" dirty="0">
                          <a:solidFill>
                            <a:schemeClr val="bg1"/>
                          </a:solidFill>
                          <a:effectLst/>
                          <a:latin typeface="Calibri" panose="020F0502020204030204" pitchFamily="34" charset="0"/>
                        </a:rPr>
                        <a:t>Ellis</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44</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78.2%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val="10011"/>
                  </a:ext>
                </a:extLst>
              </a:tr>
              <a:tr h="306531">
                <a:tc>
                  <a:txBody>
                    <a:bodyPr/>
                    <a:lstStyle/>
                    <a:p>
                      <a:pPr algn="l" fontAlgn="b"/>
                      <a:r>
                        <a:rPr lang="en-US" sz="1600" b="0" i="0" u="none" strike="noStrike" dirty="0">
                          <a:solidFill>
                            <a:schemeClr val="bg1"/>
                          </a:solidFill>
                          <a:effectLst/>
                          <a:latin typeface="Calibri" panose="020F0502020204030204" pitchFamily="34" charset="0"/>
                        </a:rPr>
                        <a:t>Llano</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45</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3.1%</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119.8%</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0.5%</a:t>
                      </a:r>
                    </a:p>
                  </a:txBody>
                  <a:tcPr marL="7620" marR="7620" marT="7620" marB="0" anchor="b"/>
                </a:tc>
                <a:extLst>
                  <a:ext uri="{0D108BD9-81ED-4DB2-BD59-A6C34878D82A}">
                    <a16:rowId xmlns:a16="http://schemas.microsoft.com/office/drawing/2014/main" val="1504884576"/>
                  </a:ext>
                </a:extLst>
              </a:tr>
              <a:tr h="306531">
                <a:tc>
                  <a:txBody>
                    <a:bodyPr/>
                    <a:lstStyle/>
                    <a:p>
                      <a:pPr algn="l" fontAlgn="b"/>
                      <a:r>
                        <a:rPr lang="en-US" sz="16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48</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48.1%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2999213434"/>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50000"/>
                  </a:schemeClr>
                </a:solidFill>
              </a:rPr>
              <a:t>*Among Counties with 10,000 or more population in 2017</a:t>
            </a:r>
          </a:p>
          <a:p>
            <a:pPr marL="0" marR="0">
              <a:lnSpc>
                <a:spcPct val="107000"/>
              </a:lnSpc>
              <a:spcBef>
                <a:spcPts val="0"/>
              </a:spcBef>
              <a:spcAft>
                <a:spcPts val="0"/>
              </a:spcAft>
            </a:pPr>
            <a:r>
              <a:rPr lang="fr-FR"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2017 </a:t>
            </a:r>
            <a:r>
              <a:rPr lang="fr-FR"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791200" y="2282456"/>
            <a:ext cx="1233377" cy="3954260"/>
          </a:xfrm>
          <a:prstGeom prst="rect">
            <a:avLst/>
          </a:prstGeom>
          <a:noFill/>
          <a:ln w="34925">
            <a:solidFill>
              <a:srgbClr val="C00000"/>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427860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The 15 Fastest-Growing Large Cities and Towns Between July 1, 2016, and July 1, 2017 (Populations of 50,000 or more in 2016)</a:t>
            </a:r>
          </a:p>
        </p:txBody>
      </p:sp>
      <p:graphicFrame>
        <p:nvGraphicFramePr>
          <p:cNvPr id="5" name="Content Placeholder 4"/>
          <p:cNvGraphicFramePr>
            <a:graphicFrameLocks noGrp="1"/>
          </p:cNvGraphicFramePr>
          <p:nvPr>
            <p:ph idx="1"/>
            <p:extLst/>
          </p:nvPr>
        </p:nvGraphicFramePr>
        <p:xfrm>
          <a:off x="914401" y="1511303"/>
          <a:ext cx="7543799" cy="4921926"/>
        </p:xfrm>
        <a:graphic>
          <a:graphicData uri="http://schemas.openxmlformats.org/drawingml/2006/table">
            <a:tbl>
              <a:tblPr>
                <a:tableStyleId>{69CF1AB2-1976-4502-BF36-3FF5EA218861}</a:tableStyleId>
              </a:tblPr>
              <a:tblGrid>
                <a:gridCol w="609599">
                  <a:extLst>
                    <a:ext uri="{9D8B030D-6E8A-4147-A177-3AD203B41FA5}">
                      <a16:colId xmlns:a16="http://schemas.microsoft.com/office/drawing/2014/main" val="960132175"/>
                    </a:ext>
                  </a:extLst>
                </a:gridCol>
                <a:gridCol w="3153968">
                  <a:extLst>
                    <a:ext uri="{9D8B030D-6E8A-4147-A177-3AD203B41FA5}">
                      <a16:colId xmlns:a16="http://schemas.microsoft.com/office/drawing/2014/main" val="1341280908"/>
                    </a:ext>
                  </a:extLst>
                </a:gridCol>
                <a:gridCol w="947984">
                  <a:extLst>
                    <a:ext uri="{9D8B030D-6E8A-4147-A177-3AD203B41FA5}">
                      <a16:colId xmlns:a16="http://schemas.microsoft.com/office/drawing/2014/main" val="4234215706"/>
                    </a:ext>
                  </a:extLst>
                </a:gridCol>
                <a:gridCol w="1006501">
                  <a:extLst>
                    <a:ext uri="{9D8B030D-6E8A-4147-A177-3AD203B41FA5}">
                      <a16:colId xmlns:a16="http://schemas.microsoft.com/office/drawing/2014/main" val="941768521"/>
                    </a:ext>
                  </a:extLst>
                </a:gridCol>
                <a:gridCol w="1825747">
                  <a:extLst>
                    <a:ext uri="{9D8B030D-6E8A-4147-A177-3AD203B41FA5}">
                      <a16:colId xmlns:a16="http://schemas.microsoft.com/office/drawing/2014/main" val="2482976314"/>
                    </a:ext>
                  </a:extLst>
                </a:gridCol>
              </a:tblGrid>
              <a:tr h="630396">
                <a:tc>
                  <a:txBody>
                    <a:bodyPr/>
                    <a:lstStyle/>
                    <a:p>
                      <a:pPr algn="ctr"/>
                      <a:r>
                        <a:rPr lang="en-US" sz="1600" dirty="0">
                          <a:solidFill>
                            <a:schemeClr val="tx2"/>
                          </a:solidFill>
                        </a:rPr>
                        <a:t>Rank</a:t>
                      </a:r>
                    </a:p>
                  </a:txBody>
                  <a:tcPr marL="20822" marR="20822" marT="20822" marB="20822"/>
                </a:tc>
                <a:tc>
                  <a:txBody>
                    <a:bodyPr/>
                    <a:lstStyle/>
                    <a:p>
                      <a:pPr algn="ctr"/>
                      <a:r>
                        <a:rPr lang="en-US" sz="1600" dirty="0" smtClean="0">
                          <a:solidFill>
                            <a:schemeClr val="tx2"/>
                          </a:solidFill>
                        </a:rPr>
                        <a:t>City</a:t>
                      </a:r>
                      <a:endParaRPr lang="en-US" sz="1600" dirty="0">
                        <a:solidFill>
                          <a:schemeClr val="tx2"/>
                        </a:solidFill>
                      </a:endParaRPr>
                    </a:p>
                  </a:txBody>
                  <a:tcPr marL="20822" marR="20822" marT="20822" marB="20822"/>
                </a:tc>
                <a:tc>
                  <a:txBody>
                    <a:bodyPr/>
                    <a:lstStyle/>
                    <a:p>
                      <a:pPr algn="ctr"/>
                      <a:r>
                        <a:rPr lang="en-US" sz="1600">
                          <a:solidFill>
                            <a:schemeClr val="tx2"/>
                          </a:solidFill>
                        </a:rPr>
                        <a:t>State</a:t>
                      </a:r>
                    </a:p>
                  </a:txBody>
                  <a:tcPr marL="20822" marR="20822" marT="20822" marB="20822"/>
                </a:tc>
                <a:tc>
                  <a:txBody>
                    <a:bodyPr/>
                    <a:lstStyle/>
                    <a:p>
                      <a:pPr algn="r"/>
                      <a:r>
                        <a:rPr lang="en-US" sz="1600">
                          <a:solidFill>
                            <a:schemeClr val="tx2"/>
                          </a:solidFill>
                        </a:rPr>
                        <a:t>Percent </a:t>
                      </a:r>
                      <a:br>
                        <a:rPr lang="en-US" sz="1600">
                          <a:solidFill>
                            <a:schemeClr val="tx2"/>
                          </a:solidFill>
                        </a:rPr>
                      </a:br>
                      <a:r>
                        <a:rPr lang="en-US" sz="1600">
                          <a:solidFill>
                            <a:schemeClr val="tx2"/>
                          </a:solidFill>
                        </a:rPr>
                        <a:t>increase</a:t>
                      </a:r>
                    </a:p>
                  </a:txBody>
                  <a:tcPr marL="20822" marR="20822" marT="20822" marB="20822"/>
                </a:tc>
                <a:tc>
                  <a:txBody>
                    <a:bodyPr/>
                    <a:lstStyle/>
                    <a:p>
                      <a:pPr algn="r"/>
                      <a:r>
                        <a:rPr lang="en-US" sz="1600">
                          <a:solidFill>
                            <a:schemeClr val="tx2"/>
                          </a:solidFill>
                        </a:rPr>
                        <a:t>2017 total population</a:t>
                      </a:r>
                    </a:p>
                  </a:txBody>
                  <a:tcPr marL="20822" marR="20822" marT="20822" marB="20822"/>
                </a:tc>
                <a:extLst>
                  <a:ext uri="{0D108BD9-81ED-4DB2-BD59-A6C34878D82A}">
                    <a16:rowId xmlns:a16="http://schemas.microsoft.com/office/drawing/2014/main" val="2243015754"/>
                  </a:ext>
                </a:extLst>
              </a:tr>
              <a:tr h="286102">
                <a:tc>
                  <a:txBody>
                    <a:bodyPr/>
                    <a:lstStyle/>
                    <a:p>
                      <a:r>
                        <a:rPr lang="en-US" sz="1600" b="1" dirty="0">
                          <a:solidFill>
                            <a:schemeClr val="tx2"/>
                          </a:solidFill>
                        </a:rPr>
                        <a:t>1</a:t>
                      </a:r>
                    </a:p>
                  </a:txBody>
                  <a:tcPr marL="20822" marR="20822" marT="20822" marB="20822"/>
                </a:tc>
                <a:tc>
                  <a:txBody>
                    <a:bodyPr/>
                    <a:lstStyle/>
                    <a:p>
                      <a:r>
                        <a:rPr lang="en-US" sz="1600" b="1" dirty="0" smtClean="0">
                          <a:solidFill>
                            <a:schemeClr val="tx2"/>
                          </a:solidFill>
                        </a:rPr>
                        <a:t>Frisco </a:t>
                      </a:r>
                      <a:endParaRPr lang="en-US" sz="1600" b="1" dirty="0">
                        <a:solidFill>
                          <a:schemeClr val="tx2"/>
                        </a:solidFill>
                      </a:endParaRPr>
                    </a:p>
                  </a:txBody>
                  <a:tcPr marL="20822" marR="20822" marT="20822" marB="20822"/>
                </a:tc>
                <a:tc>
                  <a:txBody>
                    <a:bodyPr/>
                    <a:lstStyle/>
                    <a:p>
                      <a:r>
                        <a:rPr lang="en-US" sz="1600" b="1" dirty="0">
                          <a:solidFill>
                            <a:schemeClr val="tx2"/>
                          </a:solidFill>
                        </a:rPr>
                        <a:t>Texas </a:t>
                      </a:r>
                    </a:p>
                  </a:txBody>
                  <a:tcPr marL="20822" marR="20822" marT="20822" marB="20822"/>
                </a:tc>
                <a:tc>
                  <a:txBody>
                    <a:bodyPr/>
                    <a:lstStyle/>
                    <a:p>
                      <a:pPr algn="r"/>
                      <a:r>
                        <a:rPr lang="en-US" sz="1600" b="1" dirty="0">
                          <a:solidFill>
                            <a:schemeClr val="tx2"/>
                          </a:solidFill>
                        </a:rPr>
                        <a:t>8.2</a:t>
                      </a:r>
                    </a:p>
                  </a:txBody>
                  <a:tcPr marL="20822" marR="20822" marT="20822" marB="20822"/>
                </a:tc>
                <a:tc>
                  <a:txBody>
                    <a:bodyPr/>
                    <a:lstStyle/>
                    <a:p>
                      <a:pPr algn="r"/>
                      <a:r>
                        <a:rPr lang="en-US" sz="1600" b="1" dirty="0">
                          <a:solidFill>
                            <a:schemeClr val="tx2"/>
                          </a:solidFill>
                        </a:rPr>
                        <a:t>177,286</a:t>
                      </a:r>
                    </a:p>
                  </a:txBody>
                  <a:tcPr marL="20822" marR="20822" marT="20822" marB="20822"/>
                </a:tc>
                <a:extLst>
                  <a:ext uri="{0D108BD9-81ED-4DB2-BD59-A6C34878D82A}">
                    <a16:rowId xmlns:a16="http://schemas.microsoft.com/office/drawing/2014/main" val="420176458"/>
                  </a:ext>
                </a:extLst>
              </a:tr>
              <a:tr h="286102">
                <a:tc>
                  <a:txBody>
                    <a:bodyPr/>
                    <a:lstStyle/>
                    <a:p>
                      <a:r>
                        <a:rPr lang="en-US" sz="1600" b="1" dirty="0">
                          <a:solidFill>
                            <a:schemeClr val="tx2"/>
                          </a:solidFill>
                        </a:rPr>
                        <a:t>2</a:t>
                      </a:r>
                    </a:p>
                  </a:txBody>
                  <a:tcPr marL="20822" marR="20822" marT="20822" marB="20822"/>
                </a:tc>
                <a:tc>
                  <a:txBody>
                    <a:bodyPr/>
                    <a:lstStyle/>
                    <a:p>
                      <a:r>
                        <a:rPr lang="en-US" sz="1600" b="1" dirty="0">
                          <a:solidFill>
                            <a:schemeClr val="tx2"/>
                          </a:solidFill>
                        </a:rPr>
                        <a:t>New </a:t>
                      </a:r>
                      <a:r>
                        <a:rPr lang="en-US" sz="1600" b="1" dirty="0" smtClean="0">
                          <a:solidFill>
                            <a:schemeClr val="tx2"/>
                          </a:solidFill>
                        </a:rPr>
                        <a:t>Braunfels </a:t>
                      </a:r>
                      <a:endParaRPr lang="en-US" sz="1600" b="1" dirty="0">
                        <a:solidFill>
                          <a:schemeClr val="tx2"/>
                        </a:solidFill>
                      </a:endParaRPr>
                    </a:p>
                  </a:txBody>
                  <a:tcPr marL="20822" marR="20822" marT="20822" marB="20822"/>
                </a:tc>
                <a:tc>
                  <a:txBody>
                    <a:bodyPr/>
                    <a:lstStyle/>
                    <a:p>
                      <a:r>
                        <a:rPr lang="en-US" sz="1600" b="1">
                          <a:solidFill>
                            <a:schemeClr val="tx2"/>
                          </a:solidFill>
                        </a:rPr>
                        <a:t>Texas </a:t>
                      </a:r>
                    </a:p>
                  </a:txBody>
                  <a:tcPr marL="20822" marR="20822" marT="20822" marB="20822"/>
                </a:tc>
                <a:tc>
                  <a:txBody>
                    <a:bodyPr/>
                    <a:lstStyle/>
                    <a:p>
                      <a:pPr algn="r"/>
                      <a:r>
                        <a:rPr lang="en-US" sz="1600" b="1">
                          <a:solidFill>
                            <a:schemeClr val="tx2"/>
                          </a:solidFill>
                        </a:rPr>
                        <a:t>8.0 </a:t>
                      </a:r>
                    </a:p>
                  </a:txBody>
                  <a:tcPr marL="20822" marR="20822" marT="20822" marB="20822"/>
                </a:tc>
                <a:tc>
                  <a:txBody>
                    <a:bodyPr/>
                    <a:lstStyle/>
                    <a:p>
                      <a:pPr algn="r"/>
                      <a:r>
                        <a:rPr lang="en-US" sz="1600" b="1" dirty="0">
                          <a:solidFill>
                            <a:schemeClr val="tx2"/>
                          </a:solidFill>
                        </a:rPr>
                        <a:t>79,152</a:t>
                      </a:r>
                    </a:p>
                  </a:txBody>
                  <a:tcPr marL="20822" marR="20822" marT="20822" marB="20822"/>
                </a:tc>
                <a:extLst>
                  <a:ext uri="{0D108BD9-81ED-4DB2-BD59-A6C34878D82A}">
                    <a16:rowId xmlns:a16="http://schemas.microsoft.com/office/drawing/2014/main" val="1142088106"/>
                  </a:ext>
                </a:extLst>
              </a:tr>
              <a:tr h="286102">
                <a:tc>
                  <a:txBody>
                    <a:bodyPr/>
                    <a:lstStyle/>
                    <a:p>
                      <a:r>
                        <a:rPr lang="en-US" sz="1600" b="1" dirty="0">
                          <a:solidFill>
                            <a:schemeClr val="tx2"/>
                          </a:solidFill>
                        </a:rPr>
                        <a:t>3</a:t>
                      </a:r>
                    </a:p>
                  </a:txBody>
                  <a:tcPr marL="20822" marR="20822" marT="20822" marB="20822"/>
                </a:tc>
                <a:tc>
                  <a:txBody>
                    <a:bodyPr/>
                    <a:lstStyle/>
                    <a:p>
                      <a:r>
                        <a:rPr lang="en-US" sz="1600" b="1" dirty="0" smtClean="0">
                          <a:solidFill>
                            <a:schemeClr val="tx2"/>
                          </a:solidFill>
                        </a:rPr>
                        <a:t>Pflugerville </a:t>
                      </a:r>
                      <a:endParaRPr lang="en-US" sz="1600" b="1" dirty="0">
                        <a:solidFill>
                          <a:schemeClr val="tx2"/>
                        </a:solidFill>
                      </a:endParaRPr>
                    </a:p>
                  </a:txBody>
                  <a:tcPr marL="20822" marR="20822" marT="20822" marB="20822"/>
                </a:tc>
                <a:tc>
                  <a:txBody>
                    <a:bodyPr/>
                    <a:lstStyle/>
                    <a:p>
                      <a:r>
                        <a:rPr lang="en-US" sz="1600" b="1">
                          <a:solidFill>
                            <a:schemeClr val="tx2"/>
                          </a:solidFill>
                        </a:rPr>
                        <a:t>Texas </a:t>
                      </a:r>
                    </a:p>
                  </a:txBody>
                  <a:tcPr marL="20822" marR="20822" marT="20822" marB="20822"/>
                </a:tc>
                <a:tc>
                  <a:txBody>
                    <a:bodyPr/>
                    <a:lstStyle/>
                    <a:p>
                      <a:pPr algn="r"/>
                      <a:r>
                        <a:rPr lang="en-US" sz="1600" b="1">
                          <a:solidFill>
                            <a:schemeClr val="tx2"/>
                          </a:solidFill>
                        </a:rPr>
                        <a:t>6.5</a:t>
                      </a:r>
                    </a:p>
                  </a:txBody>
                  <a:tcPr marL="20822" marR="20822" marT="20822" marB="20822"/>
                </a:tc>
                <a:tc>
                  <a:txBody>
                    <a:bodyPr/>
                    <a:lstStyle/>
                    <a:p>
                      <a:pPr algn="r"/>
                      <a:r>
                        <a:rPr lang="en-US" sz="1600" b="1" dirty="0">
                          <a:solidFill>
                            <a:schemeClr val="tx2"/>
                          </a:solidFill>
                        </a:rPr>
                        <a:t>63,359</a:t>
                      </a:r>
                    </a:p>
                  </a:txBody>
                  <a:tcPr marL="20822" marR="20822" marT="20822" marB="20822"/>
                </a:tc>
                <a:extLst>
                  <a:ext uri="{0D108BD9-81ED-4DB2-BD59-A6C34878D82A}">
                    <a16:rowId xmlns:a16="http://schemas.microsoft.com/office/drawing/2014/main" val="386145582"/>
                  </a:ext>
                </a:extLst>
              </a:tr>
              <a:tr h="286102">
                <a:tc>
                  <a:txBody>
                    <a:bodyPr/>
                    <a:lstStyle/>
                    <a:p>
                      <a:r>
                        <a:rPr lang="en-US" sz="1600">
                          <a:solidFill>
                            <a:schemeClr val="tx2"/>
                          </a:solidFill>
                        </a:rPr>
                        <a:t>4</a:t>
                      </a:r>
                    </a:p>
                  </a:txBody>
                  <a:tcPr marL="20822" marR="20822" marT="20822" marB="20822"/>
                </a:tc>
                <a:tc>
                  <a:txBody>
                    <a:bodyPr/>
                    <a:lstStyle/>
                    <a:p>
                      <a:r>
                        <a:rPr lang="en-US" sz="1600" dirty="0" smtClean="0">
                          <a:solidFill>
                            <a:schemeClr val="tx2"/>
                          </a:solidFill>
                        </a:rPr>
                        <a:t>Ankeny </a:t>
                      </a:r>
                      <a:endParaRPr lang="en-US" sz="1600" dirty="0">
                        <a:solidFill>
                          <a:schemeClr val="tx2"/>
                        </a:solidFill>
                      </a:endParaRPr>
                    </a:p>
                  </a:txBody>
                  <a:tcPr marL="20822" marR="20822" marT="20822" marB="20822"/>
                </a:tc>
                <a:tc>
                  <a:txBody>
                    <a:bodyPr/>
                    <a:lstStyle/>
                    <a:p>
                      <a:r>
                        <a:rPr lang="en-US" sz="1600">
                          <a:solidFill>
                            <a:schemeClr val="tx2"/>
                          </a:solidFill>
                        </a:rPr>
                        <a:t>Iowa</a:t>
                      </a:r>
                    </a:p>
                  </a:txBody>
                  <a:tcPr marL="20822" marR="20822" marT="20822" marB="20822"/>
                </a:tc>
                <a:tc>
                  <a:txBody>
                    <a:bodyPr/>
                    <a:lstStyle/>
                    <a:p>
                      <a:pPr algn="r"/>
                      <a:r>
                        <a:rPr lang="en-US" sz="1600">
                          <a:solidFill>
                            <a:schemeClr val="tx2"/>
                          </a:solidFill>
                        </a:rPr>
                        <a:t>6.4</a:t>
                      </a:r>
                    </a:p>
                  </a:txBody>
                  <a:tcPr marL="20822" marR="20822" marT="20822" marB="20822"/>
                </a:tc>
                <a:tc>
                  <a:txBody>
                    <a:bodyPr/>
                    <a:lstStyle/>
                    <a:p>
                      <a:pPr algn="r"/>
                      <a:r>
                        <a:rPr lang="en-US" sz="1600" dirty="0">
                          <a:solidFill>
                            <a:schemeClr val="tx2"/>
                          </a:solidFill>
                        </a:rPr>
                        <a:t>62,416</a:t>
                      </a:r>
                    </a:p>
                  </a:txBody>
                  <a:tcPr marL="20822" marR="20822" marT="20822" marB="20822"/>
                </a:tc>
                <a:extLst>
                  <a:ext uri="{0D108BD9-81ED-4DB2-BD59-A6C34878D82A}">
                    <a16:rowId xmlns:a16="http://schemas.microsoft.com/office/drawing/2014/main" val="2238555544"/>
                  </a:ext>
                </a:extLst>
              </a:tr>
              <a:tr h="286102">
                <a:tc>
                  <a:txBody>
                    <a:bodyPr/>
                    <a:lstStyle/>
                    <a:p>
                      <a:r>
                        <a:rPr lang="en-US" sz="1600">
                          <a:solidFill>
                            <a:schemeClr val="tx2"/>
                          </a:solidFill>
                        </a:rPr>
                        <a:t>5</a:t>
                      </a:r>
                    </a:p>
                  </a:txBody>
                  <a:tcPr marL="20822" marR="20822" marT="20822" marB="20822"/>
                </a:tc>
                <a:tc>
                  <a:txBody>
                    <a:bodyPr/>
                    <a:lstStyle/>
                    <a:p>
                      <a:r>
                        <a:rPr lang="en-US" sz="1600" dirty="0" smtClean="0">
                          <a:solidFill>
                            <a:schemeClr val="tx2"/>
                          </a:solidFill>
                        </a:rPr>
                        <a:t>Buckeye </a:t>
                      </a:r>
                      <a:endParaRPr lang="en-US" sz="1600" dirty="0">
                        <a:solidFill>
                          <a:schemeClr val="tx2"/>
                        </a:solidFill>
                      </a:endParaRPr>
                    </a:p>
                  </a:txBody>
                  <a:tcPr marL="20822" marR="20822" marT="20822" marB="20822"/>
                </a:tc>
                <a:tc>
                  <a:txBody>
                    <a:bodyPr/>
                    <a:lstStyle/>
                    <a:p>
                      <a:r>
                        <a:rPr lang="en-US" sz="1600">
                          <a:solidFill>
                            <a:schemeClr val="tx2"/>
                          </a:solidFill>
                        </a:rPr>
                        <a:t>Arizona </a:t>
                      </a:r>
                    </a:p>
                  </a:txBody>
                  <a:tcPr marL="20822" marR="20822" marT="20822" marB="20822"/>
                </a:tc>
                <a:tc>
                  <a:txBody>
                    <a:bodyPr/>
                    <a:lstStyle/>
                    <a:p>
                      <a:pPr algn="r"/>
                      <a:r>
                        <a:rPr lang="en-US" sz="1600">
                          <a:solidFill>
                            <a:schemeClr val="tx2"/>
                          </a:solidFill>
                        </a:rPr>
                        <a:t>5.9 </a:t>
                      </a:r>
                    </a:p>
                  </a:txBody>
                  <a:tcPr marL="20822" marR="20822" marT="20822" marB="20822"/>
                </a:tc>
                <a:tc>
                  <a:txBody>
                    <a:bodyPr/>
                    <a:lstStyle/>
                    <a:p>
                      <a:pPr algn="r"/>
                      <a:r>
                        <a:rPr lang="en-US" sz="1600" dirty="0">
                          <a:solidFill>
                            <a:schemeClr val="tx2"/>
                          </a:solidFill>
                        </a:rPr>
                        <a:t>68,453</a:t>
                      </a:r>
                    </a:p>
                  </a:txBody>
                  <a:tcPr marL="20822" marR="20822" marT="20822" marB="20822"/>
                </a:tc>
                <a:extLst>
                  <a:ext uri="{0D108BD9-81ED-4DB2-BD59-A6C34878D82A}">
                    <a16:rowId xmlns:a16="http://schemas.microsoft.com/office/drawing/2014/main" val="976930730"/>
                  </a:ext>
                </a:extLst>
              </a:tr>
              <a:tr h="286102">
                <a:tc>
                  <a:txBody>
                    <a:bodyPr/>
                    <a:lstStyle/>
                    <a:p>
                      <a:r>
                        <a:rPr lang="en-US" sz="1600" b="1" dirty="0">
                          <a:solidFill>
                            <a:schemeClr val="tx2"/>
                          </a:solidFill>
                        </a:rPr>
                        <a:t>6</a:t>
                      </a:r>
                    </a:p>
                  </a:txBody>
                  <a:tcPr marL="20822" marR="20822" marT="20822" marB="20822"/>
                </a:tc>
                <a:tc>
                  <a:txBody>
                    <a:bodyPr/>
                    <a:lstStyle/>
                    <a:p>
                      <a:r>
                        <a:rPr lang="en-US" sz="1600" b="1" dirty="0" smtClean="0">
                          <a:solidFill>
                            <a:schemeClr val="tx2"/>
                          </a:solidFill>
                        </a:rPr>
                        <a:t>Georgetown </a:t>
                      </a:r>
                      <a:endParaRPr lang="en-US" sz="1600" b="1" dirty="0">
                        <a:solidFill>
                          <a:schemeClr val="tx2"/>
                        </a:solidFill>
                      </a:endParaRPr>
                    </a:p>
                  </a:txBody>
                  <a:tcPr marL="20822" marR="20822" marT="20822" marB="20822"/>
                </a:tc>
                <a:tc>
                  <a:txBody>
                    <a:bodyPr/>
                    <a:lstStyle/>
                    <a:p>
                      <a:r>
                        <a:rPr lang="en-US" sz="1600" b="1" dirty="0">
                          <a:solidFill>
                            <a:schemeClr val="tx2"/>
                          </a:solidFill>
                        </a:rPr>
                        <a:t>Texas</a:t>
                      </a:r>
                    </a:p>
                  </a:txBody>
                  <a:tcPr marL="20822" marR="20822" marT="20822" marB="20822"/>
                </a:tc>
                <a:tc>
                  <a:txBody>
                    <a:bodyPr/>
                    <a:lstStyle/>
                    <a:p>
                      <a:pPr algn="r"/>
                      <a:r>
                        <a:rPr lang="en-US" sz="1600" b="1" dirty="0">
                          <a:solidFill>
                            <a:schemeClr val="tx2"/>
                          </a:solidFill>
                        </a:rPr>
                        <a:t>5.4</a:t>
                      </a:r>
                    </a:p>
                  </a:txBody>
                  <a:tcPr marL="20822" marR="20822" marT="20822" marB="20822"/>
                </a:tc>
                <a:tc>
                  <a:txBody>
                    <a:bodyPr/>
                    <a:lstStyle/>
                    <a:p>
                      <a:pPr algn="r"/>
                      <a:r>
                        <a:rPr lang="en-US" sz="1600" b="1" dirty="0">
                          <a:solidFill>
                            <a:schemeClr val="tx2"/>
                          </a:solidFill>
                        </a:rPr>
                        <a:t>70,685</a:t>
                      </a:r>
                    </a:p>
                  </a:txBody>
                  <a:tcPr marL="20822" marR="20822" marT="20822" marB="20822"/>
                </a:tc>
                <a:extLst>
                  <a:ext uri="{0D108BD9-81ED-4DB2-BD59-A6C34878D82A}">
                    <a16:rowId xmlns:a16="http://schemas.microsoft.com/office/drawing/2014/main" val="4056438138"/>
                  </a:ext>
                </a:extLst>
              </a:tr>
              <a:tr h="286102">
                <a:tc>
                  <a:txBody>
                    <a:bodyPr/>
                    <a:lstStyle/>
                    <a:p>
                      <a:r>
                        <a:rPr lang="en-US" sz="1600" dirty="0">
                          <a:solidFill>
                            <a:schemeClr val="tx2"/>
                          </a:solidFill>
                        </a:rPr>
                        <a:t>7</a:t>
                      </a:r>
                    </a:p>
                  </a:txBody>
                  <a:tcPr marL="20822" marR="20822" marT="20822" marB="20822"/>
                </a:tc>
                <a:tc>
                  <a:txBody>
                    <a:bodyPr/>
                    <a:lstStyle/>
                    <a:p>
                      <a:r>
                        <a:rPr lang="en-US" sz="1600" dirty="0">
                          <a:solidFill>
                            <a:schemeClr val="tx2"/>
                          </a:solidFill>
                        </a:rPr>
                        <a:t>Castle Rock town </a:t>
                      </a:r>
                    </a:p>
                  </a:txBody>
                  <a:tcPr marL="20822" marR="20822" marT="20822" marB="20822"/>
                </a:tc>
                <a:tc>
                  <a:txBody>
                    <a:bodyPr/>
                    <a:lstStyle/>
                    <a:p>
                      <a:r>
                        <a:rPr lang="en-US" sz="1600">
                          <a:solidFill>
                            <a:schemeClr val="tx2"/>
                          </a:solidFill>
                        </a:rPr>
                        <a:t>Colorado </a:t>
                      </a:r>
                    </a:p>
                  </a:txBody>
                  <a:tcPr marL="20822" marR="20822" marT="20822" marB="20822"/>
                </a:tc>
                <a:tc>
                  <a:txBody>
                    <a:bodyPr/>
                    <a:lstStyle/>
                    <a:p>
                      <a:pPr algn="r"/>
                      <a:r>
                        <a:rPr lang="en-US" sz="1600">
                          <a:solidFill>
                            <a:schemeClr val="tx2"/>
                          </a:solidFill>
                        </a:rPr>
                        <a:t>5.1</a:t>
                      </a:r>
                    </a:p>
                  </a:txBody>
                  <a:tcPr marL="20822" marR="20822" marT="20822" marB="20822"/>
                </a:tc>
                <a:tc>
                  <a:txBody>
                    <a:bodyPr/>
                    <a:lstStyle/>
                    <a:p>
                      <a:pPr algn="r"/>
                      <a:r>
                        <a:rPr lang="en-US" sz="1600">
                          <a:solidFill>
                            <a:schemeClr val="tx2"/>
                          </a:solidFill>
                        </a:rPr>
                        <a:t>62,276</a:t>
                      </a:r>
                    </a:p>
                  </a:txBody>
                  <a:tcPr marL="20822" marR="20822" marT="20822" marB="20822"/>
                </a:tc>
                <a:extLst>
                  <a:ext uri="{0D108BD9-81ED-4DB2-BD59-A6C34878D82A}">
                    <a16:rowId xmlns:a16="http://schemas.microsoft.com/office/drawing/2014/main" val="2227675529"/>
                  </a:ext>
                </a:extLst>
              </a:tr>
              <a:tr h="286102">
                <a:tc>
                  <a:txBody>
                    <a:bodyPr/>
                    <a:lstStyle/>
                    <a:p>
                      <a:r>
                        <a:rPr lang="en-US" sz="1600" dirty="0">
                          <a:solidFill>
                            <a:schemeClr val="tx2"/>
                          </a:solidFill>
                        </a:rPr>
                        <a:t>8</a:t>
                      </a:r>
                    </a:p>
                  </a:txBody>
                  <a:tcPr marL="20822" marR="20822" marT="20822" marB="20822"/>
                </a:tc>
                <a:tc>
                  <a:txBody>
                    <a:bodyPr/>
                    <a:lstStyle/>
                    <a:p>
                      <a:r>
                        <a:rPr lang="en-US" sz="1600" dirty="0" smtClean="0">
                          <a:solidFill>
                            <a:schemeClr val="tx2"/>
                          </a:solidFill>
                        </a:rPr>
                        <a:t>Franklin </a:t>
                      </a:r>
                      <a:endParaRPr lang="en-US" sz="1600" dirty="0">
                        <a:solidFill>
                          <a:schemeClr val="tx2"/>
                        </a:solidFill>
                      </a:endParaRPr>
                    </a:p>
                  </a:txBody>
                  <a:tcPr marL="20822" marR="20822" marT="20822" marB="20822"/>
                </a:tc>
                <a:tc>
                  <a:txBody>
                    <a:bodyPr/>
                    <a:lstStyle/>
                    <a:p>
                      <a:r>
                        <a:rPr lang="en-US" sz="1600" dirty="0">
                          <a:solidFill>
                            <a:schemeClr val="tx2"/>
                          </a:solidFill>
                        </a:rPr>
                        <a:t>Tennessee</a:t>
                      </a:r>
                    </a:p>
                  </a:txBody>
                  <a:tcPr marL="20822" marR="20822" marT="20822" marB="20822"/>
                </a:tc>
                <a:tc>
                  <a:txBody>
                    <a:bodyPr/>
                    <a:lstStyle/>
                    <a:p>
                      <a:pPr algn="r"/>
                      <a:r>
                        <a:rPr lang="en-US" sz="1600">
                          <a:solidFill>
                            <a:schemeClr val="tx2"/>
                          </a:solidFill>
                        </a:rPr>
                        <a:t>4.9</a:t>
                      </a:r>
                    </a:p>
                  </a:txBody>
                  <a:tcPr marL="20822" marR="20822" marT="20822" marB="20822"/>
                </a:tc>
                <a:tc>
                  <a:txBody>
                    <a:bodyPr/>
                    <a:lstStyle/>
                    <a:p>
                      <a:pPr algn="r"/>
                      <a:r>
                        <a:rPr lang="en-US" sz="1600">
                          <a:solidFill>
                            <a:schemeClr val="tx2"/>
                          </a:solidFill>
                        </a:rPr>
                        <a:t>78,321</a:t>
                      </a:r>
                    </a:p>
                  </a:txBody>
                  <a:tcPr marL="20822" marR="20822" marT="20822" marB="20822"/>
                </a:tc>
                <a:extLst>
                  <a:ext uri="{0D108BD9-81ED-4DB2-BD59-A6C34878D82A}">
                    <a16:rowId xmlns:a16="http://schemas.microsoft.com/office/drawing/2014/main" val="1010503856"/>
                  </a:ext>
                </a:extLst>
              </a:tr>
              <a:tr h="286102">
                <a:tc>
                  <a:txBody>
                    <a:bodyPr/>
                    <a:lstStyle/>
                    <a:p>
                      <a:r>
                        <a:rPr lang="en-US" sz="1600" b="1" dirty="0">
                          <a:solidFill>
                            <a:schemeClr val="tx2"/>
                          </a:solidFill>
                        </a:rPr>
                        <a:t>9</a:t>
                      </a:r>
                    </a:p>
                  </a:txBody>
                  <a:tcPr marL="20822" marR="20822" marT="20822" marB="20822"/>
                </a:tc>
                <a:tc>
                  <a:txBody>
                    <a:bodyPr/>
                    <a:lstStyle/>
                    <a:p>
                      <a:r>
                        <a:rPr lang="en-US" sz="1600" b="1" dirty="0" smtClean="0">
                          <a:solidFill>
                            <a:schemeClr val="tx2"/>
                          </a:solidFill>
                        </a:rPr>
                        <a:t>McKinney </a:t>
                      </a:r>
                      <a:endParaRPr lang="en-US" sz="1600" b="1" dirty="0">
                        <a:solidFill>
                          <a:schemeClr val="tx2"/>
                        </a:solidFill>
                      </a:endParaRPr>
                    </a:p>
                  </a:txBody>
                  <a:tcPr marL="20822" marR="20822" marT="20822" marB="20822"/>
                </a:tc>
                <a:tc>
                  <a:txBody>
                    <a:bodyPr/>
                    <a:lstStyle/>
                    <a:p>
                      <a:r>
                        <a:rPr lang="en-US" sz="1600" b="1" dirty="0">
                          <a:solidFill>
                            <a:schemeClr val="tx2"/>
                          </a:solidFill>
                        </a:rPr>
                        <a:t>Texas </a:t>
                      </a:r>
                    </a:p>
                  </a:txBody>
                  <a:tcPr marL="20822" marR="20822" marT="20822" marB="20822"/>
                </a:tc>
                <a:tc>
                  <a:txBody>
                    <a:bodyPr/>
                    <a:lstStyle/>
                    <a:p>
                      <a:pPr algn="r"/>
                      <a:r>
                        <a:rPr lang="en-US" sz="1600" b="1" dirty="0">
                          <a:solidFill>
                            <a:schemeClr val="tx2"/>
                          </a:solidFill>
                        </a:rPr>
                        <a:t>4.8</a:t>
                      </a:r>
                    </a:p>
                  </a:txBody>
                  <a:tcPr marL="20822" marR="20822" marT="20822" marB="20822"/>
                </a:tc>
                <a:tc>
                  <a:txBody>
                    <a:bodyPr/>
                    <a:lstStyle/>
                    <a:p>
                      <a:pPr algn="r"/>
                      <a:r>
                        <a:rPr lang="en-US" sz="1600" b="1" dirty="0">
                          <a:solidFill>
                            <a:schemeClr val="tx2"/>
                          </a:solidFill>
                        </a:rPr>
                        <a:t>181,330</a:t>
                      </a:r>
                    </a:p>
                  </a:txBody>
                  <a:tcPr marL="20822" marR="20822" marT="20822" marB="20822"/>
                </a:tc>
                <a:extLst>
                  <a:ext uri="{0D108BD9-81ED-4DB2-BD59-A6C34878D82A}">
                    <a16:rowId xmlns:a16="http://schemas.microsoft.com/office/drawing/2014/main" val="4212290363"/>
                  </a:ext>
                </a:extLst>
              </a:tr>
              <a:tr h="286102">
                <a:tc>
                  <a:txBody>
                    <a:bodyPr/>
                    <a:lstStyle/>
                    <a:p>
                      <a:r>
                        <a:rPr lang="en-US" sz="1600" dirty="0">
                          <a:solidFill>
                            <a:schemeClr val="tx2"/>
                          </a:solidFill>
                        </a:rPr>
                        <a:t>10</a:t>
                      </a:r>
                    </a:p>
                  </a:txBody>
                  <a:tcPr marL="20822" marR="20822" marT="20822" marB="20822"/>
                </a:tc>
                <a:tc>
                  <a:txBody>
                    <a:bodyPr/>
                    <a:lstStyle/>
                    <a:p>
                      <a:r>
                        <a:rPr lang="en-US" sz="1600" dirty="0" smtClean="0">
                          <a:solidFill>
                            <a:schemeClr val="tx2"/>
                          </a:solidFill>
                        </a:rPr>
                        <a:t>Meridian </a:t>
                      </a:r>
                      <a:endParaRPr lang="en-US" sz="1600" dirty="0">
                        <a:solidFill>
                          <a:schemeClr val="tx2"/>
                        </a:solidFill>
                      </a:endParaRPr>
                    </a:p>
                  </a:txBody>
                  <a:tcPr marL="20822" marR="20822" marT="20822" marB="20822"/>
                </a:tc>
                <a:tc>
                  <a:txBody>
                    <a:bodyPr/>
                    <a:lstStyle/>
                    <a:p>
                      <a:r>
                        <a:rPr lang="en-US" sz="1600">
                          <a:solidFill>
                            <a:schemeClr val="tx2"/>
                          </a:solidFill>
                        </a:rPr>
                        <a:t>Idaho</a:t>
                      </a:r>
                    </a:p>
                  </a:txBody>
                  <a:tcPr marL="20822" marR="20822" marT="20822" marB="20822"/>
                </a:tc>
                <a:tc>
                  <a:txBody>
                    <a:bodyPr/>
                    <a:lstStyle/>
                    <a:p>
                      <a:pPr algn="r"/>
                      <a:r>
                        <a:rPr lang="en-US" sz="1600" dirty="0">
                          <a:solidFill>
                            <a:schemeClr val="tx2"/>
                          </a:solidFill>
                        </a:rPr>
                        <a:t>4.7</a:t>
                      </a:r>
                    </a:p>
                  </a:txBody>
                  <a:tcPr marL="20822" marR="20822" marT="20822" marB="20822"/>
                </a:tc>
                <a:tc>
                  <a:txBody>
                    <a:bodyPr/>
                    <a:lstStyle/>
                    <a:p>
                      <a:pPr algn="r"/>
                      <a:r>
                        <a:rPr lang="en-US" sz="1600" dirty="0">
                          <a:solidFill>
                            <a:schemeClr val="tx2"/>
                          </a:solidFill>
                        </a:rPr>
                        <a:t>99,926</a:t>
                      </a:r>
                    </a:p>
                  </a:txBody>
                  <a:tcPr marL="20822" marR="20822" marT="20822" marB="20822"/>
                </a:tc>
                <a:extLst>
                  <a:ext uri="{0D108BD9-81ED-4DB2-BD59-A6C34878D82A}">
                    <a16:rowId xmlns:a16="http://schemas.microsoft.com/office/drawing/2014/main" val="1098227547"/>
                  </a:ext>
                </a:extLst>
              </a:tr>
              <a:tr h="286102">
                <a:tc>
                  <a:txBody>
                    <a:bodyPr/>
                    <a:lstStyle/>
                    <a:p>
                      <a:r>
                        <a:rPr lang="en-US" sz="1600" b="1" dirty="0">
                          <a:solidFill>
                            <a:schemeClr val="tx2"/>
                          </a:solidFill>
                        </a:rPr>
                        <a:t>11</a:t>
                      </a:r>
                    </a:p>
                  </a:txBody>
                  <a:tcPr marL="20822" marR="20822" marT="20822" marB="20822"/>
                </a:tc>
                <a:tc>
                  <a:txBody>
                    <a:bodyPr/>
                    <a:lstStyle/>
                    <a:p>
                      <a:r>
                        <a:rPr lang="en-US" sz="1600" b="1" dirty="0">
                          <a:solidFill>
                            <a:schemeClr val="tx2"/>
                          </a:solidFill>
                        </a:rPr>
                        <a:t>Flower Mound town </a:t>
                      </a:r>
                    </a:p>
                  </a:txBody>
                  <a:tcPr marL="20822" marR="20822" marT="20822" marB="20822"/>
                </a:tc>
                <a:tc>
                  <a:txBody>
                    <a:bodyPr/>
                    <a:lstStyle/>
                    <a:p>
                      <a:r>
                        <a:rPr lang="en-US" sz="1600" b="1" dirty="0">
                          <a:solidFill>
                            <a:schemeClr val="tx2"/>
                          </a:solidFill>
                        </a:rPr>
                        <a:t>Texas</a:t>
                      </a:r>
                    </a:p>
                  </a:txBody>
                  <a:tcPr marL="20822" marR="20822" marT="20822" marB="20822"/>
                </a:tc>
                <a:tc>
                  <a:txBody>
                    <a:bodyPr/>
                    <a:lstStyle/>
                    <a:p>
                      <a:pPr algn="r"/>
                      <a:r>
                        <a:rPr lang="en-US" sz="1600" b="1" dirty="0">
                          <a:solidFill>
                            <a:schemeClr val="tx2"/>
                          </a:solidFill>
                        </a:rPr>
                        <a:t>4.3</a:t>
                      </a:r>
                    </a:p>
                  </a:txBody>
                  <a:tcPr marL="20822" marR="20822" marT="20822" marB="20822"/>
                </a:tc>
                <a:tc>
                  <a:txBody>
                    <a:bodyPr/>
                    <a:lstStyle/>
                    <a:p>
                      <a:pPr algn="r"/>
                      <a:r>
                        <a:rPr lang="en-US" sz="1600" b="1" dirty="0">
                          <a:solidFill>
                            <a:schemeClr val="tx2"/>
                          </a:solidFill>
                        </a:rPr>
                        <a:t>76,681</a:t>
                      </a:r>
                    </a:p>
                  </a:txBody>
                  <a:tcPr marL="20822" marR="20822" marT="20822" marB="20822"/>
                </a:tc>
                <a:extLst>
                  <a:ext uri="{0D108BD9-81ED-4DB2-BD59-A6C34878D82A}">
                    <a16:rowId xmlns:a16="http://schemas.microsoft.com/office/drawing/2014/main" val="696768454"/>
                  </a:ext>
                </a:extLst>
              </a:tr>
              <a:tr h="286102">
                <a:tc>
                  <a:txBody>
                    <a:bodyPr/>
                    <a:lstStyle/>
                    <a:p>
                      <a:r>
                        <a:rPr lang="en-US" sz="1600" dirty="0">
                          <a:solidFill>
                            <a:schemeClr val="tx2"/>
                          </a:solidFill>
                        </a:rPr>
                        <a:t>12</a:t>
                      </a:r>
                    </a:p>
                  </a:txBody>
                  <a:tcPr marL="20822" marR="20822" marT="20822" marB="20822"/>
                </a:tc>
                <a:tc>
                  <a:txBody>
                    <a:bodyPr/>
                    <a:lstStyle/>
                    <a:p>
                      <a:r>
                        <a:rPr lang="en-US" sz="1600" dirty="0" smtClean="0">
                          <a:solidFill>
                            <a:schemeClr val="tx2"/>
                          </a:solidFill>
                        </a:rPr>
                        <a:t>Bend </a:t>
                      </a:r>
                      <a:endParaRPr lang="en-US" sz="1600" dirty="0">
                        <a:solidFill>
                          <a:schemeClr val="tx2"/>
                        </a:solidFill>
                      </a:endParaRPr>
                    </a:p>
                  </a:txBody>
                  <a:tcPr marL="20822" marR="20822" marT="20822" marB="20822"/>
                </a:tc>
                <a:tc>
                  <a:txBody>
                    <a:bodyPr/>
                    <a:lstStyle/>
                    <a:p>
                      <a:r>
                        <a:rPr lang="en-US" sz="1600" dirty="0">
                          <a:solidFill>
                            <a:schemeClr val="tx2"/>
                          </a:solidFill>
                        </a:rPr>
                        <a:t>Oregon</a:t>
                      </a:r>
                    </a:p>
                  </a:txBody>
                  <a:tcPr marL="20822" marR="20822" marT="20822" marB="20822"/>
                </a:tc>
                <a:tc>
                  <a:txBody>
                    <a:bodyPr/>
                    <a:lstStyle/>
                    <a:p>
                      <a:pPr algn="r"/>
                      <a:r>
                        <a:rPr lang="en-US" sz="1600">
                          <a:solidFill>
                            <a:schemeClr val="tx2"/>
                          </a:solidFill>
                        </a:rPr>
                        <a:t>4.3</a:t>
                      </a:r>
                    </a:p>
                  </a:txBody>
                  <a:tcPr marL="20822" marR="20822" marT="20822" marB="20822"/>
                </a:tc>
                <a:tc>
                  <a:txBody>
                    <a:bodyPr/>
                    <a:lstStyle/>
                    <a:p>
                      <a:pPr algn="r"/>
                      <a:r>
                        <a:rPr lang="en-US" sz="1600" dirty="0">
                          <a:solidFill>
                            <a:schemeClr val="tx2"/>
                          </a:solidFill>
                        </a:rPr>
                        <a:t>94,520</a:t>
                      </a:r>
                    </a:p>
                  </a:txBody>
                  <a:tcPr marL="20822" marR="20822" marT="20822" marB="20822"/>
                </a:tc>
                <a:extLst>
                  <a:ext uri="{0D108BD9-81ED-4DB2-BD59-A6C34878D82A}">
                    <a16:rowId xmlns:a16="http://schemas.microsoft.com/office/drawing/2014/main" val="369870402"/>
                  </a:ext>
                </a:extLst>
              </a:tr>
              <a:tr h="286102">
                <a:tc>
                  <a:txBody>
                    <a:bodyPr/>
                    <a:lstStyle/>
                    <a:p>
                      <a:r>
                        <a:rPr lang="en-US" sz="1600" b="1" dirty="0">
                          <a:solidFill>
                            <a:schemeClr val="tx2"/>
                          </a:solidFill>
                        </a:rPr>
                        <a:t>13</a:t>
                      </a:r>
                    </a:p>
                  </a:txBody>
                  <a:tcPr marL="20822" marR="20822" marT="20822" marB="20822"/>
                </a:tc>
                <a:tc>
                  <a:txBody>
                    <a:bodyPr/>
                    <a:lstStyle/>
                    <a:p>
                      <a:r>
                        <a:rPr lang="en-US" sz="1600" b="1" dirty="0">
                          <a:solidFill>
                            <a:schemeClr val="tx2"/>
                          </a:solidFill>
                        </a:rPr>
                        <a:t>Cedar </a:t>
                      </a:r>
                      <a:r>
                        <a:rPr lang="en-US" sz="1600" b="1" dirty="0" smtClean="0">
                          <a:solidFill>
                            <a:schemeClr val="tx2"/>
                          </a:solidFill>
                        </a:rPr>
                        <a:t>Park </a:t>
                      </a:r>
                      <a:endParaRPr lang="en-US" sz="1600" b="1" dirty="0">
                        <a:solidFill>
                          <a:schemeClr val="tx2"/>
                        </a:solidFill>
                      </a:endParaRPr>
                    </a:p>
                  </a:txBody>
                  <a:tcPr marL="20822" marR="20822" marT="20822" marB="20822"/>
                </a:tc>
                <a:tc>
                  <a:txBody>
                    <a:bodyPr/>
                    <a:lstStyle/>
                    <a:p>
                      <a:r>
                        <a:rPr lang="en-US" sz="1600" b="1" dirty="0">
                          <a:solidFill>
                            <a:schemeClr val="tx2"/>
                          </a:solidFill>
                        </a:rPr>
                        <a:t>Texas</a:t>
                      </a:r>
                    </a:p>
                  </a:txBody>
                  <a:tcPr marL="20822" marR="20822" marT="20822" marB="20822"/>
                </a:tc>
                <a:tc>
                  <a:txBody>
                    <a:bodyPr/>
                    <a:lstStyle/>
                    <a:p>
                      <a:pPr algn="r"/>
                      <a:r>
                        <a:rPr lang="en-US" sz="1600" b="1" dirty="0">
                          <a:solidFill>
                            <a:schemeClr val="tx2"/>
                          </a:solidFill>
                        </a:rPr>
                        <a:t>4.2</a:t>
                      </a:r>
                    </a:p>
                  </a:txBody>
                  <a:tcPr marL="20822" marR="20822" marT="20822" marB="20822"/>
                </a:tc>
                <a:tc>
                  <a:txBody>
                    <a:bodyPr/>
                    <a:lstStyle/>
                    <a:p>
                      <a:pPr algn="r"/>
                      <a:r>
                        <a:rPr lang="en-US" sz="1600" b="1" dirty="0">
                          <a:solidFill>
                            <a:schemeClr val="tx2"/>
                          </a:solidFill>
                        </a:rPr>
                        <a:t>75,704</a:t>
                      </a:r>
                    </a:p>
                  </a:txBody>
                  <a:tcPr marL="20822" marR="20822" marT="20822" marB="20822"/>
                </a:tc>
                <a:extLst>
                  <a:ext uri="{0D108BD9-81ED-4DB2-BD59-A6C34878D82A}">
                    <a16:rowId xmlns:a16="http://schemas.microsoft.com/office/drawing/2014/main" val="2134947228"/>
                  </a:ext>
                </a:extLst>
              </a:tr>
              <a:tr h="286102">
                <a:tc>
                  <a:txBody>
                    <a:bodyPr/>
                    <a:lstStyle/>
                    <a:p>
                      <a:r>
                        <a:rPr lang="en-US" sz="1600" dirty="0">
                          <a:solidFill>
                            <a:schemeClr val="tx2"/>
                          </a:solidFill>
                        </a:rPr>
                        <a:t>14</a:t>
                      </a:r>
                    </a:p>
                  </a:txBody>
                  <a:tcPr marL="20822" marR="20822" marT="20822" marB="20822"/>
                </a:tc>
                <a:tc>
                  <a:txBody>
                    <a:bodyPr/>
                    <a:lstStyle/>
                    <a:p>
                      <a:r>
                        <a:rPr lang="en-US" sz="1600" dirty="0" smtClean="0">
                          <a:solidFill>
                            <a:schemeClr val="tx2"/>
                          </a:solidFill>
                        </a:rPr>
                        <a:t>Doral </a:t>
                      </a:r>
                      <a:endParaRPr lang="en-US" sz="1600" dirty="0">
                        <a:solidFill>
                          <a:schemeClr val="tx2"/>
                        </a:solidFill>
                      </a:endParaRPr>
                    </a:p>
                  </a:txBody>
                  <a:tcPr marL="20822" marR="20822" marT="20822" marB="20822"/>
                </a:tc>
                <a:tc>
                  <a:txBody>
                    <a:bodyPr/>
                    <a:lstStyle/>
                    <a:p>
                      <a:r>
                        <a:rPr lang="en-US" sz="1600" dirty="0">
                          <a:solidFill>
                            <a:schemeClr val="tx2"/>
                          </a:solidFill>
                        </a:rPr>
                        <a:t>Florida </a:t>
                      </a:r>
                    </a:p>
                  </a:txBody>
                  <a:tcPr marL="20822" marR="20822" marT="20822" marB="20822"/>
                </a:tc>
                <a:tc>
                  <a:txBody>
                    <a:bodyPr/>
                    <a:lstStyle/>
                    <a:p>
                      <a:pPr algn="r"/>
                      <a:r>
                        <a:rPr lang="en-US" sz="1600" dirty="0">
                          <a:solidFill>
                            <a:schemeClr val="tx2"/>
                          </a:solidFill>
                        </a:rPr>
                        <a:t>4.2 </a:t>
                      </a:r>
                    </a:p>
                  </a:txBody>
                  <a:tcPr marL="20822" marR="20822" marT="20822" marB="20822"/>
                </a:tc>
                <a:tc>
                  <a:txBody>
                    <a:bodyPr/>
                    <a:lstStyle/>
                    <a:p>
                      <a:pPr algn="r"/>
                      <a:r>
                        <a:rPr lang="en-US" sz="1600" dirty="0">
                          <a:solidFill>
                            <a:schemeClr val="tx2"/>
                          </a:solidFill>
                        </a:rPr>
                        <a:t>61,130</a:t>
                      </a:r>
                    </a:p>
                  </a:txBody>
                  <a:tcPr marL="20822" marR="20822" marT="20822" marB="20822"/>
                </a:tc>
                <a:extLst>
                  <a:ext uri="{0D108BD9-81ED-4DB2-BD59-A6C34878D82A}">
                    <a16:rowId xmlns:a16="http://schemas.microsoft.com/office/drawing/2014/main" val="2656240278"/>
                  </a:ext>
                </a:extLst>
              </a:tr>
              <a:tr h="286102">
                <a:tc>
                  <a:txBody>
                    <a:bodyPr/>
                    <a:lstStyle/>
                    <a:p>
                      <a:r>
                        <a:rPr lang="en-US" sz="1600">
                          <a:solidFill>
                            <a:schemeClr val="tx2"/>
                          </a:solidFill>
                        </a:rPr>
                        <a:t>15</a:t>
                      </a:r>
                    </a:p>
                  </a:txBody>
                  <a:tcPr marL="20822" marR="20822" marT="20822" marB="20822"/>
                </a:tc>
                <a:tc>
                  <a:txBody>
                    <a:bodyPr/>
                    <a:lstStyle/>
                    <a:p>
                      <a:r>
                        <a:rPr lang="en-US" sz="1600" dirty="0">
                          <a:solidFill>
                            <a:schemeClr val="tx2"/>
                          </a:solidFill>
                        </a:rPr>
                        <a:t>Fort </a:t>
                      </a:r>
                      <a:r>
                        <a:rPr lang="en-US" sz="1600" dirty="0" smtClean="0">
                          <a:solidFill>
                            <a:schemeClr val="tx2"/>
                          </a:solidFill>
                        </a:rPr>
                        <a:t>Myers </a:t>
                      </a:r>
                      <a:endParaRPr lang="en-US" sz="1600" dirty="0">
                        <a:solidFill>
                          <a:schemeClr val="tx2"/>
                        </a:solidFill>
                      </a:endParaRPr>
                    </a:p>
                  </a:txBody>
                  <a:tcPr marL="20822" marR="20822" marT="20822" marB="20822"/>
                </a:tc>
                <a:tc>
                  <a:txBody>
                    <a:bodyPr/>
                    <a:lstStyle/>
                    <a:p>
                      <a:r>
                        <a:rPr lang="en-US" sz="1600" dirty="0">
                          <a:solidFill>
                            <a:schemeClr val="tx2"/>
                          </a:solidFill>
                        </a:rPr>
                        <a:t>Florida</a:t>
                      </a:r>
                    </a:p>
                  </a:txBody>
                  <a:tcPr marL="20822" marR="20822" marT="20822" marB="20822"/>
                </a:tc>
                <a:tc>
                  <a:txBody>
                    <a:bodyPr/>
                    <a:lstStyle/>
                    <a:p>
                      <a:pPr algn="r"/>
                      <a:r>
                        <a:rPr lang="en-US" sz="1600" dirty="0">
                          <a:solidFill>
                            <a:schemeClr val="tx2"/>
                          </a:solidFill>
                        </a:rPr>
                        <a:t>4.2</a:t>
                      </a:r>
                    </a:p>
                  </a:txBody>
                  <a:tcPr marL="20822" marR="20822" marT="20822" marB="20822"/>
                </a:tc>
                <a:tc>
                  <a:txBody>
                    <a:bodyPr/>
                    <a:lstStyle/>
                    <a:p>
                      <a:pPr algn="r"/>
                      <a:r>
                        <a:rPr lang="en-US" sz="1600" dirty="0">
                          <a:solidFill>
                            <a:schemeClr val="tx2"/>
                          </a:solidFill>
                        </a:rPr>
                        <a:t>79,94</a:t>
                      </a:r>
                    </a:p>
                  </a:txBody>
                  <a:tcPr marL="20822" marR="20822" marT="20822" marB="20822"/>
                </a:tc>
                <a:extLst>
                  <a:ext uri="{0D108BD9-81ED-4DB2-BD59-A6C34878D82A}">
                    <a16:rowId xmlns:a16="http://schemas.microsoft.com/office/drawing/2014/main" val="218144985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sp>
        <p:nvSpPr>
          <p:cNvPr id="6" name="Rectangle 5"/>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2017 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823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Growth and Components of Change for the Austin Metro Area, 2017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10072" b="21165"/>
          <a:stretch>
            <a:fillRect/>
          </a:stretch>
        </p:blipFill>
        <p:spPr bwMode="auto">
          <a:xfrm>
            <a:off x="1410556" y="1209367"/>
            <a:ext cx="5964903" cy="5368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AutoShape 3"/>
          <p:cNvSpPr>
            <a:spLocks noChangeArrowheads="1"/>
          </p:cNvSpPr>
          <p:nvPr/>
        </p:nvSpPr>
        <p:spPr bwMode="auto">
          <a:xfrm>
            <a:off x="7554452" y="3355668"/>
            <a:ext cx="711689" cy="876260"/>
          </a:xfrm>
          <a:prstGeom prst="wedgeEllipseCallout">
            <a:avLst>
              <a:gd name="adj1" fmla="val -361432"/>
              <a:gd name="adj2" fmla="val 58907"/>
            </a:avLst>
          </a:prstGeom>
          <a:solidFill>
            <a:srgbClr val="FFFFFF">
              <a:alpha val="30000"/>
            </a:srgbClr>
          </a:solidFill>
          <a:ln w="12700" algn="ctr">
            <a:solidFill>
              <a:srgbClr val="08529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l="-2400" t="19568" b="-2104"/>
          <a:stretch>
            <a:fillRect/>
          </a:stretch>
        </p:blipFill>
        <p:spPr bwMode="auto">
          <a:xfrm>
            <a:off x="343023" y="1826858"/>
            <a:ext cx="2135067" cy="9496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l="-1712" t="79652" r="82930" b="-2583"/>
          <a:stretch>
            <a:fillRect/>
          </a:stretch>
        </p:blipFill>
        <p:spPr bwMode="auto">
          <a:xfrm>
            <a:off x="7323210" y="4671881"/>
            <a:ext cx="400405" cy="6259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9"/>
          <p:cNvPicPr>
            <a:picLocks noChangeAspect="1" noChangeArrowheads="1"/>
          </p:cNvPicPr>
          <p:nvPr/>
        </p:nvPicPr>
        <p:blipFill>
          <a:blip r:embed="rId5">
            <a:extLst>
              <a:ext uri="{28A0092B-C50C-407E-A947-70E740481C1C}">
                <a14:useLocalDpi xmlns:a14="http://schemas.microsoft.com/office/drawing/2010/main" val="0"/>
              </a:ext>
            </a:extLst>
          </a:blip>
          <a:srcRect l="15947" t="10590" r="45532" b="68709"/>
          <a:stretch>
            <a:fillRect/>
          </a:stretch>
        </p:blipFill>
        <p:spPr bwMode="auto">
          <a:xfrm>
            <a:off x="7694377" y="4701150"/>
            <a:ext cx="1091411" cy="5446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Rectangle 1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2017 Population Estimates</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
        <p:nvSpPr>
          <p:cNvPr id="9" name="Rectangle 8"/>
          <p:cNvSpPr/>
          <p:nvPr/>
        </p:nvSpPr>
        <p:spPr>
          <a:xfrm>
            <a:off x="405581" y="2566219"/>
            <a:ext cx="309716" cy="169804"/>
          </a:xfrm>
          <a:prstGeom prst="rect">
            <a:avLst/>
          </a:prstGeom>
          <a:solidFill>
            <a:schemeClr val="bg1"/>
          </a:solidFill>
          <a:ln w="19050">
            <a:solidFill>
              <a:schemeClr val="tx1"/>
            </a:solidFill>
          </a:ln>
        </p:spPr>
        <p:txBody>
          <a:bodyPr rtlCol="0" anchor="ctr">
            <a:spAutoFit/>
          </a:bodyPr>
          <a:lstStyle/>
          <a:p>
            <a:pPr algn="ctr"/>
            <a:endParaRPr lang="en-US" dirty="0" smtClean="0">
              <a:solidFill>
                <a:schemeClr val="tx2"/>
              </a:solidFill>
            </a:endParaRPr>
          </a:p>
        </p:txBody>
      </p:sp>
      <p:graphicFrame>
        <p:nvGraphicFramePr>
          <p:cNvPr id="13" name="Chart 12"/>
          <p:cNvGraphicFramePr>
            <a:graphicFrameLocks/>
          </p:cNvGraphicFramePr>
          <p:nvPr>
            <p:extLst>
              <p:ext uri="{D42A27DB-BD31-4B8C-83A1-F6EECF244321}">
                <p14:modId xmlns:p14="http://schemas.microsoft.com/office/powerpoint/2010/main" val="2852896456"/>
              </p:ext>
            </p:extLst>
          </p:nvPr>
        </p:nvGraphicFramePr>
        <p:xfrm>
          <a:off x="6236547" y="2997105"/>
          <a:ext cx="3347500" cy="17929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6785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93135435"/>
              </p:ext>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a:bodyPr>
          <a:lstStyle/>
          <a:p>
            <a:r>
              <a:rPr lang="en-US" sz="2400" dirty="0" smtClean="0"/>
              <a:t>Estimated Percent of Total Net-Migrant Flows to and From Texas and Other States, 2015</a:t>
            </a:r>
            <a:endParaRPr lang="en-US" sz="2400" dirty="0"/>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160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76459"/>
            <a:ext cx="7909560" cy="1127760"/>
          </a:xfrm>
        </p:spPr>
        <p:txBody>
          <a:bodyPr>
            <a:normAutofit/>
          </a:bodyPr>
          <a:lstStyle/>
          <a:p>
            <a:r>
              <a:rPr lang="en-US" sz="3200" dirty="0" smtClean="0">
                <a:latin typeface="+mj-lt"/>
              </a:rPr>
              <a:t>Domestic and Internal Migration Flows </a:t>
            </a:r>
            <a:br>
              <a:rPr lang="en-US" sz="3200" dirty="0" smtClean="0">
                <a:latin typeface="+mj-lt"/>
              </a:rPr>
            </a:br>
            <a:r>
              <a:rPr lang="en-US" sz="3200" dirty="0" smtClean="0">
                <a:latin typeface="+mj-lt"/>
              </a:rPr>
              <a:t>to and from the Austin Metro</a:t>
            </a:r>
            <a:endParaRPr lang="en-US" sz="3200"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County to County Migration Flows, 2010-2014</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9789" r="24763"/>
          <a:stretch>
            <a:fillRect/>
          </a:stretch>
        </p:blipFill>
        <p:spPr bwMode="auto">
          <a:xfrm>
            <a:off x="399288" y="4750315"/>
            <a:ext cx="2091705" cy="146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MiscArrow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2567">
            <a:off x="6305854" y="1531257"/>
            <a:ext cx="1396036" cy="11409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p:cNvSpPr txBox="1">
            <a:spLocks noChangeArrowheads="1"/>
          </p:cNvSpPr>
          <p:nvPr/>
        </p:nvSpPr>
        <p:spPr bwMode="auto">
          <a:xfrm>
            <a:off x="7678439" y="2611084"/>
            <a:ext cx="1865578" cy="17097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Highest Receiving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States: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California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Colorado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New York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Florida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Massachusetts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pic>
        <p:nvPicPr>
          <p:cNvPr id="1030" name="Picture 6" descr="MiscArrow0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8117">
            <a:off x="1148614" y="1684874"/>
            <a:ext cx="1523174" cy="1014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7"/>
          <p:cNvSpPr txBox="1">
            <a:spLocks noChangeArrowheads="1"/>
          </p:cNvSpPr>
          <p:nvPr/>
        </p:nvSpPr>
        <p:spPr bwMode="auto">
          <a:xfrm>
            <a:off x="306172" y="2611084"/>
            <a:ext cx="1742279" cy="17238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Highest Sending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States: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4F4F4F"/>
                </a:solidFill>
                <a:latin typeface="Arial Rounded MT Bold" panose="020F0704030504030204" pitchFamily="34" charset="0"/>
              </a:rPr>
              <a:t>California</a:t>
            </a:r>
            <a:endParaRPr kumimoji="0" lang="en-US" altLang="en-US" sz="1200" i="0" u="none" strike="noStrike" cap="none" normalizeH="0" baseline="0" dirty="0" smtClean="0">
              <a:ln>
                <a:noFill/>
              </a:ln>
              <a:solidFill>
                <a:srgbClr val="4F4F4F"/>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Florida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New York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Colorado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Illinois</a:t>
            </a:r>
            <a:endParaRPr kumimoji="0" lang="en-US" altLang="en-US" sz="3600" i="0" u="none" strike="noStrike" cap="none" normalizeH="0" baseline="0" dirty="0" smtClean="0">
              <a:ln>
                <a:noFill/>
              </a:ln>
              <a:solidFill>
                <a:schemeClr val="tx1"/>
              </a:solidFill>
              <a:effectLst/>
              <a:latin typeface="Arial" panose="020B0604020202020204" pitchFamily="34" charset="0"/>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t="13794" b="13509"/>
          <a:stretch>
            <a:fillRect/>
          </a:stretch>
        </p:blipFill>
        <p:spPr bwMode="auto">
          <a:xfrm>
            <a:off x="1868557" y="1460402"/>
            <a:ext cx="5297023" cy="49963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5624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County to County Migration Flows, Austin Metro Counties, 2011-2015</a:t>
            </a:r>
            <a:endParaRPr lang="en-US" sz="2800" dirty="0"/>
          </a:p>
        </p:txBody>
      </p:sp>
      <p:sp>
        <p:nvSpPr>
          <p:cNvPr id="8" name="Text Placeholder 7"/>
          <p:cNvSpPr>
            <a:spLocks noGrp="1"/>
          </p:cNvSpPr>
          <p:nvPr>
            <p:ph idx="1"/>
          </p:nvPr>
        </p:nvSpPr>
        <p:spPr/>
        <p:txBody>
          <a:bodyPr/>
          <a:lstStyle/>
          <a:p>
            <a:r>
              <a:rPr lang="en-US" dirty="0" smtClean="0"/>
              <a:t>Travis County</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graphicFrame>
        <p:nvGraphicFramePr>
          <p:cNvPr id="13" name="Content Placeholder 12"/>
          <p:cNvGraphicFramePr>
            <a:graphicFrameLocks noGrp="1"/>
          </p:cNvGraphicFramePr>
          <p:nvPr>
            <p:ph sz="quarter" idx="4294967295"/>
            <p:extLst>
              <p:ext uri="{D42A27DB-BD31-4B8C-83A1-F6EECF244321}">
                <p14:modId xmlns:p14="http://schemas.microsoft.com/office/powerpoint/2010/main" val="1896521486"/>
              </p:ext>
            </p:extLst>
          </p:nvPr>
        </p:nvGraphicFramePr>
        <p:xfrm>
          <a:off x="2210463" y="2335129"/>
          <a:ext cx="4277526" cy="3708400"/>
        </p:xfrm>
        <a:graphic>
          <a:graphicData uri="http://schemas.openxmlformats.org/drawingml/2006/table">
            <a:tbl>
              <a:tblPr firstRow="1" bandRow="1">
                <a:tableStyleId>{5C22544A-7EE6-4342-B048-85BDC9FD1C3A}</a:tableStyleId>
              </a:tblPr>
              <a:tblGrid>
                <a:gridCol w="1610416">
                  <a:extLst>
                    <a:ext uri="{9D8B030D-6E8A-4147-A177-3AD203B41FA5}">
                      <a16:colId xmlns:a16="http://schemas.microsoft.com/office/drawing/2014/main" val="4067501989"/>
                    </a:ext>
                  </a:extLst>
                </a:gridCol>
                <a:gridCol w="1241268">
                  <a:extLst>
                    <a:ext uri="{9D8B030D-6E8A-4147-A177-3AD203B41FA5}">
                      <a16:colId xmlns:a16="http://schemas.microsoft.com/office/drawing/2014/main" val="3780962063"/>
                    </a:ext>
                  </a:extLst>
                </a:gridCol>
                <a:gridCol w="1425842">
                  <a:extLst>
                    <a:ext uri="{9D8B030D-6E8A-4147-A177-3AD203B41FA5}">
                      <a16:colId xmlns:a16="http://schemas.microsoft.com/office/drawing/2014/main" val="1563637334"/>
                    </a:ext>
                  </a:extLst>
                </a:gridCol>
              </a:tblGrid>
              <a:tr h="370840">
                <a:tc>
                  <a:txBody>
                    <a:bodyPr/>
                    <a:lstStyle/>
                    <a:p>
                      <a:pPr algn="l" fontAlgn="b"/>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In-Flows</a:t>
                      </a:r>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Net Migration</a:t>
                      </a:r>
                      <a:endParaRPr lang="en-US" sz="16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2133377"/>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Williamson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10,951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-6,674</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183787"/>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Harris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5,835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1,741</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9646252"/>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Bexar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3,811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674</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7770849"/>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Hays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3,530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-3,466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467644"/>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Dallas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3,436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1,426</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174771"/>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Tarrant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2,042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319</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1532455"/>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Bastrop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1,484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-748</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4319474"/>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Collin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1,305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782</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6176416"/>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Caldwell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333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-359</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7342499"/>
                  </a:ext>
                </a:extLst>
              </a:tr>
            </a:tbl>
          </a:graphicData>
        </a:graphic>
      </p:graphicFrame>
    </p:spTree>
    <p:extLst>
      <p:ext uri="{BB962C8B-B14F-4D97-AF65-F5344CB8AC3E}">
        <p14:creationId xmlns:p14="http://schemas.microsoft.com/office/powerpoint/2010/main" val="2003631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a:solidFill>
                  <a:schemeClr val="bg1"/>
                </a:solidFill>
                <a:ea typeface="+mj-ea"/>
                <a:cs typeface="+mj-cs"/>
              </a:rPr>
              <a:t>2000, 2010, and </a:t>
            </a:r>
            <a:r>
              <a:rPr lang="en-US" sz="2400" kern="0" dirty="0" smtClean="0">
                <a:solidFill>
                  <a:schemeClr val="bg1"/>
                </a:solidFill>
                <a:ea typeface="+mj-ea"/>
                <a:cs typeface="+mj-cs"/>
              </a:rPr>
              <a:t>2017</a:t>
            </a:r>
            <a:endParaRPr lang="en-US" sz="2400" kern="0" dirty="0">
              <a:solidFill>
                <a:schemeClr val="bg1"/>
              </a:solidFill>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2017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758188297"/>
              </p:ext>
            </p:extLst>
          </p:nvPr>
        </p:nvGraphicFramePr>
        <p:xfrm>
          <a:off x="5217042" y="2984205"/>
          <a:ext cx="4253024" cy="3372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4007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070993986"/>
              </p:ext>
            </p:extLst>
          </p:nvPr>
        </p:nvGraphicFramePr>
        <p:xfrm>
          <a:off x="-306090" y="1707383"/>
          <a:ext cx="4621282" cy="455994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normAutofit fontScale="90000"/>
          </a:bodyPr>
          <a:lstStyle/>
          <a:p>
            <a:r>
              <a:rPr lang="en-US" dirty="0" smtClean="0"/>
              <a:t>Race/Ethnicity Composition, Austin Metro Area and Its Counties, 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250574746"/>
              </p:ext>
            </p:extLst>
          </p:nvPr>
        </p:nvGraphicFramePr>
        <p:xfrm>
          <a:off x="4315192" y="2702130"/>
          <a:ext cx="4433478" cy="2176690"/>
        </p:xfrm>
        <a:graphic>
          <a:graphicData uri="http://schemas.openxmlformats.org/drawingml/2006/table">
            <a:tbl>
              <a:tblPr firstRow="1" bandRow="1">
                <a:tableStyleId>{5C22544A-7EE6-4342-B048-85BDC9FD1C3A}</a:tableStyleId>
              </a:tblPr>
              <a:tblGrid>
                <a:gridCol w="1171208">
                  <a:extLst>
                    <a:ext uri="{9D8B030D-6E8A-4147-A177-3AD203B41FA5}">
                      <a16:colId xmlns:a16="http://schemas.microsoft.com/office/drawing/2014/main" val="1843731899"/>
                    </a:ext>
                  </a:extLst>
                </a:gridCol>
                <a:gridCol w="652454">
                  <a:extLst>
                    <a:ext uri="{9D8B030D-6E8A-4147-A177-3AD203B41FA5}">
                      <a16:colId xmlns:a16="http://schemas.microsoft.com/office/drawing/2014/main" val="3942893218"/>
                    </a:ext>
                  </a:extLst>
                </a:gridCol>
                <a:gridCol w="652454">
                  <a:extLst>
                    <a:ext uri="{9D8B030D-6E8A-4147-A177-3AD203B41FA5}">
                      <a16:colId xmlns:a16="http://schemas.microsoft.com/office/drawing/2014/main" val="831295915"/>
                    </a:ext>
                  </a:extLst>
                </a:gridCol>
                <a:gridCol w="652454">
                  <a:extLst>
                    <a:ext uri="{9D8B030D-6E8A-4147-A177-3AD203B41FA5}">
                      <a16:colId xmlns:a16="http://schemas.microsoft.com/office/drawing/2014/main" val="3820081949"/>
                    </a:ext>
                  </a:extLst>
                </a:gridCol>
                <a:gridCol w="652454">
                  <a:extLst>
                    <a:ext uri="{9D8B030D-6E8A-4147-A177-3AD203B41FA5}">
                      <a16:colId xmlns:a16="http://schemas.microsoft.com/office/drawing/2014/main" val="2029511319"/>
                    </a:ext>
                  </a:extLst>
                </a:gridCol>
                <a:gridCol w="652454">
                  <a:extLst>
                    <a:ext uri="{9D8B030D-6E8A-4147-A177-3AD203B41FA5}">
                      <a16:colId xmlns:a16="http://schemas.microsoft.com/office/drawing/2014/main" val="399579599"/>
                    </a:ext>
                  </a:extLst>
                </a:gridCol>
              </a:tblGrid>
              <a:tr h="333230">
                <a:tc>
                  <a:txBody>
                    <a:bodyPr/>
                    <a:lstStyle/>
                    <a:p>
                      <a:pPr algn="ctr" fontAlgn="b"/>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b="0" i="0" u="none" strike="noStrike">
                          <a:solidFill>
                            <a:schemeClr val="bg1"/>
                          </a:solidFill>
                          <a:effectLst/>
                          <a:latin typeface="Calibri" panose="020F0502020204030204" pitchFamily="34" charset="0"/>
                        </a:rPr>
                        <a:t>Hispanic</a:t>
                      </a:r>
                    </a:p>
                  </a:txBody>
                  <a:tcPr marL="7620" marR="7620" marT="7620" marB="0" anchor="b"/>
                </a:tc>
                <a:tc>
                  <a:txBody>
                    <a:bodyPr/>
                    <a:lstStyle/>
                    <a:p>
                      <a:pPr algn="ctr" fontAlgn="b"/>
                      <a:r>
                        <a:rPr lang="en-US" sz="1100" b="0" i="0" u="none" strike="noStrike">
                          <a:solidFill>
                            <a:schemeClr val="bg1"/>
                          </a:solidFill>
                          <a:effectLst/>
                          <a:latin typeface="Calibri" panose="020F0502020204030204" pitchFamily="34" charset="0"/>
                        </a:rPr>
                        <a:t>NH White</a:t>
                      </a:r>
                    </a:p>
                  </a:txBody>
                  <a:tcPr marL="7620" marR="7620" marT="7620" marB="0" anchor="b"/>
                </a:tc>
                <a:tc>
                  <a:txBody>
                    <a:bodyPr/>
                    <a:lstStyle/>
                    <a:p>
                      <a:pPr algn="ctr" fontAlgn="b"/>
                      <a:r>
                        <a:rPr lang="en-US" sz="1100" b="0" i="0" u="none" strike="noStrike">
                          <a:solidFill>
                            <a:schemeClr val="bg1"/>
                          </a:solidFill>
                          <a:effectLst/>
                          <a:latin typeface="Calibri" panose="020F0502020204030204" pitchFamily="34" charset="0"/>
                        </a:rPr>
                        <a:t>NH Black</a:t>
                      </a:r>
                    </a:p>
                  </a:txBody>
                  <a:tcPr marL="7620" marR="7620" marT="7620" marB="0" anchor="b"/>
                </a:tc>
                <a:tc>
                  <a:txBody>
                    <a:bodyPr/>
                    <a:lstStyle/>
                    <a:p>
                      <a:pPr algn="ctr" fontAlgn="b"/>
                      <a:r>
                        <a:rPr lang="en-US" sz="1100" b="0" i="0" u="none" strike="noStrike">
                          <a:solidFill>
                            <a:schemeClr val="bg1"/>
                          </a:solidFill>
                          <a:effectLst/>
                          <a:latin typeface="Calibri" panose="020F0502020204030204" pitchFamily="34" charset="0"/>
                        </a:rPr>
                        <a:t>NH Asian</a:t>
                      </a:r>
                    </a:p>
                  </a:txBody>
                  <a:tcPr marL="7620" marR="7620" marT="7620" marB="0" anchor="b"/>
                </a:tc>
                <a:tc>
                  <a:txBody>
                    <a:bodyPr/>
                    <a:lstStyle/>
                    <a:p>
                      <a:pPr algn="ctr" fontAlgn="b"/>
                      <a:r>
                        <a:rPr lang="en-US" sz="1100" b="0" i="0" u="none" strike="noStrike" dirty="0">
                          <a:solidFill>
                            <a:schemeClr val="bg1"/>
                          </a:solidFill>
                          <a:effectLst/>
                          <a:latin typeface="Calibri" panose="020F0502020204030204" pitchFamily="34" charset="0"/>
                        </a:rPr>
                        <a:t>NH Two or More Races</a:t>
                      </a:r>
                    </a:p>
                  </a:txBody>
                  <a:tcPr marL="7620" marR="7620" marT="7620" marB="0" anchor="b"/>
                </a:tc>
                <a:extLst>
                  <a:ext uri="{0D108BD9-81ED-4DB2-BD59-A6C34878D82A}">
                    <a16:rowId xmlns:a16="http://schemas.microsoft.com/office/drawing/2014/main" val="1684835834"/>
                  </a:ext>
                </a:extLst>
              </a:tr>
              <a:tr h="333230">
                <a:tc>
                  <a:txBody>
                    <a:bodyPr/>
                    <a:lstStyle/>
                    <a:p>
                      <a:pPr algn="l" fontAlgn="b"/>
                      <a:r>
                        <a:rPr lang="en-US" sz="1100" b="0" i="0" u="none" strike="noStrike">
                          <a:solidFill>
                            <a:srgbClr val="000000"/>
                          </a:solidFill>
                          <a:effectLst/>
                          <a:latin typeface="Calibri" panose="020F0502020204030204" pitchFamily="34" charset="0"/>
                        </a:rPr>
                        <a:t>Travis County</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33.9%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49.0%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564956679"/>
                  </a:ext>
                </a:extLst>
              </a:tr>
              <a:tr h="333230">
                <a:tc>
                  <a:txBody>
                    <a:bodyPr/>
                    <a:lstStyle/>
                    <a:p>
                      <a:pPr algn="l" fontAlgn="b"/>
                      <a:r>
                        <a:rPr lang="en-US" sz="1100" b="0" i="0" u="none" strike="noStrike">
                          <a:solidFill>
                            <a:srgbClr val="000000"/>
                          </a:solidFill>
                          <a:effectLst/>
                          <a:latin typeface="Calibri" panose="020F0502020204030204" pitchFamily="34" charset="0"/>
                        </a:rPr>
                        <a:t>Williamson County</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24.5%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59.6%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6.4%</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6.9%</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157697807"/>
                  </a:ext>
                </a:extLst>
              </a:tr>
              <a:tr h="333230">
                <a:tc>
                  <a:txBody>
                    <a:bodyPr/>
                    <a:lstStyle/>
                    <a:p>
                      <a:pPr algn="l" fontAlgn="b"/>
                      <a:r>
                        <a:rPr lang="en-US" sz="1100" b="0" i="0" u="none" strike="noStrike">
                          <a:solidFill>
                            <a:srgbClr val="000000"/>
                          </a:solidFill>
                          <a:effectLst/>
                          <a:latin typeface="Calibri" panose="020F0502020204030204" pitchFamily="34" charset="0"/>
                        </a:rPr>
                        <a:t>Hays County</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39.0%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53.8%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794760411"/>
                  </a:ext>
                </a:extLst>
              </a:tr>
              <a:tr h="333230">
                <a:tc>
                  <a:txBody>
                    <a:bodyPr/>
                    <a:lstStyle/>
                    <a:p>
                      <a:pPr algn="l" fontAlgn="b"/>
                      <a:r>
                        <a:rPr lang="en-US" sz="1100" b="0" i="0" u="none" strike="noStrike">
                          <a:solidFill>
                            <a:srgbClr val="000000"/>
                          </a:solidFill>
                          <a:effectLst/>
                          <a:latin typeface="Calibri" panose="020F0502020204030204" pitchFamily="34" charset="0"/>
                        </a:rPr>
                        <a:t>Bastrop County</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37.8%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52.6%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2276550380"/>
                  </a:ext>
                </a:extLst>
              </a:tr>
              <a:tr h="333230">
                <a:tc>
                  <a:txBody>
                    <a:bodyPr/>
                    <a:lstStyle/>
                    <a:p>
                      <a:pPr algn="l" fontAlgn="b"/>
                      <a:r>
                        <a:rPr lang="en-US" sz="1100" b="0" i="0" u="none" strike="noStrike">
                          <a:solidFill>
                            <a:srgbClr val="000000"/>
                          </a:solidFill>
                          <a:effectLst/>
                          <a:latin typeface="Calibri" panose="020F0502020204030204" pitchFamily="34" charset="0"/>
                        </a:rPr>
                        <a:t>Caldwell County</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52.3%</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39.7%</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0.9%</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772631813"/>
                  </a:ext>
                </a:extLst>
              </a:tr>
            </a:tbl>
          </a:graphicData>
        </a:graphic>
      </p:graphicFrame>
      <p:sp>
        <p:nvSpPr>
          <p:cNvPr id="12" name="TextBox 11"/>
          <p:cNvSpPr txBox="1"/>
          <p:nvPr/>
        </p:nvSpPr>
        <p:spPr>
          <a:xfrm>
            <a:off x="4315192" y="4962487"/>
            <a:ext cx="3204723"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2017 Population Estimates</a:t>
            </a:r>
            <a:endParaRPr lang="en-US" sz="1050" dirty="0">
              <a:solidFill>
                <a:schemeClr val="tx1">
                  <a:lumMod val="50000"/>
                  <a:lumOff val="50000"/>
                </a:schemeClr>
              </a:solidFill>
            </a:endParaRPr>
          </a:p>
        </p:txBody>
      </p:sp>
      <p:sp>
        <p:nvSpPr>
          <p:cNvPr id="13" name="TextBox 12"/>
          <p:cNvSpPr txBox="1"/>
          <p:nvPr/>
        </p:nvSpPr>
        <p:spPr>
          <a:xfrm>
            <a:off x="53636" y="5909350"/>
            <a:ext cx="437331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
        <p:nvSpPr>
          <p:cNvPr id="14" name="TextBox 13"/>
          <p:cNvSpPr txBox="1"/>
          <p:nvPr/>
        </p:nvSpPr>
        <p:spPr>
          <a:xfrm>
            <a:off x="1225010" y="1391010"/>
            <a:ext cx="1559081" cy="307777"/>
          </a:xfrm>
          <a:prstGeom prst="rect">
            <a:avLst/>
          </a:prstGeom>
          <a:noFill/>
        </p:spPr>
        <p:txBody>
          <a:bodyPr wrap="none" rtlCol="0">
            <a:spAutoFit/>
          </a:bodyPr>
          <a:lstStyle/>
          <a:p>
            <a:r>
              <a:rPr lang="en-US" sz="1400" b="1" dirty="0" smtClean="0">
                <a:solidFill>
                  <a:schemeClr val="accent1">
                    <a:lumMod val="50000"/>
                  </a:schemeClr>
                </a:solidFill>
              </a:rPr>
              <a:t>Austin Metro Area</a:t>
            </a:r>
            <a:endParaRPr lang="en-US" sz="1400" b="1" dirty="0">
              <a:solidFill>
                <a:schemeClr val="accent1">
                  <a:lumMod val="50000"/>
                </a:schemeClr>
              </a:solidFill>
            </a:endParaRPr>
          </a:p>
        </p:txBody>
      </p:sp>
    </p:spTree>
    <p:extLst>
      <p:ext uri="{BB962C8B-B14F-4D97-AF65-F5344CB8AC3E}">
        <p14:creationId xmlns:p14="http://schemas.microsoft.com/office/powerpoint/2010/main" val="104660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2</a:t>
            </a:fld>
            <a:endParaRPr lang="en-US" dirty="0"/>
          </a:p>
        </p:txBody>
      </p:sp>
      <p:pic>
        <p:nvPicPr>
          <p:cNvPr id="7" name="Picture 6"/>
          <p:cNvPicPr>
            <a:picLocks noChangeAspect="1"/>
          </p:cNvPicPr>
          <p:nvPr/>
        </p:nvPicPr>
        <p:blipFill rotWithShape="1">
          <a:blip r:embed="rId2"/>
          <a:srcRect l="12139" b="27846"/>
          <a:stretch/>
        </p:blipFill>
        <p:spPr>
          <a:xfrm>
            <a:off x="182880" y="165354"/>
            <a:ext cx="4996780" cy="4517963"/>
          </a:xfrm>
          <a:prstGeom prst="rect">
            <a:avLst/>
          </a:prstGeom>
        </p:spPr>
      </p:pic>
      <p:pic>
        <p:nvPicPr>
          <p:cNvPr id="8" name="Picture 7"/>
          <p:cNvPicPr>
            <a:picLocks noChangeAspect="1"/>
          </p:cNvPicPr>
          <p:nvPr/>
        </p:nvPicPr>
        <p:blipFill>
          <a:blip r:embed="rId3"/>
          <a:stretch>
            <a:fillRect/>
          </a:stretch>
        </p:blipFill>
        <p:spPr>
          <a:xfrm>
            <a:off x="619693" y="991563"/>
            <a:ext cx="4769391" cy="4335810"/>
          </a:xfrm>
          <a:prstGeom prst="rect">
            <a:avLst/>
          </a:prstGeom>
        </p:spPr>
      </p:pic>
      <p:pic>
        <p:nvPicPr>
          <p:cNvPr id="9" name="Picture 8"/>
          <p:cNvPicPr>
            <a:picLocks noChangeAspect="1"/>
          </p:cNvPicPr>
          <p:nvPr/>
        </p:nvPicPr>
        <p:blipFill rotWithShape="1">
          <a:blip r:embed="rId4"/>
          <a:srcRect t="446" b="2340"/>
          <a:stretch/>
        </p:blipFill>
        <p:spPr>
          <a:xfrm>
            <a:off x="1276736" y="1645920"/>
            <a:ext cx="4695125" cy="4572000"/>
          </a:xfrm>
          <a:prstGeom prst="rect">
            <a:avLst/>
          </a:prstGeom>
        </p:spPr>
      </p:pic>
      <p:pic>
        <p:nvPicPr>
          <p:cNvPr id="10" name="Picture 9"/>
          <p:cNvPicPr>
            <a:picLocks noChangeAspect="1"/>
          </p:cNvPicPr>
          <p:nvPr/>
        </p:nvPicPr>
        <p:blipFill rotWithShape="1">
          <a:blip r:embed="rId5"/>
          <a:srcRect t="595" b="8137"/>
          <a:stretch/>
        </p:blipFill>
        <p:spPr>
          <a:xfrm>
            <a:off x="1960357" y="2297927"/>
            <a:ext cx="5597573" cy="4325510"/>
          </a:xfrm>
          <a:prstGeom prst="rect">
            <a:avLst/>
          </a:prstGeom>
        </p:spPr>
      </p:pic>
      <p:pic>
        <p:nvPicPr>
          <p:cNvPr id="11" name="Picture 10"/>
          <p:cNvPicPr>
            <a:picLocks noChangeAspect="1"/>
          </p:cNvPicPr>
          <p:nvPr/>
        </p:nvPicPr>
        <p:blipFill rotWithShape="1">
          <a:blip r:embed="rId6"/>
          <a:srcRect t="962" b="4817"/>
          <a:stretch/>
        </p:blipFill>
        <p:spPr>
          <a:xfrm>
            <a:off x="4810539" y="1041746"/>
            <a:ext cx="4333461" cy="4079021"/>
          </a:xfrm>
          <a:prstGeom prst="rect">
            <a:avLst/>
          </a:prstGeom>
        </p:spPr>
      </p:pic>
    </p:spTree>
    <p:extLst>
      <p:ext uri="{BB962C8B-B14F-4D97-AF65-F5344CB8AC3E}">
        <p14:creationId xmlns:p14="http://schemas.microsoft.com/office/powerpoint/2010/main" val="14978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Numeric and Percent Change by Race/Ethnicity, 2010 to 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
        <p:nvSpPr>
          <p:cNvPr id="8" name="TextBox 7"/>
          <p:cNvSpPr txBox="1"/>
          <p:nvPr/>
        </p:nvSpPr>
        <p:spPr>
          <a:xfrm>
            <a:off x="97881" y="6406375"/>
            <a:ext cx="5775940"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Population Estimates; 2017 American Community Survey 1-Year Estimates</a:t>
            </a:r>
            <a:endParaRPr lang="en-US" sz="1000" dirty="0">
              <a:solidFill>
                <a:schemeClr val="tx1">
                  <a:lumMod val="50000"/>
                  <a:lumOff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12454930"/>
              </p:ext>
            </p:extLst>
          </p:nvPr>
        </p:nvGraphicFramePr>
        <p:xfrm>
          <a:off x="377825" y="1511300"/>
          <a:ext cx="8458203" cy="2966720"/>
        </p:xfrm>
        <a:graphic>
          <a:graphicData uri="http://schemas.openxmlformats.org/drawingml/2006/table">
            <a:tbl>
              <a:tblPr firstRow="1" bandRow="1">
                <a:tableStyleId>{5C22544A-7EE6-4342-B048-85BDC9FD1C3A}</a:tableStyleId>
              </a:tblPr>
              <a:tblGrid>
                <a:gridCol w="989799">
                  <a:extLst>
                    <a:ext uri="{9D8B030D-6E8A-4147-A177-3AD203B41FA5}">
                      <a16:colId xmlns:a16="http://schemas.microsoft.com/office/drawing/2014/main" val="3866657433"/>
                    </a:ext>
                  </a:extLst>
                </a:gridCol>
                <a:gridCol w="622367">
                  <a:extLst>
                    <a:ext uri="{9D8B030D-6E8A-4147-A177-3AD203B41FA5}">
                      <a16:colId xmlns:a16="http://schemas.microsoft.com/office/drawing/2014/main" val="2745566769"/>
                    </a:ext>
                  </a:extLst>
                </a:gridCol>
                <a:gridCol w="622367">
                  <a:extLst>
                    <a:ext uri="{9D8B030D-6E8A-4147-A177-3AD203B41FA5}">
                      <a16:colId xmlns:a16="http://schemas.microsoft.com/office/drawing/2014/main" val="474696401"/>
                    </a:ext>
                  </a:extLst>
                </a:gridCol>
                <a:gridCol w="622367">
                  <a:extLst>
                    <a:ext uri="{9D8B030D-6E8A-4147-A177-3AD203B41FA5}">
                      <a16:colId xmlns:a16="http://schemas.microsoft.com/office/drawing/2014/main" val="2632639713"/>
                    </a:ext>
                  </a:extLst>
                </a:gridCol>
                <a:gridCol w="622367">
                  <a:extLst>
                    <a:ext uri="{9D8B030D-6E8A-4147-A177-3AD203B41FA5}">
                      <a16:colId xmlns:a16="http://schemas.microsoft.com/office/drawing/2014/main" val="3767738098"/>
                    </a:ext>
                  </a:extLst>
                </a:gridCol>
                <a:gridCol w="622367">
                  <a:extLst>
                    <a:ext uri="{9D8B030D-6E8A-4147-A177-3AD203B41FA5}">
                      <a16:colId xmlns:a16="http://schemas.microsoft.com/office/drawing/2014/main" val="2897291726"/>
                    </a:ext>
                  </a:extLst>
                </a:gridCol>
                <a:gridCol w="622367">
                  <a:extLst>
                    <a:ext uri="{9D8B030D-6E8A-4147-A177-3AD203B41FA5}">
                      <a16:colId xmlns:a16="http://schemas.microsoft.com/office/drawing/2014/main" val="2990329511"/>
                    </a:ext>
                  </a:extLst>
                </a:gridCol>
                <a:gridCol w="622367">
                  <a:extLst>
                    <a:ext uri="{9D8B030D-6E8A-4147-A177-3AD203B41FA5}">
                      <a16:colId xmlns:a16="http://schemas.microsoft.com/office/drawing/2014/main" val="1126440144"/>
                    </a:ext>
                  </a:extLst>
                </a:gridCol>
                <a:gridCol w="622367">
                  <a:extLst>
                    <a:ext uri="{9D8B030D-6E8A-4147-A177-3AD203B41FA5}">
                      <a16:colId xmlns:a16="http://schemas.microsoft.com/office/drawing/2014/main" val="2149424661"/>
                    </a:ext>
                  </a:extLst>
                </a:gridCol>
                <a:gridCol w="622367">
                  <a:extLst>
                    <a:ext uri="{9D8B030D-6E8A-4147-A177-3AD203B41FA5}">
                      <a16:colId xmlns:a16="http://schemas.microsoft.com/office/drawing/2014/main" val="788113579"/>
                    </a:ext>
                  </a:extLst>
                </a:gridCol>
                <a:gridCol w="622367">
                  <a:extLst>
                    <a:ext uri="{9D8B030D-6E8A-4147-A177-3AD203B41FA5}">
                      <a16:colId xmlns:a16="http://schemas.microsoft.com/office/drawing/2014/main" val="826091625"/>
                    </a:ext>
                  </a:extLst>
                </a:gridCol>
                <a:gridCol w="622367">
                  <a:extLst>
                    <a:ext uri="{9D8B030D-6E8A-4147-A177-3AD203B41FA5}">
                      <a16:colId xmlns:a16="http://schemas.microsoft.com/office/drawing/2014/main" val="345559843"/>
                    </a:ext>
                  </a:extLst>
                </a:gridCol>
                <a:gridCol w="622367">
                  <a:extLst>
                    <a:ext uri="{9D8B030D-6E8A-4147-A177-3AD203B41FA5}">
                      <a16:colId xmlns:a16="http://schemas.microsoft.com/office/drawing/2014/main" val="3871325245"/>
                    </a:ext>
                  </a:extLst>
                </a:gridCol>
              </a:tblGrid>
              <a:tr h="370840">
                <a:tc>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100" b="0" i="0" u="none" strike="noStrike" dirty="0" smtClean="0">
                          <a:solidFill>
                            <a:schemeClr val="bg1"/>
                          </a:solidFill>
                          <a:effectLst/>
                          <a:latin typeface="Calibri" panose="020F0502020204030204" pitchFamily="34" charset="0"/>
                        </a:rPr>
                        <a:t>Total</a:t>
                      </a:r>
                      <a:endParaRPr lang="en-US" sz="1100" b="0" i="0" u="none" strike="noStrike" dirty="0">
                        <a:solidFill>
                          <a:schemeClr val="bg1"/>
                        </a:solidFill>
                        <a:effectLst/>
                        <a:latin typeface="Calibri" panose="020F0502020204030204" pitchFamily="34" charset="0"/>
                      </a:endParaRPr>
                    </a:p>
                  </a:txBody>
                  <a:tcPr marL="9525" marR="9525" marT="9525" marB="0" anchor="ct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100" b="0" i="0" u="none" strike="noStrike" dirty="0">
                          <a:solidFill>
                            <a:schemeClr val="bg1"/>
                          </a:solidFill>
                          <a:effectLst/>
                          <a:latin typeface="Calibri" panose="020F0502020204030204" pitchFamily="34" charset="0"/>
                        </a:rPr>
                        <a:t>Hispanic</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b="0" i="0" u="none" strike="noStrike" dirty="0">
                          <a:solidFill>
                            <a:schemeClr val="bg1"/>
                          </a:solidFill>
                          <a:effectLst/>
                          <a:latin typeface="Calibri" panose="020F0502020204030204" pitchFamily="34" charset="0"/>
                        </a:rPr>
                        <a:t>NH White</a:t>
                      </a:r>
                    </a:p>
                  </a:txBody>
                  <a:tcPr marL="9525" marR="9525" marT="9525" marB="0" anchor="ctr"/>
                </a:tc>
                <a:tc hMerge="1">
                  <a:txBody>
                    <a:bodyPr/>
                    <a:lstStyle/>
                    <a:p>
                      <a:endParaRPr lang="en-US"/>
                    </a:p>
                  </a:txBody>
                  <a:tcPr/>
                </a:tc>
                <a:tc gridSpan="2">
                  <a:txBody>
                    <a:bodyPr/>
                    <a:lstStyle/>
                    <a:p>
                      <a:pPr algn="ctr" fontAlgn="b"/>
                      <a:r>
                        <a:rPr lang="en-US" sz="1100" b="0" i="0" u="none" strike="noStrike" dirty="0">
                          <a:solidFill>
                            <a:schemeClr val="bg1"/>
                          </a:solidFill>
                          <a:effectLst/>
                          <a:latin typeface="Calibri" panose="020F0502020204030204" pitchFamily="34" charset="0"/>
                        </a:rPr>
                        <a:t>NH Black</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b="0" i="0" u="none" strike="noStrike" dirty="0">
                          <a:solidFill>
                            <a:schemeClr val="bg1"/>
                          </a:solidFill>
                          <a:effectLst/>
                          <a:latin typeface="Calibri" panose="020F0502020204030204" pitchFamily="34" charset="0"/>
                        </a:rPr>
                        <a:t>NH Asian</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b="0" i="0" u="none" strike="noStrike" dirty="0">
                          <a:solidFill>
                            <a:schemeClr val="bg1"/>
                          </a:solidFill>
                          <a:effectLst/>
                          <a:latin typeface="Calibri" panose="020F0502020204030204" pitchFamily="34" charset="0"/>
                        </a:rPr>
                        <a:t>NH Other</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346369"/>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err="1" smtClean="0">
                          <a:solidFill>
                            <a:srgbClr val="000000"/>
                          </a:solidFill>
                          <a:effectLst/>
                          <a:latin typeface="Calibri" panose="020F0502020204030204" pitchFamily="34" charset="0"/>
                        </a:rPr>
                        <a:t>Num</a:t>
                      </a:r>
                      <a:r>
                        <a:rPr lang="en-US" sz="1100" b="0" i="0" u="none" strike="noStrike" dirty="0" smtClean="0">
                          <a:solidFill>
                            <a:srgbClr val="000000"/>
                          </a:solidFill>
                          <a:effectLst/>
                          <a:latin typeface="Calibri" panose="020F0502020204030204" pitchFamily="34" charset="0"/>
                        </a:rPr>
                        <a:t> Change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 Change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err="1">
                          <a:solidFill>
                            <a:srgbClr val="000000"/>
                          </a:solidFill>
                          <a:effectLst/>
                          <a:latin typeface="Calibri" panose="020F0502020204030204" pitchFamily="34" charset="0"/>
                        </a:rPr>
                        <a:t>Num</a:t>
                      </a:r>
                      <a:r>
                        <a:rPr lang="en-US" sz="1100" b="0" i="0" u="none" strike="noStrike" dirty="0">
                          <a:solidFill>
                            <a:srgbClr val="000000"/>
                          </a:solidFill>
                          <a:effectLst/>
                          <a:latin typeface="Calibri" panose="020F0502020204030204" pitchFamily="34" charset="0"/>
                        </a:rPr>
                        <a:t> Change</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Change</a:t>
                      </a:r>
                    </a:p>
                  </a:txBody>
                  <a:tcPr marL="9525" marR="9525" marT="9525" marB="0" anchor="ctr"/>
                </a:tc>
                <a:extLst>
                  <a:ext uri="{0D108BD9-81ED-4DB2-BD59-A6C34878D82A}">
                    <a16:rowId xmlns:a16="http://schemas.microsoft.com/office/drawing/2014/main" val="1903595396"/>
                  </a:ext>
                </a:extLst>
              </a:tr>
              <a:tr h="370840">
                <a:tc>
                  <a:txBody>
                    <a:bodyPr/>
                    <a:lstStyle/>
                    <a:p>
                      <a:pPr algn="l" fontAlgn="b"/>
                      <a:r>
                        <a:rPr lang="en-US" sz="1100" b="0" i="0" u="none" strike="noStrike">
                          <a:solidFill>
                            <a:srgbClr val="000000"/>
                          </a:solidFill>
                          <a:effectLst/>
                          <a:latin typeface="Calibri" panose="020F0502020204030204" pitchFamily="34" charset="0"/>
                        </a:rPr>
                        <a:t>Bastrop</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10,602</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14.3%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7,884</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32.6%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2,036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233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182</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40.0%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255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18.4%</a:t>
                      </a:r>
                    </a:p>
                  </a:txBody>
                  <a:tcPr marL="9525" marR="9525" marT="9525" marB="0" anchor="b"/>
                </a:tc>
                <a:extLst>
                  <a:ext uri="{0D108BD9-81ED-4DB2-BD59-A6C34878D82A}">
                    <a16:rowId xmlns:a16="http://schemas.microsoft.com/office/drawing/2014/main" val="883460430"/>
                  </a:ext>
                </a:extLst>
              </a:tr>
              <a:tr h="370840">
                <a:tc>
                  <a:txBody>
                    <a:bodyPr/>
                    <a:lstStyle/>
                    <a:p>
                      <a:pPr algn="l" fontAlgn="b"/>
                      <a:r>
                        <a:rPr lang="en-US" sz="1100" b="0" i="0" u="none" strike="noStrike">
                          <a:solidFill>
                            <a:srgbClr val="000000"/>
                          </a:solidFill>
                          <a:effectLst/>
                          <a:latin typeface="Calibri" panose="020F0502020204030204" pitchFamily="34" charset="0"/>
                        </a:rPr>
                        <a:t>Caldwell</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4,281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11.2%</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4,206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23.5%</a:t>
                      </a:r>
                    </a:p>
                  </a:txBody>
                  <a:tcPr marL="9525" marR="9525" marT="9525" marB="0" anchor="b"/>
                </a:tc>
                <a:tc>
                  <a:txBody>
                    <a:bodyPr/>
                    <a:lstStyle/>
                    <a:p>
                      <a:pPr algn="r" fontAlgn="b"/>
                      <a:r>
                        <a:rPr lang="en-US" sz="1100" b="0" i="0" u="none" strike="noStrike" dirty="0">
                          <a:solidFill>
                            <a:srgbClr val="C00000"/>
                          </a:solidFill>
                          <a:effectLst/>
                          <a:latin typeface="Calibri" panose="020F0502020204030204" pitchFamily="34" charset="0"/>
                        </a:rPr>
                        <a:t>-76</a:t>
                      </a:r>
                    </a:p>
                  </a:txBody>
                  <a:tcPr marL="9525" marR="9525" marT="9525" marB="0" anchor="b"/>
                </a:tc>
                <a:tc>
                  <a:txBody>
                    <a:bodyPr/>
                    <a:lstStyle/>
                    <a:p>
                      <a:pPr algn="r" fontAlgn="b"/>
                      <a:r>
                        <a:rPr lang="en-US" sz="1100" b="0" i="0" u="none" strike="noStrike" dirty="0">
                          <a:solidFill>
                            <a:srgbClr val="C00000"/>
                          </a:solidFill>
                          <a:effectLst/>
                          <a:latin typeface="Calibri" panose="020F0502020204030204" pitchFamily="34" charset="0"/>
                        </a:rPr>
                        <a:t>-0.4%</a:t>
                      </a:r>
                    </a:p>
                  </a:txBody>
                  <a:tcPr marL="9525" marR="9525" marT="9525" marB="0" anchor="b"/>
                </a:tc>
                <a:tc>
                  <a:txBody>
                    <a:bodyPr/>
                    <a:lstStyle/>
                    <a:p>
                      <a:pPr algn="r" fontAlgn="b"/>
                      <a:r>
                        <a:rPr lang="en-US" sz="1100" b="0" i="0" u="none" strike="noStrike" dirty="0">
                          <a:solidFill>
                            <a:srgbClr val="C00000"/>
                          </a:solidFill>
                          <a:effectLst/>
                          <a:latin typeface="Calibri" panose="020F0502020204030204" pitchFamily="34" charset="0"/>
                        </a:rPr>
                        <a:t>-38</a:t>
                      </a:r>
                    </a:p>
                  </a:txBody>
                  <a:tcPr marL="9525" marR="9525" marT="9525" marB="0" anchor="b"/>
                </a:tc>
                <a:tc>
                  <a:txBody>
                    <a:bodyPr/>
                    <a:lstStyle/>
                    <a:p>
                      <a:pPr algn="r" fontAlgn="b"/>
                      <a:r>
                        <a:rPr lang="en-US" sz="1100" b="0" i="0" u="none" strike="noStrike" dirty="0">
                          <a:solidFill>
                            <a:srgbClr val="C00000"/>
                          </a:solidFill>
                          <a:effectLst/>
                          <a:latin typeface="Calibri" panose="020F0502020204030204" pitchFamily="34" charset="0"/>
                        </a:rPr>
                        <a:t>-1.5%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11.3%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141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302553777"/>
                  </a:ext>
                </a:extLst>
              </a:tr>
              <a:tr h="370840">
                <a:tc>
                  <a:txBody>
                    <a:bodyPr/>
                    <a:lstStyle/>
                    <a:p>
                      <a:pPr algn="l" fontAlgn="b"/>
                      <a:r>
                        <a:rPr lang="en-US" sz="1100" b="0" i="0" u="none" strike="noStrike">
                          <a:solidFill>
                            <a:srgbClr val="000000"/>
                          </a:solidFill>
                          <a:effectLst/>
                          <a:latin typeface="Calibri" panose="020F0502020204030204" pitchFamily="34" charset="0"/>
                        </a:rPr>
                        <a:t>Hays</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57,396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36.5%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28,311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51.1%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23,024</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24.9%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2,857</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57.1%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1,537</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89.1%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1,649</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62.7%</a:t>
                      </a:r>
                    </a:p>
                  </a:txBody>
                  <a:tcPr marL="9525" marR="9525" marT="9525" marB="0" anchor="b"/>
                </a:tc>
                <a:extLst>
                  <a:ext uri="{0D108BD9-81ED-4DB2-BD59-A6C34878D82A}">
                    <a16:rowId xmlns:a16="http://schemas.microsoft.com/office/drawing/2014/main" val="2394943464"/>
                  </a:ext>
                </a:extLst>
              </a:tr>
              <a:tr h="370840">
                <a:tc>
                  <a:txBody>
                    <a:bodyPr/>
                    <a:lstStyle/>
                    <a:p>
                      <a:pPr algn="l" fontAlgn="b"/>
                      <a:r>
                        <a:rPr lang="en-US" sz="1100" b="0" i="0" u="none" strike="noStrike">
                          <a:solidFill>
                            <a:srgbClr val="000000"/>
                          </a:solidFill>
                          <a:effectLst/>
                          <a:latin typeface="Calibri" panose="020F0502020204030204" pitchFamily="34" charset="0"/>
                        </a:rPr>
                        <a:t>Travis</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202,219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19.7%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73,390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82,086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15.8%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14,923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17.9%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24,703</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41.8%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7,330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37.1%</a:t>
                      </a:r>
                    </a:p>
                  </a:txBody>
                  <a:tcPr marL="9525" marR="9525" marT="9525" marB="0" anchor="b"/>
                </a:tc>
                <a:extLst>
                  <a:ext uri="{0D108BD9-81ED-4DB2-BD59-A6C34878D82A}">
                    <a16:rowId xmlns:a16="http://schemas.microsoft.com/office/drawing/2014/main" val="3820105517"/>
                  </a:ext>
                </a:extLst>
              </a:tr>
              <a:tr h="370840">
                <a:tc>
                  <a:txBody>
                    <a:bodyPr/>
                    <a:lstStyle/>
                    <a:p>
                      <a:pPr algn="l" fontAlgn="b"/>
                      <a:r>
                        <a:rPr lang="en-US" sz="1100" b="0" i="0" u="none" strike="noStrike">
                          <a:solidFill>
                            <a:srgbClr val="000000"/>
                          </a:solidFill>
                          <a:effectLst/>
                          <a:latin typeface="Calibri" panose="020F0502020204030204" pitchFamily="34" charset="0"/>
                        </a:rPr>
                        <a:t>Williamson</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125,009</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29.6%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36,218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36.9%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56,237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20.8%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9,920</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39.8%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17,714</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87.3%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4,777</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51.5%</a:t>
                      </a:r>
                    </a:p>
                  </a:txBody>
                  <a:tcPr marL="9525" marR="9525" marT="9525" marB="0" anchor="b"/>
                </a:tc>
                <a:extLst>
                  <a:ext uri="{0D108BD9-81ED-4DB2-BD59-A6C34878D82A}">
                    <a16:rowId xmlns:a16="http://schemas.microsoft.com/office/drawing/2014/main" val="1884025742"/>
                  </a:ext>
                </a:extLst>
              </a:tr>
              <a:tr h="370840">
                <a:tc>
                  <a:txBody>
                    <a:bodyPr/>
                    <a:lstStyle/>
                    <a:p>
                      <a:pPr algn="l" fontAlgn="b"/>
                      <a:r>
                        <a:rPr lang="en-US" sz="1100" b="1" i="0" u="none" strike="noStrike" dirty="0" smtClean="0">
                          <a:solidFill>
                            <a:srgbClr val="000000"/>
                          </a:solidFill>
                          <a:effectLst/>
                          <a:latin typeface="Calibri" panose="020F0502020204030204" pitchFamily="34" charset="0"/>
                        </a:rPr>
                        <a:t>Austin Metro</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i="0" u="none" strike="noStrike" dirty="0" smtClean="0">
                          <a:solidFill>
                            <a:srgbClr val="000000"/>
                          </a:solidFill>
                          <a:effectLst/>
                          <a:latin typeface="Calibri" panose="020F0502020204030204" pitchFamily="34" charset="0"/>
                        </a:rPr>
                        <a:t>399,507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i="0" u="none" strike="noStrike" dirty="0" smtClean="0">
                          <a:solidFill>
                            <a:srgbClr val="000000"/>
                          </a:solidFill>
                          <a:effectLst/>
                          <a:latin typeface="Calibri" panose="020F0502020204030204" pitchFamily="34" charset="0"/>
                        </a:rPr>
                        <a:t>23.2%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i="0" u="none" strike="noStrike" dirty="0" smtClean="0">
                          <a:solidFill>
                            <a:srgbClr val="000000"/>
                          </a:solidFill>
                          <a:effectLst/>
                          <a:latin typeface="Calibri" panose="020F0502020204030204" pitchFamily="34" charset="0"/>
                        </a:rPr>
                        <a:t>150,007</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27.9%</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162,392</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17.3%</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23,309</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19.3%</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40,942</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50.6%</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22,888</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100" b="1" i="0" u="none" strike="noStrike" dirty="0" smtClean="0">
                          <a:solidFill>
                            <a:srgbClr val="000000"/>
                          </a:solidFill>
                          <a:effectLst/>
                          <a:latin typeface="Calibri" panose="020F0502020204030204" pitchFamily="34" charset="0"/>
                        </a:rPr>
                        <a:t>60.2%</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2637952144"/>
                  </a:ext>
                </a:extLst>
              </a:tr>
            </a:tbl>
          </a:graphicData>
        </a:graphic>
      </p:graphicFrame>
    </p:spTree>
    <p:extLst>
      <p:ext uri="{BB962C8B-B14F-4D97-AF65-F5344CB8AC3E}">
        <p14:creationId xmlns:p14="http://schemas.microsoft.com/office/powerpoint/2010/main" val="593618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21</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9587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Population Pyramid for White Non-Hispanics in Texas,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42765771"/>
              </p:ext>
            </p:extLst>
          </p:nvPr>
        </p:nvGraphicFramePr>
        <p:xfrm>
          <a:off x="729915" y="1291388"/>
          <a:ext cx="7849853" cy="52808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Tree>
    <p:extLst>
      <p:ext uri="{BB962C8B-B14F-4D97-AF65-F5344CB8AC3E}">
        <p14:creationId xmlns:p14="http://schemas.microsoft.com/office/powerpoint/2010/main" val="59128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457787502"/>
              </p:ext>
            </p:extLst>
          </p:nvPr>
        </p:nvGraphicFramePr>
        <p:xfrm>
          <a:off x="850231" y="1315453"/>
          <a:ext cx="7555831" cy="51976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
        <p:nvSpPr>
          <p:cNvPr id="9" name="Title 5"/>
          <p:cNvSpPr>
            <a:spLocks noGrp="1"/>
          </p:cNvSpPr>
          <p:nvPr>
            <p:ph type="title"/>
          </p:nvPr>
        </p:nvSpPr>
        <p:spPr/>
        <p:txBody>
          <a:bodyPr>
            <a:normAutofit/>
          </a:bodyPr>
          <a:lstStyle/>
          <a:p>
            <a:r>
              <a:rPr lang="en-US" sz="2400" dirty="0" smtClean="0"/>
              <a:t>Population Pyramid for Hispanics in Texas, 2017</a:t>
            </a:r>
            <a:endParaRPr lang="en-US" sz="2400" dirty="0"/>
          </a:p>
        </p:txBody>
      </p:sp>
    </p:spTree>
    <p:extLst>
      <p:ext uri="{BB962C8B-B14F-4D97-AF65-F5344CB8AC3E}">
        <p14:creationId xmlns:p14="http://schemas.microsoft.com/office/powerpoint/2010/main" val="270116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24</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a:t>
            </a:r>
            <a:r>
              <a:rPr lang="en-US" sz="2400" dirty="0" smtClean="0"/>
              <a:t>2017</a:t>
            </a:r>
            <a:endParaRPr lang="en-US" sz="2400" dirty="0"/>
          </a:p>
        </p:txBody>
      </p:sp>
      <p:sp>
        <p:nvSpPr>
          <p:cNvPr id="7" name="TextBox 6"/>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graphicFrame>
        <p:nvGraphicFramePr>
          <p:cNvPr id="8" name="Chart 7"/>
          <p:cNvGraphicFramePr>
            <a:graphicFrameLocks noGrp="1"/>
          </p:cNvGraphicFramePr>
          <p:nvPr>
            <p:extLst>
              <p:ext uri="{D42A27DB-BD31-4B8C-83A1-F6EECF244321}">
                <p14:modId xmlns:p14="http://schemas.microsoft.com/office/powerpoint/2010/main" val="4179257438"/>
              </p:ext>
            </p:extLst>
          </p:nvPr>
        </p:nvGraphicFramePr>
        <p:xfrm>
          <a:off x="826168" y="1163053"/>
          <a:ext cx="7620000" cy="545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53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1210818" y="633663"/>
            <a:ext cx="6722364" cy="5993289"/>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economic indicators</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620602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55737948"/>
              </p:ext>
            </p:extLst>
          </p:nvPr>
        </p:nvGraphicFramePr>
        <p:xfrm>
          <a:off x="5303520" y="1286564"/>
          <a:ext cx="3695574" cy="2544945"/>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661506">
                <a:tc>
                  <a:txBody>
                    <a:bodyPr/>
                    <a:lstStyle/>
                    <a:p>
                      <a:pPr algn="ctr"/>
                      <a:endParaRPr lang="en-US" sz="1800" b="0" dirty="0"/>
                    </a:p>
                  </a:txBody>
                  <a:tcPr anchor="ctr"/>
                </a:tc>
                <a:tc>
                  <a:txBody>
                    <a:bodyPr/>
                    <a:lstStyle/>
                    <a:p>
                      <a:pPr algn="ctr"/>
                      <a:r>
                        <a:rPr lang="en-US" sz="1800" b="0" dirty="0" smtClean="0"/>
                        <a:t>Median Household Income</a:t>
                      </a:r>
                      <a:endParaRPr lang="en-US" sz="1800" b="0" dirty="0"/>
                    </a:p>
                  </a:txBody>
                  <a:tcPr anchor="ctr"/>
                </a:tc>
                <a:tc>
                  <a:txBody>
                    <a:bodyPr/>
                    <a:lstStyle/>
                    <a:p>
                      <a:pPr algn="ctr"/>
                      <a:r>
                        <a:rPr lang="en-US" sz="1800" b="0" dirty="0" smtClean="0"/>
                        <a:t>Change,</a:t>
                      </a:r>
                      <a:r>
                        <a:rPr lang="en-US" sz="1800" b="0" baseline="0" dirty="0" smtClean="0"/>
                        <a:t> </a:t>
                      </a:r>
                      <a:r>
                        <a:rPr lang="en-US" sz="1800" b="0" dirty="0" smtClean="0"/>
                        <a:t>2016-2017</a:t>
                      </a:r>
                      <a:endParaRPr lang="en-US" sz="1800" b="0" dirty="0"/>
                    </a:p>
                  </a:txBody>
                  <a:tcPr anchor="ctr"/>
                </a:tc>
                <a:extLst>
                  <a:ext uri="{0D108BD9-81ED-4DB2-BD59-A6C34878D82A}">
                    <a16:rowId xmlns:a16="http://schemas.microsoft.com/office/drawing/2014/main" val="4003963765"/>
                  </a:ext>
                </a:extLst>
              </a:tr>
              <a:tr h="326109">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a:t>
                      </a:r>
                      <a:r>
                        <a:rPr lang="en-US" sz="1600" b="1" u="none" strike="noStrike" dirty="0" smtClean="0">
                          <a:effectLst/>
                        </a:rPr>
                        <a:t>59,206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26109">
                <a:tc>
                  <a:txBody>
                    <a:bodyPr/>
                    <a:lstStyle/>
                    <a:p>
                      <a:pPr algn="ctr" fontAlgn="b"/>
                      <a:r>
                        <a:rPr lang="en-US" sz="1600" u="none" strike="noStrike" dirty="0">
                          <a:effectLst/>
                        </a:rPr>
                        <a:t>Asian</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84,100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26109">
                <a:tc>
                  <a:txBody>
                    <a:bodyPr/>
                    <a:lstStyle/>
                    <a:p>
                      <a:pPr algn="ctr" fontAlgn="b"/>
                      <a:r>
                        <a:rPr lang="en-US" sz="1600" u="none" strike="noStrike" dirty="0">
                          <a:effectLst/>
                        </a:rPr>
                        <a:t>NH White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72,361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26109">
                <a:tc>
                  <a:txBody>
                    <a:bodyPr/>
                    <a:lstStyle/>
                    <a:p>
                      <a:pPr algn="ctr" fontAlgn="b"/>
                      <a:r>
                        <a:rPr lang="en-US" sz="1600" u="none" strike="noStrike" dirty="0">
                          <a:effectLst/>
                        </a:rPr>
                        <a:t>Hispanic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46,855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26109">
                <a:tc>
                  <a:txBody>
                    <a:bodyPr/>
                    <a:lstStyle/>
                    <a:p>
                      <a:pPr algn="ctr" fontAlgn="b"/>
                      <a:r>
                        <a:rPr lang="en-US" sz="1600" u="none" strike="noStrike" dirty="0">
                          <a:effectLst/>
                        </a:rPr>
                        <a:t>Black</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45,092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2017</a:t>
            </a:r>
            <a:endParaRPr lang="en-US" sz="3200" dirty="0"/>
          </a:p>
        </p:txBody>
      </p:sp>
      <p:sp>
        <p:nvSpPr>
          <p:cNvPr id="6" name="Content Placeholder 5"/>
          <p:cNvSpPr>
            <a:spLocks noGrp="1"/>
          </p:cNvSpPr>
          <p:nvPr>
            <p:ph idx="1"/>
          </p:nvPr>
        </p:nvSpPr>
        <p:spPr/>
        <p:txBody>
          <a:bodyPr>
            <a:normAutofit fontScale="92500" lnSpcReduction="10000"/>
          </a:bodyPr>
          <a:lstStyle/>
          <a:p>
            <a:r>
              <a:rPr lang="en-US" dirty="0"/>
              <a:t>Unemployment </a:t>
            </a:r>
            <a:r>
              <a:rPr lang="en-US" dirty="0" smtClean="0"/>
              <a:t>rate </a:t>
            </a:r>
          </a:p>
          <a:p>
            <a:pPr lvl="1"/>
            <a:r>
              <a:rPr lang="en-US" dirty="0" smtClean="0"/>
              <a:t>Texas </a:t>
            </a:r>
            <a:r>
              <a:rPr lang="en-US" dirty="0"/>
              <a:t>= </a:t>
            </a:r>
            <a:r>
              <a:rPr lang="en-US" dirty="0" smtClean="0"/>
              <a:t>5.1% </a:t>
            </a:r>
          </a:p>
          <a:p>
            <a:pPr lvl="1"/>
            <a:r>
              <a:rPr lang="en-US" dirty="0" smtClean="0"/>
              <a:t>U.S</a:t>
            </a:r>
            <a:r>
              <a:rPr lang="en-US" dirty="0"/>
              <a:t>. = </a:t>
            </a:r>
            <a:r>
              <a:rPr lang="en-US" dirty="0" smtClean="0"/>
              <a:t>5.3%</a:t>
            </a:r>
            <a:endParaRPr lang="en-US" dirty="0"/>
          </a:p>
          <a:p>
            <a:r>
              <a:rPr lang="en-US" dirty="0"/>
              <a:t>Median Household </a:t>
            </a:r>
            <a:r>
              <a:rPr lang="en-US" dirty="0" smtClean="0"/>
              <a:t>Income </a:t>
            </a:r>
          </a:p>
          <a:p>
            <a:pPr lvl="1"/>
            <a:r>
              <a:rPr lang="en-US" dirty="0" smtClean="0"/>
              <a:t>Texas </a:t>
            </a:r>
            <a:r>
              <a:rPr lang="en-US" dirty="0"/>
              <a:t>= $</a:t>
            </a:r>
            <a:r>
              <a:rPr lang="en-US" dirty="0" smtClean="0"/>
              <a:t>59,206 </a:t>
            </a:r>
          </a:p>
          <a:p>
            <a:pPr lvl="1"/>
            <a:r>
              <a:rPr lang="en-US" dirty="0" smtClean="0"/>
              <a:t>U.S</a:t>
            </a:r>
            <a:r>
              <a:rPr lang="en-US" dirty="0"/>
              <a:t>. = </a:t>
            </a:r>
            <a:r>
              <a:rPr lang="en-US" dirty="0" smtClean="0"/>
              <a:t>$60,336</a:t>
            </a:r>
            <a:endParaRPr lang="en-US" dirty="0"/>
          </a:p>
          <a:p>
            <a:r>
              <a:rPr lang="en-US" dirty="0"/>
              <a:t>Median Family </a:t>
            </a:r>
            <a:r>
              <a:rPr lang="en-US" dirty="0" smtClean="0"/>
              <a:t>Income </a:t>
            </a:r>
          </a:p>
          <a:p>
            <a:pPr lvl="1"/>
            <a:r>
              <a:rPr lang="en-US" dirty="0" smtClean="0"/>
              <a:t>Texas </a:t>
            </a:r>
            <a:r>
              <a:rPr lang="en-US" dirty="0"/>
              <a:t>= </a:t>
            </a:r>
            <a:r>
              <a:rPr lang="en-US" dirty="0" smtClean="0"/>
              <a:t>$70,136 </a:t>
            </a:r>
          </a:p>
          <a:p>
            <a:pPr lvl="1"/>
            <a:r>
              <a:rPr lang="en-US" dirty="0" smtClean="0"/>
              <a:t>U.S</a:t>
            </a:r>
            <a:r>
              <a:rPr lang="en-US" dirty="0"/>
              <a:t>. = </a:t>
            </a:r>
            <a:r>
              <a:rPr lang="en-US" dirty="0" smtClean="0"/>
              <a:t>$73,891</a:t>
            </a:r>
            <a:endParaRPr lang="en-US" dirty="0"/>
          </a:p>
          <a:p>
            <a:r>
              <a:rPr lang="en-US" dirty="0" smtClean="0"/>
              <a:t>Poverty rate</a:t>
            </a:r>
          </a:p>
          <a:p>
            <a:pPr lvl="1"/>
            <a:r>
              <a:rPr lang="en-US" dirty="0" smtClean="0"/>
              <a:t>Texas </a:t>
            </a:r>
            <a:r>
              <a:rPr lang="en-US" dirty="0"/>
              <a:t>= </a:t>
            </a:r>
            <a:r>
              <a:rPr lang="en-US" dirty="0" smtClean="0"/>
              <a:t>14.7%  </a:t>
            </a:r>
          </a:p>
          <a:p>
            <a:pPr lvl="1"/>
            <a:r>
              <a:rPr lang="en-US" dirty="0" smtClean="0"/>
              <a:t>U.S</a:t>
            </a:r>
            <a:r>
              <a:rPr lang="en-US" dirty="0"/>
              <a:t>. = </a:t>
            </a:r>
            <a:r>
              <a:rPr lang="en-US" dirty="0" smtClean="0"/>
              <a:t>13.4%</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667979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Gender Pay Gap, Texas and Big Four Metros, 2017</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0685269"/>
              </p:ext>
            </p:extLst>
          </p:nvPr>
        </p:nvGraphicFramePr>
        <p:xfrm>
          <a:off x="5227981" y="3642856"/>
          <a:ext cx="3383280" cy="2677160"/>
        </p:xfrm>
        <a:graphic>
          <a:graphicData uri="http://schemas.openxmlformats.org/drawingml/2006/table">
            <a:tbl>
              <a:tblPr firstRow="1" bandRow="1">
                <a:tableStyleId>{5C22544A-7EE6-4342-B048-85BDC9FD1C3A}</a:tableStyleId>
              </a:tblPr>
              <a:tblGrid>
                <a:gridCol w="1975901">
                  <a:extLst>
                    <a:ext uri="{9D8B030D-6E8A-4147-A177-3AD203B41FA5}">
                      <a16:colId xmlns:a16="http://schemas.microsoft.com/office/drawing/2014/main" val="1386872708"/>
                    </a:ext>
                  </a:extLst>
                </a:gridCol>
                <a:gridCol w="1407379">
                  <a:extLst>
                    <a:ext uri="{9D8B030D-6E8A-4147-A177-3AD203B41FA5}">
                      <a16:colId xmlns:a16="http://schemas.microsoft.com/office/drawing/2014/main" val="913449742"/>
                    </a:ext>
                  </a:extLst>
                </a:gridCol>
              </a:tblGrid>
              <a:tr h="370840">
                <a:tc>
                  <a:txBody>
                    <a:bodyPr/>
                    <a:lstStyle/>
                    <a:p>
                      <a:pPr algn="ctr"/>
                      <a:endParaRPr lang="en-US" sz="1600" b="0" dirty="0"/>
                    </a:p>
                  </a:txBody>
                  <a:tcPr/>
                </a:tc>
                <a:tc>
                  <a:txBody>
                    <a:bodyPr/>
                    <a:lstStyle/>
                    <a:p>
                      <a:pPr algn="ctr"/>
                      <a:r>
                        <a:rPr lang="en-US" sz="1600" b="0" dirty="0" smtClean="0"/>
                        <a:t>Pay Gap for Hispanic Women</a:t>
                      </a:r>
                      <a:endParaRPr lang="en-US" sz="1600" b="0" dirty="0"/>
                    </a:p>
                  </a:txBody>
                  <a:tcPr/>
                </a:tc>
                <a:extLst>
                  <a:ext uri="{0D108BD9-81ED-4DB2-BD59-A6C34878D82A}">
                    <a16:rowId xmlns:a16="http://schemas.microsoft.com/office/drawing/2014/main" val="452058785"/>
                  </a:ext>
                </a:extLst>
              </a:tr>
              <a:tr h="370840">
                <a:tc>
                  <a:txBody>
                    <a:bodyPr/>
                    <a:lstStyle/>
                    <a:p>
                      <a:r>
                        <a:rPr lang="en-US" sz="1600" b="1" dirty="0" smtClean="0"/>
                        <a:t>Texas</a:t>
                      </a:r>
                      <a:endParaRPr lang="en-US" sz="1600" b="1" dirty="0"/>
                    </a:p>
                  </a:txBody>
                  <a:tcPr/>
                </a:tc>
                <a:tc>
                  <a:txBody>
                    <a:bodyPr/>
                    <a:lstStyle/>
                    <a:p>
                      <a:pPr algn="ctr"/>
                      <a:r>
                        <a:rPr lang="en-US" sz="1600" b="1" dirty="0" smtClean="0"/>
                        <a:t>.60</a:t>
                      </a:r>
                      <a:endParaRPr lang="en-US" sz="1600" b="1" dirty="0"/>
                    </a:p>
                  </a:txBody>
                  <a:tcPr/>
                </a:tc>
                <a:extLst>
                  <a:ext uri="{0D108BD9-81ED-4DB2-BD59-A6C34878D82A}">
                    <a16:rowId xmlns:a16="http://schemas.microsoft.com/office/drawing/2014/main" val="1524128843"/>
                  </a:ext>
                </a:extLst>
              </a:tr>
              <a:tr h="370840">
                <a:tc>
                  <a:txBody>
                    <a:bodyPr/>
                    <a:lstStyle/>
                    <a:p>
                      <a:r>
                        <a:rPr lang="en-US" sz="1600" dirty="0" smtClean="0"/>
                        <a:t>Austin Metro</a:t>
                      </a:r>
                      <a:endParaRPr lang="en-US" sz="1600" dirty="0"/>
                    </a:p>
                  </a:txBody>
                  <a:tcPr/>
                </a:tc>
                <a:tc>
                  <a:txBody>
                    <a:bodyPr/>
                    <a:lstStyle/>
                    <a:p>
                      <a:pPr algn="ctr"/>
                      <a:r>
                        <a:rPr lang="en-US" sz="1600" dirty="0" smtClean="0"/>
                        <a:t>.64</a:t>
                      </a:r>
                    </a:p>
                  </a:txBody>
                  <a:tcPr/>
                </a:tc>
                <a:extLst>
                  <a:ext uri="{0D108BD9-81ED-4DB2-BD59-A6C34878D82A}">
                    <a16:rowId xmlns:a16="http://schemas.microsoft.com/office/drawing/2014/main" val="1219532268"/>
                  </a:ext>
                </a:extLst>
              </a:tr>
              <a:tr h="370840">
                <a:tc>
                  <a:txBody>
                    <a:bodyPr/>
                    <a:lstStyle/>
                    <a:p>
                      <a:r>
                        <a:rPr lang="en-US" sz="1600" dirty="0" smtClean="0"/>
                        <a:t>DFW</a:t>
                      </a:r>
                      <a:r>
                        <a:rPr lang="en-US" sz="1600" baseline="0" dirty="0" smtClean="0"/>
                        <a:t> Metro</a:t>
                      </a:r>
                      <a:endParaRPr lang="en-US" sz="1600" dirty="0"/>
                    </a:p>
                  </a:txBody>
                  <a:tcPr/>
                </a:tc>
                <a:tc>
                  <a:txBody>
                    <a:bodyPr/>
                    <a:lstStyle/>
                    <a:p>
                      <a:pPr algn="ctr"/>
                      <a:r>
                        <a:rPr lang="en-US" sz="1600" dirty="0" smtClean="0"/>
                        <a:t>.59</a:t>
                      </a:r>
                      <a:endParaRPr lang="en-US" sz="1600" dirty="0"/>
                    </a:p>
                  </a:txBody>
                  <a:tcPr/>
                </a:tc>
                <a:extLst>
                  <a:ext uri="{0D108BD9-81ED-4DB2-BD59-A6C34878D82A}">
                    <a16:rowId xmlns:a16="http://schemas.microsoft.com/office/drawing/2014/main" val="817200633"/>
                  </a:ext>
                </a:extLst>
              </a:tr>
              <a:tr h="370840">
                <a:tc>
                  <a:txBody>
                    <a:bodyPr/>
                    <a:lstStyle/>
                    <a:p>
                      <a:r>
                        <a:rPr lang="en-US" sz="1600" dirty="0" smtClean="0"/>
                        <a:t>Housto</a:t>
                      </a:r>
                      <a:r>
                        <a:rPr lang="en-US" sz="1600" baseline="0" dirty="0" smtClean="0"/>
                        <a:t>n Metro</a:t>
                      </a:r>
                      <a:endParaRPr lang="en-US" sz="1600" dirty="0"/>
                    </a:p>
                  </a:txBody>
                  <a:tcPr/>
                </a:tc>
                <a:tc>
                  <a:txBody>
                    <a:bodyPr/>
                    <a:lstStyle/>
                    <a:p>
                      <a:pPr algn="ctr"/>
                      <a:r>
                        <a:rPr lang="en-US" sz="1600" dirty="0" smtClean="0"/>
                        <a:t>.56</a:t>
                      </a:r>
                      <a:endParaRPr lang="en-US" sz="1600" dirty="0"/>
                    </a:p>
                  </a:txBody>
                  <a:tcPr/>
                </a:tc>
                <a:extLst>
                  <a:ext uri="{0D108BD9-81ED-4DB2-BD59-A6C34878D82A}">
                    <a16:rowId xmlns:a16="http://schemas.microsoft.com/office/drawing/2014/main" val="1028438859"/>
                  </a:ext>
                </a:extLst>
              </a:tr>
              <a:tr h="370840">
                <a:tc>
                  <a:txBody>
                    <a:bodyPr/>
                    <a:lstStyle/>
                    <a:p>
                      <a:r>
                        <a:rPr lang="en-US" sz="1600" dirty="0" smtClean="0"/>
                        <a:t>San</a:t>
                      </a:r>
                      <a:r>
                        <a:rPr lang="en-US" sz="1600" baseline="0" dirty="0" smtClean="0"/>
                        <a:t> Antonio Metro</a:t>
                      </a:r>
                      <a:endParaRPr lang="en-US" sz="1600" dirty="0"/>
                    </a:p>
                  </a:txBody>
                  <a:tcPr/>
                </a:tc>
                <a:tc>
                  <a:txBody>
                    <a:bodyPr/>
                    <a:lstStyle/>
                    <a:p>
                      <a:pPr algn="ctr"/>
                      <a:r>
                        <a:rPr lang="en-US" sz="1600" dirty="0" smtClean="0"/>
                        <a:t>.74</a:t>
                      </a:r>
                      <a:endParaRPr lang="en-US" sz="1600" dirty="0"/>
                    </a:p>
                  </a:txBody>
                  <a:tcPr/>
                </a:tc>
                <a:extLst>
                  <a:ext uri="{0D108BD9-81ED-4DB2-BD59-A6C34878D82A}">
                    <a16:rowId xmlns:a16="http://schemas.microsoft.com/office/drawing/2014/main" val="84182954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11282168"/>
              </p:ext>
            </p:extLst>
          </p:nvPr>
        </p:nvGraphicFramePr>
        <p:xfrm>
          <a:off x="198819" y="1524527"/>
          <a:ext cx="5174516" cy="2356760"/>
        </p:xfrm>
        <a:graphic>
          <a:graphicData uri="http://schemas.openxmlformats.org/drawingml/2006/table">
            <a:tbl>
              <a:tblPr firstRow="1" bandRow="1">
                <a:tableStyleId>{5C22544A-7EE6-4342-B048-85BDC9FD1C3A}</a:tableStyleId>
              </a:tblPr>
              <a:tblGrid>
                <a:gridCol w="1590260">
                  <a:extLst>
                    <a:ext uri="{9D8B030D-6E8A-4147-A177-3AD203B41FA5}">
                      <a16:colId xmlns:a16="http://schemas.microsoft.com/office/drawing/2014/main" val="1624424667"/>
                    </a:ext>
                  </a:extLst>
                </a:gridCol>
                <a:gridCol w="1367625">
                  <a:extLst>
                    <a:ext uri="{9D8B030D-6E8A-4147-A177-3AD203B41FA5}">
                      <a16:colId xmlns:a16="http://schemas.microsoft.com/office/drawing/2014/main" val="325689473"/>
                    </a:ext>
                  </a:extLst>
                </a:gridCol>
                <a:gridCol w="1272208">
                  <a:extLst>
                    <a:ext uri="{9D8B030D-6E8A-4147-A177-3AD203B41FA5}">
                      <a16:colId xmlns:a16="http://schemas.microsoft.com/office/drawing/2014/main" val="1049867644"/>
                    </a:ext>
                  </a:extLst>
                </a:gridCol>
                <a:gridCol w="944423">
                  <a:extLst>
                    <a:ext uri="{9D8B030D-6E8A-4147-A177-3AD203B41FA5}">
                      <a16:colId xmlns:a16="http://schemas.microsoft.com/office/drawing/2014/main" val="4163374247"/>
                    </a:ext>
                  </a:extLst>
                </a:gridCol>
              </a:tblGrid>
              <a:tr h="711301">
                <a:tc>
                  <a:txBody>
                    <a:bodyPr/>
                    <a:lstStyle/>
                    <a:p>
                      <a:pPr algn="ctr"/>
                      <a:endParaRPr lang="en-US" sz="1800" b="0" dirty="0"/>
                    </a:p>
                  </a:txBody>
                  <a:tcPr anchor="ctr"/>
                </a:tc>
                <a:tc>
                  <a:txBody>
                    <a:bodyPr/>
                    <a:lstStyle/>
                    <a:p>
                      <a:pPr algn="ctr"/>
                      <a:r>
                        <a:rPr lang="en-US" sz="1800" b="0" dirty="0" smtClean="0"/>
                        <a:t>Median Earnings, Male</a:t>
                      </a:r>
                      <a:endParaRPr lang="en-US" sz="1800" b="0" dirty="0"/>
                    </a:p>
                  </a:txBody>
                  <a:tcPr anchor="ctr"/>
                </a:tc>
                <a:tc>
                  <a:txBody>
                    <a:bodyPr/>
                    <a:lstStyle/>
                    <a:p>
                      <a:pPr algn="ctr"/>
                      <a:r>
                        <a:rPr lang="en-US" sz="1800" b="0" dirty="0" smtClean="0"/>
                        <a:t>Median</a:t>
                      </a:r>
                      <a:r>
                        <a:rPr lang="en-US" sz="1800" b="0" baseline="0" dirty="0" smtClean="0"/>
                        <a:t> Earnings, Female</a:t>
                      </a:r>
                      <a:endParaRPr lang="en-US" sz="1800" b="0" dirty="0"/>
                    </a:p>
                  </a:txBody>
                  <a:tcPr anchor="ctr"/>
                </a:tc>
                <a:tc>
                  <a:txBody>
                    <a:bodyPr/>
                    <a:lstStyle/>
                    <a:p>
                      <a:pPr algn="ctr"/>
                      <a:r>
                        <a:rPr lang="en-US" sz="1800" b="0" dirty="0" smtClean="0"/>
                        <a:t>Pay Gap</a:t>
                      </a:r>
                      <a:endParaRPr lang="en-US" sz="1800" b="0" dirty="0"/>
                    </a:p>
                  </a:txBody>
                  <a:tcPr anchor="ctr"/>
                </a:tc>
                <a:extLst>
                  <a:ext uri="{0D108BD9-81ED-4DB2-BD59-A6C34878D82A}">
                    <a16:rowId xmlns:a16="http://schemas.microsoft.com/office/drawing/2014/main" val="4003963765"/>
                  </a:ext>
                </a:extLst>
              </a:tr>
              <a:tr h="288472">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smtClean="0">
                          <a:effectLst/>
                        </a:rPr>
                        <a:t>$49,414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$40,236</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.81</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288472">
                <a:tc>
                  <a:txBody>
                    <a:bodyPr/>
                    <a:lstStyle/>
                    <a:p>
                      <a:pPr algn="ctr" fontAlgn="b"/>
                      <a:r>
                        <a:rPr lang="en-US" sz="1600" u="none" strike="noStrike" dirty="0" smtClean="0">
                          <a:effectLst/>
                        </a:rPr>
                        <a:t>Austin Metro</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$55,162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$47,075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.85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288472">
                <a:tc>
                  <a:txBody>
                    <a:bodyPr/>
                    <a:lstStyle/>
                    <a:p>
                      <a:pPr algn="ctr" fontAlgn="b"/>
                      <a:r>
                        <a:rPr lang="en-US" sz="1600" b="0" i="0" u="none" strike="noStrike" dirty="0" smtClean="0">
                          <a:solidFill>
                            <a:srgbClr val="000000"/>
                          </a:solidFill>
                          <a:effectLst/>
                          <a:latin typeface="Calibri" panose="020F0502020204030204" pitchFamily="34" charset="0"/>
                        </a:rPr>
                        <a:t>DFW</a:t>
                      </a:r>
                      <a:r>
                        <a:rPr lang="en-US" sz="1600" b="0" i="0" u="none" strike="noStrike" baseline="0" dirty="0" smtClean="0">
                          <a:solidFill>
                            <a:srgbClr val="000000"/>
                          </a:solidFill>
                          <a:effectLst/>
                          <a:latin typeface="Calibri" panose="020F0502020204030204" pitchFamily="34" charset="0"/>
                        </a:rPr>
                        <a:t> Metro</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$51,498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$44,</a:t>
                      </a:r>
                      <a:r>
                        <a:rPr lang="en-US" sz="1600" b="0" i="0" u="none" strike="noStrike" baseline="0" dirty="0" smtClean="0">
                          <a:solidFill>
                            <a:srgbClr val="000000"/>
                          </a:solidFill>
                          <a:effectLst/>
                          <a:latin typeface="Calibri" panose="020F0502020204030204" pitchFamily="34" charset="0"/>
                        </a:rPr>
                        <a:t>207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.86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4829213"/>
                  </a:ext>
                </a:extLst>
              </a:tr>
              <a:tr h="288472">
                <a:tc>
                  <a:txBody>
                    <a:bodyPr/>
                    <a:lstStyle/>
                    <a:p>
                      <a:pPr algn="ctr" fontAlgn="b"/>
                      <a:r>
                        <a:rPr lang="en-US" sz="1600" b="0" i="0" u="none" strike="noStrike" dirty="0" smtClean="0">
                          <a:solidFill>
                            <a:srgbClr val="000000"/>
                          </a:solidFill>
                          <a:effectLst/>
                          <a:latin typeface="Calibri" panose="020F0502020204030204" pitchFamily="34" charset="0"/>
                        </a:rPr>
                        <a:t>Houston Metro</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$51,634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$42,274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.82</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2533792"/>
                  </a:ext>
                </a:extLst>
              </a:tr>
              <a:tr h="288472">
                <a:tc>
                  <a:txBody>
                    <a:bodyPr/>
                    <a:lstStyle/>
                    <a:p>
                      <a:pPr algn="ctr" fontAlgn="b"/>
                      <a:r>
                        <a:rPr lang="en-US" sz="1600" b="0" i="0" u="none" strike="noStrike" dirty="0" smtClean="0">
                          <a:solidFill>
                            <a:srgbClr val="000000"/>
                          </a:solidFill>
                          <a:effectLst/>
                          <a:latin typeface="Calibri" panose="020F0502020204030204" pitchFamily="34" charset="0"/>
                        </a:rPr>
                        <a:t>San Antonio Metro</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$43,515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$37,535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.86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801235"/>
                  </a:ext>
                </a:extLst>
              </a:tr>
            </a:tbl>
          </a:graphicData>
        </a:graphic>
      </p:graphicFrame>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28367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Educational Attainment by Race/Ethnicity, </a:t>
            </a:r>
            <a:br>
              <a:rPr lang="en-US" sz="2400" dirty="0" smtClean="0"/>
            </a:br>
            <a:r>
              <a:rPr lang="en-US" sz="2400" dirty="0" smtClean="0"/>
              <a:t>Texas and Big Four Metro Areas,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sp>
        <p:nvSpPr>
          <p:cNvPr id="6" name="TextBox 5"/>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
        <p:nvSpPr>
          <p:cNvPr id="3" name="TextBox 2"/>
          <p:cNvSpPr txBox="1"/>
          <p:nvPr/>
        </p:nvSpPr>
        <p:spPr>
          <a:xfrm>
            <a:off x="1461660" y="1267609"/>
            <a:ext cx="2406364" cy="307777"/>
          </a:xfrm>
          <a:prstGeom prst="rect">
            <a:avLst/>
          </a:prstGeom>
          <a:noFill/>
        </p:spPr>
        <p:txBody>
          <a:bodyPr wrap="none" rtlCol="0">
            <a:spAutoFit/>
          </a:bodyPr>
          <a:lstStyle/>
          <a:p>
            <a:r>
              <a:rPr lang="en-US" sz="1400" dirty="0" smtClean="0">
                <a:solidFill>
                  <a:schemeClr val="bg2">
                    <a:lumMod val="25000"/>
                  </a:schemeClr>
                </a:solidFill>
              </a:rPr>
              <a:t>High School Degree and above</a:t>
            </a:r>
            <a:endParaRPr lang="en-US" sz="1400" dirty="0">
              <a:solidFill>
                <a:schemeClr val="bg2">
                  <a:lumMod val="25000"/>
                </a:schemeClr>
              </a:solidFill>
            </a:endParaRPr>
          </a:p>
        </p:txBody>
      </p:sp>
      <p:sp>
        <p:nvSpPr>
          <p:cNvPr id="10" name="TextBox 9"/>
          <p:cNvSpPr txBox="1"/>
          <p:nvPr/>
        </p:nvSpPr>
        <p:spPr>
          <a:xfrm>
            <a:off x="5827627" y="2421929"/>
            <a:ext cx="2305568" cy="307777"/>
          </a:xfrm>
          <a:prstGeom prst="rect">
            <a:avLst/>
          </a:prstGeom>
          <a:noFill/>
        </p:spPr>
        <p:txBody>
          <a:bodyPr wrap="none" rtlCol="0">
            <a:spAutoFit/>
          </a:bodyPr>
          <a:lstStyle/>
          <a:p>
            <a:r>
              <a:rPr lang="en-US" sz="1400" dirty="0" smtClean="0">
                <a:solidFill>
                  <a:schemeClr val="bg2">
                    <a:lumMod val="25000"/>
                  </a:schemeClr>
                </a:solidFill>
              </a:rPr>
              <a:t>Bachelor’s Degree and above</a:t>
            </a:r>
            <a:endParaRPr lang="en-US" sz="1400" dirty="0">
              <a:solidFill>
                <a:schemeClr val="bg2">
                  <a:lumMod val="25000"/>
                </a:schemeClr>
              </a:solidFill>
            </a:endParaRPr>
          </a:p>
        </p:txBody>
      </p:sp>
      <p:graphicFrame>
        <p:nvGraphicFramePr>
          <p:cNvPr id="11" name="Chart 10"/>
          <p:cNvGraphicFramePr>
            <a:graphicFrameLocks noGrp="1"/>
          </p:cNvGraphicFramePr>
          <p:nvPr>
            <p:extLst>
              <p:ext uri="{D42A27DB-BD31-4B8C-83A1-F6EECF244321}">
                <p14:modId xmlns:p14="http://schemas.microsoft.com/office/powerpoint/2010/main" val="3379786458"/>
              </p:ext>
            </p:extLst>
          </p:nvPr>
        </p:nvGraphicFramePr>
        <p:xfrm>
          <a:off x="312959" y="1514812"/>
          <a:ext cx="8518083" cy="49671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708290" y="1267609"/>
            <a:ext cx="4144297" cy="954107"/>
          </a:xfrm>
          <a:prstGeom prst="rect">
            <a:avLst/>
          </a:prstGeom>
          <a:solidFill>
            <a:schemeClr val="bg1"/>
          </a:solidFill>
          <a:ln>
            <a:solidFill>
              <a:schemeClr val="bg2">
                <a:lumMod val="50000"/>
              </a:schemeClr>
            </a:solidFill>
          </a:ln>
        </p:spPr>
        <p:txBody>
          <a:bodyPr wrap="square" rtlCol="0">
            <a:spAutoFit/>
          </a:bodyPr>
          <a:lstStyle/>
          <a:p>
            <a:r>
              <a:rPr lang="en-US" sz="1400" dirty="0" smtClean="0">
                <a:ln w="3175">
                  <a:noFill/>
                </a:ln>
              </a:rPr>
              <a:t>Educational attainment in the Austin metro is significantly higher than that of the state as well as compared to other metros. However, educational disparities are still evident.</a:t>
            </a:r>
            <a:endParaRPr lang="en-US" sz="1400" dirty="0">
              <a:ln w="3175">
                <a:noFill/>
              </a:ln>
            </a:endParaRPr>
          </a:p>
        </p:txBody>
      </p:sp>
    </p:spTree>
    <p:extLst>
      <p:ext uri="{BB962C8B-B14F-4D97-AF65-F5344CB8AC3E}">
        <p14:creationId xmlns:p14="http://schemas.microsoft.com/office/powerpoint/2010/main" val="2110398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3378971008"/>
              </p:ext>
            </p:extLst>
          </p:nvPr>
        </p:nvGraphicFramePr>
        <p:xfrm>
          <a:off x="838862" y="1318440"/>
          <a:ext cx="7466274" cy="524548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normAutofit/>
          </a:bodyPr>
          <a:lstStyle/>
          <a:p>
            <a:r>
              <a:rPr lang="en-US" sz="2400" dirty="0" smtClean="0"/>
              <a:t>Median Household Income by Race/Ethnicity, </a:t>
            </a:r>
            <a:br>
              <a:rPr lang="en-US" sz="2400" dirty="0" smtClean="0"/>
            </a:br>
            <a:r>
              <a:rPr lang="en-US" sz="2400" dirty="0" smtClean="0"/>
              <a:t>Texas and Big Four Metro Areas,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sp>
        <p:nvSpPr>
          <p:cNvPr id="6" name="TextBox 5"/>
          <p:cNvSpPr txBox="1"/>
          <p:nvPr/>
        </p:nvSpPr>
        <p:spPr>
          <a:xfrm>
            <a:off x="2499850" y="1207790"/>
            <a:ext cx="4144297" cy="738664"/>
          </a:xfrm>
          <a:prstGeom prst="rect">
            <a:avLst/>
          </a:prstGeom>
          <a:solidFill>
            <a:schemeClr val="bg1"/>
          </a:solidFill>
          <a:ln>
            <a:solidFill>
              <a:schemeClr val="bg2">
                <a:lumMod val="50000"/>
              </a:schemeClr>
            </a:solidFill>
          </a:ln>
        </p:spPr>
        <p:txBody>
          <a:bodyPr wrap="square" rtlCol="0">
            <a:spAutoFit/>
          </a:bodyPr>
          <a:lstStyle/>
          <a:p>
            <a:r>
              <a:rPr lang="en-US" sz="1400" dirty="0" smtClean="0">
                <a:ln w="3175">
                  <a:noFill/>
                </a:ln>
              </a:rPr>
              <a:t>Median household incomes in the Austin metro tend to be higher than the state for all race/ethnic groups, but especially for Asians. </a:t>
            </a:r>
            <a:endParaRPr lang="en-US" sz="1400" dirty="0">
              <a:ln w="3175">
                <a:noFill/>
              </a:ln>
            </a:endParaRPr>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44669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341" y="127"/>
            <a:ext cx="10335447" cy="6857873"/>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bg1"/>
                </a:solidFill>
                <a:latin typeface="+mj-lt"/>
              </a:rPr>
              <a:t>Texas is experiencing significant growth.</a:t>
            </a:r>
            <a:endParaRPr lang="en-US" sz="2800" dirty="0">
              <a:solidFill>
                <a:schemeClr val="bg1"/>
              </a:solidFill>
              <a:latin typeface="+mj-lt"/>
            </a:endParaRPr>
          </a:p>
        </p:txBody>
      </p:sp>
    </p:spTree>
    <p:extLst>
      <p:ext uri="{BB962C8B-B14F-4D97-AF65-F5344CB8AC3E}">
        <p14:creationId xmlns:p14="http://schemas.microsoft.com/office/powerpoint/2010/main" val="1067352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513354624"/>
              </p:ext>
            </p:extLst>
          </p:nvPr>
        </p:nvGraphicFramePr>
        <p:xfrm>
          <a:off x="588397" y="1343770"/>
          <a:ext cx="7927450" cy="52336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normAutofit/>
          </a:bodyPr>
          <a:lstStyle/>
          <a:p>
            <a:r>
              <a:rPr lang="en-US" sz="2400" dirty="0" smtClean="0"/>
              <a:t>Unemployment and Poverty Rates by Race/Ethnicity, </a:t>
            </a:r>
            <a:br>
              <a:rPr lang="en-US" sz="2400" dirty="0" smtClean="0"/>
            </a:br>
            <a:r>
              <a:rPr lang="en-US" sz="2400" dirty="0" smtClean="0"/>
              <a:t>Texas and Big Four Metro Areas, 2017</a:t>
            </a:r>
            <a:endParaRPr lang="en-US" sz="2400" dirty="0"/>
          </a:p>
        </p:txBody>
      </p:sp>
      <p:sp>
        <p:nvSpPr>
          <p:cNvPr id="2" name="Slide Number Placeholder 1"/>
          <p:cNvSpPr>
            <a:spLocks noGrp="1"/>
          </p:cNvSpPr>
          <p:nvPr>
            <p:ph type="sldNum" sz="quarter" idx="4"/>
          </p:nvPr>
        </p:nvSpPr>
        <p:spPr/>
        <p:txBody>
          <a:bodyPr/>
          <a:lstStyle/>
          <a:p>
            <a:fld id="{2BC1FA3B-F0C1-4F58-90BE-DCC7501F4B28}" type="slidenum">
              <a:rPr lang="en-US" smtClean="0"/>
              <a:pPr/>
              <a:t>30</a:t>
            </a:fld>
            <a:endParaRPr lang="en-US" dirty="0"/>
          </a:p>
        </p:txBody>
      </p:sp>
      <p:sp>
        <p:nvSpPr>
          <p:cNvPr id="5" name="TextBox 4"/>
          <p:cNvSpPr txBox="1"/>
          <p:nvPr/>
        </p:nvSpPr>
        <p:spPr>
          <a:xfrm>
            <a:off x="1276121" y="1502796"/>
            <a:ext cx="4144297" cy="738664"/>
          </a:xfrm>
          <a:prstGeom prst="rect">
            <a:avLst/>
          </a:prstGeom>
          <a:solidFill>
            <a:schemeClr val="bg1"/>
          </a:solidFill>
          <a:ln>
            <a:solidFill>
              <a:schemeClr val="bg2">
                <a:lumMod val="50000"/>
              </a:schemeClr>
            </a:solidFill>
          </a:ln>
        </p:spPr>
        <p:txBody>
          <a:bodyPr wrap="square" rtlCol="0">
            <a:spAutoFit/>
          </a:bodyPr>
          <a:lstStyle/>
          <a:p>
            <a:r>
              <a:rPr lang="en-US" sz="1400" dirty="0" smtClean="0">
                <a:ln w="3175">
                  <a:noFill/>
                </a:ln>
              </a:rPr>
              <a:t>The unemployment and poverty rates in the Austin metro tend to be lower than the state rates for all race/ethnicity groups.</a:t>
            </a:r>
            <a:endParaRPr lang="en-US" sz="1400" dirty="0">
              <a:ln w="3175">
                <a:noFill/>
              </a:ln>
            </a:endParaRPr>
          </a:p>
        </p:txBody>
      </p:sp>
      <p:sp>
        <p:nvSpPr>
          <p:cNvPr id="7" name="TextBox 6"/>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
        <p:nvSpPr>
          <p:cNvPr id="8" name="TextBox 7"/>
          <p:cNvSpPr txBox="1"/>
          <p:nvPr/>
        </p:nvSpPr>
        <p:spPr>
          <a:xfrm>
            <a:off x="6558731" y="1532545"/>
            <a:ext cx="1114344" cy="307777"/>
          </a:xfrm>
          <a:prstGeom prst="rect">
            <a:avLst/>
          </a:prstGeom>
          <a:noFill/>
        </p:spPr>
        <p:txBody>
          <a:bodyPr wrap="none" rtlCol="0">
            <a:spAutoFit/>
          </a:bodyPr>
          <a:lstStyle/>
          <a:p>
            <a:r>
              <a:rPr lang="en-US" sz="1400" dirty="0" smtClean="0">
                <a:solidFill>
                  <a:schemeClr val="bg2">
                    <a:lumMod val="25000"/>
                  </a:schemeClr>
                </a:solidFill>
              </a:rPr>
              <a:t>Poverty Rate</a:t>
            </a:r>
            <a:endParaRPr lang="en-US" sz="1400" dirty="0">
              <a:solidFill>
                <a:schemeClr val="bg2">
                  <a:lumMod val="25000"/>
                </a:schemeClr>
              </a:solidFill>
            </a:endParaRPr>
          </a:p>
        </p:txBody>
      </p:sp>
      <p:sp>
        <p:nvSpPr>
          <p:cNvPr id="9" name="TextBox 8"/>
          <p:cNvSpPr txBox="1"/>
          <p:nvPr/>
        </p:nvSpPr>
        <p:spPr>
          <a:xfrm>
            <a:off x="1955695" y="3335478"/>
            <a:ext cx="1696490" cy="307777"/>
          </a:xfrm>
          <a:prstGeom prst="rect">
            <a:avLst/>
          </a:prstGeom>
          <a:noFill/>
        </p:spPr>
        <p:txBody>
          <a:bodyPr wrap="none" rtlCol="0">
            <a:spAutoFit/>
          </a:bodyPr>
          <a:lstStyle/>
          <a:p>
            <a:r>
              <a:rPr lang="en-US" sz="1400" dirty="0" smtClean="0">
                <a:solidFill>
                  <a:schemeClr val="bg2">
                    <a:lumMod val="25000"/>
                  </a:schemeClr>
                </a:solidFill>
              </a:rPr>
              <a:t>Unemployment Rate</a:t>
            </a:r>
            <a:endParaRPr lang="en-US" sz="1400" dirty="0">
              <a:solidFill>
                <a:schemeClr val="bg2">
                  <a:lumMod val="25000"/>
                </a:schemeClr>
              </a:solidFill>
            </a:endParaRPr>
          </a:p>
        </p:txBody>
      </p:sp>
    </p:spTree>
    <p:extLst>
      <p:ext uri="{BB962C8B-B14F-4D97-AF65-F5344CB8AC3E}">
        <p14:creationId xmlns:p14="http://schemas.microsoft.com/office/powerpoint/2010/main" val="2806040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3" name="TextBox 2"/>
          <p:cNvSpPr txBox="1"/>
          <p:nvPr/>
        </p:nvSpPr>
        <p:spPr>
          <a:xfrm>
            <a:off x="816806" y="6093303"/>
            <a:ext cx="7465505" cy="577081"/>
          </a:xfrm>
          <a:prstGeom prst="rect">
            <a:avLst/>
          </a:prstGeom>
          <a:noFill/>
        </p:spPr>
        <p:txBody>
          <a:bodyPr wrap="none" rtlCol="0">
            <a:spAutoFit/>
          </a:bodyPr>
          <a:lstStyle/>
          <a:p>
            <a:r>
              <a:rPr lang="en-US" sz="1050" dirty="0" smtClean="0">
                <a:solidFill>
                  <a:schemeClr val="tx1">
                    <a:lumMod val="65000"/>
                    <a:lumOff val="35000"/>
                  </a:schemeClr>
                </a:solidFill>
              </a:rPr>
              <a:t>Notes: Data are through fourth quarter 2017. The Housing Opportunity Index represents the share of homes sold in a given area that </a:t>
            </a:r>
          </a:p>
          <a:p>
            <a:r>
              <a:rPr lang="en-US" sz="1050" dirty="0" smtClean="0">
                <a:solidFill>
                  <a:schemeClr val="tx1">
                    <a:lumMod val="65000"/>
                    <a:lumOff val="35000"/>
                  </a:schemeClr>
                </a:solidFill>
              </a:rPr>
              <a:t>Would have been affordable to a family earning the local median income.</a:t>
            </a:r>
          </a:p>
          <a:p>
            <a:r>
              <a:rPr lang="en-US" sz="1050" dirty="0" smtClean="0">
                <a:solidFill>
                  <a:schemeClr val="tx1">
                    <a:lumMod val="65000"/>
                    <a:lumOff val="35000"/>
                  </a:schemeClr>
                </a:solidFill>
              </a:rPr>
              <a:t>Source: National Association of Home Builders/Wells Fargo.</a:t>
            </a:r>
            <a:endParaRPr lang="en-US" sz="1050" dirty="0">
              <a:solidFill>
                <a:schemeClr val="tx1">
                  <a:lumMod val="65000"/>
                  <a:lumOff val="35000"/>
                </a:schemeClr>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3223559576"/>
              </p:ext>
            </p:extLst>
          </p:nvPr>
        </p:nvGraphicFramePr>
        <p:xfrm>
          <a:off x="453155" y="1456566"/>
          <a:ext cx="8423808" cy="4636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999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32</a:t>
            </a:fld>
            <a:endParaRPr lang="en-US" dirty="0"/>
          </a:p>
        </p:txBody>
      </p:sp>
      <p:sp>
        <p:nvSpPr>
          <p:cNvPr id="8" name="TextBox 7"/>
          <p:cNvSpPr txBox="1"/>
          <p:nvPr/>
        </p:nvSpPr>
        <p:spPr>
          <a:xfrm>
            <a:off x="330867" y="18369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Education in Texas</a:t>
            </a:r>
            <a:endParaRPr lang="en-US" sz="2400" dirty="0">
              <a:solidFill>
                <a:schemeClr val="accent5">
                  <a:lumMod val="50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1886"/>
            <a:ext cx="9143999" cy="6076114"/>
          </a:xfrm>
          <a:prstGeom prst="rect">
            <a:avLst/>
          </a:prstGeom>
        </p:spPr>
      </p:pic>
    </p:spTree>
    <p:extLst>
      <p:ext uri="{BB962C8B-B14F-4D97-AF65-F5344CB8AC3E}">
        <p14:creationId xmlns:p14="http://schemas.microsoft.com/office/powerpoint/2010/main" val="2886692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Trends in Latino Education in the U.S.</a:t>
            </a:r>
            <a:endParaRPr lang="en-US" dirty="0"/>
          </a:p>
        </p:txBody>
      </p:sp>
      <p:sp>
        <p:nvSpPr>
          <p:cNvPr id="6" name="Content Placeholder 5"/>
          <p:cNvSpPr>
            <a:spLocks noGrp="1"/>
          </p:cNvSpPr>
          <p:nvPr>
            <p:ph idx="1"/>
          </p:nvPr>
        </p:nvSpPr>
        <p:spPr/>
        <p:txBody>
          <a:bodyPr>
            <a:normAutofit lnSpcReduction="10000"/>
          </a:bodyPr>
          <a:lstStyle/>
          <a:p>
            <a:r>
              <a:rPr lang="en-US" dirty="0" smtClean="0"/>
              <a:t>Over the past decade, Hispanic high school dropout rates have dropped. </a:t>
            </a:r>
          </a:p>
          <a:p>
            <a:r>
              <a:rPr lang="en-US" dirty="0" smtClean="0"/>
              <a:t>College enrollment among Hispanics is increased.</a:t>
            </a:r>
          </a:p>
          <a:p>
            <a:r>
              <a:rPr lang="en-US" dirty="0" smtClean="0"/>
              <a:t>There is still a large disparity between Hispanics and other groups in obtaining a bachelor’s degree.</a:t>
            </a:r>
          </a:p>
          <a:p>
            <a:r>
              <a:rPr lang="en-US" dirty="0" smtClean="0"/>
              <a:t>Hispanic college students attend public 2-year schools at higher rates than other groups.</a:t>
            </a:r>
          </a:p>
          <a:p>
            <a:r>
              <a:rPr lang="en-US" dirty="0" smtClean="0"/>
              <a:t>Hispanics are less likely than other groups to have student debt. </a:t>
            </a:r>
          </a:p>
          <a:p>
            <a:pPr marL="0" indent="0">
              <a:buNone/>
            </a:pPr>
            <a:r>
              <a:rPr lang="en-US" dirty="0"/>
              <a:t>Nearly all Latino youths (89%) believe a college degree is important for getting ahead in life. </a:t>
            </a:r>
          </a:p>
          <a:p>
            <a:pPr marL="0" indent="0">
              <a:buNone/>
            </a:pPr>
            <a:endParaRPr lang="en-US"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33</a:t>
            </a:fld>
            <a:endParaRPr lang="en-US" dirty="0"/>
          </a:p>
        </p:txBody>
      </p:sp>
      <p:sp>
        <p:nvSpPr>
          <p:cNvPr id="7" name="Rectangle 6"/>
          <p:cNvSpPr/>
          <p:nvPr/>
        </p:nvSpPr>
        <p:spPr>
          <a:xfrm>
            <a:off x="-1" y="6477008"/>
            <a:ext cx="8138159"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Pew Research Center, 2016, 5 Facts about Latinos and Education and Between Two Worlds: How Young Latinos Come of Age in America, 2009</a:t>
            </a:r>
            <a:endParaRPr lang="en-US" sz="1000" dirty="0">
              <a:solidFill>
                <a:schemeClr val="bg1">
                  <a:lumMod val="50000"/>
                </a:schemeClr>
              </a:solidFill>
            </a:endParaRPr>
          </a:p>
        </p:txBody>
      </p:sp>
    </p:spTree>
    <p:extLst>
      <p:ext uri="{BB962C8B-B14F-4D97-AF65-F5344CB8AC3E}">
        <p14:creationId xmlns:p14="http://schemas.microsoft.com/office/powerpoint/2010/main" val="690651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Texas, 2007-2017</a:t>
            </a:r>
            <a:endParaRPr lang="en-US" sz="24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34</a:t>
            </a:fld>
            <a:endParaRPr lang="en-US" dirty="0"/>
          </a:p>
        </p:txBody>
      </p:sp>
      <p:graphicFrame>
        <p:nvGraphicFramePr>
          <p:cNvPr id="7" name="Chart 6"/>
          <p:cNvGraphicFramePr>
            <a:graphicFrameLocks/>
          </p:cNvGraphicFramePr>
          <p:nvPr>
            <p:extLst/>
          </p:nvPr>
        </p:nvGraphicFramePr>
        <p:xfrm>
          <a:off x="601579" y="1447800"/>
          <a:ext cx="8201024" cy="50893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2887579"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48463"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2007-2017</a:t>
            </a:r>
            <a:endParaRPr lang="en-US" sz="1000" dirty="0">
              <a:solidFill>
                <a:schemeClr val="bg1">
                  <a:lumMod val="50000"/>
                </a:schemeClr>
              </a:solidFill>
            </a:endParaRPr>
          </a:p>
        </p:txBody>
      </p:sp>
    </p:spTree>
    <p:extLst>
      <p:ext uri="{BB962C8B-B14F-4D97-AF65-F5344CB8AC3E}">
        <p14:creationId xmlns:p14="http://schemas.microsoft.com/office/powerpoint/2010/main" val="1203686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by Race/Ethnicity, Texas, 2008-2017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graphicFrame>
        <p:nvGraphicFramePr>
          <p:cNvPr id="7" name="Chart 6"/>
          <p:cNvGraphicFramePr>
            <a:graphicFrameLocks/>
          </p:cNvGraphicFramePr>
          <p:nvPr>
            <p:extLst/>
          </p:nvPr>
        </p:nvGraphicFramePr>
        <p:xfrm>
          <a:off x="954505" y="1315651"/>
          <a:ext cx="7315200" cy="52482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518610"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82715"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2008-2017</a:t>
            </a:r>
            <a:endParaRPr lang="en-US" sz="1000" dirty="0">
              <a:solidFill>
                <a:schemeClr val="bg1">
                  <a:lumMod val="50000"/>
                </a:schemeClr>
              </a:solidFill>
            </a:endParaRPr>
          </a:p>
        </p:txBody>
      </p:sp>
    </p:spTree>
    <p:extLst>
      <p:ext uri="{BB962C8B-B14F-4D97-AF65-F5344CB8AC3E}">
        <p14:creationId xmlns:p14="http://schemas.microsoft.com/office/powerpoint/2010/main" val="4161273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294967295"/>
          </p:nvPr>
        </p:nvSpPr>
        <p:spPr/>
        <p:txBody>
          <a:bodyPr/>
          <a:lstStyle/>
          <a:p>
            <a:fld id="{2BC1FA3B-F0C1-4F58-90BE-DCC7501F4B28}" type="slidenum">
              <a:rPr lang="en-US" smtClean="0"/>
              <a:pPr/>
              <a:t>36</a:t>
            </a:fld>
            <a:endParaRPr lang="en-US" dirty="0"/>
          </a:p>
        </p:txBody>
      </p:sp>
      <p:sp>
        <p:nvSpPr>
          <p:cNvPr id="8" name="Rectangle 7"/>
          <p:cNvSpPr/>
          <p:nvPr/>
        </p:nvSpPr>
        <p:spPr>
          <a:xfrm>
            <a:off x="0" y="6477000"/>
            <a:ext cx="6400800" cy="569387"/>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2007-2017. </a:t>
            </a:r>
            <a:r>
              <a:rPr lang="en-US" sz="900" dirty="0">
                <a:solidFill>
                  <a:prstClr val="white">
                    <a:lumMod val="50000"/>
                  </a:prstClr>
                </a:solidFill>
                <a:latin typeface="Arial" panose="020B0604020202020204" pitchFamily="34" charset="0"/>
                <a:ea typeface="ＭＳ Ｐゴシック" pitchFamily="-16" charset="-128"/>
              </a:rPr>
              <a:t>* Years significantly different </a:t>
            </a:r>
            <a:r>
              <a:rPr lang="en-US" sz="1000" i="1" dirty="0">
                <a:solidFill>
                  <a:prstClr val="white">
                    <a:lumMod val="50000"/>
                  </a:prstClr>
                </a:solidFill>
                <a:latin typeface="Arial" panose="020B0604020202020204" pitchFamily="34" charset="0"/>
                <a:ea typeface="ＭＳ Ｐゴシック" pitchFamily="-16" charset="-128"/>
              </a:rPr>
              <a:t>p&lt;.05</a:t>
            </a:r>
            <a:endParaRPr lang="en-US" sz="1000" dirty="0">
              <a:solidFill>
                <a:prstClr val="white">
                  <a:lumMod val="50000"/>
                </a:prstClr>
              </a:solidFill>
              <a:latin typeface="Arial" charset="0"/>
              <a:ea typeface="ＭＳ Ｐゴシック" pitchFamily="-16" charset="-128"/>
            </a:endParaRPr>
          </a:p>
          <a:p>
            <a:endParaRPr lang="en-US" sz="1000" dirty="0">
              <a:solidFill>
                <a:schemeClr val="bg1">
                  <a:lumMod val="50000"/>
                </a:schemeClr>
              </a:solidFill>
            </a:endParaRPr>
          </a:p>
        </p:txBody>
      </p:sp>
      <p:graphicFrame>
        <p:nvGraphicFramePr>
          <p:cNvPr id="19" name="Content Placeholder 4"/>
          <p:cNvGraphicFramePr>
            <a:graphicFrameLocks noGrp="1"/>
          </p:cNvGraphicFramePr>
          <p:nvPr>
            <p:ph idx="1"/>
            <p:extLst>
              <p:ext uri="{D42A27DB-BD31-4B8C-83A1-F6EECF244321}">
                <p14:modId xmlns:p14="http://schemas.microsoft.com/office/powerpoint/2010/main" val="956398065"/>
              </p:ext>
            </p:extLst>
          </p:nvPr>
        </p:nvGraphicFramePr>
        <p:xfrm>
          <a:off x="5588470" y="4163989"/>
          <a:ext cx="3295648" cy="1095375"/>
        </p:xfrm>
        <a:graphic>
          <a:graphicData uri="http://schemas.openxmlformats.org/drawingml/2006/table">
            <a:tbl>
              <a:tblPr firstRow="1">
                <a:tableStyleId>{5C22544A-7EE6-4342-B048-85BDC9FD1C3A}</a:tableStyleId>
              </a:tblPr>
              <a:tblGrid>
                <a:gridCol w="2024280">
                  <a:extLst>
                    <a:ext uri="{9D8B030D-6E8A-4147-A177-3AD203B41FA5}">
                      <a16:colId xmlns:a16="http://schemas.microsoft.com/office/drawing/2014/main" val="20000"/>
                    </a:ext>
                  </a:extLst>
                </a:gridCol>
                <a:gridCol w="514103">
                  <a:extLst>
                    <a:ext uri="{9D8B030D-6E8A-4147-A177-3AD203B41FA5}">
                      <a16:colId xmlns:a16="http://schemas.microsoft.com/office/drawing/2014/main" val="20001"/>
                    </a:ext>
                  </a:extLst>
                </a:gridCol>
                <a:gridCol w="537556">
                  <a:extLst>
                    <a:ext uri="{9D8B030D-6E8A-4147-A177-3AD203B41FA5}">
                      <a16:colId xmlns:a16="http://schemas.microsoft.com/office/drawing/2014/main" val="20002"/>
                    </a:ext>
                  </a:extLst>
                </a:gridCol>
                <a:gridCol w="219709">
                  <a:extLst>
                    <a:ext uri="{9D8B030D-6E8A-4147-A177-3AD203B41FA5}">
                      <a16:colId xmlns:a16="http://schemas.microsoft.com/office/drawing/2014/main" val="20003"/>
                    </a:ext>
                  </a:extLst>
                </a:gridCol>
              </a:tblGrid>
              <a:tr h="214342">
                <a:tc>
                  <a:txBody>
                    <a:bodyPr/>
                    <a:lstStyle/>
                    <a:p>
                      <a:pPr algn="l" fontAlgn="t"/>
                      <a:endParaRPr lang="en-US" sz="11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1400" b="0" u="none" strike="noStrike" dirty="0">
                          <a:effectLst/>
                        </a:rPr>
                        <a:t> </a:t>
                      </a:r>
                      <a:r>
                        <a:rPr lang="en-US" sz="1400" b="0" u="none" strike="noStrike" dirty="0" smtClean="0">
                          <a:effectLst/>
                        </a:rPr>
                        <a:t>2007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smtClean="0">
                          <a:effectLst/>
                        </a:rPr>
                        <a:t>2017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100" b="0" u="none" strike="noStrike" dirty="0">
                          <a:effectLst/>
                        </a:rPr>
                        <a:t> </a:t>
                      </a:r>
                      <a:endParaRPr lang="en-US" sz="11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high school graduate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79.1%</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83.6%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1"/>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bachelor's degree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25.2%</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29.6%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2602458370"/>
              </p:ext>
            </p:extLst>
          </p:nvPr>
        </p:nvGraphicFramePr>
        <p:xfrm>
          <a:off x="1042736" y="1171075"/>
          <a:ext cx="6529138" cy="5305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326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Educational Attainment, Texas, </a:t>
            </a:r>
            <a:br>
              <a:rPr lang="en-US" dirty="0" smtClean="0"/>
            </a:br>
            <a:r>
              <a:rPr lang="en-US" dirty="0" smtClean="0"/>
              <a:t>2007 and 2017</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37</a:t>
            </a:fld>
            <a:endParaRPr lang="en-US" dirty="0"/>
          </a:p>
        </p:txBody>
      </p:sp>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3502476830"/>
              </p:ext>
            </p:extLst>
          </p:nvPr>
        </p:nvGraphicFramePr>
        <p:xfrm>
          <a:off x="473242" y="1130969"/>
          <a:ext cx="4052837" cy="5432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1812471242"/>
              </p:ext>
            </p:extLst>
          </p:nvPr>
        </p:nvGraphicFramePr>
        <p:xfrm>
          <a:off x="4646613" y="1130969"/>
          <a:ext cx="3886200" cy="543295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ACS </a:t>
            </a:r>
            <a:r>
              <a:rPr lang="en-US" sz="900" dirty="0">
                <a:solidFill>
                  <a:schemeClr val="bg1">
                    <a:lumMod val="50000"/>
                  </a:schemeClr>
                </a:solidFill>
                <a:ea typeface="Times New Roman" panose="02020603050405020304" pitchFamily="18" charset="0"/>
                <a:cs typeface="Times New Roman" panose="02020603050405020304" pitchFamily="18" charset="0"/>
              </a:rPr>
              <a:t>1</a:t>
            </a:r>
            <a:r>
              <a:rPr lang="en-US" sz="900" dirty="0" smtClean="0">
                <a:solidFill>
                  <a:schemeClr val="bg1">
                    <a:lumMod val="50000"/>
                  </a:schemeClr>
                </a:solidFill>
                <a:ea typeface="Times New Roman" panose="02020603050405020304" pitchFamily="18" charset="0"/>
                <a:cs typeface="Times New Roman" panose="02020603050405020304" pitchFamily="18" charset="0"/>
              </a:rPr>
              <a:t>-Year Estimates, 2007, 2017</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466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2007, 2017 and 2017-2017 Change</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2007, 2017</a:t>
            </a:r>
            <a:endParaRPr lang="en-US" sz="1000" dirty="0">
              <a:solidFill>
                <a:schemeClr val="bg1">
                  <a:lumMod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25584061"/>
              </p:ext>
            </p:extLst>
          </p:nvPr>
        </p:nvGraphicFramePr>
        <p:xfrm>
          <a:off x="305635" y="1607553"/>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814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Select Social Characteristics of Young Texans, 2017</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14094006"/>
              </p:ext>
            </p:extLst>
          </p:nvPr>
        </p:nvGraphicFramePr>
        <p:xfrm>
          <a:off x="409630" y="2711947"/>
          <a:ext cx="8458200" cy="3134360"/>
        </p:xfrm>
        <a:graphic>
          <a:graphicData uri="http://schemas.openxmlformats.org/drawingml/2006/table">
            <a:tbl>
              <a:tblPr firstRow="1" bandRow="1">
                <a:tableStyleId>{5C22544A-7EE6-4342-B048-85BDC9FD1C3A}</a:tableStyleId>
              </a:tblPr>
              <a:tblGrid>
                <a:gridCol w="2622049">
                  <a:extLst>
                    <a:ext uri="{9D8B030D-6E8A-4147-A177-3AD203B41FA5}">
                      <a16:colId xmlns:a16="http://schemas.microsoft.com/office/drawing/2014/main" val="1976655513"/>
                    </a:ext>
                  </a:extLst>
                </a:gridCol>
                <a:gridCol w="1607051">
                  <a:extLst>
                    <a:ext uri="{9D8B030D-6E8A-4147-A177-3AD203B41FA5}">
                      <a16:colId xmlns:a16="http://schemas.microsoft.com/office/drawing/2014/main" val="3136015786"/>
                    </a:ext>
                  </a:extLst>
                </a:gridCol>
                <a:gridCol w="2114550">
                  <a:extLst>
                    <a:ext uri="{9D8B030D-6E8A-4147-A177-3AD203B41FA5}">
                      <a16:colId xmlns:a16="http://schemas.microsoft.com/office/drawing/2014/main" val="3609231522"/>
                    </a:ext>
                  </a:extLst>
                </a:gridCol>
                <a:gridCol w="2114550">
                  <a:extLst>
                    <a:ext uri="{9D8B030D-6E8A-4147-A177-3AD203B41FA5}">
                      <a16:colId xmlns:a16="http://schemas.microsoft.com/office/drawing/2014/main" val="1162786653"/>
                    </a:ext>
                  </a:extLst>
                </a:gridCol>
              </a:tblGrid>
              <a:tr h="370840">
                <a:tc>
                  <a:txBody>
                    <a:bodyPr/>
                    <a:lstStyle/>
                    <a:p>
                      <a:pPr algn="ctr"/>
                      <a:endParaRPr lang="en-US" dirty="0"/>
                    </a:p>
                  </a:txBody>
                  <a:tcPr/>
                </a:tc>
                <a:tc>
                  <a:txBody>
                    <a:bodyPr/>
                    <a:lstStyle/>
                    <a:p>
                      <a:pPr algn="ctr"/>
                      <a:r>
                        <a:rPr lang="en-US" dirty="0" smtClean="0"/>
                        <a:t>Total</a:t>
                      </a:r>
                      <a:endParaRPr lang="en-US" dirty="0"/>
                    </a:p>
                  </a:txBody>
                  <a:tcPr/>
                </a:tc>
                <a:tc>
                  <a:txBody>
                    <a:bodyPr/>
                    <a:lstStyle/>
                    <a:p>
                      <a:pPr algn="ctr"/>
                      <a:r>
                        <a:rPr lang="en-US" dirty="0" smtClean="0"/>
                        <a:t>Male</a:t>
                      </a:r>
                      <a:endParaRPr lang="en-US" dirty="0"/>
                    </a:p>
                  </a:txBody>
                  <a:tcPr/>
                </a:tc>
                <a:tc>
                  <a:txBody>
                    <a:bodyPr/>
                    <a:lstStyle/>
                    <a:p>
                      <a:pPr algn="ctr"/>
                      <a:r>
                        <a:rPr lang="en-US" dirty="0" smtClean="0"/>
                        <a:t>Female</a:t>
                      </a:r>
                      <a:endParaRPr lang="en-US" dirty="0"/>
                    </a:p>
                  </a:txBody>
                  <a:tcPr/>
                </a:tc>
                <a:extLst>
                  <a:ext uri="{0D108BD9-81ED-4DB2-BD59-A6C34878D82A}">
                    <a16:rowId xmlns:a16="http://schemas.microsoft.com/office/drawing/2014/main" val="941348712"/>
                  </a:ext>
                </a:extLst>
              </a:tr>
              <a:tr h="370840">
                <a:tc>
                  <a:txBody>
                    <a:bodyPr/>
                    <a:lstStyle/>
                    <a:p>
                      <a:r>
                        <a:rPr lang="en-US" dirty="0" smtClean="0"/>
                        <a:t>Population</a:t>
                      </a:r>
                      <a:r>
                        <a:rPr lang="en-US" baseline="0" dirty="0" smtClean="0"/>
                        <a:t> 18 to 24</a:t>
                      </a:r>
                      <a:endParaRPr lang="en-US" dirty="0"/>
                    </a:p>
                  </a:txBody>
                  <a:tcPr/>
                </a:tc>
                <a:tc>
                  <a:txBody>
                    <a:bodyPr/>
                    <a:lstStyle/>
                    <a:p>
                      <a:pPr algn="ctr"/>
                      <a:r>
                        <a:rPr lang="en-US" dirty="0" smtClean="0"/>
                        <a:t>2,790,087</a:t>
                      </a:r>
                      <a:endParaRPr lang="en-US" dirty="0"/>
                    </a:p>
                  </a:txBody>
                  <a:tcPr/>
                </a:tc>
                <a:tc>
                  <a:txBody>
                    <a:bodyPr/>
                    <a:lstStyle/>
                    <a:p>
                      <a:pPr algn="ctr"/>
                      <a:r>
                        <a:rPr lang="en-US" dirty="0" smtClean="0"/>
                        <a:t>1,441,775</a:t>
                      </a:r>
                      <a:endParaRPr lang="en-US" dirty="0"/>
                    </a:p>
                  </a:txBody>
                  <a:tcPr/>
                </a:tc>
                <a:tc>
                  <a:txBody>
                    <a:bodyPr/>
                    <a:lstStyle/>
                    <a:p>
                      <a:pPr algn="ctr"/>
                      <a:r>
                        <a:rPr lang="en-US" dirty="0" smtClean="0"/>
                        <a:t>1,348,312</a:t>
                      </a:r>
                      <a:endParaRPr lang="en-US" dirty="0"/>
                    </a:p>
                  </a:txBody>
                  <a:tcPr/>
                </a:tc>
                <a:extLst>
                  <a:ext uri="{0D108BD9-81ED-4DB2-BD59-A6C34878D82A}">
                    <a16:rowId xmlns:a16="http://schemas.microsoft.com/office/drawing/2014/main" val="972317051"/>
                  </a:ext>
                </a:extLst>
              </a:tr>
              <a:tr h="370840">
                <a:tc>
                  <a:txBody>
                    <a:bodyPr/>
                    <a:lstStyle/>
                    <a:p>
                      <a:r>
                        <a:rPr lang="en-US" dirty="0" smtClean="0"/>
                        <a:t>Enrolled in college or graduate</a:t>
                      </a:r>
                      <a:r>
                        <a:rPr lang="en-US" baseline="0" dirty="0" smtClean="0"/>
                        <a:t> school</a:t>
                      </a:r>
                      <a:endParaRPr lang="en-US" dirty="0"/>
                    </a:p>
                  </a:txBody>
                  <a:tcPr/>
                </a:tc>
                <a:tc>
                  <a:txBody>
                    <a:bodyPr/>
                    <a:lstStyle/>
                    <a:p>
                      <a:pPr algn="ctr"/>
                      <a:r>
                        <a:rPr lang="en-US" dirty="0" smtClean="0"/>
                        <a:t>37.9%</a:t>
                      </a:r>
                      <a:endParaRPr lang="en-US" dirty="0"/>
                    </a:p>
                  </a:txBody>
                  <a:tcPr/>
                </a:tc>
                <a:tc>
                  <a:txBody>
                    <a:bodyPr/>
                    <a:lstStyle/>
                    <a:p>
                      <a:pPr algn="ctr"/>
                      <a:r>
                        <a:rPr lang="en-US" dirty="0" smtClean="0"/>
                        <a:t>34.1%</a:t>
                      </a:r>
                      <a:endParaRPr lang="en-US" dirty="0"/>
                    </a:p>
                  </a:txBody>
                  <a:tcPr/>
                </a:tc>
                <a:tc>
                  <a:txBody>
                    <a:bodyPr/>
                    <a:lstStyle/>
                    <a:p>
                      <a:pPr algn="ctr"/>
                      <a:r>
                        <a:rPr lang="en-US" dirty="0" smtClean="0"/>
                        <a:t>41.9%</a:t>
                      </a:r>
                      <a:endParaRPr lang="en-US" dirty="0"/>
                    </a:p>
                  </a:txBody>
                  <a:tcPr/>
                </a:tc>
                <a:extLst>
                  <a:ext uri="{0D108BD9-81ED-4DB2-BD59-A6C34878D82A}">
                    <a16:rowId xmlns:a16="http://schemas.microsoft.com/office/drawing/2014/main" val="905167812"/>
                  </a:ext>
                </a:extLst>
              </a:tr>
              <a:tr h="370840">
                <a:tc>
                  <a:txBody>
                    <a:bodyPr/>
                    <a:lstStyle/>
                    <a:p>
                      <a:r>
                        <a:rPr lang="en-US" dirty="0" smtClean="0"/>
                        <a:t>Enrolled in public school</a:t>
                      </a:r>
                      <a:endParaRPr lang="en-US" dirty="0"/>
                    </a:p>
                  </a:txBody>
                  <a:tcPr/>
                </a:tc>
                <a:tc>
                  <a:txBody>
                    <a:bodyPr/>
                    <a:lstStyle/>
                    <a:p>
                      <a:pPr algn="ctr"/>
                      <a:r>
                        <a:rPr lang="en-US" dirty="0" smtClean="0"/>
                        <a:t>85.5%</a:t>
                      </a:r>
                      <a:endParaRPr lang="en-US" dirty="0"/>
                    </a:p>
                  </a:txBody>
                  <a:tcPr/>
                </a:tc>
                <a:tc>
                  <a:txBody>
                    <a:bodyPr/>
                    <a:lstStyle/>
                    <a:p>
                      <a:pPr algn="ctr"/>
                      <a:r>
                        <a:rPr lang="en-US" dirty="0" smtClean="0"/>
                        <a:t>86.3%</a:t>
                      </a:r>
                      <a:endParaRPr lang="en-US" dirty="0"/>
                    </a:p>
                  </a:txBody>
                  <a:tcPr/>
                </a:tc>
                <a:tc>
                  <a:txBody>
                    <a:bodyPr/>
                    <a:lstStyle/>
                    <a:p>
                      <a:pPr algn="ctr"/>
                      <a:r>
                        <a:rPr lang="en-US" dirty="0" smtClean="0"/>
                        <a:t>84.7%</a:t>
                      </a:r>
                      <a:endParaRPr lang="en-US" dirty="0"/>
                    </a:p>
                  </a:txBody>
                  <a:tcPr/>
                </a:tc>
                <a:extLst>
                  <a:ext uri="{0D108BD9-81ED-4DB2-BD59-A6C34878D82A}">
                    <a16:rowId xmlns:a16="http://schemas.microsoft.com/office/drawing/2014/main" val="1472390295"/>
                  </a:ext>
                </a:extLst>
              </a:tr>
              <a:tr h="370840">
                <a:tc>
                  <a:txBody>
                    <a:bodyPr/>
                    <a:lstStyle/>
                    <a:p>
                      <a:r>
                        <a:rPr lang="en-US" dirty="0" smtClean="0"/>
                        <a:t>Enrolled in private school</a:t>
                      </a:r>
                      <a:endParaRPr lang="en-US" dirty="0"/>
                    </a:p>
                  </a:txBody>
                  <a:tcPr/>
                </a:tc>
                <a:tc>
                  <a:txBody>
                    <a:bodyPr/>
                    <a:lstStyle/>
                    <a:p>
                      <a:pPr algn="ctr"/>
                      <a:r>
                        <a:rPr lang="en-US" dirty="0" smtClean="0"/>
                        <a:t>14.5%</a:t>
                      </a:r>
                      <a:endParaRPr lang="en-US" dirty="0"/>
                    </a:p>
                  </a:txBody>
                  <a:tcPr/>
                </a:tc>
                <a:tc>
                  <a:txBody>
                    <a:bodyPr/>
                    <a:lstStyle/>
                    <a:p>
                      <a:pPr algn="ctr"/>
                      <a:r>
                        <a:rPr lang="en-US" dirty="0" smtClean="0"/>
                        <a:t>13.7%</a:t>
                      </a:r>
                      <a:endParaRPr lang="en-US" dirty="0"/>
                    </a:p>
                  </a:txBody>
                  <a:tcPr/>
                </a:tc>
                <a:tc>
                  <a:txBody>
                    <a:bodyPr/>
                    <a:lstStyle/>
                    <a:p>
                      <a:pPr algn="ctr"/>
                      <a:r>
                        <a:rPr lang="en-US" dirty="0" smtClean="0"/>
                        <a:t>15.3%</a:t>
                      </a:r>
                      <a:endParaRPr lang="en-US" dirty="0"/>
                    </a:p>
                  </a:txBody>
                  <a:tcPr/>
                </a:tc>
                <a:extLst>
                  <a:ext uri="{0D108BD9-81ED-4DB2-BD59-A6C34878D82A}">
                    <a16:rowId xmlns:a16="http://schemas.microsoft.com/office/drawing/2014/main" val="543885519"/>
                  </a:ext>
                </a:extLst>
              </a:tr>
              <a:tr h="370840">
                <a:tc>
                  <a:txBody>
                    <a:bodyPr/>
                    <a:lstStyle/>
                    <a:p>
                      <a:r>
                        <a:rPr lang="en-US" dirty="0" smtClean="0"/>
                        <a:t>Percent</a:t>
                      </a:r>
                      <a:r>
                        <a:rPr lang="en-US" baseline="0" dirty="0" smtClean="0"/>
                        <a:t> below Poverty</a:t>
                      </a:r>
                      <a:endParaRPr lang="en-US" dirty="0"/>
                    </a:p>
                  </a:txBody>
                  <a:tcPr/>
                </a:tc>
                <a:tc>
                  <a:txBody>
                    <a:bodyPr/>
                    <a:lstStyle/>
                    <a:p>
                      <a:pPr algn="ctr"/>
                      <a:r>
                        <a:rPr lang="en-US" dirty="0" smtClean="0"/>
                        <a:t>50.0%</a:t>
                      </a:r>
                      <a:endParaRPr lang="en-US" dirty="0"/>
                    </a:p>
                  </a:txBody>
                  <a:tcPr/>
                </a:tc>
                <a:tc>
                  <a:txBody>
                    <a:bodyPr/>
                    <a:lstStyle/>
                    <a:p>
                      <a:pPr algn="ctr"/>
                      <a:r>
                        <a:rPr lang="en-US" dirty="0" smtClean="0"/>
                        <a:t>43.3%</a:t>
                      </a:r>
                      <a:endParaRPr lang="en-US" dirty="0"/>
                    </a:p>
                  </a:txBody>
                  <a:tcPr/>
                </a:tc>
                <a:tc>
                  <a:txBody>
                    <a:bodyPr/>
                    <a:lstStyle/>
                    <a:p>
                      <a:pPr algn="ctr"/>
                      <a:r>
                        <a:rPr lang="en-US" dirty="0" smtClean="0"/>
                        <a:t>56.8%</a:t>
                      </a:r>
                      <a:endParaRPr lang="en-US" dirty="0"/>
                    </a:p>
                  </a:txBody>
                  <a:tcPr/>
                </a:tc>
                <a:extLst>
                  <a:ext uri="{0D108BD9-81ED-4DB2-BD59-A6C34878D82A}">
                    <a16:rowId xmlns:a16="http://schemas.microsoft.com/office/drawing/2014/main" val="2503775926"/>
                  </a:ext>
                </a:extLst>
              </a:tr>
              <a:tr h="370840">
                <a:tc>
                  <a:txBody>
                    <a:bodyPr/>
                    <a:lstStyle/>
                    <a:p>
                      <a:r>
                        <a:rPr lang="en-US" dirty="0" smtClean="0"/>
                        <a:t>Percent without Health Insurance*</a:t>
                      </a:r>
                      <a:endParaRPr lang="en-US" dirty="0"/>
                    </a:p>
                  </a:txBody>
                  <a:tcPr/>
                </a:tc>
                <a:tc>
                  <a:txBody>
                    <a:bodyPr/>
                    <a:lstStyle/>
                    <a:p>
                      <a:pPr algn="ctr"/>
                      <a:r>
                        <a:rPr lang="en-US" dirty="0" smtClean="0"/>
                        <a:t>29.3%</a:t>
                      </a:r>
                      <a:endParaRPr lang="en-US" dirty="0"/>
                    </a:p>
                  </a:txBody>
                  <a:tcPr/>
                </a:tc>
                <a:tc>
                  <a:txBody>
                    <a:bodyPr/>
                    <a:lstStyle/>
                    <a:p>
                      <a:pPr algn="ctr"/>
                      <a:r>
                        <a:rPr lang="en-US" dirty="0" smtClean="0"/>
                        <a:t>30.7%</a:t>
                      </a:r>
                      <a:endParaRPr lang="en-US" dirty="0"/>
                    </a:p>
                  </a:txBody>
                  <a:tcPr/>
                </a:tc>
                <a:tc>
                  <a:txBody>
                    <a:bodyPr/>
                    <a:lstStyle/>
                    <a:p>
                      <a:pPr algn="ctr"/>
                      <a:r>
                        <a:rPr lang="en-US" dirty="0" smtClean="0"/>
                        <a:t>27.8%</a:t>
                      </a:r>
                      <a:endParaRPr lang="en-US" dirty="0"/>
                    </a:p>
                  </a:txBody>
                  <a:tcPr/>
                </a:tc>
                <a:extLst>
                  <a:ext uri="{0D108BD9-81ED-4DB2-BD59-A6C34878D82A}">
                    <a16:rowId xmlns:a16="http://schemas.microsoft.com/office/drawing/2014/main" val="21981858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39</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American Community Survey 1-Year Estimates</a:t>
            </a:r>
            <a:endParaRPr lang="en-US" sz="1000" dirty="0">
              <a:solidFill>
                <a:schemeClr val="bg1">
                  <a:lumMod val="50000"/>
                </a:schemeClr>
              </a:solidFill>
            </a:endParaRPr>
          </a:p>
        </p:txBody>
      </p:sp>
      <p:sp>
        <p:nvSpPr>
          <p:cNvPr id="9" name="TextBox 8"/>
          <p:cNvSpPr txBox="1"/>
          <p:nvPr/>
        </p:nvSpPr>
        <p:spPr>
          <a:xfrm>
            <a:off x="854242" y="1401466"/>
            <a:ext cx="780448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1.85 million Texans are enrolled in college or graduate school.</a:t>
            </a:r>
          </a:p>
          <a:p>
            <a:pPr marL="742950" lvl="1" indent="-285750">
              <a:buFont typeface="Arial" panose="020B0604020202020204" pitchFamily="34" charset="0"/>
              <a:buChar char="•"/>
            </a:pPr>
            <a:r>
              <a:rPr lang="en-US" dirty="0" smtClean="0"/>
              <a:t>20.7% of undergrads live below the poverty level.</a:t>
            </a:r>
          </a:p>
          <a:p>
            <a:pPr marL="742950" lvl="1" indent="-285750">
              <a:buFont typeface="Arial" panose="020B0604020202020204" pitchFamily="34" charset="0"/>
              <a:buChar char="•"/>
            </a:pPr>
            <a:r>
              <a:rPr lang="en-US" dirty="0" smtClean="0"/>
              <a:t>14.6% of graduate students live below the poverty level.</a:t>
            </a:r>
          </a:p>
          <a:p>
            <a:pPr marL="742950" lvl="1" indent="-285750">
              <a:buFont typeface="Arial" panose="020B0604020202020204" pitchFamily="34" charset="0"/>
              <a:buChar char="•"/>
            </a:pPr>
            <a:r>
              <a:rPr lang="en-US" dirty="0" smtClean="0"/>
              <a:t>20.9% of 19 to 25 year-olds enrolled in school have no insurance.</a:t>
            </a:r>
            <a:endParaRPr lang="en-US" dirty="0"/>
          </a:p>
        </p:txBody>
      </p:sp>
    </p:spTree>
    <p:extLst>
      <p:ext uri="{BB962C8B-B14F-4D97-AF65-F5344CB8AC3E}">
        <p14:creationId xmlns:p14="http://schemas.microsoft.com/office/powerpoint/2010/main" val="131403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49729470"/>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2017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2010-2017</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2010-2017</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b="1" i="0" u="none" strike="noStrike" dirty="0">
                          <a:solidFill>
                            <a:schemeClr val="tx1"/>
                          </a:solidFill>
                          <a:effectLst/>
                          <a:latin typeface="Calibri" panose="020F0502020204030204" pitchFamily="34" charset="0"/>
                        </a:rPr>
                        <a:t>United States</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281,421,906</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308,745,538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325,719,178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16,961,073</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5.49%</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97">
                <a:tc>
                  <a:txBody>
                    <a:bodyPr/>
                    <a:lstStyle/>
                    <a:p>
                      <a:pPr algn="l" rtl="0" fontAlgn="ctr"/>
                      <a:r>
                        <a:rPr lang="en-US" sz="1600" b="0" i="0" u="none" strike="noStrike" dirty="0">
                          <a:solidFill>
                            <a:srgbClr val="000000"/>
                          </a:solidFill>
                          <a:effectLst/>
                          <a:latin typeface="Calibri" panose="020F0502020204030204" pitchFamily="34" charset="0"/>
                        </a:rPr>
                        <a:t>Texas</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20,851,820</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25,145,561</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28,304,596</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3,158,496</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12.56%</a:t>
                      </a: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433553">
                <a:tc>
                  <a:txBody>
                    <a:bodyPr/>
                    <a:lstStyle/>
                    <a:p>
                      <a:pPr algn="l" rtl="0" fontAlgn="ctr"/>
                      <a:r>
                        <a:rPr lang="en-US" sz="1600" b="0" i="0" u="none" strike="noStrike" dirty="0">
                          <a:solidFill>
                            <a:srgbClr val="000000"/>
                          </a:solidFill>
                          <a:effectLst/>
                          <a:latin typeface="Calibri" panose="020F0502020204030204" pitchFamily="34" charset="0"/>
                        </a:rPr>
                        <a:t>California</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33,871,648</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37,253,956</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39,536,653</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2,282,135</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6.13%</a:t>
                      </a: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3349">
                <a:tc>
                  <a:txBody>
                    <a:bodyPr/>
                    <a:lstStyle/>
                    <a:p>
                      <a:pPr algn="l" rtl="0" fontAlgn="ctr"/>
                      <a:r>
                        <a:rPr lang="en-US" sz="1600" b="0" i="0" u="none" strike="noStrike" dirty="0">
                          <a:solidFill>
                            <a:srgbClr val="000000"/>
                          </a:solidFill>
                          <a:effectLst/>
                          <a:latin typeface="Calibri" panose="020F0502020204030204" pitchFamily="34" charset="0"/>
                        </a:rPr>
                        <a:t>Florida</a:t>
                      </a:r>
                    </a:p>
                  </a:txBody>
                  <a:tcPr marL="7620" marR="7620" marT="7620" marB="0" anchor="ctr"/>
                </a:tc>
                <a:tc>
                  <a:txBody>
                    <a:bodyPr/>
                    <a:lstStyle/>
                    <a:p>
                      <a:pPr algn="r" rtl="0" fontAlgn="b"/>
                      <a:r>
                        <a:rPr lang="en-US" sz="1600" b="0" i="0" u="none" strike="noStrike" dirty="0">
                          <a:solidFill>
                            <a:srgbClr val="000000"/>
                          </a:solidFill>
                          <a:effectLst/>
                          <a:latin typeface="Calibri" panose="020F0502020204030204" pitchFamily="34" charset="0"/>
                        </a:rPr>
                        <a:t>15,982,378</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18,801,310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20,984,400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2,179,806</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11.59%</a:t>
                      </a:r>
                    </a:p>
                  </a:txBody>
                  <a:tcPr marL="7620" marR="7620" marT="7620" marB="0" anchor="b"/>
                </a:tc>
                <a:extLst>
                  <a:ext uri="{0D108BD9-81ED-4DB2-BD59-A6C34878D82A}">
                    <a16:rowId xmlns:a16="http://schemas.microsoft.com/office/drawing/2014/main" val="10004"/>
                  </a:ext>
                </a:extLst>
              </a:tr>
              <a:tr h="402067">
                <a:tc>
                  <a:txBody>
                    <a:bodyPr/>
                    <a:lstStyle/>
                    <a:p>
                      <a:pPr algn="l" rtl="0" fontAlgn="ctr"/>
                      <a:r>
                        <a:rPr lang="en-US" sz="1600" b="0" i="0" u="none" strike="noStrike" dirty="0">
                          <a:solidFill>
                            <a:srgbClr val="000000"/>
                          </a:solidFill>
                          <a:effectLst/>
                          <a:latin typeface="Calibri" panose="020F0502020204030204" pitchFamily="34" charset="0"/>
                        </a:rPr>
                        <a:t>Georgia</a:t>
                      </a:r>
                    </a:p>
                  </a:txBody>
                  <a:tcPr marL="7620" marR="7620" marT="7620" marB="0" anchor="ctr"/>
                </a:tc>
                <a:tc>
                  <a:txBody>
                    <a:bodyPr/>
                    <a:lstStyle/>
                    <a:p>
                      <a:pPr algn="r" rtl="0" fontAlgn="b"/>
                      <a:r>
                        <a:rPr lang="en-US" sz="1600" b="0" i="0" u="none" strike="noStrike" dirty="0">
                          <a:solidFill>
                            <a:srgbClr val="000000"/>
                          </a:solidFill>
                          <a:effectLst/>
                          <a:latin typeface="Calibri" panose="020F0502020204030204" pitchFamily="34" charset="0"/>
                        </a:rPr>
                        <a:t>8,186,453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9,687,653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10,429,379</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740,689</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7.65%</a:t>
                      </a:r>
                    </a:p>
                  </a:txBody>
                  <a:tcPr marL="7620" marR="7620" marT="7620" marB="0" anchor="b"/>
                </a:tc>
                <a:extLst>
                  <a:ext uri="{0D108BD9-81ED-4DB2-BD59-A6C34878D82A}">
                    <a16:rowId xmlns:a16="http://schemas.microsoft.com/office/drawing/2014/main" val="10005"/>
                  </a:ext>
                </a:extLst>
              </a:tr>
              <a:tr h="461275">
                <a:tc>
                  <a:txBody>
                    <a:bodyPr/>
                    <a:lstStyle/>
                    <a:p>
                      <a:pPr algn="l" rtl="0" fontAlgn="b"/>
                      <a:r>
                        <a:rPr lang="en-US" sz="1600" b="0" i="0" u="none" strike="noStrike" dirty="0">
                          <a:solidFill>
                            <a:srgbClr val="000000"/>
                          </a:solidFill>
                          <a:effectLst/>
                          <a:latin typeface="Calibri" panose="020F0502020204030204" pitchFamily="34" charset="0"/>
                        </a:rPr>
                        <a:t>North Carolina</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8,049,313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9,535,483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10,273,419</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737,698</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7.74%</a:t>
                      </a:r>
                    </a:p>
                  </a:txBody>
                  <a:tcPr marL="7620" marR="7620" marT="7620" marB="0" anchor="b"/>
                </a:tc>
                <a:extLst>
                  <a:ext uri="{0D108BD9-81ED-4DB2-BD59-A6C34878D82A}">
                    <a16:rowId xmlns:a16="http://schemas.microsoft.com/office/drawing/2014/main" val="10006"/>
                  </a:ext>
                </a:extLst>
              </a:tr>
              <a:tr h="461275">
                <a:tc>
                  <a:txBody>
                    <a:bodyPr/>
                    <a:lstStyle/>
                    <a:p>
                      <a:pPr algn="l" rtl="0" fontAlgn="b"/>
                      <a:r>
                        <a:rPr lang="en-US" sz="1600" b="0" i="0" u="none" strike="noStrike" dirty="0">
                          <a:solidFill>
                            <a:srgbClr val="000000"/>
                          </a:solidFill>
                          <a:effectLst/>
                          <a:latin typeface="Calibri" panose="020F0502020204030204" pitchFamily="34" charset="0"/>
                        </a:rPr>
                        <a:t>Washington</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5,894,121</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6,724,540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7,405,743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681,198</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10.13%</a:t>
                      </a:r>
                    </a:p>
                  </a:txBody>
                  <a:tcPr marL="7620" marR="7620" marT="7620" marB="0" anchor="b"/>
                </a:tc>
                <a:extLst>
                  <a:ext uri="{0D108BD9-81ED-4DB2-BD59-A6C34878D82A}">
                    <a16:rowId xmlns:a16="http://schemas.microsoft.com/office/drawing/2014/main" val="935442627"/>
                  </a:ext>
                </a:extLst>
              </a:tr>
              <a:tr h="461275">
                <a:tc>
                  <a:txBody>
                    <a:bodyPr/>
                    <a:lstStyle/>
                    <a:p>
                      <a:pPr algn="l" rtl="0" fontAlgn="b"/>
                      <a:r>
                        <a:rPr lang="en-US" sz="1600" b="0" i="0" u="none" strike="noStrike" dirty="0">
                          <a:solidFill>
                            <a:srgbClr val="000000"/>
                          </a:solidFill>
                          <a:effectLst/>
                          <a:latin typeface="Calibri" panose="020F0502020204030204" pitchFamily="34" charset="0"/>
                        </a:rPr>
                        <a:t>Arizona</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5,130,632</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6,392,017</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7,016,270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623,961</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9.76%</a:t>
                      </a:r>
                    </a:p>
                  </a:txBody>
                  <a:tcPr marL="7620" marR="7620" marT="7620" marB="0" anchor="b"/>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2017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50631" y="6169724"/>
            <a:ext cx="8610600" cy="461665"/>
          </a:xfrm>
          <a:prstGeom prst="rect">
            <a:avLst/>
          </a:prstGeom>
          <a:noFill/>
        </p:spPr>
        <p:txBody>
          <a:bodyPr wrap="square" rtlCol="0">
            <a:spAutoFit/>
          </a:bodyPr>
          <a:lstStyle/>
          <a:p>
            <a:r>
              <a:rPr lang="en-US" sz="2400" dirty="0" smtClean="0">
                <a:solidFill>
                  <a:schemeClr val="bg1"/>
                </a:solidFill>
                <a:latin typeface="+mj-lt"/>
              </a:rPr>
              <a:t>Population Projections</a:t>
            </a:r>
            <a:endParaRPr lang="en-US" sz="2400" dirty="0">
              <a:solidFill>
                <a:schemeClr val="bg1"/>
              </a:solidFill>
              <a:latin typeface="+mj-lt"/>
            </a:endParaRPr>
          </a:p>
        </p:txBody>
      </p:sp>
    </p:spTree>
    <p:extLst>
      <p:ext uri="{BB962C8B-B14F-4D97-AF65-F5344CB8AC3E}">
        <p14:creationId xmlns:p14="http://schemas.microsoft.com/office/powerpoint/2010/main" val="2907599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083511447"/>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400" kern="0" dirty="0">
                <a:ea typeface="+mj-ea"/>
                <a:cs typeface="+mj-cs"/>
              </a:rPr>
              <a:t>Projected Population Growth in Texas, </a:t>
            </a:r>
            <a:br>
              <a:rPr lang="en-US" sz="2400" kern="0" dirty="0">
                <a:ea typeface="+mj-ea"/>
                <a:cs typeface="+mj-cs"/>
              </a:rPr>
            </a:br>
            <a:r>
              <a:rPr lang="en-US" sz="2400" kern="0" dirty="0" smtClean="0">
                <a:ea typeface="+mj-ea"/>
                <a:cs typeface="+mj-cs"/>
              </a:rPr>
              <a:t>2010-2020</a:t>
            </a:r>
            <a:endParaRPr kumimoji="0" lang="en-US" sz="2400" i="0" u="none" strike="noStrike" kern="0" cap="none" spc="0" normalizeH="0" baseline="0" noProof="0" dirty="0">
              <a:ln>
                <a:noFill/>
              </a:ln>
              <a:effectLst/>
              <a:uLnTx/>
              <a:uFillTx/>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Source: Texas </a:t>
            </a:r>
            <a:r>
              <a:rPr lang="en-US" sz="1200" dirty="0" smtClean="0">
                <a:solidFill>
                  <a:prstClr val="black">
                    <a:lumMod val="50000"/>
                    <a:lumOff val="50000"/>
                  </a:prstClr>
                </a:solidFill>
                <a:latin typeface="Arial" pitchFamily="34" charset="0"/>
                <a:ea typeface="ＭＳ Ｐゴシック" pitchFamily="-16" charset="-128"/>
                <a:cs typeface="Arial" pitchFamily="34" charset="0"/>
              </a:rPr>
              <a:t>Demographic</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 </a:t>
            </a:r>
            <a:r>
              <a:rPr kumimoji="0" lang="en-US" sz="12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Center </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2014 </a:t>
            </a:r>
            <a:r>
              <a:rPr kumimoji="0" lang="en-US" sz="12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Population Projections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602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a:t>
            </a:r>
            <a:r>
              <a:rPr lang="en-US" sz="2400" dirty="0"/>
              <a:t>2010-2050</a:t>
            </a:r>
          </a:p>
        </p:txBody>
      </p:sp>
      <p:sp>
        <p:nvSpPr>
          <p:cNvPr id="4" name="Slide Number Placeholder 3"/>
          <p:cNvSpPr>
            <a:spLocks noGrp="1"/>
          </p:cNvSpPr>
          <p:nvPr>
            <p:ph type="sldNum" sz="quarter" idx="4"/>
          </p:nvPr>
        </p:nvSpPr>
        <p:spPr/>
        <p:txBody>
          <a:bodyPr/>
          <a:lstStyle/>
          <a:p>
            <a:fld id="{2BC1FA3B-F0C1-4F58-90BE-DCC7501F4B28}" type="slidenum">
              <a:rPr lang="en-US" smtClean="0"/>
              <a:pPr/>
              <a:t>42</a:t>
            </a:fld>
            <a:endParaRPr lang="en-US" dirty="0"/>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indent="-798513">
              <a:spcBef>
                <a:spcPct val="50000"/>
              </a:spcBef>
            </a:pPr>
            <a:r>
              <a:rPr lang="en-US" sz="1000" dirty="0">
                <a:solidFill>
                  <a:schemeClr val="tx1">
                    <a:lumMod val="50000"/>
                    <a:lumOff val="50000"/>
                  </a:schemeClr>
                </a:solidFill>
                <a:cs typeface="Arial" pitchFamily="34" charset="0"/>
              </a:rPr>
              <a:t>Source: Texas </a:t>
            </a:r>
            <a:r>
              <a:rPr lang="en-US" sz="1000" dirty="0" smtClean="0">
                <a:solidFill>
                  <a:schemeClr val="tx1">
                    <a:lumMod val="50000"/>
                    <a:lumOff val="50000"/>
                  </a:schemeClr>
                </a:solidFill>
                <a:cs typeface="Arial" pitchFamily="34" charset="0"/>
              </a:rPr>
              <a:t>Demographic </a:t>
            </a:r>
            <a:r>
              <a:rPr lang="en-US" sz="1000" dirty="0">
                <a:solidFill>
                  <a:schemeClr val="tx1">
                    <a:lumMod val="50000"/>
                    <a:lumOff val="50000"/>
                  </a:schemeClr>
                </a:solidFill>
                <a:cs typeface="Arial" pitchFamily="34" charset="0"/>
              </a:rPr>
              <a:t>Center </a:t>
            </a:r>
            <a:r>
              <a:rPr lang="en-US" sz="1000" dirty="0" smtClean="0">
                <a:solidFill>
                  <a:schemeClr val="tx1">
                    <a:lumMod val="50000"/>
                    <a:lumOff val="50000"/>
                  </a:schemeClr>
                </a:solidFill>
                <a:cs typeface="Arial" pitchFamily="34" charset="0"/>
              </a:rPr>
              <a:t>2014 </a:t>
            </a:r>
            <a:r>
              <a:rPr lang="en-US" sz="1000" dirty="0">
                <a:solidFill>
                  <a:schemeClr val="tx1">
                    <a:lumMod val="50000"/>
                    <a:lumOff val="50000"/>
                  </a:schemeClr>
                </a:solidFill>
                <a:cs typeface="Arial" pitchFamily="34" charset="0"/>
              </a:rPr>
              <a:t>Population Projections </a:t>
            </a:r>
          </a:p>
        </p:txBody>
      </p:sp>
      <p:graphicFrame>
        <p:nvGraphicFramePr>
          <p:cNvPr id="7" name="Chart 6"/>
          <p:cNvGraphicFramePr>
            <a:graphicFrameLocks noGrp="1"/>
          </p:cNvGraphicFramePr>
          <p:nvPr>
            <p:extLst>
              <p:ext uri="{D42A27DB-BD31-4B8C-83A1-F6EECF244321}">
                <p14:modId xmlns:p14="http://schemas.microsoft.com/office/powerpoint/2010/main" val="2293551171"/>
              </p:ext>
            </p:extLst>
          </p:nvPr>
        </p:nvGraphicFramePr>
        <p:xfrm>
          <a:off x="500933" y="1280161"/>
          <a:ext cx="8086476" cy="5126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4811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Area, 2010-2050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43</a:t>
            </a:fld>
            <a:endParaRPr lang="en-US" dirty="0"/>
          </a:p>
        </p:txBody>
      </p:sp>
      <p:sp>
        <p:nvSpPr>
          <p:cNvPr id="10" name="TextBox 9"/>
          <p:cNvSpPr txBox="1"/>
          <p:nvPr/>
        </p:nvSpPr>
        <p:spPr>
          <a:xfrm>
            <a:off x="152403" y="6489550"/>
            <a:ext cx="386195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a:t>
            </a:r>
            <a:endParaRPr lang="en-US" sz="1100" dirty="0">
              <a:solidFill>
                <a:schemeClr val="tx1">
                  <a:lumMod val="50000"/>
                  <a:lumOff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3770425603"/>
              </p:ext>
            </p:extLst>
          </p:nvPr>
        </p:nvGraphicFramePr>
        <p:xfrm>
          <a:off x="914804" y="1263642"/>
          <a:ext cx="7314392" cy="5300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7578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Counties, 2010-2050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44</a:t>
            </a:fld>
            <a:endParaRPr lang="en-US" dirty="0"/>
          </a:p>
        </p:txBody>
      </p:sp>
      <p:sp>
        <p:nvSpPr>
          <p:cNvPr id="8" name="TextBox 7"/>
          <p:cNvSpPr txBox="1"/>
          <p:nvPr/>
        </p:nvSpPr>
        <p:spPr>
          <a:xfrm>
            <a:off x="152403" y="6489550"/>
            <a:ext cx="5275803"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 Half Migration Scenario</a:t>
            </a:r>
            <a:endParaRPr lang="en-US" sz="1100" dirty="0">
              <a:solidFill>
                <a:schemeClr val="tx1">
                  <a:lumMod val="50000"/>
                  <a:lumOff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4010812961"/>
              </p:ext>
            </p:extLst>
          </p:nvPr>
        </p:nvGraphicFramePr>
        <p:xfrm>
          <a:off x="675861" y="1333444"/>
          <a:ext cx="8150088" cy="5072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91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275" b="77175"/>
          <a:stretch/>
        </p:blipFill>
        <p:spPr>
          <a:xfrm>
            <a:off x="1075174" y="0"/>
            <a:ext cx="6983604" cy="1065540"/>
          </a:xfrm>
          <a:prstGeom prst="rect">
            <a:avLst/>
          </a:prstGeom>
        </p:spPr>
      </p:pic>
      <p:pic>
        <p:nvPicPr>
          <p:cNvPr id="5" name="Picture 4"/>
          <p:cNvPicPr>
            <a:picLocks noChangeAspect="1"/>
          </p:cNvPicPr>
          <p:nvPr/>
        </p:nvPicPr>
        <p:blipFill>
          <a:blip r:embed="rId4"/>
          <a:stretch>
            <a:fillRect/>
          </a:stretch>
        </p:blipFill>
        <p:spPr>
          <a:xfrm>
            <a:off x="1139365" y="1241137"/>
            <a:ext cx="6855222" cy="5191745"/>
          </a:xfrm>
          <a:prstGeom prst="rect">
            <a:avLst/>
          </a:prstGeom>
        </p:spPr>
      </p:pic>
    </p:spTree>
    <p:extLst>
      <p:ext uri="{BB962C8B-B14F-4D97-AF65-F5344CB8AC3E}">
        <p14:creationId xmlns:p14="http://schemas.microsoft.com/office/powerpoint/2010/main" val="1984373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0096"/>
          <a:stretch/>
        </p:blipFill>
        <p:spPr>
          <a:xfrm>
            <a:off x="1010652" y="332989"/>
            <a:ext cx="7205823" cy="6075629"/>
          </a:xfrm>
          <a:prstGeom prst="rect">
            <a:avLst/>
          </a:prstGeom>
        </p:spPr>
      </p:pic>
    </p:spTree>
    <p:extLst>
      <p:ext uri="{BB962C8B-B14F-4D97-AF65-F5344CB8AC3E}">
        <p14:creationId xmlns:p14="http://schemas.microsoft.com/office/powerpoint/2010/main" val="2763407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5579" y="330231"/>
            <a:ext cx="7652843" cy="6180749"/>
          </a:xfrm>
          <a:prstGeom prst="rect">
            <a:avLst/>
          </a:prstGeom>
        </p:spPr>
      </p:pic>
    </p:spTree>
    <p:extLst>
      <p:ext uri="{BB962C8B-B14F-4D97-AF65-F5344CB8AC3E}">
        <p14:creationId xmlns:p14="http://schemas.microsoft.com/office/powerpoint/2010/main" val="858255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655" y="505790"/>
            <a:ext cx="8250691" cy="6052172"/>
          </a:xfrm>
          <a:prstGeom prst="rect">
            <a:avLst/>
          </a:prstGeom>
        </p:spPr>
      </p:pic>
    </p:spTree>
    <p:extLst>
      <p:ext uri="{BB962C8B-B14F-4D97-AF65-F5344CB8AC3E}">
        <p14:creationId xmlns:p14="http://schemas.microsoft.com/office/powerpoint/2010/main" val="214966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49</a:t>
            </a:fld>
            <a:endParaRPr lang="en-US" dirty="0"/>
          </a:p>
        </p:txBody>
      </p:sp>
      <p:grpSp>
        <p:nvGrpSpPr>
          <p:cNvPr id="2" name="Group 1"/>
          <p:cNvGrpSpPr/>
          <p:nvPr/>
        </p:nvGrpSpPr>
        <p:grpSpPr>
          <a:xfrm>
            <a:off x="1282995" y="1959990"/>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1">
                      <a:lumMod val="50000"/>
                    </a:schemeClr>
                  </a:solidFill>
                </a:rPr>
                <a:t>   </a:t>
              </a:r>
              <a:r>
                <a:rPr lang="en-US" dirty="0" smtClean="0">
                  <a:solidFill>
                    <a:schemeClr val="accent1">
                      <a:lumMod val="50000"/>
                    </a:schemeClr>
                  </a:solidFill>
                  <a:hlinkClick r:id="rId4"/>
                </a:rPr>
                <a:t>demographics.texas.gov</a:t>
              </a:r>
              <a:r>
                <a:rPr lang="en-US" dirty="0" smtClean="0">
                  <a:solidFill>
                    <a:schemeClr val="accent1">
                      <a:lumMod val="50000"/>
                    </a:schemeClr>
                  </a:solidFill>
                </a:rPr>
                <a:t>  </a:t>
              </a:r>
              <a:endParaRPr lang="en-US" dirty="0">
                <a:solidFill>
                  <a:schemeClr val="accent1">
                    <a:lumMod val="50000"/>
                  </a:schemeClr>
                </a:solidFill>
              </a:endParaRPr>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59701" y="4061868"/>
              <a:ext cx="5896037" cy="461665"/>
              <a:chOff x="1600524" y="4688713"/>
              <a:chExt cx="5896036" cy="461665"/>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524" y="4729277"/>
                <a:ext cx="380534" cy="380535"/>
              </a:xfrm>
              <a:prstGeom prst="rect">
                <a:avLst/>
              </a:prstGeom>
            </p:spPr>
          </p:pic>
          <p:sp>
            <p:nvSpPr>
              <p:cNvPr id="15" name="TextBox 14"/>
              <p:cNvSpPr txBox="1"/>
              <p:nvPr/>
            </p:nvSpPr>
            <p:spPr>
              <a:xfrm>
                <a:off x="2165193" y="4688713"/>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445" t="16849" r="597" b="17886"/>
          <a:stretch/>
        </p:blipFill>
        <p:spPr>
          <a:xfrm>
            <a:off x="1614723" y="1048907"/>
            <a:ext cx="5957415" cy="5565379"/>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2017</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5109536" y="2970135"/>
            <a:ext cx="1545901" cy="1702385"/>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46706"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712" y="2185751"/>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t="25211"/>
          <a:stretch/>
        </p:blipFill>
        <p:spPr>
          <a:xfrm>
            <a:off x="375535" y="4697954"/>
            <a:ext cx="2231640" cy="1481114"/>
          </a:xfrm>
          <a:prstGeom prst="rect">
            <a:avLst/>
          </a:prstGeom>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287445" y="1351555"/>
            <a:ext cx="2776171" cy="646331"/>
          </a:xfrm>
          <a:prstGeom prst="rect">
            <a:avLst/>
          </a:prstGeom>
          <a:noFill/>
        </p:spPr>
        <p:txBody>
          <a:bodyPr wrap="square" rtlCol="0">
            <a:spAutoFit/>
          </a:bodyPr>
          <a:lstStyle/>
          <a:p>
            <a:r>
              <a:rPr lang="en-US" dirty="0" smtClean="0">
                <a:solidFill>
                  <a:schemeClr val="tx1">
                    <a:lumMod val="75000"/>
                    <a:lumOff val="25000"/>
                  </a:schemeClr>
                </a:solidFill>
              </a:rPr>
              <a:t>91 </a:t>
            </a:r>
            <a:r>
              <a:rPr lang="en-US" dirty="0">
                <a:solidFill>
                  <a:schemeClr val="tx1">
                    <a:lumMod val="75000"/>
                    <a:lumOff val="25000"/>
                  </a:schemeClr>
                </a:solidFill>
              </a:rPr>
              <a:t>counties lost population over the 7</a:t>
            </a:r>
            <a:r>
              <a:rPr lang="en-US" dirty="0" smtClean="0">
                <a:solidFill>
                  <a:schemeClr val="tx1">
                    <a:lumMod val="75000"/>
                    <a:lumOff val="25000"/>
                  </a:schemeClr>
                </a:solidFill>
              </a:rPr>
              <a:t> </a:t>
            </a:r>
            <a:r>
              <a:rPr lang="en-US" dirty="0">
                <a:solidFill>
                  <a:schemeClr val="tx1">
                    <a:lumMod val="75000"/>
                    <a:lumOff val="25000"/>
                  </a:schemeClr>
                </a:solidFill>
              </a:rPr>
              <a:t>year period.</a:t>
            </a:r>
          </a:p>
        </p:txBody>
      </p:sp>
      <p:pic>
        <p:nvPicPr>
          <p:cNvPr id="5" name="Picture 4"/>
          <p:cNvPicPr>
            <a:picLocks noChangeAspect="1"/>
          </p:cNvPicPr>
          <p:nvPr/>
        </p:nvPicPr>
        <p:blipFill rotWithShape="1">
          <a:blip r:embed="rId3"/>
          <a:srcRect l="3074" t="16881" r="474" b="17378"/>
          <a:stretch/>
        </p:blipFill>
        <p:spPr>
          <a:xfrm>
            <a:off x="1813686" y="1100557"/>
            <a:ext cx="5886922" cy="5516628"/>
          </a:xfrm>
          <a:prstGeom prst="rect">
            <a:avLst/>
          </a:prstGeom>
        </p:spPr>
      </p:pic>
      <p:pic>
        <p:nvPicPr>
          <p:cNvPr id="8" name="Picture 7"/>
          <p:cNvPicPr>
            <a:picLocks noChangeAspect="1"/>
          </p:cNvPicPr>
          <p:nvPr/>
        </p:nvPicPr>
        <p:blipFill rotWithShape="1">
          <a:blip r:embed="rId4"/>
          <a:srcRect t="26161"/>
          <a:stretch/>
        </p:blipFill>
        <p:spPr>
          <a:xfrm>
            <a:off x="253603" y="4909845"/>
            <a:ext cx="2043733" cy="1446510"/>
          </a:xfrm>
          <a:prstGeom prst="rect">
            <a:avLst/>
          </a:prstGeom>
        </p:spPr>
      </p:pic>
    </p:spTree>
    <p:extLst>
      <p:ext uri="{BB962C8B-B14F-4D97-AF65-F5344CB8AC3E}">
        <p14:creationId xmlns:p14="http://schemas.microsoft.com/office/powerpoint/2010/main" val="341093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5" y="6538923"/>
            <a:ext cx="351570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3321" t="16522" r="1711" b="17558"/>
          <a:stretch/>
        </p:blipFill>
        <p:spPr>
          <a:xfrm>
            <a:off x="1757858" y="1114601"/>
            <a:ext cx="5796238" cy="5531742"/>
          </a:xfrm>
          <a:prstGeom prst="rect">
            <a:avLst/>
          </a:prstGeom>
        </p:spPr>
      </p:pic>
      <p:pic>
        <p:nvPicPr>
          <p:cNvPr id="6" name="Picture 5"/>
          <p:cNvPicPr>
            <a:picLocks noChangeAspect="1"/>
          </p:cNvPicPr>
          <p:nvPr/>
        </p:nvPicPr>
        <p:blipFill rotWithShape="1">
          <a:blip r:embed="rId4"/>
          <a:srcRect t="27349"/>
          <a:stretch/>
        </p:blipFill>
        <p:spPr>
          <a:xfrm>
            <a:off x="250381" y="4912066"/>
            <a:ext cx="1814775" cy="1444288"/>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586023" y="108097"/>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400" dirty="0" smtClean="0">
                <a:solidFill>
                  <a:schemeClr val="bg1"/>
                </a:solidFill>
                <a:latin typeface="+mn-lt"/>
              </a:rPr>
              <a:t>Components of Population Change </a:t>
            </a:r>
          </a:p>
          <a:p>
            <a:pPr fontAlgn="auto">
              <a:spcAft>
                <a:spcPts val="0"/>
              </a:spcAft>
            </a:pPr>
            <a:r>
              <a:rPr lang="en-US" sz="2400" dirty="0" smtClean="0">
                <a:solidFill>
                  <a:schemeClr val="bg1"/>
                </a:solidFill>
                <a:latin typeface="+mn-lt"/>
              </a:rPr>
              <a:t>by Percent in Texas, 1950-2010</a:t>
            </a:r>
            <a:endParaRPr lang="en-US" sz="24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components </a:t>
            </a:r>
            <a:r>
              <a:rPr lang="en-US" sz="2400" dirty="0"/>
              <a:t>of population change</a:t>
            </a:r>
            <a:r>
              <a:rPr lang="en-US" sz="2400" dirty="0" smtClean="0"/>
              <a:t>, </a:t>
            </a:r>
            <a:r>
              <a:rPr lang="en-US" sz="2400" dirty="0"/>
              <a:t>Texas, 2011-2017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3413246"/>
              </p:ext>
            </p:extLst>
          </p:nvPr>
        </p:nvGraphicFramePr>
        <p:xfrm>
          <a:off x="392001" y="1444317"/>
          <a:ext cx="8751999"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2017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25731570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7001</TotalTime>
  <Words>3572</Words>
  <Application>Microsoft Office PowerPoint</Application>
  <PresentationFormat>On-screen Show (4:3)</PresentationFormat>
  <Paragraphs>780</Paragraphs>
  <Slides>49</Slides>
  <Notes>35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49</vt:i4>
      </vt:variant>
    </vt:vector>
  </HeadingPairs>
  <TitlesOfParts>
    <vt:vector size="61" baseType="lpstr">
      <vt:lpstr>ＭＳ Ｐゴシック</vt:lpstr>
      <vt:lpstr>Arial</vt:lpstr>
      <vt:lpstr>Arial Rounded MT Bold</vt:lpstr>
      <vt:lpstr>Calibri</vt:lpstr>
      <vt:lpstr>Calibri Light</vt:lpstr>
      <vt:lpstr>SansSerif</vt:lpstr>
      <vt:lpstr>Times New Roman</vt:lpstr>
      <vt:lpstr>Office Theme</vt:lpstr>
      <vt:lpstr>2_Office Theme</vt:lpstr>
      <vt:lpstr>1_Office Theme</vt:lpstr>
      <vt:lpstr>Custom Design</vt:lpstr>
      <vt:lpstr>3_Office Theme</vt:lpstr>
      <vt:lpstr> Demographic Trends, Characteristics, and Projections for Texas and the Austin Metro</vt:lpstr>
      <vt:lpstr>PowerPoint Presentation</vt:lpstr>
      <vt:lpstr>PowerPoint Presentation</vt:lpstr>
      <vt:lpstr>Growing States, 2000-2017</vt:lpstr>
      <vt:lpstr>Total Estimated Population by County, Texas, 2017</vt:lpstr>
      <vt:lpstr>Estimated Population Change, Texas Counties,  2010 to 2017</vt:lpstr>
      <vt:lpstr>Estimated Percent Change of the Total Population by County, Texas, 2010 to 2017</vt:lpstr>
      <vt:lpstr>PowerPoint Presentation</vt:lpstr>
      <vt:lpstr>Estimates of percent components of population change, Texas, 2011-2017</vt:lpstr>
      <vt:lpstr>PowerPoint Presentation</vt:lpstr>
      <vt:lpstr>PowerPoint Presentation</vt:lpstr>
      <vt:lpstr>The 15 Fastest-Growing Large Cities and Towns Between July 1, 2016, and July 1, 2017 (Populations of 50,000 or more in 2016)</vt:lpstr>
      <vt:lpstr>Population Growth and Components of Change for the Austin Metro Area, 2017</vt:lpstr>
      <vt:lpstr>Estimated Percent of Total Net-Migrant Flows to and From Texas and Other States, 2015</vt:lpstr>
      <vt:lpstr>Domestic and Internal Migration Flows  to and from the Austin Metro</vt:lpstr>
      <vt:lpstr>County to County Migration Flows, Austin Metro Counties, 2011-2015</vt:lpstr>
      <vt:lpstr>PowerPoint Presentation</vt:lpstr>
      <vt:lpstr>PowerPoint Presentation</vt:lpstr>
      <vt:lpstr>Race/Ethnicity Composition, Austin Metro Area and Its Counties, 2017</vt:lpstr>
      <vt:lpstr>Numeric and Percent Change by Race/Ethnicity, 2010 to 2017</vt:lpstr>
      <vt:lpstr>PowerPoint Presentation</vt:lpstr>
      <vt:lpstr>Population Pyramid for White Non-Hispanics in Texas, 2017</vt:lpstr>
      <vt:lpstr>Population Pyramid for Hispanics in Texas, 2017</vt:lpstr>
      <vt:lpstr>Texas Population Pyramid by Race/Ethnicity, 2017</vt:lpstr>
      <vt:lpstr>PowerPoint Presentation</vt:lpstr>
      <vt:lpstr>Economic Indicators, Texas and U.S., 2017</vt:lpstr>
      <vt:lpstr>Gender Pay Gap, Texas and Big Four Metros, 2017</vt:lpstr>
      <vt:lpstr>Educational Attainment by Race/Ethnicity,  Texas and Big Four Metro Areas, 2017</vt:lpstr>
      <vt:lpstr>Median Household Income by Race/Ethnicity,  Texas and Big Four Metro Areas, 2017</vt:lpstr>
      <vt:lpstr>Unemployment and Poverty Rates by Race/Ethnicity,  Texas and Big Four Metro Areas, 2017</vt:lpstr>
      <vt:lpstr>Housing Affordability in Select Texas Metros,  2007-2017</vt:lpstr>
      <vt:lpstr>PowerPoint Presentation</vt:lpstr>
      <vt:lpstr>Trends in Latino Education in the U.S.</vt:lpstr>
      <vt:lpstr>College and Graduate Enrollment, Texas, 2007-2017</vt:lpstr>
      <vt:lpstr>College and Graduate Enrollment by Race/Ethnicity, Texas, 2008-2017</vt:lpstr>
      <vt:lpstr>Percent Distribution of Educational Attainment of Persons Aged 25 Years and Older, Texas, 2007 and 2017</vt:lpstr>
      <vt:lpstr>Educational Attainment, Texas,  2007 and 2017</vt:lpstr>
      <vt:lpstr>Percent of Civilian Labor Force by Occupation, Texas, 2007, 2017 and 2017-2017 Change</vt:lpstr>
      <vt:lpstr>Select Social Characteristics of Young Texans, 2017</vt:lpstr>
      <vt:lpstr>PowerPoint Presentation</vt:lpstr>
      <vt:lpstr>Projected Population Growth in Texas,  2010-2020</vt:lpstr>
      <vt:lpstr>Projected Population by Race and Ethnicity,  Texas 2010-2050</vt:lpstr>
      <vt:lpstr>Population Projections, Austin-Round Rock Metro Area, 2010-2050</vt:lpstr>
      <vt:lpstr>Population Projections, Austin-Round Rock Metro Counties, 2010-2050</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400</cp:revision>
  <cp:lastPrinted>2018-10-03T15:51:15Z</cp:lastPrinted>
  <dcterms:created xsi:type="dcterms:W3CDTF">2016-06-30T18:52:57Z</dcterms:created>
  <dcterms:modified xsi:type="dcterms:W3CDTF">2018-10-08T22:18:51Z</dcterms:modified>
</cp:coreProperties>
</file>