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7" r:id="rId2"/>
    <p:sldId id="258" r:id="rId3"/>
    <p:sldId id="259" r:id="rId4"/>
    <p:sldId id="260" r:id="rId5"/>
    <p:sldId id="292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90" r:id="rId19"/>
    <p:sldId id="284" r:id="rId20"/>
    <p:sldId id="285" r:id="rId21"/>
    <p:sldId id="286" r:id="rId22"/>
    <p:sldId id="287" r:id="rId23"/>
    <p:sldId id="288" r:id="rId24"/>
    <p:sldId id="289" r:id="rId25"/>
    <p:sldId id="291" r:id="rId26"/>
    <p:sldId id="273" r:id="rId27"/>
    <p:sldId id="274" r:id="rId28"/>
    <p:sldId id="276" r:id="rId29"/>
    <p:sldId id="275" r:id="rId30"/>
    <p:sldId id="28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5B"/>
    <a:srgbClr val="007DC3"/>
    <a:srgbClr val="D91E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84"/>
    <p:restoredTop sz="94659"/>
  </p:normalViewPr>
  <p:slideViewPr>
    <p:cSldViewPr snapToGrid="0" snapToObjects="1">
      <p:cViewPr varScale="1">
        <p:scale>
          <a:sx n="169" d="100"/>
          <a:sy n="169" d="100"/>
        </p:scale>
        <p:origin x="128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490-4358-839D-6CC4AD3F3DF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737-43FE-9592-A41D142D3B9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490-4358-839D-6CC4AD3F3DF8}"/>
              </c:ext>
            </c:extLst>
          </c:dPt>
          <c:dLbls>
            <c:dLbl>
              <c:idx val="0"/>
              <c:layout>
                <c:manualLayout>
                  <c:x val="-0.23298386603051471"/>
                  <c:y val="-4.190913185277751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490-4358-839D-6CC4AD3F3DF8}"/>
                </c:ext>
              </c:extLst>
            </c:dLbl>
            <c:dLbl>
              <c:idx val="2"/>
              <c:layout>
                <c:manualLayout>
                  <c:x val="0.22718171527362285"/>
                  <c:y val="0.2427926209154801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027148982440613"/>
                      <c:h val="0.2337746879248122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490-4358-839D-6CC4AD3F3D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Sheet1!$A$2:$A$4</c:f>
              <c:strCache>
                <c:ptCount val="3"/>
                <c:pt idx="0">
                  <c:v>Natural Increase</c:v>
                </c:pt>
                <c:pt idx="1">
                  <c:v>Domestic Migration</c:v>
                </c:pt>
                <c:pt idx="2">
                  <c:v>International Migration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524</c:v>
                </c:pt>
                <c:pt idx="1">
                  <c:v>227</c:v>
                </c:pt>
                <c:pt idx="2">
                  <c:v>288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90-4358-839D-6CC4AD3F3DF8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CEE-4BE5-99D9-28DCB4E0350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CEE-4BE5-99D9-28DCB4E03501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CEE-4BE5-99D9-28DCB4E0350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CEE-4BE5-99D9-28DCB4E0350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CEE-4BE5-99D9-28DCB4E0350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Sheet1!$A$32:$A$36</c:f>
              <c:strCache>
                <c:ptCount val="5"/>
                <c:pt idx="0">
                  <c:v>Hispanic</c:v>
                </c:pt>
                <c:pt idx="1">
                  <c:v>NH White</c:v>
                </c:pt>
                <c:pt idx="2">
                  <c:v>NH Black</c:v>
                </c:pt>
                <c:pt idx="3">
                  <c:v>NH Asian</c:v>
                </c:pt>
                <c:pt idx="4">
                  <c:v>NH Other</c:v>
                </c:pt>
              </c:strCache>
            </c:strRef>
          </c:cat>
          <c:val>
            <c:numRef>
              <c:f>Sheet1!$B$32:$B$36</c:f>
              <c:numCache>
                <c:formatCode>#,##0</c:formatCode>
                <c:ptCount val="5"/>
                <c:pt idx="0">
                  <c:v>2136050</c:v>
                </c:pt>
                <c:pt idx="1">
                  <c:v>3428304</c:v>
                </c:pt>
                <c:pt idx="2">
                  <c:v>1135974</c:v>
                </c:pt>
                <c:pt idx="3">
                  <c:v>498878</c:v>
                </c:pt>
                <c:pt idx="4">
                  <c:v>201273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CEE-4BE5-99D9-28DCB4E03501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Pop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Sheet1!$B$2:$B$42</c:f>
              <c:numCache>
                <c:formatCode>#,##0</c:formatCode>
                <c:ptCount val="41"/>
                <c:pt idx="0">
                  <c:v>1809034</c:v>
                </c:pt>
                <c:pt idx="1">
                  <c:v>1841832</c:v>
                </c:pt>
                <c:pt idx="2">
                  <c:v>1874411</c:v>
                </c:pt>
                <c:pt idx="3">
                  <c:v>1907199</c:v>
                </c:pt>
                <c:pt idx="4">
                  <c:v>1940235</c:v>
                </c:pt>
                <c:pt idx="5">
                  <c:v>1973461</c:v>
                </c:pt>
                <c:pt idx="6">
                  <c:v>2006807</c:v>
                </c:pt>
                <c:pt idx="7">
                  <c:v>2040442</c:v>
                </c:pt>
                <c:pt idx="8">
                  <c:v>2074442</c:v>
                </c:pt>
                <c:pt idx="9">
                  <c:v>2108811</c:v>
                </c:pt>
                <c:pt idx="10">
                  <c:v>2143603</c:v>
                </c:pt>
                <c:pt idx="11">
                  <c:v>2178554</c:v>
                </c:pt>
                <c:pt idx="12">
                  <c:v>2213954</c:v>
                </c:pt>
                <c:pt idx="13">
                  <c:v>2249642</c:v>
                </c:pt>
                <c:pt idx="14">
                  <c:v>2285713</c:v>
                </c:pt>
                <c:pt idx="15">
                  <c:v>2322102</c:v>
                </c:pt>
                <c:pt idx="16">
                  <c:v>2358766</c:v>
                </c:pt>
                <c:pt idx="17">
                  <c:v>2395536</c:v>
                </c:pt>
                <c:pt idx="18">
                  <c:v>2432449</c:v>
                </c:pt>
                <c:pt idx="19">
                  <c:v>2469465</c:v>
                </c:pt>
                <c:pt idx="20">
                  <c:v>2506454</c:v>
                </c:pt>
                <c:pt idx="21">
                  <c:v>2543261</c:v>
                </c:pt>
                <c:pt idx="22">
                  <c:v>2579797</c:v>
                </c:pt>
                <c:pt idx="23">
                  <c:v>2616009</c:v>
                </c:pt>
                <c:pt idx="24">
                  <c:v>2651861</c:v>
                </c:pt>
                <c:pt idx="25">
                  <c:v>2687355</c:v>
                </c:pt>
                <c:pt idx="26">
                  <c:v>2722444</c:v>
                </c:pt>
                <c:pt idx="27">
                  <c:v>2757145</c:v>
                </c:pt>
                <c:pt idx="28">
                  <c:v>2791482</c:v>
                </c:pt>
                <c:pt idx="29">
                  <c:v>2825433</c:v>
                </c:pt>
                <c:pt idx="30">
                  <c:v>2859016</c:v>
                </c:pt>
                <c:pt idx="31">
                  <c:v>2892321</c:v>
                </c:pt>
                <c:pt idx="32">
                  <c:v>2925352</c:v>
                </c:pt>
                <c:pt idx="33">
                  <c:v>2958132</c:v>
                </c:pt>
                <c:pt idx="34">
                  <c:v>2990707</c:v>
                </c:pt>
                <c:pt idx="35">
                  <c:v>3023145</c:v>
                </c:pt>
                <c:pt idx="36">
                  <c:v>3055545</c:v>
                </c:pt>
                <c:pt idx="37">
                  <c:v>3087858</c:v>
                </c:pt>
                <c:pt idx="38">
                  <c:v>3120160</c:v>
                </c:pt>
                <c:pt idx="39">
                  <c:v>3152495</c:v>
                </c:pt>
                <c:pt idx="40">
                  <c:v>3184835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A84-48FD-9303-C33D78CB6D9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NH White Total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Sheet1!$C$2:$C$42</c:f>
              <c:numCache>
                <c:formatCode>#,##0</c:formatCode>
                <c:ptCount val="41"/>
                <c:pt idx="0">
                  <c:v>937135</c:v>
                </c:pt>
                <c:pt idx="1">
                  <c:v>942752</c:v>
                </c:pt>
                <c:pt idx="2">
                  <c:v>947988</c:v>
                </c:pt>
                <c:pt idx="3">
                  <c:v>953028</c:v>
                </c:pt>
                <c:pt idx="4">
                  <c:v>957843</c:v>
                </c:pt>
                <c:pt idx="5">
                  <c:v>962388</c:v>
                </c:pt>
                <c:pt idx="6">
                  <c:v>966556</c:v>
                </c:pt>
                <c:pt idx="7">
                  <c:v>970496</c:v>
                </c:pt>
                <c:pt idx="8">
                  <c:v>974205</c:v>
                </c:pt>
                <c:pt idx="9">
                  <c:v>977691</c:v>
                </c:pt>
                <c:pt idx="10">
                  <c:v>980991</c:v>
                </c:pt>
                <c:pt idx="11">
                  <c:v>983999</c:v>
                </c:pt>
                <c:pt idx="12">
                  <c:v>986764</c:v>
                </c:pt>
                <c:pt idx="13">
                  <c:v>989274</c:v>
                </c:pt>
                <c:pt idx="14">
                  <c:v>991505</c:v>
                </c:pt>
                <c:pt idx="15">
                  <c:v>993456</c:v>
                </c:pt>
                <c:pt idx="16">
                  <c:v>995100</c:v>
                </c:pt>
                <c:pt idx="17">
                  <c:v>996383</c:v>
                </c:pt>
                <c:pt idx="18">
                  <c:v>997323</c:v>
                </c:pt>
                <c:pt idx="19">
                  <c:v>997881</c:v>
                </c:pt>
                <c:pt idx="20">
                  <c:v>998066</c:v>
                </c:pt>
                <c:pt idx="21">
                  <c:v>997898</c:v>
                </c:pt>
                <c:pt idx="22">
                  <c:v>997313</c:v>
                </c:pt>
                <c:pt idx="23">
                  <c:v>996380</c:v>
                </c:pt>
                <c:pt idx="24">
                  <c:v>995068</c:v>
                </c:pt>
                <c:pt idx="25">
                  <c:v>993387</c:v>
                </c:pt>
                <c:pt idx="26">
                  <c:v>991363</c:v>
                </c:pt>
                <c:pt idx="27">
                  <c:v>989013</c:v>
                </c:pt>
                <c:pt idx="28">
                  <c:v>986362</c:v>
                </c:pt>
                <c:pt idx="29">
                  <c:v>983413</c:v>
                </c:pt>
                <c:pt idx="30">
                  <c:v>980207</c:v>
                </c:pt>
                <c:pt idx="31">
                  <c:v>976767</c:v>
                </c:pt>
                <c:pt idx="32">
                  <c:v>973125</c:v>
                </c:pt>
                <c:pt idx="33">
                  <c:v>969286</c:v>
                </c:pt>
                <c:pt idx="34">
                  <c:v>965269</c:v>
                </c:pt>
                <c:pt idx="35">
                  <c:v>961118</c:v>
                </c:pt>
                <c:pt idx="36">
                  <c:v>956856</c:v>
                </c:pt>
                <c:pt idx="37">
                  <c:v>952477</c:v>
                </c:pt>
                <c:pt idx="38">
                  <c:v>948006</c:v>
                </c:pt>
                <c:pt idx="39">
                  <c:v>943450</c:v>
                </c:pt>
                <c:pt idx="40">
                  <c:v>938813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A84-48FD-9303-C33D78CB6D9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NH Black Total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Sheet1!$D$2:$D$42</c:f>
              <c:numCache>
                <c:formatCode>#,##0</c:formatCode>
                <c:ptCount val="41"/>
                <c:pt idx="0">
                  <c:v>262522</c:v>
                </c:pt>
                <c:pt idx="1">
                  <c:v>270820</c:v>
                </c:pt>
                <c:pt idx="2">
                  <c:v>279156</c:v>
                </c:pt>
                <c:pt idx="3">
                  <c:v>287631</c:v>
                </c:pt>
                <c:pt idx="4">
                  <c:v>296232</c:v>
                </c:pt>
                <c:pt idx="5">
                  <c:v>304969</c:v>
                </c:pt>
                <c:pt idx="6">
                  <c:v>313834</c:v>
                </c:pt>
                <c:pt idx="7">
                  <c:v>322855</c:v>
                </c:pt>
                <c:pt idx="8">
                  <c:v>332037</c:v>
                </c:pt>
                <c:pt idx="9">
                  <c:v>341367</c:v>
                </c:pt>
                <c:pt idx="10">
                  <c:v>350847</c:v>
                </c:pt>
                <c:pt idx="11">
                  <c:v>360424</c:v>
                </c:pt>
                <c:pt idx="12">
                  <c:v>370160</c:v>
                </c:pt>
                <c:pt idx="13">
                  <c:v>380017</c:v>
                </c:pt>
                <c:pt idx="14">
                  <c:v>390011</c:v>
                </c:pt>
                <c:pt idx="15">
                  <c:v>400157</c:v>
                </c:pt>
                <c:pt idx="16">
                  <c:v>410410</c:v>
                </c:pt>
                <c:pt idx="17">
                  <c:v>420759</c:v>
                </c:pt>
                <c:pt idx="18">
                  <c:v>431210</c:v>
                </c:pt>
                <c:pt idx="19">
                  <c:v>441786</c:v>
                </c:pt>
                <c:pt idx="20">
                  <c:v>452438</c:v>
                </c:pt>
                <c:pt idx="21">
                  <c:v>463099</c:v>
                </c:pt>
                <c:pt idx="22">
                  <c:v>473742</c:v>
                </c:pt>
                <c:pt idx="23">
                  <c:v>484346</c:v>
                </c:pt>
                <c:pt idx="24">
                  <c:v>494921</c:v>
                </c:pt>
                <c:pt idx="25">
                  <c:v>505423</c:v>
                </c:pt>
                <c:pt idx="26">
                  <c:v>515872</c:v>
                </c:pt>
                <c:pt idx="27">
                  <c:v>526242</c:v>
                </c:pt>
                <c:pt idx="28">
                  <c:v>536535</c:v>
                </c:pt>
                <c:pt idx="29">
                  <c:v>546732</c:v>
                </c:pt>
                <c:pt idx="30">
                  <c:v>556841</c:v>
                </c:pt>
                <c:pt idx="31">
                  <c:v>566858</c:v>
                </c:pt>
                <c:pt idx="32">
                  <c:v>576762</c:v>
                </c:pt>
                <c:pt idx="33">
                  <c:v>586579</c:v>
                </c:pt>
                <c:pt idx="34">
                  <c:v>596290</c:v>
                </c:pt>
                <c:pt idx="35">
                  <c:v>605881</c:v>
                </c:pt>
                <c:pt idx="36">
                  <c:v>615393</c:v>
                </c:pt>
                <c:pt idx="37">
                  <c:v>624797</c:v>
                </c:pt>
                <c:pt idx="38">
                  <c:v>634112</c:v>
                </c:pt>
                <c:pt idx="39">
                  <c:v>643356</c:v>
                </c:pt>
                <c:pt idx="40">
                  <c:v>652493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A84-48FD-9303-C33D78CB6D9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Hispanic Total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Sheet1!$A$2:$A$42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Sheet1!$E$2:$E$42</c:f>
              <c:numCache>
                <c:formatCode>#,##0</c:formatCode>
                <c:ptCount val="41"/>
                <c:pt idx="0">
                  <c:v>482977</c:v>
                </c:pt>
                <c:pt idx="1">
                  <c:v>496630</c:v>
                </c:pt>
                <c:pt idx="2">
                  <c:v>510325</c:v>
                </c:pt>
                <c:pt idx="3">
                  <c:v>524152</c:v>
                </c:pt>
                <c:pt idx="4">
                  <c:v>538095</c:v>
                </c:pt>
                <c:pt idx="5">
                  <c:v>552184</c:v>
                </c:pt>
                <c:pt idx="6">
                  <c:v>566423</c:v>
                </c:pt>
                <c:pt idx="7">
                  <c:v>580810</c:v>
                </c:pt>
                <c:pt idx="8">
                  <c:v>595377</c:v>
                </c:pt>
                <c:pt idx="9">
                  <c:v>610153</c:v>
                </c:pt>
                <c:pt idx="10">
                  <c:v>625143</c:v>
                </c:pt>
                <c:pt idx="11">
                  <c:v>640284</c:v>
                </c:pt>
                <c:pt idx="12">
                  <c:v>655671</c:v>
                </c:pt>
                <c:pt idx="13">
                  <c:v>671269</c:v>
                </c:pt>
                <c:pt idx="14">
                  <c:v>687114</c:v>
                </c:pt>
                <c:pt idx="15">
                  <c:v>703158</c:v>
                </c:pt>
                <c:pt idx="16">
                  <c:v>719450</c:v>
                </c:pt>
                <c:pt idx="17">
                  <c:v>735910</c:v>
                </c:pt>
                <c:pt idx="18">
                  <c:v>752540</c:v>
                </c:pt>
                <c:pt idx="19">
                  <c:v>769311</c:v>
                </c:pt>
                <c:pt idx="20">
                  <c:v>786170</c:v>
                </c:pt>
                <c:pt idx="21">
                  <c:v>803033</c:v>
                </c:pt>
                <c:pt idx="22">
                  <c:v>819885</c:v>
                </c:pt>
                <c:pt idx="23">
                  <c:v>836652</c:v>
                </c:pt>
                <c:pt idx="24">
                  <c:v>853341</c:v>
                </c:pt>
                <c:pt idx="25">
                  <c:v>869917</c:v>
                </c:pt>
                <c:pt idx="26">
                  <c:v>886367</c:v>
                </c:pt>
                <c:pt idx="27">
                  <c:v>902695</c:v>
                </c:pt>
                <c:pt idx="28">
                  <c:v>918916</c:v>
                </c:pt>
                <c:pt idx="29">
                  <c:v>935009</c:v>
                </c:pt>
                <c:pt idx="30">
                  <c:v>950961</c:v>
                </c:pt>
                <c:pt idx="31">
                  <c:v>966774</c:v>
                </c:pt>
                <c:pt idx="32">
                  <c:v>982470</c:v>
                </c:pt>
                <c:pt idx="33">
                  <c:v>998028</c:v>
                </c:pt>
                <c:pt idx="34">
                  <c:v>1013437</c:v>
                </c:pt>
                <c:pt idx="35">
                  <c:v>1028731</c:v>
                </c:pt>
                <c:pt idx="36">
                  <c:v>1043880</c:v>
                </c:pt>
                <c:pt idx="37">
                  <c:v>1058893</c:v>
                </c:pt>
                <c:pt idx="38">
                  <c:v>1073772</c:v>
                </c:pt>
                <c:pt idx="39">
                  <c:v>1088516</c:v>
                </c:pt>
                <c:pt idx="40">
                  <c:v>1103109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A84-48FD-9303-C33D78CB6D97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NH Asian Total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Sheet1!$A$2:$A$42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Sheet1!$F$2:$F$42</c:f>
              <c:numCache>
                <c:formatCode>#,##0</c:formatCode>
                <c:ptCount val="41"/>
                <c:pt idx="0">
                  <c:v>83378</c:v>
                </c:pt>
                <c:pt idx="1">
                  <c:v>87042</c:v>
                </c:pt>
                <c:pt idx="2">
                  <c:v>90802</c:v>
                </c:pt>
                <c:pt idx="3">
                  <c:v>94681</c:v>
                </c:pt>
                <c:pt idx="4">
                  <c:v>98724</c:v>
                </c:pt>
                <c:pt idx="5">
                  <c:v>102931</c:v>
                </c:pt>
                <c:pt idx="6">
                  <c:v>107297</c:v>
                </c:pt>
                <c:pt idx="7">
                  <c:v>111827</c:v>
                </c:pt>
                <c:pt idx="8">
                  <c:v>116545</c:v>
                </c:pt>
                <c:pt idx="9">
                  <c:v>121452</c:v>
                </c:pt>
                <c:pt idx="10">
                  <c:v>126549</c:v>
                </c:pt>
                <c:pt idx="11">
                  <c:v>131809</c:v>
                </c:pt>
                <c:pt idx="12">
                  <c:v>137282</c:v>
                </c:pt>
                <c:pt idx="13">
                  <c:v>142925</c:v>
                </c:pt>
                <c:pt idx="14">
                  <c:v>148799</c:v>
                </c:pt>
                <c:pt idx="15">
                  <c:v>154829</c:v>
                </c:pt>
                <c:pt idx="16">
                  <c:v>161031</c:v>
                </c:pt>
                <c:pt idx="17">
                  <c:v>167390</c:v>
                </c:pt>
                <c:pt idx="18">
                  <c:v>173886</c:v>
                </c:pt>
                <c:pt idx="19">
                  <c:v>180552</c:v>
                </c:pt>
                <c:pt idx="20">
                  <c:v>187379</c:v>
                </c:pt>
                <c:pt idx="21">
                  <c:v>194339</c:v>
                </c:pt>
                <c:pt idx="22">
                  <c:v>201438</c:v>
                </c:pt>
                <c:pt idx="23">
                  <c:v>208656</c:v>
                </c:pt>
                <c:pt idx="24">
                  <c:v>216002</c:v>
                </c:pt>
                <c:pt idx="25">
                  <c:v>223514</c:v>
                </c:pt>
                <c:pt idx="26">
                  <c:v>231156</c:v>
                </c:pt>
                <c:pt idx="27">
                  <c:v>238934</c:v>
                </c:pt>
                <c:pt idx="28">
                  <c:v>246853</c:v>
                </c:pt>
                <c:pt idx="29">
                  <c:v>254916</c:v>
                </c:pt>
                <c:pt idx="30">
                  <c:v>263115</c:v>
                </c:pt>
                <c:pt idx="31">
                  <c:v>271501</c:v>
                </c:pt>
                <c:pt idx="32">
                  <c:v>280067</c:v>
                </c:pt>
                <c:pt idx="33">
                  <c:v>288824</c:v>
                </c:pt>
                <c:pt idx="34">
                  <c:v>297799</c:v>
                </c:pt>
                <c:pt idx="35">
                  <c:v>307010</c:v>
                </c:pt>
                <c:pt idx="36">
                  <c:v>316472</c:v>
                </c:pt>
                <c:pt idx="37">
                  <c:v>326196</c:v>
                </c:pt>
                <c:pt idx="38">
                  <c:v>336174</c:v>
                </c:pt>
                <c:pt idx="39">
                  <c:v>346440</c:v>
                </c:pt>
                <c:pt idx="40">
                  <c:v>356993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A84-48FD-9303-C33D78CB6D97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NH Other Total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Sheet1!$A$2:$A$42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Sheet1!$G$2:$G$42</c:f>
              <c:numCache>
                <c:formatCode>#,##0</c:formatCode>
                <c:ptCount val="41"/>
                <c:pt idx="0">
                  <c:v>43022</c:v>
                </c:pt>
                <c:pt idx="1">
                  <c:v>44588</c:v>
                </c:pt>
                <c:pt idx="2">
                  <c:v>46140</c:v>
                </c:pt>
                <c:pt idx="3">
                  <c:v>47707</c:v>
                </c:pt>
                <c:pt idx="4">
                  <c:v>49341</c:v>
                </c:pt>
                <c:pt idx="5">
                  <c:v>50989</c:v>
                </c:pt>
                <c:pt idx="6">
                  <c:v>52697</c:v>
                </c:pt>
                <c:pt idx="7">
                  <c:v>54454</c:v>
                </c:pt>
                <c:pt idx="8">
                  <c:v>56278</c:v>
                </c:pt>
                <c:pt idx="9">
                  <c:v>58148</c:v>
                </c:pt>
                <c:pt idx="10">
                  <c:v>60073</c:v>
                </c:pt>
                <c:pt idx="11">
                  <c:v>62038</c:v>
                </c:pt>
                <c:pt idx="12">
                  <c:v>64077</c:v>
                </c:pt>
                <c:pt idx="13">
                  <c:v>66157</c:v>
                </c:pt>
                <c:pt idx="14">
                  <c:v>68284</c:v>
                </c:pt>
                <c:pt idx="15">
                  <c:v>70502</c:v>
                </c:pt>
                <c:pt idx="16">
                  <c:v>72775</c:v>
                </c:pt>
                <c:pt idx="17">
                  <c:v>75094</c:v>
                </c:pt>
                <c:pt idx="18">
                  <c:v>77490</c:v>
                </c:pt>
                <c:pt idx="19">
                  <c:v>79935</c:v>
                </c:pt>
                <c:pt idx="20">
                  <c:v>82401</c:v>
                </c:pt>
                <c:pt idx="21">
                  <c:v>84892</c:v>
                </c:pt>
                <c:pt idx="22">
                  <c:v>87419</c:v>
                </c:pt>
                <c:pt idx="23">
                  <c:v>89975</c:v>
                </c:pt>
                <c:pt idx="24">
                  <c:v>92529</c:v>
                </c:pt>
                <c:pt idx="25">
                  <c:v>95114</c:v>
                </c:pt>
                <c:pt idx="26">
                  <c:v>97686</c:v>
                </c:pt>
                <c:pt idx="27">
                  <c:v>100261</c:v>
                </c:pt>
                <c:pt idx="28">
                  <c:v>102816</c:v>
                </c:pt>
                <c:pt idx="29">
                  <c:v>105363</c:v>
                </c:pt>
                <c:pt idx="30">
                  <c:v>107892</c:v>
                </c:pt>
                <c:pt idx="31">
                  <c:v>110421</c:v>
                </c:pt>
                <c:pt idx="32">
                  <c:v>112928</c:v>
                </c:pt>
                <c:pt idx="33">
                  <c:v>115415</c:v>
                </c:pt>
                <c:pt idx="34">
                  <c:v>117912</c:v>
                </c:pt>
                <c:pt idx="35">
                  <c:v>120405</c:v>
                </c:pt>
                <c:pt idx="36">
                  <c:v>122944</c:v>
                </c:pt>
                <c:pt idx="37">
                  <c:v>125495</c:v>
                </c:pt>
                <c:pt idx="38">
                  <c:v>128096</c:v>
                </c:pt>
                <c:pt idx="39">
                  <c:v>130733</c:v>
                </c:pt>
                <c:pt idx="40">
                  <c:v>133427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AA84-48FD-9303-C33D78CB6D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73951280"/>
        <c:axId val="373949968"/>
      </c:lineChart>
      <c:catAx>
        <c:axId val="373951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3949968"/>
        <c:crosses val="autoZero"/>
        <c:auto val="1"/>
        <c:lblAlgn val="ctr"/>
        <c:lblOffset val="100"/>
        <c:noMultiLvlLbl val="0"/>
      </c:catAx>
      <c:valAx>
        <c:axId val="373949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3951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FAAFE17-567D-9540-BA9A-5F2F2BE7A8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93BA10-F006-FF46-AE09-DC4E2BC3D33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581F6F-5644-124B-9586-E39DD79F031F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FF613F-2054-0446-B48D-CBE0696C56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0A5A2-DB05-7445-97A9-6371A4620B0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786399-0F65-144F-9C7B-126B0CE90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2100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61E477-D278-450F-BAFC-35E8341B7906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D49F8-C467-4DB1-9F68-459FE5EEA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21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822575" y="231775"/>
            <a:ext cx="12666663" cy="7126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192831-88FD-46AC-A3A6-55A2B3E79D84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874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822575" y="231775"/>
            <a:ext cx="12666663" cy="7126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9F91D-BDAD-4B26-979E-A4EFA03609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50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240088" y="219075"/>
            <a:ext cx="14081126" cy="7921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83310">
              <a:defRPr/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221703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313113" y="660400"/>
            <a:ext cx="13904913" cy="782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9046" y="8251923"/>
            <a:ext cx="6765479" cy="2512252"/>
          </a:xfrm>
          <a:prstGeom prst="rect">
            <a:avLst/>
          </a:prstGeom>
        </p:spPr>
        <p:txBody>
          <a:bodyPr/>
          <a:lstStyle/>
          <a:p>
            <a:pPr defTabSz="98331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237328" y="9616240"/>
            <a:ext cx="3240308" cy="50611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7192831-88FD-46AC-A3A6-55A2B3E79D84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732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251200" y="439738"/>
            <a:ext cx="13904913" cy="782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9046" y="8031869"/>
            <a:ext cx="6765479" cy="2512252"/>
          </a:xfrm>
          <a:prstGeom prst="rect">
            <a:avLst/>
          </a:prstGeom>
        </p:spPr>
        <p:txBody>
          <a:bodyPr/>
          <a:lstStyle/>
          <a:p>
            <a:pPr defTabSz="98331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237328" y="9616240"/>
            <a:ext cx="3240308" cy="50611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7192831-88FD-46AC-A3A6-55A2B3E79D84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946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192831-88FD-46AC-A3A6-55A2B3E79D84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021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822575" y="231775"/>
            <a:ext cx="12666663" cy="7126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192831-88FD-46AC-A3A6-55A2B3E79D84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66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764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573338" y="303213"/>
            <a:ext cx="12188826" cy="68564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baseline="0" dirty="0"/>
              <a:t>The Texas State Demographic Center is committed to supporting government, business, non-profit organizations and citizens with the best, most accurate, and objective information we can identify about our greatest asset, the people of Texas. </a:t>
            </a:r>
          </a:p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07754-BBD3-4A44-82F4-43614AC6E0B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638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476231" cy="701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72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0" y="120015"/>
            <a:ext cx="6728459" cy="908684"/>
          </a:xfrm>
        </p:spPr>
        <p:txBody>
          <a:bodyPr anchor="t" anchorCtr="0">
            <a:no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53224" y="1586213"/>
            <a:ext cx="3512819" cy="2874645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1800">
                <a:solidFill>
                  <a:srgbClr val="25327B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353224" y="4984796"/>
            <a:ext cx="3860799" cy="400110"/>
            <a:chOff x="6229737" y="6256840"/>
            <a:chExt cx="2895599" cy="400110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9737" y="6256840"/>
              <a:ext cx="399663" cy="39966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 userDrawn="1"/>
          </p:nvSpPr>
          <p:spPr>
            <a:xfrm>
              <a:off x="6629399" y="6256840"/>
              <a:ext cx="2495937" cy="40011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sz="1500" dirty="0">
                  <a:solidFill>
                    <a:schemeClr val="tx2"/>
                  </a:solidFill>
                </a:rPr>
                <a:t>@TexasDemography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682" y="3884278"/>
            <a:ext cx="4107179" cy="10111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7" t="1" r="-8" b="-765"/>
          <a:stretch/>
        </p:blipFill>
        <p:spPr>
          <a:xfrm>
            <a:off x="835862" y="926081"/>
            <a:ext cx="6171915" cy="469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504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>
            <a:normAutofit/>
          </a:bodyPr>
          <a:lstStyle>
            <a:lvl1pPr algn="ctr">
              <a:defRPr sz="270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2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338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09" y="132683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0109" y="2150745"/>
            <a:ext cx="5157787" cy="41014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2522" y="132683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2522" y="2150747"/>
            <a:ext cx="5183188" cy="41014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289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973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8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91200" y="152400"/>
            <a:ext cx="3886200" cy="976520"/>
          </a:xfrm>
        </p:spPr>
        <p:txBody>
          <a:bodyPr>
            <a:normAutofit/>
          </a:bodyPr>
          <a:lstStyle/>
          <a:p>
            <a:pPr algn="ctr"/>
            <a:r>
              <a:rPr lang="en-US" sz="1800" dirty="0"/>
              <a:t>Demographic Characteristics and Trends in Texas </a:t>
            </a:r>
            <a:r>
              <a:rPr lang="en-US" sz="1800" dirty="0"/>
              <a:t>and the Fort Worth Area</a:t>
            </a:r>
            <a:endParaRPr lang="en-US" sz="18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7734300" y="2667000"/>
            <a:ext cx="2171700" cy="1485900"/>
          </a:xfrm>
        </p:spPr>
        <p:txBody>
          <a:bodyPr>
            <a:normAutofit/>
          </a:bodyPr>
          <a:lstStyle/>
          <a:p>
            <a:pPr algn="ctr"/>
            <a:r>
              <a:rPr lang="en-US" sz="1500" dirty="0"/>
              <a:t>JPS Health </a:t>
            </a:r>
            <a:r>
              <a:rPr lang="en-US" sz="1500" dirty="0"/>
              <a:t>Network</a:t>
            </a:r>
          </a:p>
          <a:p>
            <a:pPr algn="ctr"/>
            <a:r>
              <a:rPr lang="en-US" sz="1500" dirty="0" smtClean="0"/>
              <a:t>Hurst</a:t>
            </a:r>
            <a:r>
              <a:rPr lang="en-US" sz="1500" dirty="0"/>
              <a:t>, </a:t>
            </a:r>
            <a:r>
              <a:rPr lang="en-US" sz="1500" dirty="0"/>
              <a:t>Texas</a:t>
            </a:r>
          </a:p>
          <a:p>
            <a:pPr algn="ctr"/>
            <a:r>
              <a:rPr lang="en-US" sz="1050" dirty="0"/>
              <a:t>March 1, </a:t>
            </a:r>
            <a:r>
              <a:rPr lang="en-US" sz="1050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402391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Dallas County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6305286" y="2471738"/>
          <a:ext cx="3868737" cy="2955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6167">
                  <a:extLst>
                    <a:ext uri="{9D8B030D-6E8A-4147-A177-3AD203B41FA5}">
                      <a16:colId xmlns:a16="http://schemas.microsoft.com/office/drawing/2014/main" val="2985920139"/>
                    </a:ext>
                  </a:extLst>
                </a:gridCol>
                <a:gridCol w="1202991">
                  <a:extLst>
                    <a:ext uri="{9D8B030D-6E8A-4147-A177-3AD203B41FA5}">
                      <a16:colId xmlns:a16="http://schemas.microsoft.com/office/drawing/2014/main" val="3677125279"/>
                    </a:ext>
                  </a:extLst>
                </a:gridCol>
                <a:gridCol w="1289579">
                  <a:extLst>
                    <a:ext uri="{9D8B030D-6E8A-4147-A177-3AD203B41FA5}">
                      <a16:colId xmlns:a16="http://schemas.microsoft.com/office/drawing/2014/main" val="3176024006"/>
                    </a:ext>
                  </a:extLst>
                </a:gridCol>
              </a:tblGrid>
              <a:tr h="35995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In-Flows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Net Migration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574232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Dallas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County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19,834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5,333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98775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Denton County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5,752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-1,780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90508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Harris County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3,403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1,279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64332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Johnson County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3,208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-528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26739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Parker County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2,620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-45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51383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Collin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County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2,612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-191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33081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Brazos County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-1,192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45414651"/>
                  </a:ext>
                </a:extLst>
              </a:tr>
            </a:tbl>
          </a:graphicData>
        </a:graphic>
      </p:graphicFrame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6212522" y="1326833"/>
            <a:ext cx="5183188" cy="823912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Tarrant County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sz="quarter" idx="4"/>
            <p:extLst/>
          </p:nvPr>
        </p:nvGraphicFramePr>
        <p:xfrm>
          <a:off x="2184083" y="2471738"/>
          <a:ext cx="3887787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3686">
                  <a:extLst>
                    <a:ext uri="{9D8B030D-6E8A-4147-A177-3AD203B41FA5}">
                      <a16:colId xmlns:a16="http://schemas.microsoft.com/office/drawing/2014/main" val="4067501989"/>
                    </a:ext>
                  </a:extLst>
                </a:gridCol>
                <a:gridCol w="1128172">
                  <a:extLst>
                    <a:ext uri="{9D8B030D-6E8A-4147-A177-3AD203B41FA5}">
                      <a16:colId xmlns:a16="http://schemas.microsoft.com/office/drawing/2014/main" val="3780962063"/>
                    </a:ext>
                  </a:extLst>
                </a:gridCol>
                <a:gridCol w="1295929">
                  <a:extLst>
                    <a:ext uri="{9D8B030D-6E8A-4147-A177-3AD203B41FA5}">
                      <a16:colId xmlns:a16="http://schemas.microsoft.com/office/drawing/2014/main" val="15636373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In-Flows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Net Migration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62133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Tarrant County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14,501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-5,333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86183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Collin County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13,637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-1,803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49646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Denton County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9,576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-8,105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37770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Harris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County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3,771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en-US" sz="1600" b="0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1,013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4467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Ellis County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2,746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en-US" sz="1600" b="0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1,201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42174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Kaufman County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2,436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-1,829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62689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Travis County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2,186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-1,226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55541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Bexar County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2,070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07557998"/>
                  </a:ext>
                </a:extLst>
              </a:tr>
            </a:tbl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County to County Migration Flows, Dallas and Tarrant Counties, 2010-2014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796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879079"/>
              </p:ext>
            </p:extLst>
          </p:nvPr>
        </p:nvGraphicFramePr>
        <p:xfrm>
          <a:off x="1868312" y="954107"/>
          <a:ext cx="7981951" cy="50482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9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7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02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4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4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966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284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</a:rPr>
                        <a:t>County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endParaRPr lang="en-US" sz="12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941" marR="4594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U.S. Rank Population Change</a:t>
                      </a:r>
                    </a:p>
                  </a:txBody>
                  <a:tcPr marL="45941" marR="4594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Population Change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41" marR="4594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Percent of Change from Natural Increase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41" marR="4594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Percent  of</a:t>
                      </a:r>
                      <a:r>
                        <a:rPr lang="en-US" sz="1200" b="1" baseline="0" dirty="0">
                          <a:effectLst/>
                        </a:rPr>
                        <a:t> </a:t>
                      </a:r>
                      <a:r>
                        <a:rPr lang="en-US" sz="1200" b="1" dirty="0">
                          <a:effectLst/>
                        </a:rPr>
                        <a:t>Change</a:t>
                      </a:r>
                      <a:r>
                        <a:rPr lang="en-US" sz="1200" b="1" baseline="0" dirty="0">
                          <a:effectLst/>
                        </a:rPr>
                        <a:t> </a:t>
                      </a:r>
                      <a:r>
                        <a:rPr lang="en-US" sz="1200" b="1" dirty="0">
                          <a:effectLst/>
                        </a:rPr>
                        <a:t>from Domestic  Migration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41" marR="4594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Percent  of Change from International Migration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41" marR="45941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69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Harris*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          35,939 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128.8%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-126.0%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97.2%</a:t>
                      </a: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69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Tarrant</a:t>
                      </a:r>
                    </a:p>
                  </a:txBody>
                  <a:tcPr marL="5715" marR="5715" marT="5715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715" marR="5715" marT="571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          32,729 </a:t>
                      </a:r>
                    </a:p>
                  </a:txBody>
                  <a:tcPr marL="5715" marR="5715" marT="571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47.9%</a:t>
                      </a:r>
                    </a:p>
                  </a:txBody>
                  <a:tcPr marL="7144" marR="7144" marT="7144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29.0%</a:t>
                      </a:r>
                    </a:p>
                  </a:txBody>
                  <a:tcPr marL="5715" marR="5715" marT="571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23.1%</a:t>
                      </a:r>
                    </a:p>
                  </a:txBody>
                  <a:tcPr marL="5715" marR="5715" marT="571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69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Bexar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          30,831 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47.8%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33.4%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18.8%</a:t>
                      </a: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569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Dallas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          30,686 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78.0%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-25.5%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47.6%</a:t>
                      </a: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569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Denton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          27,911 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23.3%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67.0%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9.7%</a:t>
                      </a: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569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Collin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          27,150 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24.4%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56.5%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19.0%</a:t>
                      </a: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569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Fort Bend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          22,870 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29.4%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48.1%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22.6%</a:t>
                      </a: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569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Travis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          22,116 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47.9%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22.1%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30.0%</a:t>
                      </a: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569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Williamson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          19,776 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20.1%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73.5%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6.3%</a:t>
                      </a: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569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Montgomery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          16,412 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22.7%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68.5%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8.8%</a:t>
                      </a: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569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Hidalgo*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          10,474 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105.9%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-34.5%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28.5%</a:t>
                      </a: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9582">
                <a:tc gridSpan="6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Hidalgo</a:t>
                      </a:r>
                      <a:r>
                        <a:rPr lang="en-US" sz="9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and Harris Counties had negative net migration (Harris -10,322 and Hidalgo -621).</a:t>
                      </a:r>
                    </a:p>
                  </a:txBody>
                  <a:tcPr marL="45941" marR="45941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7623">
                <a:tc gridSpan="6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Source: U.S. Census  Bureau, 2017 Vintage Population Estimates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41" marR="45941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5949390" y="1973420"/>
            <a:ext cx="1065489" cy="369332"/>
          </a:xfrm>
          <a:prstGeom prst="rect">
            <a:avLst/>
          </a:prstGeom>
          <a:ln w="22225">
            <a:solidFill>
              <a:schemeClr val="accent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28569" y="2906500"/>
            <a:ext cx="1085850" cy="369332"/>
          </a:xfrm>
          <a:prstGeom prst="rect">
            <a:avLst/>
          </a:prstGeom>
          <a:ln w="22225">
            <a:solidFill>
              <a:schemeClr val="accent2"/>
            </a:solidFill>
          </a:ln>
        </p:spPr>
        <p:txBody>
          <a:bodyPr rtlCol="0" anchor="ctr">
            <a:spAutoFit/>
          </a:bodyPr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92133" y="1973420"/>
            <a:ext cx="1065413" cy="369332"/>
          </a:xfrm>
          <a:prstGeom prst="rect">
            <a:avLst/>
          </a:prstGeom>
          <a:ln w="22225">
            <a:solidFill>
              <a:schemeClr val="accent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92134" y="2908767"/>
            <a:ext cx="1061557" cy="369332"/>
          </a:xfrm>
          <a:prstGeom prst="rect">
            <a:avLst/>
          </a:prstGeom>
          <a:ln w="22225">
            <a:solidFill>
              <a:schemeClr val="accent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78711" y="1973420"/>
            <a:ext cx="958611" cy="369332"/>
          </a:xfrm>
          <a:prstGeom prst="rect">
            <a:avLst/>
          </a:prstGeom>
          <a:ln w="22225">
            <a:solidFill>
              <a:schemeClr val="accent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02511" y="2895211"/>
            <a:ext cx="1046644" cy="369332"/>
          </a:xfrm>
          <a:prstGeom prst="rect">
            <a:avLst/>
          </a:prstGeom>
          <a:ln w="22225">
            <a:solidFill>
              <a:schemeClr val="accent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28570" y="2302934"/>
            <a:ext cx="1085849" cy="603566"/>
          </a:xfrm>
          <a:prstGeom prst="rect">
            <a:avLst/>
          </a:prstGeom>
          <a:ln w="22225">
            <a:solidFill>
              <a:schemeClr val="accent6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49390" y="4154506"/>
            <a:ext cx="1085850" cy="369332"/>
          </a:xfrm>
          <a:prstGeom prst="rect">
            <a:avLst/>
          </a:prstGeom>
          <a:ln w="22225">
            <a:solidFill>
              <a:schemeClr val="accent6"/>
            </a:solidFill>
          </a:ln>
        </p:spPr>
        <p:txBody>
          <a:bodyPr rtlCol="0" anchor="ctr">
            <a:spAutoFit/>
          </a:bodyPr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62196" y="4140021"/>
            <a:ext cx="1085850" cy="369332"/>
          </a:xfrm>
          <a:prstGeom prst="rect">
            <a:avLst/>
          </a:prstGeom>
          <a:ln w="22225">
            <a:solidFill>
              <a:schemeClr val="accent6"/>
            </a:solidFill>
          </a:ln>
        </p:spPr>
        <p:txBody>
          <a:bodyPr rtlCol="0" anchor="ctr">
            <a:spAutoFit/>
          </a:bodyPr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92133" y="2302934"/>
            <a:ext cx="1061558" cy="592277"/>
          </a:xfrm>
          <a:prstGeom prst="rect">
            <a:avLst/>
          </a:prstGeom>
          <a:ln w="22225">
            <a:solidFill>
              <a:schemeClr val="accent6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13467" y="345165"/>
            <a:ext cx="78119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Top Counties for Numeric Growth in Texas, 2016-2017</a:t>
            </a:r>
          </a:p>
        </p:txBody>
      </p:sp>
    </p:spTree>
    <p:extLst>
      <p:ext uri="{BB962C8B-B14F-4D97-AF65-F5344CB8AC3E}">
        <p14:creationId xmlns:p14="http://schemas.microsoft.com/office/powerpoint/2010/main" val="290179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0356" y="459433"/>
            <a:ext cx="75773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Top Counties for Percent Growth* in Texas, 2016-2017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0658337"/>
              </p:ext>
            </p:extLst>
          </p:nvPr>
        </p:nvGraphicFramePr>
        <p:xfrm>
          <a:off x="2150534" y="1081561"/>
          <a:ext cx="7619999" cy="48006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30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7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36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43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374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</a:rPr>
                        <a:t>County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U.S. Rank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2015-2016</a:t>
                      </a:r>
                      <a:r>
                        <a:rPr lang="en-US" sz="1100" baseline="0" dirty="0">
                          <a:effectLst/>
                        </a:rPr>
                        <a:t> </a:t>
                      </a:r>
                      <a:r>
                        <a:rPr lang="en-US" sz="1100" dirty="0">
                          <a:effectLst/>
                        </a:rPr>
                        <a:t>Percent Population Change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Percent of Change</a:t>
                      </a:r>
                      <a:r>
                        <a:rPr lang="en-US" sz="1100" baseline="0" dirty="0">
                          <a:effectLst/>
                        </a:rPr>
                        <a:t> </a:t>
                      </a:r>
                      <a:r>
                        <a:rPr lang="en-US" sz="1100" dirty="0">
                          <a:effectLst/>
                        </a:rPr>
                        <a:t>from Domestic Migration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Percent  Change from International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Migration 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6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Comal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5.1%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90.7%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1.9%</a:t>
                      </a: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6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Hays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5.0%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81.6%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2.8%</a:t>
                      </a: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16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Kendall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4.9%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96.3%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3.3%</a:t>
                      </a: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6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Kaufman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4.1%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83.0%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2.2%</a:t>
                      </a: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16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Rains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4.0%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103.1%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2.9%</a:t>
                      </a: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16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Williamson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3.7%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73.5%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6.3%</a:t>
                      </a: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716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Rockwall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3.6%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81.8%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2.4%</a:t>
                      </a: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716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Parker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3.6%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89.7%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1.3%</a:t>
                      </a: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716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Denton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3.5%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67.0%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9.7%</a:t>
                      </a: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716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Guadalupe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3.3%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81.4%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2.7%</a:t>
                      </a: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716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Ellis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3.1%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78.2%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3.0%</a:t>
                      </a: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716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Llano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3.1%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119.8%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0.5%</a:t>
                      </a: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1504884576"/>
                  </a:ext>
                </a:extLst>
              </a:tr>
              <a:tr h="29716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Fort Bend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3.1%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48.1%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22.6%</a:t>
                      </a: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2999213434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046112" y="5882166"/>
            <a:ext cx="3429000" cy="49994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en-US" sz="825" dirty="0">
                <a:solidFill>
                  <a:schemeClr val="bg1">
                    <a:lumMod val="75000"/>
                  </a:schemeClr>
                </a:solidFill>
              </a:rPr>
              <a:t>*Among Counties with 10,000 or more population in 2017</a:t>
            </a:r>
          </a:p>
          <a:p>
            <a:pPr>
              <a:lnSpc>
                <a:spcPct val="107000"/>
              </a:lnSpc>
            </a:pPr>
            <a:r>
              <a:rPr lang="fr-FR" sz="825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U.S. Census  Bureau, 2017 Vintage Population </a:t>
            </a:r>
            <a:r>
              <a:rPr lang="fr-FR" sz="825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Estimates</a:t>
            </a:r>
            <a:endParaRPr lang="fr-FR" sz="825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sz="825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92622" y="2020710"/>
            <a:ext cx="1032934" cy="3861455"/>
          </a:xfrm>
          <a:prstGeom prst="rect">
            <a:avLst/>
          </a:prstGeom>
          <a:noFill/>
          <a:ln w="34925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5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0404160"/>
              </p:ext>
            </p:extLst>
          </p:nvPr>
        </p:nvGraphicFramePr>
        <p:xfrm>
          <a:off x="3029302" y="1063975"/>
          <a:ext cx="7031882" cy="464820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677227">
                  <a:extLst>
                    <a:ext uri="{9D8B030D-6E8A-4147-A177-3AD203B41FA5}">
                      <a16:colId xmlns:a16="http://schemas.microsoft.com/office/drawing/2014/main" val="2293658394"/>
                    </a:ext>
                  </a:extLst>
                </a:gridCol>
                <a:gridCol w="1189645">
                  <a:extLst>
                    <a:ext uri="{9D8B030D-6E8A-4147-A177-3AD203B41FA5}">
                      <a16:colId xmlns:a16="http://schemas.microsoft.com/office/drawing/2014/main" val="4271928424"/>
                    </a:ext>
                  </a:extLst>
                </a:gridCol>
                <a:gridCol w="1609565">
                  <a:extLst>
                    <a:ext uri="{9D8B030D-6E8A-4147-A177-3AD203B41FA5}">
                      <a16:colId xmlns:a16="http://schemas.microsoft.com/office/drawing/2014/main" val="2199234323"/>
                    </a:ext>
                  </a:extLst>
                </a:gridCol>
                <a:gridCol w="1591485">
                  <a:extLst>
                    <a:ext uri="{9D8B030D-6E8A-4147-A177-3AD203B41FA5}">
                      <a16:colId xmlns:a16="http://schemas.microsoft.com/office/drawing/2014/main" val="1718210652"/>
                    </a:ext>
                  </a:extLst>
                </a:gridCol>
                <a:gridCol w="1963960">
                  <a:extLst>
                    <a:ext uri="{9D8B030D-6E8A-4147-A177-3AD203B41FA5}">
                      <a16:colId xmlns:a16="http://schemas.microsoft.com/office/drawing/2014/main" val="1421416651"/>
                    </a:ext>
                  </a:extLst>
                </a:gridCol>
              </a:tblGrid>
              <a:tr h="39174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Rank</a:t>
                      </a:r>
                    </a:p>
                  </a:txBody>
                  <a:tcPr marL="12422" marR="12422" marT="12422" marB="124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City</a:t>
                      </a:r>
                    </a:p>
                  </a:txBody>
                  <a:tcPr marL="12422" marR="12422" marT="12422" marB="124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1B75BB"/>
                          </a:solidFill>
                        </a:rPr>
                        <a:t>State</a:t>
                      </a:r>
                    </a:p>
                  </a:txBody>
                  <a:tcPr marL="12422" marR="12422" marT="12422" marB="124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Numeric increase</a:t>
                      </a:r>
                    </a:p>
                  </a:txBody>
                  <a:tcPr marL="12422" marR="12422" marT="12422" marB="124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1B75BB"/>
                          </a:solidFill>
                        </a:rPr>
                        <a:t>2017 total population</a:t>
                      </a:r>
                    </a:p>
                  </a:txBody>
                  <a:tcPr marL="12422" marR="12422" marT="12422" marB="12422"/>
                </a:tc>
                <a:extLst>
                  <a:ext uri="{0D108BD9-81ED-4DB2-BD59-A6C34878D82A}">
                    <a16:rowId xmlns:a16="http://schemas.microsoft.com/office/drawing/2014/main" val="990111885"/>
                  </a:ext>
                </a:extLst>
              </a:tr>
              <a:tr h="35470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1</a:t>
                      </a:r>
                    </a:p>
                  </a:txBody>
                  <a:tcPr marL="12422" marR="12422" marT="12422" marB="1242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San Antonio</a:t>
                      </a:r>
                    </a:p>
                  </a:txBody>
                  <a:tcPr marL="12422" marR="12422" marT="12422" marB="1242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Texas</a:t>
                      </a:r>
                    </a:p>
                  </a:txBody>
                  <a:tcPr marL="12422" marR="12422" marT="12422" marB="1242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24,208</a:t>
                      </a:r>
                    </a:p>
                  </a:txBody>
                  <a:tcPr marL="12422" marR="12422" marT="12422" marB="1242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1,511,946 </a:t>
                      </a:r>
                    </a:p>
                  </a:txBody>
                  <a:tcPr marL="12422" marR="12422" marT="12422" marB="1242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2909751"/>
                  </a:ext>
                </a:extLst>
              </a:tr>
              <a:tr h="35470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2</a:t>
                      </a:r>
                    </a:p>
                  </a:txBody>
                  <a:tcPr marL="12422" marR="12422" marT="12422" marB="1242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Phoenix</a:t>
                      </a:r>
                    </a:p>
                  </a:txBody>
                  <a:tcPr marL="12422" marR="12422" marT="12422" marB="1242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Arizona</a:t>
                      </a:r>
                    </a:p>
                  </a:txBody>
                  <a:tcPr marL="12422" marR="12422" marT="12422" marB="1242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24,036</a:t>
                      </a:r>
                    </a:p>
                  </a:txBody>
                  <a:tcPr marL="12422" marR="12422" marT="12422" marB="1242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1,626,078 </a:t>
                      </a:r>
                    </a:p>
                  </a:txBody>
                  <a:tcPr marL="12422" marR="12422" marT="12422" marB="1242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8384084"/>
                  </a:ext>
                </a:extLst>
              </a:tr>
              <a:tr h="35470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3</a:t>
                      </a:r>
                    </a:p>
                  </a:txBody>
                  <a:tcPr marL="12422" marR="12422" marT="12422" marB="1242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Dallas</a:t>
                      </a:r>
                    </a:p>
                  </a:txBody>
                  <a:tcPr marL="12422" marR="12422" marT="12422" marB="1242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Texas</a:t>
                      </a:r>
                    </a:p>
                  </a:txBody>
                  <a:tcPr marL="12422" marR="12422" marT="12422" marB="1242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18,935</a:t>
                      </a:r>
                    </a:p>
                  </a:txBody>
                  <a:tcPr marL="12422" marR="12422" marT="12422" marB="1242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1,341,075 </a:t>
                      </a:r>
                    </a:p>
                  </a:txBody>
                  <a:tcPr marL="12422" marR="12422" marT="12422" marB="1242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06972"/>
                  </a:ext>
                </a:extLst>
              </a:tr>
              <a:tr h="35470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4</a:t>
                      </a:r>
                    </a:p>
                  </a:txBody>
                  <a:tcPr marL="12422" marR="12422" marT="12422" marB="1242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Fort Worth</a:t>
                      </a:r>
                    </a:p>
                  </a:txBody>
                  <a:tcPr marL="12422" marR="12422" marT="12422" marB="1242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Texas</a:t>
                      </a:r>
                    </a:p>
                  </a:txBody>
                  <a:tcPr marL="12422" marR="12422" marT="12422" marB="1242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18,664</a:t>
                      </a:r>
                    </a:p>
                  </a:txBody>
                  <a:tcPr marL="12422" marR="12422" marT="12422" marB="1242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874,168 </a:t>
                      </a:r>
                    </a:p>
                  </a:txBody>
                  <a:tcPr marL="12422" marR="12422" marT="12422" marB="1242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918889"/>
                  </a:ext>
                </a:extLst>
              </a:tr>
              <a:tr h="35470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5</a:t>
                      </a:r>
                    </a:p>
                  </a:txBody>
                  <a:tcPr marL="12422" marR="12422" marT="12422" marB="1242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Los Angeles</a:t>
                      </a:r>
                    </a:p>
                  </a:txBody>
                  <a:tcPr marL="12422" marR="12422" marT="12422" marB="1242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California</a:t>
                      </a:r>
                    </a:p>
                  </a:txBody>
                  <a:tcPr marL="12422" marR="12422" marT="12422" marB="1242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18,643</a:t>
                      </a:r>
                    </a:p>
                  </a:txBody>
                  <a:tcPr marL="12422" marR="12422" marT="12422" marB="1242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3,999,759</a:t>
                      </a:r>
                    </a:p>
                  </a:txBody>
                  <a:tcPr marL="12422" marR="12422" marT="12422" marB="1242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372030"/>
                  </a:ext>
                </a:extLst>
              </a:tr>
              <a:tr h="35470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6</a:t>
                      </a:r>
                    </a:p>
                  </a:txBody>
                  <a:tcPr marL="12422" marR="12422" marT="12422" marB="1242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Seattle</a:t>
                      </a:r>
                    </a:p>
                  </a:txBody>
                  <a:tcPr marL="12422" marR="12422" marT="12422" marB="1242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Washington</a:t>
                      </a:r>
                    </a:p>
                  </a:txBody>
                  <a:tcPr marL="12422" marR="12422" marT="12422" marB="1242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17,490</a:t>
                      </a:r>
                    </a:p>
                  </a:txBody>
                  <a:tcPr marL="12422" marR="12422" marT="12422" marB="1242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724,745 </a:t>
                      </a:r>
                    </a:p>
                  </a:txBody>
                  <a:tcPr marL="12422" marR="12422" marT="12422" marB="1242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330530"/>
                  </a:ext>
                </a:extLst>
              </a:tr>
              <a:tr h="35470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7</a:t>
                      </a:r>
                    </a:p>
                  </a:txBody>
                  <a:tcPr marL="12422" marR="12422" marT="12422" marB="1242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Charlotte</a:t>
                      </a:r>
                    </a:p>
                  </a:txBody>
                  <a:tcPr marL="12422" marR="12422" marT="12422" marB="1242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North Carolina</a:t>
                      </a:r>
                    </a:p>
                  </a:txBody>
                  <a:tcPr marL="12422" marR="12422" marT="12422" marB="1242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15,551</a:t>
                      </a:r>
                    </a:p>
                  </a:txBody>
                  <a:tcPr marL="12422" marR="12422" marT="12422" marB="1242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859,035 </a:t>
                      </a:r>
                    </a:p>
                  </a:txBody>
                  <a:tcPr marL="12422" marR="12422" marT="12422" marB="1242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292449"/>
                  </a:ext>
                </a:extLst>
              </a:tr>
              <a:tr h="35470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8</a:t>
                      </a:r>
                    </a:p>
                  </a:txBody>
                  <a:tcPr marL="12422" marR="12422" marT="12422" marB="1242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Columbus</a:t>
                      </a:r>
                    </a:p>
                  </a:txBody>
                  <a:tcPr marL="12422" marR="12422" marT="12422" marB="1242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Ohio</a:t>
                      </a:r>
                    </a:p>
                  </a:txBody>
                  <a:tcPr marL="12422" marR="12422" marT="12422" marB="1242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15,429</a:t>
                      </a:r>
                    </a:p>
                  </a:txBody>
                  <a:tcPr marL="12422" marR="12422" marT="12422" marB="1242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879,170 </a:t>
                      </a:r>
                    </a:p>
                  </a:txBody>
                  <a:tcPr marL="12422" marR="12422" marT="12422" marB="1242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18764"/>
                  </a:ext>
                </a:extLst>
              </a:tr>
              <a:tr h="35470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9</a:t>
                      </a:r>
                    </a:p>
                  </a:txBody>
                  <a:tcPr marL="12422" marR="12422" marT="12422" marB="1242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Frisco</a:t>
                      </a:r>
                    </a:p>
                  </a:txBody>
                  <a:tcPr marL="12422" marR="12422" marT="12422" marB="1242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Texas</a:t>
                      </a:r>
                    </a:p>
                  </a:txBody>
                  <a:tcPr marL="12422" marR="12422" marT="12422" marB="1242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13,470</a:t>
                      </a:r>
                    </a:p>
                  </a:txBody>
                  <a:tcPr marL="12422" marR="12422" marT="12422" marB="1242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177,286 </a:t>
                      </a:r>
                    </a:p>
                  </a:txBody>
                  <a:tcPr marL="12422" marR="12422" marT="12422" marB="1242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2180543"/>
                  </a:ext>
                </a:extLst>
              </a:tr>
              <a:tr h="35470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10</a:t>
                      </a:r>
                    </a:p>
                  </a:txBody>
                  <a:tcPr marL="12422" marR="12422" marT="12422" marB="1242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Atlanta</a:t>
                      </a:r>
                    </a:p>
                  </a:txBody>
                  <a:tcPr marL="12422" marR="12422" marT="12422" marB="1242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Georgia</a:t>
                      </a:r>
                    </a:p>
                  </a:txBody>
                  <a:tcPr marL="12422" marR="12422" marT="12422" marB="1242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13,323</a:t>
                      </a:r>
                    </a:p>
                  </a:txBody>
                  <a:tcPr marL="12422" marR="12422" marT="12422" marB="1242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486,290 </a:t>
                      </a:r>
                    </a:p>
                  </a:txBody>
                  <a:tcPr marL="12422" marR="12422" marT="12422" marB="1242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104067"/>
                  </a:ext>
                </a:extLst>
              </a:tr>
              <a:tr h="35470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11</a:t>
                      </a:r>
                    </a:p>
                  </a:txBody>
                  <a:tcPr marL="12422" marR="12422" marT="12422" marB="1242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San Diego</a:t>
                      </a:r>
                    </a:p>
                  </a:txBody>
                  <a:tcPr marL="12422" marR="12422" marT="12422" marB="1242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California</a:t>
                      </a:r>
                    </a:p>
                  </a:txBody>
                  <a:tcPr marL="12422" marR="12422" marT="12422" marB="1242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12,834</a:t>
                      </a:r>
                    </a:p>
                  </a:txBody>
                  <a:tcPr marL="12422" marR="12422" marT="12422" marB="1242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1,419,516 </a:t>
                      </a:r>
                    </a:p>
                  </a:txBody>
                  <a:tcPr marL="12422" marR="12422" marT="12422" marB="1242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726846"/>
                  </a:ext>
                </a:extLst>
              </a:tr>
              <a:tr h="35470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12</a:t>
                      </a:r>
                    </a:p>
                  </a:txBody>
                  <a:tcPr marL="12422" marR="12422" marT="12422" marB="1242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Austin</a:t>
                      </a:r>
                    </a:p>
                  </a:txBody>
                  <a:tcPr marL="12422" marR="12422" marT="12422" marB="1242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Texas</a:t>
                      </a:r>
                    </a:p>
                  </a:txBody>
                  <a:tcPr marL="12422" marR="12422" marT="12422" marB="1242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12,515</a:t>
                      </a:r>
                    </a:p>
                  </a:txBody>
                  <a:tcPr marL="12422" marR="12422" marT="12422" marB="1242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950,715 </a:t>
                      </a:r>
                    </a:p>
                  </a:txBody>
                  <a:tcPr marL="12422" marR="12422" marT="12422" marB="12422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2647448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28890" y="81293"/>
            <a:ext cx="9316471" cy="1112324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</a:rPr>
              <a:t>The 15 Cities With the Largest Numeric Increase Between July 1, 2016, and July 1, 2017 (Populations of 50,000 or more in 2016)</a:t>
            </a:r>
          </a:p>
        </p:txBody>
      </p:sp>
      <p:sp>
        <p:nvSpPr>
          <p:cNvPr id="5" name="Rectangle 4"/>
          <p:cNvSpPr/>
          <p:nvPr/>
        </p:nvSpPr>
        <p:spPr>
          <a:xfrm>
            <a:off x="1457640" y="6088514"/>
            <a:ext cx="3429000" cy="22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en-US" sz="788" dirty="0">
                <a:solidFill>
                  <a:schemeClr val="bg1">
                    <a:lumMod val="50000"/>
                  </a:schemeClr>
                </a:solidFill>
              </a:rPr>
              <a:t>Source: U.S. Census  Bureau, 2017 Vintage Population Estimates</a:t>
            </a:r>
            <a:endParaRPr lang="en-US" sz="788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57640" y="3521050"/>
            <a:ext cx="12689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B75BB"/>
                </a:solidFill>
              </a:rPr>
              <a:t>Five of the 15 cities with the most growth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626137" y="5559778"/>
            <a:ext cx="28069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598987" y="4492978"/>
            <a:ext cx="28069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626137" y="2667000"/>
            <a:ext cx="28069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626137" y="1673578"/>
            <a:ext cx="28069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2626137" y="2283178"/>
            <a:ext cx="28069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564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8574" y="203456"/>
            <a:ext cx="8867733" cy="634745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</a:rPr>
              <a:t>The 15 Fastest-Growing Large Cities and Towns Between July 1, 2016, and July 1, 2017 (populations of 50,000 or more in 2016)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3352801" y="1219201"/>
          <a:ext cx="6324597" cy="467591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960132175"/>
                    </a:ext>
                  </a:extLst>
                </a:gridCol>
                <a:gridCol w="2621913">
                  <a:extLst>
                    <a:ext uri="{9D8B030D-6E8A-4147-A177-3AD203B41FA5}">
                      <a16:colId xmlns:a16="http://schemas.microsoft.com/office/drawing/2014/main" val="1341280908"/>
                    </a:ext>
                  </a:extLst>
                </a:gridCol>
                <a:gridCol w="794774">
                  <a:extLst>
                    <a:ext uri="{9D8B030D-6E8A-4147-A177-3AD203B41FA5}">
                      <a16:colId xmlns:a16="http://schemas.microsoft.com/office/drawing/2014/main" val="4234215706"/>
                    </a:ext>
                  </a:extLst>
                </a:gridCol>
                <a:gridCol w="843834">
                  <a:extLst>
                    <a:ext uri="{9D8B030D-6E8A-4147-A177-3AD203B41FA5}">
                      <a16:colId xmlns:a16="http://schemas.microsoft.com/office/drawing/2014/main" val="941768521"/>
                    </a:ext>
                  </a:extLst>
                </a:gridCol>
                <a:gridCol w="1530676">
                  <a:extLst>
                    <a:ext uri="{9D8B030D-6E8A-4147-A177-3AD203B41FA5}">
                      <a16:colId xmlns:a16="http://schemas.microsoft.com/office/drawing/2014/main" val="2482976314"/>
                    </a:ext>
                  </a:extLst>
                </a:gridCol>
              </a:tblGrid>
              <a:tr h="59888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Rank</a:t>
                      </a:r>
                    </a:p>
                  </a:txBody>
                  <a:tcPr marL="15617" marR="15617" marT="15617" marB="156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City</a:t>
                      </a:r>
                    </a:p>
                  </a:txBody>
                  <a:tcPr marL="15617" marR="15617" marT="15617" marB="156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State</a:t>
                      </a:r>
                    </a:p>
                  </a:txBody>
                  <a:tcPr marL="15617" marR="15617" marT="15617" marB="156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Percent </a:t>
                      </a:r>
                      <a:br>
                        <a:rPr lang="en-US" sz="1200" dirty="0">
                          <a:solidFill>
                            <a:srgbClr val="1B75BB"/>
                          </a:solidFill>
                        </a:rPr>
                      </a:br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increase</a:t>
                      </a:r>
                    </a:p>
                  </a:txBody>
                  <a:tcPr marL="15617" marR="15617" marT="15617" marB="156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2017 total population</a:t>
                      </a:r>
                    </a:p>
                  </a:txBody>
                  <a:tcPr marL="15617" marR="15617" marT="15617" marB="15617" anchor="ctr"/>
                </a:tc>
                <a:extLst>
                  <a:ext uri="{0D108BD9-81ED-4DB2-BD59-A6C34878D82A}">
                    <a16:rowId xmlns:a16="http://schemas.microsoft.com/office/drawing/2014/main" val="2243015754"/>
                  </a:ext>
                </a:extLst>
              </a:tr>
              <a:tr h="27180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1</a:t>
                      </a:r>
                    </a:p>
                  </a:txBody>
                  <a:tcPr marL="15617" marR="15617" marT="15617" marB="1561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Frisco </a:t>
                      </a:r>
                    </a:p>
                  </a:txBody>
                  <a:tcPr marL="15617" marR="15617" marT="15617" marB="1561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Texas </a:t>
                      </a:r>
                    </a:p>
                  </a:txBody>
                  <a:tcPr marL="15617" marR="15617" marT="15617" marB="1561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8.2</a:t>
                      </a:r>
                    </a:p>
                  </a:txBody>
                  <a:tcPr marL="15617" marR="15617" marT="15617" marB="1561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177,286</a:t>
                      </a:r>
                    </a:p>
                  </a:txBody>
                  <a:tcPr marL="15617" marR="15617" marT="15617" marB="1561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176458"/>
                  </a:ext>
                </a:extLst>
              </a:tr>
              <a:tr h="27180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2</a:t>
                      </a:r>
                    </a:p>
                  </a:txBody>
                  <a:tcPr marL="15617" marR="15617" marT="15617" marB="1561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New Braunfels </a:t>
                      </a:r>
                    </a:p>
                  </a:txBody>
                  <a:tcPr marL="15617" marR="15617" marT="15617" marB="1561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Texas </a:t>
                      </a:r>
                    </a:p>
                  </a:txBody>
                  <a:tcPr marL="15617" marR="15617" marT="15617" marB="1561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8.0 </a:t>
                      </a:r>
                    </a:p>
                  </a:txBody>
                  <a:tcPr marL="15617" marR="15617" marT="15617" marB="1561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79,152</a:t>
                      </a:r>
                    </a:p>
                  </a:txBody>
                  <a:tcPr marL="15617" marR="15617" marT="15617" marB="1561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2088106"/>
                  </a:ext>
                </a:extLst>
              </a:tr>
              <a:tr h="27180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3</a:t>
                      </a:r>
                    </a:p>
                  </a:txBody>
                  <a:tcPr marL="15617" marR="15617" marT="15617" marB="1561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Pflugerville </a:t>
                      </a:r>
                    </a:p>
                  </a:txBody>
                  <a:tcPr marL="15617" marR="15617" marT="15617" marB="1561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Texas </a:t>
                      </a:r>
                    </a:p>
                  </a:txBody>
                  <a:tcPr marL="15617" marR="15617" marT="15617" marB="1561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6.5</a:t>
                      </a:r>
                    </a:p>
                  </a:txBody>
                  <a:tcPr marL="15617" marR="15617" marT="15617" marB="1561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63,359</a:t>
                      </a:r>
                    </a:p>
                  </a:txBody>
                  <a:tcPr marL="15617" marR="15617" marT="15617" marB="1561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145582"/>
                  </a:ext>
                </a:extLst>
              </a:tr>
              <a:tr h="27180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4</a:t>
                      </a:r>
                    </a:p>
                  </a:txBody>
                  <a:tcPr marL="15617" marR="15617" marT="15617" marB="1561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Ankeny </a:t>
                      </a:r>
                    </a:p>
                  </a:txBody>
                  <a:tcPr marL="15617" marR="15617" marT="15617" marB="1561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1B75BB"/>
                          </a:solidFill>
                        </a:rPr>
                        <a:t>Iowa</a:t>
                      </a:r>
                    </a:p>
                  </a:txBody>
                  <a:tcPr marL="15617" marR="15617" marT="15617" marB="1561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6.4</a:t>
                      </a:r>
                    </a:p>
                  </a:txBody>
                  <a:tcPr marL="15617" marR="15617" marT="15617" marB="1561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62,416</a:t>
                      </a:r>
                    </a:p>
                  </a:txBody>
                  <a:tcPr marL="15617" marR="15617" marT="15617" marB="1561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555544"/>
                  </a:ext>
                </a:extLst>
              </a:tr>
              <a:tr h="27180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5</a:t>
                      </a:r>
                    </a:p>
                  </a:txBody>
                  <a:tcPr marL="15617" marR="15617" marT="15617" marB="1561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Buckeye </a:t>
                      </a:r>
                    </a:p>
                  </a:txBody>
                  <a:tcPr marL="15617" marR="15617" marT="15617" marB="1561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Arizona </a:t>
                      </a:r>
                    </a:p>
                  </a:txBody>
                  <a:tcPr marL="15617" marR="15617" marT="15617" marB="1561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5.9 </a:t>
                      </a:r>
                    </a:p>
                  </a:txBody>
                  <a:tcPr marL="15617" marR="15617" marT="15617" marB="1561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68,453</a:t>
                      </a:r>
                    </a:p>
                  </a:txBody>
                  <a:tcPr marL="15617" marR="15617" marT="15617" marB="1561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930730"/>
                  </a:ext>
                </a:extLst>
              </a:tr>
              <a:tr h="27180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6</a:t>
                      </a:r>
                    </a:p>
                  </a:txBody>
                  <a:tcPr marL="15617" marR="15617" marT="15617" marB="1561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Georgetown </a:t>
                      </a:r>
                    </a:p>
                  </a:txBody>
                  <a:tcPr marL="15617" marR="15617" marT="15617" marB="1561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Texas</a:t>
                      </a:r>
                    </a:p>
                  </a:txBody>
                  <a:tcPr marL="15617" marR="15617" marT="15617" marB="1561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5.4</a:t>
                      </a:r>
                    </a:p>
                  </a:txBody>
                  <a:tcPr marL="15617" marR="15617" marT="15617" marB="1561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70,685</a:t>
                      </a:r>
                    </a:p>
                  </a:txBody>
                  <a:tcPr marL="15617" marR="15617" marT="15617" marB="1561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438138"/>
                  </a:ext>
                </a:extLst>
              </a:tr>
              <a:tr h="27180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7</a:t>
                      </a:r>
                    </a:p>
                  </a:txBody>
                  <a:tcPr marL="15617" marR="15617" marT="15617" marB="1561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Castle Rock town </a:t>
                      </a:r>
                    </a:p>
                  </a:txBody>
                  <a:tcPr marL="15617" marR="15617" marT="15617" marB="1561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1B75BB"/>
                          </a:solidFill>
                        </a:rPr>
                        <a:t>Colorado </a:t>
                      </a:r>
                    </a:p>
                  </a:txBody>
                  <a:tcPr marL="15617" marR="15617" marT="15617" marB="1561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5.1</a:t>
                      </a:r>
                    </a:p>
                  </a:txBody>
                  <a:tcPr marL="15617" marR="15617" marT="15617" marB="1561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1B75BB"/>
                          </a:solidFill>
                        </a:rPr>
                        <a:t>62,276</a:t>
                      </a:r>
                    </a:p>
                  </a:txBody>
                  <a:tcPr marL="15617" marR="15617" marT="15617" marB="1561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675529"/>
                  </a:ext>
                </a:extLst>
              </a:tr>
              <a:tr h="27180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8</a:t>
                      </a:r>
                    </a:p>
                  </a:txBody>
                  <a:tcPr marL="15617" marR="15617" marT="15617" marB="1561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Franklin </a:t>
                      </a:r>
                    </a:p>
                  </a:txBody>
                  <a:tcPr marL="15617" marR="15617" marT="15617" marB="1561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Tennessee</a:t>
                      </a:r>
                    </a:p>
                  </a:txBody>
                  <a:tcPr marL="15617" marR="15617" marT="15617" marB="1561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4.9</a:t>
                      </a:r>
                    </a:p>
                  </a:txBody>
                  <a:tcPr marL="15617" marR="15617" marT="15617" marB="1561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78,321</a:t>
                      </a:r>
                    </a:p>
                  </a:txBody>
                  <a:tcPr marL="15617" marR="15617" marT="15617" marB="1561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503856"/>
                  </a:ext>
                </a:extLst>
              </a:tr>
              <a:tr h="27180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9</a:t>
                      </a:r>
                    </a:p>
                  </a:txBody>
                  <a:tcPr marL="15617" marR="15617" marT="15617" marB="1561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McKinney </a:t>
                      </a:r>
                    </a:p>
                  </a:txBody>
                  <a:tcPr marL="15617" marR="15617" marT="15617" marB="1561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Texas </a:t>
                      </a:r>
                    </a:p>
                  </a:txBody>
                  <a:tcPr marL="15617" marR="15617" marT="15617" marB="1561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4.8</a:t>
                      </a:r>
                    </a:p>
                  </a:txBody>
                  <a:tcPr marL="15617" marR="15617" marT="15617" marB="1561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181,330</a:t>
                      </a:r>
                    </a:p>
                  </a:txBody>
                  <a:tcPr marL="15617" marR="15617" marT="15617" marB="1561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2290363"/>
                  </a:ext>
                </a:extLst>
              </a:tr>
              <a:tr h="27180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10</a:t>
                      </a:r>
                    </a:p>
                  </a:txBody>
                  <a:tcPr marL="15617" marR="15617" marT="15617" marB="1561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Meridian </a:t>
                      </a:r>
                    </a:p>
                  </a:txBody>
                  <a:tcPr marL="15617" marR="15617" marT="15617" marB="1561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Idaho</a:t>
                      </a:r>
                    </a:p>
                  </a:txBody>
                  <a:tcPr marL="15617" marR="15617" marT="15617" marB="1561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4.7</a:t>
                      </a:r>
                    </a:p>
                  </a:txBody>
                  <a:tcPr marL="15617" marR="15617" marT="15617" marB="1561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99,926</a:t>
                      </a:r>
                    </a:p>
                  </a:txBody>
                  <a:tcPr marL="15617" marR="15617" marT="15617" marB="1561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8227547"/>
                  </a:ext>
                </a:extLst>
              </a:tr>
              <a:tr h="27180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11</a:t>
                      </a:r>
                    </a:p>
                  </a:txBody>
                  <a:tcPr marL="15617" marR="15617" marT="15617" marB="1561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Flower Mound town </a:t>
                      </a:r>
                    </a:p>
                  </a:txBody>
                  <a:tcPr marL="15617" marR="15617" marT="15617" marB="1561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Texas</a:t>
                      </a:r>
                    </a:p>
                  </a:txBody>
                  <a:tcPr marL="15617" marR="15617" marT="15617" marB="1561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4.3</a:t>
                      </a:r>
                    </a:p>
                  </a:txBody>
                  <a:tcPr marL="15617" marR="15617" marT="15617" marB="1561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76,681</a:t>
                      </a:r>
                    </a:p>
                  </a:txBody>
                  <a:tcPr marL="15617" marR="15617" marT="15617" marB="1561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768454"/>
                  </a:ext>
                </a:extLst>
              </a:tr>
              <a:tr h="27180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12</a:t>
                      </a:r>
                    </a:p>
                  </a:txBody>
                  <a:tcPr marL="15617" marR="15617" marT="15617" marB="1561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Bend </a:t>
                      </a:r>
                    </a:p>
                  </a:txBody>
                  <a:tcPr marL="15617" marR="15617" marT="15617" marB="1561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Oregon</a:t>
                      </a:r>
                    </a:p>
                  </a:txBody>
                  <a:tcPr marL="15617" marR="15617" marT="15617" marB="1561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4.3</a:t>
                      </a:r>
                    </a:p>
                  </a:txBody>
                  <a:tcPr marL="15617" marR="15617" marT="15617" marB="1561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94,520</a:t>
                      </a:r>
                    </a:p>
                  </a:txBody>
                  <a:tcPr marL="15617" marR="15617" marT="15617" marB="1561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870402"/>
                  </a:ext>
                </a:extLst>
              </a:tr>
              <a:tr h="27180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13</a:t>
                      </a:r>
                    </a:p>
                  </a:txBody>
                  <a:tcPr marL="15617" marR="15617" marT="15617" marB="1561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Cedar Park </a:t>
                      </a:r>
                    </a:p>
                  </a:txBody>
                  <a:tcPr marL="15617" marR="15617" marT="15617" marB="1561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Texas</a:t>
                      </a:r>
                    </a:p>
                  </a:txBody>
                  <a:tcPr marL="15617" marR="15617" marT="15617" marB="1561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4.2</a:t>
                      </a:r>
                    </a:p>
                  </a:txBody>
                  <a:tcPr marL="15617" marR="15617" marT="15617" marB="1561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1B75BB"/>
                          </a:solidFill>
                        </a:rPr>
                        <a:t>75,704</a:t>
                      </a:r>
                    </a:p>
                  </a:txBody>
                  <a:tcPr marL="15617" marR="15617" marT="15617" marB="1561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947228"/>
                  </a:ext>
                </a:extLst>
              </a:tr>
              <a:tr h="27180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14</a:t>
                      </a:r>
                    </a:p>
                  </a:txBody>
                  <a:tcPr marL="15617" marR="15617" marT="15617" marB="1561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Doral </a:t>
                      </a:r>
                    </a:p>
                  </a:txBody>
                  <a:tcPr marL="15617" marR="15617" marT="15617" marB="1561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Florida </a:t>
                      </a:r>
                    </a:p>
                  </a:txBody>
                  <a:tcPr marL="15617" marR="15617" marT="15617" marB="1561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4.2 </a:t>
                      </a:r>
                    </a:p>
                  </a:txBody>
                  <a:tcPr marL="15617" marR="15617" marT="15617" marB="1561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61,130</a:t>
                      </a:r>
                    </a:p>
                  </a:txBody>
                  <a:tcPr marL="15617" marR="15617" marT="15617" marB="1561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6240278"/>
                  </a:ext>
                </a:extLst>
              </a:tr>
              <a:tr h="27180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15</a:t>
                      </a:r>
                    </a:p>
                  </a:txBody>
                  <a:tcPr marL="15617" marR="15617" marT="15617" marB="1561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Fort Myers </a:t>
                      </a:r>
                    </a:p>
                  </a:txBody>
                  <a:tcPr marL="15617" marR="15617" marT="15617" marB="1561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Florida</a:t>
                      </a:r>
                    </a:p>
                  </a:txBody>
                  <a:tcPr marL="15617" marR="15617" marT="15617" marB="1561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4.2</a:t>
                      </a:r>
                    </a:p>
                  </a:txBody>
                  <a:tcPr marL="15617" marR="15617" marT="15617" marB="1561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1B75BB"/>
                          </a:solidFill>
                        </a:rPr>
                        <a:t>79,94</a:t>
                      </a:r>
                    </a:p>
                  </a:txBody>
                  <a:tcPr marL="15617" marR="15617" marT="15617" marB="1561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44985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703478" y="6439174"/>
            <a:ext cx="3429000" cy="22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en-US" sz="788" dirty="0">
                <a:solidFill>
                  <a:schemeClr val="bg1">
                    <a:lumMod val="50000"/>
                  </a:schemeClr>
                </a:solidFill>
              </a:rPr>
              <a:t>Source: U.S. Census  Bureau, 2017 Vintage Population Estimates</a:t>
            </a:r>
            <a:endParaRPr lang="en-US" sz="788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TTF_logo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478" y="5485988"/>
            <a:ext cx="1277470" cy="300666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3085534" y="5547595"/>
            <a:ext cx="0" cy="224119"/>
          </a:xfrm>
          <a:prstGeom prst="line">
            <a:avLst/>
          </a:prstGeom>
          <a:ln w="12700" cap="rnd" cmpd="sng">
            <a:solidFill>
              <a:schemeClr val="bg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 descr="TTF_hashtag_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920" y="5594796"/>
            <a:ext cx="549087" cy="115308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2917938" y="1981200"/>
            <a:ext cx="25369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913959" y="3328562"/>
            <a:ext cx="25369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945117" y="4114800"/>
            <a:ext cx="25369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930892" y="4648200"/>
            <a:ext cx="25369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998765" y="5257800"/>
            <a:ext cx="25369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913959" y="2286000"/>
            <a:ext cx="25369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930892" y="2514600"/>
            <a:ext cx="25369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628574" y="2851509"/>
            <a:ext cx="12252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1B75BB"/>
                </a:solidFill>
              </a:rPr>
              <a:t>Seven of the 15 fastest growing  cities </a:t>
            </a:r>
          </a:p>
        </p:txBody>
      </p:sp>
    </p:spTree>
    <p:extLst>
      <p:ext uri="{BB962C8B-B14F-4D97-AF65-F5344CB8AC3E}">
        <p14:creationId xmlns:p14="http://schemas.microsoft.com/office/powerpoint/2010/main" val="154535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3" b="21307"/>
          <a:stretch/>
        </p:blipFill>
        <p:spPr>
          <a:xfrm>
            <a:off x="2116386" y="1174044"/>
            <a:ext cx="7922651" cy="478918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3484" y="235384"/>
            <a:ext cx="9997440" cy="9144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</a:rPr>
              <a:t>Population estimates, places, Texas, 2010 and 2017</a:t>
            </a:r>
          </a:p>
        </p:txBody>
      </p:sp>
      <p:sp>
        <p:nvSpPr>
          <p:cNvPr id="7" name="Rectangle 6"/>
          <p:cNvSpPr/>
          <p:nvPr/>
        </p:nvSpPr>
        <p:spPr>
          <a:xfrm>
            <a:off x="1430586" y="6003292"/>
            <a:ext cx="3411475" cy="215828"/>
          </a:xfrm>
          <a:prstGeom prst="rect">
            <a:avLst/>
          </a:prstGeom>
          <a:solidFill>
            <a:schemeClr val="bg1">
              <a:alpha val="44000"/>
            </a:schemeClr>
          </a:solidFill>
          <a:effectLst>
            <a:softEdge rad="12700"/>
          </a:effectLst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750" dirty="0">
                <a:solidFill>
                  <a:schemeClr val="bg1">
                    <a:lumMod val="50000"/>
                  </a:schemeClr>
                </a:solidFill>
              </a:rPr>
              <a:t>Source: U.S. Census  Bureau, 2017 Vintage Population Estimates</a:t>
            </a:r>
            <a:endParaRPr lang="en-US" sz="75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3" b="21307"/>
          <a:stretch/>
        </p:blipFill>
        <p:spPr>
          <a:xfrm>
            <a:off x="2092962" y="1020792"/>
            <a:ext cx="7922651" cy="47891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5" b="21345"/>
          <a:stretch/>
        </p:blipFill>
        <p:spPr>
          <a:xfrm>
            <a:off x="2092962" y="1025301"/>
            <a:ext cx="7922651" cy="47891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9589" y="1106310"/>
            <a:ext cx="2493001" cy="56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63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235" t="26302" r="36036" b="21093"/>
          <a:stretch/>
        </p:blipFill>
        <p:spPr>
          <a:xfrm>
            <a:off x="2818837" y="1010355"/>
            <a:ext cx="6282249" cy="494965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43099" y="238196"/>
            <a:ext cx="9997440" cy="9144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</a:rPr>
              <a:t>Population Density for Census Tracts, Texas, 2016</a:t>
            </a:r>
          </a:p>
        </p:txBody>
      </p:sp>
      <p:sp>
        <p:nvSpPr>
          <p:cNvPr id="6" name="Rectangle 5"/>
          <p:cNvSpPr/>
          <p:nvPr/>
        </p:nvSpPr>
        <p:spPr>
          <a:xfrm>
            <a:off x="1828800" y="6477000"/>
            <a:ext cx="4800600" cy="203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675" dirty="0">
                <a:solidFill>
                  <a:schemeClr val="bg1">
                    <a:lumMod val="50000"/>
                  </a:schemeClr>
                </a:solidFill>
              </a:rPr>
              <a:t>Source: U.S. Census  Bureau, American Community Survey, 2012-2016 5-Year Sample</a:t>
            </a:r>
            <a:endParaRPr lang="en-US" sz="675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68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5085" y="283660"/>
            <a:ext cx="9997440" cy="9144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</a:rPr>
              <a:t>Census Tracts with an Increase in Density, Texas, 2011-2016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390" t="11468" r="33574" b="25274"/>
          <a:stretch/>
        </p:blipFill>
        <p:spPr>
          <a:xfrm>
            <a:off x="3079417" y="1027182"/>
            <a:ext cx="6239741" cy="48771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76400" y="6477000"/>
            <a:ext cx="4800600" cy="203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675" dirty="0">
                <a:solidFill>
                  <a:schemeClr val="bg1">
                    <a:lumMod val="50000"/>
                  </a:schemeClr>
                </a:solidFill>
              </a:rPr>
              <a:t>Sources: U.S. Census  Bureau, American Community Survey, 2007-2011 and  2012-2016 5-Year Samples</a:t>
            </a:r>
            <a:endParaRPr lang="en-US" sz="675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58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8280" y="300284"/>
            <a:ext cx="9997440" cy="9144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</a:rPr>
              <a:t>Census Tracts with an Increase in Density, Texas, 2011-2016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2640" y="1097844"/>
            <a:ext cx="8455819" cy="47273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76400" y="6270212"/>
            <a:ext cx="4800600" cy="203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675" dirty="0">
                <a:solidFill>
                  <a:schemeClr val="bg1">
                    <a:lumMod val="50000"/>
                  </a:schemeClr>
                </a:solidFill>
              </a:rPr>
              <a:t>Sources: U.S. Census  Bureau, American Community Survey, 2007-2011 and  2012-2016 5-Year Samples</a:t>
            </a:r>
            <a:endParaRPr lang="en-US" sz="675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07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8163" y="92075"/>
            <a:ext cx="7497762" cy="914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</a:rPr>
              <a:t>Percent of the population that is Hispanic, </a:t>
            </a:r>
            <a:b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</a:rPr>
            </a:b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</a:rPr>
              <a:t>Census Tracts,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Metroplex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</a:rPr>
              <a:t> Area, Texas, 2009-2013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58371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5"/>
          <a:stretch>
            <a:fillRect/>
          </a:stretch>
        </p:blipFill>
        <p:spPr>
          <a:xfrm>
            <a:off x="3276601" y="1371600"/>
            <a:ext cx="7146925" cy="4876800"/>
          </a:xfrm>
        </p:spPr>
      </p:pic>
      <p:pic>
        <p:nvPicPr>
          <p:cNvPr id="5837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7" r="23395" b="9499"/>
          <a:stretch>
            <a:fillRect/>
          </a:stretch>
        </p:blipFill>
        <p:spPr bwMode="auto">
          <a:xfrm>
            <a:off x="1066800" y="330482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00200" y="6475413"/>
            <a:ext cx="60960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-16" charset="-128"/>
              </a:rPr>
              <a:t>Source: U.S. Census Bureau, American Community Survey, 5 Year Sample 2009-2013.</a:t>
            </a: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5"/>
          <a:stretch>
            <a:fillRect/>
          </a:stretch>
        </p:blipFill>
        <p:spPr>
          <a:xfrm>
            <a:off x="1752600" y="1371600"/>
            <a:ext cx="7146925" cy="4876800"/>
          </a:xfrm>
        </p:spPr>
      </p:pic>
      <p:pic>
        <p:nvPicPr>
          <p:cNvPr id="9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5"/>
          <a:stretch>
            <a:fillRect/>
          </a:stretch>
        </p:blipFill>
        <p:spPr>
          <a:xfrm>
            <a:off x="3570111" y="1144587"/>
            <a:ext cx="6944523" cy="473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3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8082" y="304801"/>
            <a:ext cx="4084918" cy="606245"/>
          </a:xfrm>
        </p:spPr>
        <p:txBody>
          <a:bodyPr>
            <a:normAutofit/>
          </a:bodyPr>
          <a:lstStyle/>
          <a:p>
            <a:pPr algn="l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cs typeface="Helvetica"/>
              </a:rPr>
              <a:t>Growing States, 2010-2018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130175" y="5578662"/>
            <a:ext cx="0" cy="224119"/>
          </a:xfrm>
          <a:prstGeom prst="line">
            <a:avLst/>
          </a:prstGeom>
          <a:ln w="12700" cap="rnd" cmpd="sng">
            <a:solidFill>
              <a:schemeClr val="bg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TTF_hashtag_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560" y="5625863"/>
            <a:ext cx="549087" cy="115308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596256"/>
              </p:ext>
            </p:extLst>
          </p:nvPr>
        </p:nvGraphicFramePr>
        <p:xfrm>
          <a:off x="1573353" y="1467603"/>
          <a:ext cx="9027367" cy="3717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3906">
                  <a:extLst>
                    <a:ext uri="{9D8B030D-6E8A-4147-A177-3AD203B41FA5}">
                      <a16:colId xmlns:a16="http://schemas.microsoft.com/office/drawing/2014/main" val="2853927415"/>
                    </a:ext>
                  </a:extLst>
                </a:gridCol>
                <a:gridCol w="1484764">
                  <a:extLst>
                    <a:ext uri="{9D8B030D-6E8A-4147-A177-3AD203B41FA5}">
                      <a16:colId xmlns:a16="http://schemas.microsoft.com/office/drawing/2014/main" val="1071051835"/>
                    </a:ext>
                  </a:extLst>
                </a:gridCol>
                <a:gridCol w="1425374">
                  <a:extLst>
                    <a:ext uri="{9D8B030D-6E8A-4147-A177-3AD203B41FA5}">
                      <a16:colId xmlns:a16="http://schemas.microsoft.com/office/drawing/2014/main" val="3041068475"/>
                    </a:ext>
                  </a:extLst>
                </a:gridCol>
                <a:gridCol w="1365984">
                  <a:extLst>
                    <a:ext uri="{9D8B030D-6E8A-4147-A177-3AD203B41FA5}">
                      <a16:colId xmlns:a16="http://schemas.microsoft.com/office/drawing/2014/main" val="3054745949"/>
                    </a:ext>
                  </a:extLst>
                </a:gridCol>
                <a:gridCol w="1247201">
                  <a:extLst>
                    <a:ext uri="{9D8B030D-6E8A-4147-A177-3AD203B41FA5}">
                      <a16:colId xmlns:a16="http://schemas.microsoft.com/office/drawing/2014/main" val="3619438731"/>
                    </a:ext>
                  </a:extLst>
                </a:gridCol>
                <a:gridCol w="1014217">
                  <a:extLst>
                    <a:ext uri="{9D8B030D-6E8A-4147-A177-3AD203B41FA5}">
                      <a16:colId xmlns:a16="http://schemas.microsoft.com/office/drawing/2014/main" val="2312690883"/>
                    </a:ext>
                  </a:extLst>
                </a:gridCol>
                <a:gridCol w="921376">
                  <a:extLst>
                    <a:ext uri="{9D8B030D-6E8A-4147-A177-3AD203B41FA5}">
                      <a16:colId xmlns:a16="http://schemas.microsoft.com/office/drawing/2014/main" val="4267815969"/>
                    </a:ext>
                  </a:extLst>
                </a:gridCol>
                <a:gridCol w="974545">
                  <a:extLst>
                    <a:ext uri="{9D8B030D-6E8A-4147-A177-3AD203B41FA5}">
                      <a16:colId xmlns:a16="http://schemas.microsoft.com/office/drawing/2014/main" val="884034600"/>
                    </a:ext>
                  </a:extLst>
                </a:gridCol>
              </a:tblGrid>
              <a:tr h="15093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Rank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State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2010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2017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2018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Numeric growth 2017-2018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Percent Growth 2017-2018</a:t>
                      </a:r>
                    </a:p>
                    <a:p>
                      <a:pPr algn="ctr" fontAlgn="b"/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Percent Growth 2010-2018</a:t>
                      </a:r>
                    </a:p>
                    <a:p>
                      <a:pPr algn="ctr" fontAlgn="b"/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b"/>
                </a:tc>
                <a:extLst>
                  <a:ext uri="{0D108BD9-81ED-4DB2-BD59-A6C34878D82A}">
                    <a16:rowId xmlns:a16="http://schemas.microsoft.com/office/drawing/2014/main" val="2727461401"/>
                  </a:ext>
                </a:extLst>
              </a:tr>
              <a:tr h="6111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endParaRPr lang="en-US" sz="20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Texas</a:t>
                      </a:r>
                      <a:endParaRPr lang="en-US" sz="2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25,146,114</a:t>
                      </a:r>
                      <a:endParaRPr lang="en-US" sz="20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28,322,717</a:t>
                      </a:r>
                      <a:endParaRPr lang="en-US" sz="20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28,701,845</a:t>
                      </a:r>
                      <a:endParaRPr lang="en-US" sz="20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379,128</a:t>
                      </a:r>
                      <a:endParaRPr lang="en-US" sz="20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1.3%</a:t>
                      </a:r>
                      <a:endParaRPr lang="en-US" sz="20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14.1%</a:t>
                      </a:r>
                      <a:endParaRPr lang="en-US" sz="20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ctr"/>
                </a:tc>
                <a:extLst>
                  <a:ext uri="{0D108BD9-81ED-4DB2-BD59-A6C34878D82A}">
                    <a16:rowId xmlns:a16="http://schemas.microsoft.com/office/drawing/2014/main" val="2625503835"/>
                  </a:ext>
                </a:extLst>
              </a:tr>
              <a:tr h="3802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Florida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18,804,580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20,976,812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>
                          <a:solidFill>
                            <a:schemeClr val="tx2"/>
                          </a:solidFill>
                          <a:effectLst/>
                        </a:rPr>
                        <a:t>21,299,325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>
                          <a:solidFill>
                            <a:schemeClr val="tx2"/>
                          </a:solidFill>
                          <a:effectLst/>
                        </a:rPr>
                        <a:t>322,513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tx2"/>
                          </a:solidFill>
                          <a:effectLst/>
                        </a:rPr>
                        <a:t>1.5%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tx2"/>
                          </a:solidFill>
                          <a:effectLst/>
                        </a:rPr>
                        <a:t>13.3%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ctr"/>
                </a:tc>
                <a:extLst>
                  <a:ext uri="{0D108BD9-81ED-4DB2-BD59-A6C34878D82A}">
                    <a16:rowId xmlns:a16="http://schemas.microsoft.com/office/drawing/2014/main" val="3030136194"/>
                  </a:ext>
                </a:extLst>
              </a:tr>
              <a:tr h="3802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3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California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37,254,523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>
                          <a:solidFill>
                            <a:schemeClr val="tx2"/>
                          </a:solidFill>
                          <a:effectLst/>
                        </a:rPr>
                        <a:t>39,399,349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>
                          <a:solidFill>
                            <a:schemeClr val="tx2"/>
                          </a:solidFill>
                          <a:effectLst/>
                        </a:rPr>
                        <a:t>39,557,045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>
                          <a:solidFill>
                            <a:schemeClr val="tx2"/>
                          </a:solidFill>
                          <a:effectLst/>
                        </a:rPr>
                        <a:t>157,696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tx2"/>
                          </a:solidFill>
                          <a:effectLst/>
                        </a:rPr>
                        <a:t>0.4%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tx2"/>
                          </a:solidFill>
                          <a:effectLst/>
                        </a:rPr>
                        <a:t>6.2%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ctr"/>
                </a:tc>
                <a:extLst>
                  <a:ext uri="{0D108BD9-81ED-4DB2-BD59-A6C34878D82A}">
                    <a16:rowId xmlns:a16="http://schemas.microsoft.com/office/drawing/2014/main" val="2201157026"/>
                  </a:ext>
                </a:extLst>
              </a:tr>
              <a:tr h="3802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4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Arizona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6,392,288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7,048,876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>
                          <a:solidFill>
                            <a:schemeClr val="tx2"/>
                          </a:solidFill>
                          <a:effectLst/>
                        </a:rPr>
                        <a:t>7,171,646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>
                          <a:solidFill>
                            <a:schemeClr val="tx2"/>
                          </a:solidFill>
                          <a:effectLst/>
                        </a:rPr>
                        <a:t>122,770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tx2"/>
                          </a:solidFill>
                          <a:effectLst/>
                        </a:rPr>
                        <a:t>1.7%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12.2%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ctr"/>
                </a:tc>
                <a:extLst>
                  <a:ext uri="{0D108BD9-81ED-4DB2-BD59-A6C34878D82A}">
                    <a16:rowId xmlns:a16="http://schemas.microsoft.com/office/drawing/2014/main" val="3444347796"/>
                  </a:ext>
                </a:extLst>
              </a:tr>
              <a:tr h="4556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5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North Carolina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9,535,736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10,270,800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10,383,620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112,820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1.1%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8.9%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ctr"/>
                </a:tc>
                <a:extLst>
                  <a:ext uri="{0D108BD9-81ED-4DB2-BD59-A6C34878D82A}">
                    <a16:rowId xmlns:a16="http://schemas.microsoft.com/office/drawing/2014/main" val="1990956112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573353" y="5741173"/>
            <a:ext cx="409518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U.S. Census Bureau. 2000 and 2010 Census Count, 2018 Population Estimates.					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8000" y="1415534"/>
            <a:ext cx="1447800" cy="369332"/>
          </a:xfrm>
          <a:prstGeom prst="rect">
            <a:avLst/>
          </a:prstGeom>
        </p:spPr>
        <p:txBody>
          <a:bodyPr rtlCol="0" anchor="ctr">
            <a:spAutoFit/>
          </a:bodyPr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77000" y="3141443"/>
            <a:ext cx="4123720" cy="369332"/>
          </a:xfrm>
          <a:prstGeom prst="rect">
            <a:avLst/>
          </a:prstGeom>
          <a:ln w="25400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47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228600"/>
            <a:ext cx="7391400" cy="990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</a:rPr>
              <a:t>Percent of the population that is Black/African American, </a:t>
            </a:r>
            <a:b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</a:rPr>
            </a:b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</a:rPr>
              <a:t>Census Tracts,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Metroplex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</a:rPr>
              <a:t> Area, Texas, 2009-2013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0" y="6475413"/>
            <a:ext cx="60960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-16" charset="-128"/>
              </a:rPr>
              <a:t>Source: U.S. Census Bureau, American Community Survey, 5 Year Sample 2009-2013.</a:t>
            </a:r>
          </a:p>
        </p:txBody>
      </p:sp>
      <p:pic>
        <p:nvPicPr>
          <p:cNvPr id="59397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06" r="15482"/>
          <a:stretch>
            <a:fillRect/>
          </a:stretch>
        </p:blipFill>
        <p:spPr bwMode="auto">
          <a:xfrm>
            <a:off x="2133600" y="3276600"/>
            <a:ext cx="15240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1"/>
          <a:stretch>
            <a:fillRect/>
          </a:stretch>
        </p:blipFill>
        <p:spPr>
          <a:xfrm>
            <a:off x="3657600" y="1235076"/>
            <a:ext cx="6324600" cy="5089525"/>
          </a:xfrm>
        </p:spPr>
      </p:pic>
      <p:pic>
        <p:nvPicPr>
          <p:cNvPr id="8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1"/>
          <a:stretch>
            <a:fillRect/>
          </a:stretch>
        </p:blipFill>
        <p:spPr>
          <a:xfrm>
            <a:off x="3807747" y="1008239"/>
            <a:ext cx="6024305" cy="48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7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228600"/>
            <a:ext cx="7391400" cy="99060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</a:rPr>
              <a:t>Percent of the population that is Asian, Census Tracts,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Metroplex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</a:rPr>
              <a:t> Area, Texas, 2009-2013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0" y="6475257"/>
            <a:ext cx="6096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Source: U.S. Census Bureau, American Community Survey, 5 Year Sample 2009-2013.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45901"/>
          <a:stretch/>
        </p:blipFill>
        <p:spPr>
          <a:xfrm>
            <a:off x="1554572" y="3044826"/>
            <a:ext cx="2131029" cy="14859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5697"/>
          <a:stretch/>
        </p:blipFill>
        <p:spPr>
          <a:xfrm>
            <a:off x="3474155" y="902772"/>
            <a:ext cx="6381052" cy="505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Percent Population 25 Years and Older with BA Degree and Above, DFW Metro Area Census Tracts, 2012-2016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0" y="6498595"/>
            <a:ext cx="59436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Source: U.S. Census Bureau, 2016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ACS 5-Year Estimates</a:t>
            </a:r>
            <a:endParaRPr lang="en-US" sz="11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2566" r="16525" b="29339"/>
          <a:stretch/>
        </p:blipFill>
        <p:spPr>
          <a:xfrm>
            <a:off x="3541280" y="972222"/>
            <a:ext cx="6300041" cy="49859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518473"/>
            <a:ext cx="1455010" cy="189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44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Percent Population Below Poverty Level, </a:t>
            </a:r>
            <a:br>
              <a:rPr lang="en-US" sz="2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DFW Metro Area Census Tracts, 2012-2016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5217" r="12312" b="26103"/>
          <a:stretch/>
        </p:blipFill>
        <p:spPr>
          <a:xfrm>
            <a:off x="3306767" y="917261"/>
            <a:ext cx="6362166" cy="48513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930" y="2598399"/>
            <a:ext cx="1399351" cy="18210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0" y="6498595"/>
            <a:ext cx="59436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Source: U.S. Census Bureau, 2016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ACS 5-Year Estimates</a:t>
            </a:r>
            <a:endParaRPr lang="en-US" sz="11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86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33689" y="363058"/>
            <a:ext cx="10591236" cy="922395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Percent of Housing Units Built before 1960 and after 2000, DFW Metro, 2012-2016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9939"/>
          <a:stretch/>
        </p:blipFill>
        <p:spPr>
          <a:xfrm>
            <a:off x="2751009" y="1723879"/>
            <a:ext cx="3687499" cy="40646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20321"/>
          <a:stretch/>
        </p:blipFill>
        <p:spPr>
          <a:xfrm>
            <a:off x="6676445" y="1723879"/>
            <a:ext cx="3710259" cy="40702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433" y="2940021"/>
            <a:ext cx="1140620" cy="14877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24000" y="6498595"/>
            <a:ext cx="59436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Source: U.S. Census Bureau, 2016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ACS 5-Year Estimates</a:t>
            </a:r>
            <a:endParaRPr lang="en-US" sz="11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88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99711"/>
            <a:ext cx="8229600" cy="85725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</a:rPr>
              <a:t>Change in Housing Units by County: 2009 to 2017 </a:t>
            </a:r>
          </a:p>
        </p:txBody>
      </p:sp>
      <p:sp>
        <p:nvSpPr>
          <p:cNvPr id="5" name="Rectangle 4"/>
          <p:cNvSpPr/>
          <p:nvPr/>
        </p:nvSpPr>
        <p:spPr>
          <a:xfrm>
            <a:off x="9255303" y="3554217"/>
            <a:ext cx="1047964" cy="19829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25" t="12682" r="5682" b="9986"/>
          <a:stretch/>
        </p:blipFill>
        <p:spPr>
          <a:xfrm>
            <a:off x="2466622" y="1080912"/>
            <a:ext cx="7467600" cy="469093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24000" y="6477000"/>
            <a:ext cx="4800600" cy="203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675" dirty="0">
                <a:solidFill>
                  <a:schemeClr val="bg1">
                    <a:lumMod val="50000"/>
                  </a:schemeClr>
                </a:solidFill>
              </a:rPr>
              <a:t>Sources: U.S. Census  Bureau, American Community Survey, 2005-2009 and  2013-2017 5-Year Samples</a:t>
            </a:r>
            <a:endParaRPr lang="en-US" sz="675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57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04151" y="295645"/>
            <a:ext cx="9997440" cy="9144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Race/Ethnicity Composition, Dallas Metro Area and DFW Counties,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2017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05053"/>
              </p:ext>
            </p:extLst>
          </p:nvPr>
        </p:nvGraphicFramePr>
        <p:xfrm>
          <a:off x="6045927" y="1130460"/>
          <a:ext cx="4433478" cy="4509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2188">
                  <a:extLst>
                    <a:ext uri="{9D8B030D-6E8A-4147-A177-3AD203B41FA5}">
                      <a16:colId xmlns:a16="http://schemas.microsoft.com/office/drawing/2014/main" val="1843731899"/>
                    </a:ext>
                  </a:extLst>
                </a:gridCol>
                <a:gridCol w="688258">
                  <a:extLst>
                    <a:ext uri="{9D8B030D-6E8A-4147-A177-3AD203B41FA5}">
                      <a16:colId xmlns:a16="http://schemas.microsoft.com/office/drawing/2014/main" val="3942893218"/>
                    </a:ext>
                  </a:extLst>
                </a:gridCol>
                <a:gridCol w="688258">
                  <a:extLst>
                    <a:ext uri="{9D8B030D-6E8A-4147-A177-3AD203B41FA5}">
                      <a16:colId xmlns:a16="http://schemas.microsoft.com/office/drawing/2014/main" val="831295915"/>
                    </a:ext>
                  </a:extLst>
                </a:gridCol>
                <a:gridCol w="817861">
                  <a:extLst>
                    <a:ext uri="{9D8B030D-6E8A-4147-A177-3AD203B41FA5}">
                      <a16:colId xmlns:a16="http://schemas.microsoft.com/office/drawing/2014/main" val="3820081949"/>
                    </a:ext>
                  </a:extLst>
                </a:gridCol>
                <a:gridCol w="646470">
                  <a:extLst>
                    <a:ext uri="{9D8B030D-6E8A-4147-A177-3AD203B41FA5}">
                      <a16:colId xmlns:a16="http://schemas.microsoft.com/office/drawing/2014/main" val="2029511319"/>
                    </a:ext>
                  </a:extLst>
                </a:gridCol>
                <a:gridCol w="600443">
                  <a:extLst>
                    <a:ext uri="{9D8B030D-6E8A-4147-A177-3AD203B41FA5}">
                      <a16:colId xmlns:a16="http://schemas.microsoft.com/office/drawing/2014/main" val="399579599"/>
                    </a:ext>
                  </a:extLst>
                </a:gridCol>
              </a:tblGrid>
              <a:tr h="333230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Hispanic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NH White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NH Black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NH Asian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NH Two or More Races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84835834"/>
                  </a:ext>
                </a:extLst>
              </a:tr>
              <a:tr h="33323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Collin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15.3%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57.3%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9.7%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14.9%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64956679"/>
                  </a:ext>
                </a:extLst>
              </a:tr>
              <a:tr h="33323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Dallas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40.2%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29.2%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22.5%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57697807"/>
                  </a:ext>
                </a:extLst>
              </a:tr>
              <a:tr h="33323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Delta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81.0%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94760411"/>
                  </a:ext>
                </a:extLst>
              </a:tr>
              <a:tr h="33323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Denton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19.4%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59.3%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76550380"/>
                  </a:ext>
                </a:extLst>
              </a:tr>
              <a:tr h="33323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Ellis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26.3%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60.8%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72631813"/>
                  </a:ext>
                </a:extLst>
              </a:tr>
              <a:tr h="33323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Hunt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16.4%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71.7%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96737412"/>
                  </a:ext>
                </a:extLst>
              </a:tr>
              <a:tr h="33323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Johnson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21.3%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72.2%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40041611"/>
                  </a:ext>
                </a:extLst>
              </a:tr>
              <a:tr h="33323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Kaufman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21.4%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64.1%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11.1%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03093164"/>
                  </a:ext>
                </a:extLst>
              </a:tr>
              <a:tr h="33323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Parker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12.2%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83.6%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452302705"/>
                  </a:ext>
                </a:extLst>
              </a:tr>
              <a:tr h="33323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Rockwall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17.7%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71.2%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42290073"/>
                  </a:ext>
                </a:extLst>
              </a:tr>
              <a:tr h="33323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Tarrant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28.9%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46.8%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16.3%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80127439"/>
                  </a:ext>
                </a:extLst>
              </a:tr>
              <a:tr h="33323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Wise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19.5%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76.5%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96354968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135512" y="5644263"/>
            <a:ext cx="32047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U.S. Census Bureau, 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2017 Population Estimates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15414" y="6155815"/>
            <a:ext cx="43733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U.S. Census Bureau,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2017 American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Community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Survey 1-Year Estimates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12410" y="1534160"/>
            <a:ext cx="31550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Dallas-Fort Worth-Arlington Metro Area</a:t>
            </a:r>
            <a:endParaRPr lang="en-US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/>
          </p:nvPr>
        </p:nvGraphicFramePr>
        <p:xfrm>
          <a:off x="1165872" y="1925603"/>
          <a:ext cx="5196840" cy="3882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3123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21882" y="238196"/>
            <a:ext cx="9997440" cy="9144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Numeric and Percent Change by Race/Ethnicity, 2010 to 2016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238956"/>
              </p:ext>
            </p:extLst>
          </p:nvPr>
        </p:nvGraphicFramePr>
        <p:xfrm>
          <a:off x="1828081" y="1271554"/>
          <a:ext cx="8458200" cy="44062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5615">
                  <a:extLst>
                    <a:ext uri="{9D8B030D-6E8A-4147-A177-3AD203B41FA5}">
                      <a16:colId xmlns:a16="http://schemas.microsoft.com/office/drawing/2014/main" val="3695724128"/>
                    </a:ext>
                  </a:extLst>
                </a:gridCol>
                <a:gridCol w="788935">
                  <a:extLst>
                    <a:ext uri="{9D8B030D-6E8A-4147-A177-3AD203B41FA5}">
                      <a16:colId xmlns:a16="http://schemas.microsoft.com/office/drawing/2014/main" val="2819045228"/>
                    </a:ext>
                  </a:extLst>
                </a:gridCol>
                <a:gridCol w="1057275">
                  <a:extLst>
                    <a:ext uri="{9D8B030D-6E8A-4147-A177-3AD203B41FA5}">
                      <a16:colId xmlns:a16="http://schemas.microsoft.com/office/drawing/2014/main" val="137942799"/>
                    </a:ext>
                  </a:extLst>
                </a:gridCol>
                <a:gridCol w="1057275">
                  <a:extLst>
                    <a:ext uri="{9D8B030D-6E8A-4147-A177-3AD203B41FA5}">
                      <a16:colId xmlns:a16="http://schemas.microsoft.com/office/drawing/2014/main" val="3067596560"/>
                    </a:ext>
                  </a:extLst>
                </a:gridCol>
                <a:gridCol w="1057275">
                  <a:extLst>
                    <a:ext uri="{9D8B030D-6E8A-4147-A177-3AD203B41FA5}">
                      <a16:colId xmlns:a16="http://schemas.microsoft.com/office/drawing/2014/main" val="3905472994"/>
                    </a:ext>
                  </a:extLst>
                </a:gridCol>
                <a:gridCol w="1057275">
                  <a:extLst>
                    <a:ext uri="{9D8B030D-6E8A-4147-A177-3AD203B41FA5}">
                      <a16:colId xmlns:a16="http://schemas.microsoft.com/office/drawing/2014/main" val="1264317123"/>
                    </a:ext>
                  </a:extLst>
                </a:gridCol>
                <a:gridCol w="1057275">
                  <a:extLst>
                    <a:ext uri="{9D8B030D-6E8A-4147-A177-3AD203B41FA5}">
                      <a16:colId xmlns:a16="http://schemas.microsoft.com/office/drawing/2014/main" val="2802882425"/>
                    </a:ext>
                  </a:extLst>
                </a:gridCol>
                <a:gridCol w="1057275">
                  <a:extLst>
                    <a:ext uri="{9D8B030D-6E8A-4147-A177-3AD203B41FA5}">
                      <a16:colId xmlns:a16="http://schemas.microsoft.com/office/drawing/2014/main" val="28937831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NH White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NH Black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Hispanic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NH Asian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NH Other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18917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7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Dallas County</a:t>
                      </a:r>
                    </a:p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NumChg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206,845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-20,159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60,442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120,316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38,678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7,568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01827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PerChg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8.73%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-2.56%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11.61%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13.28%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32.39%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21.62%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14694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7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Tarrant County</a:t>
                      </a:r>
                    </a:p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NumChg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207,838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25,809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58,268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90,228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23,467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10,066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773615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PerChg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11.49%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2.75%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22.10%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18.68%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27.88%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25.89%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835788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7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Collin County</a:t>
                      </a:r>
                    </a:p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NumChg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157,244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55,202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24,560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26,855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43,954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6,673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632141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PerChg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20.10%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11.16%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37.71%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23.28%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49.78%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35.48%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883324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7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Denton County</a:t>
                      </a:r>
                    </a:p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NumChg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143,566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57,762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22,422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33,964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24,126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209288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PerChg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21.67%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13.50%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41.23%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28.11%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55.17%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33.75%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504919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7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Johnson County</a:t>
                      </a:r>
                    </a:p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NumChg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12,340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3,716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1,035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6,384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46868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PerChg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8.18%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27.04%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23.37%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32.16%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29.11%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29857759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621882" y="6174954"/>
            <a:ext cx="30315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U.S. Census Bureau,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2016 Population Estimates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71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Percent distribution by race and ethnicity for 2010 and projected populations to 2030 for Dallas/Fort Worth metro area counties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2261284"/>
              </p:ext>
            </p:extLst>
          </p:nvPr>
        </p:nvGraphicFramePr>
        <p:xfrm>
          <a:off x="2700792" y="900700"/>
          <a:ext cx="7149646" cy="5041132"/>
        </p:xfrm>
        <a:graphic>
          <a:graphicData uri="http://schemas.openxmlformats.org/drawingml/2006/table">
            <a:tbl>
              <a:tblPr bandRow="1">
                <a:tableStyleId>{B301B821-A1FF-4177-AEE7-76D212191A09}</a:tableStyleId>
              </a:tblPr>
              <a:tblGrid>
                <a:gridCol w="1021378">
                  <a:extLst>
                    <a:ext uri="{9D8B030D-6E8A-4147-A177-3AD203B41FA5}">
                      <a16:colId xmlns:a16="http://schemas.microsoft.com/office/drawing/2014/main" val="2590413031"/>
                    </a:ext>
                  </a:extLst>
                </a:gridCol>
                <a:gridCol w="1021378">
                  <a:extLst>
                    <a:ext uri="{9D8B030D-6E8A-4147-A177-3AD203B41FA5}">
                      <a16:colId xmlns:a16="http://schemas.microsoft.com/office/drawing/2014/main" val="3559662414"/>
                    </a:ext>
                  </a:extLst>
                </a:gridCol>
                <a:gridCol w="1021378">
                  <a:extLst>
                    <a:ext uri="{9D8B030D-6E8A-4147-A177-3AD203B41FA5}">
                      <a16:colId xmlns:a16="http://schemas.microsoft.com/office/drawing/2014/main" val="1185243979"/>
                    </a:ext>
                  </a:extLst>
                </a:gridCol>
                <a:gridCol w="1021378">
                  <a:extLst>
                    <a:ext uri="{9D8B030D-6E8A-4147-A177-3AD203B41FA5}">
                      <a16:colId xmlns:a16="http://schemas.microsoft.com/office/drawing/2014/main" val="3514732122"/>
                    </a:ext>
                  </a:extLst>
                </a:gridCol>
                <a:gridCol w="1021378">
                  <a:extLst>
                    <a:ext uri="{9D8B030D-6E8A-4147-A177-3AD203B41FA5}">
                      <a16:colId xmlns:a16="http://schemas.microsoft.com/office/drawing/2014/main" val="1126113533"/>
                    </a:ext>
                  </a:extLst>
                </a:gridCol>
                <a:gridCol w="1021378">
                  <a:extLst>
                    <a:ext uri="{9D8B030D-6E8A-4147-A177-3AD203B41FA5}">
                      <a16:colId xmlns:a16="http://schemas.microsoft.com/office/drawing/2014/main" val="267575737"/>
                    </a:ext>
                  </a:extLst>
                </a:gridCol>
                <a:gridCol w="1021378">
                  <a:extLst>
                    <a:ext uri="{9D8B030D-6E8A-4147-A177-3AD203B41FA5}">
                      <a16:colId xmlns:a16="http://schemas.microsoft.com/office/drawing/2014/main" val="299856130"/>
                    </a:ext>
                  </a:extLst>
                </a:gridCol>
              </a:tblGrid>
              <a:tr h="353524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NH </a:t>
                      </a:r>
                      <a:r>
                        <a:rPr lang="en-US" sz="1200" u="none" strike="noStrike" dirty="0" smtClean="0">
                          <a:effectLst/>
                        </a:rPr>
                        <a:t>White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NH </a:t>
                      </a:r>
                      <a:r>
                        <a:rPr lang="en-US" sz="1200" u="none" strike="noStrike" dirty="0" smtClean="0">
                          <a:effectLst/>
                        </a:rPr>
                        <a:t>Black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Hispanic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NH </a:t>
                      </a:r>
                      <a:r>
                        <a:rPr lang="en-US" sz="1200" u="none" strike="noStrike" dirty="0" smtClean="0">
                          <a:effectLst/>
                        </a:rPr>
                        <a:t>Asian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NH </a:t>
                      </a:r>
                      <a:r>
                        <a:rPr lang="en-US" sz="1200" u="none" strike="noStrike" dirty="0" smtClean="0">
                          <a:effectLst/>
                        </a:rPr>
                        <a:t>Other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extLst>
                  <a:ext uri="{0D108BD9-81ED-4DB2-BD59-A6C34878D82A}">
                    <a16:rowId xmlns:a16="http://schemas.microsoft.com/office/drawing/2014/main" val="1825397514"/>
                  </a:ext>
                </a:extLst>
              </a:tr>
              <a:tr h="195317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Collin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2010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63.1%</a:t>
                      </a:r>
                      <a:endParaRPr lang="en-US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8.3%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14.7%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11.2%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2.7%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extLst>
                  <a:ext uri="{0D108BD9-81ED-4DB2-BD59-A6C34878D82A}">
                    <a16:rowId xmlns:a16="http://schemas.microsoft.com/office/drawing/2014/main" val="2438444282"/>
                  </a:ext>
                </a:extLst>
              </a:tr>
              <a:tr h="1953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2030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47.6%</a:t>
                      </a:r>
                      <a:endParaRPr lang="en-US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12.0%</a:t>
                      </a:r>
                      <a:endParaRPr lang="en-US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16.6%</a:t>
                      </a:r>
                      <a:endParaRPr lang="en-US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19.9%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3.9%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extLst>
                  <a:ext uri="{0D108BD9-81ED-4DB2-BD59-A6C34878D82A}">
                    <a16:rowId xmlns:a16="http://schemas.microsoft.com/office/drawing/2014/main" val="2485742042"/>
                  </a:ext>
                </a:extLst>
              </a:tr>
              <a:tr h="195317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Dallas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2010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33.1%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21.9%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38.3%</a:t>
                      </a:r>
                      <a:endParaRPr lang="en-US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5.0%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1.7%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extLst>
                  <a:ext uri="{0D108BD9-81ED-4DB2-BD59-A6C34878D82A}">
                    <a16:rowId xmlns:a16="http://schemas.microsoft.com/office/drawing/2014/main" val="1874596813"/>
                  </a:ext>
                </a:extLst>
              </a:tr>
              <a:tr h="1953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2030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24.3%</a:t>
                      </a:r>
                      <a:endParaRPr lang="en-US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23.0%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40.9%</a:t>
                      </a:r>
                      <a:endParaRPr lang="en-US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9.3%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2.5%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extLst>
                  <a:ext uri="{0D108BD9-81ED-4DB2-BD59-A6C34878D82A}">
                    <a16:rowId xmlns:a16="http://schemas.microsoft.com/office/drawing/2014/main" val="668796651"/>
                  </a:ext>
                </a:extLst>
              </a:tr>
              <a:tr h="195317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Delta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2010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83.2%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7.2%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5.5%</a:t>
                      </a:r>
                      <a:endParaRPr lang="en-US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0.6%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3.6%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extLst>
                  <a:ext uri="{0D108BD9-81ED-4DB2-BD59-A6C34878D82A}">
                    <a16:rowId xmlns:a16="http://schemas.microsoft.com/office/drawing/2014/main" val="1940540279"/>
                  </a:ext>
                </a:extLst>
              </a:tr>
              <a:tr h="1953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2030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76.5%</a:t>
                      </a:r>
                      <a:endParaRPr lang="en-US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9.2%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9.2%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0.6%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4.6%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extLst>
                  <a:ext uri="{0D108BD9-81ED-4DB2-BD59-A6C34878D82A}">
                    <a16:rowId xmlns:a16="http://schemas.microsoft.com/office/drawing/2014/main" val="1329311394"/>
                  </a:ext>
                </a:extLst>
              </a:tr>
              <a:tr h="195317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Denton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2010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64.4%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8.2%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18.2%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6.5%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2.7%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extLst>
                  <a:ext uri="{0D108BD9-81ED-4DB2-BD59-A6C34878D82A}">
                    <a16:rowId xmlns:a16="http://schemas.microsoft.com/office/drawing/2014/main" val="353345324"/>
                  </a:ext>
                </a:extLst>
              </a:tr>
              <a:tr h="1953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2030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48.3%</a:t>
                      </a:r>
                      <a:endParaRPr lang="en-US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14.6%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20.9%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12.9%</a:t>
                      </a:r>
                      <a:endParaRPr lang="en-US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3.3%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extLst>
                  <a:ext uri="{0D108BD9-81ED-4DB2-BD59-A6C34878D82A}">
                    <a16:rowId xmlns:a16="http://schemas.microsoft.com/office/drawing/2014/main" val="3175220409"/>
                  </a:ext>
                </a:extLst>
              </a:tr>
              <a:tr h="195317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Ellis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2010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65.5%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8.8%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23.5%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0.5%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1.7%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extLst>
                  <a:ext uri="{0D108BD9-81ED-4DB2-BD59-A6C34878D82A}">
                    <a16:rowId xmlns:a16="http://schemas.microsoft.com/office/drawing/2014/main" val="2246546033"/>
                  </a:ext>
                </a:extLst>
              </a:tr>
              <a:tr h="1953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2030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54.4%</a:t>
                      </a:r>
                      <a:endParaRPr lang="en-US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11.6%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31.1%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0.5%</a:t>
                      </a:r>
                      <a:endParaRPr lang="en-US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2.5%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extLst>
                  <a:ext uri="{0D108BD9-81ED-4DB2-BD59-A6C34878D82A}">
                    <a16:rowId xmlns:a16="http://schemas.microsoft.com/office/drawing/2014/main" val="3789469201"/>
                  </a:ext>
                </a:extLst>
              </a:tr>
              <a:tr h="195317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Hunt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2010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74.8%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8.1%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13.6%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1.0%</a:t>
                      </a:r>
                      <a:endParaRPr lang="en-US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2.5%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extLst>
                  <a:ext uri="{0D108BD9-81ED-4DB2-BD59-A6C34878D82A}">
                    <a16:rowId xmlns:a16="http://schemas.microsoft.com/office/drawing/2014/main" val="2251254081"/>
                  </a:ext>
                </a:extLst>
              </a:tr>
              <a:tr h="1953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2030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62.9%</a:t>
                      </a:r>
                      <a:endParaRPr lang="en-US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9.2%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20.7%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5.0%</a:t>
                      </a:r>
                      <a:endParaRPr lang="en-US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2.2%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extLst>
                  <a:ext uri="{0D108BD9-81ED-4DB2-BD59-A6C34878D82A}">
                    <a16:rowId xmlns:a16="http://schemas.microsoft.com/office/drawing/2014/main" val="611619315"/>
                  </a:ext>
                </a:extLst>
              </a:tr>
              <a:tr h="195317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Johnson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2010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76.6%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2.5%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18.1%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0.6%</a:t>
                      </a:r>
                      <a:endParaRPr lang="en-US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2.2%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extLst>
                  <a:ext uri="{0D108BD9-81ED-4DB2-BD59-A6C34878D82A}">
                    <a16:rowId xmlns:a16="http://schemas.microsoft.com/office/drawing/2014/main" val="350682250"/>
                  </a:ext>
                </a:extLst>
              </a:tr>
              <a:tr h="1953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2030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64.1%</a:t>
                      </a:r>
                      <a:endParaRPr lang="en-US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4.2%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27.4%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0.7%</a:t>
                      </a:r>
                      <a:endParaRPr lang="en-US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3.6%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extLst>
                  <a:ext uri="{0D108BD9-81ED-4DB2-BD59-A6C34878D82A}">
                    <a16:rowId xmlns:a16="http://schemas.microsoft.com/office/drawing/2014/main" val="3016905369"/>
                  </a:ext>
                </a:extLst>
              </a:tr>
              <a:tr h="195317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Kaufman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2010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70.0%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10.2%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17.0%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0.8%</a:t>
                      </a:r>
                      <a:endParaRPr lang="en-US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2.0%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extLst>
                  <a:ext uri="{0D108BD9-81ED-4DB2-BD59-A6C34878D82A}">
                    <a16:rowId xmlns:a16="http://schemas.microsoft.com/office/drawing/2014/main" val="2435597166"/>
                  </a:ext>
                </a:extLst>
              </a:tr>
              <a:tr h="1953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2030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56.4%</a:t>
                      </a:r>
                      <a:endParaRPr lang="en-US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10.7%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29.6%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0.8%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2.5%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extLst>
                  <a:ext uri="{0D108BD9-81ED-4DB2-BD59-A6C34878D82A}">
                    <a16:rowId xmlns:a16="http://schemas.microsoft.com/office/drawing/2014/main" val="1767864833"/>
                  </a:ext>
                </a:extLst>
              </a:tr>
              <a:tr h="195317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Parker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2010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85.3%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1.6%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10.6%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0.5%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2.0%</a:t>
                      </a:r>
                      <a:endParaRPr lang="en-US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extLst>
                  <a:ext uri="{0D108BD9-81ED-4DB2-BD59-A6C34878D82A}">
                    <a16:rowId xmlns:a16="http://schemas.microsoft.com/office/drawing/2014/main" val="3704773244"/>
                  </a:ext>
                </a:extLst>
              </a:tr>
              <a:tr h="1953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2030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79.2%</a:t>
                      </a:r>
                      <a:endParaRPr lang="en-US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1.4%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16.1%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0.5%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2.8%</a:t>
                      </a:r>
                      <a:endParaRPr lang="en-US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extLst>
                  <a:ext uri="{0D108BD9-81ED-4DB2-BD59-A6C34878D82A}">
                    <a16:rowId xmlns:a16="http://schemas.microsoft.com/office/drawing/2014/main" val="2523312057"/>
                  </a:ext>
                </a:extLst>
              </a:tr>
              <a:tr h="195317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Rockwall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2010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74.1%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5.6%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15.9%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2.4%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2.0%</a:t>
                      </a:r>
                      <a:endParaRPr lang="en-US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extLst>
                  <a:ext uri="{0D108BD9-81ED-4DB2-BD59-A6C34878D82A}">
                    <a16:rowId xmlns:a16="http://schemas.microsoft.com/office/drawing/2014/main" val="844045816"/>
                  </a:ext>
                </a:extLst>
              </a:tr>
              <a:tr h="1953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2030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65.8%</a:t>
                      </a:r>
                      <a:endParaRPr lang="en-US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6.7%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21.1%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4.1%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2.3%</a:t>
                      </a:r>
                      <a:endParaRPr lang="en-US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extLst>
                  <a:ext uri="{0D108BD9-81ED-4DB2-BD59-A6C34878D82A}">
                    <a16:rowId xmlns:a16="http://schemas.microsoft.com/office/drawing/2014/main" val="4005147130"/>
                  </a:ext>
                </a:extLst>
              </a:tr>
              <a:tr h="195317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Tarrant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2010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51.8%</a:t>
                      </a:r>
                      <a:endParaRPr lang="en-US" sz="12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14.5%</a:t>
                      </a:r>
                      <a:endParaRPr lang="en-US" sz="12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26.7%</a:t>
                      </a:r>
                      <a:endParaRPr lang="en-US" sz="12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4.6%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2.4%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extLst>
                  <a:ext uri="{0D108BD9-81ED-4DB2-BD59-A6C34878D82A}">
                    <a16:rowId xmlns:a16="http://schemas.microsoft.com/office/drawing/2014/main" val="1264342312"/>
                  </a:ext>
                </a:extLst>
              </a:tr>
              <a:tr h="1953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2030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39.8%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18.1%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31.4%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7.5%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3.3%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extLst>
                  <a:ext uri="{0D108BD9-81ED-4DB2-BD59-A6C34878D82A}">
                    <a16:rowId xmlns:a16="http://schemas.microsoft.com/office/drawing/2014/main" val="3697054343"/>
                  </a:ext>
                </a:extLst>
              </a:tr>
              <a:tr h="195317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Wise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2010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79.7%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1.0%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17.1%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0.4%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1.8%</a:t>
                      </a:r>
                      <a:endParaRPr lang="en-US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extLst>
                  <a:ext uri="{0D108BD9-81ED-4DB2-BD59-A6C34878D82A}">
                    <a16:rowId xmlns:a16="http://schemas.microsoft.com/office/drawing/2014/main" val="593393631"/>
                  </a:ext>
                </a:extLst>
              </a:tr>
              <a:tr h="1953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2030</a:t>
                      </a:r>
                      <a:endParaRPr lang="en-US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72.3%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1.1%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23.8%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0.5%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2.4%</a:t>
                      </a:r>
                      <a:endParaRPr lang="en-US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5" marR="9035" marT="9035" marB="0" anchor="b"/>
                </a:tc>
                <a:extLst>
                  <a:ext uri="{0D108BD9-81ED-4DB2-BD59-A6C34878D82A}">
                    <a16:rowId xmlns:a16="http://schemas.microsoft.com/office/drawing/2014/main" val="98259427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676404" y="6489550"/>
            <a:ext cx="38619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Texas Demographic Center, 2018 Population Projections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74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6558980"/>
              </p:ext>
            </p:extLst>
          </p:nvPr>
        </p:nvGraphicFramePr>
        <p:xfrm>
          <a:off x="1788936" y="946857"/>
          <a:ext cx="8458200" cy="466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itle 1"/>
          <p:cNvSpPr txBox="1">
            <a:spLocks noGrp="1"/>
          </p:cNvSpPr>
          <p:nvPr>
            <p:ph type="title"/>
          </p:nvPr>
        </p:nvSpPr>
        <p:spPr>
          <a:xfrm>
            <a:off x="835378" y="91439"/>
            <a:ext cx="11234702" cy="958427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/>
            <a:r>
              <a:rPr lang="en-US" sz="2400" kern="0" dirty="0">
                <a:solidFill>
                  <a:schemeClr val="accent1">
                    <a:lumMod val="75000"/>
                  </a:schemeClr>
                </a:solidFill>
                <a:effectLst/>
              </a:rPr>
              <a:t>Projected Population Growth </a:t>
            </a:r>
            <a:r>
              <a:rPr lang="en-US" sz="2400" kern="0" dirty="0">
                <a:solidFill>
                  <a:schemeClr val="accent1">
                    <a:lumMod val="75000"/>
                  </a:schemeClr>
                </a:solidFill>
                <a:effectLst/>
              </a:rPr>
              <a:t>for the Total </a:t>
            </a:r>
            <a:r>
              <a:rPr lang="en-US" sz="2400" kern="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/>
            </a:r>
            <a:br>
              <a:rPr lang="en-US" sz="2400" kern="0" dirty="0" smtClean="0">
                <a:solidFill>
                  <a:schemeClr val="accent1">
                    <a:lumMod val="75000"/>
                  </a:schemeClr>
                </a:solidFill>
                <a:effectLst/>
              </a:rPr>
            </a:br>
            <a:r>
              <a:rPr lang="en-US" sz="2400" kern="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and </a:t>
            </a:r>
            <a:r>
              <a:rPr lang="en-US" sz="2400" kern="0" dirty="0">
                <a:solidFill>
                  <a:schemeClr val="accent1">
                    <a:lumMod val="75000"/>
                  </a:schemeClr>
                </a:solidFill>
                <a:effectLst/>
              </a:rPr>
              <a:t>by Race and Ethnicity in </a:t>
            </a:r>
            <a:r>
              <a:rPr lang="en-US" sz="2400" kern="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Tarrant County</a:t>
            </a:r>
            <a:r>
              <a:rPr lang="en-US" sz="2400" kern="0" dirty="0">
                <a:solidFill>
                  <a:schemeClr val="accent1">
                    <a:lumMod val="75000"/>
                  </a:schemeClr>
                </a:solidFill>
                <a:effectLst/>
              </a:rPr>
              <a:t>, Texas</a:t>
            </a:r>
            <a:r>
              <a:rPr lang="en-US" sz="2400" kern="0" dirty="0">
                <a:solidFill>
                  <a:schemeClr val="accent1">
                    <a:lumMod val="75000"/>
                  </a:schemeClr>
                </a:solidFill>
                <a:effectLst/>
              </a:rPr>
              <a:t>, </a:t>
            </a:r>
            <a:r>
              <a:rPr lang="en-US" sz="2400" kern="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2010-2050</a:t>
            </a:r>
            <a:endParaRPr lang="en-US" sz="2400" kern="0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4" y="6489550"/>
            <a:ext cx="38619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Texas Demographic Center, 2018 Population Projections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43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152650" y="1885951"/>
            <a:ext cx="4797986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8"/>
            <a:r>
              <a:rPr lang="en-US" altLang="en-US" b="1" dirty="0">
                <a:solidFill>
                  <a:srgbClr val="1B75BB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Texas added 379,128 people between July 1, 2017 and July 1, 2018. </a:t>
            </a:r>
          </a:p>
          <a:p>
            <a:pPr defTabSz="914378"/>
            <a:endParaRPr lang="en-US" altLang="en-US" b="1" dirty="0">
              <a:solidFill>
                <a:srgbClr val="1B75BB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43" indent="-285743" defTabSz="914378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1B75BB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About 1,039 people per day added to our population. </a:t>
            </a:r>
          </a:p>
          <a:p>
            <a:pPr marL="285743" indent="-285743" defTabSz="914378">
              <a:buFont typeface="Arial" panose="020B0604020202020204" pitchFamily="34" charset="0"/>
              <a:buChar char="•"/>
            </a:pPr>
            <a:endParaRPr lang="en-US" altLang="en-US" b="1" dirty="0">
              <a:solidFill>
                <a:srgbClr val="1B75BB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742931" lvl="1" indent="-285743" defTabSz="914378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1B75BB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About 524 persons per day from natural increase (more births than deaths)</a:t>
            </a:r>
          </a:p>
          <a:p>
            <a:pPr marL="742931" lvl="1" indent="-285743" defTabSz="914378">
              <a:buFont typeface="Arial" panose="020B0604020202020204" pitchFamily="34" charset="0"/>
              <a:buChar char="•"/>
            </a:pPr>
            <a:endParaRPr lang="en-US" altLang="en-US" b="1" dirty="0">
              <a:solidFill>
                <a:srgbClr val="1B75BB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742931" lvl="1" indent="-285743" defTabSz="914378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1B75BB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About 515 per day from net migration (288 international and 227 domestic migrants per day).</a:t>
            </a:r>
            <a:endParaRPr lang="en-US" altLang="en-US" b="1" dirty="0">
              <a:solidFill>
                <a:srgbClr val="1B75BB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7" name="Chart 6"/>
          <p:cNvGraphicFramePr/>
          <p:nvPr>
            <p:extLst/>
          </p:nvPr>
        </p:nvGraphicFramePr>
        <p:xfrm>
          <a:off x="6553200" y="2000252"/>
          <a:ext cx="4799106" cy="3635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/>
          <p:cNvSpPr/>
          <p:nvPr/>
        </p:nvSpPr>
        <p:spPr>
          <a:xfrm>
            <a:off x="1524000" y="6534836"/>
            <a:ext cx="409518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U.S. Census Bureau, 2018 Population Estimates.					</a:t>
            </a:r>
          </a:p>
        </p:txBody>
      </p:sp>
    </p:spTree>
    <p:extLst>
      <p:ext uri="{BB962C8B-B14F-4D97-AF65-F5344CB8AC3E}">
        <p14:creationId xmlns:p14="http://schemas.microsoft.com/office/powerpoint/2010/main" val="10993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4294967295"/>
          </p:nvPr>
        </p:nvSpPr>
        <p:spPr>
          <a:xfrm>
            <a:off x="3200400" y="1284840"/>
            <a:ext cx="5943600" cy="3394472"/>
          </a:xfrm>
        </p:spPr>
        <p:txBody>
          <a:bodyPr>
            <a:normAutofit/>
          </a:bodyPr>
          <a:lstStyle/>
          <a:p>
            <a:pPr lvl="1" eaLnBrk="1" hangingPunct="1">
              <a:buNone/>
            </a:pPr>
            <a:endParaRPr lang="en-US" dirty="0">
              <a:solidFill>
                <a:schemeClr val="tx2"/>
              </a:solidFill>
            </a:endParaRPr>
          </a:p>
          <a:p>
            <a:pPr lvl="1" eaLnBrk="1" hangingPunct="1">
              <a:buNone/>
            </a:pPr>
            <a:endParaRPr lang="en-US" dirty="0">
              <a:solidFill>
                <a:schemeClr val="tx2"/>
              </a:solidFill>
            </a:endParaRPr>
          </a:p>
          <a:p>
            <a:pPr lvl="1" eaLnBrk="1" hangingPunct="1">
              <a:buNone/>
            </a:pPr>
            <a:endParaRPr lang="en-US" dirty="0">
              <a:solidFill>
                <a:schemeClr val="tx2"/>
              </a:solidFill>
            </a:endParaRPr>
          </a:p>
          <a:p>
            <a:pPr lvl="1" eaLnBrk="1" hangingPunct="1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State Demographer</a:t>
            </a:r>
          </a:p>
          <a:p>
            <a:pPr lvl="1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Texas Demographic Center</a:t>
            </a:r>
          </a:p>
          <a:p>
            <a:pPr lvl="1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Office: (210) 458-6530</a:t>
            </a:r>
          </a:p>
          <a:p>
            <a:pPr lvl="1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Email: Lloyd.Potter@UTSA.edu</a:t>
            </a:r>
          </a:p>
          <a:p>
            <a:pPr lvl="1" eaLnBrk="1" hangingPunct="1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Internet: Demographics.Texas.gov</a:t>
            </a:r>
          </a:p>
          <a:p>
            <a:pPr lvl="1">
              <a:buNone/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eaLnBrk="1" hangingPunct="1">
              <a:buNone/>
            </a:pP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6952562" y="4750125"/>
            <a:ext cx="429182" cy="331828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endParaRPr lang="en-US" sz="15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53884" y="1930402"/>
            <a:ext cx="3270960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None/>
            </a:pPr>
            <a:r>
              <a:rPr lang="en-US" sz="33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Lloyd Potter, Ph.D.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723" y="4551215"/>
            <a:ext cx="256195" cy="2561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95750" y="4461160"/>
            <a:ext cx="3603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B1E7A"/>
                </a:solidFill>
              </a:rPr>
              <a:t>@</a:t>
            </a:r>
            <a:r>
              <a:rPr lang="en-US" sz="1600" dirty="0" err="1">
                <a:solidFill>
                  <a:srgbClr val="1B1E7A"/>
                </a:solidFill>
              </a:rPr>
              <a:t>TexasDemography</a:t>
            </a:r>
            <a:endParaRPr lang="en-US" sz="1400" dirty="0">
              <a:solidFill>
                <a:srgbClr val="1B1E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50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/>
          </p:cNvPicPr>
          <p:nvPr/>
        </p:nvPicPr>
        <p:blipFill rotWithShape="1">
          <a:blip r:embed="rId3"/>
          <a:srcRect l="815" t="17413" r="23778" b="37126"/>
          <a:stretch/>
        </p:blipFill>
        <p:spPr>
          <a:xfrm>
            <a:off x="3138312" y="913312"/>
            <a:ext cx="6019799" cy="49875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5142" y="133267"/>
            <a:ext cx="5229225" cy="557213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</a:rPr>
              <a:t>Total Estimated Population by County, Texas, 2017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91694" y="5871444"/>
            <a:ext cx="2048959" cy="1789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U.S. Census Bureau, 2017 Vintage Population Estimates</a:t>
            </a:r>
          </a:p>
        </p:txBody>
      </p:sp>
      <p:sp>
        <p:nvSpPr>
          <p:cNvPr id="5" name="Isosceles Triangle 4"/>
          <p:cNvSpPr/>
          <p:nvPr/>
        </p:nvSpPr>
        <p:spPr>
          <a:xfrm rot="21366823">
            <a:off x="6693183" y="2627434"/>
            <a:ext cx="1614059" cy="1520508"/>
          </a:xfrm>
          <a:prstGeom prst="triangle">
            <a:avLst>
              <a:gd name="adj" fmla="val 55970"/>
            </a:avLst>
          </a:prstGeom>
          <a:noFill/>
          <a:ln w="38100">
            <a:solidFill>
              <a:schemeClr val="accent2">
                <a:alpha val="34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Freeform 9"/>
          <p:cNvSpPr/>
          <p:nvPr/>
        </p:nvSpPr>
        <p:spPr>
          <a:xfrm>
            <a:off x="6338712" y="2283178"/>
            <a:ext cx="1105565" cy="2796670"/>
          </a:xfrm>
          <a:custGeom>
            <a:avLst/>
            <a:gdLst>
              <a:gd name="connsiteX0" fmla="*/ 0 w 1020216"/>
              <a:gd name="connsiteY0" fmla="*/ 3295291 h 3295291"/>
              <a:gd name="connsiteX1" fmla="*/ 34506 w 1020216"/>
              <a:gd name="connsiteY1" fmla="*/ 3209027 h 3295291"/>
              <a:gd name="connsiteX2" fmla="*/ 69011 w 1020216"/>
              <a:gd name="connsiteY2" fmla="*/ 3157268 h 3295291"/>
              <a:gd name="connsiteX3" fmla="*/ 86264 w 1020216"/>
              <a:gd name="connsiteY3" fmla="*/ 3105510 h 3295291"/>
              <a:gd name="connsiteX4" fmla="*/ 155276 w 1020216"/>
              <a:gd name="connsiteY4" fmla="*/ 3001993 h 3295291"/>
              <a:gd name="connsiteX5" fmla="*/ 189781 w 1020216"/>
              <a:gd name="connsiteY5" fmla="*/ 2950234 h 3295291"/>
              <a:gd name="connsiteX6" fmla="*/ 224287 w 1020216"/>
              <a:gd name="connsiteY6" fmla="*/ 2898476 h 3295291"/>
              <a:gd name="connsiteX7" fmla="*/ 276045 w 1020216"/>
              <a:gd name="connsiteY7" fmla="*/ 2743200 h 3295291"/>
              <a:gd name="connsiteX8" fmla="*/ 293298 w 1020216"/>
              <a:gd name="connsiteY8" fmla="*/ 2691442 h 3295291"/>
              <a:gd name="connsiteX9" fmla="*/ 327804 w 1020216"/>
              <a:gd name="connsiteY9" fmla="*/ 2553419 h 3295291"/>
              <a:gd name="connsiteX10" fmla="*/ 345057 w 1020216"/>
              <a:gd name="connsiteY10" fmla="*/ 2501661 h 3295291"/>
              <a:gd name="connsiteX11" fmla="*/ 362310 w 1020216"/>
              <a:gd name="connsiteY11" fmla="*/ 2432649 h 3295291"/>
              <a:gd name="connsiteX12" fmla="*/ 379562 w 1020216"/>
              <a:gd name="connsiteY12" fmla="*/ 2380891 h 3295291"/>
              <a:gd name="connsiteX13" fmla="*/ 396815 w 1020216"/>
              <a:gd name="connsiteY13" fmla="*/ 2311880 h 3295291"/>
              <a:gd name="connsiteX14" fmla="*/ 483079 w 1020216"/>
              <a:gd name="connsiteY14" fmla="*/ 2242868 h 3295291"/>
              <a:gd name="connsiteX15" fmla="*/ 586596 w 1020216"/>
              <a:gd name="connsiteY15" fmla="*/ 2173857 h 3295291"/>
              <a:gd name="connsiteX16" fmla="*/ 621102 w 1020216"/>
              <a:gd name="connsiteY16" fmla="*/ 2018582 h 3295291"/>
              <a:gd name="connsiteX17" fmla="*/ 638355 w 1020216"/>
              <a:gd name="connsiteY17" fmla="*/ 1966823 h 3295291"/>
              <a:gd name="connsiteX18" fmla="*/ 672861 w 1020216"/>
              <a:gd name="connsiteY18" fmla="*/ 1828800 h 3295291"/>
              <a:gd name="connsiteX19" fmla="*/ 724619 w 1020216"/>
              <a:gd name="connsiteY19" fmla="*/ 1621766 h 3295291"/>
              <a:gd name="connsiteX20" fmla="*/ 741872 w 1020216"/>
              <a:gd name="connsiteY20" fmla="*/ 1552755 h 3295291"/>
              <a:gd name="connsiteX21" fmla="*/ 776378 w 1020216"/>
              <a:gd name="connsiteY21" fmla="*/ 1500997 h 3295291"/>
              <a:gd name="connsiteX22" fmla="*/ 793630 w 1020216"/>
              <a:gd name="connsiteY22" fmla="*/ 1449238 h 3295291"/>
              <a:gd name="connsiteX23" fmla="*/ 862642 w 1020216"/>
              <a:gd name="connsiteY23" fmla="*/ 1345721 h 3295291"/>
              <a:gd name="connsiteX24" fmla="*/ 914400 w 1020216"/>
              <a:gd name="connsiteY24" fmla="*/ 862642 h 3295291"/>
              <a:gd name="connsiteX25" fmla="*/ 983411 w 1020216"/>
              <a:gd name="connsiteY25" fmla="*/ 741872 h 3295291"/>
              <a:gd name="connsiteX26" fmla="*/ 1017917 w 1020216"/>
              <a:gd name="connsiteY26" fmla="*/ 621102 h 3295291"/>
              <a:gd name="connsiteX27" fmla="*/ 1017917 w 1020216"/>
              <a:gd name="connsiteY27" fmla="*/ 0 h 329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020216" h="3295291">
                <a:moveTo>
                  <a:pt x="0" y="3295291"/>
                </a:moveTo>
                <a:cubicBezTo>
                  <a:pt x="11502" y="3266536"/>
                  <a:pt x="20656" y="3236727"/>
                  <a:pt x="34506" y="3209027"/>
                </a:cubicBezTo>
                <a:cubicBezTo>
                  <a:pt x="43779" y="3190481"/>
                  <a:pt x="59738" y="3175814"/>
                  <a:pt x="69011" y="3157268"/>
                </a:cubicBezTo>
                <a:cubicBezTo>
                  <a:pt x="77144" y="3141002"/>
                  <a:pt x="77432" y="3121407"/>
                  <a:pt x="86264" y="3105510"/>
                </a:cubicBezTo>
                <a:cubicBezTo>
                  <a:pt x="106404" y="3069258"/>
                  <a:pt x="132272" y="3036499"/>
                  <a:pt x="155276" y="3001993"/>
                </a:cubicBezTo>
                <a:lnTo>
                  <a:pt x="189781" y="2950234"/>
                </a:lnTo>
                <a:lnTo>
                  <a:pt x="224287" y="2898476"/>
                </a:lnTo>
                <a:lnTo>
                  <a:pt x="276045" y="2743200"/>
                </a:lnTo>
                <a:cubicBezTo>
                  <a:pt x="281796" y="2725947"/>
                  <a:pt x="288887" y="2709085"/>
                  <a:pt x="293298" y="2691442"/>
                </a:cubicBezTo>
                <a:cubicBezTo>
                  <a:pt x="304800" y="2645434"/>
                  <a:pt x="312807" y="2598409"/>
                  <a:pt x="327804" y="2553419"/>
                </a:cubicBezTo>
                <a:cubicBezTo>
                  <a:pt x="333555" y="2536166"/>
                  <a:pt x="340061" y="2519147"/>
                  <a:pt x="345057" y="2501661"/>
                </a:cubicBezTo>
                <a:cubicBezTo>
                  <a:pt x="351571" y="2478861"/>
                  <a:pt x="355796" y="2455449"/>
                  <a:pt x="362310" y="2432649"/>
                </a:cubicBezTo>
                <a:cubicBezTo>
                  <a:pt x="367306" y="2415163"/>
                  <a:pt x="374566" y="2398377"/>
                  <a:pt x="379562" y="2380891"/>
                </a:cubicBezTo>
                <a:cubicBezTo>
                  <a:pt x="386076" y="2358092"/>
                  <a:pt x="387474" y="2333674"/>
                  <a:pt x="396815" y="2311880"/>
                </a:cubicBezTo>
                <a:cubicBezTo>
                  <a:pt x="430686" y="2232848"/>
                  <a:pt x="421054" y="2277326"/>
                  <a:pt x="483079" y="2242868"/>
                </a:cubicBezTo>
                <a:cubicBezTo>
                  <a:pt x="519331" y="2222728"/>
                  <a:pt x="586596" y="2173857"/>
                  <a:pt x="586596" y="2173857"/>
                </a:cubicBezTo>
                <a:cubicBezTo>
                  <a:pt x="625435" y="2057340"/>
                  <a:pt x="580616" y="2200765"/>
                  <a:pt x="621102" y="2018582"/>
                </a:cubicBezTo>
                <a:cubicBezTo>
                  <a:pt x="625047" y="2000829"/>
                  <a:pt x="633944" y="1984466"/>
                  <a:pt x="638355" y="1966823"/>
                </a:cubicBezTo>
                <a:lnTo>
                  <a:pt x="672861" y="1828800"/>
                </a:lnTo>
                <a:cubicBezTo>
                  <a:pt x="696092" y="1689406"/>
                  <a:pt x="679051" y="1758469"/>
                  <a:pt x="724619" y="1621766"/>
                </a:cubicBezTo>
                <a:cubicBezTo>
                  <a:pt x="732117" y="1599271"/>
                  <a:pt x="732531" y="1574549"/>
                  <a:pt x="741872" y="1552755"/>
                </a:cubicBezTo>
                <a:cubicBezTo>
                  <a:pt x="750040" y="1533696"/>
                  <a:pt x="764876" y="1518250"/>
                  <a:pt x="776378" y="1500997"/>
                </a:cubicBezTo>
                <a:cubicBezTo>
                  <a:pt x="782129" y="1483744"/>
                  <a:pt x="784798" y="1465136"/>
                  <a:pt x="793630" y="1449238"/>
                </a:cubicBezTo>
                <a:cubicBezTo>
                  <a:pt x="813770" y="1412986"/>
                  <a:pt x="862642" y="1345721"/>
                  <a:pt x="862642" y="1345721"/>
                </a:cubicBezTo>
                <a:cubicBezTo>
                  <a:pt x="949971" y="1083728"/>
                  <a:pt x="851013" y="1411988"/>
                  <a:pt x="914400" y="862642"/>
                </a:cubicBezTo>
                <a:cubicBezTo>
                  <a:pt x="918937" y="823326"/>
                  <a:pt x="966279" y="776137"/>
                  <a:pt x="983411" y="741872"/>
                </a:cubicBezTo>
                <a:cubicBezTo>
                  <a:pt x="991771" y="725153"/>
                  <a:pt x="1017626" y="632741"/>
                  <a:pt x="1017917" y="621102"/>
                </a:cubicBezTo>
                <a:cubicBezTo>
                  <a:pt x="1023091" y="414133"/>
                  <a:pt x="1017917" y="207034"/>
                  <a:pt x="1017917" y="0"/>
                </a:cubicBezTo>
              </a:path>
            </a:pathLst>
          </a:custGeom>
          <a:noFill/>
          <a:ln w="79375">
            <a:solidFill>
              <a:schemeClr val="bg1">
                <a:alpha val="7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028" name="Picture 4" descr="Interstate 35 mark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433" y="1652982"/>
            <a:ext cx="402878" cy="40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/>
          </p:cNvPicPr>
          <p:nvPr/>
        </p:nvPicPr>
        <p:blipFill rotWithShape="1">
          <a:blip r:embed="rId5"/>
          <a:srcRect t="32157" r="20364" b="16291"/>
          <a:stretch/>
        </p:blipFill>
        <p:spPr>
          <a:xfrm>
            <a:off x="3081162" y="1725950"/>
            <a:ext cx="1243403" cy="9104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86712" y="3494499"/>
            <a:ext cx="735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87%</a:t>
            </a:r>
          </a:p>
        </p:txBody>
      </p:sp>
      <p:sp>
        <p:nvSpPr>
          <p:cNvPr id="11" name="Right Arrow 6"/>
          <p:cNvSpPr/>
          <p:nvPr/>
        </p:nvSpPr>
        <p:spPr>
          <a:xfrm>
            <a:off x="7508873" y="3289475"/>
            <a:ext cx="1572665" cy="733663"/>
          </a:xfrm>
          <a:prstGeom prst="rightArrow">
            <a:avLst/>
          </a:prstGeom>
          <a:solidFill>
            <a:schemeClr val="accent1"/>
          </a:solidFill>
          <a:ln w="254000">
            <a:solidFill>
              <a:schemeClr val="accent1"/>
            </a:solidFill>
          </a:ln>
          <a:effectLst>
            <a:glow rad="203200">
              <a:schemeClr val="accent1">
                <a:alpha val="40000"/>
              </a:schemeClr>
            </a:glow>
            <a:softEdge rad="63500"/>
          </a:effectLst>
        </p:spPr>
        <p:txBody>
          <a:bodyPr wrap="square" rtlCol="0" anchor="ctr">
            <a:spAutoFit/>
          </a:bodyPr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82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3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2267" y="287866"/>
            <a:ext cx="10867813" cy="717973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Seven Metropolitan Statistical Areas Accounted for 70%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of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Texas’ Population in 2017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3" t="11709" r="16492" b="16406"/>
          <a:stretch/>
        </p:blipFill>
        <p:spPr>
          <a:xfrm>
            <a:off x="3078480" y="1131193"/>
            <a:ext cx="6751320" cy="5401056"/>
          </a:xfrm>
        </p:spPr>
      </p:pic>
      <p:sp>
        <p:nvSpPr>
          <p:cNvPr id="7" name="TextBox 6"/>
          <p:cNvSpPr txBox="1"/>
          <p:nvPr/>
        </p:nvSpPr>
        <p:spPr>
          <a:xfrm>
            <a:off x="1606183" y="6560066"/>
            <a:ext cx="2048959" cy="1789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U.S. Census Bureau, 2017 Vintage Population Estimates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3" t="11709" r="16492" b="16406"/>
          <a:stretch/>
        </p:blipFill>
        <p:spPr>
          <a:xfrm>
            <a:off x="3326835" y="953910"/>
            <a:ext cx="6257432" cy="500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93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8695" y="89350"/>
            <a:ext cx="5654712" cy="74295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</a:rPr>
              <a:t>Estimated Population Change, Texas Counties, 2010 to 2017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09512" y="6079075"/>
            <a:ext cx="242085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U.S. Census Bureau, 2017 Vintage Population Estimates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696" t="9072" r="25337" b="28627"/>
          <a:stretch/>
        </p:blipFill>
        <p:spPr>
          <a:xfrm>
            <a:off x="3519313" y="882574"/>
            <a:ext cx="6248399" cy="5013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31372" r="23970" b="15686"/>
          <a:stretch/>
        </p:blipFill>
        <p:spPr>
          <a:xfrm>
            <a:off x="3195464" y="1415974"/>
            <a:ext cx="1924409" cy="1543050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/>
          </p:cNvPicPr>
          <p:nvPr/>
        </p:nvPicPr>
        <p:blipFill rotWithShape="1">
          <a:blip r:embed="rId4"/>
          <a:srcRect t="31372" r="23970" b="15686"/>
          <a:stretch/>
        </p:blipFill>
        <p:spPr>
          <a:xfrm>
            <a:off x="3195464" y="1415974"/>
            <a:ext cx="1924409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6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954" y="85780"/>
            <a:ext cx="4997482" cy="652564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</a:rPr>
              <a:t>Estimated Percent Population Change by County, Texas, 2010 to 2017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3821" y="5839091"/>
            <a:ext cx="23831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U.S. Census Bureau, 2017 Vintage Population Estimates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189" t="7905" r="60769" b="67502"/>
          <a:stretch/>
        </p:blipFill>
        <p:spPr>
          <a:xfrm>
            <a:off x="3254021" y="1023385"/>
            <a:ext cx="5974645" cy="52278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15447" r="58580" b="56503"/>
          <a:stretch/>
        </p:blipFill>
        <p:spPr>
          <a:xfrm>
            <a:off x="2601796" y="1354667"/>
            <a:ext cx="2082519" cy="164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7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67084" y="301502"/>
            <a:ext cx="9997440" cy="9144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</a:rPr>
              <a:t>Population Growth and Components of Change for the DFW Metro Area, 2017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2" b="21165"/>
          <a:stretch>
            <a:fillRect/>
          </a:stretch>
        </p:blipFill>
        <p:spPr bwMode="auto">
          <a:xfrm>
            <a:off x="3645227" y="1428635"/>
            <a:ext cx="5105849" cy="459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324393" y="1728883"/>
            <a:ext cx="605675" cy="750063"/>
          </a:xfrm>
          <a:prstGeom prst="wedgeEllipseCallout">
            <a:avLst>
              <a:gd name="adj1" fmla="val -239653"/>
              <a:gd name="adj2" fmla="val 124241"/>
            </a:avLst>
          </a:prstGeom>
          <a:solidFill>
            <a:srgbClr val="FFFFFF">
              <a:alpha val="30000"/>
            </a:srgbClr>
          </a:solidFill>
          <a:ln w="12700" algn="ctr">
            <a:solidFill>
              <a:srgbClr val="0852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473" y="1617321"/>
            <a:ext cx="1337462" cy="971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00" t="19568" b="-2104"/>
          <a:stretch>
            <a:fillRect/>
          </a:stretch>
        </p:blipFill>
        <p:spPr bwMode="auto">
          <a:xfrm>
            <a:off x="1847135" y="1409743"/>
            <a:ext cx="1827579" cy="812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2" t="79652" r="82930" b="-2583"/>
          <a:stretch>
            <a:fillRect/>
          </a:stretch>
        </p:blipFill>
        <p:spPr bwMode="auto">
          <a:xfrm>
            <a:off x="9103795" y="2446303"/>
            <a:ext cx="342740" cy="535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7" t="10590" r="45532" b="68709"/>
          <a:stretch>
            <a:fillRect/>
          </a:stretch>
        </p:blipFill>
        <p:spPr bwMode="auto">
          <a:xfrm>
            <a:off x="9446535" y="2458247"/>
            <a:ext cx="934228" cy="46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081991" y="5977956"/>
            <a:ext cx="505823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Source: U.S. Census Bureau, 2017 Population Estimates</a:t>
            </a:r>
            <a:endParaRPr lang="en-US" sz="11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92291" y="2050780"/>
            <a:ext cx="280820" cy="19505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69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895600" y="76459"/>
            <a:ext cx="7909560" cy="112776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+mj-lt"/>
              </a:rPr>
              <a:t>Domestic and Internal Migration Flows </a:t>
            </a:r>
            <a:br>
              <a:rPr lang="en-US" sz="2400" dirty="0">
                <a:solidFill>
                  <a:schemeClr val="tx2"/>
                </a:solidFill>
                <a:latin typeface="+mj-lt"/>
              </a:rPr>
            </a:br>
            <a:r>
              <a:rPr lang="en-US" sz="2400" dirty="0">
                <a:solidFill>
                  <a:schemeClr val="tx2"/>
                </a:solidFill>
                <a:latin typeface="+mj-lt"/>
              </a:rPr>
              <a:t>to and from the DFW Metro</a:t>
            </a:r>
            <a:endParaRPr lang="en-US" sz="2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0" y="6498595"/>
            <a:ext cx="59436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Source: U.S. Census Bureau, 2016. ACS County to County Migration Flows, 2010-2014</a:t>
            </a:r>
            <a:endParaRPr lang="en-US" sz="11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9" r="24763"/>
          <a:stretch>
            <a:fillRect/>
          </a:stretch>
        </p:blipFill>
        <p:spPr bwMode="auto">
          <a:xfrm>
            <a:off x="1923289" y="4750315"/>
            <a:ext cx="2091705" cy="1466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0" b="14137"/>
          <a:stretch>
            <a:fillRect/>
          </a:stretch>
        </p:blipFill>
        <p:spPr bwMode="auto">
          <a:xfrm>
            <a:off x="3246010" y="1116476"/>
            <a:ext cx="5151356" cy="481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28" name="Picture 4" descr="MiscArrow07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2567">
            <a:off x="7829854" y="1531257"/>
            <a:ext cx="1396036" cy="1140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9202439" y="2611084"/>
            <a:ext cx="1865578" cy="1709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4F4F4F"/>
                </a:solidFill>
                <a:latin typeface="Arial Rounded MT Bold" panose="020F0704030504030204" pitchFamily="34" charset="0"/>
              </a:rPr>
              <a:t>Highest Receiving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4F4F4F"/>
                </a:solidFill>
                <a:latin typeface="Arial Rounded MT Bold" panose="020F0704030504030204" pitchFamily="34" charset="0"/>
              </a:rPr>
              <a:t>States: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4F4F4F"/>
                </a:solidFill>
                <a:latin typeface="Arial Rounded MT Bold" panose="020F0704030504030204" pitchFamily="34" charset="0"/>
              </a:rPr>
              <a:t>Oklahoma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4F4F4F"/>
                </a:solidFill>
                <a:latin typeface="Arial Rounded MT Bold" panose="020F0704030504030204" pitchFamily="34" charset="0"/>
              </a:rPr>
              <a:t>California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4F4F4F"/>
                </a:solidFill>
                <a:latin typeface="Arial Rounded MT Bold" panose="020F0704030504030204" pitchFamily="34" charset="0"/>
              </a:rPr>
              <a:t>Florida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4F4F4F"/>
                </a:solidFill>
                <a:latin typeface="Arial Rounded MT Bold" panose="020F0704030504030204" pitchFamily="34" charset="0"/>
              </a:rPr>
              <a:t>Colorado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4F4F4F"/>
                </a:solidFill>
                <a:latin typeface="Arial Rounded MT Bold" panose="020F0704030504030204" pitchFamily="34" charset="0"/>
              </a:rPr>
              <a:t>Louisiana</a:t>
            </a:r>
            <a:endParaRPr lang="en-US" altLang="en-US" sz="3600" dirty="0">
              <a:latin typeface="Arial" panose="020B0604020202020204" pitchFamily="34" charset="0"/>
            </a:endParaRPr>
          </a:p>
        </p:txBody>
      </p:sp>
      <p:pic>
        <p:nvPicPr>
          <p:cNvPr id="1030" name="Picture 6" descr="MiscArrow08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38117">
            <a:off x="2683155" y="1662281"/>
            <a:ext cx="1661138" cy="110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830173" y="2611085"/>
            <a:ext cx="1742279" cy="1723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4F4F4F"/>
                </a:solidFill>
                <a:latin typeface="Arial Rounded MT Bold" panose="020F0704030504030204" pitchFamily="34" charset="0"/>
              </a:rPr>
              <a:t>Highest Sending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4F4F4F"/>
                </a:solidFill>
                <a:latin typeface="Arial Rounded MT Bold" panose="020F0704030504030204" pitchFamily="34" charset="0"/>
              </a:rPr>
              <a:t>States: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4F4F4F"/>
                </a:solidFill>
                <a:latin typeface="Arial Rounded MT Bold" panose="020F0704030504030204" pitchFamily="34" charset="0"/>
              </a:rPr>
              <a:t>California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4F4F4F"/>
                </a:solidFill>
                <a:latin typeface="Arial Rounded MT Bold" panose="020F0704030504030204" pitchFamily="34" charset="0"/>
              </a:rPr>
              <a:t>Oklahoma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4F4F4F"/>
                </a:solidFill>
                <a:latin typeface="Arial Rounded MT Bold" panose="020F0704030504030204" pitchFamily="34" charset="0"/>
              </a:rPr>
              <a:t>Florida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4F4F4F"/>
                </a:solidFill>
                <a:latin typeface="Arial Rounded MT Bold" panose="020F0704030504030204" pitchFamily="34" charset="0"/>
              </a:rPr>
              <a:t>Louisiana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4F4F4F"/>
                </a:solidFill>
                <a:latin typeface="Arial Rounded MT Bold" panose="020F0704030504030204" pitchFamily="34" charset="0"/>
              </a:rPr>
              <a:t>Illinois</a:t>
            </a:r>
            <a:endParaRPr lang="en-US" altLang="en-US" sz="36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2087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</TotalTime>
  <Words>1947</Words>
  <Application>Microsoft Office PowerPoint</Application>
  <PresentationFormat>Widescreen</PresentationFormat>
  <Paragraphs>815</Paragraphs>
  <Slides>30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ＭＳ Ｐゴシック</vt:lpstr>
      <vt:lpstr>Arial</vt:lpstr>
      <vt:lpstr>Arial Rounded MT Bold</vt:lpstr>
      <vt:lpstr>Calibri</vt:lpstr>
      <vt:lpstr>Calibri Light</vt:lpstr>
      <vt:lpstr>Helvetica</vt:lpstr>
      <vt:lpstr>Times New Roman</vt:lpstr>
      <vt:lpstr>Office Theme</vt:lpstr>
      <vt:lpstr>Demographic Characteristics and Trends in Texas and the Fort Worth Area</vt:lpstr>
      <vt:lpstr>Growing States, 2010-2018</vt:lpstr>
      <vt:lpstr>PowerPoint Presentation</vt:lpstr>
      <vt:lpstr>Total Estimated Population by County, Texas, 2017</vt:lpstr>
      <vt:lpstr>Seven Metropolitan Statistical Areas Accounted for 70% of Texas’ Population in 2017</vt:lpstr>
      <vt:lpstr>Estimated Population Change, Texas Counties, 2010 to 2017</vt:lpstr>
      <vt:lpstr>Estimated Percent Population Change by County, Texas, 2010 to 2017</vt:lpstr>
      <vt:lpstr>Population Growth and Components of Change for the DFW Metro Area, 2017</vt:lpstr>
      <vt:lpstr>Domestic and Internal Migration Flows  to and from the DFW Metro</vt:lpstr>
      <vt:lpstr>County to County Migration Flows, Dallas and Tarrant Counties, 2010-2014</vt:lpstr>
      <vt:lpstr>PowerPoint Presentation</vt:lpstr>
      <vt:lpstr>PowerPoint Presentation</vt:lpstr>
      <vt:lpstr>The 15 Cities With the Largest Numeric Increase Between July 1, 2016, and July 1, 2017 (Populations of 50,000 or more in 2016)</vt:lpstr>
      <vt:lpstr>The 15 Fastest-Growing Large Cities and Towns Between July 1, 2016, and July 1, 2017 (populations of 50,000 or more in 2016)</vt:lpstr>
      <vt:lpstr>Population estimates, places, Texas, 2010 and 2017</vt:lpstr>
      <vt:lpstr>Population Density for Census Tracts, Texas, 2016</vt:lpstr>
      <vt:lpstr>Census Tracts with an Increase in Density, Texas, 2011-2016</vt:lpstr>
      <vt:lpstr>Census Tracts with an Increase in Density, Texas, 2011-2016</vt:lpstr>
      <vt:lpstr>Percent of the population that is Hispanic,  Census Tracts, Metroplex Area, Texas, 2009-2013</vt:lpstr>
      <vt:lpstr>Percent of the population that is Black/African American,  Census Tracts, Metroplex Area, Texas, 2009-2013</vt:lpstr>
      <vt:lpstr>Percent of the population that is Asian, Census Tracts, Metroplex Area, Texas, 2009-2013</vt:lpstr>
      <vt:lpstr>Percent Population 25 Years and Older with BA Degree and Above, DFW Metro Area Census Tracts, 2012-2016</vt:lpstr>
      <vt:lpstr>Percent Population Below Poverty Level,  DFW Metro Area Census Tracts, 2012-2016</vt:lpstr>
      <vt:lpstr>Percent of Housing Units Built before 1960 and after 2000, DFW Metro, 2012-2016</vt:lpstr>
      <vt:lpstr>Change in Housing Units by County: 2009 to 2017 </vt:lpstr>
      <vt:lpstr>Race/Ethnicity Composition, Dallas Metro Area and DFW Counties, 2017</vt:lpstr>
      <vt:lpstr>Numeric and Percent Change by Race/Ethnicity, 2010 to 2016</vt:lpstr>
      <vt:lpstr>Percent distribution by race and ethnicity for 2010 and projected populations to 2030 for Dallas/Fort Worth metro area counties</vt:lpstr>
      <vt:lpstr>Projected Population Growth for the Total  and by Race and Ethnicity in Tarrant County, Texas, 2010-2050</vt:lpstr>
      <vt:lpstr>Contact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Lloyd Potter</cp:lastModifiedBy>
  <cp:revision>12</cp:revision>
  <cp:lastPrinted>2019-01-30T22:57:47Z</cp:lastPrinted>
  <dcterms:created xsi:type="dcterms:W3CDTF">2019-01-30T22:40:19Z</dcterms:created>
  <dcterms:modified xsi:type="dcterms:W3CDTF">2019-02-26T17:04:17Z</dcterms:modified>
</cp:coreProperties>
</file>