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notesSlides/notesSlide11.xml" ContentType="application/vnd.openxmlformats-officedocument.presentationml.notesSlid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4.xml" ContentType="application/vnd.openxmlformats-officedocument.drawingml.chartshapes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8" r:id="rId4"/>
  </p:sldMasterIdLst>
  <p:notesMasterIdLst>
    <p:notesMasterId r:id="rId35"/>
  </p:notesMasterIdLst>
  <p:handoutMasterIdLst>
    <p:handoutMasterId r:id="rId36"/>
  </p:handoutMasterIdLst>
  <p:sldIdLst>
    <p:sldId id="299" r:id="rId5"/>
    <p:sldId id="456" r:id="rId6"/>
    <p:sldId id="457" r:id="rId7"/>
    <p:sldId id="458" r:id="rId8"/>
    <p:sldId id="459" r:id="rId9"/>
    <p:sldId id="512" r:id="rId10"/>
    <p:sldId id="465" r:id="rId11"/>
    <p:sldId id="466" r:id="rId12"/>
    <p:sldId id="467" r:id="rId13"/>
    <p:sldId id="468" r:id="rId14"/>
    <p:sldId id="473" r:id="rId15"/>
    <p:sldId id="516" r:id="rId16"/>
    <p:sldId id="517" r:id="rId17"/>
    <p:sldId id="513" r:id="rId18"/>
    <p:sldId id="514" r:id="rId19"/>
    <p:sldId id="515" r:id="rId20"/>
    <p:sldId id="523" r:id="rId21"/>
    <p:sldId id="526" r:id="rId22"/>
    <p:sldId id="527" r:id="rId23"/>
    <p:sldId id="524" r:id="rId24"/>
    <p:sldId id="525" r:id="rId25"/>
    <p:sldId id="482" r:id="rId26"/>
    <p:sldId id="508" r:id="rId27"/>
    <p:sldId id="483" r:id="rId28"/>
    <p:sldId id="298" r:id="rId29"/>
    <p:sldId id="518" r:id="rId30"/>
    <p:sldId id="519" r:id="rId31"/>
    <p:sldId id="520" r:id="rId32"/>
    <p:sldId id="521" r:id="rId33"/>
    <p:sldId id="522" r:id="rId3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loyd Potter" initials="LP" lastIdx="2" clrIdx="0">
    <p:extLst>
      <p:ext uri="{19B8F6BF-5375-455C-9EA6-DF929625EA0E}">
        <p15:presenceInfo xmlns:p15="http://schemas.microsoft.com/office/powerpoint/2012/main" userId="S-1-5-21-1922958001-1748050809-1695950106-2354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BC1A2D"/>
    <a:srgbClr val="FA8699"/>
    <a:srgbClr val="1B1E7A"/>
    <a:srgbClr val="D78F8D"/>
    <a:srgbClr val="4383D1"/>
    <a:srgbClr val="AF423F"/>
    <a:srgbClr val="191C6F"/>
    <a:srgbClr val="FF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76" autoAdjust="0"/>
    <p:restoredTop sz="87260" autoAdjust="0"/>
  </p:normalViewPr>
  <p:slideViewPr>
    <p:cSldViewPr>
      <p:cViewPr varScale="1">
        <p:scale>
          <a:sx n="79" d="100"/>
          <a:sy n="79" d="100"/>
        </p:scale>
        <p:origin x="1039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6" d="100"/>
          <a:sy n="126" d="100"/>
        </p:scale>
        <p:origin x="7512" y="13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loyd Potter" userId="b8349ac3-7baa-4f39-ad63-c7da5d241fae" providerId="ADAL" clId="{76DE488E-CAD8-AC44-90F0-678EAE28684A}"/>
    <pc:docChg chg="undo custSel modSld">
      <pc:chgData name="Lloyd Potter" userId="b8349ac3-7baa-4f39-ad63-c7da5d241fae" providerId="ADAL" clId="{76DE488E-CAD8-AC44-90F0-678EAE28684A}" dt="2019-02-13T13:50:43.362" v="119" actId="478"/>
      <pc:docMkLst>
        <pc:docMk/>
      </pc:docMkLst>
      <pc:sldChg chg="addSp delSp">
        <pc:chgData name="Lloyd Potter" userId="b8349ac3-7baa-4f39-ad63-c7da5d241fae" providerId="ADAL" clId="{76DE488E-CAD8-AC44-90F0-678EAE28684A}" dt="2019-02-13T13:44:38.663" v="63"/>
        <pc:sldMkLst>
          <pc:docMk/>
          <pc:sldMk cId="3558320086" sldId="459"/>
        </pc:sldMkLst>
        <pc:inkChg chg="add del">
          <ac:chgData name="Lloyd Potter" userId="b8349ac3-7baa-4f39-ad63-c7da5d241fae" providerId="ADAL" clId="{76DE488E-CAD8-AC44-90F0-678EAE28684A}" dt="2019-02-13T13:44:29.242" v="45"/>
          <ac:inkMkLst>
            <pc:docMk/>
            <pc:sldMk cId="3558320086" sldId="459"/>
            <ac:inkMk id="4" creationId="{55E76517-436F-E94D-81CA-6512E839CF27}"/>
          </ac:inkMkLst>
        </pc:inkChg>
        <pc:inkChg chg="add del">
          <ac:chgData name="Lloyd Potter" userId="b8349ac3-7baa-4f39-ad63-c7da5d241fae" providerId="ADAL" clId="{76DE488E-CAD8-AC44-90F0-678EAE28684A}" dt="2019-02-13T13:44:29.242" v="45"/>
          <ac:inkMkLst>
            <pc:docMk/>
            <pc:sldMk cId="3558320086" sldId="459"/>
            <ac:inkMk id="7" creationId="{D6C17FC5-175A-8543-AD28-E769CFF98674}"/>
          </ac:inkMkLst>
        </pc:inkChg>
        <pc:inkChg chg="add del">
          <ac:chgData name="Lloyd Potter" userId="b8349ac3-7baa-4f39-ad63-c7da5d241fae" providerId="ADAL" clId="{76DE488E-CAD8-AC44-90F0-678EAE28684A}" dt="2019-02-13T13:44:29.242" v="45"/>
          <ac:inkMkLst>
            <pc:docMk/>
            <pc:sldMk cId="3558320086" sldId="459"/>
            <ac:inkMk id="9" creationId="{270B8588-AD1E-6F42-84C2-4FD2129FAA62}"/>
          </ac:inkMkLst>
        </pc:inkChg>
        <pc:inkChg chg="add reco">
          <ac:chgData name="Lloyd Potter" userId="b8349ac3-7baa-4f39-ad63-c7da5d241fae" providerId="ADAL" clId="{76DE488E-CAD8-AC44-90F0-678EAE28684A}" dt="2019-02-13T13:44:29.242" v="45"/>
          <ac:inkMkLst>
            <pc:docMk/>
            <pc:sldMk cId="3558320086" sldId="459"/>
            <ac:inkMk id="10" creationId="{6BB3ABE0-4BD7-B046-BD60-6B9BBEF2D508}"/>
          </ac:inkMkLst>
        </pc:inkChg>
        <pc:inkChg chg="add del">
          <ac:chgData name="Lloyd Potter" userId="b8349ac3-7baa-4f39-ad63-c7da5d241fae" providerId="ADAL" clId="{76DE488E-CAD8-AC44-90F0-678EAE28684A}" dt="2019-02-13T13:44:33.343" v="52"/>
          <ac:inkMkLst>
            <pc:docMk/>
            <pc:sldMk cId="3558320086" sldId="459"/>
            <ac:inkMk id="12" creationId="{0F3422A4-2901-D740-97B1-EE8F34ACDF37}"/>
          </ac:inkMkLst>
        </pc:inkChg>
        <pc:inkChg chg="add del">
          <ac:chgData name="Lloyd Potter" userId="b8349ac3-7baa-4f39-ad63-c7da5d241fae" providerId="ADAL" clId="{76DE488E-CAD8-AC44-90F0-678EAE28684A}" dt="2019-02-13T13:44:33.343" v="52"/>
          <ac:inkMkLst>
            <pc:docMk/>
            <pc:sldMk cId="3558320086" sldId="459"/>
            <ac:inkMk id="13" creationId="{165B2347-7044-5B41-80A2-66CE490E5C81}"/>
          </ac:inkMkLst>
        </pc:inkChg>
        <pc:inkChg chg="add del">
          <ac:chgData name="Lloyd Potter" userId="b8349ac3-7baa-4f39-ad63-c7da5d241fae" providerId="ADAL" clId="{76DE488E-CAD8-AC44-90F0-678EAE28684A}" dt="2019-02-13T13:44:33.343" v="52"/>
          <ac:inkMkLst>
            <pc:docMk/>
            <pc:sldMk cId="3558320086" sldId="459"/>
            <ac:inkMk id="14" creationId="{22D35159-470D-8546-99AC-BA20F8416F0E}"/>
          </ac:inkMkLst>
        </pc:inkChg>
        <pc:inkChg chg="add del">
          <ac:chgData name="Lloyd Potter" userId="b8349ac3-7baa-4f39-ad63-c7da5d241fae" providerId="ADAL" clId="{76DE488E-CAD8-AC44-90F0-678EAE28684A}" dt="2019-02-13T13:44:33.343" v="52"/>
          <ac:inkMkLst>
            <pc:docMk/>
            <pc:sldMk cId="3558320086" sldId="459"/>
            <ac:inkMk id="16" creationId="{0AD920D8-770A-9947-8951-895E7822D849}"/>
          </ac:inkMkLst>
        </pc:inkChg>
        <pc:inkChg chg="add del">
          <ac:chgData name="Lloyd Potter" userId="b8349ac3-7baa-4f39-ad63-c7da5d241fae" providerId="ADAL" clId="{76DE488E-CAD8-AC44-90F0-678EAE28684A}" dt="2019-02-13T13:44:33.343" v="52"/>
          <ac:inkMkLst>
            <pc:docMk/>
            <pc:sldMk cId="3558320086" sldId="459"/>
            <ac:inkMk id="17" creationId="{750EC505-0CDC-6A4A-894F-571038480366}"/>
          </ac:inkMkLst>
        </pc:inkChg>
        <pc:inkChg chg="add del reco">
          <ac:chgData name="Lloyd Potter" userId="b8349ac3-7baa-4f39-ad63-c7da5d241fae" providerId="ADAL" clId="{76DE488E-CAD8-AC44-90F0-678EAE28684A}" dt="2019-02-13T13:44:34.375" v="55"/>
          <ac:inkMkLst>
            <pc:docMk/>
            <pc:sldMk cId="3558320086" sldId="459"/>
            <ac:inkMk id="18" creationId="{3DB7A54A-AC58-094B-A260-8CF6B36F2DF0}"/>
          </ac:inkMkLst>
        </pc:inkChg>
        <pc:inkChg chg="add reco">
          <ac:chgData name="Lloyd Potter" userId="b8349ac3-7baa-4f39-ad63-c7da5d241fae" providerId="ADAL" clId="{76DE488E-CAD8-AC44-90F0-678EAE28684A}" dt="2019-02-13T13:44:33.343" v="52"/>
          <ac:inkMkLst>
            <pc:docMk/>
            <pc:sldMk cId="3558320086" sldId="459"/>
            <ac:inkMk id="19" creationId="{49DAAA5C-CA85-B249-A52D-42767F861296}"/>
          </ac:inkMkLst>
        </pc:inkChg>
        <pc:inkChg chg="add del">
          <ac:chgData name="Lloyd Potter" userId="b8349ac3-7baa-4f39-ad63-c7da5d241fae" providerId="ADAL" clId="{76DE488E-CAD8-AC44-90F0-678EAE28684A}" dt="2019-02-13T13:44:34.375" v="55"/>
          <ac:inkMkLst>
            <pc:docMk/>
            <pc:sldMk cId="3558320086" sldId="459"/>
            <ac:inkMk id="22" creationId="{9EEC9F23-8FCA-AA47-BA72-7D45039DFCBB}"/>
          </ac:inkMkLst>
        </pc:inkChg>
        <pc:inkChg chg="add del">
          <ac:chgData name="Lloyd Potter" userId="b8349ac3-7baa-4f39-ad63-c7da5d241fae" providerId="ADAL" clId="{76DE488E-CAD8-AC44-90F0-678EAE28684A}" dt="2019-02-13T13:44:34.375" v="55"/>
          <ac:inkMkLst>
            <pc:docMk/>
            <pc:sldMk cId="3558320086" sldId="459"/>
            <ac:inkMk id="23" creationId="{49B83C59-4CA7-4D43-9CB4-20021A9B3BF9}"/>
          </ac:inkMkLst>
        </pc:inkChg>
        <pc:inkChg chg="add del reco">
          <ac:chgData name="Lloyd Potter" userId="b8349ac3-7baa-4f39-ad63-c7da5d241fae" providerId="ADAL" clId="{76DE488E-CAD8-AC44-90F0-678EAE28684A}" dt="2019-02-13T13:44:38.663" v="63"/>
          <ac:inkMkLst>
            <pc:docMk/>
            <pc:sldMk cId="3558320086" sldId="459"/>
            <ac:inkMk id="24" creationId="{A1D14377-08C3-D14C-8338-9ACE7F125729}"/>
          </ac:inkMkLst>
        </pc:inkChg>
        <pc:inkChg chg="add del">
          <ac:chgData name="Lloyd Potter" userId="b8349ac3-7baa-4f39-ad63-c7da5d241fae" providerId="ADAL" clId="{76DE488E-CAD8-AC44-90F0-678EAE28684A}" dt="2019-02-13T13:44:38.663" v="63"/>
          <ac:inkMkLst>
            <pc:docMk/>
            <pc:sldMk cId="3558320086" sldId="459"/>
            <ac:inkMk id="26" creationId="{06507D18-439F-2946-96C4-8916195FEB88}"/>
          </ac:inkMkLst>
        </pc:inkChg>
        <pc:inkChg chg="add del">
          <ac:chgData name="Lloyd Potter" userId="b8349ac3-7baa-4f39-ad63-c7da5d241fae" providerId="ADAL" clId="{76DE488E-CAD8-AC44-90F0-678EAE28684A}" dt="2019-02-13T13:44:38.663" v="63"/>
          <ac:inkMkLst>
            <pc:docMk/>
            <pc:sldMk cId="3558320086" sldId="459"/>
            <ac:inkMk id="27" creationId="{F477F17B-755B-5040-BB29-B5DA4DCC1243}"/>
          </ac:inkMkLst>
        </pc:inkChg>
        <pc:inkChg chg="add del">
          <ac:chgData name="Lloyd Potter" userId="b8349ac3-7baa-4f39-ad63-c7da5d241fae" providerId="ADAL" clId="{76DE488E-CAD8-AC44-90F0-678EAE28684A}" dt="2019-02-13T13:44:38.663" v="63"/>
          <ac:inkMkLst>
            <pc:docMk/>
            <pc:sldMk cId="3558320086" sldId="459"/>
            <ac:inkMk id="28" creationId="{20C89669-B615-CF41-8B73-113C37EF21F3}"/>
          </ac:inkMkLst>
        </pc:inkChg>
        <pc:inkChg chg="add del">
          <ac:chgData name="Lloyd Potter" userId="b8349ac3-7baa-4f39-ad63-c7da5d241fae" providerId="ADAL" clId="{76DE488E-CAD8-AC44-90F0-678EAE28684A}" dt="2019-02-13T13:44:38.663" v="63"/>
          <ac:inkMkLst>
            <pc:docMk/>
            <pc:sldMk cId="3558320086" sldId="459"/>
            <ac:inkMk id="29" creationId="{A44F77A4-21FA-0C4F-9326-572080EC82E9}"/>
          </ac:inkMkLst>
        </pc:inkChg>
        <pc:inkChg chg="add del">
          <ac:chgData name="Lloyd Potter" userId="b8349ac3-7baa-4f39-ad63-c7da5d241fae" providerId="ADAL" clId="{76DE488E-CAD8-AC44-90F0-678EAE28684A}" dt="2019-02-13T13:44:38.663" v="63"/>
          <ac:inkMkLst>
            <pc:docMk/>
            <pc:sldMk cId="3558320086" sldId="459"/>
            <ac:inkMk id="30" creationId="{9EACC239-8F55-3841-B5CD-14CBE0983EDA}"/>
          </ac:inkMkLst>
        </pc:inkChg>
        <pc:inkChg chg="add">
          <ac:chgData name="Lloyd Potter" userId="b8349ac3-7baa-4f39-ad63-c7da5d241fae" providerId="ADAL" clId="{76DE488E-CAD8-AC44-90F0-678EAE28684A}" dt="2019-02-13T13:44:37.706" v="62"/>
          <ac:inkMkLst>
            <pc:docMk/>
            <pc:sldMk cId="3558320086" sldId="459"/>
            <ac:inkMk id="31" creationId="{163111E7-82FC-7446-AD42-03084CC2AE10}"/>
          </ac:inkMkLst>
        </pc:inkChg>
        <pc:inkChg chg="add reco">
          <ac:chgData name="Lloyd Potter" userId="b8349ac3-7baa-4f39-ad63-c7da5d241fae" providerId="ADAL" clId="{76DE488E-CAD8-AC44-90F0-678EAE28684A}" dt="2019-02-13T13:44:38.663" v="63"/>
          <ac:inkMkLst>
            <pc:docMk/>
            <pc:sldMk cId="3558320086" sldId="459"/>
            <ac:inkMk id="32" creationId="{E4131C49-7934-CE49-901D-C4B0363AB7A7}"/>
          </ac:inkMkLst>
        </pc:inkChg>
      </pc:sldChg>
      <pc:sldChg chg="addSp delSp">
        <pc:chgData name="Lloyd Potter" userId="b8349ac3-7baa-4f39-ad63-c7da5d241fae" providerId="ADAL" clId="{76DE488E-CAD8-AC44-90F0-678EAE28684A}" dt="2019-02-13T13:48:10.401" v="87"/>
        <pc:sldMkLst>
          <pc:docMk/>
          <pc:sldMk cId="1623184466" sldId="482"/>
        </pc:sldMkLst>
        <pc:inkChg chg="add del">
          <ac:chgData name="Lloyd Potter" userId="b8349ac3-7baa-4f39-ad63-c7da5d241fae" providerId="ADAL" clId="{76DE488E-CAD8-AC44-90F0-678EAE28684A}" dt="2019-02-13T13:47:59.636" v="78"/>
          <ac:inkMkLst>
            <pc:docMk/>
            <pc:sldMk cId="1623184466" sldId="482"/>
            <ac:inkMk id="4" creationId="{4F6B5821-5220-CB4E-A85D-7A58C76624E0}"/>
          </ac:inkMkLst>
        </pc:inkChg>
        <pc:inkChg chg="add del">
          <ac:chgData name="Lloyd Potter" userId="b8349ac3-7baa-4f39-ad63-c7da5d241fae" providerId="ADAL" clId="{76DE488E-CAD8-AC44-90F0-678EAE28684A}" dt="2019-02-13T13:47:59.636" v="78"/>
          <ac:inkMkLst>
            <pc:docMk/>
            <pc:sldMk cId="1623184466" sldId="482"/>
            <ac:inkMk id="5" creationId="{689BABB5-57A9-CB4B-B3A9-DB0229DED5BC}"/>
          </ac:inkMkLst>
        </pc:inkChg>
        <pc:inkChg chg="add del">
          <ac:chgData name="Lloyd Potter" userId="b8349ac3-7baa-4f39-ad63-c7da5d241fae" providerId="ADAL" clId="{76DE488E-CAD8-AC44-90F0-678EAE28684A}" dt="2019-02-13T13:47:59.636" v="78"/>
          <ac:inkMkLst>
            <pc:docMk/>
            <pc:sldMk cId="1623184466" sldId="482"/>
            <ac:inkMk id="9" creationId="{5319725B-9670-7049-92CF-998196F3A575}"/>
          </ac:inkMkLst>
        </pc:inkChg>
        <pc:inkChg chg="add del">
          <ac:chgData name="Lloyd Potter" userId="b8349ac3-7baa-4f39-ad63-c7da5d241fae" providerId="ADAL" clId="{76DE488E-CAD8-AC44-90F0-678EAE28684A}" dt="2019-02-13T13:47:59.636" v="78"/>
          <ac:inkMkLst>
            <pc:docMk/>
            <pc:sldMk cId="1623184466" sldId="482"/>
            <ac:inkMk id="10" creationId="{5AEB757E-3674-B24D-BA93-04AA9DBAA6CA}"/>
          </ac:inkMkLst>
        </pc:inkChg>
        <pc:inkChg chg="add del">
          <ac:chgData name="Lloyd Potter" userId="b8349ac3-7baa-4f39-ad63-c7da5d241fae" providerId="ADAL" clId="{76DE488E-CAD8-AC44-90F0-678EAE28684A}" dt="2019-02-13T13:47:59.636" v="78"/>
          <ac:inkMkLst>
            <pc:docMk/>
            <pc:sldMk cId="1623184466" sldId="482"/>
            <ac:inkMk id="11" creationId="{703F5AE9-8C23-E446-8F55-F693831C609F}"/>
          </ac:inkMkLst>
        </pc:inkChg>
        <pc:inkChg chg="add del reco">
          <ac:chgData name="Lloyd Potter" userId="b8349ac3-7baa-4f39-ad63-c7da5d241fae" providerId="ADAL" clId="{76DE488E-CAD8-AC44-90F0-678EAE28684A}" dt="2019-02-13T13:48:07.716" v="84"/>
          <ac:inkMkLst>
            <pc:docMk/>
            <pc:sldMk cId="1623184466" sldId="482"/>
            <ac:inkMk id="12" creationId="{27F1B25E-691D-4745-8FB6-CCC47BAC1EC7}"/>
          </ac:inkMkLst>
        </pc:inkChg>
        <pc:inkChg chg="add del">
          <ac:chgData name="Lloyd Potter" userId="b8349ac3-7baa-4f39-ad63-c7da5d241fae" providerId="ADAL" clId="{76DE488E-CAD8-AC44-90F0-678EAE28684A}" dt="2019-02-13T13:48:07.716" v="84"/>
          <ac:inkMkLst>
            <pc:docMk/>
            <pc:sldMk cId="1623184466" sldId="482"/>
            <ac:inkMk id="14" creationId="{9C112009-E5DE-FC43-B835-CE26066D4080}"/>
          </ac:inkMkLst>
        </pc:inkChg>
        <pc:inkChg chg="add del">
          <ac:chgData name="Lloyd Potter" userId="b8349ac3-7baa-4f39-ad63-c7da5d241fae" providerId="ADAL" clId="{76DE488E-CAD8-AC44-90F0-678EAE28684A}" dt="2019-02-13T13:48:07.716" v="84"/>
          <ac:inkMkLst>
            <pc:docMk/>
            <pc:sldMk cId="1623184466" sldId="482"/>
            <ac:inkMk id="15" creationId="{68A98442-ABDA-6645-BE35-01C27BEE2006}"/>
          </ac:inkMkLst>
        </pc:inkChg>
        <pc:inkChg chg="add del">
          <ac:chgData name="Lloyd Potter" userId="b8349ac3-7baa-4f39-ad63-c7da5d241fae" providerId="ADAL" clId="{76DE488E-CAD8-AC44-90F0-678EAE28684A}" dt="2019-02-13T13:48:07.716" v="84"/>
          <ac:inkMkLst>
            <pc:docMk/>
            <pc:sldMk cId="1623184466" sldId="482"/>
            <ac:inkMk id="16" creationId="{80489E44-2EF7-954C-B08C-21C14EBE0295}"/>
          </ac:inkMkLst>
        </pc:inkChg>
        <pc:inkChg chg="add del">
          <ac:chgData name="Lloyd Potter" userId="b8349ac3-7baa-4f39-ad63-c7da5d241fae" providerId="ADAL" clId="{76DE488E-CAD8-AC44-90F0-678EAE28684A}" dt="2019-02-13T13:48:07.716" v="84"/>
          <ac:inkMkLst>
            <pc:docMk/>
            <pc:sldMk cId="1623184466" sldId="482"/>
            <ac:inkMk id="17" creationId="{70F1AA2A-4490-2F47-992D-1FF37A87E25C}"/>
          </ac:inkMkLst>
        </pc:inkChg>
        <pc:inkChg chg="add reco">
          <ac:chgData name="Lloyd Potter" userId="b8349ac3-7baa-4f39-ad63-c7da5d241fae" providerId="ADAL" clId="{76DE488E-CAD8-AC44-90F0-678EAE28684A}" dt="2019-02-13T13:48:07.716" v="84"/>
          <ac:inkMkLst>
            <pc:docMk/>
            <pc:sldMk cId="1623184466" sldId="482"/>
            <ac:inkMk id="18" creationId="{1524E0D1-8F1F-EB4B-8D1F-A21B09BA4534}"/>
          </ac:inkMkLst>
        </pc:inkChg>
        <pc:inkChg chg="add del">
          <ac:chgData name="Lloyd Potter" userId="b8349ac3-7baa-4f39-ad63-c7da5d241fae" providerId="ADAL" clId="{76DE488E-CAD8-AC44-90F0-678EAE28684A}" dt="2019-02-13T13:48:10.401" v="87"/>
          <ac:inkMkLst>
            <pc:docMk/>
            <pc:sldMk cId="1623184466" sldId="482"/>
            <ac:inkMk id="20" creationId="{2D197F84-08C0-0E4E-8B30-0A1A8D0E0349}"/>
          </ac:inkMkLst>
        </pc:inkChg>
        <pc:inkChg chg="add del">
          <ac:chgData name="Lloyd Potter" userId="b8349ac3-7baa-4f39-ad63-c7da5d241fae" providerId="ADAL" clId="{76DE488E-CAD8-AC44-90F0-678EAE28684A}" dt="2019-02-13T13:48:10.401" v="87"/>
          <ac:inkMkLst>
            <pc:docMk/>
            <pc:sldMk cId="1623184466" sldId="482"/>
            <ac:inkMk id="21" creationId="{8690D04A-6F44-854F-B853-74DF7FF23ABD}"/>
          </ac:inkMkLst>
        </pc:inkChg>
        <pc:inkChg chg="add reco">
          <ac:chgData name="Lloyd Potter" userId="b8349ac3-7baa-4f39-ad63-c7da5d241fae" providerId="ADAL" clId="{76DE488E-CAD8-AC44-90F0-678EAE28684A}" dt="2019-02-13T13:48:10.401" v="87"/>
          <ac:inkMkLst>
            <pc:docMk/>
            <pc:sldMk cId="1623184466" sldId="482"/>
            <ac:inkMk id="22" creationId="{6A0BDAC7-89EA-D142-B0B8-3A3B3E2EDDA7}"/>
          </ac:inkMkLst>
        </pc:inkChg>
      </pc:sldChg>
      <pc:sldChg chg="addSp delSp">
        <pc:chgData name="Lloyd Potter" userId="b8349ac3-7baa-4f39-ad63-c7da5d241fae" providerId="ADAL" clId="{76DE488E-CAD8-AC44-90F0-678EAE28684A}" dt="2019-02-13T13:50:08.426" v="109"/>
        <pc:sldMkLst>
          <pc:docMk/>
          <pc:sldMk cId="1070398999" sldId="483"/>
        </pc:sldMkLst>
        <pc:inkChg chg="add del">
          <ac:chgData name="Lloyd Potter" userId="b8349ac3-7baa-4f39-ad63-c7da5d241fae" providerId="ADAL" clId="{76DE488E-CAD8-AC44-90F0-678EAE28684A}" dt="2019-02-13T13:50:04.054" v="103"/>
          <ac:inkMkLst>
            <pc:docMk/>
            <pc:sldMk cId="1070398999" sldId="483"/>
            <ac:inkMk id="2" creationId="{2B28C418-644D-B548-83D7-C1D37CAAEDE3}"/>
          </ac:inkMkLst>
        </pc:inkChg>
        <pc:inkChg chg="add del">
          <ac:chgData name="Lloyd Potter" userId="b8349ac3-7baa-4f39-ad63-c7da5d241fae" providerId="ADAL" clId="{76DE488E-CAD8-AC44-90F0-678EAE28684A}" dt="2019-02-13T13:50:04.054" v="103"/>
          <ac:inkMkLst>
            <pc:docMk/>
            <pc:sldMk cId="1070398999" sldId="483"/>
            <ac:inkMk id="3" creationId="{D21416CA-7109-2C47-8AE5-1D822D97A401}"/>
          </ac:inkMkLst>
        </pc:inkChg>
        <pc:inkChg chg="add del">
          <ac:chgData name="Lloyd Potter" userId="b8349ac3-7baa-4f39-ad63-c7da5d241fae" providerId="ADAL" clId="{76DE488E-CAD8-AC44-90F0-678EAE28684A}" dt="2019-02-13T13:50:04.054" v="103"/>
          <ac:inkMkLst>
            <pc:docMk/>
            <pc:sldMk cId="1070398999" sldId="483"/>
            <ac:inkMk id="5" creationId="{9796CB64-24F5-D141-A743-52D9B9B4F571}"/>
          </ac:inkMkLst>
        </pc:inkChg>
        <pc:inkChg chg="add del">
          <ac:chgData name="Lloyd Potter" userId="b8349ac3-7baa-4f39-ad63-c7da5d241fae" providerId="ADAL" clId="{76DE488E-CAD8-AC44-90F0-678EAE28684A}" dt="2019-02-13T13:50:04.054" v="103"/>
          <ac:inkMkLst>
            <pc:docMk/>
            <pc:sldMk cId="1070398999" sldId="483"/>
            <ac:inkMk id="7" creationId="{D84A6128-9FBD-1648-A85C-B2DB4E466AA6}"/>
          </ac:inkMkLst>
        </pc:inkChg>
        <pc:inkChg chg="add reco">
          <ac:chgData name="Lloyd Potter" userId="b8349ac3-7baa-4f39-ad63-c7da5d241fae" providerId="ADAL" clId="{76DE488E-CAD8-AC44-90F0-678EAE28684A}" dt="2019-02-13T13:50:04.054" v="103"/>
          <ac:inkMkLst>
            <pc:docMk/>
            <pc:sldMk cId="1070398999" sldId="483"/>
            <ac:inkMk id="10" creationId="{F1D99B33-40F6-F24E-A7D4-A0CFC9B7F3C5}"/>
          </ac:inkMkLst>
        </pc:inkChg>
        <pc:inkChg chg="add reco">
          <ac:chgData name="Lloyd Potter" userId="b8349ac3-7baa-4f39-ad63-c7da5d241fae" providerId="ADAL" clId="{76DE488E-CAD8-AC44-90F0-678EAE28684A}" dt="2019-02-13T13:50:04.054" v="103"/>
          <ac:inkMkLst>
            <pc:docMk/>
            <pc:sldMk cId="1070398999" sldId="483"/>
            <ac:inkMk id="11" creationId="{4050238B-C5C4-B242-B678-FCD454D0B5C3}"/>
          </ac:inkMkLst>
        </pc:inkChg>
        <pc:inkChg chg="add del">
          <ac:chgData name="Lloyd Potter" userId="b8349ac3-7baa-4f39-ad63-c7da5d241fae" providerId="ADAL" clId="{76DE488E-CAD8-AC44-90F0-678EAE28684A}" dt="2019-02-13T13:50:08.426" v="109"/>
          <ac:inkMkLst>
            <pc:docMk/>
            <pc:sldMk cId="1070398999" sldId="483"/>
            <ac:inkMk id="16" creationId="{B453CB75-8079-5F46-9B3C-2CC289422CC7}"/>
          </ac:inkMkLst>
        </pc:inkChg>
        <pc:inkChg chg="add del">
          <ac:chgData name="Lloyd Potter" userId="b8349ac3-7baa-4f39-ad63-c7da5d241fae" providerId="ADAL" clId="{76DE488E-CAD8-AC44-90F0-678EAE28684A}" dt="2019-02-13T13:50:08.426" v="109"/>
          <ac:inkMkLst>
            <pc:docMk/>
            <pc:sldMk cId="1070398999" sldId="483"/>
            <ac:inkMk id="17" creationId="{8C33E048-3493-A748-A364-F6331A7C6F03}"/>
          </ac:inkMkLst>
        </pc:inkChg>
        <pc:inkChg chg="add">
          <ac:chgData name="Lloyd Potter" userId="b8349ac3-7baa-4f39-ad63-c7da5d241fae" providerId="ADAL" clId="{76DE488E-CAD8-AC44-90F0-678EAE28684A}" dt="2019-02-13T13:50:07.136" v="107"/>
          <ac:inkMkLst>
            <pc:docMk/>
            <pc:sldMk cId="1070398999" sldId="483"/>
            <ac:inkMk id="18" creationId="{899B2298-B481-A44F-8565-A6522CADBCFA}"/>
          </ac:inkMkLst>
        </pc:inkChg>
        <pc:inkChg chg="add">
          <ac:chgData name="Lloyd Potter" userId="b8349ac3-7baa-4f39-ad63-c7da5d241fae" providerId="ADAL" clId="{76DE488E-CAD8-AC44-90F0-678EAE28684A}" dt="2019-02-13T13:50:07.459" v="108"/>
          <ac:inkMkLst>
            <pc:docMk/>
            <pc:sldMk cId="1070398999" sldId="483"/>
            <ac:inkMk id="19" creationId="{38ADC76D-D07A-924F-A1E6-AFA250E0DD26}"/>
          </ac:inkMkLst>
        </pc:inkChg>
        <pc:inkChg chg="add reco">
          <ac:chgData name="Lloyd Potter" userId="b8349ac3-7baa-4f39-ad63-c7da5d241fae" providerId="ADAL" clId="{76DE488E-CAD8-AC44-90F0-678EAE28684A}" dt="2019-02-13T13:50:08.426" v="109"/>
          <ac:inkMkLst>
            <pc:docMk/>
            <pc:sldMk cId="1070398999" sldId="483"/>
            <ac:inkMk id="20" creationId="{4D252C5F-5AD9-C542-982F-AE154FA45162}"/>
          </ac:inkMkLst>
        </pc:inkChg>
      </pc:sldChg>
      <pc:sldChg chg="addSp delSp">
        <pc:chgData name="Lloyd Potter" userId="b8349ac3-7baa-4f39-ad63-c7da5d241fae" providerId="ADAL" clId="{76DE488E-CAD8-AC44-90F0-678EAE28684A}" dt="2019-02-13T13:46:47.950" v="71"/>
        <pc:sldMkLst>
          <pc:docMk/>
          <pc:sldMk cId="249711252" sldId="502"/>
        </pc:sldMkLst>
        <pc:inkChg chg="add del">
          <ac:chgData name="Lloyd Potter" userId="b8349ac3-7baa-4f39-ad63-c7da5d241fae" providerId="ADAL" clId="{76DE488E-CAD8-AC44-90F0-678EAE28684A}" dt="2019-02-13T13:46:47.950" v="71"/>
          <ac:inkMkLst>
            <pc:docMk/>
            <pc:sldMk cId="249711252" sldId="502"/>
            <ac:inkMk id="3" creationId="{7634F827-FC6B-784C-85FB-A7460A6BCA65}"/>
          </ac:inkMkLst>
        </pc:inkChg>
        <pc:inkChg chg="add del">
          <ac:chgData name="Lloyd Potter" userId="b8349ac3-7baa-4f39-ad63-c7da5d241fae" providerId="ADAL" clId="{76DE488E-CAD8-AC44-90F0-678EAE28684A}" dt="2019-02-13T13:46:47.950" v="71"/>
          <ac:inkMkLst>
            <pc:docMk/>
            <pc:sldMk cId="249711252" sldId="502"/>
            <ac:inkMk id="4" creationId="{7153DA26-95F8-F64B-9BCA-4121BB314A7E}"/>
          </ac:inkMkLst>
        </pc:inkChg>
        <pc:inkChg chg="add del">
          <ac:chgData name="Lloyd Potter" userId="b8349ac3-7baa-4f39-ad63-c7da5d241fae" providerId="ADAL" clId="{76DE488E-CAD8-AC44-90F0-678EAE28684A}" dt="2019-02-13T13:46:47.950" v="71"/>
          <ac:inkMkLst>
            <pc:docMk/>
            <pc:sldMk cId="249711252" sldId="502"/>
            <ac:inkMk id="6" creationId="{D1537404-B6B4-D849-9FC9-24FCC5CB60B5}"/>
          </ac:inkMkLst>
        </pc:inkChg>
        <pc:inkChg chg="add del">
          <ac:chgData name="Lloyd Potter" userId="b8349ac3-7baa-4f39-ad63-c7da5d241fae" providerId="ADAL" clId="{76DE488E-CAD8-AC44-90F0-678EAE28684A}" dt="2019-02-13T13:46:47.950" v="71"/>
          <ac:inkMkLst>
            <pc:docMk/>
            <pc:sldMk cId="249711252" sldId="502"/>
            <ac:inkMk id="9" creationId="{FEA0A8A9-A030-9F46-BD3E-65FD13431573}"/>
          </ac:inkMkLst>
        </pc:inkChg>
        <pc:inkChg chg="add reco">
          <ac:chgData name="Lloyd Potter" userId="b8349ac3-7baa-4f39-ad63-c7da5d241fae" providerId="ADAL" clId="{76DE488E-CAD8-AC44-90F0-678EAE28684A}" dt="2019-02-13T13:46:47.950" v="71"/>
          <ac:inkMkLst>
            <pc:docMk/>
            <pc:sldMk cId="249711252" sldId="502"/>
            <ac:inkMk id="10" creationId="{DD989CFB-C03A-D043-A925-F9E1E1EFD223}"/>
          </ac:inkMkLst>
        </pc:inkChg>
        <pc:inkChg chg="add reco">
          <ac:chgData name="Lloyd Potter" userId="b8349ac3-7baa-4f39-ad63-c7da5d241fae" providerId="ADAL" clId="{76DE488E-CAD8-AC44-90F0-678EAE28684A}" dt="2019-02-13T13:46:47.950" v="71"/>
          <ac:inkMkLst>
            <pc:docMk/>
            <pc:sldMk cId="249711252" sldId="502"/>
            <ac:inkMk id="11" creationId="{57D52B07-0994-2D44-AA13-DC71640DCC48}"/>
          </ac:inkMkLst>
        </pc:inkChg>
      </pc:sldChg>
      <pc:sldChg chg="addSp delSp">
        <pc:chgData name="Lloyd Potter" userId="b8349ac3-7baa-4f39-ad63-c7da5d241fae" providerId="ADAL" clId="{76DE488E-CAD8-AC44-90F0-678EAE28684A}" dt="2019-02-13T13:41:29.657" v="18"/>
        <pc:sldMkLst>
          <pc:docMk/>
          <pc:sldMk cId="1760395923" sldId="504"/>
        </pc:sldMkLst>
        <pc:inkChg chg="add del">
          <ac:chgData name="Lloyd Potter" userId="b8349ac3-7baa-4f39-ad63-c7da5d241fae" providerId="ADAL" clId="{76DE488E-CAD8-AC44-90F0-678EAE28684A}" dt="2019-02-13T13:39:50.742" v="2"/>
          <ac:inkMkLst>
            <pc:docMk/>
            <pc:sldMk cId="1760395923" sldId="504"/>
            <ac:inkMk id="4" creationId="{CB8E46B9-B26C-6042-899B-B7CC267664F6}"/>
          </ac:inkMkLst>
        </pc:inkChg>
        <pc:inkChg chg="add del">
          <ac:chgData name="Lloyd Potter" userId="b8349ac3-7baa-4f39-ad63-c7da5d241fae" providerId="ADAL" clId="{76DE488E-CAD8-AC44-90F0-678EAE28684A}" dt="2019-02-13T13:40:03.675" v="8"/>
          <ac:inkMkLst>
            <pc:docMk/>
            <pc:sldMk cId="1760395923" sldId="504"/>
            <ac:inkMk id="7" creationId="{272D40BF-02B4-234C-BD20-1B4C6812C499}"/>
          </ac:inkMkLst>
        </pc:inkChg>
        <pc:inkChg chg="add del">
          <ac:chgData name="Lloyd Potter" userId="b8349ac3-7baa-4f39-ad63-c7da5d241fae" providerId="ADAL" clId="{76DE488E-CAD8-AC44-90F0-678EAE28684A}" dt="2019-02-13T13:40:03.675" v="8"/>
          <ac:inkMkLst>
            <pc:docMk/>
            <pc:sldMk cId="1760395923" sldId="504"/>
            <ac:inkMk id="8" creationId="{AA4BD676-D4D3-E54E-8191-B24E2C40F10E}"/>
          </ac:inkMkLst>
        </pc:inkChg>
        <pc:inkChg chg="add del">
          <ac:chgData name="Lloyd Potter" userId="b8349ac3-7baa-4f39-ad63-c7da5d241fae" providerId="ADAL" clId="{76DE488E-CAD8-AC44-90F0-678EAE28684A}" dt="2019-02-13T13:40:03.675" v="8"/>
          <ac:inkMkLst>
            <pc:docMk/>
            <pc:sldMk cId="1760395923" sldId="504"/>
            <ac:inkMk id="9" creationId="{34EBE50C-6EE3-954A-8AD3-4206B57E095B}"/>
          </ac:inkMkLst>
        </pc:inkChg>
        <pc:inkChg chg="add">
          <ac:chgData name="Lloyd Potter" userId="b8349ac3-7baa-4f39-ad63-c7da5d241fae" providerId="ADAL" clId="{76DE488E-CAD8-AC44-90F0-678EAE28684A}" dt="2019-02-13T13:40:02.449" v="6"/>
          <ac:inkMkLst>
            <pc:docMk/>
            <pc:sldMk cId="1760395923" sldId="504"/>
            <ac:inkMk id="10" creationId="{B8A14FB9-7085-D04D-AF29-9BFFAC151618}"/>
          </ac:inkMkLst>
        </pc:inkChg>
        <pc:inkChg chg="add">
          <ac:chgData name="Lloyd Potter" userId="b8349ac3-7baa-4f39-ad63-c7da5d241fae" providerId="ADAL" clId="{76DE488E-CAD8-AC44-90F0-678EAE28684A}" dt="2019-02-13T13:40:02.755" v="7"/>
          <ac:inkMkLst>
            <pc:docMk/>
            <pc:sldMk cId="1760395923" sldId="504"/>
            <ac:inkMk id="11" creationId="{DC151816-DA67-BD4D-8AF4-665F85CD4BD9}"/>
          </ac:inkMkLst>
        </pc:inkChg>
        <pc:inkChg chg="add reco">
          <ac:chgData name="Lloyd Potter" userId="b8349ac3-7baa-4f39-ad63-c7da5d241fae" providerId="ADAL" clId="{76DE488E-CAD8-AC44-90F0-678EAE28684A}" dt="2019-02-13T13:40:03.675" v="8"/>
          <ac:inkMkLst>
            <pc:docMk/>
            <pc:sldMk cId="1760395923" sldId="504"/>
            <ac:inkMk id="12" creationId="{EA8A1373-AF59-634C-865B-77E9A62679BD}"/>
          </ac:inkMkLst>
        </pc:inkChg>
        <pc:inkChg chg="add del">
          <ac:chgData name="Lloyd Potter" userId="b8349ac3-7baa-4f39-ad63-c7da5d241fae" providerId="ADAL" clId="{76DE488E-CAD8-AC44-90F0-678EAE28684A}" dt="2019-02-13T13:41:29.657" v="18"/>
          <ac:inkMkLst>
            <pc:docMk/>
            <pc:sldMk cId="1760395923" sldId="504"/>
            <ac:inkMk id="14" creationId="{A1E0A986-2C5D-6048-9C84-67B881F4BFA8}"/>
          </ac:inkMkLst>
        </pc:inkChg>
        <pc:inkChg chg="add del">
          <ac:chgData name="Lloyd Potter" userId="b8349ac3-7baa-4f39-ad63-c7da5d241fae" providerId="ADAL" clId="{76DE488E-CAD8-AC44-90F0-678EAE28684A}" dt="2019-02-13T13:41:29.657" v="18"/>
          <ac:inkMkLst>
            <pc:docMk/>
            <pc:sldMk cId="1760395923" sldId="504"/>
            <ac:inkMk id="15" creationId="{D68B2EB1-08A6-564E-9248-DCDDF21F17E5}"/>
          </ac:inkMkLst>
        </pc:inkChg>
        <pc:inkChg chg="add del">
          <ac:chgData name="Lloyd Potter" userId="b8349ac3-7baa-4f39-ad63-c7da5d241fae" providerId="ADAL" clId="{76DE488E-CAD8-AC44-90F0-678EAE28684A}" dt="2019-02-13T13:41:29.657" v="18"/>
          <ac:inkMkLst>
            <pc:docMk/>
            <pc:sldMk cId="1760395923" sldId="504"/>
            <ac:inkMk id="16" creationId="{459C0318-4074-1C4A-BE53-CC583F406C27}"/>
          </ac:inkMkLst>
        </pc:inkChg>
        <pc:inkChg chg="add reco">
          <ac:chgData name="Lloyd Potter" userId="b8349ac3-7baa-4f39-ad63-c7da5d241fae" providerId="ADAL" clId="{76DE488E-CAD8-AC44-90F0-678EAE28684A}" dt="2019-02-13T13:41:29.657" v="18"/>
          <ac:inkMkLst>
            <pc:docMk/>
            <pc:sldMk cId="1760395923" sldId="504"/>
            <ac:inkMk id="17" creationId="{20E22A5F-7BC3-F24D-B950-EAF1F7CC264C}"/>
          </ac:inkMkLst>
        </pc:inkChg>
      </pc:sldChg>
      <pc:sldChg chg="addSp delSp">
        <pc:chgData name="Lloyd Potter" userId="b8349ac3-7baa-4f39-ad63-c7da5d241fae" providerId="ADAL" clId="{76DE488E-CAD8-AC44-90F0-678EAE28684A}" dt="2019-02-13T13:40:34.723" v="13"/>
        <pc:sldMkLst>
          <pc:docMk/>
          <pc:sldMk cId="2000759600" sldId="505"/>
        </pc:sldMkLst>
        <pc:inkChg chg="add del">
          <ac:chgData name="Lloyd Potter" userId="b8349ac3-7baa-4f39-ad63-c7da5d241fae" providerId="ADAL" clId="{76DE488E-CAD8-AC44-90F0-678EAE28684A}" dt="2019-02-13T13:40:34.723" v="13"/>
          <ac:inkMkLst>
            <pc:docMk/>
            <pc:sldMk cId="2000759600" sldId="505"/>
            <ac:inkMk id="4" creationId="{A023629E-9766-EB4D-AC8D-1D85172F66AA}"/>
          </ac:inkMkLst>
        </pc:inkChg>
        <pc:inkChg chg="add del">
          <ac:chgData name="Lloyd Potter" userId="b8349ac3-7baa-4f39-ad63-c7da5d241fae" providerId="ADAL" clId="{76DE488E-CAD8-AC44-90F0-678EAE28684A}" dt="2019-02-13T13:40:34.723" v="13"/>
          <ac:inkMkLst>
            <pc:docMk/>
            <pc:sldMk cId="2000759600" sldId="505"/>
            <ac:inkMk id="7" creationId="{5C8FDB29-6566-F34F-8144-ABB954F82F52}"/>
          </ac:inkMkLst>
        </pc:inkChg>
        <pc:inkChg chg="add del">
          <ac:chgData name="Lloyd Potter" userId="b8349ac3-7baa-4f39-ad63-c7da5d241fae" providerId="ADAL" clId="{76DE488E-CAD8-AC44-90F0-678EAE28684A}" dt="2019-02-13T13:40:34.723" v="13"/>
          <ac:inkMkLst>
            <pc:docMk/>
            <pc:sldMk cId="2000759600" sldId="505"/>
            <ac:inkMk id="8" creationId="{6194BCD3-49E8-5147-831B-D3A984967951}"/>
          </ac:inkMkLst>
        </pc:inkChg>
        <pc:inkChg chg="add reco">
          <ac:chgData name="Lloyd Potter" userId="b8349ac3-7baa-4f39-ad63-c7da5d241fae" providerId="ADAL" clId="{76DE488E-CAD8-AC44-90F0-678EAE28684A}" dt="2019-02-13T13:40:34.723" v="13"/>
          <ac:inkMkLst>
            <pc:docMk/>
            <pc:sldMk cId="2000759600" sldId="505"/>
            <ac:inkMk id="9" creationId="{C5D4E6B8-1359-D845-8263-9A38011845B1}"/>
          </ac:inkMkLst>
        </pc:inkChg>
      </pc:sldChg>
      <pc:sldChg chg="addSp delSp">
        <pc:chgData name="Lloyd Potter" userId="b8349ac3-7baa-4f39-ad63-c7da5d241fae" providerId="ADAL" clId="{76DE488E-CAD8-AC44-90F0-678EAE28684A}" dt="2019-02-13T13:49:35.910" v="97"/>
        <pc:sldMkLst>
          <pc:docMk/>
          <pc:sldMk cId="938257090" sldId="506"/>
        </pc:sldMkLst>
        <pc:inkChg chg="add del">
          <ac:chgData name="Lloyd Potter" userId="b8349ac3-7baa-4f39-ad63-c7da5d241fae" providerId="ADAL" clId="{76DE488E-CAD8-AC44-90F0-678EAE28684A}" dt="2019-02-13T13:42:24.576" v="23"/>
          <ac:inkMkLst>
            <pc:docMk/>
            <pc:sldMk cId="938257090" sldId="506"/>
            <ac:inkMk id="4" creationId="{23EBF1A9-FBC2-2745-A1D9-4C628814539E}"/>
          </ac:inkMkLst>
        </pc:inkChg>
        <pc:inkChg chg="add del">
          <ac:chgData name="Lloyd Potter" userId="b8349ac3-7baa-4f39-ad63-c7da5d241fae" providerId="ADAL" clId="{76DE488E-CAD8-AC44-90F0-678EAE28684A}" dt="2019-02-13T13:42:24.576" v="23"/>
          <ac:inkMkLst>
            <pc:docMk/>
            <pc:sldMk cId="938257090" sldId="506"/>
            <ac:inkMk id="7" creationId="{73D854AF-75F7-CA42-980B-CC3A72A36779}"/>
          </ac:inkMkLst>
        </pc:inkChg>
        <pc:inkChg chg="add del">
          <ac:chgData name="Lloyd Potter" userId="b8349ac3-7baa-4f39-ad63-c7da5d241fae" providerId="ADAL" clId="{76DE488E-CAD8-AC44-90F0-678EAE28684A}" dt="2019-02-13T13:42:24.576" v="23"/>
          <ac:inkMkLst>
            <pc:docMk/>
            <pc:sldMk cId="938257090" sldId="506"/>
            <ac:inkMk id="8" creationId="{46BF90F9-1E23-634B-B88B-EEE52AB185DD}"/>
          </ac:inkMkLst>
        </pc:inkChg>
        <pc:inkChg chg="add del reco">
          <ac:chgData name="Lloyd Potter" userId="b8349ac3-7baa-4f39-ad63-c7da5d241fae" providerId="ADAL" clId="{76DE488E-CAD8-AC44-90F0-678EAE28684A}" dt="2019-02-13T13:42:29.125" v="28"/>
          <ac:inkMkLst>
            <pc:docMk/>
            <pc:sldMk cId="938257090" sldId="506"/>
            <ac:inkMk id="9" creationId="{9EAC8F1D-33F2-AB42-AFD9-73663B6B6C4D}"/>
          </ac:inkMkLst>
        </pc:inkChg>
        <pc:inkChg chg="add del">
          <ac:chgData name="Lloyd Potter" userId="b8349ac3-7baa-4f39-ad63-c7da5d241fae" providerId="ADAL" clId="{76DE488E-CAD8-AC44-90F0-678EAE28684A}" dt="2019-02-13T13:42:29.125" v="28"/>
          <ac:inkMkLst>
            <pc:docMk/>
            <pc:sldMk cId="938257090" sldId="506"/>
            <ac:inkMk id="11" creationId="{3FAC6463-737B-2140-9253-97E95F6399F0}"/>
          </ac:inkMkLst>
        </pc:inkChg>
        <pc:inkChg chg="add del">
          <ac:chgData name="Lloyd Potter" userId="b8349ac3-7baa-4f39-ad63-c7da5d241fae" providerId="ADAL" clId="{76DE488E-CAD8-AC44-90F0-678EAE28684A}" dt="2019-02-13T13:42:29.125" v="28"/>
          <ac:inkMkLst>
            <pc:docMk/>
            <pc:sldMk cId="938257090" sldId="506"/>
            <ac:inkMk id="12" creationId="{F16990D9-C8C3-8E49-ADCD-8973FA049825}"/>
          </ac:inkMkLst>
        </pc:inkChg>
        <pc:inkChg chg="add del">
          <ac:chgData name="Lloyd Potter" userId="b8349ac3-7baa-4f39-ad63-c7da5d241fae" providerId="ADAL" clId="{76DE488E-CAD8-AC44-90F0-678EAE28684A}" dt="2019-02-13T13:42:29.125" v="28"/>
          <ac:inkMkLst>
            <pc:docMk/>
            <pc:sldMk cId="938257090" sldId="506"/>
            <ac:inkMk id="13" creationId="{EEA2100A-0A2C-3D49-8541-4DC0BBD5A60B}"/>
          </ac:inkMkLst>
        </pc:inkChg>
        <pc:inkChg chg="add reco">
          <ac:chgData name="Lloyd Potter" userId="b8349ac3-7baa-4f39-ad63-c7da5d241fae" providerId="ADAL" clId="{76DE488E-CAD8-AC44-90F0-678EAE28684A}" dt="2019-02-13T13:42:29.125" v="28"/>
          <ac:inkMkLst>
            <pc:docMk/>
            <pc:sldMk cId="938257090" sldId="506"/>
            <ac:inkMk id="14" creationId="{FCA5EC44-24F7-074D-8002-46FABBC481D5}"/>
          </ac:inkMkLst>
        </pc:inkChg>
        <pc:inkChg chg="add del">
          <ac:chgData name="Lloyd Potter" userId="b8349ac3-7baa-4f39-ad63-c7da5d241fae" providerId="ADAL" clId="{76DE488E-CAD8-AC44-90F0-678EAE28684A}" dt="2019-02-13T13:42:33.100" v="33"/>
          <ac:inkMkLst>
            <pc:docMk/>
            <pc:sldMk cId="938257090" sldId="506"/>
            <ac:inkMk id="16" creationId="{7D2C4B5D-FFE5-2F41-9F01-E6DB92762911}"/>
          </ac:inkMkLst>
        </pc:inkChg>
        <pc:inkChg chg="add del">
          <ac:chgData name="Lloyd Potter" userId="b8349ac3-7baa-4f39-ad63-c7da5d241fae" providerId="ADAL" clId="{76DE488E-CAD8-AC44-90F0-678EAE28684A}" dt="2019-02-13T13:42:33.100" v="33"/>
          <ac:inkMkLst>
            <pc:docMk/>
            <pc:sldMk cId="938257090" sldId="506"/>
            <ac:inkMk id="17" creationId="{D4A0C65D-AAB6-DB44-AD93-3A42E7063002}"/>
          </ac:inkMkLst>
        </pc:inkChg>
        <pc:inkChg chg="add del">
          <ac:chgData name="Lloyd Potter" userId="b8349ac3-7baa-4f39-ad63-c7da5d241fae" providerId="ADAL" clId="{76DE488E-CAD8-AC44-90F0-678EAE28684A}" dt="2019-02-13T13:42:33.100" v="33"/>
          <ac:inkMkLst>
            <pc:docMk/>
            <pc:sldMk cId="938257090" sldId="506"/>
            <ac:inkMk id="18" creationId="{DD4FF6AD-1559-714E-8B47-1A22FB52D4A7}"/>
          </ac:inkMkLst>
        </pc:inkChg>
        <pc:inkChg chg="add reco">
          <ac:chgData name="Lloyd Potter" userId="b8349ac3-7baa-4f39-ad63-c7da5d241fae" providerId="ADAL" clId="{76DE488E-CAD8-AC44-90F0-678EAE28684A}" dt="2019-02-13T13:42:33.100" v="33"/>
          <ac:inkMkLst>
            <pc:docMk/>
            <pc:sldMk cId="938257090" sldId="506"/>
            <ac:inkMk id="19" creationId="{AA78DA98-3274-BA4A-B37B-31105A4D8CEB}"/>
          </ac:inkMkLst>
        </pc:inkChg>
        <pc:inkChg chg="add del">
          <ac:chgData name="Lloyd Potter" userId="b8349ac3-7baa-4f39-ad63-c7da5d241fae" providerId="ADAL" clId="{76DE488E-CAD8-AC44-90F0-678EAE28684A}" dt="2019-02-13T13:49:29.814" v="93"/>
          <ac:inkMkLst>
            <pc:docMk/>
            <pc:sldMk cId="938257090" sldId="506"/>
            <ac:inkMk id="21" creationId="{8A3F0FE7-6E04-584F-8820-7F333A8F7A30}"/>
          </ac:inkMkLst>
        </pc:inkChg>
        <pc:inkChg chg="add del">
          <ac:chgData name="Lloyd Potter" userId="b8349ac3-7baa-4f39-ad63-c7da5d241fae" providerId="ADAL" clId="{76DE488E-CAD8-AC44-90F0-678EAE28684A}" dt="2019-02-13T13:49:29.814" v="93"/>
          <ac:inkMkLst>
            <pc:docMk/>
            <pc:sldMk cId="938257090" sldId="506"/>
            <ac:inkMk id="22" creationId="{AD0C73E1-3126-494B-8D1F-E65023E73BA4}"/>
          </ac:inkMkLst>
        </pc:inkChg>
        <pc:inkChg chg="add del">
          <ac:chgData name="Lloyd Potter" userId="b8349ac3-7baa-4f39-ad63-c7da5d241fae" providerId="ADAL" clId="{76DE488E-CAD8-AC44-90F0-678EAE28684A}" dt="2019-02-13T13:49:29.814" v="93"/>
          <ac:inkMkLst>
            <pc:docMk/>
            <pc:sldMk cId="938257090" sldId="506"/>
            <ac:inkMk id="23" creationId="{E437DF7D-B7D4-2746-B36B-6AE1589CCA2F}"/>
          </ac:inkMkLst>
        </pc:inkChg>
        <pc:inkChg chg="add reco">
          <ac:chgData name="Lloyd Potter" userId="b8349ac3-7baa-4f39-ad63-c7da5d241fae" providerId="ADAL" clId="{76DE488E-CAD8-AC44-90F0-678EAE28684A}" dt="2019-02-13T13:49:29.814" v="93"/>
          <ac:inkMkLst>
            <pc:docMk/>
            <pc:sldMk cId="938257090" sldId="506"/>
            <ac:inkMk id="24" creationId="{09BAF8F8-FB72-614A-A4C2-0A72A7589B24}"/>
          </ac:inkMkLst>
        </pc:inkChg>
        <pc:inkChg chg="add del">
          <ac:chgData name="Lloyd Potter" userId="b8349ac3-7baa-4f39-ad63-c7da5d241fae" providerId="ADAL" clId="{76DE488E-CAD8-AC44-90F0-678EAE28684A}" dt="2019-02-13T13:49:35.910" v="97"/>
          <ac:inkMkLst>
            <pc:docMk/>
            <pc:sldMk cId="938257090" sldId="506"/>
            <ac:inkMk id="26" creationId="{2D418BCA-B921-DE44-9A01-D1C64ABD9DB7}"/>
          </ac:inkMkLst>
        </pc:inkChg>
        <pc:inkChg chg="add del">
          <ac:chgData name="Lloyd Potter" userId="b8349ac3-7baa-4f39-ad63-c7da5d241fae" providerId="ADAL" clId="{76DE488E-CAD8-AC44-90F0-678EAE28684A}" dt="2019-02-13T13:49:35.910" v="97"/>
          <ac:inkMkLst>
            <pc:docMk/>
            <pc:sldMk cId="938257090" sldId="506"/>
            <ac:inkMk id="27" creationId="{8AA404DD-44D3-4C4F-9843-1DAD95846903}"/>
          </ac:inkMkLst>
        </pc:inkChg>
        <pc:inkChg chg="add reco">
          <ac:chgData name="Lloyd Potter" userId="b8349ac3-7baa-4f39-ad63-c7da5d241fae" providerId="ADAL" clId="{76DE488E-CAD8-AC44-90F0-678EAE28684A}" dt="2019-02-13T13:49:35.910" v="97"/>
          <ac:inkMkLst>
            <pc:docMk/>
            <pc:sldMk cId="938257090" sldId="506"/>
            <ac:inkMk id="28" creationId="{5B10ACFB-E190-7844-9614-E5FE4B02B7E8}"/>
          </ac:inkMkLst>
        </pc:inkChg>
      </pc:sldChg>
      <pc:sldChg chg="addSp delSp">
        <pc:chgData name="Lloyd Potter" userId="b8349ac3-7baa-4f39-ad63-c7da5d241fae" providerId="ADAL" clId="{76DE488E-CAD8-AC44-90F0-678EAE28684A}" dt="2019-02-13T13:43:05.142" v="39"/>
        <pc:sldMkLst>
          <pc:docMk/>
          <pc:sldMk cId="836973900" sldId="507"/>
        </pc:sldMkLst>
        <pc:inkChg chg="add">
          <ac:chgData name="Lloyd Potter" userId="b8349ac3-7baa-4f39-ad63-c7da5d241fae" providerId="ADAL" clId="{76DE488E-CAD8-AC44-90F0-678EAE28684A}" dt="2019-02-13T13:43:02.892" v="35"/>
          <ac:inkMkLst>
            <pc:docMk/>
            <pc:sldMk cId="836973900" sldId="507"/>
            <ac:inkMk id="4" creationId="{B0949155-44E6-B443-BA2C-9FBC8A955F77}"/>
          </ac:inkMkLst>
        </pc:inkChg>
        <pc:inkChg chg="add del">
          <ac:chgData name="Lloyd Potter" userId="b8349ac3-7baa-4f39-ad63-c7da5d241fae" providerId="ADAL" clId="{76DE488E-CAD8-AC44-90F0-678EAE28684A}" dt="2019-02-13T13:43:05.142" v="39"/>
          <ac:inkMkLst>
            <pc:docMk/>
            <pc:sldMk cId="836973900" sldId="507"/>
            <ac:inkMk id="7" creationId="{929172CE-082E-7E4A-9B46-FD091C6824ED}"/>
          </ac:inkMkLst>
        </pc:inkChg>
        <pc:inkChg chg="add del">
          <ac:chgData name="Lloyd Potter" userId="b8349ac3-7baa-4f39-ad63-c7da5d241fae" providerId="ADAL" clId="{76DE488E-CAD8-AC44-90F0-678EAE28684A}" dt="2019-02-13T13:43:05.142" v="39"/>
          <ac:inkMkLst>
            <pc:docMk/>
            <pc:sldMk cId="836973900" sldId="507"/>
            <ac:inkMk id="8" creationId="{6E2CCD35-043A-C141-8712-B05A18FB26ED}"/>
          </ac:inkMkLst>
        </pc:inkChg>
        <pc:inkChg chg="add reco">
          <ac:chgData name="Lloyd Potter" userId="b8349ac3-7baa-4f39-ad63-c7da5d241fae" providerId="ADAL" clId="{76DE488E-CAD8-AC44-90F0-678EAE28684A}" dt="2019-02-13T13:43:05.142" v="39"/>
          <ac:inkMkLst>
            <pc:docMk/>
            <pc:sldMk cId="836973900" sldId="507"/>
            <ac:inkMk id="9" creationId="{F8572734-EE1C-A545-8EB7-3FF309FA9F02}"/>
          </ac:inkMkLst>
        </pc:inkChg>
      </pc:sldChg>
      <pc:sldChg chg="addSp delSp">
        <pc:chgData name="Lloyd Potter" userId="b8349ac3-7baa-4f39-ad63-c7da5d241fae" providerId="ADAL" clId="{76DE488E-CAD8-AC44-90F0-678EAE28684A}" dt="2019-02-13T13:50:43.362" v="119" actId="478"/>
        <pc:sldMkLst>
          <pc:docMk/>
          <pc:sldMk cId="4022552453" sldId="511"/>
        </pc:sldMkLst>
        <pc:spChg chg="add del">
          <ac:chgData name="Lloyd Potter" userId="b8349ac3-7baa-4f39-ad63-c7da5d241fae" providerId="ADAL" clId="{76DE488E-CAD8-AC44-90F0-678EAE28684A}" dt="2019-02-13T13:50:43.362" v="119" actId="478"/>
          <ac:spMkLst>
            <pc:docMk/>
            <pc:sldMk cId="4022552453" sldId="511"/>
            <ac:spMk id="4" creationId="{00000000-0000-0000-0000-000000000000}"/>
          </ac:spMkLst>
        </pc:spChg>
        <pc:inkChg chg="add del">
          <ac:chgData name="Lloyd Potter" userId="b8349ac3-7baa-4f39-ad63-c7da5d241fae" providerId="ADAL" clId="{76DE488E-CAD8-AC44-90F0-678EAE28684A}" dt="2019-02-13T13:50:40.053" v="118"/>
          <ac:inkMkLst>
            <pc:docMk/>
            <pc:sldMk cId="4022552453" sldId="511"/>
            <ac:inkMk id="3" creationId="{73C11546-F904-8E48-B0F8-5F383BB382FC}"/>
          </ac:inkMkLst>
        </pc:inkChg>
        <pc:inkChg chg="add del">
          <ac:chgData name="Lloyd Potter" userId="b8349ac3-7baa-4f39-ad63-c7da5d241fae" providerId="ADAL" clId="{76DE488E-CAD8-AC44-90F0-678EAE28684A}" dt="2019-02-13T13:50:38.903" v="117"/>
          <ac:inkMkLst>
            <pc:docMk/>
            <pc:sldMk cId="4022552453" sldId="511"/>
            <ac:inkMk id="7" creationId="{5FB5FBDA-3668-024E-9D73-20829CD42DCA}"/>
          </ac:inkMkLst>
        </pc:inkChg>
      </pc:sldChg>
    </pc:docChg>
  </pc:docChgLst>
  <pc:docChgLst>
    <pc:chgData name="Lloyd Potter" userId="b8349ac3-7baa-4f39-ad63-c7da5d241fae" providerId="ADAL" clId="{E91C8D0A-7DEF-7B40-9CC4-93AEBF4B9570}"/>
    <pc:docChg chg="modSld">
      <pc:chgData name="Lloyd Potter" userId="b8349ac3-7baa-4f39-ad63-c7da5d241fae" providerId="ADAL" clId="{E91C8D0A-7DEF-7B40-9CC4-93AEBF4B9570}" dt="2018-11-27T01:04:37.899" v="20" actId="1076"/>
      <pc:docMkLst>
        <pc:docMk/>
      </pc:docMkLst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6.xml.rels><?xml version="1.0" encoding="UTF-8" standalone="yes"?>
<Relationships xmlns="http://schemas.openxmlformats.org/package/2006/relationships"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F490-4358-839D-6CC4AD3F3DF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737-43FE-9592-A41D142D3B9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490-4358-839D-6CC4AD3F3DF8}"/>
              </c:ext>
            </c:extLst>
          </c:dPt>
          <c:dLbls>
            <c:dLbl>
              <c:idx val="0"/>
              <c:layout>
                <c:manualLayout>
                  <c:x val="-0.23298386603051471"/>
                  <c:y val="-4.190913185277751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490-4358-839D-6CC4AD3F3DF8}"/>
                </c:ext>
              </c:extLst>
            </c:dLbl>
            <c:dLbl>
              <c:idx val="2"/>
              <c:layout>
                <c:manualLayout>
                  <c:x val="0.22718171527362285"/>
                  <c:y val="0.2427926209154801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027148982440613"/>
                      <c:h val="0.233774687924812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490-4358-839D-6CC4AD3F3D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Natural Increase</c:v>
                </c:pt>
                <c:pt idx="1">
                  <c:v>Domestic Migration</c:v>
                </c:pt>
                <c:pt idx="2">
                  <c:v>International Migration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524</c:v>
                </c:pt>
                <c:pt idx="1">
                  <c:v>227</c:v>
                </c:pt>
                <c:pt idx="2">
                  <c:v>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90-4358-839D-6CC4AD3F3DF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High School or Equiv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508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forward val="0.1"/>
            <c:dispRSqr val="0"/>
            <c:dispEq val="0"/>
          </c:trendline>
          <c:cat>
            <c:numRef>
              <c:f>Sheet1!$A$2:$A$22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</c:numCache>
            </c:numRef>
          </c:cat>
          <c:val>
            <c:numRef>
              <c:f>Sheet1!$B$2:$B$22</c:f>
              <c:numCache>
                <c:formatCode>0.0%</c:formatCode>
                <c:ptCount val="21"/>
                <c:pt idx="0">
                  <c:v>0.2555977240017776</c:v>
                </c:pt>
                <c:pt idx="1">
                  <c:v>0.25528533723534919</c:v>
                </c:pt>
                <c:pt idx="2">
                  <c:v>0.25200669610912696</c:v>
                </c:pt>
                <c:pt idx="3">
                  <c:v>0.25362206006433841</c:v>
                </c:pt>
                <c:pt idx="4">
                  <c:v>0.25266636451213237</c:v>
                </c:pt>
                <c:pt idx="5">
                  <c:v>0.25513118459407541</c:v>
                </c:pt>
                <c:pt idx="6">
                  <c:v>0.25378983896143914</c:v>
                </c:pt>
                <c:pt idx="7">
                  <c:v>0.25336642751451299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B2-45F6-BE60-9D87E3C52C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 College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trendline>
            <c:spPr>
              <a:ln w="5080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forward val="1.0000000000000002E-2"/>
            <c:dispRSqr val="0"/>
            <c:dispEq val="0"/>
          </c:trendline>
          <c:cat>
            <c:numRef>
              <c:f>Sheet1!$A$2:$A$22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</c:numCache>
            </c:numRef>
          </c:cat>
          <c:val>
            <c:numRef>
              <c:f>Sheet1!$C$2:$C$22</c:f>
              <c:numCache>
                <c:formatCode>0.0%</c:formatCode>
                <c:ptCount val="21"/>
                <c:pt idx="0">
                  <c:v>0.22363466874703877</c:v>
                </c:pt>
                <c:pt idx="1">
                  <c:v>0.22179357759096133</c:v>
                </c:pt>
                <c:pt idx="2">
                  <c:v>0.22570138072118254</c:v>
                </c:pt>
                <c:pt idx="3">
                  <c:v>0.22235305615926593</c:v>
                </c:pt>
                <c:pt idx="4">
                  <c:v>0.22258888724710518</c:v>
                </c:pt>
                <c:pt idx="5">
                  <c:v>0.21546129611502585</c:v>
                </c:pt>
                <c:pt idx="6">
                  <c:v>0.21481814640399205</c:v>
                </c:pt>
                <c:pt idx="7">
                  <c:v>0.21361986450167109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1B2-45F6-BE60-9D87E3C52C5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LT High School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trendline>
            <c:spPr>
              <a:ln w="5080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forward val="0.1"/>
            <c:dispRSqr val="0"/>
            <c:dispEq val="0"/>
          </c:trendline>
          <c:cat>
            <c:numRef>
              <c:f>Sheet1!$A$2:$A$22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</c:numCache>
            </c:numRef>
          </c:cat>
          <c:val>
            <c:numRef>
              <c:f>Sheet1!$D$2:$D$22</c:f>
              <c:numCache>
                <c:formatCode>0.0%</c:formatCode>
                <c:ptCount val="21"/>
                <c:pt idx="0">
                  <c:v>0.2120607199654394</c:v>
                </c:pt>
                <c:pt idx="1">
                  <c:v>0.20538942667267979</c:v>
                </c:pt>
                <c:pt idx="2">
                  <c:v>0.20064764235182908</c:v>
                </c:pt>
                <c:pt idx="3">
                  <c:v>0.1946876847166179</c:v>
                </c:pt>
                <c:pt idx="4">
                  <c:v>0.19049560916836139</c:v>
                </c:pt>
                <c:pt idx="5">
                  <c:v>0.18784619357236546</c:v>
                </c:pt>
                <c:pt idx="6">
                  <c:v>0.1828828536647345</c:v>
                </c:pt>
                <c:pt idx="7">
                  <c:v>0.1759645174551254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1B2-45F6-BE60-9D87E3C52C5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Bachelors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trendline>
            <c:spPr>
              <a:ln w="50800" cap="rnd">
                <a:solidFill>
                  <a:schemeClr val="accent4"/>
                </a:solidFill>
                <a:prstDash val="sysDot"/>
              </a:ln>
              <a:effectLst/>
            </c:spPr>
            <c:trendlineType val="linear"/>
            <c:forward val="0.1"/>
            <c:dispRSqr val="0"/>
            <c:dispEq val="0"/>
          </c:trendline>
          <c:cat>
            <c:numRef>
              <c:f>Sheet1!$A$2:$A$22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</c:numCache>
            </c:numRef>
          </c:cat>
          <c:val>
            <c:numRef>
              <c:f>Sheet1!$E$2:$E$22</c:f>
              <c:numCache>
                <c:formatCode>0.0%</c:formatCode>
                <c:ptCount val="21"/>
                <c:pt idx="0">
                  <c:v>0.1654569890013724</c:v>
                </c:pt>
                <c:pt idx="1">
                  <c:v>0.17038088868596918</c:v>
                </c:pt>
                <c:pt idx="2">
                  <c:v>0.17062877978984176</c:v>
                </c:pt>
                <c:pt idx="3">
                  <c:v>0.17610273617883329</c:v>
                </c:pt>
                <c:pt idx="4">
                  <c:v>0.17590269496305738</c:v>
                </c:pt>
                <c:pt idx="5">
                  <c:v>0.18063412009516339</c:v>
                </c:pt>
                <c:pt idx="6">
                  <c:v>0.1830543789717804</c:v>
                </c:pt>
                <c:pt idx="7">
                  <c:v>0.18710010270233082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1B2-45F6-BE60-9D87E3C52C5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Graduate and Professional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trendline>
            <c:spPr>
              <a:ln w="50800" cap="rnd">
                <a:solidFill>
                  <a:schemeClr val="accent5"/>
                </a:solidFill>
                <a:prstDash val="sysDot"/>
              </a:ln>
              <a:effectLst/>
            </c:spPr>
            <c:trendlineType val="linear"/>
            <c:forward val="0.1"/>
            <c:dispRSqr val="0"/>
            <c:dispEq val="0"/>
          </c:trendline>
          <c:cat>
            <c:numRef>
              <c:f>Sheet1!$A$2:$A$22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</c:numCache>
            </c:numRef>
          </c:cat>
          <c:val>
            <c:numRef>
              <c:f>Sheet1!$F$2:$F$22</c:f>
              <c:numCache>
                <c:formatCode>0.0%</c:formatCode>
                <c:ptCount val="21"/>
                <c:pt idx="0">
                  <c:v>8.157903264468129E-2</c:v>
                </c:pt>
                <c:pt idx="1">
                  <c:v>8.3018249277563919E-2</c:v>
                </c:pt>
                <c:pt idx="2">
                  <c:v>8.64949849446527E-2</c:v>
                </c:pt>
                <c:pt idx="3">
                  <c:v>8.9080916939424312E-2</c:v>
                </c:pt>
                <c:pt idx="4">
                  <c:v>9.2333970201681242E-2</c:v>
                </c:pt>
                <c:pt idx="5">
                  <c:v>9.3005523106942128E-2</c:v>
                </c:pt>
                <c:pt idx="6">
                  <c:v>9.566900715999116E-2</c:v>
                </c:pt>
                <c:pt idx="7">
                  <c:v>9.8246719688382111E-2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1B2-45F6-BE60-9D87E3C52C5E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Associates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trendline>
            <c:spPr>
              <a:ln w="50800" cap="rnd">
                <a:solidFill>
                  <a:schemeClr val="accent6"/>
                </a:solidFill>
                <a:prstDash val="sysDot"/>
              </a:ln>
              <a:effectLst/>
            </c:spPr>
            <c:trendlineType val="linear"/>
            <c:forward val="0.1"/>
            <c:dispRSqr val="0"/>
            <c:dispEq val="0"/>
          </c:trendline>
          <c:cat>
            <c:numRef>
              <c:f>Sheet1!$A$2:$A$22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</c:numCache>
            </c:numRef>
          </c:cat>
          <c:val>
            <c:numRef>
              <c:f>Sheet1!$G$2:$G$22</c:f>
              <c:numCache>
                <c:formatCode>0.0%</c:formatCode>
                <c:ptCount val="21"/>
                <c:pt idx="0">
                  <c:v>6.1670865639690514E-2</c:v>
                </c:pt>
                <c:pt idx="1">
                  <c:v>6.4132520537476617E-2</c:v>
                </c:pt>
                <c:pt idx="2">
                  <c:v>6.4520516083366966E-2</c:v>
                </c:pt>
                <c:pt idx="3">
                  <c:v>6.4153545941520188E-2</c:v>
                </c:pt>
                <c:pt idx="4">
                  <c:v>6.6012473907662433E-2</c:v>
                </c:pt>
                <c:pt idx="5">
                  <c:v>6.7921682516427787E-2</c:v>
                </c:pt>
                <c:pt idx="6">
                  <c:v>6.9785774838062808E-2</c:v>
                </c:pt>
                <c:pt idx="7">
                  <c:v>7.170236813797759E-2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1B2-45F6-BE60-9D87E3C52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89366808"/>
        <c:axId val="789369104"/>
      </c:lineChart>
      <c:catAx>
        <c:axId val="789366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54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9369104"/>
        <c:crosses val="autoZero"/>
        <c:auto val="1"/>
        <c:lblAlgn val="ctr"/>
        <c:lblOffset val="100"/>
        <c:noMultiLvlLbl val="0"/>
      </c:catAx>
      <c:valAx>
        <c:axId val="789369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9366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ayout>
        <c:manualLayout>
          <c:xMode val="edge"/>
          <c:yMode val="edge"/>
          <c:x val="0.75839268402260529"/>
          <c:y val="0.11772130593954858"/>
          <c:w val="0.2160817904518692"/>
          <c:h val="0.555537807603865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82458442694663"/>
          <c:y val="6.1375146359402534E-2"/>
          <c:w val="0.77674249052201805"/>
          <c:h val="0.78936150388584614"/>
        </c:manualLayout>
      </c:layout>
      <c:lineChart>
        <c:grouping val="standard"/>
        <c:varyColors val="0"/>
        <c:ser>
          <c:idx val="1"/>
          <c:order val="0"/>
          <c:tx>
            <c:strRef>
              <c:f>Sheet!$B$1</c:f>
              <c:strCache>
                <c:ptCount val="1"/>
                <c:pt idx="0">
                  <c:v>Zero Net Migration</c:v>
                </c:pt>
              </c:strCache>
            </c:strRef>
          </c:tx>
          <c:spPr>
            <a:ln w="50800" cmpd="sng">
              <a:solidFill>
                <a:schemeClr val="accent1"/>
              </a:solidFill>
              <a:prstDash val="sysDash"/>
            </a:ln>
          </c:spPr>
          <c:marker>
            <c:symbol val="none"/>
          </c:marker>
          <c:cat>
            <c:numRef>
              <c:f>Sheet!$A$2:$A$42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Sheet!$B$2:$B$42</c:f>
              <c:numCache>
                <c:formatCode>General</c:formatCode>
                <c:ptCount val="41"/>
                <c:pt idx="0">
                  <c:v>25.145561000000001</c:v>
                </c:pt>
                <c:pt idx="1">
                  <c:v>25.36814</c:v>
                </c:pt>
                <c:pt idx="2">
                  <c:v>25.587758000000001</c:v>
                </c:pt>
                <c:pt idx="3">
                  <c:v>25.804803</c:v>
                </c:pt>
                <c:pt idx="4">
                  <c:v>26.018996000000001</c:v>
                </c:pt>
                <c:pt idx="5">
                  <c:v>26.230098000000002</c:v>
                </c:pt>
                <c:pt idx="6">
                  <c:v>26.438030999999999</c:v>
                </c:pt>
                <c:pt idx="7">
                  <c:v>26.642845999999999</c:v>
                </c:pt>
                <c:pt idx="8">
                  <c:v>26.844587000000001</c:v>
                </c:pt>
                <c:pt idx="9">
                  <c:v>27.043215</c:v>
                </c:pt>
                <c:pt idx="10">
                  <c:v>27.238610000000001</c:v>
                </c:pt>
                <c:pt idx="11">
                  <c:v>27.430845999999999</c:v>
                </c:pt>
                <c:pt idx="12">
                  <c:v>27.619758000000001</c:v>
                </c:pt>
                <c:pt idx="13">
                  <c:v>27.805264000000001</c:v>
                </c:pt>
                <c:pt idx="14">
                  <c:v>27.987306</c:v>
                </c:pt>
                <c:pt idx="15">
                  <c:v>28.165689</c:v>
                </c:pt>
                <c:pt idx="16">
                  <c:v>28.340191999999998</c:v>
                </c:pt>
                <c:pt idx="17">
                  <c:v>28.510652</c:v>
                </c:pt>
                <c:pt idx="18">
                  <c:v>28.676462999999998</c:v>
                </c:pt>
                <c:pt idx="19">
                  <c:v>28.837655000000002</c:v>
                </c:pt>
                <c:pt idx="20">
                  <c:v>28.994209999999999</c:v>
                </c:pt>
                <c:pt idx="21">
                  <c:v>29.146457000000002</c:v>
                </c:pt>
                <c:pt idx="22">
                  <c:v>29.293369999999999</c:v>
                </c:pt>
                <c:pt idx="23">
                  <c:v>29.435223000000001</c:v>
                </c:pt>
                <c:pt idx="24">
                  <c:v>29.572471</c:v>
                </c:pt>
                <c:pt idx="25">
                  <c:v>29.705207000000001</c:v>
                </c:pt>
                <c:pt idx="26">
                  <c:v>29.833584999999999</c:v>
                </c:pt>
                <c:pt idx="27">
                  <c:v>29.957694</c:v>
                </c:pt>
                <c:pt idx="28">
                  <c:v>30.0776</c:v>
                </c:pt>
                <c:pt idx="29">
                  <c:v>30.193458</c:v>
                </c:pt>
                <c:pt idx="30">
                  <c:v>30.305304</c:v>
                </c:pt>
                <c:pt idx="31">
                  <c:v>30.413550000000001</c:v>
                </c:pt>
                <c:pt idx="32">
                  <c:v>30.517688</c:v>
                </c:pt>
                <c:pt idx="33">
                  <c:v>30.617889999999999</c:v>
                </c:pt>
                <c:pt idx="34">
                  <c:v>30.714751</c:v>
                </c:pt>
                <c:pt idx="35">
                  <c:v>30.808219000000001</c:v>
                </c:pt>
                <c:pt idx="36">
                  <c:v>30.89922</c:v>
                </c:pt>
                <c:pt idx="37">
                  <c:v>30.988289999999999</c:v>
                </c:pt>
                <c:pt idx="38">
                  <c:v>31.075662000000001</c:v>
                </c:pt>
                <c:pt idx="39">
                  <c:v>31.161595999999999</c:v>
                </c:pt>
                <c:pt idx="40">
                  <c:v>31.246355000000001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49D-42AC-B50A-3E04CB31E36F}"/>
            </c:ext>
          </c:extLst>
        </c:ser>
        <c:ser>
          <c:idx val="2"/>
          <c:order val="1"/>
          <c:tx>
            <c:strRef>
              <c:f>Sheet!$C$1</c:f>
              <c:strCache>
                <c:ptCount val="1"/>
                <c:pt idx="0">
                  <c:v>Half 2000 -2010</c:v>
                </c:pt>
              </c:strCache>
            </c:strRef>
          </c:tx>
          <c:spPr>
            <a:ln w="50800" cmpd="sng">
              <a:solidFill>
                <a:srgbClr val="996600"/>
              </a:solidFill>
            </a:ln>
          </c:spPr>
          <c:marker>
            <c:symbol val="none"/>
          </c:marker>
          <c:cat>
            <c:numRef>
              <c:f>Sheet!$A$2:$A$42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Sheet!$C$2:$C$42</c:f>
              <c:numCache>
                <c:formatCode>General</c:formatCode>
                <c:ptCount val="41"/>
                <c:pt idx="0">
                  <c:v>25.145561000000001</c:v>
                </c:pt>
                <c:pt idx="1">
                  <c:v>25.499699</c:v>
                </c:pt>
                <c:pt idx="2">
                  <c:v>25.857199999999999</c:v>
                </c:pt>
                <c:pt idx="3">
                  <c:v>26.217849999999999</c:v>
                </c:pt>
                <c:pt idx="4">
                  <c:v>26.581256</c:v>
                </c:pt>
                <c:pt idx="5">
                  <c:v>26.947116000000001</c:v>
                </c:pt>
                <c:pt idx="6">
                  <c:v>27.315362</c:v>
                </c:pt>
                <c:pt idx="7">
                  <c:v>27.686233999999999</c:v>
                </c:pt>
                <c:pt idx="8">
                  <c:v>28.059417</c:v>
                </c:pt>
                <c:pt idx="9">
                  <c:v>28.435222</c:v>
                </c:pt>
                <c:pt idx="10">
                  <c:v>28.813282000000001</c:v>
                </c:pt>
                <c:pt idx="11">
                  <c:v>29.193542999999998</c:v>
                </c:pt>
                <c:pt idx="12">
                  <c:v>29.576077999999999</c:v>
                </c:pt>
                <c:pt idx="13">
                  <c:v>29.960483</c:v>
                </c:pt>
                <c:pt idx="14">
                  <c:v>30.346675000000001</c:v>
                </c:pt>
                <c:pt idx="15">
                  <c:v>30.734321000000001</c:v>
                </c:pt>
                <c:pt idx="16">
                  <c:v>31.12311</c:v>
                </c:pt>
                <c:pt idx="17">
                  <c:v>31.512597</c:v>
                </c:pt>
                <c:pt idx="18">
                  <c:v>31.902068</c:v>
                </c:pt>
                <c:pt idx="19">
                  <c:v>32.291314</c:v>
                </c:pt>
                <c:pt idx="20">
                  <c:v>32.680216999999999</c:v>
                </c:pt>
                <c:pt idx="21">
                  <c:v>33.069124000000002</c:v>
                </c:pt>
                <c:pt idx="22">
                  <c:v>33.456995999999997</c:v>
                </c:pt>
                <c:pt idx="23">
                  <c:v>33.844034000000001</c:v>
                </c:pt>
                <c:pt idx="24">
                  <c:v>34.230595999999998</c:v>
                </c:pt>
                <c:pt idx="25">
                  <c:v>34.616889999999998</c:v>
                </c:pt>
                <c:pt idx="26">
                  <c:v>35.003182000000002</c:v>
                </c:pt>
                <c:pt idx="27">
                  <c:v>35.389580000000002</c:v>
                </c:pt>
                <c:pt idx="28">
                  <c:v>35.776102000000002</c:v>
                </c:pt>
                <c:pt idx="29">
                  <c:v>36.163116000000002</c:v>
                </c:pt>
                <c:pt idx="30">
                  <c:v>36.550595000000001</c:v>
                </c:pt>
                <c:pt idx="31">
                  <c:v>36.938879</c:v>
                </c:pt>
                <c:pt idx="32">
                  <c:v>37.327562</c:v>
                </c:pt>
                <c:pt idx="33">
                  <c:v>37.716926000000001</c:v>
                </c:pt>
                <c:pt idx="34">
                  <c:v>38.107567000000003</c:v>
                </c:pt>
                <c:pt idx="35">
                  <c:v>38.499538000000001</c:v>
                </c:pt>
                <c:pt idx="36">
                  <c:v>38.893625</c:v>
                </c:pt>
                <c:pt idx="37">
                  <c:v>39.290774999999996</c:v>
                </c:pt>
                <c:pt idx="38">
                  <c:v>39.691096999999999</c:v>
                </c:pt>
                <c:pt idx="39">
                  <c:v>40.095109000000001</c:v>
                </c:pt>
                <c:pt idx="40">
                  <c:v>40.502749000000001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49D-42AC-B50A-3E04CB31E36F}"/>
            </c:ext>
          </c:extLst>
        </c:ser>
        <c:ser>
          <c:idx val="3"/>
          <c:order val="2"/>
          <c:tx>
            <c:strRef>
              <c:f>Sheet!$D$1</c:f>
              <c:strCache>
                <c:ptCount val="1"/>
                <c:pt idx="0">
                  <c:v>2000 -2010</c:v>
                </c:pt>
              </c:strCache>
            </c:strRef>
          </c:tx>
          <c:spPr>
            <a:ln w="44450" cmpd="sng">
              <a:solidFill>
                <a:srgbClr val="002060"/>
              </a:solidFill>
            </a:ln>
          </c:spPr>
          <c:marker>
            <c:symbol val="none"/>
          </c:marker>
          <c:cat>
            <c:numRef>
              <c:f>Sheet!$A$2:$A$42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Sheet!$D$2:$D$42</c:f>
              <c:numCache>
                <c:formatCode>General</c:formatCode>
                <c:ptCount val="41"/>
                <c:pt idx="0">
                  <c:v>25.145561000000001</c:v>
                </c:pt>
                <c:pt idx="1">
                  <c:v>25.631695000000001</c:v>
                </c:pt>
                <c:pt idx="2">
                  <c:v>26.130047000000001</c:v>
                </c:pt>
                <c:pt idx="3">
                  <c:v>26.640165</c:v>
                </c:pt>
                <c:pt idx="4">
                  <c:v>27.161942</c:v>
                </c:pt>
                <c:pt idx="5">
                  <c:v>27.695284000000001</c:v>
                </c:pt>
                <c:pt idx="6">
                  <c:v>28.240245000000002</c:v>
                </c:pt>
                <c:pt idx="7">
                  <c:v>28.79729</c:v>
                </c:pt>
                <c:pt idx="8">
                  <c:v>29.366479000000002</c:v>
                </c:pt>
                <c:pt idx="9">
                  <c:v>29.948091000000002</c:v>
                </c:pt>
                <c:pt idx="10">
                  <c:v>30.541978</c:v>
                </c:pt>
                <c:pt idx="11">
                  <c:v>31.148299000000002</c:v>
                </c:pt>
                <c:pt idx="12">
                  <c:v>31.767295000000001</c:v>
                </c:pt>
                <c:pt idx="13">
                  <c:v>32.398820000000001</c:v>
                </c:pt>
                <c:pt idx="14">
                  <c:v>33.042844000000002</c:v>
                </c:pt>
                <c:pt idx="15">
                  <c:v>33.699306999999997</c:v>
                </c:pt>
                <c:pt idx="16">
                  <c:v>34.367812000000001</c:v>
                </c:pt>
                <c:pt idx="17">
                  <c:v>35.048138999999999</c:v>
                </c:pt>
                <c:pt idx="18">
                  <c:v>35.739576</c:v>
                </c:pt>
                <c:pt idx="19">
                  <c:v>36.441844000000003</c:v>
                </c:pt>
                <c:pt idx="20">
                  <c:v>37.155084000000002</c:v>
                </c:pt>
                <c:pt idx="21">
                  <c:v>37.879807999999997</c:v>
                </c:pt>
                <c:pt idx="22">
                  <c:v>38.615544999999997</c:v>
                </c:pt>
                <c:pt idx="23">
                  <c:v>39.362271</c:v>
                </c:pt>
                <c:pt idx="24">
                  <c:v>40.120967999999998</c:v>
                </c:pt>
                <c:pt idx="25">
                  <c:v>40.892254999999999</c:v>
                </c:pt>
                <c:pt idx="26">
                  <c:v>41.676431999999998</c:v>
                </c:pt>
                <c:pt idx="27">
                  <c:v>42.474367999999998</c:v>
                </c:pt>
                <c:pt idx="28">
                  <c:v>43.286563999999998</c:v>
                </c:pt>
                <c:pt idx="29">
                  <c:v>44.113563999999997</c:v>
                </c:pt>
                <c:pt idx="30">
                  <c:v>44.955896000000003</c:v>
                </c:pt>
                <c:pt idx="31">
                  <c:v>45.814205999999999</c:v>
                </c:pt>
                <c:pt idx="32">
                  <c:v>46.688597999999999</c:v>
                </c:pt>
                <c:pt idx="33">
                  <c:v>47.579642999999997</c:v>
                </c:pt>
                <c:pt idx="34">
                  <c:v>48.488715999999997</c:v>
                </c:pt>
                <c:pt idx="35">
                  <c:v>49.416164999999999</c:v>
                </c:pt>
                <c:pt idx="36">
                  <c:v>50.363232000000004</c:v>
                </c:pt>
                <c:pt idx="37">
                  <c:v>51.331195999999998</c:v>
                </c:pt>
                <c:pt idx="38">
                  <c:v>52.321083999999999</c:v>
                </c:pt>
                <c:pt idx="39">
                  <c:v>53.333517000000001</c:v>
                </c:pt>
                <c:pt idx="40">
                  <c:v>54.369297000000003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49D-42AC-B50A-3E04CB31E36F}"/>
            </c:ext>
          </c:extLst>
        </c:ser>
        <c:ser>
          <c:idx val="0"/>
          <c:order val="3"/>
          <c:tx>
            <c:strRef>
              <c:f>Sheet!$E$1</c:f>
              <c:strCache>
                <c:ptCount val="1"/>
                <c:pt idx="0">
                  <c:v>2010 -2015</c:v>
                </c:pt>
              </c:strCache>
            </c:strRef>
          </c:tx>
          <c:spPr>
            <a:ln w="44450">
              <a:solidFill>
                <a:schemeClr val="accent2"/>
              </a:solidFill>
            </a:ln>
          </c:spPr>
          <c:marker>
            <c:symbol val="none"/>
          </c:marker>
          <c:val>
            <c:numRef>
              <c:f>Sheet!$E$2:$E$42</c:f>
              <c:numCache>
                <c:formatCode>General</c:formatCode>
                <c:ptCount val="41"/>
                <c:pt idx="0">
                  <c:v>25.145561000000001</c:v>
                </c:pt>
                <c:pt idx="1">
                  <c:v>25.560866999999998</c:v>
                </c:pt>
                <c:pt idx="2">
                  <c:v>25.982796</c:v>
                </c:pt>
                <c:pt idx="3">
                  <c:v>26.411553999999999</c:v>
                </c:pt>
                <c:pt idx="4">
                  <c:v>26.847197999999999</c:v>
                </c:pt>
                <c:pt idx="5">
                  <c:v>27.289849</c:v>
                </c:pt>
                <c:pt idx="6">
                  <c:v>27.739236999999999</c:v>
                </c:pt>
                <c:pt idx="7">
                  <c:v>28.195917999999999</c:v>
                </c:pt>
                <c:pt idx="8">
                  <c:v>28.659986</c:v>
                </c:pt>
                <c:pt idx="9">
                  <c:v>29.131564000000001</c:v>
                </c:pt>
                <c:pt idx="10">
                  <c:v>29.610797999999999</c:v>
                </c:pt>
                <c:pt idx="11">
                  <c:v>30.097591999999999</c:v>
                </c:pt>
                <c:pt idx="12">
                  <c:v>30.592002000000001</c:v>
                </c:pt>
                <c:pt idx="13">
                  <c:v>31.094014000000001</c:v>
                </c:pt>
                <c:pt idx="14">
                  <c:v>31.603586</c:v>
                </c:pt>
                <c:pt idx="15">
                  <c:v>32.120618999999998</c:v>
                </c:pt>
                <c:pt idx="16">
                  <c:v>32.644846000000001</c:v>
                </c:pt>
                <c:pt idx="17">
                  <c:v>33.176082999999998</c:v>
                </c:pt>
                <c:pt idx="18">
                  <c:v>33.714047000000001</c:v>
                </c:pt>
                <c:pt idx="19">
                  <c:v>34.258343000000004</c:v>
                </c:pt>
                <c:pt idx="20">
                  <c:v>34.808596000000001</c:v>
                </c:pt>
                <c:pt idx="21">
                  <c:v>35.364516000000002</c:v>
                </c:pt>
                <c:pt idx="22">
                  <c:v>35.926034000000001</c:v>
                </c:pt>
                <c:pt idx="23">
                  <c:v>36.493169000000002</c:v>
                </c:pt>
                <c:pt idx="24">
                  <c:v>37.065918000000003</c:v>
                </c:pt>
                <c:pt idx="25">
                  <c:v>37.644506999999997</c:v>
                </c:pt>
                <c:pt idx="26">
                  <c:v>38.229151000000002</c:v>
                </c:pt>
                <c:pt idx="27">
                  <c:v>38.820807000000002</c:v>
                </c:pt>
                <c:pt idx="28">
                  <c:v>39.419739</c:v>
                </c:pt>
                <c:pt idx="29">
                  <c:v>40.026367999999998</c:v>
                </c:pt>
                <c:pt idx="30">
                  <c:v>40.641319000000003</c:v>
                </c:pt>
                <c:pt idx="31">
                  <c:v>41.265099999999997</c:v>
                </c:pt>
                <c:pt idx="32">
                  <c:v>41.898122000000001</c:v>
                </c:pt>
                <c:pt idx="33">
                  <c:v>42.541187999999998</c:v>
                </c:pt>
                <c:pt idx="34">
                  <c:v>43.195070000000001</c:v>
                </c:pt>
                <c:pt idx="35">
                  <c:v>43.860542000000002</c:v>
                </c:pt>
                <c:pt idx="36">
                  <c:v>44.538311999999998</c:v>
                </c:pt>
                <c:pt idx="37">
                  <c:v>45.229095999999998</c:v>
                </c:pt>
                <c:pt idx="38">
                  <c:v>45.933566999999996</c:v>
                </c:pt>
                <c:pt idx="39">
                  <c:v>46.652445999999998</c:v>
                </c:pt>
                <c:pt idx="40">
                  <c:v>47.386428000000002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49D-42AC-B50A-3E04CB31E36F}"/>
            </c:ext>
          </c:extLst>
        </c:ser>
        <c:ser>
          <c:idx val="4"/>
          <c:order val="4"/>
          <c:tx>
            <c:strRef>
              <c:f>Sheet!$F$1</c:f>
              <c:strCache>
                <c:ptCount val="1"/>
                <c:pt idx="0">
                  <c:v>Estimates</c:v>
                </c:pt>
              </c:strCache>
            </c:strRef>
          </c:tx>
          <c:spPr>
            <a:ln w="47625" cmpd="dbl"/>
          </c:spPr>
          <c:marker>
            <c:symbol val="square"/>
            <c:size val="5"/>
          </c:marker>
          <c:val>
            <c:numRef>
              <c:f>Sheet!$F$2:$F$8</c:f>
              <c:numCache>
                <c:formatCode>General</c:formatCode>
                <c:ptCount val="7"/>
                <c:pt idx="0">
                  <c:v>25.145561000000001</c:v>
                </c:pt>
                <c:pt idx="1">
                  <c:v>25.657477</c:v>
                </c:pt>
                <c:pt idx="2">
                  <c:v>26.094422000000002</c:v>
                </c:pt>
                <c:pt idx="3">
                  <c:v>26.505637</c:v>
                </c:pt>
                <c:pt idx="4">
                  <c:v>26.956958</c:v>
                </c:pt>
                <c:pt idx="5">
                  <c:v>27.469114000000001</c:v>
                </c:pt>
                <c:pt idx="6">
                  <c:v>27.862596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B9-45AE-A789-7562570EB9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3985080"/>
        <c:axId val="573981944"/>
      </c:lineChart>
      <c:catAx>
        <c:axId val="573985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2700000"/>
          <a:lstStyle/>
          <a:p>
            <a:pPr>
              <a:defRPr sz="1400"/>
            </a:pPr>
            <a:endParaRPr lang="en-US"/>
          </a:p>
        </c:txPr>
        <c:crossAx val="573981944"/>
        <c:crosses val="autoZero"/>
        <c:auto val="1"/>
        <c:lblAlgn val="ctr"/>
        <c:lblOffset val="0"/>
        <c:tickLblSkip val="5"/>
        <c:noMultiLvlLbl val="0"/>
      </c:catAx>
      <c:valAx>
        <c:axId val="573981944"/>
        <c:scaling>
          <c:orientation val="minMax"/>
          <c:min val="2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Millions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573985080"/>
        <c:crosses val="autoZero"/>
        <c:crossBetween val="midCat"/>
      </c:valAx>
    </c:plotArea>
    <c:legend>
      <c:legendPos val="l"/>
      <c:layout>
        <c:manualLayout>
          <c:xMode val="edge"/>
          <c:yMode val="edge"/>
          <c:x val="0.13875692621755614"/>
          <c:y val="0.1117884020045586"/>
          <c:w val="0.24976876154369596"/>
          <c:h val="0.33835917202064625"/>
        </c:manualLayout>
      </c:layout>
      <c:overlay val="1"/>
      <c:spPr>
        <a:solidFill>
          <a:schemeClr val="bg1"/>
        </a:solidFill>
        <a:ln>
          <a:solidFill>
            <a:schemeClr val="bg1">
              <a:lumMod val="6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098413374003922E-2"/>
          <c:y val="1.7338367852833748E-2"/>
          <c:w val="0.64062992125984253"/>
          <c:h val="0.6658434863474416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Less than High School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Black</c:v>
                </c:pt>
                <c:pt idx="1">
                  <c:v>Asian</c:v>
                </c:pt>
                <c:pt idx="2">
                  <c:v>Non-Hispanic White</c:v>
                </c:pt>
                <c:pt idx="3">
                  <c:v>Hispanic</c:v>
                </c:pt>
                <c:pt idx="4">
                  <c:v>All Other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0.11762075897351887</c:v>
                </c:pt>
                <c:pt idx="1">
                  <c:v>0.12192441894848897</c:v>
                </c:pt>
                <c:pt idx="2">
                  <c:v>6.6577967933012752E-2</c:v>
                </c:pt>
                <c:pt idx="3">
                  <c:v>0.36498992143583231</c:v>
                </c:pt>
                <c:pt idx="4">
                  <c:v>0.33557916455714309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8D-4133-AACB-DF644BB208F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 School or Equivelant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Black</c:v>
                </c:pt>
                <c:pt idx="1">
                  <c:v>Asian</c:v>
                </c:pt>
                <c:pt idx="2">
                  <c:v>Non-Hispanic White</c:v>
                </c:pt>
                <c:pt idx="3">
                  <c:v>Hispanic</c:v>
                </c:pt>
                <c:pt idx="4">
                  <c:v>All Other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0.29609260231681317</c:v>
                </c:pt>
                <c:pt idx="1">
                  <c:v>0.14195162339582471</c:v>
                </c:pt>
                <c:pt idx="2">
                  <c:v>0.23919658154750151</c:v>
                </c:pt>
                <c:pt idx="3">
                  <c:v>0.27582753224987494</c:v>
                </c:pt>
                <c:pt idx="4">
                  <c:v>0.27502040641146797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8D-4133-AACB-DF644BB208F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 College or Associate Degree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Black</c:v>
                </c:pt>
                <c:pt idx="1">
                  <c:v>Asian</c:v>
                </c:pt>
                <c:pt idx="2">
                  <c:v>Non-Hispanic White</c:v>
                </c:pt>
                <c:pt idx="3">
                  <c:v>Hispanic</c:v>
                </c:pt>
                <c:pt idx="4">
                  <c:v>All Other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0.36251899676597887</c:v>
                </c:pt>
                <c:pt idx="1">
                  <c:v>0.15893429534567391</c:v>
                </c:pt>
                <c:pt idx="2">
                  <c:v>0.32220918129818232</c:v>
                </c:pt>
                <c:pt idx="3">
                  <c:v>0.22705915081592667</c:v>
                </c:pt>
                <c:pt idx="4">
                  <c:v>0.23970837310629695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8D-4133-AACB-DF644BB208F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Bachelor, Graduate, Professional Degree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Black</c:v>
                </c:pt>
                <c:pt idx="1">
                  <c:v>Asian</c:v>
                </c:pt>
                <c:pt idx="2">
                  <c:v>Non-Hispanic White</c:v>
                </c:pt>
                <c:pt idx="3">
                  <c:v>Hispanic</c:v>
                </c:pt>
                <c:pt idx="4">
                  <c:v>All Other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0.22376764194368912</c:v>
                </c:pt>
                <c:pt idx="1">
                  <c:v>0.57718966231001245</c:v>
                </c:pt>
                <c:pt idx="2">
                  <c:v>0.37201626922130349</c:v>
                </c:pt>
                <c:pt idx="3">
                  <c:v>0.13212339549836605</c:v>
                </c:pt>
                <c:pt idx="4">
                  <c:v>0.14969205592509199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8D-4133-AACB-DF644BB208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26059472"/>
        <c:axId val="226068096"/>
      </c:barChart>
      <c:catAx>
        <c:axId val="22605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068096"/>
        <c:crosses val="autoZero"/>
        <c:auto val="1"/>
        <c:lblAlgn val="ctr"/>
        <c:lblOffset val="100"/>
        <c:noMultiLvlLbl val="0"/>
      </c:catAx>
      <c:valAx>
        <c:axId val="226068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059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68757830330955982"/>
          <c:y val="4.7941743420705424E-2"/>
          <c:w val="0.24180806386672035"/>
          <c:h val="0.803944234367957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LT High School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508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forward val="0.1"/>
            <c:dispRSqr val="0"/>
            <c:dispEq val="0"/>
          </c:trendline>
          <c:cat>
            <c:numRef>
              <c:f>Sheet1!$A$2:$A$22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</c:numCache>
            </c:numRef>
          </c:cat>
          <c:val>
            <c:numRef>
              <c:f>Sheet1!$B$2:$B$22</c:f>
              <c:numCache>
                <c:formatCode>0.0%</c:formatCode>
                <c:ptCount val="21"/>
                <c:pt idx="0">
                  <c:v>0.40375557464099443</c:v>
                </c:pt>
                <c:pt idx="1">
                  <c:v>0.39576217780870837</c:v>
                </c:pt>
                <c:pt idx="2">
                  <c:v>0.38731083535955879</c:v>
                </c:pt>
                <c:pt idx="3">
                  <c:v>0.38067253755868802</c:v>
                </c:pt>
                <c:pt idx="4">
                  <c:v>0.37456123700758892</c:v>
                </c:pt>
                <c:pt idx="5">
                  <c:v>0.36498992143583231</c:v>
                </c:pt>
                <c:pt idx="6">
                  <c:v>0.35100722808692564</c:v>
                </c:pt>
                <c:pt idx="7">
                  <c:v>0.33800972236511528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B2-45F6-BE60-9D87E3C52C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 School or Equiv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trendline>
            <c:spPr>
              <a:ln w="5080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forward val="1.0000000000000002E-2"/>
            <c:dispRSqr val="0"/>
            <c:dispEq val="0"/>
          </c:trendline>
          <c:cat>
            <c:numRef>
              <c:f>Sheet1!$A$2:$A$22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</c:numCache>
            </c:numRef>
          </c:cat>
          <c:val>
            <c:numRef>
              <c:f>Sheet1!$C$2:$C$22</c:f>
              <c:numCache>
                <c:formatCode>0.0%</c:formatCode>
                <c:ptCount val="21"/>
                <c:pt idx="0">
                  <c:v>0.25826423309548069</c:v>
                </c:pt>
                <c:pt idx="1">
                  <c:v>0.26097907963066569</c:v>
                </c:pt>
                <c:pt idx="2">
                  <c:v>0.2603807600052383</c:v>
                </c:pt>
                <c:pt idx="3">
                  <c:v>0.2692472477693193</c:v>
                </c:pt>
                <c:pt idx="4">
                  <c:v>0.26572446422231832</c:v>
                </c:pt>
                <c:pt idx="5">
                  <c:v>0.27582753224987494</c:v>
                </c:pt>
                <c:pt idx="6">
                  <c:v>0.27674496734530057</c:v>
                </c:pt>
                <c:pt idx="7">
                  <c:v>0.27858490746226111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1B2-45F6-BE60-9D87E3C52C5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 College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trendline>
            <c:spPr>
              <a:ln w="5080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forward val="0.1"/>
            <c:dispRSqr val="0"/>
            <c:dispEq val="0"/>
          </c:trendline>
          <c:cat>
            <c:numRef>
              <c:f>Sheet1!$A$2:$A$22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</c:numCache>
            </c:numRef>
          </c:cat>
          <c:val>
            <c:numRef>
              <c:f>Sheet1!$D$2:$D$22</c:f>
              <c:numCache>
                <c:formatCode>0.0%</c:formatCode>
                <c:ptCount val="21"/>
                <c:pt idx="0">
                  <c:v>0.17668918805500794</c:v>
                </c:pt>
                <c:pt idx="1">
                  <c:v>0.17444867350396834</c:v>
                </c:pt>
                <c:pt idx="2">
                  <c:v>0.17988330284512274</c:v>
                </c:pt>
                <c:pt idx="3">
                  <c:v>0.17899419421079565</c:v>
                </c:pt>
                <c:pt idx="4">
                  <c:v>0.17691331596910997</c:v>
                </c:pt>
                <c:pt idx="5">
                  <c:v>0.17518115738714371</c:v>
                </c:pt>
                <c:pt idx="6">
                  <c:v>0.1749457304225342</c:v>
                </c:pt>
                <c:pt idx="7">
                  <c:v>0.17929492870174629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1B2-45F6-BE60-9D87E3C52C5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Bachelors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trendline>
            <c:spPr>
              <a:ln w="50800" cap="rnd">
                <a:solidFill>
                  <a:schemeClr val="accent4"/>
                </a:solidFill>
                <a:prstDash val="sysDot"/>
              </a:ln>
              <a:effectLst/>
            </c:spPr>
            <c:trendlineType val="linear"/>
            <c:forward val="0.1"/>
            <c:dispRSqr val="0"/>
            <c:dispEq val="0"/>
          </c:trendline>
          <c:cat>
            <c:numRef>
              <c:f>Sheet1!$A$2:$A$22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</c:numCache>
            </c:numRef>
          </c:cat>
          <c:val>
            <c:numRef>
              <c:f>Sheet1!$E$2:$E$22</c:f>
              <c:numCache>
                <c:formatCode>0.0%</c:formatCode>
                <c:ptCount val="21"/>
                <c:pt idx="0">
                  <c:v>8.4287051231896185E-2</c:v>
                </c:pt>
                <c:pt idx="1">
                  <c:v>8.6636870624227924E-2</c:v>
                </c:pt>
                <c:pt idx="2">
                  <c:v>8.5975261456770605E-2</c:v>
                </c:pt>
                <c:pt idx="3">
                  <c:v>8.8502006003279871E-2</c:v>
                </c:pt>
                <c:pt idx="4">
                  <c:v>9.3644659095302868E-2</c:v>
                </c:pt>
                <c:pt idx="5">
                  <c:v>9.6458677886912633E-2</c:v>
                </c:pt>
                <c:pt idx="6">
                  <c:v>0.10118906727369362</c:v>
                </c:pt>
                <c:pt idx="7">
                  <c:v>0.10401136239428208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1B2-45F6-BE60-9D87E3C52C5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Associates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trendline>
            <c:spPr>
              <a:ln w="50800" cap="rnd">
                <a:solidFill>
                  <a:schemeClr val="accent5"/>
                </a:solidFill>
                <a:prstDash val="sysDot"/>
              </a:ln>
              <a:effectLst/>
            </c:spPr>
            <c:trendlineType val="linear"/>
            <c:forward val="0.1"/>
            <c:dispRSqr val="0"/>
            <c:dispEq val="0"/>
          </c:trendline>
          <c:cat>
            <c:numRef>
              <c:f>Sheet1!$A$2:$A$22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</c:numCache>
            </c:numRef>
          </c:cat>
          <c:val>
            <c:numRef>
              <c:f>Sheet1!$F$2:$F$22</c:f>
              <c:numCache>
                <c:formatCode>0.0%</c:formatCode>
                <c:ptCount val="21"/>
                <c:pt idx="0">
                  <c:v>4.577845913101658E-2</c:v>
                </c:pt>
                <c:pt idx="1">
                  <c:v>4.8733024694602674E-2</c:v>
                </c:pt>
                <c:pt idx="2">
                  <c:v>5.1651679998030053E-2</c:v>
                </c:pt>
                <c:pt idx="3">
                  <c:v>4.6113525492117287E-2</c:v>
                </c:pt>
                <c:pt idx="4">
                  <c:v>5.3008685626711377E-2</c:v>
                </c:pt>
                <c:pt idx="5">
                  <c:v>5.1877993428782965E-2</c:v>
                </c:pt>
                <c:pt idx="6">
                  <c:v>5.5309488470017862E-2</c:v>
                </c:pt>
                <c:pt idx="7">
                  <c:v>5.9470077011391127E-2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1B2-45F6-BE60-9D87E3C52C5E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Graduate Professional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trendline>
            <c:spPr>
              <a:ln w="50800" cap="rnd">
                <a:solidFill>
                  <a:schemeClr val="accent6"/>
                </a:solidFill>
                <a:prstDash val="sysDot"/>
              </a:ln>
              <a:effectLst/>
            </c:spPr>
            <c:trendlineType val="linear"/>
            <c:forward val="0.1"/>
            <c:dispRSqr val="0"/>
            <c:dispEq val="0"/>
          </c:trendline>
          <c:cat>
            <c:numRef>
              <c:f>Sheet1!$A$2:$A$22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</c:numCache>
            </c:numRef>
          </c:cat>
          <c:val>
            <c:numRef>
              <c:f>Sheet1!$G$2:$G$22</c:f>
              <c:numCache>
                <c:formatCode>0.0%</c:formatCode>
                <c:ptCount val="21"/>
                <c:pt idx="0">
                  <c:v>3.1225493845604243E-2</c:v>
                </c:pt>
                <c:pt idx="1">
                  <c:v>3.3440173737827067E-2</c:v>
                </c:pt>
                <c:pt idx="2">
                  <c:v>3.4798160335279528E-2</c:v>
                </c:pt>
                <c:pt idx="3">
                  <c:v>3.6470488965799928E-2</c:v>
                </c:pt>
                <c:pt idx="4">
                  <c:v>3.614763807896855E-2</c:v>
                </c:pt>
                <c:pt idx="5">
                  <c:v>3.5664717611453414E-2</c:v>
                </c:pt>
                <c:pt idx="6">
                  <c:v>4.0803518401528148E-2</c:v>
                </c:pt>
                <c:pt idx="7">
                  <c:v>4.0629002065204083E-2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1B2-45F6-BE60-9D87E3C52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89366808"/>
        <c:axId val="789369104"/>
      </c:lineChart>
      <c:catAx>
        <c:axId val="789366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54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9369104"/>
        <c:crosses val="autoZero"/>
        <c:auto val="1"/>
        <c:lblAlgn val="ctr"/>
        <c:lblOffset val="100"/>
        <c:noMultiLvlLbl val="0"/>
      </c:catAx>
      <c:valAx>
        <c:axId val="789369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9366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ayout>
        <c:manualLayout>
          <c:xMode val="edge"/>
          <c:yMode val="edge"/>
          <c:x val="0.78391820954813085"/>
          <c:y val="0.15039659525200602"/>
          <c:w val="0.20707278144286018"/>
          <c:h val="0.516769563096648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Some College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508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forward val="0.1"/>
            <c:dispRSqr val="0"/>
            <c:dispEq val="0"/>
          </c:trendline>
          <c:cat>
            <c:numRef>
              <c:f>Sheet1!$A$2:$A$22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</c:numCache>
            </c:numRef>
          </c:cat>
          <c:val>
            <c:numRef>
              <c:f>Sheet1!$B$2:$B$22</c:f>
              <c:numCache>
                <c:formatCode>0.0%</c:formatCode>
                <c:ptCount val="21"/>
                <c:pt idx="0">
                  <c:v>0.2540417997017676</c:v>
                </c:pt>
                <c:pt idx="1">
                  <c:v>0.25148715843786007</c:v>
                </c:pt>
                <c:pt idx="2">
                  <c:v>0.25499174880486764</c:v>
                </c:pt>
                <c:pt idx="3">
                  <c:v>0.25196202099746695</c:v>
                </c:pt>
                <c:pt idx="4">
                  <c:v>0.25195839676379056</c:v>
                </c:pt>
                <c:pt idx="5">
                  <c:v>0.24353949240916756</c:v>
                </c:pt>
                <c:pt idx="6">
                  <c:v>0.24318136325767722</c:v>
                </c:pt>
                <c:pt idx="7">
                  <c:v>0.23877243877642476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B2-45F6-BE60-9D87E3C52C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 School or Equiv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trendline>
            <c:spPr>
              <a:ln w="5080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forward val="1.0000000000000002E-2"/>
            <c:dispRSqr val="0"/>
            <c:dispEq val="0"/>
          </c:trendline>
          <c:cat>
            <c:numRef>
              <c:f>Sheet1!$A$2:$A$22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</c:numCache>
            </c:numRef>
          </c:cat>
          <c:val>
            <c:numRef>
              <c:f>Sheet1!$C$2:$C$22</c:f>
              <c:numCache>
                <c:formatCode>0.0%</c:formatCode>
                <c:ptCount val="21"/>
                <c:pt idx="0">
                  <c:v>0.25260335992368488</c:v>
                </c:pt>
                <c:pt idx="1">
                  <c:v>0.25225469248248894</c:v>
                </c:pt>
                <c:pt idx="2">
                  <c:v>0.24617895844631704</c:v>
                </c:pt>
                <c:pt idx="3">
                  <c:v>0.24409480091665486</c:v>
                </c:pt>
                <c:pt idx="4">
                  <c:v>0.24380774671917793</c:v>
                </c:pt>
                <c:pt idx="5">
                  <c:v>0.23919658154750151</c:v>
                </c:pt>
                <c:pt idx="6">
                  <c:v>0.23569332786906175</c:v>
                </c:pt>
                <c:pt idx="7">
                  <c:v>0.23569670593558162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1B2-45F6-BE60-9D87E3C52C5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Bachelors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trendline>
            <c:spPr>
              <a:ln w="5080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forward val="0.1"/>
            <c:dispRSqr val="0"/>
            <c:dispEq val="0"/>
          </c:trendline>
          <c:cat>
            <c:numRef>
              <c:f>Sheet1!$A$2:$A$22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</c:numCache>
            </c:numRef>
          </c:cat>
          <c:val>
            <c:numRef>
              <c:f>Sheet1!$D$2:$D$22</c:f>
              <c:numCache>
                <c:formatCode>0.0%</c:formatCode>
                <c:ptCount val="21"/>
                <c:pt idx="0">
                  <c:v>0.22823260941742202</c:v>
                </c:pt>
                <c:pt idx="1">
                  <c:v>0.23321120300920367</c:v>
                </c:pt>
                <c:pt idx="2">
                  <c:v>0.23415696592633392</c:v>
                </c:pt>
                <c:pt idx="3">
                  <c:v>0.24031367783993732</c:v>
                </c:pt>
                <c:pt idx="4">
                  <c:v>0.23844720335679576</c:v>
                </c:pt>
                <c:pt idx="5">
                  <c:v>0.24552748610705058</c:v>
                </c:pt>
                <c:pt idx="6">
                  <c:v>0.24759416469203679</c:v>
                </c:pt>
                <c:pt idx="7">
                  <c:v>0.25486473360528916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1B2-45F6-BE60-9D87E3C52C5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Graduate Professional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trendline>
            <c:spPr>
              <a:ln w="50800" cap="rnd">
                <a:solidFill>
                  <a:schemeClr val="accent4"/>
                </a:solidFill>
                <a:prstDash val="sysDot"/>
              </a:ln>
              <a:effectLst/>
            </c:spPr>
            <c:trendlineType val="linear"/>
            <c:forward val="0.1"/>
            <c:dispRSqr val="0"/>
            <c:dispEq val="0"/>
          </c:trendline>
          <c:cat>
            <c:numRef>
              <c:f>Sheet1!$A$2:$A$22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</c:numCache>
            </c:numRef>
          </c:cat>
          <c:val>
            <c:numRef>
              <c:f>Sheet1!$E$2:$E$22</c:f>
              <c:numCache>
                <c:formatCode>0.0%</c:formatCode>
                <c:ptCount val="21"/>
                <c:pt idx="0">
                  <c:v>0.11296839272443333</c:v>
                </c:pt>
                <c:pt idx="1">
                  <c:v>0.11480928040254638</c:v>
                </c:pt>
                <c:pt idx="2">
                  <c:v>0.11896800301198321</c:v>
                </c:pt>
                <c:pt idx="3">
                  <c:v>0.11856108149964852</c:v>
                </c:pt>
                <c:pt idx="4">
                  <c:v>0.12443228103663286</c:v>
                </c:pt>
                <c:pt idx="5">
                  <c:v>0.12648878311425288</c:v>
                </c:pt>
                <c:pt idx="6">
                  <c:v>0.12827049596697637</c:v>
                </c:pt>
                <c:pt idx="7">
                  <c:v>0.13074929816997974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1B2-45F6-BE60-9D87E3C52C5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Associates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trendline>
            <c:spPr>
              <a:ln w="50800" cap="rnd">
                <a:solidFill>
                  <a:schemeClr val="accent5"/>
                </a:solidFill>
                <a:prstDash val="sysDot"/>
              </a:ln>
              <a:effectLst/>
            </c:spPr>
            <c:trendlineType val="linear"/>
            <c:forward val="0.1"/>
            <c:dispRSqr val="0"/>
            <c:dispEq val="0"/>
          </c:trendline>
          <c:cat>
            <c:numRef>
              <c:f>Sheet1!$A$2:$A$22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</c:numCache>
            </c:numRef>
          </c:cat>
          <c:val>
            <c:numRef>
              <c:f>Sheet1!$F$2:$F$22</c:f>
              <c:numCache>
                <c:formatCode>0.0%</c:formatCode>
                <c:ptCount val="21"/>
                <c:pt idx="0">
                  <c:v>7.1887046547293859E-2</c:v>
                </c:pt>
                <c:pt idx="1">
                  <c:v>7.364285886594274E-2</c:v>
                </c:pt>
                <c:pt idx="2">
                  <c:v>7.2490028139157309E-2</c:v>
                </c:pt>
                <c:pt idx="3">
                  <c:v>7.5651466552700608E-2</c:v>
                </c:pt>
                <c:pt idx="4">
                  <c:v>7.5183219069213547E-2</c:v>
                </c:pt>
                <c:pt idx="5">
                  <c:v>7.8669688889014738E-2</c:v>
                </c:pt>
                <c:pt idx="6">
                  <c:v>7.9127306322981317E-2</c:v>
                </c:pt>
                <c:pt idx="7">
                  <c:v>8.0065323483995296E-2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1B2-45F6-BE60-9D87E3C52C5E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LT High School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trendline>
            <c:spPr>
              <a:ln w="50800" cap="rnd">
                <a:solidFill>
                  <a:schemeClr val="accent6"/>
                </a:solidFill>
                <a:prstDash val="sysDot"/>
              </a:ln>
              <a:effectLst/>
            </c:spPr>
            <c:trendlineType val="linear"/>
            <c:forward val="0.1"/>
            <c:dispRSqr val="0"/>
            <c:dispEq val="0"/>
          </c:trendline>
          <c:cat>
            <c:numRef>
              <c:f>Sheet1!$A$2:$A$22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</c:numCache>
            </c:numRef>
          </c:cat>
          <c:val>
            <c:numRef>
              <c:f>Sheet1!$G$2:$G$22</c:f>
              <c:numCache>
                <c:formatCode>0.0%</c:formatCode>
                <c:ptCount val="21"/>
                <c:pt idx="0">
                  <c:v>8.026679168539827E-2</c:v>
                </c:pt>
                <c:pt idx="1">
                  <c:v>7.4594806801958208E-2</c:v>
                </c:pt>
                <c:pt idx="2">
                  <c:v>7.3214295671340843E-2</c:v>
                </c:pt>
                <c:pt idx="3">
                  <c:v>6.9416952193591772E-2</c:v>
                </c:pt>
                <c:pt idx="4">
                  <c:v>6.6171153054389337E-2</c:v>
                </c:pt>
                <c:pt idx="5">
                  <c:v>6.6577967933012752E-2</c:v>
                </c:pt>
                <c:pt idx="6">
                  <c:v>6.6133341891266545E-2</c:v>
                </c:pt>
                <c:pt idx="7">
                  <c:v>5.9851500028729375E-2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1B2-45F6-BE60-9D87E3C52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89366808"/>
        <c:axId val="789369104"/>
      </c:lineChart>
      <c:catAx>
        <c:axId val="789366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54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9369104"/>
        <c:crosses val="autoZero"/>
        <c:auto val="1"/>
        <c:lblAlgn val="ctr"/>
        <c:lblOffset val="100"/>
        <c:noMultiLvlLbl val="0"/>
      </c:catAx>
      <c:valAx>
        <c:axId val="789369104"/>
        <c:scaling>
          <c:orientation val="minMax"/>
          <c:max val="0.4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9366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ayout>
        <c:manualLayout>
          <c:xMode val="edge"/>
          <c:yMode val="edge"/>
          <c:x val="0.78391820954813085"/>
          <c:y val="0.21030129232484468"/>
          <c:w val="0.20707278144286018"/>
          <c:h val="0.620241312586096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High School or Equiv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508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forward val="0.1"/>
            <c:dispRSqr val="0"/>
            <c:dispEq val="0"/>
          </c:trendline>
          <c:cat>
            <c:numRef>
              <c:f>Sheet1!$A$2:$A$22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</c:numCache>
            </c:numRef>
          </c:cat>
          <c:val>
            <c:numRef>
              <c:f>Sheet1!$B$2:$B$22</c:f>
              <c:numCache>
                <c:formatCode>0.0%</c:formatCode>
                <c:ptCount val="21"/>
                <c:pt idx="0">
                  <c:v>0.30311655761054407</c:v>
                </c:pt>
                <c:pt idx="1">
                  <c:v>0.29688983979257927</c:v>
                </c:pt>
                <c:pt idx="2">
                  <c:v>0.29875800638703109</c:v>
                </c:pt>
                <c:pt idx="3">
                  <c:v>0.28937512504514618</c:v>
                </c:pt>
                <c:pt idx="4">
                  <c:v>0.29496401431689012</c:v>
                </c:pt>
                <c:pt idx="5">
                  <c:v>0.29609260231681317</c:v>
                </c:pt>
                <c:pt idx="6">
                  <c:v>0.29761195339085267</c:v>
                </c:pt>
                <c:pt idx="7">
                  <c:v>0.29172263532514525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B2-45F6-BE60-9D87E3C52C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 College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trendline>
            <c:spPr>
              <a:ln w="5080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forward val="1.0000000000000002E-2"/>
            <c:dispRSqr val="0"/>
            <c:dispEq val="0"/>
          </c:trendline>
          <c:cat>
            <c:numRef>
              <c:f>Sheet1!$A$2:$A$22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</c:numCache>
            </c:numRef>
          </c:cat>
          <c:val>
            <c:numRef>
              <c:f>Sheet1!$C$2:$C$22</c:f>
              <c:numCache>
                <c:formatCode>0.0%</c:formatCode>
                <c:ptCount val="21"/>
                <c:pt idx="0">
                  <c:v>0.28685628134746061</c:v>
                </c:pt>
                <c:pt idx="1">
                  <c:v>0.28897619714396416</c:v>
                </c:pt>
                <c:pt idx="2">
                  <c:v>0.28654225107221515</c:v>
                </c:pt>
                <c:pt idx="3">
                  <c:v>0.28458742247200935</c:v>
                </c:pt>
                <c:pt idx="4">
                  <c:v>0.28973462097576147</c:v>
                </c:pt>
                <c:pt idx="5">
                  <c:v>0.281508546777266</c:v>
                </c:pt>
                <c:pt idx="6">
                  <c:v>0.27486610977996906</c:v>
                </c:pt>
                <c:pt idx="7">
                  <c:v>0.27812833696463091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1B2-45F6-BE60-9D87E3C52C5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LT High School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trendline>
            <c:spPr>
              <a:ln w="5080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forward val="0.1"/>
            <c:dispRSqr val="0"/>
            <c:dispEq val="0"/>
          </c:trendline>
          <c:cat>
            <c:numRef>
              <c:f>Sheet1!$A$2:$A$22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</c:numCache>
            </c:numRef>
          </c:cat>
          <c:val>
            <c:numRef>
              <c:f>Sheet1!$D$2:$D$22</c:f>
              <c:numCache>
                <c:formatCode>0.0%</c:formatCode>
                <c:ptCount val="21"/>
                <c:pt idx="0">
                  <c:v>0.13860799240363197</c:v>
                </c:pt>
                <c:pt idx="1">
                  <c:v>0.13789029082636733</c:v>
                </c:pt>
                <c:pt idx="2">
                  <c:v>0.13233575408122356</c:v>
                </c:pt>
                <c:pt idx="3">
                  <c:v>0.12621751749332877</c:v>
                </c:pt>
                <c:pt idx="4">
                  <c:v>0.12067451988521163</c:v>
                </c:pt>
                <c:pt idx="5">
                  <c:v>0.11762075897351887</c:v>
                </c:pt>
                <c:pt idx="6">
                  <c:v>0.10916689152532354</c:v>
                </c:pt>
                <c:pt idx="7">
                  <c:v>0.10539047151846351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1B2-45F6-BE60-9D87E3C52C5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Bachelors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trendline>
            <c:spPr>
              <a:ln w="50800" cap="rnd">
                <a:solidFill>
                  <a:schemeClr val="accent4"/>
                </a:solidFill>
                <a:prstDash val="sysDot"/>
              </a:ln>
              <a:effectLst/>
            </c:spPr>
            <c:trendlineType val="linear"/>
            <c:forward val="0.1"/>
            <c:dispRSqr val="0"/>
            <c:dispEq val="0"/>
          </c:trendline>
          <c:cat>
            <c:numRef>
              <c:f>Sheet1!$A$2:$A$22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</c:numCache>
            </c:numRef>
          </c:cat>
          <c:val>
            <c:numRef>
              <c:f>Sheet1!$E$2:$E$22</c:f>
              <c:numCache>
                <c:formatCode>0.0%</c:formatCode>
                <c:ptCount val="21"/>
                <c:pt idx="0">
                  <c:v>0.13060339789836056</c:v>
                </c:pt>
                <c:pt idx="1">
                  <c:v>0.13836543820700095</c:v>
                </c:pt>
                <c:pt idx="2">
                  <c:v>0.14003241370436106</c:v>
                </c:pt>
                <c:pt idx="3">
                  <c:v>0.14440018604119409</c:v>
                </c:pt>
                <c:pt idx="4">
                  <c:v>0.1409061970346169</c:v>
                </c:pt>
                <c:pt idx="5">
                  <c:v>0.14587468497182116</c:v>
                </c:pt>
                <c:pt idx="6">
                  <c:v>0.15242604216028308</c:v>
                </c:pt>
                <c:pt idx="7">
                  <c:v>0.15503036333531628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1B2-45F6-BE60-9D87E3C52C5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Associates</c:v>
                </c:pt>
              </c:strCache>
            </c:strRef>
          </c:tx>
          <c:spPr>
            <a:ln w="508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trendline>
            <c:spPr>
              <a:ln w="50800" cap="rnd">
                <a:solidFill>
                  <a:schemeClr val="accent5"/>
                </a:solidFill>
                <a:prstDash val="sysDot"/>
              </a:ln>
              <a:effectLst/>
            </c:spPr>
            <c:trendlineType val="linear"/>
            <c:forward val="0.1"/>
            <c:dispRSqr val="0"/>
            <c:dispEq val="0"/>
          </c:trendline>
          <c:cat>
            <c:numRef>
              <c:f>Sheet1!$A$2:$A$22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</c:numCache>
            </c:numRef>
          </c:cat>
          <c:val>
            <c:numRef>
              <c:f>Sheet1!$F$2:$F$22</c:f>
              <c:numCache>
                <c:formatCode>0.0%</c:formatCode>
                <c:ptCount val="21"/>
                <c:pt idx="0">
                  <c:v>7.5103049228200283E-2</c:v>
                </c:pt>
                <c:pt idx="1">
                  <c:v>7.3196810210133523E-2</c:v>
                </c:pt>
                <c:pt idx="2">
                  <c:v>7.5798937196320915E-2</c:v>
                </c:pt>
                <c:pt idx="3">
                  <c:v>7.6914522386004297E-2</c:v>
                </c:pt>
                <c:pt idx="4">
                  <c:v>7.6982679738726301E-2</c:v>
                </c:pt>
                <c:pt idx="5">
                  <c:v>8.101044998871286E-2</c:v>
                </c:pt>
                <c:pt idx="6">
                  <c:v>8.707941499246287E-2</c:v>
                </c:pt>
                <c:pt idx="7">
                  <c:v>8.2517701706253915E-2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1B2-45F6-BE60-9D87E3C52C5E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Graduate and Professional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trendline>
            <c:spPr>
              <a:ln w="50800" cap="rnd">
                <a:solidFill>
                  <a:schemeClr val="accent6"/>
                </a:solidFill>
                <a:prstDash val="sysDot"/>
              </a:ln>
              <a:effectLst/>
            </c:spPr>
            <c:trendlineType val="linear"/>
            <c:forward val="0.1"/>
            <c:dispRSqr val="0"/>
            <c:dispEq val="0"/>
          </c:trendline>
          <c:cat>
            <c:numRef>
              <c:f>Sheet1!$A$2:$A$22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</c:numCache>
            </c:numRef>
          </c:cat>
          <c:val>
            <c:numRef>
              <c:f>Sheet1!$G$2:$G$22</c:f>
              <c:numCache>
                <c:formatCode>0.0%</c:formatCode>
                <c:ptCount val="21"/>
                <c:pt idx="0">
                  <c:v>6.5712721511802505E-2</c:v>
                </c:pt>
                <c:pt idx="1">
                  <c:v>6.4681423819954759E-2</c:v>
                </c:pt>
                <c:pt idx="2">
                  <c:v>6.6532637558848209E-2</c:v>
                </c:pt>
                <c:pt idx="3">
                  <c:v>7.8505226562317301E-2</c:v>
                </c:pt>
                <c:pt idx="4">
                  <c:v>7.6737968048793598E-2</c:v>
                </c:pt>
                <c:pt idx="5">
                  <c:v>7.789295697186796E-2</c:v>
                </c:pt>
                <c:pt idx="6">
                  <c:v>7.8849588151108832E-2</c:v>
                </c:pt>
                <c:pt idx="7">
                  <c:v>8.7210491150190125E-2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1B2-45F6-BE60-9D87E3C52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89366808"/>
        <c:axId val="789369104"/>
      </c:lineChart>
      <c:catAx>
        <c:axId val="789366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54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9369104"/>
        <c:crosses val="autoZero"/>
        <c:auto val="1"/>
        <c:lblAlgn val="ctr"/>
        <c:lblOffset val="100"/>
        <c:noMultiLvlLbl val="0"/>
      </c:catAx>
      <c:valAx>
        <c:axId val="789369104"/>
        <c:scaling>
          <c:orientation val="minMax"/>
          <c:max val="0.4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9366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ayout>
        <c:manualLayout>
          <c:xMode val="edge"/>
          <c:yMode val="edge"/>
          <c:x val="0.78391820954813085"/>
          <c:y val="0.21030129232484468"/>
          <c:w val="0.20707278144286018"/>
          <c:h val="0.620241312586096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Bachelors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508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forward val="0.1"/>
            <c:dispRSqr val="0"/>
            <c:dispEq val="0"/>
          </c:trendline>
          <c:cat>
            <c:numRef>
              <c:f>Sheet1!$A$2:$A$22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</c:numCache>
            </c:numRef>
          </c:cat>
          <c:val>
            <c:numRef>
              <c:f>Sheet1!$B$2:$B$22</c:f>
              <c:numCache>
                <c:formatCode>0.0%</c:formatCode>
                <c:ptCount val="21"/>
                <c:pt idx="0">
                  <c:v>0.28959461972257944</c:v>
                </c:pt>
                <c:pt idx="1">
                  <c:v>0.30276207402734473</c:v>
                </c:pt>
                <c:pt idx="2">
                  <c:v>0.29517603273966547</c:v>
                </c:pt>
                <c:pt idx="3">
                  <c:v>0.31807177442324125</c:v>
                </c:pt>
                <c:pt idx="4">
                  <c:v>0.30870229123425297</c:v>
                </c:pt>
                <c:pt idx="5">
                  <c:v>0.3136649121769472</c:v>
                </c:pt>
                <c:pt idx="6">
                  <c:v>0.29802792787488169</c:v>
                </c:pt>
                <c:pt idx="7">
                  <c:v>0.30547664200834945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B2-45F6-BE60-9D87E3C52C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Graduate and Professional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trendline>
            <c:spPr>
              <a:ln w="5080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forward val="1.0000000000000002E-2"/>
            <c:dispRSqr val="0"/>
            <c:dispEq val="0"/>
          </c:trendline>
          <c:cat>
            <c:numRef>
              <c:f>Sheet1!$A$2:$A$22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</c:numCache>
            </c:numRef>
          </c:cat>
          <c:val>
            <c:numRef>
              <c:f>Sheet1!$C$2:$C$22</c:f>
              <c:numCache>
                <c:formatCode>0.0%</c:formatCode>
                <c:ptCount val="21"/>
                <c:pt idx="0">
                  <c:v>0.22865554005128388</c:v>
                </c:pt>
                <c:pt idx="1">
                  <c:v>0.22247176357835227</c:v>
                </c:pt>
                <c:pt idx="2">
                  <c:v>0.23600650230289894</c:v>
                </c:pt>
                <c:pt idx="3">
                  <c:v>0.25518699471989131</c:v>
                </c:pt>
                <c:pt idx="4">
                  <c:v>0.27030269168830318</c:v>
                </c:pt>
                <c:pt idx="5">
                  <c:v>0.26352475013306526</c:v>
                </c:pt>
                <c:pt idx="6">
                  <c:v>0.26895639609933736</c:v>
                </c:pt>
                <c:pt idx="7">
                  <c:v>0.28671559605395214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1B2-45F6-BE60-9D87E3C52C5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LT High School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trendline>
            <c:spPr>
              <a:ln w="5080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forward val="0.1"/>
            <c:dispRSqr val="0"/>
            <c:dispEq val="0"/>
          </c:trendline>
          <c:cat>
            <c:numRef>
              <c:f>Sheet1!$A$2:$A$22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</c:numCache>
            </c:numRef>
          </c:cat>
          <c:val>
            <c:numRef>
              <c:f>Sheet1!$D$2:$D$22</c:f>
              <c:numCache>
                <c:formatCode>0.0%</c:formatCode>
                <c:ptCount val="21"/>
                <c:pt idx="0">
                  <c:v>0.14354021379227366</c:v>
                </c:pt>
                <c:pt idx="1">
                  <c:v>0.14263032427907654</c:v>
                </c:pt>
                <c:pt idx="2">
                  <c:v>0.13989932838055585</c:v>
                </c:pt>
                <c:pt idx="3">
                  <c:v>0.11881887693622242</c:v>
                </c:pt>
                <c:pt idx="4">
                  <c:v>0.13107032974256164</c:v>
                </c:pt>
                <c:pt idx="5">
                  <c:v>0.12192441894848897</c:v>
                </c:pt>
                <c:pt idx="6">
                  <c:v>0.12409130231947206</c:v>
                </c:pt>
                <c:pt idx="7">
                  <c:v>0.1155405485355068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1B2-45F6-BE60-9D87E3C52C5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High School or Equiv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trendline>
            <c:spPr>
              <a:ln w="50800" cap="rnd">
                <a:solidFill>
                  <a:schemeClr val="accent4"/>
                </a:solidFill>
                <a:prstDash val="sysDot"/>
              </a:ln>
              <a:effectLst/>
            </c:spPr>
            <c:trendlineType val="linear"/>
            <c:forward val="0.1"/>
            <c:dispRSqr val="0"/>
            <c:dispEq val="0"/>
          </c:trendline>
          <c:cat>
            <c:numRef>
              <c:f>Sheet1!$A$2:$A$22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</c:numCache>
            </c:numRef>
          </c:cat>
          <c:val>
            <c:numRef>
              <c:f>Sheet1!$E$2:$E$22</c:f>
              <c:numCache>
                <c:formatCode>0.0%</c:formatCode>
                <c:ptCount val="21"/>
                <c:pt idx="0">
                  <c:v>0.15215940821948631</c:v>
                </c:pt>
                <c:pt idx="1">
                  <c:v>0.13989312013975663</c:v>
                </c:pt>
                <c:pt idx="2">
                  <c:v>0.13468180068160104</c:v>
                </c:pt>
                <c:pt idx="3">
                  <c:v>0.13710618276625111</c:v>
                </c:pt>
                <c:pt idx="4">
                  <c:v>0.13224337696024027</c:v>
                </c:pt>
                <c:pt idx="5">
                  <c:v>0.14195162339582471</c:v>
                </c:pt>
                <c:pt idx="6">
                  <c:v>0.13835644048681284</c:v>
                </c:pt>
                <c:pt idx="7">
                  <c:v>0.12139550943968572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1B2-45F6-BE60-9D87E3C52C5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Some College</c:v>
                </c:pt>
              </c:strCache>
            </c:strRef>
          </c:tx>
          <c:spPr>
            <a:ln w="508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trendline>
            <c:spPr>
              <a:ln w="50800" cap="rnd">
                <a:solidFill>
                  <a:schemeClr val="accent5"/>
                </a:solidFill>
                <a:prstDash val="sysDot"/>
              </a:ln>
              <a:effectLst/>
            </c:spPr>
            <c:trendlineType val="linear"/>
            <c:forward val="0.1"/>
            <c:dispRSqr val="0"/>
            <c:dispEq val="0"/>
          </c:trendline>
          <c:cat>
            <c:numRef>
              <c:f>Sheet1!$A$2:$A$22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</c:numCache>
            </c:numRef>
          </c:cat>
          <c:val>
            <c:numRef>
              <c:f>Sheet1!$F$2:$F$22</c:f>
              <c:numCache>
                <c:formatCode>0.0%</c:formatCode>
                <c:ptCount val="21"/>
                <c:pt idx="0">
                  <c:v>0.1298395073495977</c:v>
                </c:pt>
                <c:pt idx="1">
                  <c:v>0.12602815756590521</c:v>
                </c:pt>
                <c:pt idx="2">
                  <c:v>0.13287085228650058</c:v>
                </c:pt>
                <c:pt idx="3">
                  <c:v>0.11311975549372302</c:v>
                </c:pt>
                <c:pt idx="4">
                  <c:v>0.10490050587661262</c:v>
                </c:pt>
                <c:pt idx="5">
                  <c:v>0.10392572003075286</c:v>
                </c:pt>
                <c:pt idx="6">
                  <c:v>0.11737203498457761</c:v>
                </c:pt>
                <c:pt idx="7">
                  <c:v>0.10752991214869428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1B2-45F6-BE60-9D87E3C52C5E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Associates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trendline>
            <c:spPr>
              <a:ln w="50800" cap="rnd">
                <a:solidFill>
                  <a:schemeClr val="accent6"/>
                </a:solidFill>
                <a:prstDash val="sysDot"/>
              </a:ln>
              <a:effectLst/>
            </c:spPr>
            <c:trendlineType val="linear"/>
            <c:forward val="0.1"/>
            <c:dispRSqr val="0"/>
            <c:dispEq val="0"/>
          </c:trendline>
          <c:cat>
            <c:numRef>
              <c:f>Sheet1!$A$2:$A$22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</c:numCache>
            </c:numRef>
          </c:cat>
          <c:val>
            <c:numRef>
              <c:f>Sheet1!$G$2:$G$22</c:f>
              <c:numCache>
                <c:formatCode>0.0%</c:formatCode>
                <c:ptCount val="21"/>
                <c:pt idx="0">
                  <c:v>5.6210710864778968E-2</c:v>
                </c:pt>
                <c:pt idx="1">
                  <c:v>6.6214560409564596E-2</c:v>
                </c:pt>
                <c:pt idx="2">
                  <c:v>6.136548360877811E-2</c:v>
                </c:pt>
                <c:pt idx="3">
                  <c:v>5.7696415660670859E-2</c:v>
                </c:pt>
                <c:pt idx="4">
                  <c:v>5.2780804498029334E-2</c:v>
                </c:pt>
                <c:pt idx="5">
                  <c:v>5.5008575314921045E-2</c:v>
                </c:pt>
                <c:pt idx="6">
                  <c:v>5.3195898234918451E-2</c:v>
                </c:pt>
                <c:pt idx="7">
                  <c:v>6.3341791813811596E-2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1B2-45F6-BE60-9D87E3C52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89366808"/>
        <c:axId val="789369104"/>
      </c:lineChart>
      <c:catAx>
        <c:axId val="789366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54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9369104"/>
        <c:crosses val="autoZero"/>
        <c:auto val="1"/>
        <c:lblAlgn val="ctr"/>
        <c:lblOffset val="100"/>
        <c:noMultiLvlLbl val="0"/>
      </c:catAx>
      <c:valAx>
        <c:axId val="789369104"/>
        <c:scaling>
          <c:orientation val="minMax"/>
          <c:max val="0.4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9366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ayout>
        <c:manualLayout>
          <c:xMode val="edge"/>
          <c:yMode val="edge"/>
          <c:x val="0.78391820954813085"/>
          <c:y val="0.21030129232484468"/>
          <c:w val="0.20707278144286018"/>
          <c:h val="0.620241312586096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4F81B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07A-4B2E-87C6-B32168F39F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F81BD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Florida</c:v>
                </c:pt>
                <c:pt idx="1">
                  <c:v>Colorado</c:v>
                </c:pt>
                <c:pt idx="2">
                  <c:v>Georgia</c:v>
                </c:pt>
                <c:pt idx="3">
                  <c:v>Washington</c:v>
                </c:pt>
                <c:pt idx="4">
                  <c:v>Oregon</c:v>
                </c:pt>
                <c:pt idx="5">
                  <c:v>Kansas</c:v>
                </c:pt>
                <c:pt idx="6">
                  <c:v>Pennsylvania</c:v>
                </c:pt>
                <c:pt idx="7">
                  <c:v>New Jersey</c:v>
                </c:pt>
                <c:pt idx="8">
                  <c:v>Virginia</c:v>
                </c:pt>
                <c:pt idx="9">
                  <c:v>Louisiana</c:v>
                </c:pt>
                <c:pt idx="10">
                  <c:v>New York</c:v>
                </c:pt>
                <c:pt idx="11">
                  <c:v>Illinois</c:v>
                </c:pt>
                <c:pt idx="12">
                  <c:v>California</c:v>
                </c:pt>
              </c:strCache>
            </c:strRef>
          </c:cat>
          <c:val>
            <c:numRef>
              <c:f>Sheet1!$B$2:$B$14</c:f>
              <c:numCache>
                <c:formatCode>0.0%</c:formatCode>
                <c:ptCount val="13"/>
                <c:pt idx="0">
                  <c:v>-0.18559712595710709</c:v>
                </c:pt>
                <c:pt idx="1">
                  <c:v>-5.1475124287839749E-2</c:v>
                </c:pt>
                <c:pt idx="2">
                  <c:v>-4.5795986500707625E-2</c:v>
                </c:pt>
                <c:pt idx="3">
                  <c:v>-4.3074354973328011E-2</c:v>
                </c:pt>
                <c:pt idx="4">
                  <c:v>-2.6962296331240702E-2</c:v>
                </c:pt>
                <c:pt idx="5">
                  <c:v>4.8662771709547484E-2</c:v>
                </c:pt>
                <c:pt idx="6">
                  <c:v>5.0078020103784884E-2</c:v>
                </c:pt>
                <c:pt idx="7">
                  <c:v>7.3447762818884488E-2</c:v>
                </c:pt>
                <c:pt idx="8">
                  <c:v>8.1286061617737784E-2</c:v>
                </c:pt>
                <c:pt idx="9">
                  <c:v>0.11430852414994375</c:v>
                </c:pt>
                <c:pt idx="10">
                  <c:v>0.13894836157782051</c:v>
                </c:pt>
                <c:pt idx="11">
                  <c:v>0.17093660412962225</c:v>
                </c:pt>
                <c:pt idx="12">
                  <c:v>0.31155423304423557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FB-4FCA-AB68-8DC7E62FC1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7150696"/>
        <c:axId val="837145776"/>
      </c:barChart>
      <c:catAx>
        <c:axId val="837150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4F81BD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7145776"/>
        <c:crosses val="autoZero"/>
        <c:auto val="1"/>
        <c:lblAlgn val="ctr"/>
        <c:lblOffset val="200"/>
        <c:noMultiLvlLbl val="0"/>
      </c:catAx>
      <c:valAx>
        <c:axId val="837145776"/>
        <c:scaling>
          <c:orientation val="minMax"/>
          <c:max val="0.35000000000000003"/>
          <c:min val="-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715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waob_TS!$A$10</c:f>
              <c:strCache>
                <c:ptCount val="1"/>
                <c:pt idx="0">
                  <c:v>Latin America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waob_TS!$B$9:$L$9</c:f>
              <c:numCache>
                <c:formatCode>General</c:formatCode>
                <c:ptCount val="3"/>
                <c:pt idx="0">
                  <c:v>2015</c:v>
                </c:pt>
                <c:pt idx="1">
                  <c:v>2010</c:v>
                </c:pt>
                <c:pt idx="2">
                  <c:v>2005</c:v>
                </c:pt>
              </c:numCache>
            </c:numRef>
          </c:cat>
          <c:val>
            <c:numRef>
              <c:f>waob_TS!$B$10:$L$10</c:f>
              <c:numCache>
                <c:formatCode>0.0%</c:formatCode>
                <c:ptCount val="3"/>
                <c:pt idx="0">
                  <c:v>0.44067179557631542</c:v>
                </c:pt>
                <c:pt idx="1">
                  <c:v>0.5058690565888091</c:v>
                </c:pt>
                <c:pt idx="2">
                  <c:v>0.69406961682871249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55-459B-9FDE-C6389FA45675}"/>
            </c:ext>
          </c:extLst>
        </c:ser>
        <c:ser>
          <c:idx val="1"/>
          <c:order val="1"/>
          <c:tx>
            <c:strRef>
              <c:f>waob_TS!$A$11</c:f>
              <c:strCache>
                <c:ptCount val="1"/>
                <c:pt idx="0">
                  <c:v>Asia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waob_TS!$B$9:$L$9</c:f>
              <c:numCache>
                <c:formatCode>General</c:formatCode>
                <c:ptCount val="3"/>
                <c:pt idx="0">
                  <c:v>2015</c:v>
                </c:pt>
                <c:pt idx="1">
                  <c:v>2010</c:v>
                </c:pt>
                <c:pt idx="2">
                  <c:v>2005</c:v>
                </c:pt>
              </c:numCache>
            </c:numRef>
          </c:cat>
          <c:val>
            <c:numRef>
              <c:f>waob_TS!$B$11:$L$11</c:f>
              <c:numCache>
                <c:formatCode>0.0%</c:formatCode>
                <c:ptCount val="3"/>
                <c:pt idx="0">
                  <c:v>0.35754911388927052</c:v>
                </c:pt>
                <c:pt idx="1">
                  <c:v>0.33027322837768175</c:v>
                </c:pt>
                <c:pt idx="2">
                  <c:v>0.1729107573248512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55-459B-9FDE-C6389FA45675}"/>
            </c:ext>
          </c:extLst>
        </c:ser>
        <c:ser>
          <c:idx val="2"/>
          <c:order val="2"/>
          <c:tx>
            <c:strRef>
              <c:f>waob_TS!$A$12</c:f>
              <c:strCache>
                <c:ptCount val="1"/>
                <c:pt idx="0">
                  <c:v>Europe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waob_TS!$B$9:$L$9</c:f>
              <c:numCache>
                <c:formatCode>General</c:formatCode>
                <c:ptCount val="3"/>
                <c:pt idx="0">
                  <c:v>2015</c:v>
                </c:pt>
                <c:pt idx="1">
                  <c:v>2010</c:v>
                </c:pt>
                <c:pt idx="2">
                  <c:v>2005</c:v>
                </c:pt>
              </c:numCache>
            </c:numRef>
          </c:cat>
          <c:val>
            <c:numRef>
              <c:f>waob_TS!$B$12:$L$12</c:f>
              <c:numCache>
                <c:formatCode>0.0%</c:formatCode>
                <c:ptCount val="3"/>
                <c:pt idx="0">
                  <c:v>7.1074323396070893E-2</c:v>
                </c:pt>
                <c:pt idx="1">
                  <c:v>7.2520521870166957E-2</c:v>
                </c:pt>
                <c:pt idx="2">
                  <c:v>7.8290239543539211E-2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55-459B-9FDE-C6389FA45675}"/>
            </c:ext>
          </c:extLst>
        </c:ser>
        <c:ser>
          <c:idx val="3"/>
          <c:order val="3"/>
          <c:tx>
            <c:strRef>
              <c:f>waob_TS!$A$13</c:f>
              <c:strCache>
                <c:ptCount val="1"/>
                <c:pt idx="0">
                  <c:v>Africa and 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waob_TS!$B$9:$L$9</c:f>
              <c:numCache>
                <c:formatCode>General</c:formatCode>
                <c:ptCount val="3"/>
                <c:pt idx="0">
                  <c:v>2015</c:v>
                </c:pt>
                <c:pt idx="1">
                  <c:v>2010</c:v>
                </c:pt>
                <c:pt idx="2">
                  <c:v>2005</c:v>
                </c:pt>
              </c:numCache>
            </c:numRef>
          </c:cat>
          <c:val>
            <c:numRef>
              <c:f>waob_TS!$B$13:$L$13</c:f>
              <c:numCache>
                <c:formatCode>0.0%</c:formatCode>
                <c:ptCount val="3"/>
                <c:pt idx="0">
                  <c:v>0.13070476713834317</c:v>
                </c:pt>
                <c:pt idx="1">
                  <c:v>9.1337193163342184E-2</c:v>
                </c:pt>
                <c:pt idx="2">
                  <c:v>5.472938630289715E-2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E55-459B-9FDE-C6389FA456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512721304"/>
        <c:axId val="1512719736"/>
      </c:barChart>
      <c:catAx>
        <c:axId val="15127213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2719736"/>
        <c:crosses val="autoZero"/>
        <c:auto val="1"/>
        <c:lblAlgn val="ctr"/>
        <c:lblOffset val="100"/>
        <c:noMultiLvlLbl val="0"/>
      </c:catAx>
      <c:valAx>
        <c:axId val="1512719736"/>
        <c:scaling>
          <c:orientation val="minMax"/>
          <c:max val="1.1000000000000001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512721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Pop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Sheet1!$B$2:$B$32</c:f>
              <c:numCache>
                <c:formatCode>#,##0</c:formatCode>
                <c:ptCount val="31"/>
                <c:pt idx="0">
                  <c:v>29677772</c:v>
                </c:pt>
                <c:pt idx="1">
                  <c:v>30168991</c:v>
                </c:pt>
                <c:pt idx="2">
                  <c:v>30667469</c:v>
                </c:pt>
                <c:pt idx="3">
                  <c:v>31172916</c:v>
                </c:pt>
                <c:pt idx="4">
                  <c:v>31685217</c:v>
                </c:pt>
                <c:pt idx="5">
                  <c:v>32204904</c:v>
                </c:pt>
                <c:pt idx="6">
                  <c:v>32730788</c:v>
                </c:pt>
                <c:pt idx="7">
                  <c:v>33263058</c:v>
                </c:pt>
                <c:pt idx="8">
                  <c:v>33801164</c:v>
                </c:pt>
                <c:pt idx="9">
                  <c:v>34345084</c:v>
                </c:pt>
                <c:pt idx="10">
                  <c:v>34894429</c:v>
                </c:pt>
                <c:pt idx="11">
                  <c:v>35449121</c:v>
                </c:pt>
                <c:pt idx="12">
                  <c:v>36008424</c:v>
                </c:pt>
                <c:pt idx="13">
                  <c:v>36572616</c:v>
                </c:pt>
                <c:pt idx="14">
                  <c:v>37142136</c:v>
                </c:pt>
                <c:pt idx="15">
                  <c:v>37716507</c:v>
                </c:pt>
                <c:pt idx="16">
                  <c:v>38296840</c:v>
                </c:pt>
                <c:pt idx="17">
                  <c:v>38883843</c:v>
                </c:pt>
                <c:pt idx="18">
                  <c:v>39477277</c:v>
                </c:pt>
                <c:pt idx="19">
                  <c:v>40078100</c:v>
                </c:pt>
                <c:pt idx="20">
                  <c:v>40686490</c:v>
                </c:pt>
                <c:pt idx="21">
                  <c:v>41303106</c:v>
                </c:pt>
                <c:pt idx="22">
                  <c:v>41928852</c:v>
                </c:pt>
                <c:pt idx="23">
                  <c:v>42564212</c:v>
                </c:pt>
                <c:pt idx="24">
                  <c:v>43209927</c:v>
                </c:pt>
                <c:pt idx="25">
                  <c:v>43867040</c:v>
                </c:pt>
                <c:pt idx="26">
                  <c:v>44535688</c:v>
                </c:pt>
                <c:pt idx="27">
                  <c:v>45217043</c:v>
                </c:pt>
                <c:pt idx="28">
                  <c:v>45911546</c:v>
                </c:pt>
                <c:pt idx="29">
                  <c:v>46619895</c:v>
                </c:pt>
                <c:pt idx="30">
                  <c:v>47342417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10-4046-A198-0DB92CB60C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NH White Total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Sheet1!$C$2:$C$32</c:f>
              <c:numCache>
                <c:formatCode>#,##0</c:formatCode>
                <c:ptCount val="31"/>
                <c:pt idx="0">
                  <c:v>12138523</c:v>
                </c:pt>
                <c:pt idx="1">
                  <c:v>12209069</c:v>
                </c:pt>
                <c:pt idx="2">
                  <c:v>12278379</c:v>
                </c:pt>
                <c:pt idx="3">
                  <c:v>12346409</c:v>
                </c:pt>
                <c:pt idx="4">
                  <c:v>12412906</c:v>
                </c:pt>
                <c:pt idx="5">
                  <c:v>12478060</c:v>
                </c:pt>
                <c:pt idx="6">
                  <c:v>12541296</c:v>
                </c:pt>
                <c:pt idx="7">
                  <c:v>12602511</c:v>
                </c:pt>
                <c:pt idx="8">
                  <c:v>12661794</c:v>
                </c:pt>
                <c:pt idx="9">
                  <c:v>12719053</c:v>
                </c:pt>
                <c:pt idx="10">
                  <c:v>12774056</c:v>
                </c:pt>
                <c:pt idx="11">
                  <c:v>12826560</c:v>
                </c:pt>
                <c:pt idx="12">
                  <c:v>12876949</c:v>
                </c:pt>
                <c:pt idx="13">
                  <c:v>12924835</c:v>
                </c:pt>
                <c:pt idx="14">
                  <c:v>12970508</c:v>
                </c:pt>
                <c:pt idx="15">
                  <c:v>13013921</c:v>
                </c:pt>
                <c:pt idx="16">
                  <c:v>13055466</c:v>
                </c:pt>
                <c:pt idx="17">
                  <c:v>13095118</c:v>
                </c:pt>
                <c:pt idx="18">
                  <c:v>13132728</c:v>
                </c:pt>
                <c:pt idx="19">
                  <c:v>13168859</c:v>
                </c:pt>
                <c:pt idx="20">
                  <c:v>13203514</c:v>
                </c:pt>
                <c:pt idx="21">
                  <c:v>13237039</c:v>
                </c:pt>
                <c:pt idx="22">
                  <c:v>13269834</c:v>
                </c:pt>
                <c:pt idx="23">
                  <c:v>13301825</c:v>
                </c:pt>
                <c:pt idx="24">
                  <c:v>13333298</c:v>
                </c:pt>
                <c:pt idx="25">
                  <c:v>13364537</c:v>
                </c:pt>
                <c:pt idx="26">
                  <c:v>13395867</c:v>
                </c:pt>
                <c:pt idx="27">
                  <c:v>13427201</c:v>
                </c:pt>
                <c:pt idx="28">
                  <c:v>13458955</c:v>
                </c:pt>
                <c:pt idx="29">
                  <c:v>13491166</c:v>
                </c:pt>
                <c:pt idx="30">
                  <c:v>13523839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710-4046-A198-0DB92CB60C3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Hispanic Total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Sheet1!$D$2:$D$32</c:f>
              <c:numCache>
                <c:formatCode>#,##0</c:formatCode>
                <c:ptCount val="31"/>
                <c:pt idx="0">
                  <c:v>11804659</c:v>
                </c:pt>
                <c:pt idx="1">
                  <c:v>12056086</c:v>
                </c:pt>
                <c:pt idx="2">
                  <c:v>12310931</c:v>
                </c:pt>
                <c:pt idx="3">
                  <c:v>12568988</c:v>
                </c:pt>
                <c:pt idx="4">
                  <c:v>12830248</c:v>
                </c:pt>
                <c:pt idx="5">
                  <c:v>13094633</c:v>
                </c:pt>
                <c:pt idx="6">
                  <c:v>13361810</c:v>
                </c:pt>
                <c:pt idx="7">
                  <c:v>13631520</c:v>
                </c:pt>
                <c:pt idx="8">
                  <c:v>13903534</c:v>
                </c:pt>
                <c:pt idx="9">
                  <c:v>14177454</c:v>
                </c:pt>
                <c:pt idx="10">
                  <c:v>14452949</c:v>
                </c:pt>
                <c:pt idx="11">
                  <c:v>14730001</c:v>
                </c:pt>
                <c:pt idx="12">
                  <c:v>15007697</c:v>
                </c:pt>
                <c:pt idx="13">
                  <c:v>15286323</c:v>
                </c:pt>
                <c:pt idx="14">
                  <c:v>15565745</c:v>
                </c:pt>
                <c:pt idx="15">
                  <c:v>15845750</c:v>
                </c:pt>
                <c:pt idx="16">
                  <c:v>16126336</c:v>
                </c:pt>
                <c:pt idx="17">
                  <c:v>16408278</c:v>
                </c:pt>
                <c:pt idx="18">
                  <c:v>16691287</c:v>
                </c:pt>
                <c:pt idx="19">
                  <c:v>16975514</c:v>
                </c:pt>
                <c:pt idx="20">
                  <c:v>17260820</c:v>
                </c:pt>
                <c:pt idx="21">
                  <c:v>17547269</c:v>
                </c:pt>
                <c:pt idx="22">
                  <c:v>17834947</c:v>
                </c:pt>
                <c:pt idx="23">
                  <c:v>18124098</c:v>
                </c:pt>
                <c:pt idx="24">
                  <c:v>18414727</c:v>
                </c:pt>
                <c:pt idx="25">
                  <c:v>18706844</c:v>
                </c:pt>
                <c:pt idx="26">
                  <c:v>19000182</c:v>
                </c:pt>
                <c:pt idx="27">
                  <c:v>19295573</c:v>
                </c:pt>
                <c:pt idx="28">
                  <c:v>19592630</c:v>
                </c:pt>
                <c:pt idx="29">
                  <c:v>19891483</c:v>
                </c:pt>
                <c:pt idx="30">
                  <c:v>20191750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710-4046-A198-0DB92CB60C3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NH Black Total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Sheet1!$E$2:$E$32</c:f>
              <c:numCache>
                <c:formatCode>#,##0</c:formatCode>
                <c:ptCount val="31"/>
                <c:pt idx="0">
                  <c:v>3557892</c:v>
                </c:pt>
                <c:pt idx="1">
                  <c:v>3630915</c:v>
                </c:pt>
                <c:pt idx="2">
                  <c:v>3704755</c:v>
                </c:pt>
                <c:pt idx="3">
                  <c:v>3779551</c:v>
                </c:pt>
                <c:pt idx="4">
                  <c:v>3855122</c:v>
                </c:pt>
                <c:pt idx="5">
                  <c:v>3931512</c:v>
                </c:pt>
                <c:pt idx="6">
                  <c:v>4008568</c:v>
                </c:pt>
                <c:pt idx="7">
                  <c:v>4086385</c:v>
                </c:pt>
                <c:pt idx="8">
                  <c:v>4164659</c:v>
                </c:pt>
                <c:pt idx="9">
                  <c:v>4243566</c:v>
                </c:pt>
                <c:pt idx="10">
                  <c:v>4322983</c:v>
                </c:pt>
                <c:pt idx="11">
                  <c:v>4402798</c:v>
                </c:pt>
                <c:pt idx="12">
                  <c:v>4483073</c:v>
                </c:pt>
                <c:pt idx="13">
                  <c:v>4563526</c:v>
                </c:pt>
                <c:pt idx="14">
                  <c:v>4644454</c:v>
                </c:pt>
                <c:pt idx="15">
                  <c:v>4725913</c:v>
                </c:pt>
                <c:pt idx="16">
                  <c:v>4807882</c:v>
                </c:pt>
                <c:pt idx="17">
                  <c:v>4890449</c:v>
                </c:pt>
                <c:pt idx="18">
                  <c:v>4973549</c:v>
                </c:pt>
                <c:pt idx="19">
                  <c:v>5057471</c:v>
                </c:pt>
                <c:pt idx="20">
                  <c:v>5141963</c:v>
                </c:pt>
                <c:pt idx="21">
                  <c:v>5227090</c:v>
                </c:pt>
                <c:pt idx="22">
                  <c:v>5313003</c:v>
                </c:pt>
                <c:pt idx="23">
                  <c:v>5399795</c:v>
                </c:pt>
                <c:pt idx="24">
                  <c:v>5487288</c:v>
                </c:pt>
                <c:pt idx="25">
                  <c:v>5575549</c:v>
                </c:pt>
                <c:pt idx="26">
                  <c:v>5664673</c:v>
                </c:pt>
                <c:pt idx="27">
                  <c:v>5754727</c:v>
                </c:pt>
                <c:pt idx="28">
                  <c:v>5845821</c:v>
                </c:pt>
                <c:pt idx="29">
                  <c:v>5937830</c:v>
                </c:pt>
                <c:pt idx="30">
                  <c:v>6030795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710-4046-A198-0DB92CB60C3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NH Asian Total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Sheet1!$F$2:$F$32</c:f>
              <c:numCache>
                <c:formatCode>#,##0</c:formatCode>
                <c:ptCount val="31"/>
                <c:pt idx="0">
                  <c:v>1525629</c:v>
                </c:pt>
                <c:pt idx="1">
                  <c:v>1597982</c:v>
                </c:pt>
                <c:pt idx="2">
                  <c:v>1673548</c:v>
                </c:pt>
                <c:pt idx="3">
                  <c:v>1752478</c:v>
                </c:pt>
                <c:pt idx="4">
                  <c:v>1835095</c:v>
                </c:pt>
                <c:pt idx="5">
                  <c:v>1921363</c:v>
                </c:pt>
                <c:pt idx="6">
                  <c:v>2011618</c:v>
                </c:pt>
                <c:pt idx="7">
                  <c:v>2105860</c:v>
                </c:pt>
                <c:pt idx="8">
                  <c:v>2204415</c:v>
                </c:pt>
                <c:pt idx="9">
                  <c:v>2307243</c:v>
                </c:pt>
                <c:pt idx="10">
                  <c:v>2414732</c:v>
                </c:pt>
                <c:pt idx="11">
                  <c:v>2526840</c:v>
                </c:pt>
                <c:pt idx="12">
                  <c:v>2643753</c:v>
                </c:pt>
                <c:pt idx="13">
                  <c:v>2765933</c:v>
                </c:pt>
                <c:pt idx="14">
                  <c:v>2893151</c:v>
                </c:pt>
                <c:pt idx="15">
                  <c:v>3025663</c:v>
                </c:pt>
                <c:pt idx="16">
                  <c:v>3163620</c:v>
                </c:pt>
                <c:pt idx="17">
                  <c:v>3307037</c:v>
                </c:pt>
                <c:pt idx="18">
                  <c:v>3456171</c:v>
                </c:pt>
                <c:pt idx="19">
                  <c:v>3611113</c:v>
                </c:pt>
                <c:pt idx="20">
                  <c:v>3772125</c:v>
                </c:pt>
                <c:pt idx="21">
                  <c:v>3939545</c:v>
                </c:pt>
                <c:pt idx="22">
                  <c:v>4113436</c:v>
                </c:pt>
                <c:pt idx="23">
                  <c:v>4294291</c:v>
                </c:pt>
                <c:pt idx="24">
                  <c:v>4482329</c:v>
                </c:pt>
                <c:pt idx="25">
                  <c:v>4678035</c:v>
                </c:pt>
                <c:pt idx="26">
                  <c:v>4881681</c:v>
                </c:pt>
                <c:pt idx="27">
                  <c:v>5093681</c:v>
                </c:pt>
                <c:pt idx="28">
                  <c:v>5314210</c:v>
                </c:pt>
                <c:pt idx="29">
                  <c:v>5543785</c:v>
                </c:pt>
                <c:pt idx="30">
                  <c:v>5782908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710-4046-A198-0DB92CB60C3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NH Other Total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Sheet1!$G$2:$G$32</c:f>
              <c:numCache>
                <c:formatCode>#,##0</c:formatCode>
                <c:ptCount val="31"/>
                <c:pt idx="0">
                  <c:v>651069</c:v>
                </c:pt>
                <c:pt idx="1">
                  <c:v>674939</c:v>
                </c:pt>
                <c:pt idx="2">
                  <c:v>699856</c:v>
                </c:pt>
                <c:pt idx="3">
                  <c:v>725490</c:v>
                </c:pt>
                <c:pt idx="4">
                  <c:v>751846</c:v>
                </c:pt>
                <c:pt idx="5">
                  <c:v>779336</c:v>
                </c:pt>
                <c:pt idx="6">
                  <c:v>807496</c:v>
                </c:pt>
                <c:pt idx="7">
                  <c:v>836782</c:v>
                </c:pt>
                <c:pt idx="8">
                  <c:v>866762</c:v>
                </c:pt>
                <c:pt idx="9">
                  <c:v>897768</c:v>
                </c:pt>
                <c:pt idx="10">
                  <c:v>929709</c:v>
                </c:pt>
                <c:pt idx="11">
                  <c:v>962922</c:v>
                </c:pt>
                <c:pt idx="12">
                  <c:v>996952</c:v>
                </c:pt>
                <c:pt idx="13">
                  <c:v>1031999</c:v>
                </c:pt>
                <c:pt idx="14">
                  <c:v>1068278</c:v>
                </c:pt>
                <c:pt idx="15">
                  <c:v>1105260</c:v>
                </c:pt>
                <c:pt idx="16">
                  <c:v>1143536</c:v>
                </c:pt>
                <c:pt idx="17">
                  <c:v>1182961</c:v>
                </c:pt>
                <c:pt idx="18">
                  <c:v>1223542</c:v>
                </c:pt>
                <c:pt idx="19">
                  <c:v>1265143</c:v>
                </c:pt>
                <c:pt idx="20">
                  <c:v>1308068</c:v>
                </c:pt>
                <c:pt idx="21">
                  <c:v>1352163</c:v>
                </c:pt>
                <c:pt idx="22">
                  <c:v>1397632</c:v>
                </c:pt>
                <c:pt idx="23">
                  <c:v>1444203</c:v>
                </c:pt>
                <c:pt idx="24">
                  <c:v>1492285</c:v>
                </c:pt>
                <c:pt idx="25">
                  <c:v>1542075</c:v>
                </c:pt>
                <c:pt idx="26">
                  <c:v>1593285</c:v>
                </c:pt>
                <c:pt idx="27">
                  <c:v>1645861</c:v>
                </c:pt>
                <c:pt idx="28">
                  <c:v>1699930</c:v>
                </c:pt>
                <c:pt idx="29">
                  <c:v>1755631</c:v>
                </c:pt>
                <c:pt idx="30">
                  <c:v>1813125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710-4046-A198-0DB92CB60C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66528304"/>
        <c:axId val="866529288"/>
      </c:lineChart>
      <c:catAx>
        <c:axId val="86652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6529288"/>
        <c:crosses val="autoZero"/>
        <c:auto val="1"/>
        <c:lblAlgn val="ctr"/>
        <c:lblOffset val="100"/>
        <c:noMultiLvlLbl val="0"/>
      </c:catAx>
      <c:valAx>
        <c:axId val="866529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6528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900853609515024"/>
          <c:y val="8.2323075851053001E-2"/>
          <c:w val="0.15747795039133622"/>
          <c:h val="0.865305982429527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157175665541802E-2"/>
          <c:y val="0.14091001560954305"/>
          <c:w val="0.84535925196850392"/>
          <c:h val="0.791417020316841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NH White Male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accent1"/>
              </a:solidFill>
            </a:ln>
          </c:spPr>
          <c:invertIfNegative val="0"/>
          <c:cat>
            <c:strRef>
              <c:f>Sheet1!$A$2:$A$97</c:f>
              <c:strCache>
                <c:ptCount val="96"/>
                <c:pt idx="0">
                  <c:v>Under 1 year</c:v>
                </c:pt>
                <c:pt idx="1">
                  <c:v>1 year</c:v>
                </c:pt>
                <c:pt idx="2">
                  <c:v>2 years</c:v>
                </c:pt>
                <c:pt idx="3">
                  <c:v>3 years</c:v>
                </c:pt>
                <c:pt idx="4">
                  <c:v>4 years</c:v>
                </c:pt>
                <c:pt idx="5">
                  <c:v>5 years</c:v>
                </c:pt>
                <c:pt idx="6">
                  <c:v>6 years</c:v>
                </c:pt>
                <c:pt idx="7">
                  <c:v>7 years</c:v>
                </c:pt>
                <c:pt idx="8">
                  <c:v>8 years</c:v>
                </c:pt>
                <c:pt idx="9">
                  <c:v>9 years</c:v>
                </c:pt>
                <c:pt idx="10">
                  <c:v>10 years</c:v>
                </c:pt>
                <c:pt idx="11">
                  <c:v>11 years</c:v>
                </c:pt>
                <c:pt idx="12">
                  <c:v>12 years</c:v>
                </c:pt>
                <c:pt idx="13">
                  <c:v>13 years</c:v>
                </c:pt>
                <c:pt idx="14">
                  <c:v>14 years</c:v>
                </c:pt>
                <c:pt idx="15">
                  <c:v>15 years</c:v>
                </c:pt>
                <c:pt idx="16">
                  <c:v>16 years</c:v>
                </c:pt>
                <c:pt idx="17">
                  <c:v>17 years</c:v>
                </c:pt>
                <c:pt idx="18">
                  <c:v>18 years</c:v>
                </c:pt>
                <c:pt idx="19">
                  <c:v>19 years</c:v>
                </c:pt>
                <c:pt idx="20">
                  <c:v>20 years</c:v>
                </c:pt>
                <c:pt idx="21">
                  <c:v>21 years</c:v>
                </c:pt>
                <c:pt idx="22">
                  <c:v>22 years</c:v>
                </c:pt>
                <c:pt idx="23">
                  <c:v>23 years</c:v>
                </c:pt>
                <c:pt idx="24">
                  <c:v>24 years</c:v>
                </c:pt>
                <c:pt idx="25">
                  <c:v>25 years</c:v>
                </c:pt>
                <c:pt idx="26">
                  <c:v>26 years</c:v>
                </c:pt>
                <c:pt idx="27">
                  <c:v>27 years</c:v>
                </c:pt>
                <c:pt idx="28">
                  <c:v>28 years</c:v>
                </c:pt>
                <c:pt idx="29">
                  <c:v>29 years</c:v>
                </c:pt>
                <c:pt idx="30">
                  <c:v>30 years</c:v>
                </c:pt>
                <c:pt idx="31">
                  <c:v>31 years</c:v>
                </c:pt>
                <c:pt idx="32">
                  <c:v>32 years</c:v>
                </c:pt>
                <c:pt idx="33">
                  <c:v>33 years</c:v>
                </c:pt>
                <c:pt idx="34">
                  <c:v>34 years</c:v>
                </c:pt>
                <c:pt idx="35">
                  <c:v>35 years</c:v>
                </c:pt>
                <c:pt idx="36">
                  <c:v>36 years</c:v>
                </c:pt>
                <c:pt idx="37">
                  <c:v>37 years</c:v>
                </c:pt>
                <c:pt idx="38">
                  <c:v>38 years</c:v>
                </c:pt>
                <c:pt idx="39">
                  <c:v>39 years</c:v>
                </c:pt>
                <c:pt idx="40">
                  <c:v>40 years</c:v>
                </c:pt>
                <c:pt idx="41">
                  <c:v>41 years</c:v>
                </c:pt>
                <c:pt idx="42">
                  <c:v>42 years</c:v>
                </c:pt>
                <c:pt idx="43">
                  <c:v>43 years</c:v>
                </c:pt>
                <c:pt idx="44">
                  <c:v>44 years</c:v>
                </c:pt>
                <c:pt idx="45">
                  <c:v>45 years</c:v>
                </c:pt>
                <c:pt idx="46">
                  <c:v>46 years</c:v>
                </c:pt>
                <c:pt idx="47">
                  <c:v>47 years</c:v>
                </c:pt>
                <c:pt idx="48">
                  <c:v>48 years</c:v>
                </c:pt>
                <c:pt idx="49">
                  <c:v>49 years</c:v>
                </c:pt>
                <c:pt idx="50">
                  <c:v>50 years</c:v>
                </c:pt>
                <c:pt idx="51">
                  <c:v>51 years</c:v>
                </c:pt>
                <c:pt idx="52">
                  <c:v>52 years</c:v>
                </c:pt>
                <c:pt idx="53">
                  <c:v>53 years</c:v>
                </c:pt>
                <c:pt idx="54">
                  <c:v>54 years</c:v>
                </c:pt>
                <c:pt idx="55">
                  <c:v>55 years</c:v>
                </c:pt>
                <c:pt idx="56">
                  <c:v>56 years</c:v>
                </c:pt>
                <c:pt idx="57">
                  <c:v>57 years</c:v>
                </c:pt>
                <c:pt idx="58">
                  <c:v>58 years</c:v>
                </c:pt>
                <c:pt idx="59">
                  <c:v>59 years</c:v>
                </c:pt>
                <c:pt idx="60">
                  <c:v>60 years</c:v>
                </c:pt>
                <c:pt idx="61">
                  <c:v>61 years</c:v>
                </c:pt>
                <c:pt idx="62">
                  <c:v>62 years</c:v>
                </c:pt>
                <c:pt idx="63">
                  <c:v>63 years</c:v>
                </c:pt>
                <c:pt idx="64">
                  <c:v>64 years</c:v>
                </c:pt>
                <c:pt idx="65">
                  <c:v>65 years</c:v>
                </c:pt>
                <c:pt idx="66">
                  <c:v>66 years</c:v>
                </c:pt>
                <c:pt idx="67">
                  <c:v>67 years</c:v>
                </c:pt>
                <c:pt idx="68">
                  <c:v>68 years</c:v>
                </c:pt>
                <c:pt idx="69">
                  <c:v>69 years</c:v>
                </c:pt>
                <c:pt idx="70">
                  <c:v>70 years</c:v>
                </c:pt>
                <c:pt idx="71">
                  <c:v>71 years</c:v>
                </c:pt>
                <c:pt idx="72">
                  <c:v>72 years</c:v>
                </c:pt>
                <c:pt idx="73">
                  <c:v>73 years</c:v>
                </c:pt>
                <c:pt idx="74">
                  <c:v>74 years</c:v>
                </c:pt>
                <c:pt idx="75">
                  <c:v>75 years</c:v>
                </c:pt>
                <c:pt idx="76">
                  <c:v>76 years</c:v>
                </c:pt>
                <c:pt idx="77">
                  <c:v>77 years</c:v>
                </c:pt>
                <c:pt idx="78">
                  <c:v>78 years</c:v>
                </c:pt>
                <c:pt idx="79">
                  <c:v>79 years</c:v>
                </c:pt>
                <c:pt idx="80">
                  <c:v>80 years</c:v>
                </c:pt>
                <c:pt idx="81">
                  <c:v>81 years</c:v>
                </c:pt>
                <c:pt idx="82">
                  <c:v>82 years</c:v>
                </c:pt>
                <c:pt idx="83">
                  <c:v>83 years</c:v>
                </c:pt>
                <c:pt idx="84">
                  <c:v>84 years</c:v>
                </c:pt>
                <c:pt idx="85">
                  <c:v>85 years</c:v>
                </c:pt>
                <c:pt idx="86">
                  <c:v>86 years</c:v>
                </c:pt>
                <c:pt idx="87">
                  <c:v>87 years</c:v>
                </c:pt>
                <c:pt idx="88">
                  <c:v>88 years</c:v>
                </c:pt>
                <c:pt idx="89">
                  <c:v>89 years</c:v>
                </c:pt>
                <c:pt idx="90">
                  <c:v>90 years</c:v>
                </c:pt>
                <c:pt idx="91">
                  <c:v>91 years</c:v>
                </c:pt>
                <c:pt idx="92">
                  <c:v>92 years</c:v>
                </c:pt>
                <c:pt idx="93">
                  <c:v>93 years</c:v>
                </c:pt>
                <c:pt idx="94">
                  <c:v>94 years</c:v>
                </c:pt>
                <c:pt idx="95">
                  <c:v>95 + years</c:v>
                </c:pt>
              </c:strCache>
            </c:strRef>
          </c:cat>
          <c:val>
            <c:numRef>
              <c:f>Sheet1!$B$2:$B$97</c:f>
              <c:numCache>
                <c:formatCode>0;[Red]0</c:formatCode>
                <c:ptCount val="96"/>
                <c:pt idx="0">
                  <c:v>-64231</c:v>
                </c:pt>
                <c:pt idx="1">
                  <c:v>-64221</c:v>
                </c:pt>
                <c:pt idx="2">
                  <c:v>-64532</c:v>
                </c:pt>
                <c:pt idx="3">
                  <c:v>-64793</c:v>
                </c:pt>
                <c:pt idx="4">
                  <c:v>-65010</c:v>
                </c:pt>
                <c:pt idx="5">
                  <c:v>-65199</c:v>
                </c:pt>
                <c:pt idx="6">
                  <c:v>-65233</c:v>
                </c:pt>
                <c:pt idx="7">
                  <c:v>-65239</c:v>
                </c:pt>
                <c:pt idx="8">
                  <c:v>-65220</c:v>
                </c:pt>
                <c:pt idx="9">
                  <c:v>-65199</c:v>
                </c:pt>
                <c:pt idx="10">
                  <c:v>-65384</c:v>
                </c:pt>
                <c:pt idx="11">
                  <c:v>-65711</c:v>
                </c:pt>
                <c:pt idx="12">
                  <c:v>-66993</c:v>
                </c:pt>
                <c:pt idx="13">
                  <c:v>-67348</c:v>
                </c:pt>
                <c:pt idx="14">
                  <c:v>-67370</c:v>
                </c:pt>
                <c:pt idx="15">
                  <c:v>-67229</c:v>
                </c:pt>
                <c:pt idx="16">
                  <c:v>-68584</c:v>
                </c:pt>
                <c:pt idx="17">
                  <c:v>-69505</c:v>
                </c:pt>
                <c:pt idx="18">
                  <c:v>-70232</c:v>
                </c:pt>
                <c:pt idx="19">
                  <c:v>-72712</c:v>
                </c:pt>
                <c:pt idx="20">
                  <c:v>-74037</c:v>
                </c:pt>
                <c:pt idx="21">
                  <c:v>-74530</c:v>
                </c:pt>
                <c:pt idx="22">
                  <c:v>-75711</c:v>
                </c:pt>
                <c:pt idx="23">
                  <c:v>-77419</c:v>
                </c:pt>
                <c:pt idx="24">
                  <c:v>-78843</c:v>
                </c:pt>
                <c:pt idx="25">
                  <c:v>-80594</c:v>
                </c:pt>
                <c:pt idx="26">
                  <c:v>-81710</c:v>
                </c:pt>
                <c:pt idx="27">
                  <c:v>-82804</c:v>
                </c:pt>
                <c:pt idx="28">
                  <c:v>-83764</c:v>
                </c:pt>
                <c:pt idx="29">
                  <c:v>-83358</c:v>
                </c:pt>
                <c:pt idx="30">
                  <c:v>-82294</c:v>
                </c:pt>
                <c:pt idx="31">
                  <c:v>-80021</c:v>
                </c:pt>
                <c:pt idx="32">
                  <c:v>-79601</c:v>
                </c:pt>
                <c:pt idx="33">
                  <c:v>-80365</c:v>
                </c:pt>
                <c:pt idx="34">
                  <c:v>-81411</c:v>
                </c:pt>
                <c:pt idx="35">
                  <c:v>-82220</c:v>
                </c:pt>
                <c:pt idx="36">
                  <c:v>-79683</c:v>
                </c:pt>
                <c:pt idx="37">
                  <c:v>-81602</c:v>
                </c:pt>
                <c:pt idx="38">
                  <c:v>-80050</c:v>
                </c:pt>
                <c:pt idx="39">
                  <c:v>-80578</c:v>
                </c:pt>
                <c:pt idx="40">
                  <c:v>-79864</c:v>
                </c:pt>
                <c:pt idx="41">
                  <c:v>-74512</c:v>
                </c:pt>
                <c:pt idx="42">
                  <c:v>-73514</c:v>
                </c:pt>
                <c:pt idx="43">
                  <c:v>-71799</c:v>
                </c:pt>
                <c:pt idx="44">
                  <c:v>-71028</c:v>
                </c:pt>
                <c:pt idx="45">
                  <c:v>-72706</c:v>
                </c:pt>
                <c:pt idx="46">
                  <c:v>-69946</c:v>
                </c:pt>
                <c:pt idx="47">
                  <c:v>-72894</c:v>
                </c:pt>
                <c:pt idx="48">
                  <c:v>-78244</c:v>
                </c:pt>
                <c:pt idx="49">
                  <c:v>-84031</c:v>
                </c:pt>
                <c:pt idx="50">
                  <c:v>-82784</c:v>
                </c:pt>
                <c:pt idx="51">
                  <c:v>-77363</c:v>
                </c:pt>
                <c:pt idx="52">
                  <c:v>-75039</c:v>
                </c:pt>
                <c:pt idx="53">
                  <c:v>-74894</c:v>
                </c:pt>
                <c:pt idx="54">
                  <c:v>-75356</c:v>
                </c:pt>
                <c:pt idx="55">
                  <c:v>-82516</c:v>
                </c:pt>
                <c:pt idx="56">
                  <c:v>-85137</c:v>
                </c:pt>
                <c:pt idx="57">
                  <c:v>-86751</c:v>
                </c:pt>
                <c:pt idx="58">
                  <c:v>-87145</c:v>
                </c:pt>
                <c:pt idx="59">
                  <c:v>-88411</c:v>
                </c:pt>
                <c:pt idx="60">
                  <c:v>-89667</c:v>
                </c:pt>
                <c:pt idx="61">
                  <c:v>-85963</c:v>
                </c:pt>
                <c:pt idx="62">
                  <c:v>-86874</c:v>
                </c:pt>
                <c:pt idx="63">
                  <c:v>-83612</c:v>
                </c:pt>
                <c:pt idx="64">
                  <c:v>-80860</c:v>
                </c:pt>
                <c:pt idx="65">
                  <c:v>-80466</c:v>
                </c:pt>
                <c:pt idx="66">
                  <c:v>-75632</c:v>
                </c:pt>
                <c:pt idx="67">
                  <c:v>-73971</c:v>
                </c:pt>
                <c:pt idx="68">
                  <c:v>-70138</c:v>
                </c:pt>
                <c:pt idx="69">
                  <c:v>-65317</c:v>
                </c:pt>
                <c:pt idx="70">
                  <c:v>-65047</c:v>
                </c:pt>
                <c:pt idx="71">
                  <c:v>-62436</c:v>
                </c:pt>
                <c:pt idx="72">
                  <c:v>-64567</c:v>
                </c:pt>
                <c:pt idx="73">
                  <c:v>-63654</c:v>
                </c:pt>
                <c:pt idx="74">
                  <c:v>-46026</c:v>
                </c:pt>
                <c:pt idx="75">
                  <c:v>-46352</c:v>
                </c:pt>
                <c:pt idx="76">
                  <c:v>-45620</c:v>
                </c:pt>
                <c:pt idx="77">
                  <c:v>-42842</c:v>
                </c:pt>
                <c:pt idx="78">
                  <c:v>-37098</c:v>
                </c:pt>
                <c:pt idx="79">
                  <c:v>-33157</c:v>
                </c:pt>
                <c:pt idx="80">
                  <c:v>-29586</c:v>
                </c:pt>
                <c:pt idx="81">
                  <c:v>-27274</c:v>
                </c:pt>
                <c:pt idx="82">
                  <c:v>-24691</c:v>
                </c:pt>
                <c:pt idx="83">
                  <c:v>-21690</c:v>
                </c:pt>
                <c:pt idx="84">
                  <c:v>-19925</c:v>
                </c:pt>
                <c:pt idx="85">
                  <c:v>-18086</c:v>
                </c:pt>
                <c:pt idx="86">
                  <c:v>-15150</c:v>
                </c:pt>
                <c:pt idx="87">
                  <c:v>-13473</c:v>
                </c:pt>
                <c:pt idx="88">
                  <c:v>-11811</c:v>
                </c:pt>
                <c:pt idx="89">
                  <c:v>-10235</c:v>
                </c:pt>
                <c:pt idx="90">
                  <c:v>-8492</c:v>
                </c:pt>
                <c:pt idx="91">
                  <c:v>-6730</c:v>
                </c:pt>
                <c:pt idx="92">
                  <c:v>-5241</c:v>
                </c:pt>
                <c:pt idx="93">
                  <c:v>-4080</c:v>
                </c:pt>
                <c:pt idx="94">
                  <c:v>-3017</c:v>
                </c:pt>
                <c:pt idx="95">
                  <c:v>-6298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00-43E5-9391-5CD523DA4AA1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Hispanic Male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c:spPr>
          <c:invertIfNegative val="0"/>
          <c:cat>
            <c:strRef>
              <c:f>Sheet1!$A$2:$A$97</c:f>
              <c:strCache>
                <c:ptCount val="96"/>
                <c:pt idx="0">
                  <c:v>Under 1 year</c:v>
                </c:pt>
                <c:pt idx="1">
                  <c:v>1 year</c:v>
                </c:pt>
                <c:pt idx="2">
                  <c:v>2 years</c:v>
                </c:pt>
                <c:pt idx="3">
                  <c:v>3 years</c:v>
                </c:pt>
                <c:pt idx="4">
                  <c:v>4 years</c:v>
                </c:pt>
                <c:pt idx="5">
                  <c:v>5 years</c:v>
                </c:pt>
                <c:pt idx="6">
                  <c:v>6 years</c:v>
                </c:pt>
                <c:pt idx="7">
                  <c:v>7 years</c:v>
                </c:pt>
                <c:pt idx="8">
                  <c:v>8 years</c:v>
                </c:pt>
                <c:pt idx="9">
                  <c:v>9 years</c:v>
                </c:pt>
                <c:pt idx="10">
                  <c:v>10 years</c:v>
                </c:pt>
                <c:pt idx="11">
                  <c:v>11 years</c:v>
                </c:pt>
                <c:pt idx="12">
                  <c:v>12 years</c:v>
                </c:pt>
                <c:pt idx="13">
                  <c:v>13 years</c:v>
                </c:pt>
                <c:pt idx="14">
                  <c:v>14 years</c:v>
                </c:pt>
                <c:pt idx="15">
                  <c:v>15 years</c:v>
                </c:pt>
                <c:pt idx="16">
                  <c:v>16 years</c:v>
                </c:pt>
                <c:pt idx="17">
                  <c:v>17 years</c:v>
                </c:pt>
                <c:pt idx="18">
                  <c:v>18 years</c:v>
                </c:pt>
                <c:pt idx="19">
                  <c:v>19 years</c:v>
                </c:pt>
                <c:pt idx="20">
                  <c:v>20 years</c:v>
                </c:pt>
                <c:pt idx="21">
                  <c:v>21 years</c:v>
                </c:pt>
                <c:pt idx="22">
                  <c:v>22 years</c:v>
                </c:pt>
                <c:pt idx="23">
                  <c:v>23 years</c:v>
                </c:pt>
                <c:pt idx="24">
                  <c:v>24 years</c:v>
                </c:pt>
                <c:pt idx="25">
                  <c:v>25 years</c:v>
                </c:pt>
                <c:pt idx="26">
                  <c:v>26 years</c:v>
                </c:pt>
                <c:pt idx="27">
                  <c:v>27 years</c:v>
                </c:pt>
                <c:pt idx="28">
                  <c:v>28 years</c:v>
                </c:pt>
                <c:pt idx="29">
                  <c:v>29 years</c:v>
                </c:pt>
                <c:pt idx="30">
                  <c:v>30 years</c:v>
                </c:pt>
                <c:pt idx="31">
                  <c:v>31 years</c:v>
                </c:pt>
                <c:pt idx="32">
                  <c:v>32 years</c:v>
                </c:pt>
                <c:pt idx="33">
                  <c:v>33 years</c:v>
                </c:pt>
                <c:pt idx="34">
                  <c:v>34 years</c:v>
                </c:pt>
                <c:pt idx="35">
                  <c:v>35 years</c:v>
                </c:pt>
                <c:pt idx="36">
                  <c:v>36 years</c:v>
                </c:pt>
                <c:pt idx="37">
                  <c:v>37 years</c:v>
                </c:pt>
                <c:pt idx="38">
                  <c:v>38 years</c:v>
                </c:pt>
                <c:pt idx="39">
                  <c:v>39 years</c:v>
                </c:pt>
                <c:pt idx="40">
                  <c:v>40 years</c:v>
                </c:pt>
                <c:pt idx="41">
                  <c:v>41 years</c:v>
                </c:pt>
                <c:pt idx="42">
                  <c:v>42 years</c:v>
                </c:pt>
                <c:pt idx="43">
                  <c:v>43 years</c:v>
                </c:pt>
                <c:pt idx="44">
                  <c:v>44 years</c:v>
                </c:pt>
                <c:pt idx="45">
                  <c:v>45 years</c:v>
                </c:pt>
                <c:pt idx="46">
                  <c:v>46 years</c:v>
                </c:pt>
                <c:pt idx="47">
                  <c:v>47 years</c:v>
                </c:pt>
                <c:pt idx="48">
                  <c:v>48 years</c:v>
                </c:pt>
                <c:pt idx="49">
                  <c:v>49 years</c:v>
                </c:pt>
                <c:pt idx="50">
                  <c:v>50 years</c:v>
                </c:pt>
                <c:pt idx="51">
                  <c:v>51 years</c:v>
                </c:pt>
                <c:pt idx="52">
                  <c:v>52 years</c:v>
                </c:pt>
                <c:pt idx="53">
                  <c:v>53 years</c:v>
                </c:pt>
                <c:pt idx="54">
                  <c:v>54 years</c:v>
                </c:pt>
                <c:pt idx="55">
                  <c:v>55 years</c:v>
                </c:pt>
                <c:pt idx="56">
                  <c:v>56 years</c:v>
                </c:pt>
                <c:pt idx="57">
                  <c:v>57 years</c:v>
                </c:pt>
                <c:pt idx="58">
                  <c:v>58 years</c:v>
                </c:pt>
                <c:pt idx="59">
                  <c:v>59 years</c:v>
                </c:pt>
                <c:pt idx="60">
                  <c:v>60 years</c:v>
                </c:pt>
                <c:pt idx="61">
                  <c:v>61 years</c:v>
                </c:pt>
                <c:pt idx="62">
                  <c:v>62 years</c:v>
                </c:pt>
                <c:pt idx="63">
                  <c:v>63 years</c:v>
                </c:pt>
                <c:pt idx="64">
                  <c:v>64 years</c:v>
                </c:pt>
                <c:pt idx="65">
                  <c:v>65 years</c:v>
                </c:pt>
                <c:pt idx="66">
                  <c:v>66 years</c:v>
                </c:pt>
                <c:pt idx="67">
                  <c:v>67 years</c:v>
                </c:pt>
                <c:pt idx="68">
                  <c:v>68 years</c:v>
                </c:pt>
                <c:pt idx="69">
                  <c:v>69 years</c:v>
                </c:pt>
                <c:pt idx="70">
                  <c:v>70 years</c:v>
                </c:pt>
                <c:pt idx="71">
                  <c:v>71 years</c:v>
                </c:pt>
                <c:pt idx="72">
                  <c:v>72 years</c:v>
                </c:pt>
                <c:pt idx="73">
                  <c:v>73 years</c:v>
                </c:pt>
                <c:pt idx="74">
                  <c:v>74 years</c:v>
                </c:pt>
                <c:pt idx="75">
                  <c:v>75 years</c:v>
                </c:pt>
                <c:pt idx="76">
                  <c:v>76 years</c:v>
                </c:pt>
                <c:pt idx="77">
                  <c:v>77 years</c:v>
                </c:pt>
                <c:pt idx="78">
                  <c:v>78 years</c:v>
                </c:pt>
                <c:pt idx="79">
                  <c:v>79 years</c:v>
                </c:pt>
                <c:pt idx="80">
                  <c:v>80 years</c:v>
                </c:pt>
                <c:pt idx="81">
                  <c:v>81 years</c:v>
                </c:pt>
                <c:pt idx="82">
                  <c:v>82 years</c:v>
                </c:pt>
                <c:pt idx="83">
                  <c:v>83 years</c:v>
                </c:pt>
                <c:pt idx="84">
                  <c:v>84 years</c:v>
                </c:pt>
                <c:pt idx="85">
                  <c:v>85 years</c:v>
                </c:pt>
                <c:pt idx="86">
                  <c:v>86 years</c:v>
                </c:pt>
                <c:pt idx="87">
                  <c:v>87 years</c:v>
                </c:pt>
                <c:pt idx="88">
                  <c:v>88 years</c:v>
                </c:pt>
                <c:pt idx="89">
                  <c:v>89 years</c:v>
                </c:pt>
                <c:pt idx="90">
                  <c:v>90 years</c:v>
                </c:pt>
                <c:pt idx="91">
                  <c:v>91 years</c:v>
                </c:pt>
                <c:pt idx="92">
                  <c:v>92 years</c:v>
                </c:pt>
                <c:pt idx="93">
                  <c:v>93 years</c:v>
                </c:pt>
                <c:pt idx="94">
                  <c:v>94 years</c:v>
                </c:pt>
                <c:pt idx="95">
                  <c:v>95 + years</c:v>
                </c:pt>
              </c:strCache>
            </c:strRef>
          </c:cat>
          <c:val>
            <c:numRef>
              <c:f>Sheet1!$D$2:$D$97</c:f>
              <c:numCache>
                <c:formatCode>0;[Red]0</c:formatCode>
                <c:ptCount val="96"/>
                <c:pt idx="0">
                  <c:v>-111026</c:v>
                </c:pt>
                <c:pt idx="1">
                  <c:v>-109281</c:v>
                </c:pt>
                <c:pt idx="2">
                  <c:v>-108111</c:v>
                </c:pt>
                <c:pt idx="3">
                  <c:v>-106986</c:v>
                </c:pt>
                <c:pt idx="4">
                  <c:v>-105911</c:v>
                </c:pt>
                <c:pt idx="5">
                  <c:v>-104910</c:v>
                </c:pt>
                <c:pt idx="6">
                  <c:v>-103749</c:v>
                </c:pt>
                <c:pt idx="7">
                  <c:v>-102600</c:v>
                </c:pt>
                <c:pt idx="8">
                  <c:v>-101432</c:v>
                </c:pt>
                <c:pt idx="9">
                  <c:v>-100251</c:v>
                </c:pt>
                <c:pt idx="10">
                  <c:v>-103623</c:v>
                </c:pt>
                <c:pt idx="11">
                  <c:v>-104379</c:v>
                </c:pt>
                <c:pt idx="12">
                  <c:v>-106503</c:v>
                </c:pt>
                <c:pt idx="13">
                  <c:v>-105918</c:v>
                </c:pt>
                <c:pt idx="14">
                  <c:v>-104120</c:v>
                </c:pt>
                <c:pt idx="15">
                  <c:v>-104054</c:v>
                </c:pt>
                <c:pt idx="16">
                  <c:v>-102638</c:v>
                </c:pt>
                <c:pt idx="17">
                  <c:v>-101553</c:v>
                </c:pt>
                <c:pt idx="18">
                  <c:v>-101871</c:v>
                </c:pt>
                <c:pt idx="19">
                  <c:v>-102566</c:v>
                </c:pt>
                <c:pt idx="20">
                  <c:v>-101924</c:v>
                </c:pt>
                <c:pt idx="21">
                  <c:v>-98830</c:v>
                </c:pt>
                <c:pt idx="22">
                  <c:v>-97449</c:v>
                </c:pt>
                <c:pt idx="23">
                  <c:v>-96249</c:v>
                </c:pt>
                <c:pt idx="24">
                  <c:v>-96293</c:v>
                </c:pt>
                <c:pt idx="25">
                  <c:v>-96358</c:v>
                </c:pt>
                <c:pt idx="26">
                  <c:v>-96776</c:v>
                </c:pt>
                <c:pt idx="27">
                  <c:v>-96946</c:v>
                </c:pt>
                <c:pt idx="28">
                  <c:v>-96769</c:v>
                </c:pt>
                <c:pt idx="29">
                  <c:v>-94225</c:v>
                </c:pt>
                <c:pt idx="30">
                  <c:v>-91991</c:v>
                </c:pt>
                <c:pt idx="31">
                  <c:v>-88439</c:v>
                </c:pt>
                <c:pt idx="32">
                  <c:v>-88781</c:v>
                </c:pt>
                <c:pt idx="33">
                  <c:v>-88197</c:v>
                </c:pt>
                <c:pt idx="34">
                  <c:v>-87760</c:v>
                </c:pt>
                <c:pt idx="35">
                  <c:v>-86716</c:v>
                </c:pt>
                <c:pt idx="36">
                  <c:v>-84845</c:v>
                </c:pt>
                <c:pt idx="37">
                  <c:v>-87108</c:v>
                </c:pt>
                <c:pt idx="38">
                  <c:v>-85635</c:v>
                </c:pt>
                <c:pt idx="39">
                  <c:v>-85056</c:v>
                </c:pt>
                <c:pt idx="40">
                  <c:v>-85588</c:v>
                </c:pt>
                <c:pt idx="41">
                  <c:v>-78051</c:v>
                </c:pt>
                <c:pt idx="42">
                  <c:v>-79063</c:v>
                </c:pt>
                <c:pt idx="43">
                  <c:v>-77830</c:v>
                </c:pt>
                <c:pt idx="44">
                  <c:v>-77561</c:v>
                </c:pt>
                <c:pt idx="45">
                  <c:v>-77790</c:v>
                </c:pt>
                <c:pt idx="46">
                  <c:v>-73196</c:v>
                </c:pt>
                <c:pt idx="47">
                  <c:v>-73127</c:v>
                </c:pt>
                <c:pt idx="48">
                  <c:v>-71550</c:v>
                </c:pt>
                <c:pt idx="49">
                  <c:v>-69901</c:v>
                </c:pt>
                <c:pt idx="50">
                  <c:v>-69559</c:v>
                </c:pt>
                <c:pt idx="51">
                  <c:v>-64061</c:v>
                </c:pt>
                <c:pt idx="52">
                  <c:v>-62205</c:v>
                </c:pt>
                <c:pt idx="53">
                  <c:v>-60166</c:v>
                </c:pt>
                <c:pt idx="54">
                  <c:v>-60272</c:v>
                </c:pt>
                <c:pt idx="55">
                  <c:v>-59985</c:v>
                </c:pt>
                <c:pt idx="56">
                  <c:v>-56794</c:v>
                </c:pt>
                <c:pt idx="57">
                  <c:v>-55327</c:v>
                </c:pt>
                <c:pt idx="58">
                  <c:v>-52688</c:v>
                </c:pt>
                <c:pt idx="59">
                  <c:v>-51102</c:v>
                </c:pt>
                <c:pt idx="60">
                  <c:v>-50531</c:v>
                </c:pt>
                <c:pt idx="61">
                  <c:v>-45382</c:v>
                </c:pt>
                <c:pt idx="62">
                  <c:v>-43980</c:v>
                </c:pt>
                <c:pt idx="63">
                  <c:v>-41338</c:v>
                </c:pt>
                <c:pt idx="64">
                  <c:v>-39501</c:v>
                </c:pt>
                <c:pt idx="65">
                  <c:v>-37110</c:v>
                </c:pt>
                <c:pt idx="66">
                  <c:v>-33748</c:v>
                </c:pt>
                <c:pt idx="67">
                  <c:v>-31790</c:v>
                </c:pt>
                <c:pt idx="68">
                  <c:v>-28893</c:v>
                </c:pt>
                <c:pt idx="69">
                  <c:v>-28016</c:v>
                </c:pt>
                <c:pt idx="70">
                  <c:v>-26325</c:v>
                </c:pt>
                <c:pt idx="71">
                  <c:v>-24171</c:v>
                </c:pt>
                <c:pt idx="72">
                  <c:v>-22809</c:v>
                </c:pt>
                <c:pt idx="73">
                  <c:v>-20908</c:v>
                </c:pt>
                <c:pt idx="74">
                  <c:v>-17879</c:v>
                </c:pt>
                <c:pt idx="75">
                  <c:v>-16868</c:v>
                </c:pt>
                <c:pt idx="76">
                  <c:v>-14786</c:v>
                </c:pt>
                <c:pt idx="77">
                  <c:v>-13216</c:v>
                </c:pt>
                <c:pt idx="78">
                  <c:v>-11600</c:v>
                </c:pt>
                <c:pt idx="79">
                  <c:v>-10652</c:v>
                </c:pt>
                <c:pt idx="80">
                  <c:v>-9934</c:v>
                </c:pt>
                <c:pt idx="81">
                  <c:v>-8572</c:v>
                </c:pt>
                <c:pt idx="82">
                  <c:v>-7992</c:v>
                </c:pt>
                <c:pt idx="83">
                  <c:v>-7118</c:v>
                </c:pt>
                <c:pt idx="84">
                  <c:v>-6380</c:v>
                </c:pt>
                <c:pt idx="85">
                  <c:v>-5883</c:v>
                </c:pt>
                <c:pt idx="86">
                  <c:v>-4880</c:v>
                </c:pt>
                <c:pt idx="87">
                  <c:v>-4063</c:v>
                </c:pt>
                <c:pt idx="88">
                  <c:v>-3764</c:v>
                </c:pt>
                <c:pt idx="89">
                  <c:v>-3211</c:v>
                </c:pt>
                <c:pt idx="90">
                  <c:v>-2768</c:v>
                </c:pt>
                <c:pt idx="91">
                  <c:v>-2156</c:v>
                </c:pt>
                <c:pt idx="92">
                  <c:v>-1781</c:v>
                </c:pt>
                <c:pt idx="93">
                  <c:v>-1448</c:v>
                </c:pt>
                <c:pt idx="94">
                  <c:v>-1080</c:v>
                </c:pt>
                <c:pt idx="95">
                  <c:v>-2818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00-43E5-9391-5CD523DA4AA1}"/>
            </c:ext>
          </c:extLst>
        </c:ser>
        <c:ser>
          <c:idx val="3"/>
          <c:order val="2"/>
          <c:tx>
            <c:strRef>
              <c:f>Sheet1!$C$1</c:f>
              <c:strCache>
                <c:ptCount val="1"/>
                <c:pt idx="0">
                  <c:v>NH Black Male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/>
              </a:solidFill>
            </a:ln>
          </c:spPr>
          <c:invertIfNegative val="0"/>
          <c:cat>
            <c:strRef>
              <c:f>Sheet1!$A$2:$A$97</c:f>
              <c:strCache>
                <c:ptCount val="96"/>
                <c:pt idx="0">
                  <c:v>Under 1 year</c:v>
                </c:pt>
                <c:pt idx="1">
                  <c:v>1 year</c:v>
                </c:pt>
                <c:pt idx="2">
                  <c:v>2 years</c:v>
                </c:pt>
                <c:pt idx="3">
                  <c:v>3 years</c:v>
                </c:pt>
                <c:pt idx="4">
                  <c:v>4 years</c:v>
                </c:pt>
                <c:pt idx="5">
                  <c:v>5 years</c:v>
                </c:pt>
                <c:pt idx="6">
                  <c:v>6 years</c:v>
                </c:pt>
                <c:pt idx="7">
                  <c:v>7 years</c:v>
                </c:pt>
                <c:pt idx="8">
                  <c:v>8 years</c:v>
                </c:pt>
                <c:pt idx="9">
                  <c:v>9 years</c:v>
                </c:pt>
                <c:pt idx="10">
                  <c:v>10 years</c:v>
                </c:pt>
                <c:pt idx="11">
                  <c:v>11 years</c:v>
                </c:pt>
                <c:pt idx="12">
                  <c:v>12 years</c:v>
                </c:pt>
                <c:pt idx="13">
                  <c:v>13 years</c:v>
                </c:pt>
                <c:pt idx="14">
                  <c:v>14 years</c:v>
                </c:pt>
                <c:pt idx="15">
                  <c:v>15 years</c:v>
                </c:pt>
                <c:pt idx="16">
                  <c:v>16 years</c:v>
                </c:pt>
                <c:pt idx="17">
                  <c:v>17 years</c:v>
                </c:pt>
                <c:pt idx="18">
                  <c:v>18 years</c:v>
                </c:pt>
                <c:pt idx="19">
                  <c:v>19 years</c:v>
                </c:pt>
                <c:pt idx="20">
                  <c:v>20 years</c:v>
                </c:pt>
                <c:pt idx="21">
                  <c:v>21 years</c:v>
                </c:pt>
                <c:pt idx="22">
                  <c:v>22 years</c:v>
                </c:pt>
                <c:pt idx="23">
                  <c:v>23 years</c:v>
                </c:pt>
                <c:pt idx="24">
                  <c:v>24 years</c:v>
                </c:pt>
                <c:pt idx="25">
                  <c:v>25 years</c:v>
                </c:pt>
                <c:pt idx="26">
                  <c:v>26 years</c:v>
                </c:pt>
                <c:pt idx="27">
                  <c:v>27 years</c:v>
                </c:pt>
                <c:pt idx="28">
                  <c:v>28 years</c:v>
                </c:pt>
                <c:pt idx="29">
                  <c:v>29 years</c:v>
                </c:pt>
                <c:pt idx="30">
                  <c:v>30 years</c:v>
                </c:pt>
                <c:pt idx="31">
                  <c:v>31 years</c:v>
                </c:pt>
                <c:pt idx="32">
                  <c:v>32 years</c:v>
                </c:pt>
                <c:pt idx="33">
                  <c:v>33 years</c:v>
                </c:pt>
                <c:pt idx="34">
                  <c:v>34 years</c:v>
                </c:pt>
                <c:pt idx="35">
                  <c:v>35 years</c:v>
                </c:pt>
                <c:pt idx="36">
                  <c:v>36 years</c:v>
                </c:pt>
                <c:pt idx="37">
                  <c:v>37 years</c:v>
                </c:pt>
                <c:pt idx="38">
                  <c:v>38 years</c:v>
                </c:pt>
                <c:pt idx="39">
                  <c:v>39 years</c:v>
                </c:pt>
                <c:pt idx="40">
                  <c:v>40 years</c:v>
                </c:pt>
                <c:pt idx="41">
                  <c:v>41 years</c:v>
                </c:pt>
                <c:pt idx="42">
                  <c:v>42 years</c:v>
                </c:pt>
                <c:pt idx="43">
                  <c:v>43 years</c:v>
                </c:pt>
                <c:pt idx="44">
                  <c:v>44 years</c:v>
                </c:pt>
                <c:pt idx="45">
                  <c:v>45 years</c:v>
                </c:pt>
                <c:pt idx="46">
                  <c:v>46 years</c:v>
                </c:pt>
                <c:pt idx="47">
                  <c:v>47 years</c:v>
                </c:pt>
                <c:pt idx="48">
                  <c:v>48 years</c:v>
                </c:pt>
                <c:pt idx="49">
                  <c:v>49 years</c:v>
                </c:pt>
                <c:pt idx="50">
                  <c:v>50 years</c:v>
                </c:pt>
                <c:pt idx="51">
                  <c:v>51 years</c:v>
                </c:pt>
                <c:pt idx="52">
                  <c:v>52 years</c:v>
                </c:pt>
                <c:pt idx="53">
                  <c:v>53 years</c:v>
                </c:pt>
                <c:pt idx="54">
                  <c:v>54 years</c:v>
                </c:pt>
                <c:pt idx="55">
                  <c:v>55 years</c:v>
                </c:pt>
                <c:pt idx="56">
                  <c:v>56 years</c:v>
                </c:pt>
                <c:pt idx="57">
                  <c:v>57 years</c:v>
                </c:pt>
                <c:pt idx="58">
                  <c:v>58 years</c:v>
                </c:pt>
                <c:pt idx="59">
                  <c:v>59 years</c:v>
                </c:pt>
                <c:pt idx="60">
                  <c:v>60 years</c:v>
                </c:pt>
                <c:pt idx="61">
                  <c:v>61 years</c:v>
                </c:pt>
                <c:pt idx="62">
                  <c:v>62 years</c:v>
                </c:pt>
                <c:pt idx="63">
                  <c:v>63 years</c:v>
                </c:pt>
                <c:pt idx="64">
                  <c:v>64 years</c:v>
                </c:pt>
                <c:pt idx="65">
                  <c:v>65 years</c:v>
                </c:pt>
                <c:pt idx="66">
                  <c:v>66 years</c:v>
                </c:pt>
                <c:pt idx="67">
                  <c:v>67 years</c:v>
                </c:pt>
                <c:pt idx="68">
                  <c:v>68 years</c:v>
                </c:pt>
                <c:pt idx="69">
                  <c:v>69 years</c:v>
                </c:pt>
                <c:pt idx="70">
                  <c:v>70 years</c:v>
                </c:pt>
                <c:pt idx="71">
                  <c:v>71 years</c:v>
                </c:pt>
                <c:pt idx="72">
                  <c:v>72 years</c:v>
                </c:pt>
                <c:pt idx="73">
                  <c:v>73 years</c:v>
                </c:pt>
                <c:pt idx="74">
                  <c:v>74 years</c:v>
                </c:pt>
                <c:pt idx="75">
                  <c:v>75 years</c:v>
                </c:pt>
                <c:pt idx="76">
                  <c:v>76 years</c:v>
                </c:pt>
                <c:pt idx="77">
                  <c:v>77 years</c:v>
                </c:pt>
                <c:pt idx="78">
                  <c:v>78 years</c:v>
                </c:pt>
                <c:pt idx="79">
                  <c:v>79 years</c:v>
                </c:pt>
                <c:pt idx="80">
                  <c:v>80 years</c:v>
                </c:pt>
                <c:pt idx="81">
                  <c:v>81 years</c:v>
                </c:pt>
                <c:pt idx="82">
                  <c:v>82 years</c:v>
                </c:pt>
                <c:pt idx="83">
                  <c:v>83 years</c:v>
                </c:pt>
                <c:pt idx="84">
                  <c:v>84 years</c:v>
                </c:pt>
                <c:pt idx="85">
                  <c:v>85 years</c:v>
                </c:pt>
                <c:pt idx="86">
                  <c:v>86 years</c:v>
                </c:pt>
                <c:pt idx="87">
                  <c:v>87 years</c:v>
                </c:pt>
                <c:pt idx="88">
                  <c:v>88 years</c:v>
                </c:pt>
                <c:pt idx="89">
                  <c:v>89 years</c:v>
                </c:pt>
                <c:pt idx="90">
                  <c:v>90 years</c:v>
                </c:pt>
                <c:pt idx="91">
                  <c:v>91 years</c:v>
                </c:pt>
                <c:pt idx="92">
                  <c:v>92 years</c:v>
                </c:pt>
                <c:pt idx="93">
                  <c:v>93 years</c:v>
                </c:pt>
                <c:pt idx="94">
                  <c:v>94 years</c:v>
                </c:pt>
                <c:pt idx="95">
                  <c:v>95 + years</c:v>
                </c:pt>
              </c:strCache>
            </c:strRef>
          </c:cat>
          <c:val>
            <c:numRef>
              <c:f>Sheet1!$C$2:$C$97</c:f>
              <c:numCache>
                <c:formatCode>0;[Red]0</c:formatCode>
                <c:ptCount val="96"/>
                <c:pt idx="0">
                  <c:v>-25516</c:v>
                </c:pt>
                <c:pt idx="1">
                  <c:v>-25222</c:v>
                </c:pt>
                <c:pt idx="2">
                  <c:v>-25191</c:v>
                </c:pt>
                <c:pt idx="3">
                  <c:v>-25156</c:v>
                </c:pt>
                <c:pt idx="4">
                  <c:v>-25104</c:v>
                </c:pt>
                <c:pt idx="5">
                  <c:v>-25025</c:v>
                </c:pt>
                <c:pt idx="6">
                  <c:v>-24870</c:v>
                </c:pt>
                <c:pt idx="7">
                  <c:v>-24677</c:v>
                </c:pt>
                <c:pt idx="8">
                  <c:v>-24446</c:v>
                </c:pt>
                <c:pt idx="9">
                  <c:v>-24208</c:v>
                </c:pt>
                <c:pt idx="10">
                  <c:v>-24081</c:v>
                </c:pt>
                <c:pt idx="11">
                  <c:v>-24901</c:v>
                </c:pt>
                <c:pt idx="12">
                  <c:v>-25627</c:v>
                </c:pt>
                <c:pt idx="13">
                  <c:v>-26003</c:v>
                </c:pt>
                <c:pt idx="14">
                  <c:v>-25261</c:v>
                </c:pt>
                <c:pt idx="15">
                  <c:v>-25143</c:v>
                </c:pt>
                <c:pt idx="16">
                  <c:v>-25426</c:v>
                </c:pt>
                <c:pt idx="17">
                  <c:v>-25619</c:v>
                </c:pt>
                <c:pt idx="18">
                  <c:v>-26451</c:v>
                </c:pt>
                <c:pt idx="19">
                  <c:v>-27101</c:v>
                </c:pt>
                <c:pt idx="20">
                  <c:v>-27726</c:v>
                </c:pt>
                <c:pt idx="21">
                  <c:v>-27521</c:v>
                </c:pt>
                <c:pt idx="22">
                  <c:v>-28014</c:v>
                </c:pt>
                <c:pt idx="23">
                  <c:v>-28198</c:v>
                </c:pt>
                <c:pt idx="24">
                  <c:v>-29015</c:v>
                </c:pt>
                <c:pt idx="25">
                  <c:v>-30220</c:v>
                </c:pt>
                <c:pt idx="26">
                  <c:v>-31369</c:v>
                </c:pt>
                <c:pt idx="27">
                  <c:v>-32405</c:v>
                </c:pt>
                <c:pt idx="28">
                  <c:v>-31893</c:v>
                </c:pt>
                <c:pt idx="29">
                  <c:v>-31117</c:v>
                </c:pt>
                <c:pt idx="30">
                  <c:v>-29864</c:v>
                </c:pt>
                <c:pt idx="31">
                  <c:v>-28146</c:v>
                </c:pt>
                <c:pt idx="32">
                  <c:v>-26637</c:v>
                </c:pt>
                <c:pt idx="33">
                  <c:v>-26077</c:v>
                </c:pt>
                <c:pt idx="34">
                  <c:v>-26134</c:v>
                </c:pt>
                <c:pt idx="35">
                  <c:v>-25719</c:v>
                </c:pt>
                <c:pt idx="36">
                  <c:v>-24667</c:v>
                </c:pt>
                <c:pt idx="37">
                  <c:v>-25163</c:v>
                </c:pt>
                <c:pt idx="38">
                  <c:v>-24563</c:v>
                </c:pt>
                <c:pt idx="39">
                  <c:v>-24802</c:v>
                </c:pt>
                <c:pt idx="40">
                  <c:v>-25075</c:v>
                </c:pt>
                <c:pt idx="41">
                  <c:v>-23154</c:v>
                </c:pt>
                <c:pt idx="42">
                  <c:v>-22069</c:v>
                </c:pt>
                <c:pt idx="43">
                  <c:v>-21599</c:v>
                </c:pt>
                <c:pt idx="44">
                  <c:v>-20812</c:v>
                </c:pt>
                <c:pt idx="45">
                  <c:v>-21051</c:v>
                </c:pt>
                <c:pt idx="46">
                  <c:v>-20762</c:v>
                </c:pt>
                <c:pt idx="47">
                  <c:v>-21220</c:v>
                </c:pt>
                <c:pt idx="48">
                  <c:v>-21649</c:v>
                </c:pt>
                <c:pt idx="49">
                  <c:v>-22300</c:v>
                </c:pt>
                <c:pt idx="50">
                  <c:v>-21053</c:v>
                </c:pt>
                <c:pt idx="51">
                  <c:v>-19633</c:v>
                </c:pt>
                <c:pt idx="52">
                  <c:v>-19814</c:v>
                </c:pt>
                <c:pt idx="53">
                  <c:v>-19505</c:v>
                </c:pt>
                <c:pt idx="54">
                  <c:v>-20056</c:v>
                </c:pt>
                <c:pt idx="55">
                  <c:v>-20736</c:v>
                </c:pt>
                <c:pt idx="56">
                  <c:v>-19821</c:v>
                </c:pt>
                <c:pt idx="57">
                  <c:v>-19690</c:v>
                </c:pt>
                <c:pt idx="58">
                  <c:v>-19238</c:v>
                </c:pt>
                <c:pt idx="59">
                  <c:v>-19266</c:v>
                </c:pt>
                <c:pt idx="60">
                  <c:v>-19326</c:v>
                </c:pt>
                <c:pt idx="61">
                  <c:v>-17994</c:v>
                </c:pt>
                <c:pt idx="62">
                  <c:v>-17369</c:v>
                </c:pt>
                <c:pt idx="63">
                  <c:v>-16650</c:v>
                </c:pt>
                <c:pt idx="64">
                  <c:v>-16025</c:v>
                </c:pt>
                <c:pt idx="65">
                  <c:v>-15030</c:v>
                </c:pt>
                <c:pt idx="66">
                  <c:v>-13182</c:v>
                </c:pt>
                <c:pt idx="67">
                  <c:v>-12617</c:v>
                </c:pt>
                <c:pt idx="68">
                  <c:v>-11499</c:v>
                </c:pt>
                <c:pt idx="69">
                  <c:v>-11069</c:v>
                </c:pt>
                <c:pt idx="70">
                  <c:v>-10225</c:v>
                </c:pt>
                <c:pt idx="71">
                  <c:v>-9476</c:v>
                </c:pt>
                <c:pt idx="72">
                  <c:v>-8833</c:v>
                </c:pt>
                <c:pt idx="73">
                  <c:v>-7634</c:v>
                </c:pt>
                <c:pt idx="74">
                  <c:v>-6113</c:v>
                </c:pt>
                <c:pt idx="75">
                  <c:v>-5792</c:v>
                </c:pt>
                <c:pt idx="76">
                  <c:v>-5143</c:v>
                </c:pt>
                <c:pt idx="77">
                  <c:v>-4938</c:v>
                </c:pt>
                <c:pt idx="78">
                  <c:v>-4158</c:v>
                </c:pt>
                <c:pt idx="79">
                  <c:v>-3746</c:v>
                </c:pt>
                <c:pt idx="80">
                  <c:v>-3313</c:v>
                </c:pt>
                <c:pt idx="81">
                  <c:v>-2946</c:v>
                </c:pt>
                <c:pt idx="82">
                  <c:v>-2531</c:v>
                </c:pt>
                <c:pt idx="83">
                  <c:v>-2265</c:v>
                </c:pt>
                <c:pt idx="84">
                  <c:v>-1987</c:v>
                </c:pt>
                <c:pt idx="85">
                  <c:v>-1878</c:v>
                </c:pt>
                <c:pt idx="86">
                  <c:v>-1566</c:v>
                </c:pt>
                <c:pt idx="87">
                  <c:v>-1350</c:v>
                </c:pt>
                <c:pt idx="88">
                  <c:v>-1105</c:v>
                </c:pt>
                <c:pt idx="89">
                  <c:v>-935</c:v>
                </c:pt>
                <c:pt idx="90">
                  <c:v>-809</c:v>
                </c:pt>
                <c:pt idx="91">
                  <c:v>-586</c:v>
                </c:pt>
                <c:pt idx="92">
                  <c:v>-476</c:v>
                </c:pt>
                <c:pt idx="93">
                  <c:v>-419</c:v>
                </c:pt>
                <c:pt idx="94">
                  <c:v>-340</c:v>
                </c:pt>
                <c:pt idx="95">
                  <c:v>-874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00-43E5-9391-5CD523DA4AA1}"/>
            </c:ext>
          </c:extLst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NH Asian Male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c:spPr>
          <c:invertIfNegative val="0"/>
          <c:cat>
            <c:strRef>
              <c:f>Sheet1!$A$2:$A$97</c:f>
              <c:strCache>
                <c:ptCount val="96"/>
                <c:pt idx="0">
                  <c:v>Under 1 year</c:v>
                </c:pt>
                <c:pt idx="1">
                  <c:v>1 year</c:v>
                </c:pt>
                <c:pt idx="2">
                  <c:v>2 years</c:v>
                </c:pt>
                <c:pt idx="3">
                  <c:v>3 years</c:v>
                </c:pt>
                <c:pt idx="4">
                  <c:v>4 years</c:v>
                </c:pt>
                <c:pt idx="5">
                  <c:v>5 years</c:v>
                </c:pt>
                <c:pt idx="6">
                  <c:v>6 years</c:v>
                </c:pt>
                <c:pt idx="7">
                  <c:v>7 years</c:v>
                </c:pt>
                <c:pt idx="8">
                  <c:v>8 years</c:v>
                </c:pt>
                <c:pt idx="9">
                  <c:v>9 years</c:v>
                </c:pt>
                <c:pt idx="10">
                  <c:v>10 years</c:v>
                </c:pt>
                <c:pt idx="11">
                  <c:v>11 years</c:v>
                </c:pt>
                <c:pt idx="12">
                  <c:v>12 years</c:v>
                </c:pt>
                <c:pt idx="13">
                  <c:v>13 years</c:v>
                </c:pt>
                <c:pt idx="14">
                  <c:v>14 years</c:v>
                </c:pt>
                <c:pt idx="15">
                  <c:v>15 years</c:v>
                </c:pt>
                <c:pt idx="16">
                  <c:v>16 years</c:v>
                </c:pt>
                <c:pt idx="17">
                  <c:v>17 years</c:v>
                </c:pt>
                <c:pt idx="18">
                  <c:v>18 years</c:v>
                </c:pt>
                <c:pt idx="19">
                  <c:v>19 years</c:v>
                </c:pt>
                <c:pt idx="20">
                  <c:v>20 years</c:v>
                </c:pt>
                <c:pt idx="21">
                  <c:v>21 years</c:v>
                </c:pt>
                <c:pt idx="22">
                  <c:v>22 years</c:v>
                </c:pt>
                <c:pt idx="23">
                  <c:v>23 years</c:v>
                </c:pt>
                <c:pt idx="24">
                  <c:v>24 years</c:v>
                </c:pt>
                <c:pt idx="25">
                  <c:v>25 years</c:v>
                </c:pt>
                <c:pt idx="26">
                  <c:v>26 years</c:v>
                </c:pt>
                <c:pt idx="27">
                  <c:v>27 years</c:v>
                </c:pt>
                <c:pt idx="28">
                  <c:v>28 years</c:v>
                </c:pt>
                <c:pt idx="29">
                  <c:v>29 years</c:v>
                </c:pt>
                <c:pt idx="30">
                  <c:v>30 years</c:v>
                </c:pt>
                <c:pt idx="31">
                  <c:v>31 years</c:v>
                </c:pt>
                <c:pt idx="32">
                  <c:v>32 years</c:v>
                </c:pt>
                <c:pt idx="33">
                  <c:v>33 years</c:v>
                </c:pt>
                <c:pt idx="34">
                  <c:v>34 years</c:v>
                </c:pt>
                <c:pt idx="35">
                  <c:v>35 years</c:v>
                </c:pt>
                <c:pt idx="36">
                  <c:v>36 years</c:v>
                </c:pt>
                <c:pt idx="37">
                  <c:v>37 years</c:v>
                </c:pt>
                <c:pt idx="38">
                  <c:v>38 years</c:v>
                </c:pt>
                <c:pt idx="39">
                  <c:v>39 years</c:v>
                </c:pt>
                <c:pt idx="40">
                  <c:v>40 years</c:v>
                </c:pt>
                <c:pt idx="41">
                  <c:v>41 years</c:v>
                </c:pt>
                <c:pt idx="42">
                  <c:v>42 years</c:v>
                </c:pt>
                <c:pt idx="43">
                  <c:v>43 years</c:v>
                </c:pt>
                <c:pt idx="44">
                  <c:v>44 years</c:v>
                </c:pt>
                <c:pt idx="45">
                  <c:v>45 years</c:v>
                </c:pt>
                <c:pt idx="46">
                  <c:v>46 years</c:v>
                </c:pt>
                <c:pt idx="47">
                  <c:v>47 years</c:v>
                </c:pt>
                <c:pt idx="48">
                  <c:v>48 years</c:v>
                </c:pt>
                <c:pt idx="49">
                  <c:v>49 years</c:v>
                </c:pt>
                <c:pt idx="50">
                  <c:v>50 years</c:v>
                </c:pt>
                <c:pt idx="51">
                  <c:v>51 years</c:v>
                </c:pt>
                <c:pt idx="52">
                  <c:v>52 years</c:v>
                </c:pt>
                <c:pt idx="53">
                  <c:v>53 years</c:v>
                </c:pt>
                <c:pt idx="54">
                  <c:v>54 years</c:v>
                </c:pt>
                <c:pt idx="55">
                  <c:v>55 years</c:v>
                </c:pt>
                <c:pt idx="56">
                  <c:v>56 years</c:v>
                </c:pt>
                <c:pt idx="57">
                  <c:v>57 years</c:v>
                </c:pt>
                <c:pt idx="58">
                  <c:v>58 years</c:v>
                </c:pt>
                <c:pt idx="59">
                  <c:v>59 years</c:v>
                </c:pt>
                <c:pt idx="60">
                  <c:v>60 years</c:v>
                </c:pt>
                <c:pt idx="61">
                  <c:v>61 years</c:v>
                </c:pt>
                <c:pt idx="62">
                  <c:v>62 years</c:v>
                </c:pt>
                <c:pt idx="63">
                  <c:v>63 years</c:v>
                </c:pt>
                <c:pt idx="64">
                  <c:v>64 years</c:v>
                </c:pt>
                <c:pt idx="65">
                  <c:v>65 years</c:v>
                </c:pt>
                <c:pt idx="66">
                  <c:v>66 years</c:v>
                </c:pt>
                <c:pt idx="67">
                  <c:v>67 years</c:v>
                </c:pt>
                <c:pt idx="68">
                  <c:v>68 years</c:v>
                </c:pt>
                <c:pt idx="69">
                  <c:v>69 years</c:v>
                </c:pt>
                <c:pt idx="70">
                  <c:v>70 years</c:v>
                </c:pt>
                <c:pt idx="71">
                  <c:v>71 years</c:v>
                </c:pt>
                <c:pt idx="72">
                  <c:v>72 years</c:v>
                </c:pt>
                <c:pt idx="73">
                  <c:v>73 years</c:v>
                </c:pt>
                <c:pt idx="74">
                  <c:v>74 years</c:v>
                </c:pt>
                <c:pt idx="75">
                  <c:v>75 years</c:v>
                </c:pt>
                <c:pt idx="76">
                  <c:v>76 years</c:v>
                </c:pt>
                <c:pt idx="77">
                  <c:v>77 years</c:v>
                </c:pt>
                <c:pt idx="78">
                  <c:v>78 years</c:v>
                </c:pt>
                <c:pt idx="79">
                  <c:v>79 years</c:v>
                </c:pt>
                <c:pt idx="80">
                  <c:v>80 years</c:v>
                </c:pt>
                <c:pt idx="81">
                  <c:v>81 years</c:v>
                </c:pt>
                <c:pt idx="82">
                  <c:v>82 years</c:v>
                </c:pt>
                <c:pt idx="83">
                  <c:v>83 years</c:v>
                </c:pt>
                <c:pt idx="84">
                  <c:v>84 years</c:v>
                </c:pt>
                <c:pt idx="85">
                  <c:v>85 years</c:v>
                </c:pt>
                <c:pt idx="86">
                  <c:v>86 years</c:v>
                </c:pt>
                <c:pt idx="87">
                  <c:v>87 years</c:v>
                </c:pt>
                <c:pt idx="88">
                  <c:v>88 years</c:v>
                </c:pt>
                <c:pt idx="89">
                  <c:v>89 years</c:v>
                </c:pt>
                <c:pt idx="90">
                  <c:v>90 years</c:v>
                </c:pt>
                <c:pt idx="91">
                  <c:v>91 years</c:v>
                </c:pt>
                <c:pt idx="92">
                  <c:v>92 years</c:v>
                </c:pt>
                <c:pt idx="93">
                  <c:v>93 years</c:v>
                </c:pt>
                <c:pt idx="94">
                  <c:v>94 years</c:v>
                </c:pt>
                <c:pt idx="95">
                  <c:v>95 + years</c:v>
                </c:pt>
              </c:strCache>
            </c:strRef>
          </c:cat>
          <c:val>
            <c:numRef>
              <c:f>Sheet1!$E$2:$E$97</c:f>
              <c:numCache>
                <c:formatCode>0;[Red]0</c:formatCode>
                <c:ptCount val="96"/>
                <c:pt idx="0">
                  <c:v>-9727</c:v>
                </c:pt>
                <c:pt idx="1">
                  <c:v>-9740</c:v>
                </c:pt>
                <c:pt idx="2">
                  <c:v>-9783</c:v>
                </c:pt>
                <c:pt idx="3">
                  <c:v>-9856</c:v>
                </c:pt>
                <c:pt idx="4">
                  <c:v>-9913</c:v>
                </c:pt>
                <c:pt idx="5">
                  <c:v>-9999</c:v>
                </c:pt>
                <c:pt idx="6">
                  <c:v>-9970</c:v>
                </c:pt>
                <c:pt idx="7">
                  <c:v>-9961</c:v>
                </c:pt>
                <c:pt idx="8">
                  <c:v>-9938</c:v>
                </c:pt>
                <c:pt idx="9">
                  <c:v>-9928</c:v>
                </c:pt>
                <c:pt idx="10">
                  <c:v>-9388</c:v>
                </c:pt>
                <c:pt idx="11">
                  <c:v>-9250</c:v>
                </c:pt>
                <c:pt idx="12">
                  <c:v>-9832</c:v>
                </c:pt>
                <c:pt idx="13">
                  <c:v>-9358</c:v>
                </c:pt>
                <c:pt idx="14">
                  <c:v>-9447</c:v>
                </c:pt>
                <c:pt idx="15">
                  <c:v>-9542</c:v>
                </c:pt>
                <c:pt idx="16">
                  <c:v>-9928</c:v>
                </c:pt>
                <c:pt idx="17">
                  <c:v>-10180</c:v>
                </c:pt>
                <c:pt idx="18">
                  <c:v>-10211</c:v>
                </c:pt>
                <c:pt idx="19">
                  <c:v>-11161</c:v>
                </c:pt>
                <c:pt idx="20">
                  <c:v>-10748</c:v>
                </c:pt>
                <c:pt idx="21">
                  <c:v>-10474</c:v>
                </c:pt>
                <c:pt idx="22">
                  <c:v>-11264</c:v>
                </c:pt>
                <c:pt idx="23">
                  <c:v>-11647</c:v>
                </c:pt>
                <c:pt idx="24">
                  <c:v>-12322</c:v>
                </c:pt>
                <c:pt idx="25">
                  <c:v>-12433</c:v>
                </c:pt>
                <c:pt idx="26">
                  <c:v>-12696</c:v>
                </c:pt>
                <c:pt idx="27">
                  <c:v>-12338</c:v>
                </c:pt>
                <c:pt idx="28">
                  <c:v>-12525</c:v>
                </c:pt>
                <c:pt idx="29">
                  <c:v>-12229</c:v>
                </c:pt>
                <c:pt idx="30">
                  <c:v>-12601</c:v>
                </c:pt>
                <c:pt idx="31">
                  <c:v>-13308</c:v>
                </c:pt>
                <c:pt idx="32">
                  <c:v>-13171</c:v>
                </c:pt>
                <c:pt idx="33">
                  <c:v>-12996</c:v>
                </c:pt>
                <c:pt idx="34">
                  <c:v>-13389</c:v>
                </c:pt>
                <c:pt idx="35">
                  <c:v>-13628</c:v>
                </c:pt>
                <c:pt idx="36">
                  <c:v>-13286</c:v>
                </c:pt>
                <c:pt idx="37">
                  <c:v>-13246</c:v>
                </c:pt>
                <c:pt idx="38">
                  <c:v>-12493</c:v>
                </c:pt>
                <c:pt idx="39">
                  <c:v>-11837</c:v>
                </c:pt>
                <c:pt idx="40">
                  <c:v>-12135</c:v>
                </c:pt>
                <c:pt idx="41">
                  <c:v>-11361</c:v>
                </c:pt>
                <c:pt idx="42">
                  <c:v>-11158</c:v>
                </c:pt>
                <c:pt idx="43">
                  <c:v>-11081</c:v>
                </c:pt>
                <c:pt idx="44">
                  <c:v>-11585</c:v>
                </c:pt>
                <c:pt idx="45">
                  <c:v>-11524</c:v>
                </c:pt>
                <c:pt idx="46">
                  <c:v>-11514</c:v>
                </c:pt>
                <c:pt idx="47">
                  <c:v>-11624</c:v>
                </c:pt>
                <c:pt idx="48">
                  <c:v>-11173</c:v>
                </c:pt>
                <c:pt idx="49">
                  <c:v>-11159</c:v>
                </c:pt>
                <c:pt idx="50">
                  <c:v>-10611</c:v>
                </c:pt>
                <c:pt idx="51">
                  <c:v>-10193</c:v>
                </c:pt>
                <c:pt idx="52">
                  <c:v>-9336</c:v>
                </c:pt>
                <c:pt idx="53">
                  <c:v>-8643</c:v>
                </c:pt>
                <c:pt idx="54">
                  <c:v>-8821</c:v>
                </c:pt>
                <c:pt idx="55">
                  <c:v>-8557</c:v>
                </c:pt>
                <c:pt idx="56">
                  <c:v>-8606</c:v>
                </c:pt>
                <c:pt idx="57">
                  <c:v>-8356</c:v>
                </c:pt>
                <c:pt idx="58">
                  <c:v>-7358</c:v>
                </c:pt>
                <c:pt idx="59">
                  <c:v>-7272</c:v>
                </c:pt>
                <c:pt idx="60">
                  <c:v>-7031</c:v>
                </c:pt>
                <c:pt idx="61">
                  <c:v>-6578</c:v>
                </c:pt>
                <c:pt idx="62">
                  <c:v>-6535</c:v>
                </c:pt>
                <c:pt idx="63">
                  <c:v>-6326</c:v>
                </c:pt>
                <c:pt idx="64">
                  <c:v>-6271</c:v>
                </c:pt>
                <c:pt idx="65">
                  <c:v>-6032</c:v>
                </c:pt>
                <c:pt idx="66">
                  <c:v>-5464</c:v>
                </c:pt>
                <c:pt idx="67">
                  <c:v>-5404</c:v>
                </c:pt>
                <c:pt idx="68">
                  <c:v>-4595</c:v>
                </c:pt>
                <c:pt idx="69">
                  <c:v>-4555</c:v>
                </c:pt>
                <c:pt idx="70">
                  <c:v>-4557</c:v>
                </c:pt>
                <c:pt idx="71">
                  <c:v>-4113</c:v>
                </c:pt>
                <c:pt idx="72">
                  <c:v>-3698</c:v>
                </c:pt>
                <c:pt idx="73">
                  <c:v>-3249</c:v>
                </c:pt>
                <c:pt idx="74">
                  <c:v>-2867</c:v>
                </c:pt>
                <c:pt idx="75">
                  <c:v>-2727</c:v>
                </c:pt>
                <c:pt idx="76">
                  <c:v>-2351</c:v>
                </c:pt>
                <c:pt idx="77">
                  <c:v>-2323</c:v>
                </c:pt>
                <c:pt idx="78">
                  <c:v>-2038</c:v>
                </c:pt>
                <c:pt idx="79">
                  <c:v>-1863</c:v>
                </c:pt>
                <c:pt idx="80">
                  <c:v>-1703</c:v>
                </c:pt>
                <c:pt idx="81">
                  <c:v>-1499</c:v>
                </c:pt>
                <c:pt idx="82">
                  <c:v>-1394</c:v>
                </c:pt>
                <c:pt idx="83">
                  <c:v>-1169</c:v>
                </c:pt>
                <c:pt idx="84">
                  <c:v>-992</c:v>
                </c:pt>
                <c:pt idx="85">
                  <c:v>-901</c:v>
                </c:pt>
                <c:pt idx="86">
                  <c:v>-731</c:v>
                </c:pt>
                <c:pt idx="87">
                  <c:v>-636</c:v>
                </c:pt>
                <c:pt idx="88">
                  <c:v>-493</c:v>
                </c:pt>
                <c:pt idx="89">
                  <c:v>-456</c:v>
                </c:pt>
                <c:pt idx="90">
                  <c:v>-375</c:v>
                </c:pt>
                <c:pt idx="91">
                  <c:v>-277</c:v>
                </c:pt>
                <c:pt idx="92">
                  <c:v>-228</c:v>
                </c:pt>
                <c:pt idx="93">
                  <c:v>-181</c:v>
                </c:pt>
                <c:pt idx="94">
                  <c:v>-134</c:v>
                </c:pt>
                <c:pt idx="95">
                  <c:v>-350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00-43E5-9391-5CD523DA4AA1}"/>
            </c:ext>
          </c:extLst>
        </c:ser>
        <c:ser>
          <c:idx val="5"/>
          <c:order val="4"/>
          <c:tx>
            <c:strRef>
              <c:f>Sheet1!$F$1</c:f>
              <c:strCache>
                <c:ptCount val="1"/>
                <c:pt idx="0">
                  <c:v>NH Other Male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cat>
            <c:strRef>
              <c:f>Sheet1!$A$2:$A$97</c:f>
              <c:strCache>
                <c:ptCount val="96"/>
                <c:pt idx="0">
                  <c:v>Under 1 year</c:v>
                </c:pt>
                <c:pt idx="1">
                  <c:v>1 year</c:v>
                </c:pt>
                <c:pt idx="2">
                  <c:v>2 years</c:v>
                </c:pt>
                <c:pt idx="3">
                  <c:v>3 years</c:v>
                </c:pt>
                <c:pt idx="4">
                  <c:v>4 years</c:v>
                </c:pt>
                <c:pt idx="5">
                  <c:v>5 years</c:v>
                </c:pt>
                <c:pt idx="6">
                  <c:v>6 years</c:v>
                </c:pt>
                <c:pt idx="7">
                  <c:v>7 years</c:v>
                </c:pt>
                <c:pt idx="8">
                  <c:v>8 years</c:v>
                </c:pt>
                <c:pt idx="9">
                  <c:v>9 years</c:v>
                </c:pt>
                <c:pt idx="10">
                  <c:v>10 years</c:v>
                </c:pt>
                <c:pt idx="11">
                  <c:v>11 years</c:v>
                </c:pt>
                <c:pt idx="12">
                  <c:v>12 years</c:v>
                </c:pt>
                <c:pt idx="13">
                  <c:v>13 years</c:v>
                </c:pt>
                <c:pt idx="14">
                  <c:v>14 years</c:v>
                </c:pt>
                <c:pt idx="15">
                  <c:v>15 years</c:v>
                </c:pt>
                <c:pt idx="16">
                  <c:v>16 years</c:v>
                </c:pt>
                <c:pt idx="17">
                  <c:v>17 years</c:v>
                </c:pt>
                <c:pt idx="18">
                  <c:v>18 years</c:v>
                </c:pt>
                <c:pt idx="19">
                  <c:v>19 years</c:v>
                </c:pt>
                <c:pt idx="20">
                  <c:v>20 years</c:v>
                </c:pt>
                <c:pt idx="21">
                  <c:v>21 years</c:v>
                </c:pt>
                <c:pt idx="22">
                  <c:v>22 years</c:v>
                </c:pt>
                <c:pt idx="23">
                  <c:v>23 years</c:v>
                </c:pt>
                <c:pt idx="24">
                  <c:v>24 years</c:v>
                </c:pt>
                <c:pt idx="25">
                  <c:v>25 years</c:v>
                </c:pt>
                <c:pt idx="26">
                  <c:v>26 years</c:v>
                </c:pt>
                <c:pt idx="27">
                  <c:v>27 years</c:v>
                </c:pt>
                <c:pt idx="28">
                  <c:v>28 years</c:v>
                </c:pt>
                <c:pt idx="29">
                  <c:v>29 years</c:v>
                </c:pt>
                <c:pt idx="30">
                  <c:v>30 years</c:v>
                </c:pt>
                <c:pt idx="31">
                  <c:v>31 years</c:v>
                </c:pt>
                <c:pt idx="32">
                  <c:v>32 years</c:v>
                </c:pt>
                <c:pt idx="33">
                  <c:v>33 years</c:v>
                </c:pt>
                <c:pt idx="34">
                  <c:v>34 years</c:v>
                </c:pt>
                <c:pt idx="35">
                  <c:v>35 years</c:v>
                </c:pt>
                <c:pt idx="36">
                  <c:v>36 years</c:v>
                </c:pt>
                <c:pt idx="37">
                  <c:v>37 years</c:v>
                </c:pt>
                <c:pt idx="38">
                  <c:v>38 years</c:v>
                </c:pt>
                <c:pt idx="39">
                  <c:v>39 years</c:v>
                </c:pt>
                <c:pt idx="40">
                  <c:v>40 years</c:v>
                </c:pt>
                <c:pt idx="41">
                  <c:v>41 years</c:v>
                </c:pt>
                <c:pt idx="42">
                  <c:v>42 years</c:v>
                </c:pt>
                <c:pt idx="43">
                  <c:v>43 years</c:v>
                </c:pt>
                <c:pt idx="44">
                  <c:v>44 years</c:v>
                </c:pt>
                <c:pt idx="45">
                  <c:v>45 years</c:v>
                </c:pt>
                <c:pt idx="46">
                  <c:v>46 years</c:v>
                </c:pt>
                <c:pt idx="47">
                  <c:v>47 years</c:v>
                </c:pt>
                <c:pt idx="48">
                  <c:v>48 years</c:v>
                </c:pt>
                <c:pt idx="49">
                  <c:v>49 years</c:v>
                </c:pt>
                <c:pt idx="50">
                  <c:v>50 years</c:v>
                </c:pt>
                <c:pt idx="51">
                  <c:v>51 years</c:v>
                </c:pt>
                <c:pt idx="52">
                  <c:v>52 years</c:v>
                </c:pt>
                <c:pt idx="53">
                  <c:v>53 years</c:v>
                </c:pt>
                <c:pt idx="54">
                  <c:v>54 years</c:v>
                </c:pt>
                <c:pt idx="55">
                  <c:v>55 years</c:v>
                </c:pt>
                <c:pt idx="56">
                  <c:v>56 years</c:v>
                </c:pt>
                <c:pt idx="57">
                  <c:v>57 years</c:v>
                </c:pt>
                <c:pt idx="58">
                  <c:v>58 years</c:v>
                </c:pt>
                <c:pt idx="59">
                  <c:v>59 years</c:v>
                </c:pt>
                <c:pt idx="60">
                  <c:v>60 years</c:v>
                </c:pt>
                <c:pt idx="61">
                  <c:v>61 years</c:v>
                </c:pt>
                <c:pt idx="62">
                  <c:v>62 years</c:v>
                </c:pt>
                <c:pt idx="63">
                  <c:v>63 years</c:v>
                </c:pt>
                <c:pt idx="64">
                  <c:v>64 years</c:v>
                </c:pt>
                <c:pt idx="65">
                  <c:v>65 years</c:v>
                </c:pt>
                <c:pt idx="66">
                  <c:v>66 years</c:v>
                </c:pt>
                <c:pt idx="67">
                  <c:v>67 years</c:v>
                </c:pt>
                <c:pt idx="68">
                  <c:v>68 years</c:v>
                </c:pt>
                <c:pt idx="69">
                  <c:v>69 years</c:v>
                </c:pt>
                <c:pt idx="70">
                  <c:v>70 years</c:v>
                </c:pt>
                <c:pt idx="71">
                  <c:v>71 years</c:v>
                </c:pt>
                <c:pt idx="72">
                  <c:v>72 years</c:v>
                </c:pt>
                <c:pt idx="73">
                  <c:v>73 years</c:v>
                </c:pt>
                <c:pt idx="74">
                  <c:v>74 years</c:v>
                </c:pt>
                <c:pt idx="75">
                  <c:v>75 years</c:v>
                </c:pt>
                <c:pt idx="76">
                  <c:v>76 years</c:v>
                </c:pt>
                <c:pt idx="77">
                  <c:v>77 years</c:v>
                </c:pt>
                <c:pt idx="78">
                  <c:v>78 years</c:v>
                </c:pt>
                <c:pt idx="79">
                  <c:v>79 years</c:v>
                </c:pt>
                <c:pt idx="80">
                  <c:v>80 years</c:v>
                </c:pt>
                <c:pt idx="81">
                  <c:v>81 years</c:v>
                </c:pt>
                <c:pt idx="82">
                  <c:v>82 years</c:v>
                </c:pt>
                <c:pt idx="83">
                  <c:v>83 years</c:v>
                </c:pt>
                <c:pt idx="84">
                  <c:v>84 years</c:v>
                </c:pt>
                <c:pt idx="85">
                  <c:v>85 years</c:v>
                </c:pt>
                <c:pt idx="86">
                  <c:v>86 years</c:v>
                </c:pt>
                <c:pt idx="87">
                  <c:v>87 years</c:v>
                </c:pt>
                <c:pt idx="88">
                  <c:v>88 years</c:v>
                </c:pt>
                <c:pt idx="89">
                  <c:v>89 years</c:v>
                </c:pt>
                <c:pt idx="90">
                  <c:v>90 years</c:v>
                </c:pt>
                <c:pt idx="91">
                  <c:v>91 years</c:v>
                </c:pt>
                <c:pt idx="92">
                  <c:v>92 years</c:v>
                </c:pt>
                <c:pt idx="93">
                  <c:v>93 years</c:v>
                </c:pt>
                <c:pt idx="94">
                  <c:v>94 years</c:v>
                </c:pt>
                <c:pt idx="95">
                  <c:v>95 + years</c:v>
                </c:pt>
              </c:strCache>
            </c:strRef>
          </c:cat>
          <c:val>
            <c:numRef>
              <c:f>Sheet1!$F$2:$F$97</c:f>
              <c:numCache>
                <c:formatCode>0;[Red]0</c:formatCode>
                <c:ptCount val="96"/>
                <c:pt idx="0">
                  <c:v>-7976</c:v>
                </c:pt>
                <c:pt idx="1">
                  <c:v>-7811</c:v>
                </c:pt>
                <c:pt idx="2">
                  <c:v>-7691</c:v>
                </c:pt>
                <c:pt idx="3">
                  <c:v>-7572</c:v>
                </c:pt>
                <c:pt idx="4">
                  <c:v>-7445</c:v>
                </c:pt>
                <c:pt idx="5">
                  <c:v>-7322</c:v>
                </c:pt>
                <c:pt idx="6">
                  <c:v>-7175</c:v>
                </c:pt>
                <c:pt idx="7">
                  <c:v>-7026</c:v>
                </c:pt>
                <c:pt idx="8">
                  <c:v>-6876</c:v>
                </c:pt>
                <c:pt idx="9">
                  <c:v>-6710</c:v>
                </c:pt>
                <c:pt idx="10">
                  <c:v>-7266</c:v>
                </c:pt>
                <c:pt idx="11">
                  <c:v>-7196</c:v>
                </c:pt>
                <c:pt idx="12">
                  <c:v>-7210</c:v>
                </c:pt>
                <c:pt idx="13">
                  <c:v>-6906</c:v>
                </c:pt>
                <c:pt idx="14">
                  <c:v>-6695</c:v>
                </c:pt>
                <c:pt idx="15">
                  <c:v>-6417</c:v>
                </c:pt>
                <c:pt idx="16">
                  <c:v>-6329</c:v>
                </c:pt>
                <c:pt idx="17">
                  <c:v>-6012</c:v>
                </c:pt>
                <c:pt idx="18">
                  <c:v>-5908</c:v>
                </c:pt>
                <c:pt idx="19">
                  <c:v>-5969</c:v>
                </c:pt>
                <c:pt idx="20">
                  <c:v>-5875</c:v>
                </c:pt>
                <c:pt idx="21">
                  <c:v>-5916</c:v>
                </c:pt>
                <c:pt idx="22">
                  <c:v>-5802</c:v>
                </c:pt>
                <c:pt idx="23">
                  <c:v>-5784</c:v>
                </c:pt>
                <c:pt idx="24">
                  <c:v>-5645</c:v>
                </c:pt>
                <c:pt idx="25">
                  <c:v>-5718</c:v>
                </c:pt>
                <c:pt idx="26">
                  <c:v>-5583</c:v>
                </c:pt>
                <c:pt idx="27">
                  <c:v>-5387</c:v>
                </c:pt>
                <c:pt idx="28">
                  <c:v>-5041</c:v>
                </c:pt>
                <c:pt idx="29">
                  <c:v>-5074</c:v>
                </c:pt>
                <c:pt idx="30">
                  <c:v>-4766</c:v>
                </c:pt>
                <c:pt idx="31">
                  <c:v>-4423</c:v>
                </c:pt>
                <c:pt idx="32">
                  <c:v>-4013</c:v>
                </c:pt>
                <c:pt idx="33">
                  <c:v>-3805</c:v>
                </c:pt>
                <c:pt idx="34">
                  <c:v>-3912</c:v>
                </c:pt>
                <c:pt idx="35">
                  <c:v>-3723</c:v>
                </c:pt>
                <c:pt idx="36">
                  <c:v>-3872</c:v>
                </c:pt>
                <c:pt idx="37">
                  <c:v>-3837</c:v>
                </c:pt>
                <c:pt idx="38">
                  <c:v>-3654</c:v>
                </c:pt>
                <c:pt idx="39">
                  <c:v>-3631</c:v>
                </c:pt>
                <c:pt idx="40">
                  <c:v>-3512</c:v>
                </c:pt>
                <c:pt idx="41">
                  <c:v>-3259</c:v>
                </c:pt>
                <c:pt idx="42">
                  <c:v>-3135</c:v>
                </c:pt>
                <c:pt idx="43">
                  <c:v>-3100</c:v>
                </c:pt>
                <c:pt idx="44">
                  <c:v>-3004</c:v>
                </c:pt>
                <c:pt idx="45">
                  <c:v>-3007</c:v>
                </c:pt>
                <c:pt idx="46">
                  <c:v>-2661</c:v>
                </c:pt>
                <c:pt idx="47">
                  <c:v>-2789</c:v>
                </c:pt>
                <c:pt idx="48">
                  <c:v>-2793</c:v>
                </c:pt>
                <c:pt idx="49">
                  <c:v>-2921</c:v>
                </c:pt>
                <c:pt idx="50">
                  <c:v>-2781</c:v>
                </c:pt>
                <c:pt idx="51">
                  <c:v>-2539</c:v>
                </c:pt>
                <c:pt idx="52">
                  <c:v>-2317</c:v>
                </c:pt>
                <c:pt idx="53">
                  <c:v>-2309</c:v>
                </c:pt>
                <c:pt idx="54">
                  <c:v>-2340</c:v>
                </c:pt>
                <c:pt idx="55">
                  <c:v>-2471</c:v>
                </c:pt>
                <c:pt idx="56">
                  <c:v>-2561</c:v>
                </c:pt>
                <c:pt idx="57">
                  <c:v>-2588</c:v>
                </c:pt>
                <c:pt idx="58">
                  <c:v>-2385</c:v>
                </c:pt>
                <c:pt idx="59">
                  <c:v>-2438</c:v>
                </c:pt>
                <c:pt idx="60">
                  <c:v>-2490</c:v>
                </c:pt>
                <c:pt idx="61">
                  <c:v>-2181</c:v>
                </c:pt>
                <c:pt idx="62">
                  <c:v>-2370</c:v>
                </c:pt>
                <c:pt idx="63">
                  <c:v>-2152</c:v>
                </c:pt>
                <c:pt idx="64">
                  <c:v>-2142</c:v>
                </c:pt>
                <c:pt idx="65">
                  <c:v>-1956</c:v>
                </c:pt>
                <c:pt idx="66">
                  <c:v>-1836</c:v>
                </c:pt>
                <c:pt idx="67">
                  <c:v>-1675</c:v>
                </c:pt>
                <c:pt idx="68">
                  <c:v>-1613</c:v>
                </c:pt>
                <c:pt idx="69">
                  <c:v>-1500</c:v>
                </c:pt>
                <c:pt idx="70">
                  <c:v>-1381</c:v>
                </c:pt>
                <c:pt idx="71">
                  <c:v>-1324</c:v>
                </c:pt>
                <c:pt idx="72">
                  <c:v>-1297</c:v>
                </c:pt>
                <c:pt idx="73">
                  <c:v>-1222</c:v>
                </c:pt>
                <c:pt idx="74">
                  <c:v>-908</c:v>
                </c:pt>
                <c:pt idx="75">
                  <c:v>-848</c:v>
                </c:pt>
                <c:pt idx="76">
                  <c:v>-795</c:v>
                </c:pt>
                <c:pt idx="77">
                  <c:v>-735</c:v>
                </c:pt>
                <c:pt idx="78">
                  <c:v>-662</c:v>
                </c:pt>
                <c:pt idx="79">
                  <c:v>-530</c:v>
                </c:pt>
                <c:pt idx="80">
                  <c:v>-471</c:v>
                </c:pt>
                <c:pt idx="81">
                  <c:v>-397</c:v>
                </c:pt>
                <c:pt idx="82">
                  <c:v>-397</c:v>
                </c:pt>
                <c:pt idx="83">
                  <c:v>-332</c:v>
                </c:pt>
                <c:pt idx="84">
                  <c:v>-276</c:v>
                </c:pt>
                <c:pt idx="85">
                  <c:v>-226</c:v>
                </c:pt>
                <c:pt idx="86">
                  <c:v>-202</c:v>
                </c:pt>
                <c:pt idx="87">
                  <c:v>-190</c:v>
                </c:pt>
                <c:pt idx="88">
                  <c:v>-158</c:v>
                </c:pt>
                <c:pt idx="89">
                  <c:v>-140</c:v>
                </c:pt>
                <c:pt idx="90">
                  <c:v>-133</c:v>
                </c:pt>
                <c:pt idx="91">
                  <c:v>-51</c:v>
                </c:pt>
                <c:pt idx="92">
                  <c:v>-48</c:v>
                </c:pt>
                <c:pt idx="93">
                  <c:v>-41</c:v>
                </c:pt>
                <c:pt idx="94">
                  <c:v>-25</c:v>
                </c:pt>
                <c:pt idx="95">
                  <c:v>-65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00-43E5-9391-5CD523DA4AA1}"/>
            </c:ext>
          </c:extLst>
        </c:ser>
        <c:ser>
          <c:idx val="7"/>
          <c:order val="5"/>
          <c:tx>
            <c:strRef>
              <c:f>Sheet1!$G$1</c:f>
              <c:strCache>
                <c:ptCount val="1"/>
                <c:pt idx="0">
                  <c:v>NH White Female</c:v>
                </c:pt>
              </c:strCache>
            </c:strRef>
          </c:tx>
          <c:spPr>
            <a:solidFill>
              <a:srgbClr val="E1092D"/>
            </a:solidFill>
            <a:ln>
              <a:solidFill>
                <a:srgbClr val="FC8168"/>
              </a:solidFill>
            </a:ln>
          </c:spPr>
          <c:invertIfNegative val="0"/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C00-43E5-9391-5CD523DA4AA1}"/>
              </c:ext>
            </c:extLst>
          </c:dPt>
          <c:cat>
            <c:strRef>
              <c:f>Sheet1!$A$2:$A$97</c:f>
              <c:strCache>
                <c:ptCount val="96"/>
                <c:pt idx="0">
                  <c:v>Under 1 year</c:v>
                </c:pt>
                <c:pt idx="1">
                  <c:v>1 year</c:v>
                </c:pt>
                <c:pt idx="2">
                  <c:v>2 years</c:v>
                </c:pt>
                <c:pt idx="3">
                  <c:v>3 years</c:v>
                </c:pt>
                <c:pt idx="4">
                  <c:v>4 years</c:v>
                </c:pt>
                <c:pt idx="5">
                  <c:v>5 years</c:v>
                </c:pt>
                <c:pt idx="6">
                  <c:v>6 years</c:v>
                </c:pt>
                <c:pt idx="7">
                  <c:v>7 years</c:v>
                </c:pt>
                <c:pt idx="8">
                  <c:v>8 years</c:v>
                </c:pt>
                <c:pt idx="9">
                  <c:v>9 years</c:v>
                </c:pt>
                <c:pt idx="10">
                  <c:v>10 years</c:v>
                </c:pt>
                <c:pt idx="11">
                  <c:v>11 years</c:v>
                </c:pt>
                <c:pt idx="12">
                  <c:v>12 years</c:v>
                </c:pt>
                <c:pt idx="13">
                  <c:v>13 years</c:v>
                </c:pt>
                <c:pt idx="14">
                  <c:v>14 years</c:v>
                </c:pt>
                <c:pt idx="15">
                  <c:v>15 years</c:v>
                </c:pt>
                <c:pt idx="16">
                  <c:v>16 years</c:v>
                </c:pt>
                <c:pt idx="17">
                  <c:v>17 years</c:v>
                </c:pt>
                <c:pt idx="18">
                  <c:v>18 years</c:v>
                </c:pt>
                <c:pt idx="19">
                  <c:v>19 years</c:v>
                </c:pt>
                <c:pt idx="20">
                  <c:v>20 years</c:v>
                </c:pt>
                <c:pt idx="21">
                  <c:v>21 years</c:v>
                </c:pt>
                <c:pt idx="22">
                  <c:v>22 years</c:v>
                </c:pt>
                <c:pt idx="23">
                  <c:v>23 years</c:v>
                </c:pt>
                <c:pt idx="24">
                  <c:v>24 years</c:v>
                </c:pt>
                <c:pt idx="25">
                  <c:v>25 years</c:v>
                </c:pt>
                <c:pt idx="26">
                  <c:v>26 years</c:v>
                </c:pt>
                <c:pt idx="27">
                  <c:v>27 years</c:v>
                </c:pt>
                <c:pt idx="28">
                  <c:v>28 years</c:v>
                </c:pt>
                <c:pt idx="29">
                  <c:v>29 years</c:v>
                </c:pt>
                <c:pt idx="30">
                  <c:v>30 years</c:v>
                </c:pt>
                <c:pt idx="31">
                  <c:v>31 years</c:v>
                </c:pt>
                <c:pt idx="32">
                  <c:v>32 years</c:v>
                </c:pt>
                <c:pt idx="33">
                  <c:v>33 years</c:v>
                </c:pt>
                <c:pt idx="34">
                  <c:v>34 years</c:v>
                </c:pt>
                <c:pt idx="35">
                  <c:v>35 years</c:v>
                </c:pt>
                <c:pt idx="36">
                  <c:v>36 years</c:v>
                </c:pt>
                <c:pt idx="37">
                  <c:v>37 years</c:v>
                </c:pt>
                <c:pt idx="38">
                  <c:v>38 years</c:v>
                </c:pt>
                <c:pt idx="39">
                  <c:v>39 years</c:v>
                </c:pt>
                <c:pt idx="40">
                  <c:v>40 years</c:v>
                </c:pt>
                <c:pt idx="41">
                  <c:v>41 years</c:v>
                </c:pt>
                <c:pt idx="42">
                  <c:v>42 years</c:v>
                </c:pt>
                <c:pt idx="43">
                  <c:v>43 years</c:v>
                </c:pt>
                <c:pt idx="44">
                  <c:v>44 years</c:v>
                </c:pt>
                <c:pt idx="45">
                  <c:v>45 years</c:v>
                </c:pt>
                <c:pt idx="46">
                  <c:v>46 years</c:v>
                </c:pt>
                <c:pt idx="47">
                  <c:v>47 years</c:v>
                </c:pt>
                <c:pt idx="48">
                  <c:v>48 years</c:v>
                </c:pt>
                <c:pt idx="49">
                  <c:v>49 years</c:v>
                </c:pt>
                <c:pt idx="50">
                  <c:v>50 years</c:v>
                </c:pt>
                <c:pt idx="51">
                  <c:v>51 years</c:v>
                </c:pt>
                <c:pt idx="52">
                  <c:v>52 years</c:v>
                </c:pt>
                <c:pt idx="53">
                  <c:v>53 years</c:v>
                </c:pt>
                <c:pt idx="54">
                  <c:v>54 years</c:v>
                </c:pt>
                <c:pt idx="55">
                  <c:v>55 years</c:v>
                </c:pt>
                <c:pt idx="56">
                  <c:v>56 years</c:v>
                </c:pt>
                <c:pt idx="57">
                  <c:v>57 years</c:v>
                </c:pt>
                <c:pt idx="58">
                  <c:v>58 years</c:v>
                </c:pt>
                <c:pt idx="59">
                  <c:v>59 years</c:v>
                </c:pt>
                <c:pt idx="60">
                  <c:v>60 years</c:v>
                </c:pt>
                <c:pt idx="61">
                  <c:v>61 years</c:v>
                </c:pt>
                <c:pt idx="62">
                  <c:v>62 years</c:v>
                </c:pt>
                <c:pt idx="63">
                  <c:v>63 years</c:v>
                </c:pt>
                <c:pt idx="64">
                  <c:v>64 years</c:v>
                </c:pt>
                <c:pt idx="65">
                  <c:v>65 years</c:v>
                </c:pt>
                <c:pt idx="66">
                  <c:v>66 years</c:v>
                </c:pt>
                <c:pt idx="67">
                  <c:v>67 years</c:v>
                </c:pt>
                <c:pt idx="68">
                  <c:v>68 years</c:v>
                </c:pt>
                <c:pt idx="69">
                  <c:v>69 years</c:v>
                </c:pt>
                <c:pt idx="70">
                  <c:v>70 years</c:v>
                </c:pt>
                <c:pt idx="71">
                  <c:v>71 years</c:v>
                </c:pt>
                <c:pt idx="72">
                  <c:v>72 years</c:v>
                </c:pt>
                <c:pt idx="73">
                  <c:v>73 years</c:v>
                </c:pt>
                <c:pt idx="74">
                  <c:v>74 years</c:v>
                </c:pt>
                <c:pt idx="75">
                  <c:v>75 years</c:v>
                </c:pt>
                <c:pt idx="76">
                  <c:v>76 years</c:v>
                </c:pt>
                <c:pt idx="77">
                  <c:v>77 years</c:v>
                </c:pt>
                <c:pt idx="78">
                  <c:v>78 years</c:v>
                </c:pt>
                <c:pt idx="79">
                  <c:v>79 years</c:v>
                </c:pt>
                <c:pt idx="80">
                  <c:v>80 years</c:v>
                </c:pt>
                <c:pt idx="81">
                  <c:v>81 years</c:v>
                </c:pt>
                <c:pt idx="82">
                  <c:v>82 years</c:v>
                </c:pt>
                <c:pt idx="83">
                  <c:v>83 years</c:v>
                </c:pt>
                <c:pt idx="84">
                  <c:v>84 years</c:v>
                </c:pt>
                <c:pt idx="85">
                  <c:v>85 years</c:v>
                </c:pt>
                <c:pt idx="86">
                  <c:v>86 years</c:v>
                </c:pt>
                <c:pt idx="87">
                  <c:v>87 years</c:v>
                </c:pt>
                <c:pt idx="88">
                  <c:v>88 years</c:v>
                </c:pt>
                <c:pt idx="89">
                  <c:v>89 years</c:v>
                </c:pt>
                <c:pt idx="90">
                  <c:v>90 years</c:v>
                </c:pt>
                <c:pt idx="91">
                  <c:v>91 years</c:v>
                </c:pt>
                <c:pt idx="92">
                  <c:v>92 years</c:v>
                </c:pt>
                <c:pt idx="93">
                  <c:v>93 years</c:v>
                </c:pt>
                <c:pt idx="94">
                  <c:v>94 years</c:v>
                </c:pt>
                <c:pt idx="95">
                  <c:v>95 + years</c:v>
                </c:pt>
              </c:strCache>
            </c:strRef>
          </c:cat>
          <c:val>
            <c:numRef>
              <c:f>Sheet1!$G$2:$G$97</c:f>
              <c:numCache>
                <c:formatCode>#,##0</c:formatCode>
                <c:ptCount val="96"/>
                <c:pt idx="0">
                  <c:v>61720</c:v>
                </c:pt>
                <c:pt idx="1">
                  <c:v>61762</c:v>
                </c:pt>
                <c:pt idx="2">
                  <c:v>62064</c:v>
                </c:pt>
                <c:pt idx="3">
                  <c:v>62330</c:v>
                </c:pt>
                <c:pt idx="4">
                  <c:v>62558</c:v>
                </c:pt>
                <c:pt idx="5">
                  <c:v>62753</c:v>
                </c:pt>
                <c:pt idx="6">
                  <c:v>62792</c:v>
                </c:pt>
                <c:pt idx="7">
                  <c:v>62803</c:v>
                </c:pt>
                <c:pt idx="8">
                  <c:v>62793</c:v>
                </c:pt>
                <c:pt idx="9">
                  <c:v>62758</c:v>
                </c:pt>
                <c:pt idx="10">
                  <c:v>61791</c:v>
                </c:pt>
                <c:pt idx="11">
                  <c:v>62703</c:v>
                </c:pt>
                <c:pt idx="12">
                  <c:v>63396</c:v>
                </c:pt>
                <c:pt idx="13">
                  <c:v>63437</c:v>
                </c:pt>
                <c:pt idx="14">
                  <c:v>62721</c:v>
                </c:pt>
                <c:pt idx="15">
                  <c:v>63188</c:v>
                </c:pt>
                <c:pt idx="16">
                  <c:v>64181</c:v>
                </c:pt>
                <c:pt idx="17">
                  <c:v>64841</c:v>
                </c:pt>
                <c:pt idx="18">
                  <c:v>65146</c:v>
                </c:pt>
                <c:pt idx="19">
                  <c:v>67053</c:v>
                </c:pt>
                <c:pt idx="20">
                  <c:v>67962</c:v>
                </c:pt>
                <c:pt idx="21">
                  <c:v>68997</c:v>
                </c:pt>
                <c:pt idx="22">
                  <c:v>69650</c:v>
                </c:pt>
                <c:pt idx="23">
                  <c:v>72438</c:v>
                </c:pt>
                <c:pt idx="24">
                  <c:v>74006</c:v>
                </c:pt>
                <c:pt idx="25">
                  <c:v>75865</c:v>
                </c:pt>
                <c:pt idx="26">
                  <c:v>77155</c:v>
                </c:pt>
                <c:pt idx="27">
                  <c:v>77766</c:v>
                </c:pt>
                <c:pt idx="28">
                  <c:v>78590</c:v>
                </c:pt>
                <c:pt idx="29">
                  <c:v>79441</c:v>
                </c:pt>
                <c:pt idx="30">
                  <c:v>79557</c:v>
                </c:pt>
                <c:pt idx="31">
                  <c:v>78036</c:v>
                </c:pt>
                <c:pt idx="32">
                  <c:v>77878</c:v>
                </c:pt>
                <c:pt idx="33">
                  <c:v>79331</c:v>
                </c:pt>
                <c:pt idx="34">
                  <c:v>80766</c:v>
                </c:pt>
                <c:pt idx="35">
                  <c:v>80655</c:v>
                </c:pt>
                <c:pt idx="36">
                  <c:v>78425</c:v>
                </c:pt>
                <c:pt idx="37">
                  <c:v>80070</c:v>
                </c:pt>
                <c:pt idx="38">
                  <c:v>79341</c:v>
                </c:pt>
                <c:pt idx="39">
                  <c:v>78795</c:v>
                </c:pt>
                <c:pt idx="40">
                  <c:v>77970</c:v>
                </c:pt>
                <c:pt idx="41">
                  <c:v>72591</c:v>
                </c:pt>
                <c:pt idx="42">
                  <c:v>72829</c:v>
                </c:pt>
                <c:pt idx="43">
                  <c:v>70525</c:v>
                </c:pt>
                <c:pt idx="44">
                  <c:v>69410</c:v>
                </c:pt>
                <c:pt idx="45">
                  <c:v>71457</c:v>
                </c:pt>
                <c:pt idx="46">
                  <c:v>69459</c:v>
                </c:pt>
                <c:pt idx="47">
                  <c:v>71401</c:v>
                </c:pt>
                <c:pt idx="48">
                  <c:v>77107</c:v>
                </c:pt>
                <c:pt idx="49">
                  <c:v>83045</c:v>
                </c:pt>
                <c:pt idx="50">
                  <c:v>81801</c:v>
                </c:pt>
                <c:pt idx="51">
                  <c:v>76739</c:v>
                </c:pt>
                <c:pt idx="52">
                  <c:v>73721</c:v>
                </c:pt>
                <c:pt idx="53">
                  <c:v>74147</c:v>
                </c:pt>
                <c:pt idx="54">
                  <c:v>76047</c:v>
                </c:pt>
                <c:pt idx="55">
                  <c:v>83573</c:v>
                </c:pt>
                <c:pt idx="56">
                  <c:v>86854</c:v>
                </c:pt>
                <c:pt idx="57">
                  <c:v>89154</c:v>
                </c:pt>
                <c:pt idx="58">
                  <c:v>89952</c:v>
                </c:pt>
                <c:pt idx="59">
                  <c:v>91546</c:v>
                </c:pt>
                <c:pt idx="60">
                  <c:v>92432</c:v>
                </c:pt>
                <c:pt idx="61">
                  <c:v>89384</c:v>
                </c:pt>
                <c:pt idx="62">
                  <c:v>90835</c:v>
                </c:pt>
                <c:pt idx="63">
                  <c:v>88663</c:v>
                </c:pt>
                <c:pt idx="64">
                  <c:v>86562</c:v>
                </c:pt>
                <c:pt idx="65">
                  <c:v>86143</c:v>
                </c:pt>
                <c:pt idx="66">
                  <c:v>82855</c:v>
                </c:pt>
                <c:pt idx="67">
                  <c:v>80401</c:v>
                </c:pt>
                <c:pt idx="68">
                  <c:v>77003</c:v>
                </c:pt>
                <c:pt idx="69">
                  <c:v>72323</c:v>
                </c:pt>
                <c:pt idx="70">
                  <c:v>72107</c:v>
                </c:pt>
                <c:pt idx="71">
                  <c:v>69927</c:v>
                </c:pt>
                <c:pt idx="72">
                  <c:v>72172</c:v>
                </c:pt>
                <c:pt idx="73">
                  <c:v>71248</c:v>
                </c:pt>
                <c:pt idx="74">
                  <c:v>51901</c:v>
                </c:pt>
                <c:pt idx="75">
                  <c:v>53966</c:v>
                </c:pt>
                <c:pt idx="76">
                  <c:v>53351</c:v>
                </c:pt>
                <c:pt idx="77">
                  <c:v>50528</c:v>
                </c:pt>
                <c:pt idx="78">
                  <c:v>44242</c:v>
                </c:pt>
                <c:pt idx="79">
                  <c:v>40932</c:v>
                </c:pt>
                <c:pt idx="80">
                  <c:v>37100</c:v>
                </c:pt>
                <c:pt idx="81">
                  <c:v>34675</c:v>
                </c:pt>
                <c:pt idx="82">
                  <c:v>32322</c:v>
                </c:pt>
                <c:pt idx="83">
                  <c:v>28926</c:v>
                </c:pt>
                <c:pt idx="84">
                  <c:v>27520</c:v>
                </c:pt>
                <c:pt idx="85">
                  <c:v>25804</c:v>
                </c:pt>
                <c:pt idx="86">
                  <c:v>22300</c:v>
                </c:pt>
                <c:pt idx="87">
                  <c:v>20639</c:v>
                </c:pt>
                <c:pt idx="88">
                  <c:v>18547</c:v>
                </c:pt>
                <c:pt idx="89">
                  <c:v>16812</c:v>
                </c:pt>
                <c:pt idx="90">
                  <c:v>14879</c:v>
                </c:pt>
                <c:pt idx="91">
                  <c:v>12340</c:v>
                </c:pt>
                <c:pt idx="92">
                  <c:v>10314</c:v>
                </c:pt>
                <c:pt idx="93">
                  <c:v>8605</c:v>
                </c:pt>
                <c:pt idx="94">
                  <c:v>6953</c:v>
                </c:pt>
                <c:pt idx="95">
                  <c:v>17418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C00-43E5-9391-5CD523DA4AA1}"/>
            </c:ext>
          </c:extLst>
        </c:ser>
        <c:ser>
          <c:idx val="8"/>
          <c:order val="6"/>
          <c:tx>
            <c:strRef>
              <c:f>Sheet1!$I$1</c:f>
              <c:strCache>
                <c:ptCount val="1"/>
                <c:pt idx="0">
                  <c:v>Hispanic Female</c:v>
                </c:pt>
              </c:strCache>
            </c:strRef>
          </c:tx>
          <c:spPr>
            <a:solidFill>
              <a:srgbClr val="FCBAC5"/>
            </a:solidFill>
            <a:ln>
              <a:solidFill>
                <a:srgbClr val="FC8168"/>
              </a:solidFill>
            </a:ln>
          </c:spPr>
          <c:invertIfNegative val="0"/>
          <c:cat>
            <c:strRef>
              <c:f>Sheet1!$A$2:$A$97</c:f>
              <c:strCache>
                <c:ptCount val="96"/>
                <c:pt idx="0">
                  <c:v>Under 1 year</c:v>
                </c:pt>
                <c:pt idx="1">
                  <c:v>1 year</c:v>
                </c:pt>
                <c:pt idx="2">
                  <c:v>2 years</c:v>
                </c:pt>
                <c:pt idx="3">
                  <c:v>3 years</c:v>
                </c:pt>
                <c:pt idx="4">
                  <c:v>4 years</c:v>
                </c:pt>
                <c:pt idx="5">
                  <c:v>5 years</c:v>
                </c:pt>
                <c:pt idx="6">
                  <c:v>6 years</c:v>
                </c:pt>
                <c:pt idx="7">
                  <c:v>7 years</c:v>
                </c:pt>
                <c:pt idx="8">
                  <c:v>8 years</c:v>
                </c:pt>
                <c:pt idx="9">
                  <c:v>9 years</c:v>
                </c:pt>
                <c:pt idx="10">
                  <c:v>10 years</c:v>
                </c:pt>
                <c:pt idx="11">
                  <c:v>11 years</c:v>
                </c:pt>
                <c:pt idx="12">
                  <c:v>12 years</c:v>
                </c:pt>
                <c:pt idx="13">
                  <c:v>13 years</c:v>
                </c:pt>
                <c:pt idx="14">
                  <c:v>14 years</c:v>
                </c:pt>
                <c:pt idx="15">
                  <c:v>15 years</c:v>
                </c:pt>
                <c:pt idx="16">
                  <c:v>16 years</c:v>
                </c:pt>
                <c:pt idx="17">
                  <c:v>17 years</c:v>
                </c:pt>
                <c:pt idx="18">
                  <c:v>18 years</c:v>
                </c:pt>
                <c:pt idx="19">
                  <c:v>19 years</c:v>
                </c:pt>
                <c:pt idx="20">
                  <c:v>20 years</c:v>
                </c:pt>
                <c:pt idx="21">
                  <c:v>21 years</c:v>
                </c:pt>
                <c:pt idx="22">
                  <c:v>22 years</c:v>
                </c:pt>
                <c:pt idx="23">
                  <c:v>23 years</c:v>
                </c:pt>
                <c:pt idx="24">
                  <c:v>24 years</c:v>
                </c:pt>
                <c:pt idx="25">
                  <c:v>25 years</c:v>
                </c:pt>
                <c:pt idx="26">
                  <c:v>26 years</c:v>
                </c:pt>
                <c:pt idx="27">
                  <c:v>27 years</c:v>
                </c:pt>
                <c:pt idx="28">
                  <c:v>28 years</c:v>
                </c:pt>
                <c:pt idx="29">
                  <c:v>29 years</c:v>
                </c:pt>
                <c:pt idx="30">
                  <c:v>30 years</c:v>
                </c:pt>
                <c:pt idx="31">
                  <c:v>31 years</c:v>
                </c:pt>
                <c:pt idx="32">
                  <c:v>32 years</c:v>
                </c:pt>
                <c:pt idx="33">
                  <c:v>33 years</c:v>
                </c:pt>
                <c:pt idx="34">
                  <c:v>34 years</c:v>
                </c:pt>
                <c:pt idx="35">
                  <c:v>35 years</c:v>
                </c:pt>
                <c:pt idx="36">
                  <c:v>36 years</c:v>
                </c:pt>
                <c:pt idx="37">
                  <c:v>37 years</c:v>
                </c:pt>
                <c:pt idx="38">
                  <c:v>38 years</c:v>
                </c:pt>
                <c:pt idx="39">
                  <c:v>39 years</c:v>
                </c:pt>
                <c:pt idx="40">
                  <c:v>40 years</c:v>
                </c:pt>
                <c:pt idx="41">
                  <c:v>41 years</c:v>
                </c:pt>
                <c:pt idx="42">
                  <c:v>42 years</c:v>
                </c:pt>
                <c:pt idx="43">
                  <c:v>43 years</c:v>
                </c:pt>
                <c:pt idx="44">
                  <c:v>44 years</c:v>
                </c:pt>
                <c:pt idx="45">
                  <c:v>45 years</c:v>
                </c:pt>
                <c:pt idx="46">
                  <c:v>46 years</c:v>
                </c:pt>
                <c:pt idx="47">
                  <c:v>47 years</c:v>
                </c:pt>
                <c:pt idx="48">
                  <c:v>48 years</c:v>
                </c:pt>
                <c:pt idx="49">
                  <c:v>49 years</c:v>
                </c:pt>
                <c:pt idx="50">
                  <c:v>50 years</c:v>
                </c:pt>
                <c:pt idx="51">
                  <c:v>51 years</c:v>
                </c:pt>
                <c:pt idx="52">
                  <c:v>52 years</c:v>
                </c:pt>
                <c:pt idx="53">
                  <c:v>53 years</c:v>
                </c:pt>
                <c:pt idx="54">
                  <c:v>54 years</c:v>
                </c:pt>
                <c:pt idx="55">
                  <c:v>55 years</c:v>
                </c:pt>
                <c:pt idx="56">
                  <c:v>56 years</c:v>
                </c:pt>
                <c:pt idx="57">
                  <c:v>57 years</c:v>
                </c:pt>
                <c:pt idx="58">
                  <c:v>58 years</c:v>
                </c:pt>
                <c:pt idx="59">
                  <c:v>59 years</c:v>
                </c:pt>
                <c:pt idx="60">
                  <c:v>60 years</c:v>
                </c:pt>
                <c:pt idx="61">
                  <c:v>61 years</c:v>
                </c:pt>
                <c:pt idx="62">
                  <c:v>62 years</c:v>
                </c:pt>
                <c:pt idx="63">
                  <c:v>63 years</c:v>
                </c:pt>
                <c:pt idx="64">
                  <c:v>64 years</c:v>
                </c:pt>
                <c:pt idx="65">
                  <c:v>65 years</c:v>
                </c:pt>
                <c:pt idx="66">
                  <c:v>66 years</c:v>
                </c:pt>
                <c:pt idx="67">
                  <c:v>67 years</c:v>
                </c:pt>
                <c:pt idx="68">
                  <c:v>68 years</c:v>
                </c:pt>
                <c:pt idx="69">
                  <c:v>69 years</c:v>
                </c:pt>
                <c:pt idx="70">
                  <c:v>70 years</c:v>
                </c:pt>
                <c:pt idx="71">
                  <c:v>71 years</c:v>
                </c:pt>
                <c:pt idx="72">
                  <c:v>72 years</c:v>
                </c:pt>
                <c:pt idx="73">
                  <c:v>73 years</c:v>
                </c:pt>
                <c:pt idx="74">
                  <c:v>74 years</c:v>
                </c:pt>
                <c:pt idx="75">
                  <c:v>75 years</c:v>
                </c:pt>
                <c:pt idx="76">
                  <c:v>76 years</c:v>
                </c:pt>
                <c:pt idx="77">
                  <c:v>77 years</c:v>
                </c:pt>
                <c:pt idx="78">
                  <c:v>78 years</c:v>
                </c:pt>
                <c:pt idx="79">
                  <c:v>79 years</c:v>
                </c:pt>
                <c:pt idx="80">
                  <c:v>80 years</c:v>
                </c:pt>
                <c:pt idx="81">
                  <c:v>81 years</c:v>
                </c:pt>
                <c:pt idx="82">
                  <c:v>82 years</c:v>
                </c:pt>
                <c:pt idx="83">
                  <c:v>83 years</c:v>
                </c:pt>
                <c:pt idx="84">
                  <c:v>84 years</c:v>
                </c:pt>
                <c:pt idx="85">
                  <c:v>85 years</c:v>
                </c:pt>
                <c:pt idx="86">
                  <c:v>86 years</c:v>
                </c:pt>
                <c:pt idx="87">
                  <c:v>87 years</c:v>
                </c:pt>
                <c:pt idx="88">
                  <c:v>88 years</c:v>
                </c:pt>
                <c:pt idx="89">
                  <c:v>89 years</c:v>
                </c:pt>
                <c:pt idx="90">
                  <c:v>90 years</c:v>
                </c:pt>
                <c:pt idx="91">
                  <c:v>91 years</c:v>
                </c:pt>
                <c:pt idx="92">
                  <c:v>92 years</c:v>
                </c:pt>
                <c:pt idx="93">
                  <c:v>93 years</c:v>
                </c:pt>
                <c:pt idx="94">
                  <c:v>94 years</c:v>
                </c:pt>
                <c:pt idx="95">
                  <c:v>95 + years</c:v>
                </c:pt>
              </c:strCache>
            </c:strRef>
          </c:cat>
          <c:val>
            <c:numRef>
              <c:f>Sheet1!$I$2:$I$97</c:f>
              <c:numCache>
                <c:formatCode>#,##0</c:formatCode>
                <c:ptCount val="96"/>
                <c:pt idx="0">
                  <c:v>106671</c:v>
                </c:pt>
                <c:pt idx="1">
                  <c:v>105108</c:v>
                </c:pt>
                <c:pt idx="2">
                  <c:v>104025</c:v>
                </c:pt>
                <c:pt idx="3">
                  <c:v>102987</c:v>
                </c:pt>
                <c:pt idx="4">
                  <c:v>101985</c:v>
                </c:pt>
                <c:pt idx="5">
                  <c:v>101054</c:v>
                </c:pt>
                <c:pt idx="6">
                  <c:v>100128</c:v>
                </c:pt>
                <c:pt idx="7">
                  <c:v>99197</c:v>
                </c:pt>
                <c:pt idx="8">
                  <c:v>98260</c:v>
                </c:pt>
                <c:pt idx="9">
                  <c:v>97303</c:v>
                </c:pt>
                <c:pt idx="10">
                  <c:v>101931</c:v>
                </c:pt>
                <c:pt idx="11">
                  <c:v>101422</c:v>
                </c:pt>
                <c:pt idx="12">
                  <c:v>103267</c:v>
                </c:pt>
                <c:pt idx="13">
                  <c:v>102917</c:v>
                </c:pt>
                <c:pt idx="14">
                  <c:v>100932</c:v>
                </c:pt>
                <c:pt idx="15">
                  <c:v>100246</c:v>
                </c:pt>
                <c:pt idx="16">
                  <c:v>99133</c:v>
                </c:pt>
                <c:pt idx="17">
                  <c:v>98470</c:v>
                </c:pt>
                <c:pt idx="18">
                  <c:v>97447</c:v>
                </c:pt>
                <c:pt idx="19">
                  <c:v>98909</c:v>
                </c:pt>
                <c:pt idx="20">
                  <c:v>97106</c:v>
                </c:pt>
                <c:pt idx="21">
                  <c:v>94295</c:v>
                </c:pt>
                <c:pt idx="22">
                  <c:v>92974</c:v>
                </c:pt>
                <c:pt idx="23">
                  <c:v>92080</c:v>
                </c:pt>
                <c:pt idx="24">
                  <c:v>92073</c:v>
                </c:pt>
                <c:pt idx="25">
                  <c:v>91792</c:v>
                </c:pt>
                <c:pt idx="26">
                  <c:v>91716</c:v>
                </c:pt>
                <c:pt idx="27">
                  <c:v>91927</c:v>
                </c:pt>
                <c:pt idx="28">
                  <c:v>91576</c:v>
                </c:pt>
                <c:pt idx="29">
                  <c:v>89121</c:v>
                </c:pt>
                <c:pt idx="30">
                  <c:v>86219</c:v>
                </c:pt>
                <c:pt idx="31">
                  <c:v>81969</c:v>
                </c:pt>
                <c:pt idx="32">
                  <c:v>80903</c:v>
                </c:pt>
                <c:pt idx="33">
                  <c:v>80822</c:v>
                </c:pt>
                <c:pt idx="34">
                  <c:v>81131</c:v>
                </c:pt>
                <c:pt idx="35">
                  <c:v>81321</c:v>
                </c:pt>
                <c:pt idx="36">
                  <c:v>79872</c:v>
                </c:pt>
                <c:pt idx="37">
                  <c:v>82023</c:v>
                </c:pt>
                <c:pt idx="38">
                  <c:v>81271</c:v>
                </c:pt>
                <c:pt idx="39">
                  <c:v>82222</c:v>
                </c:pt>
                <c:pt idx="40">
                  <c:v>81553</c:v>
                </c:pt>
                <c:pt idx="41">
                  <c:v>75724</c:v>
                </c:pt>
                <c:pt idx="42">
                  <c:v>76885</c:v>
                </c:pt>
                <c:pt idx="43">
                  <c:v>76677</c:v>
                </c:pt>
                <c:pt idx="44">
                  <c:v>77101</c:v>
                </c:pt>
                <c:pt idx="45">
                  <c:v>77249</c:v>
                </c:pt>
                <c:pt idx="46">
                  <c:v>74650</c:v>
                </c:pt>
                <c:pt idx="47">
                  <c:v>74512</c:v>
                </c:pt>
                <c:pt idx="48">
                  <c:v>73824</c:v>
                </c:pt>
                <c:pt idx="49">
                  <c:v>71859</c:v>
                </c:pt>
                <c:pt idx="50">
                  <c:v>70581</c:v>
                </c:pt>
                <c:pt idx="51">
                  <c:v>64770</c:v>
                </c:pt>
                <c:pt idx="52">
                  <c:v>63704</c:v>
                </c:pt>
                <c:pt idx="53">
                  <c:v>60980</c:v>
                </c:pt>
                <c:pt idx="54">
                  <c:v>60055</c:v>
                </c:pt>
                <c:pt idx="55">
                  <c:v>60798</c:v>
                </c:pt>
                <c:pt idx="56">
                  <c:v>57603</c:v>
                </c:pt>
                <c:pt idx="57">
                  <c:v>56595</c:v>
                </c:pt>
                <c:pt idx="58">
                  <c:v>53780</c:v>
                </c:pt>
                <c:pt idx="59">
                  <c:v>53117</c:v>
                </c:pt>
                <c:pt idx="60">
                  <c:v>51558</c:v>
                </c:pt>
                <c:pt idx="61">
                  <c:v>47532</c:v>
                </c:pt>
                <c:pt idx="62">
                  <c:v>46713</c:v>
                </c:pt>
                <c:pt idx="63">
                  <c:v>44636</c:v>
                </c:pt>
                <c:pt idx="64">
                  <c:v>42835</c:v>
                </c:pt>
                <c:pt idx="65">
                  <c:v>40993</c:v>
                </c:pt>
                <c:pt idx="66">
                  <c:v>37704</c:v>
                </c:pt>
                <c:pt idx="67">
                  <c:v>35686</c:v>
                </c:pt>
                <c:pt idx="68">
                  <c:v>32718</c:v>
                </c:pt>
                <c:pt idx="69">
                  <c:v>32140</c:v>
                </c:pt>
                <c:pt idx="70">
                  <c:v>30769</c:v>
                </c:pt>
                <c:pt idx="71">
                  <c:v>28334</c:v>
                </c:pt>
                <c:pt idx="72">
                  <c:v>27213</c:v>
                </c:pt>
                <c:pt idx="73">
                  <c:v>25410</c:v>
                </c:pt>
                <c:pt idx="74">
                  <c:v>22274</c:v>
                </c:pt>
                <c:pt idx="75">
                  <c:v>20940</c:v>
                </c:pt>
                <c:pt idx="76">
                  <c:v>19134</c:v>
                </c:pt>
                <c:pt idx="77">
                  <c:v>17583</c:v>
                </c:pt>
                <c:pt idx="78">
                  <c:v>15643</c:v>
                </c:pt>
                <c:pt idx="79">
                  <c:v>14697</c:v>
                </c:pt>
                <c:pt idx="80">
                  <c:v>13467</c:v>
                </c:pt>
                <c:pt idx="81">
                  <c:v>12341</c:v>
                </c:pt>
                <c:pt idx="82">
                  <c:v>11753</c:v>
                </c:pt>
                <c:pt idx="83">
                  <c:v>10636</c:v>
                </c:pt>
                <c:pt idx="84">
                  <c:v>10131</c:v>
                </c:pt>
                <c:pt idx="85">
                  <c:v>9197</c:v>
                </c:pt>
                <c:pt idx="86">
                  <c:v>7806</c:v>
                </c:pt>
                <c:pt idx="87">
                  <c:v>6878</c:v>
                </c:pt>
                <c:pt idx="88">
                  <c:v>6268</c:v>
                </c:pt>
                <c:pt idx="89">
                  <c:v>5590</c:v>
                </c:pt>
                <c:pt idx="90">
                  <c:v>5072</c:v>
                </c:pt>
                <c:pt idx="91">
                  <c:v>4017</c:v>
                </c:pt>
                <c:pt idx="92">
                  <c:v>3424</c:v>
                </c:pt>
                <c:pt idx="93">
                  <c:v>2733</c:v>
                </c:pt>
                <c:pt idx="94">
                  <c:v>2213</c:v>
                </c:pt>
                <c:pt idx="95">
                  <c:v>5803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C00-43E5-9391-5CD523DA4AA1}"/>
            </c:ext>
          </c:extLst>
        </c:ser>
        <c:ser>
          <c:idx val="6"/>
          <c:order val="7"/>
          <c:tx>
            <c:strRef>
              <c:f>Sheet1!$H$1</c:f>
              <c:strCache>
                <c:ptCount val="1"/>
                <c:pt idx="0">
                  <c:v>NH Black Female</c:v>
                </c:pt>
              </c:strCache>
            </c:strRef>
          </c:tx>
          <c:spPr>
            <a:solidFill>
              <a:srgbClr val="F84260"/>
            </a:solidFill>
            <a:ln>
              <a:solidFill>
                <a:srgbClr val="FC8168"/>
              </a:solidFill>
            </a:ln>
          </c:spPr>
          <c:invertIfNegative val="0"/>
          <c:cat>
            <c:strRef>
              <c:f>Sheet1!$A$2:$A$97</c:f>
              <c:strCache>
                <c:ptCount val="96"/>
                <c:pt idx="0">
                  <c:v>Under 1 year</c:v>
                </c:pt>
                <c:pt idx="1">
                  <c:v>1 year</c:v>
                </c:pt>
                <c:pt idx="2">
                  <c:v>2 years</c:v>
                </c:pt>
                <c:pt idx="3">
                  <c:v>3 years</c:v>
                </c:pt>
                <c:pt idx="4">
                  <c:v>4 years</c:v>
                </c:pt>
                <c:pt idx="5">
                  <c:v>5 years</c:v>
                </c:pt>
                <c:pt idx="6">
                  <c:v>6 years</c:v>
                </c:pt>
                <c:pt idx="7">
                  <c:v>7 years</c:v>
                </c:pt>
                <c:pt idx="8">
                  <c:v>8 years</c:v>
                </c:pt>
                <c:pt idx="9">
                  <c:v>9 years</c:v>
                </c:pt>
                <c:pt idx="10">
                  <c:v>10 years</c:v>
                </c:pt>
                <c:pt idx="11">
                  <c:v>11 years</c:v>
                </c:pt>
                <c:pt idx="12">
                  <c:v>12 years</c:v>
                </c:pt>
                <c:pt idx="13">
                  <c:v>13 years</c:v>
                </c:pt>
                <c:pt idx="14">
                  <c:v>14 years</c:v>
                </c:pt>
                <c:pt idx="15">
                  <c:v>15 years</c:v>
                </c:pt>
                <c:pt idx="16">
                  <c:v>16 years</c:v>
                </c:pt>
                <c:pt idx="17">
                  <c:v>17 years</c:v>
                </c:pt>
                <c:pt idx="18">
                  <c:v>18 years</c:v>
                </c:pt>
                <c:pt idx="19">
                  <c:v>19 years</c:v>
                </c:pt>
                <c:pt idx="20">
                  <c:v>20 years</c:v>
                </c:pt>
                <c:pt idx="21">
                  <c:v>21 years</c:v>
                </c:pt>
                <c:pt idx="22">
                  <c:v>22 years</c:v>
                </c:pt>
                <c:pt idx="23">
                  <c:v>23 years</c:v>
                </c:pt>
                <c:pt idx="24">
                  <c:v>24 years</c:v>
                </c:pt>
                <c:pt idx="25">
                  <c:v>25 years</c:v>
                </c:pt>
                <c:pt idx="26">
                  <c:v>26 years</c:v>
                </c:pt>
                <c:pt idx="27">
                  <c:v>27 years</c:v>
                </c:pt>
                <c:pt idx="28">
                  <c:v>28 years</c:v>
                </c:pt>
                <c:pt idx="29">
                  <c:v>29 years</c:v>
                </c:pt>
                <c:pt idx="30">
                  <c:v>30 years</c:v>
                </c:pt>
                <c:pt idx="31">
                  <c:v>31 years</c:v>
                </c:pt>
                <c:pt idx="32">
                  <c:v>32 years</c:v>
                </c:pt>
                <c:pt idx="33">
                  <c:v>33 years</c:v>
                </c:pt>
                <c:pt idx="34">
                  <c:v>34 years</c:v>
                </c:pt>
                <c:pt idx="35">
                  <c:v>35 years</c:v>
                </c:pt>
                <c:pt idx="36">
                  <c:v>36 years</c:v>
                </c:pt>
                <c:pt idx="37">
                  <c:v>37 years</c:v>
                </c:pt>
                <c:pt idx="38">
                  <c:v>38 years</c:v>
                </c:pt>
                <c:pt idx="39">
                  <c:v>39 years</c:v>
                </c:pt>
                <c:pt idx="40">
                  <c:v>40 years</c:v>
                </c:pt>
                <c:pt idx="41">
                  <c:v>41 years</c:v>
                </c:pt>
                <c:pt idx="42">
                  <c:v>42 years</c:v>
                </c:pt>
                <c:pt idx="43">
                  <c:v>43 years</c:v>
                </c:pt>
                <c:pt idx="44">
                  <c:v>44 years</c:v>
                </c:pt>
                <c:pt idx="45">
                  <c:v>45 years</c:v>
                </c:pt>
                <c:pt idx="46">
                  <c:v>46 years</c:v>
                </c:pt>
                <c:pt idx="47">
                  <c:v>47 years</c:v>
                </c:pt>
                <c:pt idx="48">
                  <c:v>48 years</c:v>
                </c:pt>
                <c:pt idx="49">
                  <c:v>49 years</c:v>
                </c:pt>
                <c:pt idx="50">
                  <c:v>50 years</c:v>
                </c:pt>
                <c:pt idx="51">
                  <c:v>51 years</c:v>
                </c:pt>
                <c:pt idx="52">
                  <c:v>52 years</c:v>
                </c:pt>
                <c:pt idx="53">
                  <c:v>53 years</c:v>
                </c:pt>
                <c:pt idx="54">
                  <c:v>54 years</c:v>
                </c:pt>
                <c:pt idx="55">
                  <c:v>55 years</c:v>
                </c:pt>
                <c:pt idx="56">
                  <c:v>56 years</c:v>
                </c:pt>
                <c:pt idx="57">
                  <c:v>57 years</c:v>
                </c:pt>
                <c:pt idx="58">
                  <c:v>58 years</c:v>
                </c:pt>
                <c:pt idx="59">
                  <c:v>59 years</c:v>
                </c:pt>
                <c:pt idx="60">
                  <c:v>60 years</c:v>
                </c:pt>
                <c:pt idx="61">
                  <c:v>61 years</c:v>
                </c:pt>
                <c:pt idx="62">
                  <c:v>62 years</c:v>
                </c:pt>
                <c:pt idx="63">
                  <c:v>63 years</c:v>
                </c:pt>
                <c:pt idx="64">
                  <c:v>64 years</c:v>
                </c:pt>
                <c:pt idx="65">
                  <c:v>65 years</c:v>
                </c:pt>
                <c:pt idx="66">
                  <c:v>66 years</c:v>
                </c:pt>
                <c:pt idx="67">
                  <c:v>67 years</c:v>
                </c:pt>
                <c:pt idx="68">
                  <c:v>68 years</c:v>
                </c:pt>
                <c:pt idx="69">
                  <c:v>69 years</c:v>
                </c:pt>
                <c:pt idx="70">
                  <c:v>70 years</c:v>
                </c:pt>
                <c:pt idx="71">
                  <c:v>71 years</c:v>
                </c:pt>
                <c:pt idx="72">
                  <c:v>72 years</c:v>
                </c:pt>
                <c:pt idx="73">
                  <c:v>73 years</c:v>
                </c:pt>
                <c:pt idx="74">
                  <c:v>74 years</c:v>
                </c:pt>
                <c:pt idx="75">
                  <c:v>75 years</c:v>
                </c:pt>
                <c:pt idx="76">
                  <c:v>76 years</c:v>
                </c:pt>
                <c:pt idx="77">
                  <c:v>77 years</c:v>
                </c:pt>
                <c:pt idx="78">
                  <c:v>78 years</c:v>
                </c:pt>
                <c:pt idx="79">
                  <c:v>79 years</c:v>
                </c:pt>
                <c:pt idx="80">
                  <c:v>80 years</c:v>
                </c:pt>
                <c:pt idx="81">
                  <c:v>81 years</c:v>
                </c:pt>
                <c:pt idx="82">
                  <c:v>82 years</c:v>
                </c:pt>
                <c:pt idx="83">
                  <c:v>83 years</c:v>
                </c:pt>
                <c:pt idx="84">
                  <c:v>84 years</c:v>
                </c:pt>
                <c:pt idx="85">
                  <c:v>85 years</c:v>
                </c:pt>
                <c:pt idx="86">
                  <c:v>86 years</c:v>
                </c:pt>
                <c:pt idx="87">
                  <c:v>87 years</c:v>
                </c:pt>
                <c:pt idx="88">
                  <c:v>88 years</c:v>
                </c:pt>
                <c:pt idx="89">
                  <c:v>89 years</c:v>
                </c:pt>
                <c:pt idx="90">
                  <c:v>90 years</c:v>
                </c:pt>
                <c:pt idx="91">
                  <c:v>91 years</c:v>
                </c:pt>
                <c:pt idx="92">
                  <c:v>92 years</c:v>
                </c:pt>
                <c:pt idx="93">
                  <c:v>93 years</c:v>
                </c:pt>
                <c:pt idx="94">
                  <c:v>94 years</c:v>
                </c:pt>
                <c:pt idx="95">
                  <c:v>95 + years</c:v>
                </c:pt>
              </c:strCache>
            </c:strRef>
          </c:cat>
          <c:val>
            <c:numRef>
              <c:f>Sheet1!$H$2:$H$97</c:f>
              <c:numCache>
                <c:formatCode>#,##0</c:formatCode>
                <c:ptCount val="96"/>
                <c:pt idx="0">
                  <c:v>24511</c:v>
                </c:pt>
                <c:pt idx="1">
                  <c:v>24306</c:v>
                </c:pt>
                <c:pt idx="2">
                  <c:v>24292</c:v>
                </c:pt>
                <c:pt idx="3">
                  <c:v>24266</c:v>
                </c:pt>
                <c:pt idx="4">
                  <c:v>24239</c:v>
                </c:pt>
                <c:pt idx="5">
                  <c:v>24170</c:v>
                </c:pt>
                <c:pt idx="6">
                  <c:v>24058</c:v>
                </c:pt>
                <c:pt idx="7">
                  <c:v>23906</c:v>
                </c:pt>
                <c:pt idx="8">
                  <c:v>23729</c:v>
                </c:pt>
                <c:pt idx="9">
                  <c:v>23513</c:v>
                </c:pt>
                <c:pt idx="10">
                  <c:v>23981</c:v>
                </c:pt>
                <c:pt idx="11">
                  <c:v>24468</c:v>
                </c:pt>
                <c:pt idx="12">
                  <c:v>24944</c:v>
                </c:pt>
                <c:pt idx="13">
                  <c:v>24865</c:v>
                </c:pt>
                <c:pt idx="14">
                  <c:v>25088</c:v>
                </c:pt>
                <c:pt idx="15">
                  <c:v>24749</c:v>
                </c:pt>
                <c:pt idx="16">
                  <c:v>24811</c:v>
                </c:pt>
                <c:pt idx="17">
                  <c:v>24787</c:v>
                </c:pt>
                <c:pt idx="18">
                  <c:v>25155</c:v>
                </c:pt>
                <c:pt idx="19">
                  <c:v>25586</c:v>
                </c:pt>
                <c:pt idx="20">
                  <c:v>26427</c:v>
                </c:pt>
                <c:pt idx="21">
                  <c:v>26005</c:v>
                </c:pt>
                <c:pt idx="22">
                  <c:v>26576</c:v>
                </c:pt>
                <c:pt idx="23">
                  <c:v>27201</c:v>
                </c:pt>
                <c:pt idx="24">
                  <c:v>27324</c:v>
                </c:pt>
                <c:pt idx="25">
                  <c:v>29026</c:v>
                </c:pt>
                <c:pt idx="26">
                  <c:v>29788</c:v>
                </c:pt>
                <c:pt idx="27">
                  <c:v>30916</c:v>
                </c:pt>
                <c:pt idx="28">
                  <c:v>30652</c:v>
                </c:pt>
                <c:pt idx="29">
                  <c:v>31215</c:v>
                </c:pt>
                <c:pt idx="30">
                  <c:v>30391</c:v>
                </c:pt>
                <c:pt idx="31">
                  <c:v>28507</c:v>
                </c:pt>
                <c:pt idx="32">
                  <c:v>27567</c:v>
                </c:pt>
                <c:pt idx="33">
                  <c:v>26998</c:v>
                </c:pt>
                <c:pt idx="34">
                  <c:v>27016</c:v>
                </c:pt>
                <c:pt idx="35">
                  <c:v>26342</c:v>
                </c:pt>
                <c:pt idx="36">
                  <c:v>25988</c:v>
                </c:pt>
                <c:pt idx="37">
                  <c:v>26467</c:v>
                </c:pt>
                <c:pt idx="38">
                  <c:v>25990</c:v>
                </c:pt>
                <c:pt idx="39">
                  <c:v>26707</c:v>
                </c:pt>
                <c:pt idx="40">
                  <c:v>27045</c:v>
                </c:pt>
                <c:pt idx="41">
                  <c:v>25048</c:v>
                </c:pt>
                <c:pt idx="42">
                  <c:v>24158</c:v>
                </c:pt>
                <c:pt idx="43">
                  <c:v>23567</c:v>
                </c:pt>
                <c:pt idx="44">
                  <c:v>23372</c:v>
                </c:pt>
                <c:pt idx="45">
                  <c:v>23044</c:v>
                </c:pt>
                <c:pt idx="46">
                  <c:v>23034</c:v>
                </c:pt>
                <c:pt idx="47">
                  <c:v>23844</c:v>
                </c:pt>
                <c:pt idx="48">
                  <c:v>24005</c:v>
                </c:pt>
                <c:pt idx="49">
                  <c:v>24917</c:v>
                </c:pt>
                <c:pt idx="50">
                  <c:v>23566</c:v>
                </c:pt>
                <c:pt idx="51">
                  <c:v>21495</c:v>
                </c:pt>
                <c:pt idx="52">
                  <c:v>21828</c:v>
                </c:pt>
                <c:pt idx="53">
                  <c:v>21698</c:v>
                </c:pt>
                <c:pt idx="54">
                  <c:v>22503</c:v>
                </c:pt>
                <c:pt idx="55">
                  <c:v>23738</c:v>
                </c:pt>
                <c:pt idx="56">
                  <c:v>22823</c:v>
                </c:pt>
                <c:pt idx="57">
                  <c:v>22639</c:v>
                </c:pt>
                <c:pt idx="58">
                  <c:v>22273</c:v>
                </c:pt>
                <c:pt idx="59">
                  <c:v>22436</c:v>
                </c:pt>
                <c:pt idx="60">
                  <c:v>21922</c:v>
                </c:pt>
                <c:pt idx="61">
                  <c:v>21187</c:v>
                </c:pt>
                <c:pt idx="62">
                  <c:v>20590</c:v>
                </c:pt>
                <c:pt idx="63">
                  <c:v>19948</c:v>
                </c:pt>
                <c:pt idx="64">
                  <c:v>19030</c:v>
                </c:pt>
                <c:pt idx="65">
                  <c:v>18338</c:v>
                </c:pt>
                <c:pt idx="66">
                  <c:v>16643</c:v>
                </c:pt>
                <c:pt idx="67">
                  <c:v>15846</c:v>
                </c:pt>
                <c:pt idx="68">
                  <c:v>15096</c:v>
                </c:pt>
                <c:pt idx="69">
                  <c:v>14519</c:v>
                </c:pt>
                <c:pt idx="70">
                  <c:v>13545</c:v>
                </c:pt>
                <c:pt idx="71">
                  <c:v>12585</c:v>
                </c:pt>
                <c:pt idx="72">
                  <c:v>11560</c:v>
                </c:pt>
                <c:pt idx="73">
                  <c:v>10310</c:v>
                </c:pt>
                <c:pt idx="74">
                  <c:v>8579</c:v>
                </c:pt>
                <c:pt idx="75">
                  <c:v>8474</c:v>
                </c:pt>
                <c:pt idx="76">
                  <c:v>7674</c:v>
                </c:pt>
                <c:pt idx="77">
                  <c:v>7149</c:v>
                </c:pt>
                <c:pt idx="78">
                  <c:v>6401</c:v>
                </c:pt>
                <c:pt idx="79">
                  <c:v>6047</c:v>
                </c:pt>
                <c:pt idx="80">
                  <c:v>5437</c:v>
                </c:pt>
                <c:pt idx="81">
                  <c:v>4634</c:v>
                </c:pt>
                <c:pt idx="82">
                  <c:v>4426</c:v>
                </c:pt>
                <c:pt idx="83">
                  <c:v>4107</c:v>
                </c:pt>
                <c:pt idx="84">
                  <c:v>3761</c:v>
                </c:pt>
                <c:pt idx="85">
                  <c:v>3535</c:v>
                </c:pt>
                <c:pt idx="86">
                  <c:v>3049</c:v>
                </c:pt>
                <c:pt idx="87">
                  <c:v>2858</c:v>
                </c:pt>
                <c:pt idx="88">
                  <c:v>2320</c:v>
                </c:pt>
                <c:pt idx="89">
                  <c:v>2084</c:v>
                </c:pt>
                <c:pt idx="90">
                  <c:v>1946</c:v>
                </c:pt>
                <c:pt idx="91">
                  <c:v>1606</c:v>
                </c:pt>
                <c:pt idx="92">
                  <c:v>1331</c:v>
                </c:pt>
                <c:pt idx="93">
                  <c:v>1109</c:v>
                </c:pt>
                <c:pt idx="94" formatCode="General">
                  <c:v>956</c:v>
                </c:pt>
                <c:pt idx="95">
                  <c:v>2750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C00-43E5-9391-5CD523DA4AA1}"/>
            </c:ext>
          </c:extLst>
        </c:ser>
        <c:ser>
          <c:idx val="9"/>
          <c:order val="8"/>
          <c:tx>
            <c:strRef>
              <c:f>Sheet1!$J$1</c:f>
              <c:strCache>
                <c:ptCount val="1"/>
                <c:pt idx="0">
                  <c:v>NH Asian Female</c:v>
                </c:pt>
              </c:strCache>
            </c:strRef>
          </c:tx>
          <c:spPr>
            <a:solidFill>
              <a:srgbClr val="FA8699"/>
            </a:solidFill>
            <a:ln>
              <a:solidFill>
                <a:srgbClr val="FC8168"/>
              </a:solidFill>
            </a:ln>
          </c:spPr>
          <c:invertIfNegative val="0"/>
          <c:val>
            <c:numRef>
              <c:f>Sheet1!$J$2:$J$97</c:f>
              <c:numCache>
                <c:formatCode>#,##0</c:formatCode>
                <c:ptCount val="96"/>
                <c:pt idx="0">
                  <c:v>9360</c:v>
                </c:pt>
                <c:pt idx="1">
                  <c:v>9371</c:v>
                </c:pt>
                <c:pt idx="2">
                  <c:v>9444</c:v>
                </c:pt>
                <c:pt idx="3">
                  <c:v>9504</c:v>
                </c:pt>
                <c:pt idx="4">
                  <c:v>9593</c:v>
                </c:pt>
                <c:pt idx="5">
                  <c:v>9677</c:v>
                </c:pt>
                <c:pt idx="6">
                  <c:v>9652</c:v>
                </c:pt>
                <c:pt idx="7">
                  <c:v>9609</c:v>
                </c:pt>
                <c:pt idx="8">
                  <c:v>9583</c:v>
                </c:pt>
                <c:pt idx="9">
                  <c:v>9540</c:v>
                </c:pt>
                <c:pt idx="10">
                  <c:v>8937</c:v>
                </c:pt>
                <c:pt idx="11">
                  <c:v>8845</c:v>
                </c:pt>
                <c:pt idx="12">
                  <c:v>9330</c:v>
                </c:pt>
                <c:pt idx="13">
                  <c:v>9071</c:v>
                </c:pt>
                <c:pt idx="14">
                  <c:v>9115</c:v>
                </c:pt>
                <c:pt idx="15">
                  <c:v>9052</c:v>
                </c:pt>
                <c:pt idx="16">
                  <c:v>9671</c:v>
                </c:pt>
                <c:pt idx="17">
                  <c:v>9717</c:v>
                </c:pt>
                <c:pt idx="18">
                  <c:v>9542</c:v>
                </c:pt>
                <c:pt idx="19">
                  <c:v>10341</c:v>
                </c:pt>
                <c:pt idx="20">
                  <c:v>10012</c:v>
                </c:pt>
                <c:pt idx="21">
                  <c:v>10025</c:v>
                </c:pt>
                <c:pt idx="22">
                  <c:v>10933</c:v>
                </c:pt>
                <c:pt idx="23">
                  <c:v>11796</c:v>
                </c:pt>
                <c:pt idx="24">
                  <c:v>12042</c:v>
                </c:pt>
                <c:pt idx="25">
                  <c:v>12582</c:v>
                </c:pt>
                <c:pt idx="26">
                  <c:v>12897</c:v>
                </c:pt>
                <c:pt idx="27">
                  <c:v>12511</c:v>
                </c:pt>
                <c:pt idx="28">
                  <c:v>12499</c:v>
                </c:pt>
                <c:pt idx="29">
                  <c:v>12442</c:v>
                </c:pt>
                <c:pt idx="30">
                  <c:v>13153</c:v>
                </c:pt>
                <c:pt idx="31">
                  <c:v>13177</c:v>
                </c:pt>
                <c:pt idx="32">
                  <c:v>12781</c:v>
                </c:pt>
                <c:pt idx="33">
                  <c:v>12741</c:v>
                </c:pt>
                <c:pt idx="34">
                  <c:v>13266</c:v>
                </c:pt>
                <c:pt idx="35">
                  <c:v>12998</c:v>
                </c:pt>
                <c:pt idx="36">
                  <c:v>13896</c:v>
                </c:pt>
                <c:pt idx="37">
                  <c:v>13903</c:v>
                </c:pt>
                <c:pt idx="38">
                  <c:v>13608</c:v>
                </c:pt>
                <c:pt idx="39">
                  <c:v>13266</c:v>
                </c:pt>
                <c:pt idx="40">
                  <c:v>12985</c:v>
                </c:pt>
                <c:pt idx="41">
                  <c:v>12511</c:v>
                </c:pt>
                <c:pt idx="42">
                  <c:v>12087</c:v>
                </c:pt>
                <c:pt idx="43">
                  <c:v>12051</c:v>
                </c:pt>
                <c:pt idx="44">
                  <c:v>12601</c:v>
                </c:pt>
                <c:pt idx="45">
                  <c:v>12563</c:v>
                </c:pt>
                <c:pt idx="46">
                  <c:v>12520</c:v>
                </c:pt>
                <c:pt idx="47">
                  <c:v>12592</c:v>
                </c:pt>
                <c:pt idx="48">
                  <c:v>12351</c:v>
                </c:pt>
                <c:pt idx="49">
                  <c:v>11985</c:v>
                </c:pt>
                <c:pt idx="50">
                  <c:v>11714</c:v>
                </c:pt>
                <c:pt idx="51">
                  <c:v>10771</c:v>
                </c:pt>
                <c:pt idx="52">
                  <c:v>9822</c:v>
                </c:pt>
                <c:pt idx="53">
                  <c:v>9148</c:v>
                </c:pt>
                <c:pt idx="54">
                  <c:v>9105</c:v>
                </c:pt>
                <c:pt idx="55">
                  <c:v>9038</c:v>
                </c:pt>
                <c:pt idx="56">
                  <c:v>9029</c:v>
                </c:pt>
                <c:pt idx="57">
                  <c:v>8863</c:v>
                </c:pt>
                <c:pt idx="58">
                  <c:v>7783</c:v>
                </c:pt>
                <c:pt idx="59">
                  <c:v>8135</c:v>
                </c:pt>
                <c:pt idx="60">
                  <c:v>8099</c:v>
                </c:pt>
                <c:pt idx="61">
                  <c:v>7718</c:v>
                </c:pt>
                <c:pt idx="62">
                  <c:v>7522</c:v>
                </c:pt>
                <c:pt idx="63">
                  <c:v>7542</c:v>
                </c:pt>
                <c:pt idx="64">
                  <c:v>7336</c:v>
                </c:pt>
                <c:pt idx="65">
                  <c:v>7058</c:v>
                </c:pt>
                <c:pt idx="66">
                  <c:v>6500</c:v>
                </c:pt>
                <c:pt idx="67">
                  <c:v>6534</c:v>
                </c:pt>
                <c:pt idx="68">
                  <c:v>5820</c:v>
                </c:pt>
                <c:pt idx="69">
                  <c:v>5839</c:v>
                </c:pt>
                <c:pt idx="70">
                  <c:v>5660</c:v>
                </c:pt>
                <c:pt idx="71">
                  <c:v>4917</c:v>
                </c:pt>
                <c:pt idx="72">
                  <c:v>4546</c:v>
                </c:pt>
                <c:pt idx="73">
                  <c:v>4023</c:v>
                </c:pt>
                <c:pt idx="74">
                  <c:v>3326</c:v>
                </c:pt>
                <c:pt idx="75">
                  <c:v>3193</c:v>
                </c:pt>
                <c:pt idx="76">
                  <c:v>2788</c:v>
                </c:pt>
                <c:pt idx="77">
                  <c:v>2593</c:v>
                </c:pt>
                <c:pt idx="78">
                  <c:v>2338</c:v>
                </c:pt>
                <c:pt idx="79">
                  <c:v>2118</c:v>
                </c:pt>
                <c:pt idx="80">
                  <c:v>1954</c:v>
                </c:pt>
                <c:pt idx="81">
                  <c:v>1756</c:v>
                </c:pt>
                <c:pt idx="82">
                  <c:v>1562</c:v>
                </c:pt>
                <c:pt idx="83">
                  <c:v>1465</c:v>
                </c:pt>
                <c:pt idx="84">
                  <c:v>1340</c:v>
                </c:pt>
                <c:pt idx="85">
                  <c:v>1065</c:v>
                </c:pt>
                <c:pt idx="86">
                  <c:v>994</c:v>
                </c:pt>
                <c:pt idx="87">
                  <c:v>899</c:v>
                </c:pt>
                <c:pt idx="88">
                  <c:v>727</c:v>
                </c:pt>
                <c:pt idx="89">
                  <c:v>723</c:v>
                </c:pt>
                <c:pt idx="90">
                  <c:v>597</c:v>
                </c:pt>
                <c:pt idx="91">
                  <c:v>430</c:v>
                </c:pt>
                <c:pt idx="92">
                  <c:v>379</c:v>
                </c:pt>
                <c:pt idx="93">
                  <c:v>338</c:v>
                </c:pt>
                <c:pt idx="94">
                  <c:v>247</c:v>
                </c:pt>
                <c:pt idx="95">
                  <c:v>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C1-4884-9151-109A555C4294}"/>
            </c:ext>
          </c:extLst>
        </c:ser>
        <c:ser>
          <c:idx val="1"/>
          <c:order val="9"/>
          <c:tx>
            <c:strRef>
              <c:f>Sheet1!$K$1</c:f>
              <c:strCache>
                <c:ptCount val="1"/>
                <c:pt idx="0">
                  <c:v>NH Other Female</c:v>
                </c:pt>
              </c:strCache>
            </c:strRef>
          </c:tx>
          <c:spPr>
            <a:solidFill>
              <a:srgbClr val="BC1A2D"/>
            </a:solidFill>
          </c:spPr>
          <c:invertIfNegative val="0"/>
          <c:val>
            <c:numRef>
              <c:f>Sheet1!$K$2:$K$97</c:f>
              <c:numCache>
                <c:formatCode>#,##0</c:formatCode>
                <c:ptCount val="96"/>
                <c:pt idx="0">
                  <c:v>7673</c:v>
                </c:pt>
                <c:pt idx="1">
                  <c:v>7524</c:v>
                </c:pt>
                <c:pt idx="2">
                  <c:v>7427</c:v>
                </c:pt>
                <c:pt idx="3">
                  <c:v>7327</c:v>
                </c:pt>
                <c:pt idx="4">
                  <c:v>7248</c:v>
                </c:pt>
                <c:pt idx="5">
                  <c:v>7118</c:v>
                </c:pt>
                <c:pt idx="6">
                  <c:v>6987</c:v>
                </c:pt>
                <c:pt idx="7">
                  <c:v>6811</c:v>
                </c:pt>
                <c:pt idx="8">
                  <c:v>6687</c:v>
                </c:pt>
                <c:pt idx="9">
                  <c:v>6506</c:v>
                </c:pt>
                <c:pt idx="10">
                  <c:v>7079</c:v>
                </c:pt>
                <c:pt idx="11">
                  <c:v>6931</c:v>
                </c:pt>
                <c:pt idx="12">
                  <c:v>6844</c:v>
                </c:pt>
                <c:pt idx="13">
                  <c:v>6435</c:v>
                </c:pt>
                <c:pt idx="14">
                  <c:v>6251</c:v>
                </c:pt>
                <c:pt idx="15">
                  <c:v>6193</c:v>
                </c:pt>
                <c:pt idx="16">
                  <c:v>5910</c:v>
                </c:pt>
                <c:pt idx="17">
                  <c:v>5910</c:v>
                </c:pt>
                <c:pt idx="18">
                  <c:v>5621</c:v>
                </c:pt>
                <c:pt idx="19">
                  <c:v>5686</c:v>
                </c:pt>
                <c:pt idx="20">
                  <c:v>5640</c:v>
                </c:pt>
                <c:pt idx="21">
                  <c:v>5685</c:v>
                </c:pt>
                <c:pt idx="22">
                  <c:v>5702</c:v>
                </c:pt>
                <c:pt idx="23">
                  <c:v>5726</c:v>
                </c:pt>
                <c:pt idx="24">
                  <c:v>5777</c:v>
                </c:pt>
                <c:pt idx="25">
                  <c:v>5635</c:v>
                </c:pt>
                <c:pt idx="26">
                  <c:v>5547</c:v>
                </c:pt>
                <c:pt idx="27">
                  <c:v>5351</c:v>
                </c:pt>
                <c:pt idx="28">
                  <c:v>5244</c:v>
                </c:pt>
                <c:pt idx="29">
                  <c:v>5211</c:v>
                </c:pt>
                <c:pt idx="30">
                  <c:v>4873</c:v>
                </c:pt>
                <c:pt idx="31">
                  <c:v>4475</c:v>
                </c:pt>
                <c:pt idx="32">
                  <c:v>4433</c:v>
                </c:pt>
                <c:pt idx="33">
                  <c:v>4453</c:v>
                </c:pt>
                <c:pt idx="34">
                  <c:v>3997</c:v>
                </c:pt>
                <c:pt idx="35">
                  <c:v>4034</c:v>
                </c:pt>
                <c:pt idx="36">
                  <c:v>3803</c:v>
                </c:pt>
                <c:pt idx="37">
                  <c:v>3942</c:v>
                </c:pt>
                <c:pt idx="38">
                  <c:v>3941</c:v>
                </c:pt>
                <c:pt idx="39">
                  <c:v>3699</c:v>
                </c:pt>
                <c:pt idx="40">
                  <c:v>3724</c:v>
                </c:pt>
                <c:pt idx="41">
                  <c:v>3481</c:v>
                </c:pt>
                <c:pt idx="42">
                  <c:v>3409</c:v>
                </c:pt>
                <c:pt idx="43">
                  <c:v>3190</c:v>
                </c:pt>
                <c:pt idx="44">
                  <c:v>3141</c:v>
                </c:pt>
                <c:pt idx="45">
                  <c:v>3232</c:v>
                </c:pt>
                <c:pt idx="46">
                  <c:v>3058</c:v>
                </c:pt>
                <c:pt idx="47">
                  <c:v>3056</c:v>
                </c:pt>
                <c:pt idx="48">
                  <c:v>3112</c:v>
                </c:pt>
                <c:pt idx="49">
                  <c:v>3194</c:v>
                </c:pt>
                <c:pt idx="50">
                  <c:v>3051</c:v>
                </c:pt>
                <c:pt idx="51">
                  <c:v>2674</c:v>
                </c:pt>
                <c:pt idx="52">
                  <c:v>2697</c:v>
                </c:pt>
                <c:pt idx="53">
                  <c:v>2509</c:v>
                </c:pt>
                <c:pt idx="54">
                  <c:v>2483</c:v>
                </c:pt>
                <c:pt idx="55">
                  <c:v>2688</c:v>
                </c:pt>
                <c:pt idx="56">
                  <c:v>2655</c:v>
                </c:pt>
                <c:pt idx="57">
                  <c:v>2729</c:v>
                </c:pt>
                <c:pt idx="58">
                  <c:v>2732</c:v>
                </c:pt>
                <c:pt idx="59">
                  <c:v>2689</c:v>
                </c:pt>
                <c:pt idx="60">
                  <c:v>2443</c:v>
                </c:pt>
                <c:pt idx="61">
                  <c:v>2363</c:v>
                </c:pt>
                <c:pt idx="62">
                  <c:v>2385</c:v>
                </c:pt>
                <c:pt idx="63">
                  <c:v>2390</c:v>
                </c:pt>
                <c:pt idx="64">
                  <c:v>2167</c:v>
                </c:pt>
                <c:pt idx="65">
                  <c:v>2184</c:v>
                </c:pt>
                <c:pt idx="66">
                  <c:v>1924</c:v>
                </c:pt>
                <c:pt idx="67">
                  <c:v>1912</c:v>
                </c:pt>
                <c:pt idx="68">
                  <c:v>1731</c:v>
                </c:pt>
                <c:pt idx="69">
                  <c:v>1639</c:v>
                </c:pt>
                <c:pt idx="70">
                  <c:v>1559</c:v>
                </c:pt>
                <c:pt idx="71">
                  <c:v>1506</c:v>
                </c:pt>
                <c:pt idx="72">
                  <c:v>1420</c:v>
                </c:pt>
                <c:pt idx="73">
                  <c:v>1428</c:v>
                </c:pt>
                <c:pt idx="74">
                  <c:v>1023</c:v>
                </c:pt>
                <c:pt idx="75">
                  <c:v>1044</c:v>
                </c:pt>
                <c:pt idx="76">
                  <c:v>943</c:v>
                </c:pt>
                <c:pt idx="77">
                  <c:v>894</c:v>
                </c:pt>
                <c:pt idx="78">
                  <c:v>762</c:v>
                </c:pt>
                <c:pt idx="79">
                  <c:v>701</c:v>
                </c:pt>
                <c:pt idx="80">
                  <c:v>644</c:v>
                </c:pt>
                <c:pt idx="81">
                  <c:v>568</c:v>
                </c:pt>
                <c:pt idx="82">
                  <c:v>529</c:v>
                </c:pt>
                <c:pt idx="83">
                  <c:v>464</c:v>
                </c:pt>
                <c:pt idx="84">
                  <c:v>446</c:v>
                </c:pt>
                <c:pt idx="85">
                  <c:v>373</c:v>
                </c:pt>
                <c:pt idx="86">
                  <c:v>304</c:v>
                </c:pt>
                <c:pt idx="87">
                  <c:v>305</c:v>
                </c:pt>
                <c:pt idx="88">
                  <c:v>261</c:v>
                </c:pt>
                <c:pt idx="89">
                  <c:v>244</c:v>
                </c:pt>
                <c:pt idx="90">
                  <c:v>210</c:v>
                </c:pt>
                <c:pt idx="91">
                  <c:v>162</c:v>
                </c:pt>
                <c:pt idx="92">
                  <c:v>151</c:v>
                </c:pt>
                <c:pt idx="93">
                  <c:v>134</c:v>
                </c:pt>
                <c:pt idx="94">
                  <c:v>103</c:v>
                </c:pt>
                <c:pt idx="95">
                  <c:v>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C1-4884-9151-109A555C42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20211632"/>
        <c:axId val="220206536"/>
      </c:barChart>
      <c:catAx>
        <c:axId val="2202116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050" baseline="0"/>
            </a:pPr>
            <a:endParaRPr lang="en-US"/>
          </a:p>
        </c:txPr>
        <c:crossAx val="220206536"/>
        <c:crosses val="autoZero"/>
        <c:auto val="1"/>
        <c:lblAlgn val="ctr"/>
        <c:lblOffset val="100"/>
        <c:tickLblSkip val="5"/>
        <c:noMultiLvlLbl val="0"/>
      </c:catAx>
      <c:valAx>
        <c:axId val="220206536"/>
        <c:scaling>
          <c:orientation val="minMax"/>
          <c:max val="300000"/>
          <c:min val="-300000"/>
        </c:scaling>
        <c:delete val="0"/>
        <c:axPos val="b"/>
        <c:majorGridlines/>
        <c:numFmt formatCode="0;[Red]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202116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0274477409073866"/>
          <c:y val="1.4777577101814597E-2"/>
          <c:w val="0.797486642294713"/>
          <c:h val="8.8890423102201299E-2"/>
        </c:manualLayout>
      </c:layout>
      <c:overlay val="0"/>
      <c:txPr>
        <a:bodyPr/>
        <a:lstStyle/>
        <a:p>
          <a:pPr>
            <a:defRPr sz="11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157175665541802E-2"/>
          <c:y val="0.14091001560954305"/>
          <c:w val="0.84535925196850392"/>
          <c:h val="0.791417020316841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NH White Male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accent1"/>
              </a:solidFill>
            </a:ln>
          </c:spPr>
          <c:invertIfNegative val="0"/>
          <c:cat>
            <c:strRef>
              <c:f>Sheet1!$A$2:$A$97</c:f>
              <c:strCache>
                <c:ptCount val="96"/>
                <c:pt idx="0">
                  <c:v>Under 1 year</c:v>
                </c:pt>
                <c:pt idx="1">
                  <c:v>1 year</c:v>
                </c:pt>
                <c:pt idx="2">
                  <c:v>2 years</c:v>
                </c:pt>
                <c:pt idx="3">
                  <c:v>3 years</c:v>
                </c:pt>
                <c:pt idx="4">
                  <c:v>4 years</c:v>
                </c:pt>
                <c:pt idx="5">
                  <c:v>5 years</c:v>
                </c:pt>
                <c:pt idx="6">
                  <c:v>6 years</c:v>
                </c:pt>
                <c:pt idx="7">
                  <c:v>7 years</c:v>
                </c:pt>
                <c:pt idx="8">
                  <c:v>8 years</c:v>
                </c:pt>
                <c:pt idx="9">
                  <c:v>9 years</c:v>
                </c:pt>
                <c:pt idx="10">
                  <c:v>10 years</c:v>
                </c:pt>
                <c:pt idx="11">
                  <c:v>11 years</c:v>
                </c:pt>
                <c:pt idx="12">
                  <c:v>12 years</c:v>
                </c:pt>
                <c:pt idx="13">
                  <c:v>13 years</c:v>
                </c:pt>
                <c:pt idx="14">
                  <c:v>14 years</c:v>
                </c:pt>
                <c:pt idx="15">
                  <c:v>15 years</c:v>
                </c:pt>
                <c:pt idx="16">
                  <c:v>16 years</c:v>
                </c:pt>
                <c:pt idx="17">
                  <c:v>17 years</c:v>
                </c:pt>
                <c:pt idx="18">
                  <c:v>18 years</c:v>
                </c:pt>
                <c:pt idx="19">
                  <c:v>19 years</c:v>
                </c:pt>
                <c:pt idx="20">
                  <c:v>20 years</c:v>
                </c:pt>
                <c:pt idx="21">
                  <c:v>21 years</c:v>
                </c:pt>
                <c:pt idx="22">
                  <c:v>22 years</c:v>
                </c:pt>
                <c:pt idx="23">
                  <c:v>23 years</c:v>
                </c:pt>
                <c:pt idx="24">
                  <c:v>24 years</c:v>
                </c:pt>
                <c:pt idx="25">
                  <c:v>25 years</c:v>
                </c:pt>
                <c:pt idx="26">
                  <c:v>26 years</c:v>
                </c:pt>
                <c:pt idx="27">
                  <c:v>27 years</c:v>
                </c:pt>
                <c:pt idx="28">
                  <c:v>28 years</c:v>
                </c:pt>
                <c:pt idx="29">
                  <c:v>29 years</c:v>
                </c:pt>
                <c:pt idx="30">
                  <c:v>30 years</c:v>
                </c:pt>
                <c:pt idx="31">
                  <c:v>31 years</c:v>
                </c:pt>
                <c:pt idx="32">
                  <c:v>32 years</c:v>
                </c:pt>
                <c:pt idx="33">
                  <c:v>33 years</c:v>
                </c:pt>
                <c:pt idx="34">
                  <c:v>34 years</c:v>
                </c:pt>
                <c:pt idx="35">
                  <c:v>35 years</c:v>
                </c:pt>
                <c:pt idx="36">
                  <c:v>36 years</c:v>
                </c:pt>
                <c:pt idx="37">
                  <c:v>37 years</c:v>
                </c:pt>
                <c:pt idx="38">
                  <c:v>38 years</c:v>
                </c:pt>
                <c:pt idx="39">
                  <c:v>39 years</c:v>
                </c:pt>
                <c:pt idx="40">
                  <c:v>40 years</c:v>
                </c:pt>
                <c:pt idx="41">
                  <c:v>41 years</c:v>
                </c:pt>
                <c:pt idx="42">
                  <c:v>42 years</c:v>
                </c:pt>
                <c:pt idx="43">
                  <c:v>43 years</c:v>
                </c:pt>
                <c:pt idx="44">
                  <c:v>44 years</c:v>
                </c:pt>
                <c:pt idx="45">
                  <c:v>45 years</c:v>
                </c:pt>
                <c:pt idx="46">
                  <c:v>46 years</c:v>
                </c:pt>
                <c:pt idx="47">
                  <c:v>47 years</c:v>
                </c:pt>
                <c:pt idx="48">
                  <c:v>48 years</c:v>
                </c:pt>
                <c:pt idx="49">
                  <c:v>49 years</c:v>
                </c:pt>
                <c:pt idx="50">
                  <c:v>50 years</c:v>
                </c:pt>
                <c:pt idx="51">
                  <c:v>51 years</c:v>
                </c:pt>
                <c:pt idx="52">
                  <c:v>52 years</c:v>
                </c:pt>
                <c:pt idx="53">
                  <c:v>53 years</c:v>
                </c:pt>
                <c:pt idx="54">
                  <c:v>54 years</c:v>
                </c:pt>
                <c:pt idx="55">
                  <c:v>55 years</c:v>
                </c:pt>
                <c:pt idx="56">
                  <c:v>56 years</c:v>
                </c:pt>
                <c:pt idx="57">
                  <c:v>57 years</c:v>
                </c:pt>
                <c:pt idx="58">
                  <c:v>58 years</c:v>
                </c:pt>
                <c:pt idx="59">
                  <c:v>59 years</c:v>
                </c:pt>
                <c:pt idx="60">
                  <c:v>60 years</c:v>
                </c:pt>
                <c:pt idx="61">
                  <c:v>61 years</c:v>
                </c:pt>
                <c:pt idx="62">
                  <c:v>62 years</c:v>
                </c:pt>
                <c:pt idx="63">
                  <c:v>63 years</c:v>
                </c:pt>
                <c:pt idx="64">
                  <c:v>64 years</c:v>
                </c:pt>
                <c:pt idx="65">
                  <c:v>65 years</c:v>
                </c:pt>
                <c:pt idx="66">
                  <c:v>66 years</c:v>
                </c:pt>
                <c:pt idx="67">
                  <c:v>67 years</c:v>
                </c:pt>
                <c:pt idx="68">
                  <c:v>68 years</c:v>
                </c:pt>
                <c:pt idx="69">
                  <c:v>69 years</c:v>
                </c:pt>
                <c:pt idx="70">
                  <c:v>70 years</c:v>
                </c:pt>
                <c:pt idx="71">
                  <c:v>71 years</c:v>
                </c:pt>
                <c:pt idx="72">
                  <c:v>72 years</c:v>
                </c:pt>
                <c:pt idx="73">
                  <c:v>73 years</c:v>
                </c:pt>
                <c:pt idx="74">
                  <c:v>74 years</c:v>
                </c:pt>
                <c:pt idx="75">
                  <c:v>75 years</c:v>
                </c:pt>
                <c:pt idx="76">
                  <c:v>76 years</c:v>
                </c:pt>
                <c:pt idx="77">
                  <c:v>77 years</c:v>
                </c:pt>
                <c:pt idx="78">
                  <c:v>78 years</c:v>
                </c:pt>
                <c:pt idx="79">
                  <c:v>79 years</c:v>
                </c:pt>
                <c:pt idx="80">
                  <c:v>80 years</c:v>
                </c:pt>
                <c:pt idx="81">
                  <c:v>81 years</c:v>
                </c:pt>
                <c:pt idx="82">
                  <c:v>82 years</c:v>
                </c:pt>
                <c:pt idx="83">
                  <c:v>83 years</c:v>
                </c:pt>
                <c:pt idx="84">
                  <c:v>84 years</c:v>
                </c:pt>
                <c:pt idx="85">
                  <c:v>85 years</c:v>
                </c:pt>
                <c:pt idx="86">
                  <c:v>86 years</c:v>
                </c:pt>
                <c:pt idx="87">
                  <c:v>87 years</c:v>
                </c:pt>
                <c:pt idx="88">
                  <c:v>88 years</c:v>
                </c:pt>
                <c:pt idx="89">
                  <c:v>89 years</c:v>
                </c:pt>
                <c:pt idx="90">
                  <c:v>90 years</c:v>
                </c:pt>
                <c:pt idx="91">
                  <c:v>91 years</c:v>
                </c:pt>
                <c:pt idx="92">
                  <c:v>92 years</c:v>
                </c:pt>
                <c:pt idx="93">
                  <c:v>93 years</c:v>
                </c:pt>
                <c:pt idx="94">
                  <c:v>94 years</c:v>
                </c:pt>
                <c:pt idx="95">
                  <c:v>95 + years</c:v>
                </c:pt>
              </c:strCache>
            </c:strRef>
          </c:cat>
          <c:val>
            <c:numRef>
              <c:f>Sheet1!$B$2:$B$97</c:f>
              <c:numCache>
                <c:formatCode>0;[Red]0</c:formatCode>
                <c:ptCount val="96"/>
                <c:pt idx="0">
                  <c:v>-63956</c:v>
                </c:pt>
                <c:pt idx="1">
                  <c:v>-64046</c:v>
                </c:pt>
                <c:pt idx="2">
                  <c:v>-64464</c:v>
                </c:pt>
                <c:pt idx="3">
                  <c:v>-64930</c:v>
                </c:pt>
                <c:pt idx="4">
                  <c:v>-65427</c:v>
                </c:pt>
                <c:pt idx="5">
                  <c:v>-65950</c:v>
                </c:pt>
                <c:pt idx="6">
                  <c:v>-66394</c:v>
                </c:pt>
                <c:pt idx="7">
                  <c:v>-66863</c:v>
                </c:pt>
                <c:pt idx="8">
                  <c:v>-67372</c:v>
                </c:pt>
                <c:pt idx="9">
                  <c:v>-67906</c:v>
                </c:pt>
                <c:pt idx="10">
                  <c:v>-68456</c:v>
                </c:pt>
                <c:pt idx="11">
                  <c:v>-68750</c:v>
                </c:pt>
                <c:pt idx="12">
                  <c:v>-69045</c:v>
                </c:pt>
                <c:pt idx="13">
                  <c:v>-69317</c:v>
                </c:pt>
                <c:pt idx="14">
                  <c:v>-69557</c:v>
                </c:pt>
                <c:pt idx="15">
                  <c:v>-69782</c:v>
                </c:pt>
                <c:pt idx="16">
                  <c:v>-70793</c:v>
                </c:pt>
                <c:pt idx="17">
                  <c:v>-71784</c:v>
                </c:pt>
                <c:pt idx="18">
                  <c:v>-72736</c:v>
                </c:pt>
                <c:pt idx="19">
                  <c:v>-73646</c:v>
                </c:pt>
                <c:pt idx="20">
                  <c:v>-74495</c:v>
                </c:pt>
                <c:pt idx="21">
                  <c:v>-75661</c:v>
                </c:pt>
                <c:pt idx="22">
                  <c:v>-76789</c:v>
                </c:pt>
                <c:pt idx="23">
                  <c:v>-77874</c:v>
                </c:pt>
                <c:pt idx="24">
                  <c:v>-78935</c:v>
                </c:pt>
                <c:pt idx="25">
                  <c:v>-79979</c:v>
                </c:pt>
                <c:pt idx="26">
                  <c:v>-80246</c:v>
                </c:pt>
                <c:pt idx="27">
                  <c:v>-80504</c:v>
                </c:pt>
                <c:pt idx="28">
                  <c:v>-80738</c:v>
                </c:pt>
                <c:pt idx="29">
                  <c:v>-80971</c:v>
                </c:pt>
                <c:pt idx="30">
                  <c:v>-81484</c:v>
                </c:pt>
                <c:pt idx="31">
                  <c:v>-82221</c:v>
                </c:pt>
                <c:pt idx="32">
                  <c:v>-84178</c:v>
                </c:pt>
                <c:pt idx="33">
                  <c:v>-84976</c:v>
                </c:pt>
                <c:pt idx="34">
                  <c:v>-85359</c:v>
                </c:pt>
                <c:pt idx="35">
                  <c:v>-85537</c:v>
                </c:pt>
                <c:pt idx="36">
                  <c:v>-86587</c:v>
                </c:pt>
                <c:pt idx="37">
                  <c:v>-87046</c:v>
                </c:pt>
                <c:pt idx="38">
                  <c:v>-87321</c:v>
                </c:pt>
                <c:pt idx="39">
                  <c:v>-89699</c:v>
                </c:pt>
                <c:pt idx="40">
                  <c:v>-90682</c:v>
                </c:pt>
                <c:pt idx="41">
                  <c:v>-90005</c:v>
                </c:pt>
                <c:pt idx="42">
                  <c:v>-90151</c:v>
                </c:pt>
                <c:pt idx="43">
                  <c:v>-90902</c:v>
                </c:pt>
                <c:pt idx="44">
                  <c:v>-91254</c:v>
                </c:pt>
                <c:pt idx="45">
                  <c:v>-91910</c:v>
                </c:pt>
                <c:pt idx="46">
                  <c:v>-92466</c:v>
                </c:pt>
                <c:pt idx="47">
                  <c:v>-92936</c:v>
                </c:pt>
                <c:pt idx="48">
                  <c:v>-93241</c:v>
                </c:pt>
                <c:pt idx="49">
                  <c:v>-91982</c:v>
                </c:pt>
                <c:pt idx="50">
                  <c:v>-90001</c:v>
                </c:pt>
                <c:pt idx="51">
                  <c:v>-86850</c:v>
                </c:pt>
                <c:pt idx="52">
                  <c:v>-85683</c:v>
                </c:pt>
                <c:pt idx="53">
                  <c:v>-85780</c:v>
                </c:pt>
                <c:pt idx="54">
                  <c:v>-86074</c:v>
                </c:pt>
                <c:pt idx="55">
                  <c:v>-86126</c:v>
                </c:pt>
                <c:pt idx="56">
                  <c:v>-82562</c:v>
                </c:pt>
                <c:pt idx="57">
                  <c:v>-83559</c:v>
                </c:pt>
                <c:pt idx="58">
                  <c:v>-81009</c:v>
                </c:pt>
                <c:pt idx="59">
                  <c:v>-80485</c:v>
                </c:pt>
                <c:pt idx="60">
                  <c:v>-78764</c:v>
                </c:pt>
                <c:pt idx="61">
                  <c:v>-72616</c:v>
                </c:pt>
                <c:pt idx="62">
                  <c:v>-70753</c:v>
                </c:pt>
                <c:pt idx="63">
                  <c:v>-68206</c:v>
                </c:pt>
                <c:pt idx="64">
                  <c:v>-66568</c:v>
                </c:pt>
                <c:pt idx="65">
                  <c:v>-67169</c:v>
                </c:pt>
                <c:pt idx="66">
                  <c:v>-63750</c:v>
                </c:pt>
                <c:pt idx="67">
                  <c:v>-65524</c:v>
                </c:pt>
                <c:pt idx="68">
                  <c:v>-69288</c:v>
                </c:pt>
                <c:pt idx="69">
                  <c:v>-73216</c:v>
                </c:pt>
                <c:pt idx="70">
                  <c:v>-70886</c:v>
                </c:pt>
                <c:pt idx="71">
                  <c:v>-65095</c:v>
                </c:pt>
                <c:pt idx="72">
                  <c:v>-61946</c:v>
                </c:pt>
                <c:pt idx="73">
                  <c:v>-60590</c:v>
                </c:pt>
                <c:pt idx="74">
                  <c:v>-59594</c:v>
                </c:pt>
                <c:pt idx="75">
                  <c:v>-63675</c:v>
                </c:pt>
                <c:pt idx="76">
                  <c:v>-64019</c:v>
                </c:pt>
                <c:pt idx="77">
                  <c:v>-63409</c:v>
                </c:pt>
                <c:pt idx="78">
                  <c:v>-61638</c:v>
                </c:pt>
                <c:pt idx="79">
                  <c:v>-60337</c:v>
                </c:pt>
                <c:pt idx="80">
                  <c:v>-58742</c:v>
                </c:pt>
                <c:pt idx="81">
                  <c:v>-53816</c:v>
                </c:pt>
                <c:pt idx="82">
                  <c:v>-51604</c:v>
                </c:pt>
                <c:pt idx="83">
                  <c:v>-46877</c:v>
                </c:pt>
                <c:pt idx="84">
                  <c:v>-42500</c:v>
                </c:pt>
                <c:pt idx="85">
                  <c:v>-39355</c:v>
                </c:pt>
                <c:pt idx="86">
                  <c:v>-34103</c:v>
                </c:pt>
                <c:pt idx="87">
                  <c:v>-30389</c:v>
                </c:pt>
                <c:pt idx="88">
                  <c:v>-25922</c:v>
                </c:pt>
                <c:pt idx="89">
                  <c:v>-21490</c:v>
                </c:pt>
                <c:pt idx="90">
                  <c:v>-18758</c:v>
                </c:pt>
                <c:pt idx="91">
                  <c:v>-15476</c:v>
                </c:pt>
                <c:pt idx="92">
                  <c:v>-13512</c:v>
                </c:pt>
                <c:pt idx="93">
                  <c:v>-10963</c:v>
                </c:pt>
                <c:pt idx="94">
                  <c:v>-6331</c:v>
                </c:pt>
                <c:pt idx="95">
                  <c:v>-15627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00-43E5-9391-5CD523DA4AA1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Hispanic Male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c:spPr>
          <c:invertIfNegative val="0"/>
          <c:cat>
            <c:strRef>
              <c:f>Sheet1!$A$2:$A$97</c:f>
              <c:strCache>
                <c:ptCount val="96"/>
                <c:pt idx="0">
                  <c:v>Under 1 year</c:v>
                </c:pt>
                <c:pt idx="1">
                  <c:v>1 year</c:v>
                </c:pt>
                <c:pt idx="2">
                  <c:v>2 years</c:v>
                </c:pt>
                <c:pt idx="3">
                  <c:v>3 years</c:v>
                </c:pt>
                <c:pt idx="4">
                  <c:v>4 years</c:v>
                </c:pt>
                <c:pt idx="5">
                  <c:v>5 years</c:v>
                </c:pt>
                <c:pt idx="6">
                  <c:v>6 years</c:v>
                </c:pt>
                <c:pt idx="7">
                  <c:v>7 years</c:v>
                </c:pt>
                <c:pt idx="8">
                  <c:v>8 years</c:v>
                </c:pt>
                <c:pt idx="9">
                  <c:v>9 years</c:v>
                </c:pt>
                <c:pt idx="10">
                  <c:v>10 years</c:v>
                </c:pt>
                <c:pt idx="11">
                  <c:v>11 years</c:v>
                </c:pt>
                <c:pt idx="12">
                  <c:v>12 years</c:v>
                </c:pt>
                <c:pt idx="13">
                  <c:v>13 years</c:v>
                </c:pt>
                <c:pt idx="14">
                  <c:v>14 years</c:v>
                </c:pt>
                <c:pt idx="15">
                  <c:v>15 years</c:v>
                </c:pt>
                <c:pt idx="16">
                  <c:v>16 years</c:v>
                </c:pt>
                <c:pt idx="17">
                  <c:v>17 years</c:v>
                </c:pt>
                <c:pt idx="18">
                  <c:v>18 years</c:v>
                </c:pt>
                <c:pt idx="19">
                  <c:v>19 years</c:v>
                </c:pt>
                <c:pt idx="20">
                  <c:v>20 years</c:v>
                </c:pt>
                <c:pt idx="21">
                  <c:v>21 years</c:v>
                </c:pt>
                <c:pt idx="22">
                  <c:v>22 years</c:v>
                </c:pt>
                <c:pt idx="23">
                  <c:v>23 years</c:v>
                </c:pt>
                <c:pt idx="24">
                  <c:v>24 years</c:v>
                </c:pt>
                <c:pt idx="25">
                  <c:v>25 years</c:v>
                </c:pt>
                <c:pt idx="26">
                  <c:v>26 years</c:v>
                </c:pt>
                <c:pt idx="27">
                  <c:v>27 years</c:v>
                </c:pt>
                <c:pt idx="28">
                  <c:v>28 years</c:v>
                </c:pt>
                <c:pt idx="29">
                  <c:v>29 years</c:v>
                </c:pt>
                <c:pt idx="30">
                  <c:v>30 years</c:v>
                </c:pt>
                <c:pt idx="31">
                  <c:v>31 years</c:v>
                </c:pt>
                <c:pt idx="32">
                  <c:v>32 years</c:v>
                </c:pt>
                <c:pt idx="33">
                  <c:v>33 years</c:v>
                </c:pt>
                <c:pt idx="34">
                  <c:v>34 years</c:v>
                </c:pt>
                <c:pt idx="35">
                  <c:v>35 years</c:v>
                </c:pt>
                <c:pt idx="36">
                  <c:v>36 years</c:v>
                </c:pt>
                <c:pt idx="37">
                  <c:v>37 years</c:v>
                </c:pt>
                <c:pt idx="38">
                  <c:v>38 years</c:v>
                </c:pt>
                <c:pt idx="39">
                  <c:v>39 years</c:v>
                </c:pt>
                <c:pt idx="40">
                  <c:v>40 years</c:v>
                </c:pt>
                <c:pt idx="41">
                  <c:v>41 years</c:v>
                </c:pt>
                <c:pt idx="42">
                  <c:v>42 years</c:v>
                </c:pt>
                <c:pt idx="43">
                  <c:v>43 years</c:v>
                </c:pt>
                <c:pt idx="44">
                  <c:v>44 years</c:v>
                </c:pt>
                <c:pt idx="45">
                  <c:v>45 years</c:v>
                </c:pt>
                <c:pt idx="46">
                  <c:v>46 years</c:v>
                </c:pt>
                <c:pt idx="47">
                  <c:v>47 years</c:v>
                </c:pt>
                <c:pt idx="48">
                  <c:v>48 years</c:v>
                </c:pt>
                <c:pt idx="49">
                  <c:v>49 years</c:v>
                </c:pt>
                <c:pt idx="50">
                  <c:v>50 years</c:v>
                </c:pt>
                <c:pt idx="51">
                  <c:v>51 years</c:v>
                </c:pt>
                <c:pt idx="52">
                  <c:v>52 years</c:v>
                </c:pt>
                <c:pt idx="53">
                  <c:v>53 years</c:v>
                </c:pt>
                <c:pt idx="54">
                  <c:v>54 years</c:v>
                </c:pt>
                <c:pt idx="55">
                  <c:v>55 years</c:v>
                </c:pt>
                <c:pt idx="56">
                  <c:v>56 years</c:v>
                </c:pt>
                <c:pt idx="57">
                  <c:v>57 years</c:v>
                </c:pt>
                <c:pt idx="58">
                  <c:v>58 years</c:v>
                </c:pt>
                <c:pt idx="59">
                  <c:v>59 years</c:v>
                </c:pt>
                <c:pt idx="60">
                  <c:v>60 years</c:v>
                </c:pt>
                <c:pt idx="61">
                  <c:v>61 years</c:v>
                </c:pt>
                <c:pt idx="62">
                  <c:v>62 years</c:v>
                </c:pt>
                <c:pt idx="63">
                  <c:v>63 years</c:v>
                </c:pt>
                <c:pt idx="64">
                  <c:v>64 years</c:v>
                </c:pt>
                <c:pt idx="65">
                  <c:v>65 years</c:v>
                </c:pt>
                <c:pt idx="66">
                  <c:v>66 years</c:v>
                </c:pt>
                <c:pt idx="67">
                  <c:v>67 years</c:v>
                </c:pt>
                <c:pt idx="68">
                  <c:v>68 years</c:v>
                </c:pt>
                <c:pt idx="69">
                  <c:v>69 years</c:v>
                </c:pt>
                <c:pt idx="70">
                  <c:v>70 years</c:v>
                </c:pt>
                <c:pt idx="71">
                  <c:v>71 years</c:v>
                </c:pt>
                <c:pt idx="72">
                  <c:v>72 years</c:v>
                </c:pt>
                <c:pt idx="73">
                  <c:v>73 years</c:v>
                </c:pt>
                <c:pt idx="74">
                  <c:v>74 years</c:v>
                </c:pt>
                <c:pt idx="75">
                  <c:v>75 years</c:v>
                </c:pt>
                <c:pt idx="76">
                  <c:v>76 years</c:v>
                </c:pt>
                <c:pt idx="77">
                  <c:v>77 years</c:v>
                </c:pt>
                <c:pt idx="78">
                  <c:v>78 years</c:v>
                </c:pt>
                <c:pt idx="79">
                  <c:v>79 years</c:v>
                </c:pt>
                <c:pt idx="80">
                  <c:v>80 years</c:v>
                </c:pt>
                <c:pt idx="81">
                  <c:v>81 years</c:v>
                </c:pt>
                <c:pt idx="82">
                  <c:v>82 years</c:v>
                </c:pt>
                <c:pt idx="83">
                  <c:v>83 years</c:v>
                </c:pt>
                <c:pt idx="84">
                  <c:v>84 years</c:v>
                </c:pt>
                <c:pt idx="85">
                  <c:v>85 years</c:v>
                </c:pt>
                <c:pt idx="86">
                  <c:v>86 years</c:v>
                </c:pt>
                <c:pt idx="87">
                  <c:v>87 years</c:v>
                </c:pt>
                <c:pt idx="88">
                  <c:v>88 years</c:v>
                </c:pt>
                <c:pt idx="89">
                  <c:v>89 years</c:v>
                </c:pt>
                <c:pt idx="90">
                  <c:v>90 years</c:v>
                </c:pt>
                <c:pt idx="91">
                  <c:v>91 years</c:v>
                </c:pt>
                <c:pt idx="92">
                  <c:v>92 years</c:v>
                </c:pt>
                <c:pt idx="93">
                  <c:v>93 years</c:v>
                </c:pt>
                <c:pt idx="94">
                  <c:v>94 years</c:v>
                </c:pt>
                <c:pt idx="95">
                  <c:v>95 + years</c:v>
                </c:pt>
              </c:strCache>
            </c:strRef>
          </c:cat>
          <c:val>
            <c:numRef>
              <c:f>Sheet1!$D$2:$D$97</c:f>
              <c:numCache>
                <c:formatCode>0;[Red]0</c:formatCode>
                <c:ptCount val="96"/>
                <c:pt idx="0">
                  <c:v>-140531</c:v>
                </c:pt>
                <c:pt idx="1">
                  <c:v>-139564</c:v>
                </c:pt>
                <c:pt idx="2">
                  <c:v>-139210</c:v>
                </c:pt>
                <c:pt idx="3">
                  <c:v>-138885</c:v>
                </c:pt>
                <c:pt idx="4">
                  <c:v>-138567</c:v>
                </c:pt>
                <c:pt idx="5">
                  <c:v>-138265</c:v>
                </c:pt>
                <c:pt idx="6">
                  <c:v>-137748</c:v>
                </c:pt>
                <c:pt idx="7">
                  <c:v>-137220</c:v>
                </c:pt>
                <c:pt idx="8">
                  <c:v>-136662</c:v>
                </c:pt>
                <c:pt idx="9">
                  <c:v>-136068</c:v>
                </c:pt>
                <c:pt idx="10">
                  <c:v>-135422</c:v>
                </c:pt>
                <c:pt idx="11">
                  <c:v>-134732</c:v>
                </c:pt>
                <c:pt idx="12">
                  <c:v>-133924</c:v>
                </c:pt>
                <c:pt idx="13">
                  <c:v>-132926</c:v>
                </c:pt>
                <c:pt idx="14">
                  <c:v>-131767</c:v>
                </c:pt>
                <c:pt idx="15">
                  <c:v>-130497</c:v>
                </c:pt>
                <c:pt idx="16">
                  <c:v>-129689</c:v>
                </c:pt>
                <c:pt idx="17">
                  <c:v>-128815</c:v>
                </c:pt>
                <c:pt idx="18">
                  <c:v>-127891</c:v>
                </c:pt>
                <c:pt idx="19">
                  <c:v>-126924</c:v>
                </c:pt>
                <c:pt idx="20">
                  <c:v>-125931</c:v>
                </c:pt>
                <c:pt idx="21">
                  <c:v>-125186</c:v>
                </c:pt>
                <c:pt idx="22">
                  <c:v>-124457</c:v>
                </c:pt>
                <c:pt idx="23">
                  <c:v>-123759</c:v>
                </c:pt>
                <c:pt idx="24">
                  <c:v>-123093</c:v>
                </c:pt>
                <c:pt idx="25">
                  <c:v>-122492</c:v>
                </c:pt>
                <c:pt idx="26">
                  <c:v>-121623</c:v>
                </c:pt>
                <c:pt idx="27">
                  <c:v>-120739</c:v>
                </c:pt>
                <c:pt idx="28">
                  <c:v>-119837</c:v>
                </c:pt>
                <c:pt idx="29">
                  <c:v>-118887</c:v>
                </c:pt>
                <c:pt idx="30">
                  <c:v>-123359</c:v>
                </c:pt>
                <c:pt idx="31">
                  <c:v>-124467</c:v>
                </c:pt>
                <c:pt idx="32">
                  <c:v>-127139</c:v>
                </c:pt>
                <c:pt idx="33">
                  <c:v>-126604</c:v>
                </c:pt>
                <c:pt idx="34">
                  <c:v>-124571</c:v>
                </c:pt>
                <c:pt idx="35">
                  <c:v>-124611</c:v>
                </c:pt>
                <c:pt idx="36">
                  <c:v>-122409</c:v>
                </c:pt>
                <c:pt idx="37">
                  <c:v>-120619</c:v>
                </c:pt>
                <c:pt idx="38">
                  <c:v>-120511</c:v>
                </c:pt>
                <c:pt idx="39">
                  <c:v>-120856</c:v>
                </c:pt>
                <c:pt idx="40">
                  <c:v>-119650</c:v>
                </c:pt>
                <c:pt idx="41">
                  <c:v>-115211</c:v>
                </c:pt>
                <c:pt idx="42">
                  <c:v>-112804</c:v>
                </c:pt>
                <c:pt idx="43">
                  <c:v>-110608</c:v>
                </c:pt>
                <c:pt idx="44">
                  <c:v>-109825</c:v>
                </c:pt>
                <c:pt idx="45">
                  <c:v>-109053</c:v>
                </c:pt>
                <c:pt idx="46">
                  <c:v>-108719</c:v>
                </c:pt>
                <c:pt idx="47">
                  <c:v>-108096</c:v>
                </c:pt>
                <c:pt idx="48">
                  <c:v>-107036</c:v>
                </c:pt>
                <c:pt idx="49">
                  <c:v>-103391</c:v>
                </c:pt>
                <c:pt idx="50">
                  <c:v>-100111</c:v>
                </c:pt>
                <c:pt idx="51">
                  <c:v>-95499</c:v>
                </c:pt>
                <c:pt idx="52">
                  <c:v>-95097</c:v>
                </c:pt>
                <c:pt idx="53">
                  <c:v>-93711</c:v>
                </c:pt>
                <c:pt idx="54">
                  <c:v>-92435</c:v>
                </c:pt>
                <c:pt idx="55">
                  <c:v>-90530</c:v>
                </c:pt>
                <c:pt idx="56">
                  <c:v>-87864</c:v>
                </c:pt>
                <c:pt idx="57">
                  <c:v>-89440</c:v>
                </c:pt>
                <c:pt idx="58">
                  <c:v>-87125</c:v>
                </c:pt>
                <c:pt idx="59">
                  <c:v>-85731</c:v>
                </c:pt>
                <c:pt idx="60">
                  <c:v>-85378</c:v>
                </c:pt>
                <c:pt idx="61">
                  <c:v>-77109</c:v>
                </c:pt>
                <c:pt idx="62">
                  <c:v>-77335</c:v>
                </c:pt>
                <c:pt idx="63">
                  <c:v>-75351</c:v>
                </c:pt>
                <c:pt idx="64">
                  <c:v>-74235</c:v>
                </c:pt>
                <c:pt idx="65">
                  <c:v>-73547</c:v>
                </c:pt>
                <c:pt idx="66">
                  <c:v>-68457</c:v>
                </c:pt>
                <c:pt idx="67">
                  <c:v>-67516</c:v>
                </c:pt>
                <c:pt idx="68">
                  <c:v>-65181</c:v>
                </c:pt>
                <c:pt idx="69">
                  <c:v>-62693</c:v>
                </c:pt>
                <c:pt idx="70">
                  <c:v>-61414</c:v>
                </c:pt>
                <c:pt idx="71">
                  <c:v>-55603</c:v>
                </c:pt>
                <c:pt idx="72">
                  <c:v>-53059</c:v>
                </c:pt>
                <c:pt idx="73">
                  <c:v>-50236</c:v>
                </c:pt>
                <c:pt idx="74">
                  <c:v>-49228</c:v>
                </c:pt>
                <c:pt idx="75">
                  <c:v>-47792</c:v>
                </c:pt>
                <c:pt idx="76">
                  <c:v>-44047</c:v>
                </c:pt>
                <c:pt idx="77">
                  <c:v>-41668</c:v>
                </c:pt>
                <c:pt idx="78">
                  <c:v>-38350</c:v>
                </c:pt>
                <c:pt idx="79">
                  <c:v>-35733</c:v>
                </c:pt>
                <c:pt idx="80">
                  <c:v>-33839</c:v>
                </c:pt>
                <c:pt idx="81">
                  <c:v>-29029</c:v>
                </c:pt>
                <c:pt idx="82">
                  <c:v>-26758</c:v>
                </c:pt>
                <c:pt idx="83">
                  <c:v>-23739</c:v>
                </c:pt>
                <c:pt idx="84">
                  <c:v>-21214</c:v>
                </c:pt>
                <c:pt idx="85">
                  <c:v>-18546</c:v>
                </c:pt>
                <c:pt idx="86">
                  <c:v>-15586</c:v>
                </c:pt>
                <c:pt idx="87">
                  <c:v>-13434</c:v>
                </c:pt>
                <c:pt idx="88">
                  <c:v>-11102</c:v>
                </c:pt>
                <c:pt idx="89">
                  <c:v>-9700</c:v>
                </c:pt>
                <c:pt idx="90">
                  <c:v>-8050</c:v>
                </c:pt>
                <c:pt idx="91">
                  <c:v>-6529</c:v>
                </c:pt>
                <c:pt idx="92">
                  <c:v>-5300</c:v>
                </c:pt>
                <c:pt idx="93">
                  <c:v>-4133</c:v>
                </c:pt>
                <c:pt idx="94">
                  <c:v>-2989</c:v>
                </c:pt>
                <c:pt idx="95">
                  <c:v>-8258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00-43E5-9391-5CD523DA4AA1}"/>
            </c:ext>
          </c:extLst>
        </c:ser>
        <c:ser>
          <c:idx val="3"/>
          <c:order val="2"/>
          <c:tx>
            <c:strRef>
              <c:f>Sheet1!$C$1</c:f>
              <c:strCache>
                <c:ptCount val="1"/>
                <c:pt idx="0">
                  <c:v>NH Black Male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/>
              </a:solidFill>
            </a:ln>
          </c:spPr>
          <c:invertIfNegative val="0"/>
          <c:cat>
            <c:strRef>
              <c:f>Sheet1!$A$2:$A$97</c:f>
              <c:strCache>
                <c:ptCount val="96"/>
                <c:pt idx="0">
                  <c:v>Under 1 year</c:v>
                </c:pt>
                <c:pt idx="1">
                  <c:v>1 year</c:v>
                </c:pt>
                <c:pt idx="2">
                  <c:v>2 years</c:v>
                </c:pt>
                <c:pt idx="3">
                  <c:v>3 years</c:v>
                </c:pt>
                <c:pt idx="4">
                  <c:v>4 years</c:v>
                </c:pt>
                <c:pt idx="5">
                  <c:v>5 years</c:v>
                </c:pt>
                <c:pt idx="6">
                  <c:v>6 years</c:v>
                </c:pt>
                <c:pt idx="7">
                  <c:v>7 years</c:v>
                </c:pt>
                <c:pt idx="8">
                  <c:v>8 years</c:v>
                </c:pt>
                <c:pt idx="9">
                  <c:v>9 years</c:v>
                </c:pt>
                <c:pt idx="10">
                  <c:v>10 years</c:v>
                </c:pt>
                <c:pt idx="11">
                  <c:v>11 years</c:v>
                </c:pt>
                <c:pt idx="12">
                  <c:v>12 years</c:v>
                </c:pt>
                <c:pt idx="13">
                  <c:v>13 years</c:v>
                </c:pt>
                <c:pt idx="14">
                  <c:v>14 years</c:v>
                </c:pt>
                <c:pt idx="15">
                  <c:v>15 years</c:v>
                </c:pt>
                <c:pt idx="16">
                  <c:v>16 years</c:v>
                </c:pt>
                <c:pt idx="17">
                  <c:v>17 years</c:v>
                </c:pt>
                <c:pt idx="18">
                  <c:v>18 years</c:v>
                </c:pt>
                <c:pt idx="19">
                  <c:v>19 years</c:v>
                </c:pt>
                <c:pt idx="20">
                  <c:v>20 years</c:v>
                </c:pt>
                <c:pt idx="21">
                  <c:v>21 years</c:v>
                </c:pt>
                <c:pt idx="22">
                  <c:v>22 years</c:v>
                </c:pt>
                <c:pt idx="23">
                  <c:v>23 years</c:v>
                </c:pt>
                <c:pt idx="24">
                  <c:v>24 years</c:v>
                </c:pt>
                <c:pt idx="25">
                  <c:v>25 years</c:v>
                </c:pt>
                <c:pt idx="26">
                  <c:v>26 years</c:v>
                </c:pt>
                <c:pt idx="27">
                  <c:v>27 years</c:v>
                </c:pt>
                <c:pt idx="28">
                  <c:v>28 years</c:v>
                </c:pt>
                <c:pt idx="29">
                  <c:v>29 years</c:v>
                </c:pt>
                <c:pt idx="30">
                  <c:v>30 years</c:v>
                </c:pt>
                <c:pt idx="31">
                  <c:v>31 years</c:v>
                </c:pt>
                <c:pt idx="32">
                  <c:v>32 years</c:v>
                </c:pt>
                <c:pt idx="33">
                  <c:v>33 years</c:v>
                </c:pt>
                <c:pt idx="34">
                  <c:v>34 years</c:v>
                </c:pt>
                <c:pt idx="35">
                  <c:v>35 years</c:v>
                </c:pt>
                <c:pt idx="36">
                  <c:v>36 years</c:v>
                </c:pt>
                <c:pt idx="37">
                  <c:v>37 years</c:v>
                </c:pt>
                <c:pt idx="38">
                  <c:v>38 years</c:v>
                </c:pt>
                <c:pt idx="39">
                  <c:v>39 years</c:v>
                </c:pt>
                <c:pt idx="40">
                  <c:v>40 years</c:v>
                </c:pt>
                <c:pt idx="41">
                  <c:v>41 years</c:v>
                </c:pt>
                <c:pt idx="42">
                  <c:v>42 years</c:v>
                </c:pt>
                <c:pt idx="43">
                  <c:v>43 years</c:v>
                </c:pt>
                <c:pt idx="44">
                  <c:v>44 years</c:v>
                </c:pt>
                <c:pt idx="45">
                  <c:v>45 years</c:v>
                </c:pt>
                <c:pt idx="46">
                  <c:v>46 years</c:v>
                </c:pt>
                <c:pt idx="47">
                  <c:v>47 years</c:v>
                </c:pt>
                <c:pt idx="48">
                  <c:v>48 years</c:v>
                </c:pt>
                <c:pt idx="49">
                  <c:v>49 years</c:v>
                </c:pt>
                <c:pt idx="50">
                  <c:v>50 years</c:v>
                </c:pt>
                <c:pt idx="51">
                  <c:v>51 years</c:v>
                </c:pt>
                <c:pt idx="52">
                  <c:v>52 years</c:v>
                </c:pt>
                <c:pt idx="53">
                  <c:v>53 years</c:v>
                </c:pt>
                <c:pt idx="54">
                  <c:v>54 years</c:v>
                </c:pt>
                <c:pt idx="55">
                  <c:v>55 years</c:v>
                </c:pt>
                <c:pt idx="56">
                  <c:v>56 years</c:v>
                </c:pt>
                <c:pt idx="57">
                  <c:v>57 years</c:v>
                </c:pt>
                <c:pt idx="58">
                  <c:v>58 years</c:v>
                </c:pt>
                <c:pt idx="59">
                  <c:v>59 years</c:v>
                </c:pt>
                <c:pt idx="60">
                  <c:v>60 years</c:v>
                </c:pt>
                <c:pt idx="61">
                  <c:v>61 years</c:v>
                </c:pt>
                <c:pt idx="62">
                  <c:v>62 years</c:v>
                </c:pt>
                <c:pt idx="63">
                  <c:v>63 years</c:v>
                </c:pt>
                <c:pt idx="64">
                  <c:v>64 years</c:v>
                </c:pt>
                <c:pt idx="65">
                  <c:v>65 years</c:v>
                </c:pt>
                <c:pt idx="66">
                  <c:v>66 years</c:v>
                </c:pt>
                <c:pt idx="67">
                  <c:v>67 years</c:v>
                </c:pt>
                <c:pt idx="68">
                  <c:v>68 years</c:v>
                </c:pt>
                <c:pt idx="69">
                  <c:v>69 years</c:v>
                </c:pt>
                <c:pt idx="70">
                  <c:v>70 years</c:v>
                </c:pt>
                <c:pt idx="71">
                  <c:v>71 years</c:v>
                </c:pt>
                <c:pt idx="72">
                  <c:v>72 years</c:v>
                </c:pt>
                <c:pt idx="73">
                  <c:v>73 years</c:v>
                </c:pt>
                <c:pt idx="74">
                  <c:v>74 years</c:v>
                </c:pt>
                <c:pt idx="75">
                  <c:v>75 years</c:v>
                </c:pt>
                <c:pt idx="76">
                  <c:v>76 years</c:v>
                </c:pt>
                <c:pt idx="77">
                  <c:v>77 years</c:v>
                </c:pt>
                <c:pt idx="78">
                  <c:v>78 years</c:v>
                </c:pt>
                <c:pt idx="79">
                  <c:v>79 years</c:v>
                </c:pt>
                <c:pt idx="80">
                  <c:v>80 years</c:v>
                </c:pt>
                <c:pt idx="81">
                  <c:v>81 years</c:v>
                </c:pt>
                <c:pt idx="82">
                  <c:v>82 years</c:v>
                </c:pt>
                <c:pt idx="83">
                  <c:v>83 years</c:v>
                </c:pt>
                <c:pt idx="84">
                  <c:v>84 years</c:v>
                </c:pt>
                <c:pt idx="85">
                  <c:v>85 years</c:v>
                </c:pt>
                <c:pt idx="86">
                  <c:v>86 years</c:v>
                </c:pt>
                <c:pt idx="87">
                  <c:v>87 years</c:v>
                </c:pt>
                <c:pt idx="88">
                  <c:v>88 years</c:v>
                </c:pt>
                <c:pt idx="89">
                  <c:v>89 years</c:v>
                </c:pt>
                <c:pt idx="90">
                  <c:v>90 years</c:v>
                </c:pt>
                <c:pt idx="91">
                  <c:v>91 years</c:v>
                </c:pt>
                <c:pt idx="92">
                  <c:v>92 years</c:v>
                </c:pt>
                <c:pt idx="93">
                  <c:v>93 years</c:v>
                </c:pt>
                <c:pt idx="94">
                  <c:v>94 years</c:v>
                </c:pt>
                <c:pt idx="95">
                  <c:v>95 + years</c:v>
                </c:pt>
              </c:strCache>
            </c:strRef>
          </c:cat>
          <c:val>
            <c:numRef>
              <c:f>Sheet1!$C$2:$C$97</c:f>
              <c:numCache>
                <c:formatCode>0;[Red]0</c:formatCode>
                <c:ptCount val="96"/>
                <c:pt idx="0">
                  <c:v>-31710</c:v>
                </c:pt>
                <c:pt idx="1">
                  <c:v>-31498</c:v>
                </c:pt>
                <c:pt idx="2">
                  <c:v>-31592</c:v>
                </c:pt>
                <c:pt idx="3">
                  <c:v>-31692</c:v>
                </c:pt>
                <c:pt idx="4">
                  <c:v>-31803</c:v>
                </c:pt>
                <c:pt idx="5">
                  <c:v>-31942</c:v>
                </c:pt>
                <c:pt idx="6">
                  <c:v>-32060</c:v>
                </c:pt>
                <c:pt idx="7">
                  <c:v>-32208</c:v>
                </c:pt>
                <c:pt idx="8">
                  <c:v>-32373</c:v>
                </c:pt>
                <c:pt idx="9">
                  <c:v>-32563</c:v>
                </c:pt>
                <c:pt idx="10">
                  <c:v>-32759</c:v>
                </c:pt>
                <c:pt idx="11">
                  <c:v>-32872</c:v>
                </c:pt>
                <c:pt idx="12">
                  <c:v>-32953</c:v>
                </c:pt>
                <c:pt idx="13">
                  <c:v>-33014</c:v>
                </c:pt>
                <c:pt idx="14">
                  <c:v>-33044</c:v>
                </c:pt>
                <c:pt idx="15">
                  <c:v>-33066</c:v>
                </c:pt>
                <c:pt idx="16">
                  <c:v>-33376</c:v>
                </c:pt>
                <c:pt idx="17">
                  <c:v>-33685</c:v>
                </c:pt>
                <c:pt idx="18">
                  <c:v>-33994</c:v>
                </c:pt>
                <c:pt idx="19">
                  <c:v>-34256</c:v>
                </c:pt>
                <c:pt idx="20">
                  <c:v>-34481</c:v>
                </c:pt>
                <c:pt idx="21">
                  <c:v>-34823</c:v>
                </c:pt>
                <c:pt idx="22">
                  <c:v>-35132</c:v>
                </c:pt>
                <c:pt idx="23">
                  <c:v>-35433</c:v>
                </c:pt>
                <c:pt idx="24">
                  <c:v>-35687</c:v>
                </c:pt>
                <c:pt idx="25">
                  <c:v>-35910</c:v>
                </c:pt>
                <c:pt idx="26">
                  <c:v>-35954</c:v>
                </c:pt>
                <c:pt idx="27">
                  <c:v>-35916</c:v>
                </c:pt>
                <c:pt idx="28">
                  <c:v>-35823</c:v>
                </c:pt>
                <c:pt idx="29">
                  <c:v>-35697</c:v>
                </c:pt>
                <c:pt idx="30">
                  <c:v>-35736</c:v>
                </c:pt>
                <c:pt idx="31">
                  <c:v>-37161</c:v>
                </c:pt>
                <c:pt idx="32">
                  <c:v>-38460</c:v>
                </c:pt>
                <c:pt idx="33">
                  <c:v>-39238</c:v>
                </c:pt>
                <c:pt idx="34">
                  <c:v>-38324</c:v>
                </c:pt>
                <c:pt idx="35">
                  <c:v>-38346</c:v>
                </c:pt>
                <c:pt idx="36">
                  <c:v>-38464</c:v>
                </c:pt>
                <c:pt idx="37">
                  <c:v>-38457</c:v>
                </c:pt>
                <c:pt idx="38">
                  <c:v>-39353</c:v>
                </c:pt>
                <c:pt idx="39">
                  <c:v>-39997</c:v>
                </c:pt>
                <c:pt idx="40">
                  <c:v>-40587</c:v>
                </c:pt>
                <c:pt idx="41">
                  <c:v>-39586</c:v>
                </c:pt>
                <c:pt idx="42">
                  <c:v>-39595</c:v>
                </c:pt>
                <c:pt idx="43">
                  <c:v>-39139</c:v>
                </c:pt>
                <c:pt idx="44">
                  <c:v>-39547</c:v>
                </c:pt>
                <c:pt idx="45">
                  <c:v>-40434</c:v>
                </c:pt>
                <c:pt idx="46">
                  <c:v>-41254</c:v>
                </c:pt>
                <c:pt idx="47">
                  <c:v>-41860</c:v>
                </c:pt>
                <c:pt idx="48">
                  <c:v>-40479</c:v>
                </c:pt>
                <c:pt idx="49">
                  <c:v>-38751</c:v>
                </c:pt>
                <c:pt idx="50">
                  <c:v>-36503</c:v>
                </c:pt>
                <c:pt idx="51">
                  <c:v>-33786</c:v>
                </c:pt>
                <c:pt idx="52">
                  <c:v>-31365</c:v>
                </c:pt>
                <c:pt idx="53">
                  <c:v>-30141</c:v>
                </c:pt>
                <c:pt idx="54">
                  <c:v>-29607</c:v>
                </c:pt>
                <c:pt idx="55">
                  <c:v>-28523</c:v>
                </c:pt>
                <c:pt idx="56">
                  <c:v>-26854</c:v>
                </c:pt>
                <c:pt idx="57">
                  <c:v>-26853</c:v>
                </c:pt>
                <c:pt idx="58">
                  <c:v>-25680</c:v>
                </c:pt>
                <c:pt idx="59">
                  <c:v>-25404</c:v>
                </c:pt>
                <c:pt idx="60">
                  <c:v>-25121</c:v>
                </c:pt>
                <c:pt idx="61">
                  <c:v>-22790</c:v>
                </c:pt>
                <c:pt idx="62">
                  <c:v>-21349</c:v>
                </c:pt>
                <c:pt idx="63">
                  <c:v>-20485</c:v>
                </c:pt>
                <c:pt idx="64">
                  <c:v>-19326</c:v>
                </c:pt>
                <c:pt idx="65">
                  <c:v>-19111</c:v>
                </c:pt>
                <c:pt idx="66">
                  <c:v>-18507</c:v>
                </c:pt>
                <c:pt idx="67">
                  <c:v>-18560</c:v>
                </c:pt>
                <c:pt idx="68">
                  <c:v>-18571</c:v>
                </c:pt>
                <c:pt idx="69">
                  <c:v>-18708</c:v>
                </c:pt>
                <c:pt idx="70">
                  <c:v>-17280</c:v>
                </c:pt>
                <c:pt idx="71">
                  <c:v>-15746</c:v>
                </c:pt>
                <c:pt idx="72">
                  <c:v>-15490</c:v>
                </c:pt>
                <c:pt idx="73">
                  <c:v>-14820</c:v>
                </c:pt>
                <c:pt idx="74">
                  <c:v>-14797</c:v>
                </c:pt>
                <c:pt idx="75">
                  <c:v>-14832</c:v>
                </c:pt>
                <c:pt idx="76">
                  <c:v>-13712</c:v>
                </c:pt>
                <c:pt idx="77">
                  <c:v>-13097</c:v>
                </c:pt>
                <c:pt idx="78">
                  <c:v>-12304</c:v>
                </c:pt>
                <c:pt idx="79">
                  <c:v>-11836</c:v>
                </c:pt>
                <c:pt idx="80">
                  <c:v>-11314</c:v>
                </c:pt>
                <c:pt idx="81">
                  <c:v>-9986</c:v>
                </c:pt>
                <c:pt idx="82">
                  <c:v>-9069</c:v>
                </c:pt>
                <c:pt idx="83">
                  <c:v>-8162</c:v>
                </c:pt>
                <c:pt idx="84">
                  <c:v>-7318</c:v>
                </c:pt>
                <c:pt idx="85">
                  <c:v>-6357</c:v>
                </c:pt>
                <c:pt idx="86">
                  <c:v>-5114</c:v>
                </c:pt>
                <c:pt idx="87">
                  <c:v>-4455</c:v>
                </c:pt>
                <c:pt idx="88">
                  <c:v>-3709</c:v>
                </c:pt>
                <c:pt idx="89">
                  <c:v>-3156</c:v>
                </c:pt>
                <c:pt idx="90">
                  <c:v>-2586</c:v>
                </c:pt>
                <c:pt idx="91">
                  <c:v>-2102</c:v>
                </c:pt>
                <c:pt idx="92">
                  <c:v>-1737</c:v>
                </c:pt>
                <c:pt idx="93">
                  <c:v>-1271</c:v>
                </c:pt>
                <c:pt idx="94">
                  <c:v>-870</c:v>
                </c:pt>
                <c:pt idx="95">
                  <c:v>-2468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00-43E5-9391-5CD523DA4AA1}"/>
            </c:ext>
          </c:extLst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NH Asian Male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c:spPr>
          <c:invertIfNegative val="0"/>
          <c:cat>
            <c:strRef>
              <c:f>Sheet1!$A$2:$A$97</c:f>
              <c:strCache>
                <c:ptCount val="96"/>
                <c:pt idx="0">
                  <c:v>Under 1 year</c:v>
                </c:pt>
                <c:pt idx="1">
                  <c:v>1 year</c:v>
                </c:pt>
                <c:pt idx="2">
                  <c:v>2 years</c:v>
                </c:pt>
                <c:pt idx="3">
                  <c:v>3 years</c:v>
                </c:pt>
                <c:pt idx="4">
                  <c:v>4 years</c:v>
                </c:pt>
                <c:pt idx="5">
                  <c:v>5 years</c:v>
                </c:pt>
                <c:pt idx="6">
                  <c:v>6 years</c:v>
                </c:pt>
                <c:pt idx="7">
                  <c:v>7 years</c:v>
                </c:pt>
                <c:pt idx="8">
                  <c:v>8 years</c:v>
                </c:pt>
                <c:pt idx="9">
                  <c:v>9 years</c:v>
                </c:pt>
                <c:pt idx="10">
                  <c:v>10 years</c:v>
                </c:pt>
                <c:pt idx="11">
                  <c:v>11 years</c:v>
                </c:pt>
                <c:pt idx="12">
                  <c:v>12 years</c:v>
                </c:pt>
                <c:pt idx="13">
                  <c:v>13 years</c:v>
                </c:pt>
                <c:pt idx="14">
                  <c:v>14 years</c:v>
                </c:pt>
                <c:pt idx="15">
                  <c:v>15 years</c:v>
                </c:pt>
                <c:pt idx="16">
                  <c:v>16 years</c:v>
                </c:pt>
                <c:pt idx="17">
                  <c:v>17 years</c:v>
                </c:pt>
                <c:pt idx="18">
                  <c:v>18 years</c:v>
                </c:pt>
                <c:pt idx="19">
                  <c:v>19 years</c:v>
                </c:pt>
                <c:pt idx="20">
                  <c:v>20 years</c:v>
                </c:pt>
                <c:pt idx="21">
                  <c:v>21 years</c:v>
                </c:pt>
                <c:pt idx="22">
                  <c:v>22 years</c:v>
                </c:pt>
                <c:pt idx="23">
                  <c:v>23 years</c:v>
                </c:pt>
                <c:pt idx="24">
                  <c:v>24 years</c:v>
                </c:pt>
                <c:pt idx="25">
                  <c:v>25 years</c:v>
                </c:pt>
                <c:pt idx="26">
                  <c:v>26 years</c:v>
                </c:pt>
                <c:pt idx="27">
                  <c:v>27 years</c:v>
                </c:pt>
                <c:pt idx="28">
                  <c:v>28 years</c:v>
                </c:pt>
                <c:pt idx="29">
                  <c:v>29 years</c:v>
                </c:pt>
                <c:pt idx="30">
                  <c:v>30 years</c:v>
                </c:pt>
                <c:pt idx="31">
                  <c:v>31 years</c:v>
                </c:pt>
                <c:pt idx="32">
                  <c:v>32 years</c:v>
                </c:pt>
                <c:pt idx="33">
                  <c:v>33 years</c:v>
                </c:pt>
                <c:pt idx="34">
                  <c:v>34 years</c:v>
                </c:pt>
                <c:pt idx="35">
                  <c:v>35 years</c:v>
                </c:pt>
                <c:pt idx="36">
                  <c:v>36 years</c:v>
                </c:pt>
                <c:pt idx="37">
                  <c:v>37 years</c:v>
                </c:pt>
                <c:pt idx="38">
                  <c:v>38 years</c:v>
                </c:pt>
                <c:pt idx="39">
                  <c:v>39 years</c:v>
                </c:pt>
                <c:pt idx="40">
                  <c:v>40 years</c:v>
                </c:pt>
                <c:pt idx="41">
                  <c:v>41 years</c:v>
                </c:pt>
                <c:pt idx="42">
                  <c:v>42 years</c:v>
                </c:pt>
                <c:pt idx="43">
                  <c:v>43 years</c:v>
                </c:pt>
                <c:pt idx="44">
                  <c:v>44 years</c:v>
                </c:pt>
                <c:pt idx="45">
                  <c:v>45 years</c:v>
                </c:pt>
                <c:pt idx="46">
                  <c:v>46 years</c:v>
                </c:pt>
                <c:pt idx="47">
                  <c:v>47 years</c:v>
                </c:pt>
                <c:pt idx="48">
                  <c:v>48 years</c:v>
                </c:pt>
                <c:pt idx="49">
                  <c:v>49 years</c:v>
                </c:pt>
                <c:pt idx="50">
                  <c:v>50 years</c:v>
                </c:pt>
                <c:pt idx="51">
                  <c:v>51 years</c:v>
                </c:pt>
                <c:pt idx="52">
                  <c:v>52 years</c:v>
                </c:pt>
                <c:pt idx="53">
                  <c:v>53 years</c:v>
                </c:pt>
                <c:pt idx="54">
                  <c:v>54 years</c:v>
                </c:pt>
                <c:pt idx="55">
                  <c:v>55 years</c:v>
                </c:pt>
                <c:pt idx="56">
                  <c:v>56 years</c:v>
                </c:pt>
                <c:pt idx="57">
                  <c:v>57 years</c:v>
                </c:pt>
                <c:pt idx="58">
                  <c:v>58 years</c:v>
                </c:pt>
                <c:pt idx="59">
                  <c:v>59 years</c:v>
                </c:pt>
                <c:pt idx="60">
                  <c:v>60 years</c:v>
                </c:pt>
                <c:pt idx="61">
                  <c:v>61 years</c:v>
                </c:pt>
                <c:pt idx="62">
                  <c:v>62 years</c:v>
                </c:pt>
                <c:pt idx="63">
                  <c:v>63 years</c:v>
                </c:pt>
                <c:pt idx="64">
                  <c:v>64 years</c:v>
                </c:pt>
                <c:pt idx="65">
                  <c:v>65 years</c:v>
                </c:pt>
                <c:pt idx="66">
                  <c:v>66 years</c:v>
                </c:pt>
                <c:pt idx="67">
                  <c:v>67 years</c:v>
                </c:pt>
                <c:pt idx="68">
                  <c:v>68 years</c:v>
                </c:pt>
                <c:pt idx="69">
                  <c:v>69 years</c:v>
                </c:pt>
                <c:pt idx="70">
                  <c:v>70 years</c:v>
                </c:pt>
                <c:pt idx="71">
                  <c:v>71 years</c:v>
                </c:pt>
                <c:pt idx="72">
                  <c:v>72 years</c:v>
                </c:pt>
                <c:pt idx="73">
                  <c:v>73 years</c:v>
                </c:pt>
                <c:pt idx="74">
                  <c:v>74 years</c:v>
                </c:pt>
                <c:pt idx="75">
                  <c:v>75 years</c:v>
                </c:pt>
                <c:pt idx="76">
                  <c:v>76 years</c:v>
                </c:pt>
                <c:pt idx="77">
                  <c:v>77 years</c:v>
                </c:pt>
                <c:pt idx="78">
                  <c:v>78 years</c:v>
                </c:pt>
                <c:pt idx="79">
                  <c:v>79 years</c:v>
                </c:pt>
                <c:pt idx="80">
                  <c:v>80 years</c:v>
                </c:pt>
                <c:pt idx="81">
                  <c:v>81 years</c:v>
                </c:pt>
                <c:pt idx="82">
                  <c:v>82 years</c:v>
                </c:pt>
                <c:pt idx="83">
                  <c:v>83 years</c:v>
                </c:pt>
                <c:pt idx="84">
                  <c:v>84 years</c:v>
                </c:pt>
                <c:pt idx="85">
                  <c:v>85 years</c:v>
                </c:pt>
                <c:pt idx="86">
                  <c:v>86 years</c:v>
                </c:pt>
                <c:pt idx="87">
                  <c:v>87 years</c:v>
                </c:pt>
                <c:pt idx="88">
                  <c:v>88 years</c:v>
                </c:pt>
                <c:pt idx="89">
                  <c:v>89 years</c:v>
                </c:pt>
                <c:pt idx="90">
                  <c:v>90 years</c:v>
                </c:pt>
                <c:pt idx="91">
                  <c:v>91 years</c:v>
                </c:pt>
                <c:pt idx="92">
                  <c:v>92 years</c:v>
                </c:pt>
                <c:pt idx="93">
                  <c:v>93 years</c:v>
                </c:pt>
                <c:pt idx="94">
                  <c:v>94 years</c:v>
                </c:pt>
                <c:pt idx="95">
                  <c:v>95 + years</c:v>
                </c:pt>
              </c:strCache>
            </c:strRef>
          </c:cat>
          <c:val>
            <c:numRef>
              <c:f>Sheet1!$E$2:$E$97</c:f>
              <c:numCache>
                <c:formatCode>0;[Red]0</c:formatCode>
                <c:ptCount val="96"/>
                <c:pt idx="0">
                  <c:v>-22973</c:v>
                </c:pt>
                <c:pt idx="1">
                  <c:v>-23085</c:v>
                </c:pt>
                <c:pt idx="2">
                  <c:v>-23252</c:v>
                </c:pt>
                <c:pt idx="3">
                  <c:v>-23410</c:v>
                </c:pt>
                <c:pt idx="4">
                  <c:v>-23520</c:v>
                </c:pt>
                <c:pt idx="5">
                  <c:v>-23618</c:v>
                </c:pt>
                <c:pt idx="6">
                  <c:v>-23440</c:v>
                </c:pt>
                <c:pt idx="7">
                  <c:v>-23223</c:v>
                </c:pt>
                <c:pt idx="8">
                  <c:v>-22969</c:v>
                </c:pt>
                <c:pt idx="9">
                  <c:v>-22703</c:v>
                </c:pt>
                <c:pt idx="10">
                  <c:v>-22410</c:v>
                </c:pt>
                <c:pt idx="11">
                  <c:v>-22015</c:v>
                </c:pt>
                <c:pt idx="12">
                  <c:v>-21611</c:v>
                </c:pt>
                <c:pt idx="13">
                  <c:v>-21208</c:v>
                </c:pt>
                <c:pt idx="14">
                  <c:v>-20806</c:v>
                </c:pt>
                <c:pt idx="15">
                  <c:v>-20436</c:v>
                </c:pt>
                <c:pt idx="16">
                  <c:v>-20909</c:v>
                </c:pt>
                <c:pt idx="17">
                  <c:v>-21463</c:v>
                </c:pt>
                <c:pt idx="18">
                  <c:v>-22024</c:v>
                </c:pt>
                <c:pt idx="19">
                  <c:v>-22661</c:v>
                </c:pt>
                <c:pt idx="20">
                  <c:v>-23326</c:v>
                </c:pt>
                <c:pt idx="21">
                  <c:v>-24210</c:v>
                </c:pt>
                <c:pt idx="22">
                  <c:v>-25142</c:v>
                </c:pt>
                <c:pt idx="23">
                  <c:v>-26161</c:v>
                </c:pt>
                <c:pt idx="24">
                  <c:v>-27250</c:v>
                </c:pt>
                <c:pt idx="25">
                  <c:v>-28422</c:v>
                </c:pt>
                <c:pt idx="26">
                  <c:v>-29026</c:v>
                </c:pt>
                <c:pt idx="27">
                  <c:v>-29689</c:v>
                </c:pt>
                <c:pt idx="28">
                  <c:v>-30337</c:v>
                </c:pt>
                <c:pt idx="29">
                  <c:v>-31019</c:v>
                </c:pt>
                <c:pt idx="30">
                  <c:v>-30035</c:v>
                </c:pt>
                <c:pt idx="31">
                  <c:v>-30251</c:v>
                </c:pt>
                <c:pt idx="32">
                  <c:v>-32877</c:v>
                </c:pt>
                <c:pt idx="33">
                  <c:v>-31997</c:v>
                </c:pt>
                <c:pt idx="34">
                  <c:v>-33010</c:v>
                </c:pt>
                <c:pt idx="35">
                  <c:v>-34102</c:v>
                </c:pt>
                <c:pt idx="36">
                  <c:v>-34133</c:v>
                </c:pt>
                <c:pt idx="37">
                  <c:v>-33694</c:v>
                </c:pt>
                <c:pt idx="38">
                  <c:v>-32549</c:v>
                </c:pt>
                <c:pt idx="39">
                  <c:v>-34209</c:v>
                </c:pt>
                <c:pt idx="40">
                  <c:v>-31713</c:v>
                </c:pt>
                <c:pt idx="41">
                  <c:v>-29279</c:v>
                </c:pt>
                <c:pt idx="42">
                  <c:v>-29868</c:v>
                </c:pt>
                <c:pt idx="43">
                  <c:v>-29303</c:v>
                </c:pt>
                <c:pt idx="44">
                  <c:v>-29412</c:v>
                </c:pt>
                <c:pt idx="45">
                  <c:v>-28150</c:v>
                </c:pt>
                <c:pt idx="46">
                  <c:v>-27701</c:v>
                </c:pt>
                <c:pt idx="47">
                  <c:v>-25931</c:v>
                </c:pt>
                <c:pt idx="48">
                  <c:v>-25387</c:v>
                </c:pt>
                <c:pt idx="49">
                  <c:v>-23915</c:v>
                </c:pt>
                <c:pt idx="50">
                  <c:v>-23739</c:v>
                </c:pt>
                <c:pt idx="51">
                  <c:v>-24295</c:v>
                </c:pt>
                <c:pt idx="52">
                  <c:v>-23282</c:v>
                </c:pt>
                <c:pt idx="53">
                  <c:v>-22248</c:v>
                </c:pt>
                <c:pt idx="54">
                  <c:v>-22183</c:v>
                </c:pt>
                <c:pt idx="55">
                  <c:v>-21880</c:v>
                </c:pt>
                <c:pt idx="56">
                  <c:v>-21034</c:v>
                </c:pt>
                <c:pt idx="57">
                  <c:v>-20662</c:v>
                </c:pt>
                <c:pt idx="58">
                  <c:v>-19197</c:v>
                </c:pt>
                <c:pt idx="59">
                  <c:v>-17910</c:v>
                </c:pt>
                <c:pt idx="60">
                  <c:v>-18077</c:v>
                </c:pt>
                <c:pt idx="61">
                  <c:v>-16866</c:v>
                </c:pt>
                <c:pt idx="62">
                  <c:v>-16486</c:v>
                </c:pt>
                <c:pt idx="63">
                  <c:v>-16285</c:v>
                </c:pt>
                <c:pt idx="64">
                  <c:v>-16928</c:v>
                </c:pt>
                <c:pt idx="65">
                  <c:v>-16772</c:v>
                </c:pt>
                <c:pt idx="66">
                  <c:v>-16505</c:v>
                </c:pt>
                <c:pt idx="67">
                  <c:v>-16355</c:v>
                </c:pt>
                <c:pt idx="68">
                  <c:v>-15386</c:v>
                </c:pt>
                <c:pt idx="69">
                  <c:v>-14997</c:v>
                </c:pt>
                <c:pt idx="70">
                  <c:v>-13898</c:v>
                </c:pt>
                <c:pt idx="71">
                  <c:v>-13163</c:v>
                </c:pt>
                <c:pt idx="72">
                  <c:v>-11818</c:v>
                </c:pt>
                <c:pt idx="73">
                  <c:v>-10662</c:v>
                </c:pt>
                <c:pt idx="74">
                  <c:v>-10587</c:v>
                </c:pt>
                <c:pt idx="75">
                  <c:v>-9967</c:v>
                </c:pt>
                <c:pt idx="76">
                  <c:v>-9816</c:v>
                </c:pt>
                <c:pt idx="77">
                  <c:v>-9279</c:v>
                </c:pt>
                <c:pt idx="78">
                  <c:v>-7924</c:v>
                </c:pt>
                <c:pt idx="79">
                  <c:v>-7539</c:v>
                </c:pt>
                <c:pt idx="80">
                  <c:v>-7021</c:v>
                </c:pt>
                <c:pt idx="81">
                  <c:v>-6314</c:v>
                </c:pt>
                <c:pt idx="82">
                  <c:v>-5971</c:v>
                </c:pt>
                <c:pt idx="83">
                  <c:v>-5500</c:v>
                </c:pt>
                <c:pt idx="84">
                  <c:v>-5138</c:v>
                </c:pt>
                <c:pt idx="85">
                  <c:v>-4625</c:v>
                </c:pt>
                <c:pt idx="86">
                  <c:v>-3976</c:v>
                </c:pt>
                <c:pt idx="87">
                  <c:v>-3720</c:v>
                </c:pt>
                <c:pt idx="88">
                  <c:v>-2953</c:v>
                </c:pt>
                <c:pt idx="89">
                  <c:v>-2711</c:v>
                </c:pt>
                <c:pt idx="90">
                  <c:v>-2495</c:v>
                </c:pt>
                <c:pt idx="91">
                  <c:v>-2056</c:v>
                </c:pt>
                <c:pt idx="92">
                  <c:v>-1654</c:v>
                </c:pt>
                <c:pt idx="93">
                  <c:v>-1276</c:v>
                </c:pt>
                <c:pt idx="94">
                  <c:v>-989</c:v>
                </c:pt>
                <c:pt idx="95">
                  <c:v>-3413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00-43E5-9391-5CD523DA4AA1}"/>
            </c:ext>
          </c:extLst>
        </c:ser>
        <c:ser>
          <c:idx val="5"/>
          <c:order val="4"/>
          <c:tx>
            <c:strRef>
              <c:f>Sheet1!$F$1</c:f>
              <c:strCache>
                <c:ptCount val="1"/>
                <c:pt idx="0">
                  <c:v>NH Other Male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cat>
            <c:strRef>
              <c:f>Sheet1!$A$2:$A$97</c:f>
              <c:strCache>
                <c:ptCount val="96"/>
                <c:pt idx="0">
                  <c:v>Under 1 year</c:v>
                </c:pt>
                <c:pt idx="1">
                  <c:v>1 year</c:v>
                </c:pt>
                <c:pt idx="2">
                  <c:v>2 years</c:v>
                </c:pt>
                <c:pt idx="3">
                  <c:v>3 years</c:v>
                </c:pt>
                <c:pt idx="4">
                  <c:v>4 years</c:v>
                </c:pt>
                <c:pt idx="5">
                  <c:v>5 years</c:v>
                </c:pt>
                <c:pt idx="6">
                  <c:v>6 years</c:v>
                </c:pt>
                <c:pt idx="7">
                  <c:v>7 years</c:v>
                </c:pt>
                <c:pt idx="8">
                  <c:v>8 years</c:v>
                </c:pt>
                <c:pt idx="9">
                  <c:v>9 years</c:v>
                </c:pt>
                <c:pt idx="10">
                  <c:v>10 years</c:v>
                </c:pt>
                <c:pt idx="11">
                  <c:v>11 years</c:v>
                </c:pt>
                <c:pt idx="12">
                  <c:v>12 years</c:v>
                </c:pt>
                <c:pt idx="13">
                  <c:v>13 years</c:v>
                </c:pt>
                <c:pt idx="14">
                  <c:v>14 years</c:v>
                </c:pt>
                <c:pt idx="15">
                  <c:v>15 years</c:v>
                </c:pt>
                <c:pt idx="16">
                  <c:v>16 years</c:v>
                </c:pt>
                <c:pt idx="17">
                  <c:v>17 years</c:v>
                </c:pt>
                <c:pt idx="18">
                  <c:v>18 years</c:v>
                </c:pt>
                <c:pt idx="19">
                  <c:v>19 years</c:v>
                </c:pt>
                <c:pt idx="20">
                  <c:v>20 years</c:v>
                </c:pt>
                <c:pt idx="21">
                  <c:v>21 years</c:v>
                </c:pt>
                <c:pt idx="22">
                  <c:v>22 years</c:v>
                </c:pt>
                <c:pt idx="23">
                  <c:v>23 years</c:v>
                </c:pt>
                <c:pt idx="24">
                  <c:v>24 years</c:v>
                </c:pt>
                <c:pt idx="25">
                  <c:v>25 years</c:v>
                </c:pt>
                <c:pt idx="26">
                  <c:v>26 years</c:v>
                </c:pt>
                <c:pt idx="27">
                  <c:v>27 years</c:v>
                </c:pt>
                <c:pt idx="28">
                  <c:v>28 years</c:v>
                </c:pt>
                <c:pt idx="29">
                  <c:v>29 years</c:v>
                </c:pt>
                <c:pt idx="30">
                  <c:v>30 years</c:v>
                </c:pt>
                <c:pt idx="31">
                  <c:v>31 years</c:v>
                </c:pt>
                <c:pt idx="32">
                  <c:v>32 years</c:v>
                </c:pt>
                <c:pt idx="33">
                  <c:v>33 years</c:v>
                </c:pt>
                <c:pt idx="34">
                  <c:v>34 years</c:v>
                </c:pt>
                <c:pt idx="35">
                  <c:v>35 years</c:v>
                </c:pt>
                <c:pt idx="36">
                  <c:v>36 years</c:v>
                </c:pt>
                <c:pt idx="37">
                  <c:v>37 years</c:v>
                </c:pt>
                <c:pt idx="38">
                  <c:v>38 years</c:v>
                </c:pt>
                <c:pt idx="39">
                  <c:v>39 years</c:v>
                </c:pt>
                <c:pt idx="40">
                  <c:v>40 years</c:v>
                </c:pt>
                <c:pt idx="41">
                  <c:v>41 years</c:v>
                </c:pt>
                <c:pt idx="42">
                  <c:v>42 years</c:v>
                </c:pt>
                <c:pt idx="43">
                  <c:v>43 years</c:v>
                </c:pt>
                <c:pt idx="44">
                  <c:v>44 years</c:v>
                </c:pt>
                <c:pt idx="45">
                  <c:v>45 years</c:v>
                </c:pt>
                <c:pt idx="46">
                  <c:v>46 years</c:v>
                </c:pt>
                <c:pt idx="47">
                  <c:v>47 years</c:v>
                </c:pt>
                <c:pt idx="48">
                  <c:v>48 years</c:v>
                </c:pt>
                <c:pt idx="49">
                  <c:v>49 years</c:v>
                </c:pt>
                <c:pt idx="50">
                  <c:v>50 years</c:v>
                </c:pt>
                <c:pt idx="51">
                  <c:v>51 years</c:v>
                </c:pt>
                <c:pt idx="52">
                  <c:v>52 years</c:v>
                </c:pt>
                <c:pt idx="53">
                  <c:v>53 years</c:v>
                </c:pt>
                <c:pt idx="54">
                  <c:v>54 years</c:v>
                </c:pt>
                <c:pt idx="55">
                  <c:v>55 years</c:v>
                </c:pt>
                <c:pt idx="56">
                  <c:v>56 years</c:v>
                </c:pt>
                <c:pt idx="57">
                  <c:v>57 years</c:v>
                </c:pt>
                <c:pt idx="58">
                  <c:v>58 years</c:v>
                </c:pt>
                <c:pt idx="59">
                  <c:v>59 years</c:v>
                </c:pt>
                <c:pt idx="60">
                  <c:v>60 years</c:v>
                </c:pt>
                <c:pt idx="61">
                  <c:v>61 years</c:v>
                </c:pt>
                <c:pt idx="62">
                  <c:v>62 years</c:v>
                </c:pt>
                <c:pt idx="63">
                  <c:v>63 years</c:v>
                </c:pt>
                <c:pt idx="64">
                  <c:v>64 years</c:v>
                </c:pt>
                <c:pt idx="65">
                  <c:v>65 years</c:v>
                </c:pt>
                <c:pt idx="66">
                  <c:v>66 years</c:v>
                </c:pt>
                <c:pt idx="67">
                  <c:v>67 years</c:v>
                </c:pt>
                <c:pt idx="68">
                  <c:v>68 years</c:v>
                </c:pt>
                <c:pt idx="69">
                  <c:v>69 years</c:v>
                </c:pt>
                <c:pt idx="70">
                  <c:v>70 years</c:v>
                </c:pt>
                <c:pt idx="71">
                  <c:v>71 years</c:v>
                </c:pt>
                <c:pt idx="72">
                  <c:v>72 years</c:v>
                </c:pt>
                <c:pt idx="73">
                  <c:v>73 years</c:v>
                </c:pt>
                <c:pt idx="74">
                  <c:v>74 years</c:v>
                </c:pt>
                <c:pt idx="75">
                  <c:v>75 years</c:v>
                </c:pt>
                <c:pt idx="76">
                  <c:v>76 years</c:v>
                </c:pt>
                <c:pt idx="77">
                  <c:v>77 years</c:v>
                </c:pt>
                <c:pt idx="78">
                  <c:v>78 years</c:v>
                </c:pt>
                <c:pt idx="79">
                  <c:v>79 years</c:v>
                </c:pt>
                <c:pt idx="80">
                  <c:v>80 years</c:v>
                </c:pt>
                <c:pt idx="81">
                  <c:v>81 years</c:v>
                </c:pt>
                <c:pt idx="82">
                  <c:v>82 years</c:v>
                </c:pt>
                <c:pt idx="83">
                  <c:v>83 years</c:v>
                </c:pt>
                <c:pt idx="84">
                  <c:v>84 years</c:v>
                </c:pt>
                <c:pt idx="85">
                  <c:v>85 years</c:v>
                </c:pt>
                <c:pt idx="86">
                  <c:v>86 years</c:v>
                </c:pt>
                <c:pt idx="87">
                  <c:v>87 years</c:v>
                </c:pt>
                <c:pt idx="88">
                  <c:v>88 years</c:v>
                </c:pt>
                <c:pt idx="89">
                  <c:v>89 years</c:v>
                </c:pt>
                <c:pt idx="90">
                  <c:v>90 years</c:v>
                </c:pt>
                <c:pt idx="91">
                  <c:v>91 years</c:v>
                </c:pt>
                <c:pt idx="92">
                  <c:v>92 years</c:v>
                </c:pt>
                <c:pt idx="93">
                  <c:v>93 years</c:v>
                </c:pt>
                <c:pt idx="94">
                  <c:v>94 years</c:v>
                </c:pt>
                <c:pt idx="95">
                  <c:v>95 + years</c:v>
                </c:pt>
              </c:strCache>
            </c:strRef>
          </c:cat>
          <c:val>
            <c:numRef>
              <c:f>Sheet1!$F$2:$F$97</c:f>
              <c:numCache>
                <c:formatCode>0;[Red]0</c:formatCode>
                <c:ptCount val="96"/>
                <c:pt idx="0">
                  <c:v>-14157</c:v>
                </c:pt>
                <c:pt idx="1">
                  <c:v>-13954</c:v>
                </c:pt>
                <c:pt idx="2">
                  <c:v>-13827</c:v>
                </c:pt>
                <c:pt idx="3">
                  <c:v>-13711</c:v>
                </c:pt>
                <c:pt idx="4">
                  <c:v>-13593</c:v>
                </c:pt>
                <c:pt idx="5">
                  <c:v>-13473</c:v>
                </c:pt>
                <c:pt idx="6">
                  <c:v>-13303</c:v>
                </c:pt>
                <c:pt idx="7">
                  <c:v>-13148</c:v>
                </c:pt>
                <c:pt idx="8">
                  <c:v>-12989</c:v>
                </c:pt>
                <c:pt idx="9">
                  <c:v>-12825</c:v>
                </c:pt>
                <c:pt idx="10">
                  <c:v>-12658</c:v>
                </c:pt>
                <c:pt idx="11">
                  <c:v>-12488</c:v>
                </c:pt>
                <c:pt idx="12">
                  <c:v>-12320</c:v>
                </c:pt>
                <c:pt idx="13">
                  <c:v>-12143</c:v>
                </c:pt>
                <c:pt idx="14">
                  <c:v>-11948</c:v>
                </c:pt>
                <c:pt idx="15">
                  <c:v>-11772</c:v>
                </c:pt>
                <c:pt idx="16">
                  <c:v>-11621</c:v>
                </c:pt>
                <c:pt idx="17">
                  <c:v>-11483</c:v>
                </c:pt>
                <c:pt idx="18">
                  <c:v>-11341</c:v>
                </c:pt>
                <c:pt idx="19">
                  <c:v>-11196</c:v>
                </c:pt>
                <c:pt idx="20">
                  <c:v>-11047</c:v>
                </c:pt>
                <c:pt idx="21">
                  <c:v>-11059</c:v>
                </c:pt>
                <c:pt idx="22">
                  <c:v>-11045</c:v>
                </c:pt>
                <c:pt idx="23">
                  <c:v>-11036</c:v>
                </c:pt>
                <c:pt idx="24">
                  <c:v>-11053</c:v>
                </c:pt>
                <c:pt idx="25">
                  <c:v>-10993</c:v>
                </c:pt>
                <c:pt idx="26">
                  <c:v>-10872</c:v>
                </c:pt>
                <c:pt idx="27">
                  <c:v>-10659</c:v>
                </c:pt>
                <c:pt idx="28">
                  <c:v>-10494</c:v>
                </c:pt>
                <c:pt idx="29">
                  <c:v>-10297</c:v>
                </c:pt>
                <c:pt idx="30">
                  <c:v>-11230</c:v>
                </c:pt>
                <c:pt idx="31">
                  <c:v>-11150</c:v>
                </c:pt>
                <c:pt idx="32">
                  <c:v>-11215</c:v>
                </c:pt>
                <c:pt idx="33">
                  <c:v>-10772</c:v>
                </c:pt>
                <c:pt idx="34">
                  <c:v>-10480</c:v>
                </c:pt>
                <c:pt idx="35">
                  <c:v>-10100</c:v>
                </c:pt>
                <c:pt idx="36">
                  <c:v>-9930</c:v>
                </c:pt>
                <c:pt idx="37">
                  <c:v>-9372</c:v>
                </c:pt>
                <c:pt idx="38">
                  <c:v>-9182</c:v>
                </c:pt>
                <c:pt idx="39">
                  <c:v>-9268</c:v>
                </c:pt>
                <c:pt idx="40">
                  <c:v>-9095</c:v>
                </c:pt>
                <c:pt idx="41">
                  <c:v>-8942</c:v>
                </c:pt>
                <c:pt idx="42">
                  <c:v>-8593</c:v>
                </c:pt>
                <c:pt idx="43">
                  <c:v>-8366</c:v>
                </c:pt>
                <c:pt idx="44">
                  <c:v>-7986</c:v>
                </c:pt>
                <c:pt idx="45">
                  <c:v>-7898</c:v>
                </c:pt>
                <c:pt idx="46">
                  <c:v>-7618</c:v>
                </c:pt>
                <c:pt idx="47">
                  <c:v>-7248</c:v>
                </c:pt>
                <c:pt idx="48">
                  <c:v>-6733</c:v>
                </c:pt>
                <c:pt idx="49">
                  <c:v>-6663</c:v>
                </c:pt>
                <c:pt idx="50">
                  <c:v>-6169</c:v>
                </c:pt>
                <c:pt idx="51">
                  <c:v>-5653</c:v>
                </c:pt>
                <c:pt idx="52">
                  <c:v>-5097</c:v>
                </c:pt>
                <c:pt idx="53">
                  <c:v>-4789</c:v>
                </c:pt>
                <c:pt idx="54">
                  <c:v>-4844</c:v>
                </c:pt>
                <c:pt idx="55">
                  <c:v>-4553</c:v>
                </c:pt>
                <c:pt idx="56">
                  <c:v>-4678</c:v>
                </c:pt>
                <c:pt idx="57">
                  <c:v>-4577</c:v>
                </c:pt>
                <c:pt idx="58">
                  <c:v>-4283</c:v>
                </c:pt>
                <c:pt idx="59">
                  <c:v>-4196</c:v>
                </c:pt>
                <c:pt idx="60">
                  <c:v>-3991</c:v>
                </c:pt>
                <c:pt idx="61">
                  <c:v>-3659</c:v>
                </c:pt>
                <c:pt idx="62">
                  <c:v>-3473</c:v>
                </c:pt>
                <c:pt idx="63">
                  <c:v>-3378</c:v>
                </c:pt>
                <c:pt idx="64">
                  <c:v>-3220</c:v>
                </c:pt>
                <c:pt idx="65">
                  <c:v>-3177</c:v>
                </c:pt>
                <c:pt idx="66">
                  <c:v>-2741</c:v>
                </c:pt>
                <c:pt idx="67">
                  <c:v>-2831</c:v>
                </c:pt>
                <c:pt idx="68">
                  <c:v>-2777</c:v>
                </c:pt>
                <c:pt idx="69">
                  <c:v>-2824</c:v>
                </c:pt>
                <c:pt idx="70">
                  <c:v>-2649</c:v>
                </c:pt>
                <c:pt idx="71">
                  <c:v>-2348</c:v>
                </c:pt>
                <c:pt idx="72">
                  <c:v>-2080</c:v>
                </c:pt>
                <c:pt idx="73">
                  <c:v>-2006</c:v>
                </c:pt>
                <c:pt idx="74">
                  <c:v>-1967</c:v>
                </c:pt>
                <c:pt idx="75">
                  <c:v>-2015</c:v>
                </c:pt>
                <c:pt idx="76">
                  <c:v>-2010</c:v>
                </c:pt>
                <c:pt idx="77">
                  <c:v>-1963</c:v>
                </c:pt>
                <c:pt idx="78">
                  <c:v>-1734</c:v>
                </c:pt>
                <c:pt idx="79">
                  <c:v>-1696</c:v>
                </c:pt>
                <c:pt idx="80">
                  <c:v>-1634</c:v>
                </c:pt>
                <c:pt idx="81">
                  <c:v>-1354</c:v>
                </c:pt>
                <c:pt idx="82">
                  <c:v>-1381</c:v>
                </c:pt>
                <c:pt idx="83">
                  <c:v>-1185</c:v>
                </c:pt>
                <c:pt idx="84">
                  <c:v>-1101</c:v>
                </c:pt>
                <c:pt idx="85">
                  <c:v>-912</c:v>
                </c:pt>
                <c:pt idx="86">
                  <c:v>-795</c:v>
                </c:pt>
                <c:pt idx="87">
                  <c:v>-672</c:v>
                </c:pt>
                <c:pt idx="88">
                  <c:v>-563</c:v>
                </c:pt>
                <c:pt idx="89">
                  <c:v>-489</c:v>
                </c:pt>
                <c:pt idx="90">
                  <c:v>-382</c:v>
                </c:pt>
                <c:pt idx="91">
                  <c:v>-350</c:v>
                </c:pt>
                <c:pt idx="92">
                  <c:v>-309</c:v>
                </c:pt>
                <c:pt idx="93">
                  <c:v>-225</c:v>
                </c:pt>
                <c:pt idx="94">
                  <c:v>-124</c:v>
                </c:pt>
                <c:pt idx="95">
                  <c:v>-291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00-43E5-9391-5CD523DA4AA1}"/>
            </c:ext>
          </c:extLst>
        </c:ser>
        <c:ser>
          <c:idx val="7"/>
          <c:order val="5"/>
          <c:tx>
            <c:strRef>
              <c:f>Sheet1!$G$1</c:f>
              <c:strCache>
                <c:ptCount val="1"/>
                <c:pt idx="0">
                  <c:v>NH White Female</c:v>
                </c:pt>
              </c:strCache>
            </c:strRef>
          </c:tx>
          <c:spPr>
            <a:solidFill>
              <a:srgbClr val="E1092D"/>
            </a:solidFill>
            <a:ln>
              <a:solidFill>
                <a:srgbClr val="FC8168"/>
              </a:solidFill>
            </a:ln>
          </c:spPr>
          <c:invertIfNegative val="0"/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C00-43E5-9391-5CD523DA4AA1}"/>
              </c:ext>
            </c:extLst>
          </c:dPt>
          <c:cat>
            <c:strRef>
              <c:f>Sheet1!$A$2:$A$97</c:f>
              <c:strCache>
                <c:ptCount val="96"/>
                <c:pt idx="0">
                  <c:v>Under 1 year</c:v>
                </c:pt>
                <c:pt idx="1">
                  <c:v>1 year</c:v>
                </c:pt>
                <c:pt idx="2">
                  <c:v>2 years</c:v>
                </c:pt>
                <c:pt idx="3">
                  <c:v>3 years</c:v>
                </c:pt>
                <c:pt idx="4">
                  <c:v>4 years</c:v>
                </c:pt>
                <c:pt idx="5">
                  <c:v>5 years</c:v>
                </c:pt>
                <c:pt idx="6">
                  <c:v>6 years</c:v>
                </c:pt>
                <c:pt idx="7">
                  <c:v>7 years</c:v>
                </c:pt>
                <c:pt idx="8">
                  <c:v>8 years</c:v>
                </c:pt>
                <c:pt idx="9">
                  <c:v>9 years</c:v>
                </c:pt>
                <c:pt idx="10">
                  <c:v>10 years</c:v>
                </c:pt>
                <c:pt idx="11">
                  <c:v>11 years</c:v>
                </c:pt>
                <c:pt idx="12">
                  <c:v>12 years</c:v>
                </c:pt>
                <c:pt idx="13">
                  <c:v>13 years</c:v>
                </c:pt>
                <c:pt idx="14">
                  <c:v>14 years</c:v>
                </c:pt>
                <c:pt idx="15">
                  <c:v>15 years</c:v>
                </c:pt>
                <c:pt idx="16">
                  <c:v>16 years</c:v>
                </c:pt>
                <c:pt idx="17">
                  <c:v>17 years</c:v>
                </c:pt>
                <c:pt idx="18">
                  <c:v>18 years</c:v>
                </c:pt>
                <c:pt idx="19">
                  <c:v>19 years</c:v>
                </c:pt>
                <c:pt idx="20">
                  <c:v>20 years</c:v>
                </c:pt>
                <c:pt idx="21">
                  <c:v>21 years</c:v>
                </c:pt>
                <c:pt idx="22">
                  <c:v>22 years</c:v>
                </c:pt>
                <c:pt idx="23">
                  <c:v>23 years</c:v>
                </c:pt>
                <c:pt idx="24">
                  <c:v>24 years</c:v>
                </c:pt>
                <c:pt idx="25">
                  <c:v>25 years</c:v>
                </c:pt>
                <c:pt idx="26">
                  <c:v>26 years</c:v>
                </c:pt>
                <c:pt idx="27">
                  <c:v>27 years</c:v>
                </c:pt>
                <c:pt idx="28">
                  <c:v>28 years</c:v>
                </c:pt>
                <c:pt idx="29">
                  <c:v>29 years</c:v>
                </c:pt>
                <c:pt idx="30">
                  <c:v>30 years</c:v>
                </c:pt>
                <c:pt idx="31">
                  <c:v>31 years</c:v>
                </c:pt>
                <c:pt idx="32">
                  <c:v>32 years</c:v>
                </c:pt>
                <c:pt idx="33">
                  <c:v>33 years</c:v>
                </c:pt>
                <c:pt idx="34">
                  <c:v>34 years</c:v>
                </c:pt>
                <c:pt idx="35">
                  <c:v>35 years</c:v>
                </c:pt>
                <c:pt idx="36">
                  <c:v>36 years</c:v>
                </c:pt>
                <c:pt idx="37">
                  <c:v>37 years</c:v>
                </c:pt>
                <c:pt idx="38">
                  <c:v>38 years</c:v>
                </c:pt>
                <c:pt idx="39">
                  <c:v>39 years</c:v>
                </c:pt>
                <c:pt idx="40">
                  <c:v>40 years</c:v>
                </c:pt>
                <c:pt idx="41">
                  <c:v>41 years</c:v>
                </c:pt>
                <c:pt idx="42">
                  <c:v>42 years</c:v>
                </c:pt>
                <c:pt idx="43">
                  <c:v>43 years</c:v>
                </c:pt>
                <c:pt idx="44">
                  <c:v>44 years</c:v>
                </c:pt>
                <c:pt idx="45">
                  <c:v>45 years</c:v>
                </c:pt>
                <c:pt idx="46">
                  <c:v>46 years</c:v>
                </c:pt>
                <c:pt idx="47">
                  <c:v>47 years</c:v>
                </c:pt>
                <c:pt idx="48">
                  <c:v>48 years</c:v>
                </c:pt>
                <c:pt idx="49">
                  <c:v>49 years</c:v>
                </c:pt>
                <c:pt idx="50">
                  <c:v>50 years</c:v>
                </c:pt>
                <c:pt idx="51">
                  <c:v>51 years</c:v>
                </c:pt>
                <c:pt idx="52">
                  <c:v>52 years</c:v>
                </c:pt>
                <c:pt idx="53">
                  <c:v>53 years</c:v>
                </c:pt>
                <c:pt idx="54">
                  <c:v>54 years</c:v>
                </c:pt>
                <c:pt idx="55">
                  <c:v>55 years</c:v>
                </c:pt>
                <c:pt idx="56">
                  <c:v>56 years</c:v>
                </c:pt>
                <c:pt idx="57">
                  <c:v>57 years</c:v>
                </c:pt>
                <c:pt idx="58">
                  <c:v>58 years</c:v>
                </c:pt>
                <c:pt idx="59">
                  <c:v>59 years</c:v>
                </c:pt>
                <c:pt idx="60">
                  <c:v>60 years</c:v>
                </c:pt>
                <c:pt idx="61">
                  <c:v>61 years</c:v>
                </c:pt>
                <c:pt idx="62">
                  <c:v>62 years</c:v>
                </c:pt>
                <c:pt idx="63">
                  <c:v>63 years</c:v>
                </c:pt>
                <c:pt idx="64">
                  <c:v>64 years</c:v>
                </c:pt>
                <c:pt idx="65">
                  <c:v>65 years</c:v>
                </c:pt>
                <c:pt idx="66">
                  <c:v>66 years</c:v>
                </c:pt>
                <c:pt idx="67">
                  <c:v>67 years</c:v>
                </c:pt>
                <c:pt idx="68">
                  <c:v>68 years</c:v>
                </c:pt>
                <c:pt idx="69">
                  <c:v>69 years</c:v>
                </c:pt>
                <c:pt idx="70">
                  <c:v>70 years</c:v>
                </c:pt>
                <c:pt idx="71">
                  <c:v>71 years</c:v>
                </c:pt>
                <c:pt idx="72">
                  <c:v>72 years</c:v>
                </c:pt>
                <c:pt idx="73">
                  <c:v>73 years</c:v>
                </c:pt>
                <c:pt idx="74">
                  <c:v>74 years</c:v>
                </c:pt>
                <c:pt idx="75">
                  <c:v>75 years</c:v>
                </c:pt>
                <c:pt idx="76">
                  <c:v>76 years</c:v>
                </c:pt>
                <c:pt idx="77">
                  <c:v>77 years</c:v>
                </c:pt>
                <c:pt idx="78">
                  <c:v>78 years</c:v>
                </c:pt>
                <c:pt idx="79">
                  <c:v>79 years</c:v>
                </c:pt>
                <c:pt idx="80">
                  <c:v>80 years</c:v>
                </c:pt>
                <c:pt idx="81">
                  <c:v>81 years</c:v>
                </c:pt>
                <c:pt idx="82">
                  <c:v>82 years</c:v>
                </c:pt>
                <c:pt idx="83">
                  <c:v>83 years</c:v>
                </c:pt>
                <c:pt idx="84">
                  <c:v>84 years</c:v>
                </c:pt>
                <c:pt idx="85">
                  <c:v>85 years</c:v>
                </c:pt>
                <c:pt idx="86">
                  <c:v>86 years</c:v>
                </c:pt>
                <c:pt idx="87">
                  <c:v>87 years</c:v>
                </c:pt>
                <c:pt idx="88">
                  <c:v>88 years</c:v>
                </c:pt>
                <c:pt idx="89">
                  <c:v>89 years</c:v>
                </c:pt>
                <c:pt idx="90">
                  <c:v>90 years</c:v>
                </c:pt>
                <c:pt idx="91">
                  <c:v>91 years</c:v>
                </c:pt>
                <c:pt idx="92">
                  <c:v>92 years</c:v>
                </c:pt>
                <c:pt idx="93">
                  <c:v>93 years</c:v>
                </c:pt>
                <c:pt idx="94">
                  <c:v>94 years</c:v>
                </c:pt>
                <c:pt idx="95">
                  <c:v>95 + years</c:v>
                </c:pt>
              </c:strCache>
            </c:strRef>
          </c:cat>
          <c:val>
            <c:numRef>
              <c:f>Sheet1!$G$2:$G$97</c:f>
              <c:numCache>
                <c:formatCode>#,##0</c:formatCode>
                <c:ptCount val="96"/>
                <c:pt idx="0">
                  <c:v>61446</c:v>
                </c:pt>
                <c:pt idx="1">
                  <c:v>61573</c:v>
                </c:pt>
                <c:pt idx="2">
                  <c:v>61990</c:v>
                </c:pt>
                <c:pt idx="3">
                  <c:v>62443</c:v>
                </c:pt>
                <c:pt idx="4">
                  <c:v>62928</c:v>
                </c:pt>
                <c:pt idx="5">
                  <c:v>63449</c:v>
                </c:pt>
                <c:pt idx="6">
                  <c:v>63877</c:v>
                </c:pt>
                <c:pt idx="7">
                  <c:v>64351</c:v>
                </c:pt>
                <c:pt idx="8">
                  <c:v>64847</c:v>
                </c:pt>
                <c:pt idx="9">
                  <c:v>65361</c:v>
                </c:pt>
                <c:pt idx="10">
                  <c:v>65904</c:v>
                </c:pt>
                <c:pt idx="11">
                  <c:v>66011</c:v>
                </c:pt>
                <c:pt idx="12">
                  <c:v>66113</c:v>
                </c:pt>
                <c:pt idx="13">
                  <c:v>66187</c:v>
                </c:pt>
                <c:pt idx="14">
                  <c:v>66241</c:v>
                </c:pt>
                <c:pt idx="15">
                  <c:v>66274</c:v>
                </c:pt>
                <c:pt idx="16">
                  <c:v>67021</c:v>
                </c:pt>
                <c:pt idx="17">
                  <c:v>67746</c:v>
                </c:pt>
                <c:pt idx="18">
                  <c:v>68436</c:v>
                </c:pt>
                <c:pt idx="19">
                  <c:v>69099</c:v>
                </c:pt>
                <c:pt idx="20">
                  <c:v>69711</c:v>
                </c:pt>
                <c:pt idx="21">
                  <c:v>70907</c:v>
                </c:pt>
                <c:pt idx="22">
                  <c:v>72062</c:v>
                </c:pt>
                <c:pt idx="23">
                  <c:v>73193</c:v>
                </c:pt>
                <c:pt idx="24">
                  <c:v>74299</c:v>
                </c:pt>
                <c:pt idx="25">
                  <c:v>75327</c:v>
                </c:pt>
                <c:pt idx="26">
                  <c:v>75623</c:v>
                </c:pt>
                <c:pt idx="27">
                  <c:v>75876</c:v>
                </c:pt>
                <c:pt idx="28">
                  <c:v>76090</c:v>
                </c:pt>
                <c:pt idx="29">
                  <c:v>76293</c:v>
                </c:pt>
                <c:pt idx="30">
                  <c:v>75368</c:v>
                </c:pt>
                <c:pt idx="31">
                  <c:v>76988</c:v>
                </c:pt>
                <c:pt idx="32">
                  <c:v>78384</c:v>
                </c:pt>
                <c:pt idx="33">
                  <c:v>78987</c:v>
                </c:pt>
                <c:pt idx="34">
                  <c:v>78651</c:v>
                </c:pt>
                <c:pt idx="35">
                  <c:v>79780</c:v>
                </c:pt>
                <c:pt idx="36">
                  <c:v>80596</c:v>
                </c:pt>
                <c:pt idx="37">
                  <c:v>80975</c:v>
                </c:pt>
                <c:pt idx="38">
                  <c:v>80889</c:v>
                </c:pt>
                <c:pt idx="39">
                  <c:v>82802</c:v>
                </c:pt>
                <c:pt idx="40">
                  <c:v>83462</c:v>
                </c:pt>
                <c:pt idx="41">
                  <c:v>83391</c:v>
                </c:pt>
                <c:pt idx="42">
                  <c:v>82832</c:v>
                </c:pt>
                <c:pt idx="43">
                  <c:v>84750</c:v>
                </c:pt>
                <c:pt idx="44">
                  <c:v>85188</c:v>
                </c:pt>
                <c:pt idx="45">
                  <c:v>85906</c:v>
                </c:pt>
                <c:pt idx="46">
                  <c:v>86674</c:v>
                </c:pt>
                <c:pt idx="47">
                  <c:v>86655</c:v>
                </c:pt>
                <c:pt idx="48">
                  <c:v>86900</c:v>
                </c:pt>
                <c:pt idx="49">
                  <c:v>87092</c:v>
                </c:pt>
                <c:pt idx="50">
                  <c:v>86469</c:v>
                </c:pt>
                <c:pt idx="51">
                  <c:v>84210</c:v>
                </c:pt>
                <c:pt idx="52">
                  <c:v>83423</c:v>
                </c:pt>
                <c:pt idx="53">
                  <c:v>84318</c:v>
                </c:pt>
                <c:pt idx="54">
                  <c:v>85170</c:v>
                </c:pt>
                <c:pt idx="55">
                  <c:v>84371</c:v>
                </c:pt>
                <c:pt idx="56">
                  <c:v>81434</c:v>
                </c:pt>
                <c:pt idx="57">
                  <c:v>82506</c:v>
                </c:pt>
                <c:pt idx="58">
                  <c:v>81136</c:v>
                </c:pt>
                <c:pt idx="59">
                  <c:v>79922</c:v>
                </c:pt>
                <c:pt idx="60">
                  <c:v>78421</c:v>
                </c:pt>
                <c:pt idx="61">
                  <c:v>72515</c:v>
                </c:pt>
                <c:pt idx="62">
                  <c:v>72194</c:v>
                </c:pt>
                <c:pt idx="63">
                  <c:v>69358</c:v>
                </c:pt>
                <c:pt idx="64">
                  <c:v>67650</c:v>
                </c:pt>
                <c:pt idx="65">
                  <c:v>69017</c:v>
                </c:pt>
                <c:pt idx="66">
                  <c:v>66586</c:v>
                </c:pt>
                <c:pt idx="67">
                  <c:v>67860</c:v>
                </c:pt>
                <c:pt idx="68">
                  <c:v>72601</c:v>
                </c:pt>
                <c:pt idx="69">
                  <c:v>77407</c:v>
                </c:pt>
                <c:pt idx="70">
                  <c:v>75442</c:v>
                </c:pt>
                <c:pt idx="71">
                  <c:v>70079</c:v>
                </c:pt>
                <c:pt idx="72">
                  <c:v>66542</c:v>
                </c:pt>
                <c:pt idx="73">
                  <c:v>66146</c:v>
                </c:pt>
                <c:pt idx="74">
                  <c:v>66898</c:v>
                </c:pt>
                <c:pt idx="75">
                  <c:v>72376</c:v>
                </c:pt>
                <c:pt idx="76">
                  <c:v>73898</c:v>
                </c:pt>
                <c:pt idx="77">
                  <c:v>74338</c:v>
                </c:pt>
                <c:pt idx="78">
                  <c:v>73351</c:v>
                </c:pt>
                <c:pt idx="79">
                  <c:v>72728</c:v>
                </c:pt>
                <c:pt idx="80">
                  <c:v>71307</c:v>
                </c:pt>
                <c:pt idx="81">
                  <c:v>66677</c:v>
                </c:pt>
                <c:pt idx="82">
                  <c:v>65177</c:v>
                </c:pt>
                <c:pt idx="83">
                  <c:v>60900</c:v>
                </c:pt>
                <c:pt idx="84">
                  <c:v>56634</c:v>
                </c:pt>
                <c:pt idx="85">
                  <c:v>53391</c:v>
                </c:pt>
                <c:pt idx="86">
                  <c:v>48202</c:v>
                </c:pt>
                <c:pt idx="87">
                  <c:v>43588</c:v>
                </c:pt>
                <c:pt idx="88">
                  <c:v>38482</c:v>
                </c:pt>
                <c:pt idx="89">
                  <c:v>32900</c:v>
                </c:pt>
                <c:pt idx="90">
                  <c:v>29558</c:v>
                </c:pt>
                <c:pt idx="91">
                  <c:v>25383</c:v>
                </c:pt>
                <c:pt idx="92">
                  <c:v>22842</c:v>
                </c:pt>
                <c:pt idx="93">
                  <c:v>19333</c:v>
                </c:pt>
                <c:pt idx="94">
                  <c:v>11787</c:v>
                </c:pt>
                <c:pt idx="95">
                  <c:v>34099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C00-43E5-9391-5CD523DA4AA1}"/>
            </c:ext>
          </c:extLst>
        </c:ser>
        <c:ser>
          <c:idx val="8"/>
          <c:order val="6"/>
          <c:tx>
            <c:strRef>
              <c:f>Sheet1!$I$1</c:f>
              <c:strCache>
                <c:ptCount val="1"/>
                <c:pt idx="0">
                  <c:v>Hispanic Female</c:v>
                </c:pt>
              </c:strCache>
            </c:strRef>
          </c:tx>
          <c:spPr>
            <a:solidFill>
              <a:srgbClr val="FCBAC5"/>
            </a:solidFill>
            <a:ln>
              <a:solidFill>
                <a:srgbClr val="FC8168"/>
              </a:solidFill>
            </a:ln>
          </c:spPr>
          <c:invertIfNegative val="0"/>
          <c:cat>
            <c:strRef>
              <c:f>Sheet1!$A$2:$A$97</c:f>
              <c:strCache>
                <c:ptCount val="96"/>
                <c:pt idx="0">
                  <c:v>Under 1 year</c:v>
                </c:pt>
                <c:pt idx="1">
                  <c:v>1 year</c:v>
                </c:pt>
                <c:pt idx="2">
                  <c:v>2 years</c:v>
                </c:pt>
                <c:pt idx="3">
                  <c:v>3 years</c:v>
                </c:pt>
                <c:pt idx="4">
                  <c:v>4 years</c:v>
                </c:pt>
                <c:pt idx="5">
                  <c:v>5 years</c:v>
                </c:pt>
                <c:pt idx="6">
                  <c:v>6 years</c:v>
                </c:pt>
                <c:pt idx="7">
                  <c:v>7 years</c:v>
                </c:pt>
                <c:pt idx="8">
                  <c:v>8 years</c:v>
                </c:pt>
                <c:pt idx="9">
                  <c:v>9 years</c:v>
                </c:pt>
                <c:pt idx="10">
                  <c:v>10 years</c:v>
                </c:pt>
                <c:pt idx="11">
                  <c:v>11 years</c:v>
                </c:pt>
                <c:pt idx="12">
                  <c:v>12 years</c:v>
                </c:pt>
                <c:pt idx="13">
                  <c:v>13 years</c:v>
                </c:pt>
                <c:pt idx="14">
                  <c:v>14 years</c:v>
                </c:pt>
                <c:pt idx="15">
                  <c:v>15 years</c:v>
                </c:pt>
                <c:pt idx="16">
                  <c:v>16 years</c:v>
                </c:pt>
                <c:pt idx="17">
                  <c:v>17 years</c:v>
                </c:pt>
                <c:pt idx="18">
                  <c:v>18 years</c:v>
                </c:pt>
                <c:pt idx="19">
                  <c:v>19 years</c:v>
                </c:pt>
                <c:pt idx="20">
                  <c:v>20 years</c:v>
                </c:pt>
                <c:pt idx="21">
                  <c:v>21 years</c:v>
                </c:pt>
                <c:pt idx="22">
                  <c:v>22 years</c:v>
                </c:pt>
                <c:pt idx="23">
                  <c:v>23 years</c:v>
                </c:pt>
                <c:pt idx="24">
                  <c:v>24 years</c:v>
                </c:pt>
                <c:pt idx="25">
                  <c:v>25 years</c:v>
                </c:pt>
                <c:pt idx="26">
                  <c:v>26 years</c:v>
                </c:pt>
                <c:pt idx="27">
                  <c:v>27 years</c:v>
                </c:pt>
                <c:pt idx="28">
                  <c:v>28 years</c:v>
                </c:pt>
                <c:pt idx="29">
                  <c:v>29 years</c:v>
                </c:pt>
                <c:pt idx="30">
                  <c:v>30 years</c:v>
                </c:pt>
                <c:pt idx="31">
                  <c:v>31 years</c:v>
                </c:pt>
                <c:pt idx="32">
                  <c:v>32 years</c:v>
                </c:pt>
                <c:pt idx="33">
                  <c:v>33 years</c:v>
                </c:pt>
                <c:pt idx="34">
                  <c:v>34 years</c:v>
                </c:pt>
                <c:pt idx="35">
                  <c:v>35 years</c:v>
                </c:pt>
                <c:pt idx="36">
                  <c:v>36 years</c:v>
                </c:pt>
                <c:pt idx="37">
                  <c:v>37 years</c:v>
                </c:pt>
                <c:pt idx="38">
                  <c:v>38 years</c:v>
                </c:pt>
                <c:pt idx="39">
                  <c:v>39 years</c:v>
                </c:pt>
                <c:pt idx="40">
                  <c:v>40 years</c:v>
                </c:pt>
                <c:pt idx="41">
                  <c:v>41 years</c:v>
                </c:pt>
                <c:pt idx="42">
                  <c:v>42 years</c:v>
                </c:pt>
                <c:pt idx="43">
                  <c:v>43 years</c:v>
                </c:pt>
                <c:pt idx="44">
                  <c:v>44 years</c:v>
                </c:pt>
                <c:pt idx="45">
                  <c:v>45 years</c:v>
                </c:pt>
                <c:pt idx="46">
                  <c:v>46 years</c:v>
                </c:pt>
                <c:pt idx="47">
                  <c:v>47 years</c:v>
                </c:pt>
                <c:pt idx="48">
                  <c:v>48 years</c:v>
                </c:pt>
                <c:pt idx="49">
                  <c:v>49 years</c:v>
                </c:pt>
                <c:pt idx="50">
                  <c:v>50 years</c:v>
                </c:pt>
                <c:pt idx="51">
                  <c:v>51 years</c:v>
                </c:pt>
                <c:pt idx="52">
                  <c:v>52 years</c:v>
                </c:pt>
                <c:pt idx="53">
                  <c:v>53 years</c:v>
                </c:pt>
                <c:pt idx="54">
                  <c:v>54 years</c:v>
                </c:pt>
                <c:pt idx="55">
                  <c:v>55 years</c:v>
                </c:pt>
                <c:pt idx="56">
                  <c:v>56 years</c:v>
                </c:pt>
                <c:pt idx="57">
                  <c:v>57 years</c:v>
                </c:pt>
                <c:pt idx="58">
                  <c:v>58 years</c:v>
                </c:pt>
                <c:pt idx="59">
                  <c:v>59 years</c:v>
                </c:pt>
                <c:pt idx="60">
                  <c:v>60 years</c:v>
                </c:pt>
                <c:pt idx="61">
                  <c:v>61 years</c:v>
                </c:pt>
                <c:pt idx="62">
                  <c:v>62 years</c:v>
                </c:pt>
                <c:pt idx="63">
                  <c:v>63 years</c:v>
                </c:pt>
                <c:pt idx="64">
                  <c:v>64 years</c:v>
                </c:pt>
                <c:pt idx="65">
                  <c:v>65 years</c:v>
                </c:pt>
                <c:pt idx="66">
                  <c:v>66 years</c:v>
                </c:pt>
                <c:pt idx="67">
                  <c:v>67 years</c:v>
                </c:pt>
                <c:pt idx="68">
                  <c:v>68 years</c:v>
                </c:pt>
                <c:pt idx="69">
                  <c:v>69 years</c:v>
                </c:pt>
                <c:pt idx="70">
                  <c:v>70 years</c:v>
                </c:pt>
                <c:pt idx="71">
                  <c:v>71 years</c:v>
                </c:pt>
                <c:pt idx="72">
                  <c:v>72 years</c:v>
                </c:pt>
                <c:pt idx="73">
                  <c:v>73 years</c:v>
                </c:pt>
                <c:pt idx="74">
                  <c:v>74 years</c:v>
                </c:pt>
                <c:pt idx="75">
                  <c:v>75 years</c:v>
                </c:pt>
                <c:pt idx="76">
                  <c:v>76 years</c:v>
                </c:pt>
                <c:pt idx="77">
                  <c:v>77 years</c:v>
                </c:pt>
                <c:pt idx="78">
                  <c:v>78 years</c:v>
                </c:pt>
                <c:pt idx="79">
                  <c:v>79 years</c:v>
                </c:pt>
                <c:pt idx="80">
                  <c:v>80 years</c:v>
                </c:pt>
                <c:pt idx="81">
                  <c:v>81 years</c:v>
                </c:pt>
                <c:pt idx="82">
                  <c:v>82 years</c:v>
                </c:pt>
                <c:pt idx="83">
                  <c:v>83 years</c:v>
                </c:pt>
                <c:pt idx="84">
                  <c:v>84 years</c:v>
                </c:pt>
                <c:pt idx="85">
                  <c:v>85 years</c:v>
                </c:pt>
                <c:pt idx="86">
                  <c:v>86 years</c:v>
                </c:pt>
                <c:pt idx="87">
                  <c:v>87 years</c:v>
                </c:pt>
                <c:pt idx="88">
                  <c:v>88 years</c:v>
                </c:pt>
                <c:pt idx="89">
                  <c:v>89 years</c:v>
                </c:pt>
                <c:pt idx="90">
                  <c:v>90 years</c:v>
                </c:pt>
                <c:pt idx="91">
                  <c:v>91 years</c:v>
                </c:pt>
                <c:pt idx="92">
                  <c:v>92 years</c:v>
                </c:pt>
                <c:pt idx="93">
                  <c:v>93 years</c:v>
                </c:pt>
                <c:pt idx="94">
                  <c:v>94 years</c:v>
                </c:pt>
                <c:pt idx="95">
                  <c:v>95 + years</c:v>
                </c:pt>
              </c:strCache>
            </c:strRef>
          </c:cat>
          <c:val>
            <c:numRef>
              <c:f>Sheet1!$I$2:$I$97</c:f>
              <c:numCache>
                <c:formatCode>#,##0</c:formatCode>
                <c:ptCount val="96"/>
                <c:pt idx="0">
                  <c:v>135022</c:v>
                </c:pt>
                <c:pt idx="1">
                  <c:v>134209</c:v>
                </c:pt>
                <c:pt idx="2">
                  <c:v>133897</c:v>
                </c:pt>
                <c:pt idx="3">
                  <c:v>133619</c:v>
                </c:pt>
                <c:pt idx="4">
                  <c:v>133357</c:v>
                </c:pt>
                <c:pt idx="5">
                  <c:v>133109</c:v>
                </c:pt>
                <c:pt idx="6">
                  <c:v>132856</c:v>
                </c:pt>
                <c:pt idx="7">
                  <c:v>132597</c:v>
                </c:pt>
                <c:pt idx="8">
                  <c:v>132310</c:v>
                </c:pt>
                <c:pt idx="9">
                  <c:v>131983</c:v>
                </c:pt>
                <c:pt idx="10">
                  <c:v>131603</c:v>
                </c:pt>
                <c:pt idx="11">
                  <c:v>130860</c:v>
                </c:pt>
                <c:pt idx="12">
                  <c:v>129981</c:v>
                </c:pt>
                <c:pt idx="13">
                  <c:v>128949</c:v>
                </c:pt>
                <c:pt idx="14">
                  <c:v>127746</c:v>
                </c:pt>
                <c:pt idx="15">
                  <c:v>126438</c:v>
                </c:pt>
                <c:pt idx="16">
                  <c:v>125492</c:v>
                </c:pt>
                <c:pt idx="17">
                  <c:v>124494</c:v>
                </c:pt>
                <c:pt idx="18">
                  <c:v>123464</c:v>
                </c:pt>
                <c:pt idx="19">
                  <c:v>122412</c:v>
                </c:pt>
                <c:pt idx="20">
                  <c:v>121343</c:v>
                </c:pt>
                <c:pt idx="21">
                  <c:v>120769</c:v>
                </c:pt>
                <c:pt idx="22">
                  <c:v>120204</c:v>
                </c:pt>
                <c:pt idx="23">
                  <c:v>119673</c:v>
                </c:pt>
                <c:pt idx="24">
                  <c:v>119181</c:v>
                </c:pt>
                <c:pt idx="25">
                  <c:v>118733</c:v>
                </c:pt>
                <c:pt idx="26">
                  <c:v>118069</c:v>
                </c:pt>
                <c:pt idx="27">
                  <c:v>117416</c:v>
                </c:pt>
                <c:pt idx="28">
                  <c:v>116723</c:v>
                </c:pt>
                <c:pt idx="29">
                  <c:v>115990</c:v>
                </c:pt>
                <c:pt idx="30">
                  <c:v>121948</c:v>
                </c:pt>
                <c:pt idx="31">
                  <c:v>121851</c:v>
                </c:pt>
                <c:pt idx="32">
                  <c:v>124503</c:v>
                </c:pt>
                <c:pt idx="33">
                  <c:v>124535</c:v>
                </c:pt>
                <c:pt idx="34">
                  <c:v>122581</c:v>
                </c:pt>
                <c:pt idx="35">
                  <c:v>122189</c:v>
                </c:pt>
                <c:pt idx="36">
                  <c:v>120602</c:v>
                </c:pt>
                <c:pt idx="37">
                  <c:v>119562</c:v>
                </c:pt>
                <c:pt idx="38">
                  <c:v>118124</c:v>
                </c:pt>
                <c:pt idx="39">
                  <c:v>119657</c:v>
                </c:pt>
                <c:pt idx="40">
                  <c:v>117262</c:v>
                </c:pt>
                <c:pt idx="41">
                  <c:v>113024</c:v>
                </c:pt>
                <c:pt idx="42">
                  <c:v>110620</c:v>
                </c:pt>
                <c:pt idx="43">
                  <c:v>108737</c:v>
                </c:pt>
                <c:pt idx="44">
                  <c:v>107907</c:v>
                </c:pt>
                <c:pt idx="45">
                  <c:v>106746</c:v>
                </c:pt>
                <c:pt idx="46">
                  <c:v>105976</c:v>
                </c:pt>
                <c:pt idx="47">
                  <c:v>105536</c:v>
                </c:pt>
                <c:pt idx="48">
                  <c:v>104439</c:v>
                </c:pt>
                <c:pt idx="49">
                  <c:v>100953</c:v>
                </c:pt>
                <c:pt idx="50">
                  <c:v>97013</c:v>
                </c:pt>
                <c:pt idx="51">
                  <c:v>91630</c:v>
                </c:pt>
                <c:pt idx="52">
                  <c:v>89826</c:v>
                </c:pt>
                <c:pt idx="53">
                  <c:v>89156</c:v>
                </c:pt>
                <c:pt idx="54">
                  <c:v>88871</c:v>
                </c:pt>
                <c:pt idx="55">
                  <c:v>88421</c:v>
                </c:pt>
                <c:pt idx="56">
                  <c:v>86385</c:v>
                </c:pt>
                <c:pt idx="57">
                  <c:v>88225</c:v>
                </c:pt>
                <c:pt idx="58">
                  <c:v>86889</c:v>
                </c:pt>
                <c:pt idx="59">
                  <c:v>87328</c:v>
                </c:pt>
                <c:pt idx="60">
                  <c:v>86020</c:v>
                </c:pt>
                <c:pt idx="61">
                  <c:v>79350</c:v>
                </c:pt>
                <c:pt idx="62">
                  <c:v>80022</c:v>
                </c:pt>
                <c:pt idx="63">
                  <c:v>79266</c:v>
                </c:pt>
                <c:pt idx="64">
                  <c:v>79082</c:v>
                </c:pt>
                <c:pt idx="65">
                  <c:v>78573</c:v>
                </c:pt>
                <c:pt idx="66">
                  <c:v>75263</c:v>
                </c:pt>
                <c:pt idx="67">
                  <c:v>74435</c:v>
                </c:pt>
                <c:pt idx="68">
                  <c:v>73028</c:v>
                </c:pt>
                <c:pt idx="69">
                  <c:v>70346</c:v>
                </c:pt>
                <c:pt idx="70">
                  <c:v>68299</c:v>
                </c:pt>
                <c:pt idx="71">
                  <c:v>61946</c:v>
                </c:pt>
                <c:pt idx="72">
                  <c:v>60216</c:v>
                </c:pt>
                <c:pt idx="73">
                  <c:v>56849</c:v>
                </c:pt>
                <c:pt idx="74">
                  <c:v>55206</c:v>
                </c:pt>
                <c:pt idx="75">
                  <c:v>54903</c:v>
                </c:pt>
                <c:pt idx="76">
                  <c:v>51012</c:v>
                </c:pt>
                <c:pt idx="77">
                  <c:v>48995</c:v>
                </c:pt>
                <c:pt idx="78">
                  <c:v>45482</c:v>
                </c:pt>
                <c:pt idx="79">
                  <c:v>43729</c:v>
                </c:pt>
                <c:pt idx="80">
                  <c:v>41113</c:v>
                </c:pt>
                <c:pt idx="81">
                  <c:v>36635</c:v>
                </c:pt>
                <c:pt idx="82">
                  <c:v>34645</c:v>
                </c:pt>
                <c:pt idx="83">
                  <c:v>31691</c:v>
                </c:pt>
                <c:pt idx="84">
                  <c:v>29059</c:v>
                </c:pt>
                <c:pt idx="85">
                  <c:v>26313</c:v>
                </c:pt>
                <c:pt idx="86">
                  <c:v>22766</c:v>
                </c:pt>
                <c:pt idx="87">
                  <c:v>20062</c:v>
                </c:pt>
                <c:pt idx="88">
                  <c:v>16933</c:v>
                </c:pt>
                <c:pt idx="89">
                  <c:v>15223</c:v>
                </c:pt>
                <c:pt idx="90">
                  <c:v>13107</c:v>
                </c:pt>
                <c:pt idx="91">
                  <c:v>10682</c:v>
                </c:pt>
                <c:pt idx="92">
                  <c:v>8983</c:v>
                </c:pt>
                <c:pt idx="93">
                  <c:v>7224</c:v>
                </c:pt>
                <c:pt idx="94">
                  <c:v>5416</c:v>
                </c:pt>
                <c:pt idx="95">
                  <c:v>15420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C00-43E5-9391-5CD523DA4AA1}"/>
            </c:ext>
          </c:extLst>
        </c:ser>
        <c:ser>
          <c:idx val="6"/>
          <c:order val="7"/>
          <c:tx>
            <c:strRef>
              <c:f>Sheet1!$H$1</c:f>
              <c:strCache>
                <c:ptCount val="1"/>
                <c:pt idx="0">
                  <c:v>NH Black Female</c:v>
                </c:pt>
              </c:strCache>
            </c:strRef>
          </c:tx>
          <c:spPr>
            <a:solidFill>
              <a:srgbClr val="F84260"/>
            </a:solidFill>
            <a:ln>
              <a:solidFill>
                <a:srgbClr val="FC8168"/>
              </a:solidFill>
            </a:ln>
          </c:spPr>
          <c:invertIfNegative val="0"/>
          <c:cat>
            <c:strRef>
              <c:f>Sheet1!$A$2:$A$97</c:f>
              <c:strCache>
                <c:ptCount val="96"/>
                <c:pt idx="0">
                  <c:v>Under 1 year</c:v>
                </c:pt>
                <c:pt idx="1">
                  <c:v>1 year</c:v>
                </c:pt>
                <c:pt idx="2">
                  <c:v>2 years</c:v>
                </c:pt>
                <c:pt idx="3">
                  <c:v>3 years</c:v>
                </c:pt>
                <c:pt idx="4">
                  <c:v>4 years</c:v>
                </c:pt>
                <c:pt idx="5">
                  <c:v>5 years</c:v>
                </c:pt>
                <c:pt idx="6">
                  <c:v>6 years</c:v>
                </c:pt>
                <c:pt idx="7">
                  <c:v>7 years</c:v>
                </c:pt>
                <c:pt idx="8">
                  <c:v>8 years</c:v>
                </c:pt>
                <c:pt idx="9">
                  <c:v>9 years</c:v>
                </c:pt>
                <c:pt idx="10">
                  <c:v>10 years</c:v>
                </c:pt>
                <c:pt idx="11">
                  <c:v>11 years</c:v>
                </c:pt>
                <c:pt idx="12">
                  <c:v>12 years</c:v>
                </c:pt>
                <c:pt idx="13">
                  <c:v>13 years</c:v>
                </c:pt>
                <c:pt idx="14">
                  <c:v>14 years</c:v>
                </c:pt>
                <c:pt idx="15">
                  <c:v>15 years</c:v>
                </c:pt>
                <c:pt idx="16">
                  <c:v>16 years</c:v>
                </c:pt>
                <c:pt idx="17">
                  <c:v>17 years</c:v>
                </c:pt>
                <c:pt idx="18">
                  <c:v>18 years</c:v>
                </c:pt>
                <c:pt idx="19">
                  <c:v>19 years</c:v>
                </c:pt>
                <c:pt idx="20">
                  <c:v>20 years</c:v>
                </c:pt>
                <c:pt idx="21">
                  <c:v>21 years</c:v>
                </c:pt>
                <c:pt idx="22">
                  <c:v>22 years</c:v>
                </c:pt>
                <c:pt idx="23">
                  <c:v>23 years</c:v>
                </c:pt>
                <c:pt idx="24">
                  <c:v>24 years</c:v>
                </c:pt>
                <c:pt idx="25">
                  <c:v>25 years</c:v>
                </c:pt>
                <c:pt idx="26">
                  <c:v>26 years</c:v>
                </c:pt>
                <c:pt idx="27">
                  <c:v>27 years</c:v>
                </c:pt>
                <c:pt idx="28">
                  <c:v>28 years</c:v>
                </c:pt>
                <c:pt idx="29">
                  <c:v>29 years</c:v>
                </c:pt>
                <c:pt idx="30">
                  <c:v>30 years</c:v>
                </c:pt>
                <c:pt idx="31">
                  <c:v>31 years</c:v>
                </c:pt>
                <c:pt idx="32">
                  <c:v>32 years</c:v>
                </c:pt>
                <c:pt idx="33">
                  <c:v>33 years</c:v>
                </c:pt>
                <c:pt idx="34">
                  <c:v>34 years</c:v>
                </c:pt>
                <c:pt idx="35">
                  <c:v>35 years</c:v>
                </c:pt>
                <c:pt idx="36">
                  <c:v>36 years</c:v>
                </c:pt>
                <c:pt idx="37">
                  <c:v>37 years</c:v>
                </c:pt>
                <c:pt idx="38">
                  <c:v>38 years</c:v>
                </c:pt>
                <c:pt idx="39">
                  <c:v>39 years</c:v>
                </c:pt>
                <c:pt idx="40">
                  <c:v>40 years</c:v>
                </c:pt>
                <c:pt idx="41">
                  <c:v>41 years</c:v>
                </c:pt>
                <c:pt idx="42">
                  <c:v>42 years</c:v>
                </c:pt>
                <c:pt idx="43">
                  <c:v>43 years</c:v>
                </c:pt>
                <c:pt idx="44">
                  <c:v>44 years</c:v>
                </c:pt>
                <c:pt idx="45">
                  <c:v>45 years</c:v>
                </c:pt>
                <c:pt idx="46">
                  <c:v>46 years</c:v>
                </c:pt>
                <c:pt idx="47">
                  <c:v>47 years</c:v>
                </c:pt>
                <c:pt idx="48">
                  <c:v>48 years</c:v>
                </c:pt>
                <c:pt idx="49">
                  <c:v>49 years</c:v>
                </c:pt>
                <c:pt idx="50">
                  <c:v>50 years</c:v>
                </c:pt>
                <c:pt idx="51">
                  <c:v>51 years</c:v>
                </c:pt>
                <c:pt idx="52">
                  <c:v>52 years</c:v>
                </c:pt>
                <c:pt idx="53">
                  <c:v>53 years</c:v>
                </c:pt>
                <c:pt idx="54">
                  <c:v>54 years</c:v>
                </c:pt>
                <c:pt idx="55">
                  <c:v>55 years</c:v>
                </c:pt>
                <c:pt idx="56">
                  <c:v>56 years</c:v>
                </c:pt>
                <c:pt idx="57">
                  <c:v>57 years</c:v>
                </c:pt>
                <c:pt idx="58">
                  <c:v>58 years</c:v>
                </c:pt>
                <c:pt idx="59">
                  <c:v>59 years</c:v>
                </c:pt>
                <c:pt idx="60">
                  <c:v>60 years</c:v>
                </c:pt>
                <c:pt idx="61">
                  <c:v>61 years</c:v>
                </c:pt>
                <c:pt idx="62">
                  <c:v>62 years</c:v>
                </c:pt>
                <c:pt idx="63">
                  <c:v>63 years</c:v>
                </c:pt>
                <c:pt idx="64">
                  <c:v>64 years</c:v>
                </c:pt>
                <c:pt idx="65">
                  <c:v>65 years</c:v>
                </c:pt>
                <c:pt idx="66">
                  <c:v>66 years</c:v>
                </c:pt>
                <c:pt idx="67">
                  <c:v>67 years</c:v>
                </c:pt>
                <c:pt idx="68">
                  <c:v>68 years</c:v>
                </c:pt>
                <c:pt idx="69">
                  <c:v>69 years</c:v>
                </c:pt>
                <c:pt idx="70">
                  <c:v>70 years</c:v>
                </c:pt>
                <c:pt idx="71">
                  <c:v>71 years</c:v>
                </c:pt>
                <c:pt idx="72">
                  <c:v>72 years</c:v>
                </c:pt>
                <c:pt idx="73">
                  <c:v>73 years</c:v>
                </c:pt>
                <c:pt idx="74">
                  <c:v>74 years</c:v>
                </c:pt>
                <c:pt idx="75">
                  <c:v>75 years</c:v>
                </c:pt>
                <c:pt idx="76">
                  <c:v>76 years</c:v>
                </c:pt>
                <c:pt idx="77">
                  <c:v>77 years</c:v>
                </c:pt>
                <c:pt idx="78">
                  <c:v>78 years</c:v>
                </c:pt>
                <c:pt idx="79">
                  <c:v>79 years</c:v>
                </c:pt>
                <c:pt idx="80">
                  <c:v>80 years</c:v>
                </c:pt>
                <c:pt idx="81">
                  <c:v>81 years</c:v>
                </c:pt>
                <c:pt idx="82">
                  <c:v>82 years</c:v>
                </c:pt>
                <c:pt idx="83">
                  <c:v>83 years</c:v>
                </c:pt>
                <c:pt idx="84">
                  <c:v>84 years</c:v>
                </c:pt>
                <c:pt idx="85">
                  <c:v>85 years</c:v>
                </c:pt>
                <c:pt idx="86">
                  <c:v>86 years</c:v>
                </c:pt>
                <c:pt idx="87">
                  <c:v>87 years</c:v>
                </c:pt>
                <c:pt idx="88">
                  <c:v>88 years</c:v>
                </c:pt>
                <c:pt idx="89">
                  <c:v>89 years</c:v>
                </c:pt>
                <c:pt idx="90">
                  <c:v>90 years</c:v>
                </c:pt>
                <c:pt idx="91">
                  <c:v>91 years</c:v>
                </c:pt>
                <c:pt idx="92">
                  <c:v>92 years</c:v>
                </c:pt>
                <c:pt idx="93">
                  <c:v>93 years</c:v>
                </c:pt>
                <c:pt idx="94">
                  <c:v>94 years</c:v>
                </c:pt>
                <c:pt idx="95">
                  <c:v>95 + years</c:v>
                </c:pt>
              </c:strCache>
            </c:strRef>
          </c:cat>
          <c:val>
            <c:numRef>
              <c:f>Sheet1!$H$2:$H$97</c:f>
              <c:numCache>
                <c:formatCode>#,##0</c:formatCode>
                <c:ptCount val="96"/>
                <c:pt idx="0">
                  <c:v>30457</c:v>
                </c:pt>
                <c:pt idx="1">
                  <c:v>30327</c:v>
                </c:pt>
                <c:pt idx="2">
                  <c:v>30432</c:v>
                </c:pt>
                <c:pt idx="3">
                  <c:v>30545</c:v>
                </c:pt>
                <c:pt idx="4">
                  <c:v>30673</c:v>
                </c:pt>
                <c:pt idx="5">
                  <c:v>30818</c:v>
                </c:pt>
                <c:pt idx="6">
                  <c:v>30979</c:v>
                </c:pt>
                <c:pt idx="7">
                  <c:v>31160</c:v>
                </c:pt>
                <c:pt idx="8">
                  <c:v>31368</c:v>
                </c:pt>
                <c:pt idx="9">
                  <c:v>31599</c:v>
                </c:pt>
                <c:pt idx="10">
                  <c:v>31830</c:v>
                </c:pt>
                <c:pt idx="11">
                  <c:v>31934</c:v>
                </c:pt>
                <c:pt idx="12">
                  <c:v>32019</c:v>
                </c:pt>
                <c:pt idx="13">
                  <c:v>32083</c:v>
                </c:pt>
                <c:pt idx="14">
                  <c:v>32113</c:v>
                </c:pt>
                <c:pt idx="15">
                  <c:v>32122</c:v>
                </c:pt>
                <c:pt idx="16">
                  <c:v>32359</c:v>
                </c:pt>
                <c:pt idx="17">
                  <c:v>32578</c:v>
                </c:pt>
                <c:pt idx="18">
                  <c:v>32814</c:v>
                </c:pt>
                <c:pt idx="19">
                  <c:v>33003</c:v>
                </c:pt>
                <c:pt idx="20">
                  <c:v>33165</c:v>
                </c:pt>
                <c:pt idx="21">
                  <c:v>33555</c:v>
                </c:pt>
                <c:pt idx="22">
                  <c:v>33921</c:v>
                </c:pt>
                <c:pt idx="23">
                  <c:v>34264</c:v>
                </c:pt>
                <c:pt idx="24">
                  <c:v>34576</c:v>
                </c:pt>
                <c:pt idx="25">
                  <c:v>34861</c:v>
                </c:pt>
                <c:pt idx="26">
                  <c:v>34937</c:v>
                </c:pt>
                <c:pt idx="27">
                  <c:v>34948</c:v>
                </c:pt>
                <c:pt idx="28">
                  <c:v>34904</c:v>
                </c:pt>
                <c:pt idx="29">
                  <c:v>34824</c:v>
                </c:pt>
                <c:pt idx="30">
                  <c:v>35735</c:v>
                </c:pt>
                <c:pt idx="31">
                  <c:v>36601</c:v>
                </c:pt>
                <c:pt idx="32">
                  <c:v>37422</c:v>
                </c:pt>
                <c:pt idx="33">
                  <c:v>37431</c:v>
                </c:pt>
                <c:pt idx="34">
                  <c:v>37891</c:v>
                </c:pt>
                <c:pt idx="35">
                  <c:v>37486</c:v>
                </c:pt>
                <c:pt idx="36">
                  <c:v>37324</c:v>
                </c:pt>
                <c:pt idx="37">
                  <c:v>37007</c:v>
                </c:pt>
                <c:pt idx="38">
                  <c:v>37276</c:v>
                </c:pt>
                <c:pt idx="39">
                  <c:v>37625</c:v>
                </c:pt>
                <c:pt idx="40">
                  <c:v>38596</c:v>
                </c:pt>
                <c:pt idx="41">
                  <c:v>37267</c:v>
                </c:pt>
                <c:pt idx="42">
                  <c:v>37377</c:v>
                </c:pt>
                <c:pt idx="43">
                  <c:v>37529</c:v>
                </c:pt>
                <c:pt idx="44">
                  <c:v>36986</c:v>
                </c:pt>
                <c:pt idx="45">
                  <c:v>38528</c:v>
                </c:pt>
                <c:pt idx="46">
                  <c:v>38875</c:v>
                </c:pt>
                <c:pt idx="47">
                  <c:v>39662</c:v>
                </c:pt>
                <c:pt idx="48">
                  <c:v>38658</c:v>
                </c:pt>
                <c:pt idx="49">
                  <c:v>38668</c:v>
                </c:pt>
                <c:pt idx="50">
                  <c:v>36946</c:v>
                </c:pt>
                <c:pt idx="51">
                  <c:v>34233</c:v>
                </c:pt>
                <c:pt idx="52">
                  <c:v>32700</c:v>
                </c:pt>
                <c:pt idx="53">
                  <c:v>31630</c:v>
                </c:pt>
                <c:pt idx="54">
                  <c:v>31242</c:v>
                </c:pt>
                <c:pt idx="55">
                  <c:v>30067</c:v>
                </c:pt>
                <c:pt idx="56">
                  <c:v>29333</c:v>
                </c:pt>
                <c:pt idx="57">
                  <c:v>29513</c:v>
                </c:pt>
                <c:pt idx="58">
                  <c:v>28642</c:v>
                </c:pt>
                <c:pt idx="59">
                  <c:v>29053</c:v>
                </c:pt>
                <c:pt idx="60">
                  <c:v>29050</c:v>
                </c:pt>
                <c:pt idx="61">
                  <c:v>26613</c:v>
                </c:pt>
                <c:pt idx="62">
                  <c:v>25372</c:v>
                </c:pt>
                <c:pt idx="63">
                  <c:v>24482</c:v>
                </c:pt>
                <c:pt idx="64">
                  <c:v>23966</c:v>
                </c:pt>
                <c:pt idx="65">
                  <c:v>23326</c:v>
                </c:pt>
                <c:pt idx="66">
                  <c:v>23086</c:v>
                </c:pt>
                <c:pt idx="67">
                  <c:v>23618</c:v>
                </c:pt>
                <c:pt idx="68">
                  <c:v>23499</c:v>
                </c:pt>
                <c:pt idx="69">
                  <c:v>24101</c:v>
                </c:pt>
                <c:pt idx="70">
                  <c:v>22477</c:v>
                </c:pt>
                <c:pt idx="71">
                  <c:v>20220</c:v>
                </c:pt>
                <c:pt idx="72">
                  <c:v>20238</c:v>
                </c:pt>
                <c:pt idx="73">
                  <c:v>19741</c:v>
                </c:pt>
                <c:pt idx="74">
                  <c:v>20124</c:v>
                </c:pt>
                <c:pt idx="75">
                  <c:v>20808</c:v>
                </c:pt>
                <c:pt idx="76">
                  <c:v>19579</c:v>
                </c:pt>
                <c:pt idx="77">
                  <c:v>18966</c:v>
                </c:pt>
                <c:pt idx="78">
                  <c:v>18207</c:v>
                </c:pt>
                <c:pt idx="79">
                  <c:v>17769</c:v>
                </c:pt>
                <c:pt idx="80">
                  <c:v>16786</c:v>
                </c:pt>
                <c:pt idx="81">
                  <c:v>15614</c:v>
                </c:pt>
                <c:pt idx="82">
                  <c:v>14535</c:v>
                </c:pt>
                <c:pt idx="83">
                  <c:v>13440</c:v>
                </c:pt>
                <c:pt idx="84">
                  <c:v>12233</c:v>
                </c:pt>
                <c:pt idx="85">
                  <c:v>11152</c:v>
                </c:pt>
                <c:pt idx="86">
                  <c:v>9472</c:v>
                </c:pt>
                <c:pt idx="87">
                  <c:v>8405</c:v>
                </c:pt>
                <c:pt idx="88">
                  <c:v>7407</c:v>
                </c:pt>
                <c:pt idx="89">
                  <c:v>6513</c:v>
                </c:pt>
                <c:pt idx="90">
                  <c:v>5563</c:v>
                </c:pt>
                <c:pt idx="91">
                  <c:v>4639</c:v>
                </c:pt>
                <c:pt idx="92">
                  <c:v>3785</c:v>
                </c:pt>
                <c:pt idx="93">
                  <c:v>2974</c:v>
                </c:pt>
                <c:pt idx="94">
                  <c:v>2141</c:v>
                </c:pt>
                <c:pt idx="95">
                  <c:v>6675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C00-43E5-9391-5CD523DA4AA1}"/>
            </c:ext>
          </c:extLst>
        </c:ser>
        <c:ser>
          <c:idx val="9"/>
          <c:order val="8"/>
          <c:tx>
            <c:strRef>
              <c:f>Sheet1!$J$1</c:f>
              <c:strCache>
                <c:ptCount val="1"/>
                <c:pt idx="0">
                  <c:v>NH Asian Female</c:v>
                </c:pt>
              </c:strCache>
            </c:strRef>
          </c:tx>
          <c:spPr>
            <a:solidFill>
              <a:srgbClr val="FA8699"/>
            </a:solidFill>
            <a:ln>
              <a:solidFill>
                <a:srgbClr val="FC8168"/>
              </a:solidFill>
            </a:ln>
          </c:spPr>
          <c:invertIfNegative val="0"/>
          <c:val>
            <c:numRef>
              <c:f>Sheet1!$J$2:$J$97</c:f>
              <c:numCache>
                <c:formatCode>#,##0</c:formatCode>
                <c:ptCount val="96"/>
                <c:pt idx="0">
                  <c:v>22077</c:v>
                </c:pt>
                <c:pt idx="1">
                  <c:v>22209</c:v>
                </c:pt>
                <c:pt idx="2">
                  <c:v>22409</c:v>
                </c:pt>
                <c:pt idx="3">
                  <c:v>22596</c:v>
                </c:pt>
                <c:pt idx="4">
                  <c:v>22745</c:v>
                </c:pt>
                <c:pt idx="5">
                  <c:v>22876</c:v>
                </c:pt>
                <c:pt idx="6">
                  <c:v>22663</c:v>
                </c:pt>
                <c:pt idx="7">
                  <c:v>22406</c:v>
                </c:pt>
                <c:pt idx="8">
                  <c:v>22126</c:v>
                </c:pt>
                <c:pt idx="9">
                  <c:v>21818</c:v>
                </c:pt>
                <c:pt idx="10">
                  <c:v>21504</c:v>
                </c:pt>
                <c:pt idx="11">
                  <c:v>21072</c:v>
                </c:pt>
                <c:pt idx="12">
                  <c:v>20656</c:v>
                </c:pt>
                <c:pt idx="13">
                  <c:v>20221</c:v>
                </c:pt>
                <c:pt idx="14">
                  <c:v>19810</c:v>
                </c:pt>
                <c:pt idx="15">
                  <c:v>19391</c:v>
                </c:pt>
                <c:pt idx="16">
                  <c:v>19729</c:v>
                </c:pt>
                <c:pt idx="17">
                  <c:v>20102</c:v>
                </c:pt>
                <c:pt idx="18">
                  <c:v>20495</c:v>
                </c:pt>
                <c:pt idx="19">
                  <c:v>20890</c:v>
                </c:pt>
                <c:pt idx="20">
                  <c:v>21402</c:v>
                </c:pt>
                <c:pt idx="21">
                  <c:v>22570</c:v>
                </c:pt>
                <c:pt idx="22">
                  <c:v>23892</c:v>
                </c:pt>
                <c:pt idx="23">
                  <c:v>25298</c:v>
                </c:pt>
                <c:pt idx="24">
                  <c:v>26846</c:v>
                </c:pt>
                <c:pt idx="25">
                  <c:v>28465</c:v>
                </c:pt>
                <c:pt idx="26">
                  <c:v>29271</c:v>
                </c:pt>
                <c:pt idx="27">
                  <c:v>30091</c:v>
                </c:pt>
                <c:pt idx="28">
                  <c:v>30934</c:v>
                </c:pt>
                <c:pt idx="29">
                  <c:v>31787</c:v>
                </c:pt>
                <c:pt idx="30">
                  <c:v>30694</c:v>
                </c:pt>
                <c:pt idx="31">
                  <c:v>30912</c:v>
                </c:pt>
                <c:pt idx="32">
                  <c:v>33178</c:v>
                </c:pt>
                <c:pt idx="33">
                  <c:v>32800</c:v>
                </c:pt>
                <c:pt idx="34">
                  <c:v>33543</c:v>
                </c:pt>
                <c:pt idx="35">
                  <c:v>33883</c:v>
                </c:pt>
                <c:pt idx="36">
                  <c:v>34995</c:v>
                </c:pt>
                <c:pt idx="37">
                  <c:v>34011</c:v>
                </c:pt>
                <c:pt idx="38">
                  <c:v>32278</c:v>
                </c:pt>
                <c:pt idx="39">
                  <c:v>33793</c:v>
                </c:pt>
                <c:pt idx="40">
                  <c:v>31649</c:v>
                </c:pt>
                <c:pt idx="41">
                  <c:v>29504</c:v>
                </c:pt>
                <c:pt idx="42">
                  <c:v>29994</c:v>
                </c:pt>
                <c:pt idx="43">
                  <c:v>30165</c:v>
                </c:pt>
                <c:pt idx="44">
                  <c:v>28685</c:v>
                </c:pt>
                <c:pt idx="45">
                  <c:v>27919</c:v>
                </c:pt>
                <c:pt idx="46">
                  <c:v>27462</c:v>
                </c:pt>
                <c:pt idx="47">
                  <c:v>25561</c:v>
                </c:pt>
                <c:pt idx="48">
                  <c:v>24527</c:v>
                </c:pt>
                <c:pt idx="49">
                  <c:v>23429</c:v>
                </c:pt>
                <c:pt idx="50">
                  <c:v>23753</c:v>
                </c:pt>
                <c:pt idx="51">
                  <c:v>23218</c:v>
                </c:pt>
                <c:pt idx="52">
                  <c:v>22005</c:v>
                </c:pt>
                <c:pt idx="53">
                  <c:v>21415</c:v>
                </c:pt>
                <c:pt idx="54">
                  <c:v>21780</c:v>
                </c:pt>
                <c:pt idx="55">
                  <c:v>20832</c:v>
                </c:pt>
                <c:pt idx="56">
                  <c:v>22032</c:v>
                </c:pt>
                <c:pt idx="57">
                  <c:v>21823</c:v>
                </c:pt>
                <c:pt idx="58">
                  <c:v>21139</c:v>
                </c:pt>
                <c:pt idx="59">
                  <c:v>20395</c:v>
                </c:pt>
                <c:pt idx="60">
                  <c:v>19748</c:v>
                </c:pt>
                <c:pt idx="61">
                  <c:v>18962</c:v>
                </c:pt>
                <c:pt idx="62">
                  <c:v>18248</c:v>
                </c:pt>
                <c:pt idx="63">
                  <c:v>18110</c:v>
                </c:pt>
                <c:pt idx="64">
                  <c:v>18852</c:v>
                </c:pt>
                <c:pt idx="65">
                  <c:v>18707</c:v>
                </c:pt>
                <c:pt idx="66">
                  <c:v>18312</c:v>
                </c:pt>
                <c:pt idx="67">
                  <c:v>18051</c:v>
                </c:pt>
                <c:pt idx="68">
                  <c:v>17299</c:v>
                </c:pt>
                <c:pt idx="69">
                  <c:v>16389</c:v>
                </c:pt>
                <c:pt idx="70">
                  <c:v>15643</c:v>
                </c:pt>
                <c:pt idx="71">
                  <c:v>14093</c:v>
                </c:pt>
                <c:pt idx="72">
                  <c:v>12578</c:v>
                </c:pt>
                <c:pt idx="73">
                  <c:v>11434</c:v>
                </c:pt>
                <c:pt idx="74">
                  <c:v>11126</c:v>
                </c:pt>
                <c:pt idx="75">
                  <c:v>10744</c:v>
                </c:pt>
                <c:pt idx="76">
                  <c:v>10472</c:v>
                </c:pt>
                <c:pt idx="77">
                  <c:v>9951</c:v>
                </c:pt>
                <c:pt idx="78">
                  <c:v>8443</c:v>
                </c:pt>
                <c:pt idx="79">
                  <c:v>8534</c:v>
                </c:pt>
                <c:pt idx="80">
                  <c:v>8168</c:v>
                </c:pt>
                <c:pt idx="81">
                  <c:v>7493</c:v>
                </c:pt>
                <c:pt idx="82">
                  <c:v>6990</c:v>
                </c:pt>
                <c:pt idx="83">
                  <c:v>6709</c:v>
                </c:pt>
                <c:pt idx="84">
                  <c:v>6216</c:v>
                </c:pt>
                <c:pt idx="85">
                  <c:v>5665</c:v>
                </c:pt>
                <c:pt idx="86">
                  <c:v>5000</c:v>
                </c:pt>
                <c:pt idx="87">
                  <c:v>4795</c:v>
                </c:pt>
                <c:pt idx="88">
                  <c:v>4019</c:v>
                </c:pt>
                <c:pt idx="89">
                  <c:v>3798</c:v>
                </c:pt>
                <c:pt idx="90">
                  <c:v>3430</c:v>
                </c:pt>
                <c:pt idx="91">
                  <c:v>2761</c:v>
                </c:pt>
                <c:pt idx="92">
                  <c:v>2320</c:v>
                </c:pt>
                <c:pt idx="93">
                  <c:v>1861</c:v>
                </c:pt>
                <c:pt idx="94">
                  <c:v>1335</c:v>
                </c:pt>
                <c:pt idx="95">
                  <c:v>4758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C1-4884-9151-109A555C4294}"/>
            </c:ext>
          </c:extLst>
        </c:ser>
        <c:ser>
          <c:idx val="1"/>
          <c:order val="9"/>
          <c:tx>
            <c:strRef>
              <c:f>Sheet1!$K$1</c:f>
              <c:strCache>
                <c:ptCount val="1"/>
                <c:pt idx="0">
                  <c:v>NH Other Female</c:v>
                </c:pt>
              </c:strCache>
            </c:strRef>
          </c:tx>
          <c:spPr>
            <a:solidFill>
              <a:srgbClr val="BC1A2D"/>
            </a:solidFill>
          </c:spPr>
          <c:invertIfNegative val="0"/>
          <c:val>
            <c:numRef>
              <c:f>Sheet1!$K$2:$K$97</c:f>
              <c:numCache>
                <c:formatCode>#,##0</c:formatCode>
                <c:ptCount val="96"/>
                <c:pt idx="0">
                  <c:v>13607</c:v>
                </c:pt>
                <c:pt idx="1">
                  <c:v>13441</c:v>
                </c:pt>
                <c:pt idx="2">
                  <c:v>13358</c:v>
                </c:pt>
                <c:pt idx="3">
                  <c:v>13271</c:v>
                </c:pt>
                <c:pt idx="4">
                  <c:v>13179</c:v>
                </c:pt>
                <c:pt idx="5">
                  <c:v>13098</c:v>
                </c:pt>
                <c:pt idx="6">
                  <c:v>12933</c:v>
                </c:pt>
                <c:pt idx="7">
                  <c:v>12762</c:v>
                </c:pt>
                <c:pt idx="8">
                  <c:v>12609</c:v>
                </c:pt>
                <c:pt idx="9">
                  <c:v>12433</c:v>
                </c:pt>
                <c:pt idx="10">
                  <c:v>12275</c:v>
                </c:pt>
                <c:pt idx="11">
                  <c:v>12040</c:v>
                </c:pt>
                <c:pt idx="12">
                  <c:v>11795</c:v>
                </c:pt>
                <c:pt idx="13">
                  <c:v>11563</c:v>
                </c:pt>
                <c:pt idx="14">
                  <c:v>11316</c:v>
                </c:pt>
                <c:pt idx="15">
                  <c:v>11069</c:v>
                </c:pt>
                <c:pt idx="16">
                  <c:v>10988</c:v>
                </c:pt>
                <c:pt idx="17">
                  <c:v>10879</c:v>
                </c:pt>
                <c:pt idx="18">
                  <c:v>10775</c:v>
                </c:pt>
                <c:pt idx="19">
                  <c:v>10669</c:v>
                </c:pt>
                <c:pt idx="20">
                  <c:v>10578</c:v>
                </c:pt>
                <c:pt idx="21">
                  <c:v>10583</c:v>
                </c:pt>
                <c:pt idx="22">
                  <c:v>10593</c:v>
                </c:pt>
                <c:pt idx="23">
                  <c:v>10601</c:v>
                </c:pt>
                <c:pt idx="24">
                  <c:v>10594</c:v>
                </c:pt>
                <c:pt idx="25">
                  <c:v>10586</c:v>
                </c:pt>
                <c:pt idx="26">
                  <c:v>10447</c:v>
                </c:pt>
                <c:pt idx="27">
                  <c:v>10273</c:v>
                </c:pt>
                <c:pt idx="28">
                  <c:v>10109</c:v>
                </c:pt>
                <c:pt idx="29">
                  <c:v>9929</c:v>
                </c:pt>
                <c:pt idx="30">
                  <c:v>10861</c:v>
                </c:pt>
                <c:pt idx="31">
                  <c:v>10693</c:v>
                </c:pt>
                <c:pt idx="32">
                  <c:v>10630</c:v>
                </c:pt>
                <c:pt idx="33">
                  <c:v>10063</c:v>
                </c:pt>
                <c:pt idx="34">
                  <c:v>9841</c:v>
                </c:pt>
                <c:pt idx="35">
                  <c:v>9801</c:v>
                </c:pt>
                <c:pt idx="36">
                  <c:v>9246</c:v>
                </c:pt>
                <c:pt idx="37">
                  <c:v>9119</c:v>
                </c:pt>
                <c:pt idx="38">
                  <c:v>8579</c:v>
                </c:pt>
                <c:pt idx="39">
                  <c:v>8592</c:v>
                </c:pt>
                <c:pt idx="40">
                  <c:v>8434</c:v>
                </c:pt>
                <c:pt idx="41">
                  <c:v>8316</c:v>
                </c:pt>
                <c:pt idx="42">
                  <c:v>8164</c:v>
                </c:pt>
                <c:pt idx="43">
                  <c:v>8020</c:v>
                </c:pt>
                <c:pt idx="44">
                  <c:v>7911</c:v>
                </c:pt>
                <c:pt idx="45">
                  <c:v>7543</c:v>
                </c:pt>
                <c:pt idx="46">
                  <c:v>7355</c:v>
                </c:pt>
                <c:pt idx="47">
                  <c:v>7047</c:v>
                </c:pt>
                <c:pt idx="48">
                  <c:v>6823</c:v>
                </c:pt>
                <c:pt idx="49">
                  <c:v>6678</c:v>
                </c:pt>
                <c:pt idx="50">
                  <c:v>6177</c:v>
                </c:pt>
                <c:pt idx="51">
                  <c:v>5607</c:v>
                </c:pt>
                <c:pt idx="52">
                  <c:v>5499</c:v>
                </c:pt>
                <c:pt idx="53">
                  <c:v>5465</c:v>
                </c:pt>
                <c:pt idx="54">
                  <c:v>4857</c:v>
                </c:pt>
                <c:pt idx="55">
                  <c:v>4847</c:v>
                </c:pt>
                <c:pt idx="56">
                  <c:v>4526</c:v>
                </c:pt>
                <c:pt idx="57">
                  <c:v>4639</c:v>
                </c:pt>
                <c:pt idx="58">
                  <c:v>4584</c:v>
                </c:pt>
                <c:pt idx="59">
                  <c:v>4256</c:v>
                </c:pt>
                <c:pt idx="60">
                  <c:v>4222</c:v>
                </c:pt>
                <c:pt idx="61">
                  <c:v>3893</c:v>
                </c:pt>
                <c:pt idx="62">
                  <c:v>3793</c:v>
                </c:pt>
                <c:pt idx="63">
                  <c:v>3502</c:v>
                </c:pt>
                <c:pt idx="64">
                  <c:v>3414</c:v>
                </c:pt>
                <c:pt idx="65">
                  <c:v>3472</c:v>
                </c:pt>
                <c:pt idx="66">
                  <c:v>3233</c:v>
                </c:pt>
                <c:pt idx="67">
                  <c:v>3180</c:v>
                </c:pt>
                <c:pt idx="68">
                  <c:v>3198</c:v>
                </c:pt>
                <c:pt idx="69">
                  <c:v>3224</c:v>
                </c:pt>
                <c:pt idx="70">
                  <c:v>3012</c:v>
                </c:pt>
                <c:pt idx="71">
                  <c:v>2617</c:v>
                </c:pt>
                <c:pt idx="72">
                  <c:v>2609</c:v>
                </c:pt>
                <c:pt idx="73">
                  <c:v>2400</c:v>
                </c:pt>
                <c:pt idx="74">
                  <c:v>2332</c:v>
                </c:pt>
                <c:pt idx="75">
                  <c:v>2488</c:v>
                </c:pt>
                <c:pt idx="76">
                  <c:v>2431</c:v>
                </c:pt>
                <c:pt idx="77">
                  <c:v>2454</c:v>
                </c:pt>
                <c:pt idx="78">
                  <c:v>2396</c:v>
                </c:pt>
                <c:pt idx="79">
                  <c:v>2303</c:v>
                </c:pt>
                <c:pt idx="80">
                  <c:v>2032</c:v>
                </c:pt>
                <c:pt idx="81">
                  <c:v>1901</c:v>
                </c:pt>
                <c:pt idx="82">
                  <c:v>1838</c:v>
                </c:pt>
                <c:pt idx="83">
                  <c:v>1777</c:v>
                </c:pt>
                <c:pt idx="84">
                  <c:v>1522</c:v>
                </c:pt>
                <c:pt idx="85">
                  <c:v>1444</c:v>
                </c:pt>
                <c:pt idx="86">
                  <c:v>1201</c:v>
                </c:pt>
                <c:pt idx="87">
                  <c:v>1119</c:v>
                </c:pt>
                <c:pt idx="88" formatCode="General">
                  <c:v>951</c:v>
                </c:pt>
                <c:pt idx="89" formatCode="General">
                  <c:v>822</c:v>
                </c:pt>
                <c:pt idx="90" formatCode="General">
                  <c:v>717</c:v>
                </c:pt>
                <c:pt idx="91" formatCode="General">
                  <c:v>611</c:v>
                </c:pt>
                <c:pt idx="92" formatCode="General">
                  <c:v>497</c:v>
                </c:pt>
                <c:pt idx="93" formatCode="General">
                  <c:v>417</c:v>
                </c:pt>
                <c:pt idx="94" formatCode="General">
                  <c:v>292</c:v>
                </c:pt>
                <c:pt idx="95" formatCode="General">
                  <c:v>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C1-4884-9151-109A555C42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20211632"/>
        <c:axId val="220206536"/>
      </c:barChart>
      <c:catAx>
        <c:axId val="2202116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050" baseline="0"/>
            </a:pPr>
            <a:endParaRPr lang="en-US"/>
          </a:p>
        </c:txPr>
        <c:crossAx val="220206536"/>
        <c:crosses val="autoZero"/>
        <c:auto val="1"/>
        <c:lblAlgn val="ctr"/>
        <c:lblOffset val="100"/>
        <c:tickLblSkip val="5"/>
        <c:noMultiLvlLbl val="0"/>
      </c:catAx>
      <c:valAx>
        <c:axId val="220206536"/>
        <c:scaling>
          <c:orientation val="minMax"/>
          <c:max val="300000"/>
          <c:min val="-300000"/>
        </c:scaling>
        <c:delete val="0"/>
        <c:axPos val="b"/>
        <c:majorGridlines/>
        <c:numFmt formatCode="0;[Red]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202116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7.0006678852643417E-2"/>
          <c:y val="0"/>
          <c:w val="0.88379616610423695"/>
          <c:h val="0.10613092972098502"/>
        </c:manualLayout>
      </c:layout>
      <c:overlay val="0"/>
      <c:txPr>
        <a:bodyPr/>
        <a:lstStyle/>
        <a:p>
          <a:pPr>
            <a:defRPr sz="11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English Fluent, Native Born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0 to 4th Grade</c:v>
                </c:pt>
                <c:pt idx="1">
                  <c:v>5th to 8th Grade</c:v>
                </c:pt>
                <c:pt idx="2">
                  <c:v>9th to 12th Grade (no diploma)</c:v>
                </c:pt>
                <c:pt idx="3">
                  <c:v>High School Graduate</c:v>
                </c:pt>
                <c:pt idx="4">
                  <c:v>GED</c:v>
                </c:pt>
                <c:pt idx="5">
                  <c:v>Some College to 2-yr Degree</c:v>
                </c:pt>
                <c:pt idx="6">
                  <c:v>Bacelors Degee and Higher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9.4996130161187201E-2</c:v>
                </c:pt>
                <c:pt idx="1">
                  <c:v>0.16202005586028198</c:v>
                </c:pt>
                <c:pt idx="2">
                  <c:v>0.24267254433489249</c:v>
                </c:pt>
                <c:pt idx="3">
                  <c:v>0.21382541979338426</c:v>
                </c:pt>
                <c:pt idx="4">
                  <c:v>3.9312514722212873E-2</c:v>
                </c:pt>
                <c:pt idx="5">
                  <c:v>0.15884005787932834</c:v>
                </c:pt>
                <c:pt idx="6">
                  <c:v>8.8333277248712858E-2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63-4207-88CB-B870D277611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English Fluent, Foreign Born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0 to 4th Grade</c:v>
                </c:pt>
                <c:pt idx="1">
                  <c:v>5th to 8th Grade</c:v>
                </c:pt>
                <c:pt idx="2">
                  <c:v>9th to 12th Grade (no diploma)</c:v>
                </c:pt>
                <c:pt idx="3">
                  <c:v>High School Graduate</c:v>
                </c:pt>
                <c:pt idx="4">
                  <c:v>GED</c:v>
                </c:pt>
                <c:pt idx="5">
                  <c:v>Some College to 2-yr Degree</c:v>
                </c:pt>
                <c:pt idx="6">
                  <c:v>Bacelors Degee and Higher</c:v>
                </c:pt>
              </c:strCache>
            </c:strRef>
          </c:cat>
          <c:val>
            <c:numRef>
              <c:f>Sheet1!$C$2:$C$8</c:f>
              <c:numCache>
                <c:formatCode>0.0%</c:formatCode>
                <c:ptCount val="7"/>
                <c:pt idx="0">
                  <c:v>0.1490005838637363</c:v>
                </c:pt>
                <c:pt idx="1">
                  <c:v>0.29715708817784059</c:v>
                </c:pt>
                <c:pt idx="2">
                  <c:v>0.21757357764306465</c:v>
                </c:pt>
                <c:pt idx="3">
                  <c:v>0.19336269471134787</c:v>
                </c:pt>
                <c:pt idx="4">
                  <c:v>2.0528937295917999E-2</c:v>
                </c:pt>
                <c:pt idx="5">
                  <c:v>7.6214400530523099E-2</c:v>
                </c:pt>
                <c:pt idx="6">
                  <c:v>4.6162717777569542E-2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63-4207-88CB-B870D27761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3654576"/>
        <c:axId val="593653920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Sheet1!$A$2:$A$8</c15:sqref>
                        </c15:formulaRef>
                      </c:ext>
                    </c:extLst>
                    <c:strCache>
                      <c:ptCount val="7"/>
                      <c:pt idx="0">
                        <c:v>0 to 4th Grade</c:v>
                      </c:pt>
                      <c:pt idx="1">
                        <c:v>5th to 8th Grade</c:v>
                      </c:pt>
                      <c:pt idx="2">
                        <c:v>9th to 12th Grade (no diploma)</c:v>
                      </c:pt>
                      <c:pt idx="3">
                        <c:v>High School Graduate</c:v>
                      </c:pt>
                      <c:pt idx="4">
                        <c:v>GED</c:v>
                      </c:pt>
                      <c:pt idx="5">
                        <c:v>Some College to 2-yr Degree</c:v>
                      </c:pt>
                      <c:pt idx="6">
                        <c:v>Bacelors Degee and Higher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Sheet1!$D$2:$D$8</c15:sqref>
                        </c15:formulaRef>
                      </c:ext>
                    </c:extLst>
                    <c:numCache>
                      <c:formatCode>0.0%</c:formatCode>
                      <c:ptCount val="7"/>
                      <c:pt idx="0">
                        <c:v>9.8053757429310856E-2</c:v>
                      </c:pt>
                      <c:pt idx="1">
                        <c:v>0.19433876714985815</c:v>
                      </c:pt>
                      <c:pt idx="2">
                        <c:v>0.57714527939566418</c:v>
                      </c:pt>
                      <c:pt idx="3">
                        <c:v>7.2841103404895149E-2</c:v>
                      </c:pt>
                      <c:pt idx="4">
                        <c:v>8.2231514217695617E-3</c:v>
                      </c:pt>
                      <c:pt idx="5">
                        <c:v>3.0908810402449013E-2</c:v>
                      </c:pt>
                      <c:pt idx="6">
                        <c:v>1.8489130796053046E-2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FA63-4207-88CB-B870D277611F}"/>
                  </c:ext>
                </c:extLst>
              </c15:ser>
            </c15:filteredBarSeries>
          </c:ext>
        </c:extLst>
      </c:barChart>
      <c:catAx>
        <c:axId val="59365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653920"/>
        <c:crosses val="autoZero"/>
        <c:auto val="1"/>
        <c:lblAlgn val="ctr"/>
        <c:lblOffset val="100"/>
        <c:noMultiLvlLbl val="0"/>
      </c:catAx>
      <c:valAx>
        <c:axId val="593653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654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5FA-4980-BCC6-0A23A04A0DD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FA-4980-BCC6-0A23A04A0DD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5FA-4980-BCC6-0A23A04A0DD3}"/>
              </c:ext>
            </c:extLst>
          </c:dPt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5FA-4980-BCC6-0A23A04A0DD3}"/>
                </c:ext>
              </c:extLst>
            </c:dLbl>
            <c:dLbl>
              <c:idx val="1"/>
              <c:layout>
                <c:manualLayout>
                  <c:x val="2.7144073207065331E-2"/>
                  <c:y val="3.66900189212223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5FA-4980-BCC6-0A23A04A0DD3}"/>
                </c:ext>
              </c:extLst>
            </c:dLbl>
            <c:dLbl>
              <c:idx val="2"/>
              <c:layout>
                <c:manualLayout>
                  <c:x val="-8.9047965288122768E-2"/>
                  <c:y val="-0.2602314499659633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5FA-4980-BCC6-0A23A04A0D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0 to 4th Grade</c:v>
                </c:pt>
                <c:pt idx="1">
                  <c:v>5th to 8th Grade</c:v>
                </c:pt>
                <c:pt idx="2">
                  <c:v>9th to 12th Grade (no diploma)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8.8515020911194009E-2</c:v>
                </c:pt>
                <c:pt idx="1">
                  <c:v>0.16541274876207129</c:v>
                </c:pt>
                <c:pt idx="2">
                  <c:v>0.74607223032673475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FA-4980-BCC6-0A23A04A0D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48737373050693"/>
          <c:y val="3.6058715108600245E-2"/>
          <c:w val="0.6609738077810654"/>
          <c:h val="0.8058700802699477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Less than High School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3"/>
                <c:pt idx="0">
                  <c:v>2008</c:v>
                </c:pt>
                <c:pt idx="1">
                  <c:v>2011</c:v>
                </c:pt>
                <c:pt idx="2">
                  <c:v>2015</c:v>
                </c:pt>
              </c:strCache>
            </c:strRef>
          </c:cat>
          <c:val>
            <c:numRef>
              <c:f>Sheet1!$B$2:$I$2</c:f>
              <c:numCache>
                <c:formatCode>0.0%</c:formatCode>
                <c:ptCount val="3"/>
                <c:pt idx="0">
                  <c:v>0.2038102073898802</c:v>
                </c:pt>
                <c:pt idx="1">
                  <c:v>0.1892592384992999</c:v>
                </c:pt>
                <c:pt idx="2">
                  <c:v>0.17576640711558342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CD-4A64-8B8E-12A15849CA2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High School or Equivelent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3"/>
                <c:pt idx="0">
                  <c:v>2008</c:v>
                </c:pt>
                <c:pt idx="1">
                  <c:v>2011</c:v>
                </c:pt>
                <c:pt idx="2">
                  <c:v>2015</c:v>
                </c:pt>
              </c:strCache>
            </c:strRef>
          </c:cat>
          <c:val>
            <c:numRef>
              <c:f>Sheet1!$B$3:$I$3</c:f>
              <c:numCache>
                <c:formatCode>0.0%</c:formatCode>
                <c:ptCount val="3"/>
                <c:pt idx="0">
                  <c:v>0.25441601190517904</c:v>
                </c:pt>
                <c:pt idx="1">
                  <c:v>0.25503417205665835</c:v>
                </c:pt>
                <c:pt idx="2">
                  <c:v>0.25328731224955087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CD-4A64-8B8E-12A15849CA2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Some College or Associate Degree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3"/>
                <c:pt idx="0">
                  <c:v>2008</c:v>
                </c:pt>
                <c:pt idx="1">
                  <c:v>2011</c:v>
                </c:pt>
                <c:pt idx="2">
                  <c:v>2015</c:v>
                </c:pt>
              </c:strCache>
            </c:strRef>
          </c:cat>
          <c:val>
            <c:numRef>
              <c:f>Sheet1!$B$4:$I$4</c:f>
              <c:numCache>
                <c:formatCode>0.0%</c:formatCode>
                <c:ptCount val="3"/>
                <c:pt idx="0">
                  <c:v>0.28840921752195031</c:v>
                </c:pt>
                <c:pt idx="1">
                  <c:v>0.29145527192912007</c:v>
                </c:pt>
                <c:pt idx="2">
                  <c:v>0.28734223891553878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CD-4A64-8B8E-12A15849CA26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Bachelor Degree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3"/>
                <c:pt idx="0">
                  <c:v>2008</c:v>
                </c:pt>
                <c:pt idx="1">
                  <c:v>2011</c:v>
                </c:pt>
                <c:pt idx="2">
                  <c:v>2015</c:v>
                </c:pt>
              </c:strCache>
            </c:strRef>
          </c:cat>
          <c:val>
            <c:numRef>
              <c:f>Sheet1!$B$5:$I$5</c:f>
              <c:numCache>
                <c:formatCode>0.0%</c:formatCode>
                <c:ptCount val="3"/>
                <c:pt idx="0">
                  <c:v>0.17077482970735702</c:v>
                </c:pt>
                <c:pt idx="1">
                  <c:v>0.17714518702450377</c:v>
                </c:pt>
                <c:pt idx="2">
                  <c:v>0.18693366816115575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CD-4A64-8B8E-12A15849CA26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Graduate or Professional Degree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ACCD-4A64-8B8E-12A15849CA2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CCD-4A64-8B8E-12A15849CA2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ACCD-4A64-8B8E-12A15849CA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3"/>
                <c:pt idx="0">
                  <c:v>2008</c:v>
                </c:pt>
                <c:pt idx="1">
                  <c:v>2011</c:v>
                </c:pt>
                <c:pt idx="2">
                  <c:v>2015</c:v>
                </c:pt>
              </c:strCache>
            </c:strRef>
          </c:cat>
          <c:val>
            <c:numRef>
              <c:f>Sheet1!$B$6:$I$6</c:f>
              <c:numCache>
                <c:formatCode>0.0%</c:formatCode>
                <c:ptCount val="3"/>
                <c:pt idx="0">
                  <c:v>8.2589733475633406E-2</c:v>
                </c:pt>
                <c:pt idx="1">
                  <c:v>8.710613049041796E-2</c:v>
                </c:pt>
                <c:pt idx="2">
                  <c:v>9.6670373558171152E-2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CCD-4A64-8B8E-12A15849CA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6071624"/>
        <c:axId val="226072016"/>
      </c:barChart>
      <c:catAx>
        <c:axId val="2260716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072016"/>
        <c:crosses val="autoZero"/>
        <c:auto val="1"/>
        <c:lblAlgn val="ctr"/>
        <c:lblOffset val="100"/>
        <c:noMultiLvlLbl val="0"/>
      </c:catAx>
      <c:valAx>
        <c:axId val="226072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071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271840139963589"/>
          <c:y val="0.16979733904752187"/>
          <c:w val="0.21408162659686772"/>
          <c:h val="0.620191486789192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0.4519</cdr:x>
      <cdr:y>0.2555</cdr:y>
    </cdr:from>
    <cdr:to>
      <cdr:x>0.65306</cdr:x>
      <cdr:y>0.63023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613588F7-7B08-5D40-8807-D9D3ABAFD30A}"/>
            </a:ext>
          </a:extLst>
        </cdr:cNvPr>
        <cdr:cNvCxnSpPr/>
      </cdr:nvCxnSpPr>
      <cdr:spPr>
        <a:xfrm xmlns:a="http://schemas.openxmlformats.org/drawingml/2006/main">
          <a:off x="2952750" y="1143000"/>
          <a:ext cx="1314450" cy="1676400"/>
        </a:xfrm>
        <a:prstGeom xmlns:a="http://schemas.openxmlformats.org/drawingml/2006/main" prst="line">
          <a:avLst/>
        </a:prstGeom>
        <a:ln xmlns:a="http://schemas.openxmlformats.org/drawingml/2006/main" w="127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0.71209</cdr:x>
      <cdr:y>0.80395</cdr:y>
    </cdr:from>
    <cdr:to>
      <cdr:x>0.93731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22975" y="3749674"/>
          <a:ext cx="1905000" cy="9144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0.73011</cdr:x>
      <cdr:y>0.72158</cdr:y>
    </cdr:from>
    <cdr:to>
      <cdr:x>0.83821</cdr:x>
      <cdr:y>0.91763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175375" y="33655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0.7211</cdr:x>
      <cdr:y>0.65623</cdr:y>
    </cdr:from>
    <cdr:to>
      <cdr:x>0.96434</cdr:x>
      <cdr:y>0.93998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099175" y="3060700"/>
          <a:ext cx="2057400" cy="13234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en-US" sz="1600" dirty="0" smtClean="0"/>
            <a:t>About  2,348,170 Texans are English fluent but did not complete high school </a:t>
          </a:r>
          <a:endParaRPr lang="en-US" sz="1600" dirty="0"/>
        </a:p>
        <a:p xmlns:a="http://schemas.openxmlformats.org/drawingml/2006/main">
          <a:endParaRPr lang="en-US" sz="16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0.17117</cdr:x>
      <cdr:y>0.47005</cdr:y>
    </cdr:from>
    <cdr:to>
      <cdr:x>0.76577</cdr:x>
      <cdr:y>0.50769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C0FEFABD-9D01-4544-A281-D628FA23E5E1}"/>
            </a:ext>
          </a:extLst>
        </cdr:cNvPr>
        <cdr:cNvCxnSpPr/>
      </cdr:nvCxnSpPr>
      <cdr:spPr>
        <a:xfrm xmlns:a="http://schemas.openxmlformats.org/drawingml/2006/main">
          <a:off x="1447800" y="2037139"/>
          <a:ext cx="5029200" cy="163136"/>
        </a:xfrm>
        <a:prstGeom xmlns:a="http://schemas.openxmlformats.org/drawingml/2006/main" prst="line">
          <a:avLst/>
        </a:prstGeom>
        <a:ln xmlns:a="http://schemas.openxmlformats.org/drawingml/2006/main" w="50800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0.72072</cdr:x>
      <cdr:y>0.63077</cdr:y>
    </cdr:from>
    <cdr:to>
      <cdr:x>0.84145</cdr:x>
      <cdr:y>0.72061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096000" y="2733675"/>
          <a:ext cx="1021158" cy="3893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/>
            <a:t>42.9%</a:t>
          </a:r>
        </a:p>
      </cdr:txBody>
    </cdr:sp>
  </cdr:relSizeAnchor>
  <cdr:relSizeAnchor xmlns:cdr="http://schemas.openxmlformats.org/drawingml/2006/chartDrawing">
    <cdr:from>
      <cdr:x>0.72973</cdr:x>
      <cdr:y>0.24396</cdr:y>
    </cdr:from>
    <cdr:to>
      <cdr:x>0.85046</cdr:x>
      <cdr:y>0.33381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172200" y="1057275"/>
          <a:ext cx="1021159" cy="3893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57.1%</a:t>
          </a:r>
        </a:p>
      </cdr:txBody>
    </cdr:sp>
  </cdr:relSizeAnchor>
  <cdr:relSizeAnchor xmlns:cdr="http://schemas.openxmlformats.org/drawingml/2006/chartDrawing">
    <cdr:from>
      <cdr:x>0.29549</cdr:x>
      <cdr:y>0.63077</cdr:y>
    </cdr:from>
    <cdr:to>
      <cdr:x>0.41623</cdr:x>
      <cdr:y>0.72061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499279" y="2733675"/>
          <a:ext cx="1021243" cy="3893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45.8%</a:t>
          </a:r>
        </a:p>
      </cdr:txBody>
    </cdr:sp>
  </cdr:relSizeAnchor>
  <cdr:relSizeAnchor xmlns:cdr="http://schemas.openxmlformats.org/drawingml/2006/chartDrawing">
    <cdr:from>
      <cdr:x>0.28829</cdr:x>
      <cdr:y>0.22637</cdr:y>
    </cdr:from>
    <cdr:to>
      <cdr:x>0.40902</cdr:x>
      <cdr:y>0.31621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438400" y="981075"/>
          <a:ext cx="1021158" cy="3893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54.2%</a:t>
          </a:r>
        </a:p>
      </cdr:txBody>
    </cdr:sp>
  </cdr:relSizeAnchor>
  <cdr:relSizeAnchor xmlns:cdr="http://schemas.openxmlformats.org/drawingml/2006/chartDrawing">
    <cdr:from>
      <cdr:x>0.70849</cdr:x>
      <cdr:y>0.06498</cdr:y>
    </cdr:from>
    <cdr:to>
      <cdr:x>0.72574</cdr:x>
      <cdr:y>0.48425</cdr:y>
    </cdr:to>
    <cdr:sp macro="" textlink="">
      <cdr:nvSpPr>
        <cdr:cNvPr id="8" name="Right Brace 7"/>
        <cdr:cNvSpPr/>
      </cdr:nvSpPr>
      <cdr:spPr>
        <a:xfrm xmlns:a="http://schemas.openxmlformats.org/drawingml/2006/main">
          <a:off x="5992567" y="281612"/>
          <a:ext cx="145904" cy="1817064"/>
        </a:xfrm>
        <a:prstGeom xmlns:a="http://schemas.openxmlformats.org/drawingml/2006/main" prst="rightBrace">
          <a:avLst/>
        </a:prstGeom>
        <a:ln xmlns:a="http://schemas.openxmlformats.org/drawingml/2006/main" w="2222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0.26176</cdr:x>
      <cdr:y>0.48935</cdr:y>
    </cdr:from>
    <cdr:to>
      <cdr:x>0.28763</cdr:x>
      <cdr:y>0.8385</cdr:y>
    </cdr:to>
    <cdr:sp macro="" textlink="">
      <cdr:nvSpPr>
        <cdr:cNvPr id="9" name="Right Brace 8"/>
        <cdr:cNvSpPr/>
      </cdr:nvSpPr>
      <cdr:spPr>
        <a:xfrm xmlns:a="http://schemas.openxmlformats.org/drawingml/2006/main">
          <a:off x="2214033" y="2120792"/>
          <a:ext cx="218813" cy="1513172"/>
        </a:xfrm>
        <a:prstGeom xmlns:a="http://schemas.openxmlformats.org/drawingml/2006/main" prst="rightBrace">
          <a:avLst/>
        </a:prstGeom>
        <a:ln xmlns:a="http://schemas.openxmlformats.org/drawingml/2006/main" w="2222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0.26577</cdr:x>
      <cdr:y>0.05055</cdr:y>
    </cdr:from>
    <cdr:to>
      <cdr:x>0.28301</cdr:x>
      <cdr:y>0.46982</cdr:y>
    </cdr:to>
    <cdr:sp macro="" textlink="">
      <cdr:nvSpPr>
        <cdr:cNvPr id="10" name="Right Brace 9"/>
        <cdr:cNvSpPr/>
      </cdr:nvSpPr>
      <cdr:spPr>
        <a:xfrm xmlns:a="http://schemas.openxmlformats.org/drawingml/2006/main">
          <a:off x="2247900" y="219075"/>
          <a:ext cx="145819" cy="1817065"/>
        </a:xfrm>
        <a:prstGeom xmlns:a="http://schemas.openxmlformats.org/drawingml/2006/main" prst="rightBrace">
          <a:avLst/>
        </a:prstGeom>
        <a:ln xmlns:a="http://schemas.openxmlformats.org/drawingml/2006/main" w="2222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0.41622</cdr:x>
      <cdr:y>0.01978</cdr:y>
    </cdr:from>
    <cdr:to>
      <cdr:x>0.43767</cdr:x>
      <cdr:y>0.48973</cdr:y>
    </cdr:to>
    <cdr:sp macro="" textlink="">
      <cdr:nvSpPr>
        <cdr:cNvPr id="2" name="Right Brace 1"/>
        <cdr:cNvSpPr/>
      </cdr:nvSpPr>
      <cdr:spPr>
        <a:xfrm xmlns:a="http://schemas.openxmlformats.org/drawingml/2006/main">
          <a:off x="3520485" y="105826"/>
          <a:ext cx="181391" cy="2514600"/>
        </a:xfrm>
        <a:prstGeom xmlns:a="http://schemas.openxmlformats.org/drawingml/2006/main" prst="rightBrace">
          <a:avLst/>
        </a:prstGeom>
        <a:ln xmlns:a="http://schemas.openxmlformats.org/drawingml/2006/main" w="2222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054"/>
            <a:ext cx="3038319" cy="465242"/>
          </a:xfrm>
          <a:prstGeom prst="rect">
            <a:avLst/>
          </a:prstGeom>
        </p:spPr>
        <p:txBody>
          <a:bodyPr vert="horz" lIns="91400" tIns="45699" rIns="91400" bIns="4569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889" y="8829054"/>
            <a:ext cx="3038319" cy="465242"/>
          </a:xfrm>
          <a:prstGeom prst="rect">
            <a:avLst/>
          </a:prstGeom>
        </p:spPr>
        <p:txBody>
          <a:bodyPr vert="horz" lIns="91400" tIns="45699" rIns="91400" bIns="45699" rtlCol="0" anchor="b"/>
          <a:lstStyle>
            <a:lvl1pPr algn="r">
              <a:defRPr sz="1200"/>
            </a:lvl1pPr>
          </a:lstStyle>
          <a:p>
            <a:fld id="{0B015AEA-5DB0-4693-9BD1-9C380D852E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5723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36" tIns="46569" rIns="93136" bIns="46569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1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36" tIns="46569" rIns="93136" bIns="46569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1239838" y="231775"/>
            <a:ext cx="9501188" cy="7126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2236" y="7376492"/>
            <a:ext cx="6091003" cy="151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36" tIns="46569" rIns="93136" bIns="465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36" tIns="46569" rIns="93136" bIns="46569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1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36" tIns="46569" rIns="93136" bIns="4656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7192831-88FD-46AC-A3A6-55A2B3E79D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8567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6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239838" y="231775"/>
            <a:ext cx="9501188" cy="7126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192831-88FD-46AC-A3A6-55A2B3E79D8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788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890588" y="239713"/>
            <a:ext cx="10294938" cy="7720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dirty="0"/>
              <a:t>According to the most recent projection (2010-2015) Texas will add 10 million new residents over the 2010 census by 2030. The bulk of these new residents will be children and from Hispanic families.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192831-88FD-46AC-A3A6-55A2B3E79D8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544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049338" y="303213"/>
            <a:ext cx="9140826" cy="68564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aseline="0" dirty="0"/>
              <a:t>The Texas State Demographic Center is committed to supporting government, business, non-profit organizations and citizens with the best, most accurate, and objective information we can identify about our greatest asset, the people of Texas. </a:t>
            </a:r>
          </a:p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507754-BBD3-4A44-82F4-43614AC6E0B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646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239838" y="231775"/>
            <a:ext cx="9501188" cy="7126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9F91D-BDAD-4B26-979E-A4EFA03609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15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81138" y="219075"/>
            <a:ext cx="10563226" cy="7921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83310">
              <a:defRPr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114435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574800" y="660400"/>
            <a:ext cx="10428288" cy="7821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9046" y="8251923"/>
            <a:ext cx="6765479" cy="2512252"/>
          </a:xfrm>
          <a:prstGeom prst="rect">
            <a:avLst/>
          </a:prstGeom>
        </p:spPr>
        <p:txBody>
          <a:bodyPr/>
          <a:lstStyle/>
          <a:p>
            <a:pPr defTabSz="98331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237328" y="9616240"/>
            <a:ext cx="3240308" cy="50611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7192831-88FD-46AC-A3A6-55A2B3E79D8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090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514475" y="439738"/>
            <a:ext cx="10431463" cy="782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9046" y="8031869"/>
            <a:ext cx="6765479" cy="2512252"/>
          </a:xfrm>
          <a:prstGeom prst="rect">
            <a:avLst/>
          </a:prstGeom>
        </p:spPr>
        <p:txBody>
          <a:bodyPr/>
          <a:lstStyle/>
          <a:p>
            <a:pPr defTabSz="98331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237328" y="9616240"/>
            <a:ext cx="3240308" cy="50611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7192831-88FD-46AC-A3A6-55A2B3E79D8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580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239838" y="231775"/>
            <a:ext cx="9501188" cy="7126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192831-88FD-46AC-A3A6-55A2B3E79D8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653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239838" y="231775"/>
            <a:ext cx="9501188" cy="7126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population pyramid represents the age, sex, race and</a:t>
            </a:r>
            <a:r>
              <a:rPr lang="en-US" baseline="0" dirty="0"/>
              <a:t> ethnic composition of the Texas population. Blue represents males, red females, rows are single years of age, and shades represent specified race/ethnic groups as indicated in the legend.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192831-88FD-46AC-A3A6-55A2B3E79D8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852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239838" y="231775"/>
            <a:ext cx="9501188" cy="7126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population pyramid represents the age, sex, race and</a:t>
            </a:r>
            <a:r>
              <a:rPr lang="en-US" baseline="0" dirty="0"/>
              <a:t> ethnic composition of the Texas population. Blue represents males, red females, rows are single years of age, and shades represent specified race/ethnic groups as indicated in the legend.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192831-88FD-46AC-A3A6-55A2B3E79D8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836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239838" y="231775"/>
            <a:ext cx="9501188" cy="7126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192831-88FD-46AC-A3A6-55A2B3E79D8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22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0500" y="120015"/>
            <a:ext cx="5046344" cy="908684"/>
          </a:xfrm>
        </p:spPr>
        <p:txBody>
          <a:bodyPr anchor="t" anchorCtr="0">
            <a:no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2231" y="1754507"/>
            <a:ext cx="2634614" cy="2874645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1800">
                <a:solidFill>
                  <a:srgbClr val="25327B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019801" y="6256840"/>
            <a:ext cx="2895599" cy="400110"/>
            <a:chOff x="6229737" y="6256840"/>
            <a:chExt cx="2895599" cy="400110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737" y="6256840"/>
              <a:ext cx="399663" cy="39966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>
            <a:xfrm>
              <a:off x="6629399" y="6256840"/>
              <a:ext cx="2495937" cy="40011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1500" dirty="0">
                  <a:solidFill>
                    <a:schemeClr val="tx2"/>
                  </a:solidFill>
                </a:rPr>
                <a:t>@TexasDemography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316" y="5112828"/>
            <a:ext cx="3080384" cy="1011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7" t="1" r="-8" b="-765"/>
          <a:stretch/>
        </p:blipFill>
        <p:spPr>
          <a:xfrm>
            <a:off x="0" y="0"/>
            <a:ext cx="6675120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916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2" y="132683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082" y="2150745"/>
            <a:ext cx="3868340" cy="4101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9391" y="132683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9391" y="2150746"/>
            <a:ext cx="3887391" cy="41014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554480" y="91440"/>
            <a:ext cx="749808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089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314450"/>
            <a:ext cx="4629150" cy="487489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314451"/>
            <a:ext cx="2949178" cy="487489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554480" y="91440"/>
            <a:ext cx="749808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352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70246" y="1297306"/>
            <a:ext cx="4629150" cy="501205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297307"/>
            <a:ext cx="2949178" cy="501205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554480" y="91440"/>
            <a:ext cx="749808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83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0542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0" y="91440"/>
            <a:ext cx="7498080" cy="914400"/>
          </a:xfrm>
        </p:spPr>
        <p:txBody>
          <a:bodyPr>
            <a:normAutofit/>
          </a:bodyPr>
          <a:lstStyle>
            <a:lvl1pPr algn="ctr">
              <a:defRPr sz="27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71451" y="6406376"/>
            <a:ext cx="1137285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4475" y="6414383"/>
            <a:ext cx="649224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8159" y="6406376"/>
            <a:ext cx="817245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332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26253"/>
            <a:ext cx="7886700" cy="2852737"/>
          </a:xfrm>
        </p:spPr>
        <p:txBody>
          <a:bodyPr anchor="b"/>
          <a:lstStyle>
            <a:lvl1pPr>
              <a:defRPr sz="4500">
                <a:solidFill>
                  <a:srgbClr val="25327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71451" y="6406376"/>
            <a:ext cx="1137285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4475" y="6414383"/>
            <a:ext cx="649224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8159" y="6406376"/>
            <a:ext cx="817245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022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5795" y="1563018"/>
            <a:ext cx="3886200" cy="4677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295" y="1563018"/>
            <a:ext cx="3886200" cy="4677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758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2" y="132683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082" y="2150745"/>
            <a:ext cx="3868340" cy="4101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9391" y="132683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9391" y="2150746"/>
            <a:ext cx="3887391" cy="41014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554480" y="91440"/>
            <a:ext cx="749808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80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0" y="91440"/>
            <a:ext cx="749808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147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599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314450"/>
            <a:ext cx="4629150" cy="487489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314451"/>
            <a:ext cx="2949178" cy="487489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554480" y="91440"/>
            <a:ext cx="749808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57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70246" y="1297306"/>
            <a:ext cx="4629150" cy="501205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297307"/>
            <a:ext cx="2949178" cy="501205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554480" y="91440"/>
            <a:ext cx="749808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094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131570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4480" y="91440"/>
            <a:ext cx="749808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190" y="1511216"/>
            <a:ext cx="8458200" cy="4663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1451" y="6406376"/>
            <a:ext cx="1137285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4475" y="6414383"/>
            <a:ext cx="649224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8159" y="6406376"/>
            <a:ext cx="817245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721476"/>
            <a:ext cx="9144000" cy="136524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r="-1522"/>
          <a:stretch/>
        </p:blipFill>
        <p:spPr>
          <a:xfrm>
            <a:off x="0" y="2"/>
            <a:ext cx="1554480" cy="145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5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705" r:id="rId13"/>
  </p:sldLayoutIdLst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152400"/>
            <a:ext cx="3886200" cy="976520"/>
          </a:xfrm>
        </p:spPr>
        <p:txBody>
          <a:bodyPr>
            <a:normAutofit/>
          </a:bodyPr>
          <a:lstStyle/>
          <a:p>
            <a:pPr algn="ctr"/>
            <a:r>
              <a:rPr lang="en-US" sz="1800" dirty="0"/>
              <a:t>Demographic Characteristics and Trends in Texas and </a:t>
            </a:r>
            <a:r>
              <a:rPr lang="en-US" sz="1800" dirty="0" smtClean="0"/>
              <a:t>Workforce Development</a:t>
            </a:r>
            <a:endParaRPr lang="en-US" sz="1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515100" y="2971800"/>
            <a:ext cx="2171700" cy="1485900"/>
          </a:xfrm>
        </p:spPr>
        <p:txBody>
          <a:bodyPr>
            <a:normAutofit/>
          </a:bodyPr>
          <a:lstStyle/>
          <a:p>
            <a:pPr algn="ctr"/>
            <a:r>
              <a:rPr lang="en-US" sz="1500" dirty="0" smtClean="0"/>
              <a:t>Texas Workforce Development Council</a:t>
            </a:r>
            <a:endParaRPr lang="en-US" sz="1500" dirty="0"/>
          </a:p>
          <a:p>
            <a:pPr algn="ctr"/>
            <a:r>
              <a:rPr lang="en-US" sz="1500" dirty="0"/>
              <a:t>Austin, Texas</a:t>
            </a:r>
          </a:p>
          <a:p>
            <a:pPr algn="ctr"/>
            <a:r>
              <a:rPr lang="en-US" sz="1050" dirty="0"/>
              <a:t>February 13, 2019</a:t>
            </a:r>
          </a:p>
        </p:txBody>
      </p:sp>
    </p:spTree>
    <p:extLst>
      <p:ext uri="{BB962C8B-B14F-4D97-AF65-F5344CB8AC3E}">
        <p14:creationId xmlns:p14="http://schemas.microsoft.com/office/powerpoint/2010/main" val="3352778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362200" y="228600"/>
            <a:ext cx="5143500" cy="7429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1800" dirty="0">
                <a:effectLst/>
              </a:rPr>
              <a:t>Annual Shares of Recent Non-Citizen Immigrants to Texas by World Area of Birth, 2005-2015 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/>
          </p:nvPr>
        </p:nvGraphicFramePr>
        <p:xfrm>
          <a:off x="609600" y="1447800"/>
          <a:ext cx="6534150" cy="4473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76200" y="6516080"/>
            <a:ext cx="6800850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Sources: U.S. Census Bureau, American Community Survey, 1-Year PUMS. Population estimates 2017 vintage and 2000-2010 </a:t>
            </a:r>
            <a:r>
              <a:rPr lang="en-US" sz="7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intercensual</a:t>
            </a:r>
            <a:r>
              <a:rPr lang="en-US" sz="7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estimates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6600" y="1295400"/>
            <a:ext cx="142875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Estimated number of international migrants to Texas</a:t>
            </a:r>
          </a:p>
          <a:p>
            <a:endParaRPr lang="en-US" sz="1200" dirty="0"/>
          </a:p>
          <a:p>
            <a:pPr algn="ctr"/>
            <a:r>
              <a:rPr lang="en-US" sz="1200" dirty="0"/>
              <a:t>101,588</a:t>
            </a:r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r>
              <a:rPr lang="en-US" sz="1200" dirty="0"/>
              <a:t>77,702</a:t>
            </a:r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r>
              <a:rPr lang="en-US" sz="1200" dirty="0"/>
              <a:t>98,194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410200" y="2590800"/>
            <a:ext cx="381000" cy="16764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2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235" t="26302" r="36036" b="21093"/>
          <a:stretch/>
        </p:blipFill>
        <p:spPr>
          <a:xfrm>
            <a:off x="1554480" y="1371600"/>
            <a:ext cx="6282249" cy="494965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Population Density for Census Tracts, Texas, 2016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6477000"/>
            <a:ext cx="4800600" cy="203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75" dirty="0">
                <a:solidFill>
                  <a:schemeClr val="bg1">
                    <a:lumMod val="50000"/>
                  </a:schemeClr>
                </a:solidFill>
              </a:rPr>
              <a:t>Source: U.S. Census  Bureau, American Community Survey, 2012-2016 5-Year Sample</a:t>
            </a:r>
            <a:endParaRPr lang="en-US" sz="675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85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Estimated number of civilian veterans, Texas counties, 2013-2017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73"/>
          <a:stretch/>
        </p:blipFill>
        <p:spPr>
          <a:xfrm>
            <a:off x="1210758" y="1524000"/>
            <a:ext cx="6549011" cy="48823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002" y="1828800"/>
            <a:ext cx="1825760" cy="1485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6804" y="6477000"/>
            <a:ext cx="4800600" cy="203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75" dirty="0">
                <a:solidFill>
                  <a:schemeClr val="bg1">
                    <a:lumMod val="50000"/>
                  </a:schemeClr>
                </a:solidFill>
              </a:rPr>
              <a:t>Source: U.S. Census  Bureau, American Community Survey, </a:t>
            </a:r>
            <a:r>
              <a:rPr lang="en-US" sz="675" dirty="0" smtClean="0">
                <a:solidFill>
                  <a:schemeClr val="bg1">
                    <a:lumMod val="50000"/>
                  </a:schemeClr>
                </a:solidFill>
              </a:rPr>
              <a:t>2013-2017 </a:t>
            </a:r>
            <a:r>
              <a:rPr lang="en-US" sz="675" dirty="0">
                <a:solidFill>
                  <a:schemeClr val="bg1">
                    <a:lumMod val="50000"/>
                  </a:schemeClr>
                </a:solidFill>
              </a:rPr>
              <a:t>5-Year Sample</a:t>
            </a:r>
            <a:endParaRPr lang="en-US" sz="675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797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Percent of the population who are civilian veterans, Texas Counties, 2013-2017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295400"/>
            <a:ext cx="6676346" cy="51327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752600"/>
            <a:ext cx="1297110" cy="13430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804" y="6477000"/>
            <a:ext cx="4800600" cy="203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75" dirty="0">
                <a:solidFill>
                  <a:schemeClr val="bg1">
                    <a:lumMod val="50000"/>
                  </a:schemeClr>
                </a:solidFill>
              </a:rPr>
              <a:t>Source: U.S. Census  Bureau, American Community Survey, </a:t>
            </a:r>
            <a:r>
              <a:rPr lang="en-US" sz="675" dirty="0" smtClean="0">
                <a:solidFill>
                  <a:schemeClr val="bg1">
                    <a:lumMod val="50000"/>
                  </a:schemeClr>
                </a:solidFill>
              </a:rPr>
              <a:t>2013-2017 </a:t>
            </a:r>
            <a:r>
              <a:rPr lang="en-US" sz="675" dirty="0">
                <a:solidFill>
                  <a:schemeClr val="bg1">
                    <a:lumMod val="50000"/>
                  </a:schemeClr>
                </a:solidFill>
              </a:rPr>
              <a:t>5-Year Sample</a:t>
            </a:r>
            <a:endParaRPr lang="en-US" sz="675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874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population by race and ethnicity, Texas, 2020-2050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377825" y="1511300"/>
          <a:ext cx="8458200" cy="466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451861"/>
            <a:ext cx="3733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8885" indent="-598885">
              <a:spcBef>
                <a:spcPct val="50000"/>
              </a:spcBef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Source: Texas Demographic Center 2018 Population Projections </a:t>
            </a:r>
          </a:p>
        </p:txBody>
      </p:sp>
    </p:spTree>
    <p:extLst>
      <p:ext uri="{BB962C8B-B14F-4D97-AF65-F5344CB8AC3E}">
        <p14:creationId xmlns:p14="http://schemas.microsoft.com/office/powerpoint/2010/main" val="61619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5698650"/>
              </p:ext>
            </p:extLst>
          </p:nvPr>
        </p:nvGraphicFramePr>
        <p:xfrm>
          <a:off x="228600" y="1295400"/>
          <a:ext cx="8534400" cy="5156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81200" y="218145"/>
            <a:ext cx="6507480" cy="838200"/>
          </a:xfrm>
        </p:spPr>
        <p:txBody>
          <a:bodyPr>
            <a:noAutofit/>
          </a:bodyPr>
          <a:lstStyle/>
          <a:p>
            <a:r>
              <a:rPr lang="en-US" sz="2400" dirty="0"/>
              <a:t>Texas Projected Population Pyramid by Race/Ethnicity, 2020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6451861"/>
            <a:ext cx="3733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8885" indent="-598885">
              <a:spcBef>
                <a:spcPct val="50000"/>
              </a:spcBef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Source: Texas Demographic Center 2018 Population Projections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9677330"/>
              </p:ext>
            </p:extLst>
          </p:nvPr>
        </p:nvGraphicFramePr>
        <p:xfrm>
          <a:off x="228600" y="1295400"/>
          <a:ext cx="8534400" cy="5156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4800" y="6451861"/>
            <a:ext cx="3733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8885" indent="-598885">
              <a:spcBef>
                <a:spcPct val="50000"/>
              </a:spcBef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Source: Texas Demographic Center 2018 Population Projections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81200" y="218145"/>
            <a:ext cx="6507480" cy="838200"/>
          </a:xfrm>
        </p:spPr>
        <p:txBody>
          <a:bodyPr>
            <a:noAutofit/>
          </a:bodyPr>
          <a:lstStyle/>
          <a:p>
            <a:r>
              <a:rPr lang="en-US" sz="2400" dirty="0"/>
              <a:t>Texas Projected Population Pyramid by Race/Ethnicity, 2040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94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8799" y="152400"/>
            <a:ext cx="6818604" cy="895350"/>
          </a:xfrm>
        </p:spPr>
        <p:txBody>
          <a:bodyPr>
            <a:noAutofit/>
          </a:bodyPr>
          <a:lstStyle/>
          <a:p>
            <a:r>
              <a:rPr lang="en-US" sz="2400" dirty="0"/>
              <a:t>Percent of the population aged 25 years and older with a bachelor’s degree or higher, Texas counties, 2012-2016</a:t>
            </a:r>
          </a:p>
        </p:txBody>
      </p:sp>
      <p:sp>
        <p:nvSpPr>
          <p:cNvPr id="7" name="Rectangle 6"/>
          <p:cNvSpPr/>
          <p:nvPr/>
        </p:nvSpPr>
        <p:spPr>
          <a:xfrm>
            <a:off x="36804" y="6477000"/>
            <a:ext cx="4800600" cy="203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75" dirty="0">
                <a:solidFill>
                  <a:schemeClr val="bg1">
                    <a:lumMod val="50000"/>
                  </a:schemeClr>
                </a:solidFill>
              </a:rPr>
              <a:t>Source: U.S. Census  Bureau, American Community Survey, 2012-2016 5-Year Sample</a:t>
            </a:r>
            <a:endParaRPr lang="en-US" sz="675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1200" y="1340664"/>
            <a:ext cx="6362699" cy="51028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t="14805" r="69846"/>
          <a:stretch/>
        </p:blipFill>
        <p:spPr>
          <a:xfrm>
            <a:off x="2437104" y="2114550"/>
            <a:ext cx="777649" cy="115804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64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1202974"/>
            <a:ext cx="6593957" cy="51695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Percent of persons aged 25 years and older with less than an high school diploma, Texas counties,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15846" r="68519" b="57216"/>
          <a:stretch/>
        </p:blipFill>
        <p:spPr>
          <a:xfrm>
            <a:off x="1905000" y="1676400"/>
            <a:ext cx="1295400" cy="1295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804" y="6477000"/>
            <a:ext cx="4800600" cy="203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75" dirty="0">
                <a:solidFill>
                  <a:schemeClr val="bg1">
                    <a:lumMod val="50000"/>
                  </a:schemeClr>
                </a:solidFill>
              </a:rPr>
              <a:t>Source: U.S. Census  Bureau, American Community Survey, </a:t>
            </a:r>
            <a:r>
              <a:rPr lang="en-US" sz="675" dirty="0" smtClean="0">
                <a:solidFill>
                  <a:schemeClr val="bg1">
                    <a:lumMod val="50000"/>
                  </a:schemeClr>
                </a:solidFill>
              </a:rPr>
              <a:t>2013-2017 </a:t>
            </a:r>
            <a:r>
              <a:rPr lang="en-US" sz="675" dirty="0">
                <a:solidFill>
                  <a:schemeClr val="bg1">
                    <a:lumMod val="50000"/>
                  </a:schemeClr>
                </a:solidFill>
              </a:rPr>
              <a:t>5-Year Sample</a:t>
            </a:r>
            <a:endParaRPr lang="en-US" sz="675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899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Percent of the population aged 5 years and older who do not speak English at home and speak English less than very well, Texas Counties,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804" y="6477000"/>
            <a:ext cx="4800600" cy="203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75" dirty="0">
                <a:solidFill>
                  <a:schemeClr val="bg1">
                    <a:lumMod val="50000"/>
                  </a:schemeClr>
                </a:solidFill>
              </a:rPr>
              <a:t>Source: U.S. Census  Bureau, American Community Survey, </a:t>
            </a:r>
            <a:r>
              <a:rPr lang="en-US" sz="675" dirty="0" smtClean="0">
                <a:solidFill>
                  <a:schemeClr val="bg1">
                    <a:lumMod val="50000"/>
                  </a:schemeClr>
                </a:solidFill>
              </a:rPr>
              <a:t>2013-2017 </a:t>
            </a:r>
            <a:r>
              <a:rPr lang="en-US" sz="675" dirty="0">
                <a:solidFill>
                  <a:schemeClr val="bg1">
                    <a:lumMod val="50000"/>
                  </a:schemeClr>
                </a:solidFill>
              </a:rPr>
              <a:t>5-Year Sample</a:t>
            </a:r>
            <a:endParaRPr lang="en-US" sz="675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9" t="5173" r="62070" b="70920"/>
          <a:stretch/>
        </p:blipFill>
        <p:spPr>
          <a:xfrm>
            <a:off x="1905000" y="1062620"/>
            <a:ext cx="6408420" cy="55161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15733" r="63512" b="55948"/>
          <a:stretch/>
        </p:blipFill>
        <p:spPr>
          <a:xfrm>
            <a:off x="1263016" y="1524000"/>
            <a:ext cx="203877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47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4082" y="304800"/>
            <a:ext cx="4084918" cy="606245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effectLst/>
                <a:cs typeface="Helvetica"/>
              </a:rPr>
              <a:t>Growing States, 2010-2018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606175" y="5578661"/>
            <a:ext cx="0" cy="224119"/>
          </a:xfrm>
          <a:prstGeom prst="line">
            <a:avLst/>
          </a:prstGeom>
          <a:ln w="12700" cap="rnd" cmpd="sng">
            <a:solidFill>
              <a:schemeClr val="bg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TTF_hashtag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559" y="5625863"/>
            <a:ext cx="549087" cy="115308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66238"/>
              </p:ext>
            </p:extLst>
          </p:nvPr>
        </p:nvGraphicFramePr>
        <p:xfrm>
          <a:off x="49353" y="1955417"/>
          <a:ext cx="9027367" cy="3717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906">
                  <a:extLst>
                    <a:ext uri="{9D8B030D-6E8A-4147-A177-3AD203B41FA5}">
                      <a16:colId xmlns:a16="http://schemas.microsoft.com/office/drawing/2014/main" val="2853927415"/>
                    </a:ext>
                  </a:extLst>
                </a:gridCol>
                <a:gridCol w="1484764">
                  <a:extLst>
                    <a:ext uri="{9D8B030D-6E8A-4147-A177-3AD203B41FA5}">
                      <a16:colId xmlns:a16="http://schemas.microsoft.com/office/drawing/2014/main" val="1071051835"/>
                    </a:ext>
                  </a:extLst>
                </a:gridCol>
                <a:gridCol w="1425374">
                  <a:extLst>
                    <a:ext uri="{9D8B030D-6E8A-4147-A177-3AD203B41FA5}">
                      <a16:colId xmlns:a16="http://schemas.microsoft.com/office/drawing/2014/main" val="3041068475"/>
                    </a:ext>
                  </a:extLst>
                </a:gridCol>
                <a:gridCol w="1365984">
                  <a:extLst>
                    <a:ext uri="{9D8B030D-6E8A-4147-A177-3AD203B41FA5}">
                      <a16:colId xmlns:a16="http://schemas.microsoft.com/office/drawing/2014/main" val="3054745949"/>
                    </a:ext>
                  </a:extLst>
                </a:gridCol>
                <a:gridCol w="1247201">
                  <a:extLst>
                    <a:ext uri="{9D8B030D-6E8A-4147-A177-3AD203B41FA5}">
                      <a16:colId xmlns:a16="http://schemas.microsoft.com/office/drawing/2014/main" val="3619438731"/>
                    </a:ext>
                  </a:extLst>
                </a:gridCol>
                <a:gridCol w="1014217">
                  <a:extLst>
                    <a:ext uri="{9D8B030D-6E8A-4147-A177-3AD203B41FA5}">
                      <a16:colId xmlns:a16="http://schemas.microsoft.com/office/drawing/2014/main" val="2312690883"/>
                    </a:ext>
                  </a:extLst>
                </a:gridCol>
                <a:gridCol w="921376">
                  <a:extLst>
                    <a:ext uri="{9D8B030D-6E8A-4147-A177-3AD203B41FA5}">
                      <a16:colId xmlns:a16="http://schemas.microsoft.com/office/drawing/2014/main" val="4267815969"/>
                    </a:ext>
                  </a:extLst>
                </a:gridCol>
                <a:gridCol w="974545">
                  <a:extLst>
                    <a:ext uri="{9D8B030D-6E8A-4147-A177-3AD203B41FA5}">
                      <a16:colId xmlns:a16="http://schemas.microsoft.com/office/drawing/2014/main" val="884034600"/>
                    </a:ext>
                  </a:extLst>
                </a:gridCol>
              </a:tblGrid>
              <a:tr h="15093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Rank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State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2010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2017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2018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Numeric growth 2017-2018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Percent Growth 2017-2018</a:t>
                      </a: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Percent Growth 2010-2018</a:t>
                      </a: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extLst>
                  <a:ext uri="{0D108BD9-81ED-4DB2-BD59-A6C34878D82A}">
                    <a16:rowId xmlns:a16="http://schemas.microsoft.com/office/drawing/2014/main" val="2727461401"/>
                  </a:ext>
                </a:extLst>
              </a:tr>
              <a:tr h="6111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Texas</a:t>
                      </a:r>
                      <a:endParaRPr lang="en-US" sz="2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25,146,114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28,322,717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28,701,845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379,128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1.3%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14.1%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ctr"/>
                </a:tc>
                <a:extLst>
                  <a:ext uri="{0D108BD9-81ED-4DB2-BD59-A6C34878D82A}">
                    <a16:rowId xmlns:a16="http://schemas.microsoft.com/office/drawing/2014/main" val="2625503835"/>
                  </a:ext>
                </a:extLst>
              </a:tr>
              <a:tr h="3802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Florida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18,804,580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20,976,812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</a:rPr>
                        <a:t>21,299,325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</a:rPr>
                        <a:t>322,513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</a:rPr>
                        <a:t>1.5%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</a:rPr>
                        <a:t>13.3%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ctr"/>
                </a:tc>
                <a:extLst>
                  <a:ext uri="{0D108BD9-81ED-4DB2-BD59-A6C34878D82A}">
                    <a16:rowId xmlns:a16="http://schemas.microsoft.com/office/drawing/2014/main" val="3030136194"/>
                  </a:ext>
                </a:extLst>
              </a:tr>
              <a:tr h="3802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California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37,254,523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</a:rPr>
                        <a:t>39,399,349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</a:rPr>
                        <a:t>39,557,045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</a:rPr>
                        <a:t>157,696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</a:rPr>
                        <a:t>0.4%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</a:rPr>
                        <a:t>6.2%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ctr"/>
                </a:tc>
                <a:extLst>
                  <a:ext uri="{0D108BD9-81ED-4DB2-BD59-A6C34878D82A}">
                    <a16:rowId xmlns:a16="http://schemas.microsoft.com/office/drawing/2014/main" val="2201157026"/>
                  </a:ext>
                </a:extLst>
              </a:tr>
              <a:tr h="3802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4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Arizona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6,392,288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7,048,876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</a:rPr>
                        <a:t>7,171,646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</a:rPr>
                        <a:t>122,770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</a:rPr>
                        <a:t>1.7%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12.2%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ctr"/>
                </a:tc>
                <a:extLst>
                  <a:ext uri="{0D108BD9-81ED-4DB2-BD59-A6C34878D82A}">
                    <a16:rowId xmlns:a16="http://schemas.microsoft.com/office/drawing/2014/main" val="3444347796"/>
                  </a:ext>
                </a:extLst>
              </a:tr>
              <a:tr h="4556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5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North Carolina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9,535,736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10,270,800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10,383,620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112,820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1.1%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8.9%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ctr"/>
                </a:tc>
                <a:extLst>
                  <a:ext uri="{0D108BD9-81ED-4DB2-BD59-A6C34878D82A}">
                    <a16:rowId xmlns:a16="http://schemas.microsoft.com/office/drawing/2014/main" val="1990956112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49353" y="5741172"/>
            <a:ext cx="4095182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U.S. Census Bureau. 2000 and 2010 Census Count, 2018 Population Estimates.					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0" y="1371600"/>
            <a:ext cx="1447800" cy="457200"/>
          </a:xfrm>
          <a:prstGeom prst="rect">
            <a:avLst/>
          </a:prstGeom>
        </p:spPr>
        <p:txBody>
          <a:bodyPr rtlCol="0" anchor="ctr">
            <a:spAutoFit/>
          </a:bodyPr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53000" y="3429000"/>
            <a:ext cx="4123720" cy="609600"/>
          </a:xfrm>
          <a:prstGeom prst="rect">
            <a:avLst/>
          </a:prstGeom>
          <a:ln w="25400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64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Percent distribution of educational attainment of native born and foreign born persons aged 25 years and older, Texas, 2016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0400461"/>
              </p:ext>
            </p:extLst>
          </p:nvPr>
        </p:nvGraphicFramePr>
        <p:xfrm>
          <a:off x="377825" y="1511300"/>
          <a:ext cx="8458200" cy="466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10440" y="5967710"/>
            <a:ext cx="39830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About 1,387,310 person are foreign born and are not English fluent</a:t>
            </a:r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489840" y="5932019"/>
            <a:ext cx="39830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 About  118,868 </a:t>
            </a:r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persons are native born and are not English fluent</a:t>
            </a:r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138440" y="6539205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Source: U.S. Census Bureau, American Community Survey, 5-Year Sample 2012-2016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7479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Percent of persons aged 25 years and older who are English fluent, native-born, and did not obtain a high school diploma, Texas, 2016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4150880"/>
              </p:ext>
            </p:extLst>
          </p:nvPr>
        </p:nvGraphicFramePr>
        <p:xfrm>
          <a:off x="377825" y="1511300"/>
          <a:ext cx="8458200" cy="466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38440" y="6539205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Source: U.S. Census Bureau, American Community Survey, 5-Year Sample 2012-2016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4982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Percent Distribution of Educational Attainment of Persons Aged 25 Years and Older, Texas, 2008, 2011, and 2015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304800" y="1990725"/>
          <a:ext cx="8458199" cy="4333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152400" y="6477000"/>
            <a:ext cx="4800600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U.S. Census Bureau, American Community Survey, 1-Year Samples, 2008-2015</a:t>
            </a:r>
            <a:endParaRPr lang="en-US" sz="7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6324600" y="4267200"/>
            <a:ext cx="45719" cy="1371600"/>
          </a:xfrm>
          <a:prstGeom prst="righ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25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18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Trends in percent distribution of educational attainment among the population aged 25 years and older, Texas, 2010-2017 and linear forecast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5385447"/>
              </p:ext>
            </p:extLst>
          </p:nvPr>
        </p:nvGraphicFramePr>
        <p:xfrm>
          <a:off x="377825" y="1511300"/>
          <a:ext cx="8458200" cy="466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6477000"/>
            <a:ext cx="4800600" cy="203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75" dirty="0">
                <a:solidFill>
                  <a:schemeClr val="bg1">
                    <a:lumMod val="50000"/>
                  </a:schemeClr>
                </a:solidFill>
              </a:rPr>
              <a:t>Source: U.S. Census  Bureau, American Community Survey, 2010-2017 1-Year Samples</a:t>
            </a:r>
            <a:endParaRPr lang="en-US" sz="675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25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6378357"/>
              </p:ext>
            </p:extLst>
          </p:nvPr>
        </p:nvGraphicFramePr>
        <p:xfrm>
          <a:off x="609600" y="1676400"/>
          <a:ext cx="8267700" cy="4613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2362200" y="228600"/>
            <a:ext cx="5143500" cy="74295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/>
            <a:r>
              <a:rPr lang="en-US" sz="2400" kern="0" dirty="0"/>
              <a:t>Projected Population Growth in Texas, </a:t>
            </a:r>
            <a:br>
              <a:rPr lang="en-US" sz="2400" kern="0" dirty="0"/>
            </a:br>
            <a:r>
              <a:rPr lang="en-US" sz="2400" kern="0" dirty="0"/>
              <a:t>2010-2050</a:t>
            </a:r>
            <a:endParaRPr lang="en-US" sz="2400" kern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315200" y="6349008"/>
            <a:ext cx="1600200" cy="273844"/>
          </a:xfrm>
          <a:prstGeom prst="rect">
            <a:avLst/>
          </a:prstGeom>
        </p:spPr>
        <p:txBody>
          <a:bodyPr/>
          <a:lstStyle/>
          <a:p>
            <a:fld id="{2BC1FA3B-F0C1-4F58-90BE-DCC7501F4B28}" type="slidenum">
              <a:rPr lang="en-US" smtClean="0"/>
              <a:pPr/>
              <a:t>24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7315200" y="2895600"/>
            <a:ext cx="0" cy="27289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001000" y="3124200"/>
            <a:ext cx="0" cy="2533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4800" y="6451861"/>
            <a:ext cx="3733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8885" indent="-598885">
              <a:spcBef>
                <a:spcPct val="50000"/>
              </a:spcBef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Source: Texas Demographic Center 2018 Population Projections </a:t>
            </a:r>
          </a:p>
        </p:txBody>
      </p:sp>
    </p:spTree>
    <p:extLst>
      <p:ext uri="{BB962C8B-B14F-4D97-AF65-F5344CB8AC3E}">
        <p14:creationId xmlns:p14="http://schemas.microsoft.com/office/powerpoint/2010/main" val="107039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4294967295"/>
          </p:nvPr>
        </p:nvSpPr>
        <p:spPr>
          <a:xfrm>
            <a:off x="1828800" y="2114551"/>
            <a:ext cx="5943600" cy="3394472"/>
          </a:xfrm>
        </p:spPr>
        <p:txBody>
          <a:bodyPr>
            <a:normAutofit/>
          </a:bodyPr>
          <a:lstStyle/>
          <a:p>
            <a:pPr lvl="1" eaLnBrk="1" hangingPunct="1">
              <a:buNone/>
            </a:pPr>
            <a:endParaRPr lang="en-US" dirty="0">
              <a:solidFill>
                <a:schemeClr val="tx2"/>
              </a:solidFill>
            </a:endParaRPr>
          </a:p>
          <a:p>
            <a:pPr lvl="1" eaLnBrk="1" hangingPunct="1">
              <a:buNone/>
            </a:pPr>
            <a:endParaRPr lang="en-US" dirty="0">
              <a:solidFill>
                <a:schemeClr val="tx2"/>
              </a:solidFill>
            </a:endParaRPr>
          </a:p>
          <a:p>
            <a:pPr lvl="1" eaLnBrk="1" hangingPunct="1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lvl="1" eaLnBrk="1" hangingPunct="1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State Demographer</a:t>
            </a:r>
          </a:p>
          <a:p>
            <a:pPr lvl="1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Texas Demographic Center</a:t>
            </a:r>
          </a:p>
          <a:p>
            <a:pPr lvl="1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Office: (210) 458-6530</a:t>
            </a:r>
          </a:p>
          <a:p>
            <a:pPr lvl="1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Email: Lloyd.Potter@UTSA.edu</a:t>
            </a:r>
          </a:p>
          <a:p>
            <a:pPr lvl="1" eaLnBrk="1" hangingPunct="1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Internet: Demographics.Texas.gov</a:t>
            </a:r>
          </a:p>
          <a:p>
            <a:pPr lvl="1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buNone/>
            </a:pP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5428562" y="4750125"/>
            <a:ext cx="429182" cy="331828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14550" y="2286002"/>
            <a:ext cx="3270960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None/>
            </a:pPr>
            <a:r>
              <a:rPr lang="en-US" sz="3300" dirty="0">
                <a:solidFill>
                  <a:srgbClr val="1B1E7A"/>
                </a:solidFill>
                <a:latin typeface="+mj-lt"/>
              </a:rPr>
              <a:t>Lloyd Potter, Ph.D.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722" y="4551214"/>
            <a:ext cx="256195" cy="2561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71750" y="4461160"/>
            <a:ext cx="3603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1B1E7A"/>
                </a:solidFill>
              </a:rPr>
              <a:t>@</a:t>
            </a:r>
            <a:r>
              <a:rPr lang="en-US" sz="1600" dirty="0" err="1">
                <a:solidFill>
                  <a:srgbClr val="1B1E7A"/>
                </a:solidFill>
              </a:rPr>
              <a:t>TexasDemography</a:t>
            </a:r>
            <a:endParaRPr lang="en-US" sz="1400" dirty="0">
              <a:solidFill>
                <a:srgbClr val="1B1E7A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0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637117" y="1219200"/>
          <a:ext cx="8458200" cy="535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Educational Attainment of Persons Age 25 Years and Older by Race/Ethnicity, Texas, 2015</a:t>
            </a:r>
          </a:p>
        </p:txBody>
      </p:sp>
      <p:sp>
        <p:nvSpPr>
          <p:cNvPr id="9" name="Rectangle 8"/>
          <p:cNvSpPr/>
          <p:nvPr/>
        </p:nvSpPr>
        <p:spPr>
          <a:xfrm>
            <a:off x="122767" y="6460051"/>
            <a:ext cx="4800600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U.S. Census Bureau, American Community Survey, 1-Year Sample, 2015</a:t>
            </a:r>
            <a:endParaRPr lang="en-US" sz="7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5246370" y="1399390"/>
            <a:ext cx="114300" cy="1143000"/>
          </a:xfrm>
          <a:prstGeom prst="righ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Box 2"/>
          <p:cNvSpPr txBox="1"/>
          <p:nvPr/>
        </p:nvSpPr>
        <p:spPr>
          <a:xfrm>
            <a:off x="5471986" y="1905000"/>
            <a:ext cx="563880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8" dirty="0">
                <a:solidFill>
                  <a:schemeClr val="tx2"/>
                </a:solidFill>
              </a:rPr>
              <a:t>35.9%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21489" y="2469357"/>
            <a:ext cx="568941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8" dirty="0">
                <a:solidFill>
                  <a:schemeClr val="tx2"/>
                </a:solidFill>
              </a:rPr>
              <a:t>69.4 %</a:t>
            </a:r>
          </a:p>
        </p:txBody>
      </p:sp>
    </p:spTree>
    <p:extLst>
      <p:ext uri="{BB962C8B-B14F-4D97-AF65-F5344CB8AC3E}">
        <p14:creationId xmlns:p14="http://schemas.microsoft.com/office/powerpoint/2010/main" val="1217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Trends in percent distribution of educational attainment among Hispanics aged 25 years and older, Texas, 2010-2017 and linear forecast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377825" y="1511300"/>
          <a:ext cx="8458200" cy="466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6477000"/>
            <a:ext cx="4800600" cy="203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75" dirty="0">
                <a:solidFill>
                  <a:schemeClr val="bg1">
                    <a:lumMod val="50000"/>
                  </a:schemeClr>
                </a:solidFill>
              </a:rPr>
              <a:t>Source: U.S. Census  Bureau, American Community Survey, 2010-2017 1-Year Samples</a:t>
            </a:r>
            <a:endParaRPr lang="en-US" sz="675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88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Trends in percent distribution of educational attainment among non-Hispanic Whites aged 25 years and older, Texas, 2010-2017 and linear forecast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381000" y="1600200"/>
          <a:ext cx="8458200" cy="466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6477000"/>
            <a:ext cx="4800600" cy="203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75" dirty="0">
                <a:solidFill>
                  <a:schemeClr val="bg1">
                    <a:lumMod val="50000"/>
                  </a:schemeClr>
                </a:solidFill>
              </a:rPr>
              <a:t>Source: U.S. Census  Bureau, American Community Survey, 2010-2017 1-Year Samples</a:t>
            </a:r>
            <a:endParaRPr lang="en-US" sz="675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14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Trends in percent distribution of educational attainment among African-Americans aged 25 years and older, Texas, 2010-2017 and linear forecast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381000" y="1600200"/>
          <a:ext cx="8458200" cy="466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6477000"/>
            <a:ext cx="4800600" cy="203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75" dirty="0">
                <a:solidFill>
                  <a:schemeClr val="bg1">
                    <a:lumMod val="50000"/>
                  </a:schemeClr>
                </a:solidFill>
              </a:rPr>
              <a:t>Source: U.S. Census  Bureau, American Community Survey, 2010-2017 1-Year Samples</a:t>
            </a:r>
            <a:endParaRPr lang="en-US" sz="675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52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28650" y="1885950"/>
            <a:ext cx="4797986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378"/>
            <a:r>
              <a:rPr lang="en-US" altLang="en-US" sz="1800" b="1" dirty="0">
                <a:solidFill>
                  <a:srgbClr val="1B75BB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Texas added 379,128 people between July 1, 2017 and July 1, 2018. </a:t>
            </a:r>
          </a:p>
          <a:p>
            <a:pPr defTabSz="914378"/>
            <a:endParaRPr lang="en-US" altLang="en-US" sz="1800" b="1" dirty="0">
              <a:solidFill>
                <a:srgbClr val="1B75BB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43" indent="-285743" defTabSz="914378"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rgbClr val="1B75BB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About 1,039 people per day added to our population. </a:t>
            </a:r>
          </a:p>
          <a:p>
            <a:pPr marL="285743" indent="-285743" defTabSz="914378">
              <a:buFont typeface="Arial" panose="020B0604020202020204" pitchFamily="34" charset="0"/>
              <a:buChar char="•"/>
            </a:pPr>
            <a:endParaRPr lang="en-US" altLang="en-US" sz="1800" b="1" dirty="0">
              <a:solidFill>
                <a:srgbClr val="1B75BB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742931" lvl="1" indent="-285743" defTabSz="914378"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rgbClr val="1B75BB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About 524 persons per day from natural increase (more births than deaths)</a:t>
            </a:r>
          </a:p>
          <a:p>
            <a:pPr marL="742931" lvl="1" indent="-285743" defTabSz="914378">
              <a:buFont typeface="Arial" panose="020B0604020202020204" pitchFamily="34" charset="0"/>
              <a:buChar char="•"/>
            </a:pPr>
            <a:endParaRPr lang="en-US" altLang="en-US" sz="1800" b="1" dirty="0">
              <a:solidFill>
                <a:srgbClr val="1B75BB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742931" lvl="1" indent="-285743" defTabSz="914378"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rgbClr val="1B75BB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About 515 per day from net migration (288 international and 227 domestic migrants per day).</a:t>
            </a:r>
            <a:endParaRPr lang="en-US" altLang="en-US" sz="1800" b="1" dirty="0">
              <a:solidFill>
                <a:srgbClr val="1B75BB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5029200" y="2000251"/>
          <a:ext cx="4799106" cy="3635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6534835"/>
            <a:ext cx="409518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U.S. Census Bureau, 2018 Population Estimates.				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3455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Trends in percent distribution of educational attainment </a:t>
            </a:r>
            <a:r>
              <a:rPr lang="en-US"/>
              <a:t>among Asians </a:t>
            </a:r>
            <a:r>
              <a:rPr lang="en-US" dirty="0"/>
              <a:t>aged 25 years and older, Texas, 2010-2017 and linear forecast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381000" y="1600200"/>
          <a:ext cx="8458200" cy="466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6477000"/>
            <a:ext cx="4800600" cy="203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75" dirty="0">
                <a:solidFill>
                  <a:schemeClr val="bg1">
                    <a:lumMod val="50000"/>
                  </a:schemeClr>
                </a:solidFill>
              </a:rPr>
              <a:t>Source: U.S. Census  Bureau, American Community Survey, 2010-2017 1-Year Samples</a:t>
            </a:r>
            <a:endParaRPr lang="en-US" sz="675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04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/>
          </p:cNvPicPr>
          <p:nvPr/>
        </p:nvPicPr>
        <p:blipFill rotWithShape="1">
          <a:blip r:embed="rId3"/>
          <a:srcRect l="815" t="17413" r="23778" b="37126"/>
          <a:stretch/>
        </p:blipFill>
        <p:spPr>
          <a:xfrm>
            <a:off x="1828800" y="1601933"/>
            <a:ext cx="6019799" cy="49875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19753"/>
            <a:ext cx="5229225" cy="557213"/>
          </a:xfrm>
        </p:spPr>
        <p:txBody>
          <a:bodyPr>
            <a:noAutofit/>
          </a:bodyPr>
          <a:lstStyle/>
          <a:p>
            <a:r>
              <a:rPr lang="en-US" sz="2400" dirty="0">
                <a:effectLst/>
              </a:rPr>
              <a:t>Total Estimated Population by County, Texas, 2017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182" y="6560066"/>
            <a:ext cx="2291012" cy="1789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U.S. Census Bureau, 2017 Vintage Population Estimates</a:t>
            </a:r>
          </a:p>
        </p:txBody>
      </p:sp>
      <p:sp>
        <p:nvSpPr>
          <p:cNvPr id="5" name="Isosceles Triangle 4"/>
          <p:cNvSpPr/>
          <p:nvPr/>
        </p:nvSpPr>
        <p:spPr>
          <a:xfrm rot="21366823">
            <a:off x="5383671" y="3316056"/>
            <a:ext cx="1614059" cy="1520508"/>
          </a:xfrm>
          <a:prstGeom prst="triangle">
            <a:avLst>
              <a:gd name="adj" fmla="val 55970"/>
            </a:avLst>
          </a:prstGeom>
          <a:noFill/>
          <a:ln w="38100">
            <a:solidFill>
              <a:schemeClr val="accent2">
                <a:alpha val="34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Freeform 9"/>
          <p:cNvSpPr/>
          <p:nvPr/>
        </p:nvSpPr>
        <p:spPr>
          <a:xfrm>
            <a:off x="5029200" y="2971800"/>
            <a:ext cx="1105565" cy="2796670"/>
          </a:xfrm>
          <a:custGeom>
            <a:avLst/>
            <a:gdLst>
              <a:gd name="connsiteX0" fmla="*/ 0 w 1020216"/>
              <a:gd name="connsiteY0" fmla="*/ 3295291 h 3295291"/>
              <a:gd name="connsiteX1" fmla="*/ 34506 w 1020216"/>
              <a:gd name="connsiteY1" fmla="*/ 3209027 h 3295291"/>
              <a:gd name="connsiteX2" fmla="*/ 69011 w 1020216"/>
              <a:gd name="connsiteY2" fmla="*/ 3157268 h 3295291"/>
              <a:gd name="connsiteX3" fmla="*/ 86264 w 1020216"/>
              <a:gd name="connsiteY3" fmla="*/ 3105510 h 3295291"/>
              <a:gd name="connsiteX4" fmla="*/ 155276 w 1020216"/>
              <a:gd name="connsiteY4" fmla="*/ 3001993 h 3295291"/>
              <a:gd name="connsiteX5" fmla="*/ 189781 w 1020216"/>
              <a:gd name="connsiteY5" fmla="*/ 2950234 h 3295291"/>
              <a:gd name="connsiteX6" fmla="*/ 224287 w 1020216"/>
              <a:gd name="connsiteY6" fmla="*/ 2898476 h 3295291"/>
              <a:gd name="connsiteX7" fmla="*/ 276045 w 1020216"/>
              <a:gd name="connsiteY7" fmla="*/ 2743200 h 3295291"/>
              <a:gd name="connsiteX8" fmla="*/ 293298 w 1020216"/>
              <a:gd name="connsiteY8" fmla="*/ 2691442 h 3295291"/>
              <a:gd name="connsiteX9" fmla="*/ 327804 w 1020216"/>
              <a:gd name="connsiteY9" fmla="*/ 2553419 h 3295291"/>
              <a:gd name="connsiteX10" fmla="*/ 345057 w 1020216"/>
              <a:gd name="connsiteY10" fmla="*/ 2501661 h 3295291"/>
              <a:gd name="connsiteX11" fmla="*/ 362310 w 1020216"/>
              <a:gd name="connsiteY11" fmla="*/ 2432649 h 3295291"/>
              <a:gd name="connsiteX12" fmla="*/ 379562 w 1020216"/>
              <a:gd name="connsiteY12" fmla="*/ 2380891 h 3295291"/>
              <a:gd name="connsiteX13" fmla="*/ 396815 w 1020216"/>
              <a:gd name="connsiteY13" fmla="*/ 2311880 h 3295291"/>
              <a:gd name="connsiteX14" fmla="*/ 483079 w 1020216"/>
              <a:gd name="connsiteY14" fmla="*/ 2242868 h 3295291"/>
              <a:gd name="connsiteX15" fmla="*/ 586596 w 1020216"/>
              <a:gd name="connsiteY15" fmla="*/ 2173857 h 3295291"/>
              <a:gd name="connsiteX16" fmla="*/ 621102 w 1020216"/>
              <a:gd name="connsiteY16" fmla="*/ 2018582 h 3295291"/>
              <a:gd name="connsiteX17" fmla="*/ 638355 w 1020216"/>
              <a:gd name="connsiteY17" fmla="*/ 1966823 h 3295291"/>
              <a:gd name="connsiteX18" fmla="*/ 672861 w 1020216"/>
              <a:gd name="connsiteY18" fmla="*/ 1828800 h 3295291"/>
              <a:gd name="connsiteX19" fmla="*/ 724619 w 1020216"/>
              <a:gd name="connsiteY19" fmla="*/ 1621766 h 3295291"/>
              <a:gd name="connsiteX20" fmla="*/ 741872 w 1020216"/>
              <a:gd name="connsiteY20" fmla="*/ 1552755 h 3295291"/>
              <a:gd name="connsiteX21" fmla="*/ 776378 w 1020216"/>
              <a:gd name="connsiteY21" fmla="*/ 1500997 h 3295291"/>
              <a:gd name="connsiteX22" fmla="*/ 793630 w 1020216"/>
              <a:gd name="connsiteY22" fmla="*/ 1449238 h 3295291"/>
              <a:gd name="connsiteX23" fmla="*/ 862642 w 1020216"/>
              <a:gd name="connsiteY23" fmla="*/ 1345721 h 3295291"/>
              <a:gd name="connsiteX24" fmla="*/ 914400 w 1020216"/>
              <a:gd name="connsiteY24" fmla="*/ 862642 h 3295291"/>
              <a:gd name="connsiteX25" fmla="*/ 983411 w 1020216"/>
              <a:gd name="connsiteY25" fmla="*/ 741872 h 3295291"/>
              <a:gd name="connsiteX26" fmla="*/ 1017917 w 1020216"/>
              <a:gd name="connsiteY26" fmla="*/ 621102 h 3295291"/>
              <a:gd name="connsiteX27" fmla="*/ 1017917 w 1020216"/>
              <a:gd name="connsiteY27" fmla="*/ 0 h 329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020216" h="3295291">
                <a:moveTo>
                  <a:pt x="0" y="3295291"/>
                </a:moveTo>
                <a:cubicBezTo>
                  <a:pt x="11502" y="3266536"/>
                  <a:pt x="20656" y="3236727"/>
                  <a:pt x="34506" y="3209027"/>
                </a:cubicBezTo>
                <a:cubicBezTo>
                  <a:pt x="43779" y="3190481"/>
                  <a:pt x="59738" y="3175814"/>
                  <a:pt x="69011" y="3157268"/>
                </a:cubicBezTo>
                <a:cubicBezTo>
                  <a:pt x="77144" y="3141002"/>
                  <a:pt x="77432" y="3121407"/>
                  <a:pt x="86264" y="3105510"/>
                </a:cubicBezTo>
                <a:cubicBezTo>
                  <a:pt x="106404" y="3069258"/>
                  <a:pt x="132272" y="3036499"/>
                  <a:pt x="155276" y="3001993"/>
                </a:cubicBezTo>
                <a:lnTo>
                  <a:pt x="189781" y="2950234"/>
                </a:lnTo>
                <a:lnTo>
                  <a:pt x="224287" y="2898476"/>
                </a:lnTo>
                <a:lnTo>
                  <a:pt x="276045" y="2743200"/>
                </a:lnTo>
                <a:cubicBezTo>
                  <a:pt x="281796" y="2725947"/>
                  <a:pt x="288887" y="2709085"/>
                  <a:pt x="293298" y="2691442"/>
                </a:cubicBezTo>
                <a:cubicBezTo>
                  <a:pt x="304800" y="2645434"/>
                  <a:pt x="312807" y="2598409"/>
                  <a:pt x="327804" y="2553419"/>
                </a:cubicBezTo>
                <a:cubicBezTo>
                  <a:pt x="333555" y="2536166"/>
                  <a:pt x="340061" y="2519147"/>
                  <a:pt x="345057" y="2501661"/>
                </a:cubicBezTo>
                <a:cubicBezTo>
                  <a:pt x="351571" y="2478861"/>
                  <a:pt x="355796" y="2455449"/>
                  <a:pt x="362310" y="2432649"/>
                </a:cubicBezTo>
                <a:cubicBezTo>
                  <a:pt x="367306" y="2415163"/>
                  <a:pt x="374566" y="2398377"/>
                  <a:pt x="379562" y="2380891"/>
                </a:cubicBezTo>
                <a:cubicBezTo>
                  <a:pt x="386076" y="2358092"/>
                  <a:pt x="387474" y="2333674"/>
                  <a:pt x="396815" y="2311880"/>
                </a:cubicBezTo>
                <a:cubicBezTo>
                  <a:pt x="430686" y="2232848"/>
                  <a:pt x="421054" y="2277326"/>
                  <a:pt x="483079" y="2242868"/>
                </a:cubicBezTo>
                <a:cubicBezTo>
                  <a:pt x="519331" y="2222728"/>
                  <a:pt x="586596" y="2173857"/>
                  <a:pt x="586596" y="2173857"/>
                </a:cubicBezTo>
                <a:cubicBezTo>
                  <a:pt x="625435" y="2057340"/>
                  <a:pt x="580616" y="2200765"/>
                  <a:pt x="621102" y="2018582"/>
                </a:cubicBezTo>
                <a:cubicBezTo>
                  <a:pt x="625047" y="2000829"/>
                  <a:pt x="633944" y="1984466"/>
                  <a:pt x="638355" y="1966823"/>
                </a:cubicBezTo>
                <a:lnTo>
                  <a:pt x="672861" y="1828800"/>
                </a:lnTo>
                <a:cubicBezTo>
                  <a:pt x="696092" y="1689406"/>
                  <a:pt x="679051" y="1758469"/>
                  <a:pt x="724619" y="1621766"/>
                </a:cubicBezTo>
                <a:cubicBezTo>
                  <a:pt x="732117" y="1599271"/>
                  <a:pt x="732531" y="1574549"/>
                  <a:pt x="741872" y="1552755"/>
                </a:cubicBezTo>
                <a:cubicBezTo>
                  <a:pt x="750040" y="1533696"/>
                  <a:pt x="764876" y="1518250"/>
                  <a:pt x="776378" y="1500997"/>
                </a:cubicBezTo>
                <a:cubicBezTo>
                  <a:pt x="782129" y="1483744"/>
                  <a:pt x="784798" y="1465136"/>
                  <a:pt x="793630" y="1449238"/>
                </a:cubicBezTo>
                <a:cubicBezTo>
                  <a:pt x="813770" y="1412986"/>
                  <a:pt x="862642" y="1345721"/>
                  <a:pt x="862642" y="1345721"/>
                </a:cubicBezTo>
                <a:cubicBezTo>
                  <a:pt x="949971" y="1083728"/>
                  <a:pt x="851013" y="1411988"/>
                  <a:pt x="914400" y="862642"/>
                </a:cubicBezTo>
                <a:cubicBezTo>
                  <a:pt x="918937" y="823326"/>
                  <a:pt x="966279" y="776137"/>
                  <a:pt x="983411" y="741872"/>
                </a:cubicBezTo>
                <a:cubicBezTo>
                  <a:pt x="991771" y="725153"/>
                  <a:pt x="1017626" y="632741"/>
                  <a:pt x="1017917" y="621102"/>
                </a:cubicBezTo>
                <a:cubicBezTo>
                  <a:pt x="1023091" y="414133"/>
                  <a:pt x="1017917" y="207034"/>
                  <a:pt x="1017917" y="0"/>
                </a:cubicBezTo>
              </a:path>
            </a:pathLst>
          </a:custGeom>
          <a:noFill/>
          <a:ln w="79375">
            <a:solidFill>
              <a:schemeClr val="bg1">
                <a:alpha val="7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028" name="Picture 4" descr="Interstate 35 mark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922" y="2341604"/>
            <a:ext cx="402878" cy="40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/>
          </p:cNvPicPr>
          <p:nvPr/>
        </p:nvPicPr>
        <p:blipFill rotWithShape="1">
          <a:blip r:embed="rId5"/>
          <a:srcRect t="32157" r="20364" b="16291"/>
          <a:stretch/>
        </p:blipFill>
        <p:spPr>
          <a:xfrm>
            <a:off x="1771650" y="2414572"/>
            <a:ext cx="1243403" cy="9104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77200" y="4183121"/>
            <a:ext cx="735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87%</a:t>
            </a:r>
          </a:p>
        </p:txBody>
      </p:sp>
      <p:sp>
        <p:nvSpPr>
          <p:cNvPr id="11" name="Right Arrow 6"/>
          <p:cNvSpPr/>
          <p:nvPr/>
        </p:nvSpPr>
        <p:spPr>
          <a:xfrm>
            <a:off x="6199361" y="4322068"/>
            <a:ext cx="1572665" cy="45719"/>
          </a:xfrm>
          <a:prstGeom prst="rightArrow">
            <a:avLst/>
          </a:prstGeom>
          <a:solidFill>
            <a:schemeClr val="accent1"/>
          </a:solidFill>
          <a:ln w="254000">
            <a:solidFill>
              <a:schemeClr val="accent1"/>
            </a:solidFill>
          </a:ln>
          <a:effectLst>
            <a:glow rad="203200">
              <a:schemeClr val="accent1">
                <a:alpha val="40000"/>
              </a:schemeClr>
            </a:glow>
            <a:softEdge rad="63500"/>
          </a:effectLst>
        </p:spPr>
        <p:txBody>
          <a:bodyPr wrap="square" rtlCol="0" anchor="ctr">
            <a:spAutoFit/>
          </a:bodyPr>
          <a:lstStyle/>
          <a:p>
            <a:pPr algn="ctr"/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10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3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4695" y="267995"/>
            <a:ext cx="5654712" cy="742950"/>
          </a:xfrm>
        </p:spPr>
        <p:txBody>
          <a:bodyPr>
            <a:noAutofit/>
          </a:bodyPr>
          <a:lstStyle/>
          <a:p>
            <a:r>
              <a:rPr lang="en-US" sz="2400" dirty="0"/>
              <a:t>Estimated Population Change, Texas Counties, 2010 to 2017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6491901"/>
            <a:ext cx="2714205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U.S. Census Bureau, 2017 Vintage Population Estimates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696" t="9072" r="25337" b="28627"/>
          <a:stretch/>
        </p:blipFill>
        <p:spPr>
          <a:xfrm>
            <a:off x="2209800" y="1295400"/>
            <a:ext cx="6248399" cy="5013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31372" r="23970" b="15686"/>
          <a:stretch/>
        </p:blipFill>
        <p:spPr>
          <a:xfrm>
            <a:off x="1885951" y="1828800"/>
            <a:ext cx="1924409" cy="1543050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/>
          </p:cNvPicPr>
          <p:nvPr/>
        </p:nvPicPr>
        <p:blipFill rotWithShape="1">
          <a:blip r:embed="rId4"/>
          <a:srcRect t="31372" r="23970" b="15686"/>
          <a:stretch/>
        </p:blipFill>
        <p:spPr>
          <a:xfrm>
            <a:off x="1885951" y="1828800"/>
            <a:ext cx="1924409" cy="15430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32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47650"/>
            <a:ext cx="5654712" cy="742950"/>
          </a:xfrm>
        </p:spPr>
        <p:txBody>
          <a:bodyPr>
            <a:noAutofit/>
          </a:bodyPr>
          <a:lstStyle/>
          <a:p>
            <a:r>
              <a:rPr lang="en-US" sz="2400" dirty="0"/>
              <a:t>Estimated Percent Population Change by County, Texas, 2010 to 2017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" y="6392354"/>
            <a:ext cx="298671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U.S. Census Bureau, 2017 Vintage Population Estimates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189" t="7905" r="60769" b="67502"/>
          <a:stretch/>
        </p:blipFill>
        <p:spPr>
          <a:xfrm>
            <a:off x="1752600" y="914401"/>
            <a:ext cx="6760384" cy="59153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15447" r="58580" b="56503"/>
          <a:stretch/>
        </p:blipFill>
        <p:spPr>
          <a:xfrm>
            <a:off x="732117" y="1386664"/>
            <a:ext cx="2773084" cy="219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90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543953"/>
              </p:ext>
            </p:extLst>
          </p:nvPr>
        </p:nvGraphicFramePr>
        <p:xfrm>
          <a:off x="609600" y="1447800"/>
          <a:ext cx="7981951" cy="50482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9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7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0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4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66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284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</a:rPr>
                        <a:t>County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941" marR="4594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U.S. Rank Population Change</a:t>
                      </a:r>
                    </a:p>
                  </a:txBody>
                  <a:tcPr marL="45941" marR="4594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Population Change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41" marR="4594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Percent of Change from Natural Increase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41" marR="4594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Percent  of</a:t>
                      </a:r>
                      <a:r>
                        <a:rPr lang="en-US" sz="1200" b="1" baseline="0" dirty="0">
                          <a:effectLst/>
                        </a:rPr>
                        <a:t> </a:t>
                      </a:r>
                      <a:r>
                        <a:rPr lang="en-US" sz="1200" b="1" dirty="0">
                          <a:effectLst/>
                        </a:rPr>
                        <a:t>Change</a:t>
                      </a:r>
                      <a:r>
                        <a:rPr lang="en-US" sz="1200" b="1" baseline="0" dirty="0">
                          <a:effectLst/>
                        </a:rPr>
                        <a:t> </a:t>
                      </a:r>
                      <a:r>
                        <a:rPr lang="en-US" sz="1200" b="1" dirty="0">
                          <a:effectLst/>
                        </a:rPr>
                        <a:t>from Domestic  Migration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41" marR="4594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Percent  of Change from International Migration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41" marR="45941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69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Harris*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            35,939 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128.8%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-126.0%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97.2%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69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Tarrant</a:t>
                      </a:r>
                    </a:p>
                  </a:txBody>
                  <a:tcPr marL="5715" marR="5715" marT="571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715" marR="5715" marT="571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            32,729 </a:t>
                      </a:r>
                    </a:p>
                  </a:txBody>
                  <a:tcPr marL="5715" marR="5715" marT="571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47.9%</a:t>
                      </a:r>
                    </a:p>
                  </a:txBody>
                  <a:tcPr marL="7144" marR="7144" marT="7144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29.0%</a:t>
                      </a:r>
                    </a:p>
                  </a:txBody>
                  <a:tcPr marL="5715" marR="5715" marT="571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23.1%</a:t>
                      </a:r>
                    </a:p>
                  </a:txBody>
                  <a:tcPr marL="5715" marR="5715" marT="571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69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Bexar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            30,831 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47.8%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33.4%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18.8%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69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Dallas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            30,686 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78.0%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-25.5%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47.6%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69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Denton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            27,911 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23.3%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67.0%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9.7%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69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Collin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            27,150 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24.4%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56.5%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19.0%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69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Fort Bend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            22,870 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29.4%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48.1%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22.6%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69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Travis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            22,116 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47.9%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22.1%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30.0%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569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Williamson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            19,776 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20.1%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73.5%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6.3%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569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Montgomery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            16,412 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22.7%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68.5%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8.8%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569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Hidalgo*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            10,474 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105.9%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-34.5%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28.5%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9582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 Hidalgo</a:t>
                      </a:r>
                      <a:r>
                        <a:rPr lang="en-US" sz="9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Harris Counties had negative net migration (Harris -10,322 and Hidalgo -621).</a:t>
                      </a:r>
                    </a:p>
                  </a:txBody>
                  <a:tcPr marL="45941" marR="45941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7623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Source: U.S. Census  Bureau, 2017 Vintage Population Estimates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41" marR="45941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690678" y="2521520"/>
            <a:ext cx="1065489" cy="260520"/>
          </a:xfrm>
          <a:prstGeom prst="rect">
            <a:avLst/>
          </a:prstGeom>
          <a:ln w="22225">
            <a:solidFill>
              <a:schemeClr val="accent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69858" y="3400194"/>
            <a:ext cx="1085850" cy="369332"/>
          </a:xfrm>
          <a:prstGeom prst="rect">
            <a:avLst/>
          </a:prstGeom>
          <a:ln w="22225">
            <a:solidFill>
              <a:schemeClr val="accent2"/>
            </a:solidFill>
          </a:ln>
        </p:spPr>
        <p:txBody>
          <a:bodyPr rtlCol="0" anchor="ctr">
            <a:spAutoFit/>
          </a:bodyPr>
          <a:lstStyle/>
          <a:p>
            <a:pPr algn="ctr"/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33421" y="2521520"/>
            <a:ext cx="1065413" cy="260520"/>
          </a:xfrm>
          <a:prstGeom prst="rect">
            <a:avLst/>
          </a:prstGeom>
          <a:ln w="22225">
            <a:solidFill>
              <a:schemeClr val="accent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33422" y="3427305"/>
            <a:ext cx="1061557" cy="319643"/>
          </a:xfrm>
          <a:prstGeom prst="rect">
            <a:avLst/>
          </a:prstGeom>
          <a:ln w="22225">
            <a:solidFill>
              <a:schemeClr val="accent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19999" y="2521520"/>
            <a:ext cx="958611" cy="260520"/>
          </a:xfrm>
          <a:prstGeom prst="rect">
            <a:avLst/>
          </a:prstGeom>
          <a:ln w="22225">
            <a:solidFill>
              <a:schemeClr val="accent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43800" y="3400194"/>
            <a:ext cx="1046644" cy="346754"/>
          </a:xfrm>
          <a:prstGeom prst="rect">
            <a:avLst/>
          </a:prstGeom>
          <a:ln w="22225">
            <a:solidFill>
              <a:schemeClr val="accent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69859" y="2782040"/>
            <a:ext cx="1089738" cy="604526"/>
          </a:xfrm>
          <a:prstGeom prst="rect">
            <a:avLst/>
          </a:prstGeom>
          <a:ln w="22225">
            <a:solidFill>
              <a:schemeClr val="accent6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90679" y="4648200"/>
            <a:ext cx="1085850" cy="369332"/>
          </a:xfrm>
          <a:prstGeom prst="rect">
            <a:avLst/>
          </a:prstGeom>
          <a:ln w="22225">
            <a:solidFill>
              <a:schemeClr val="accent6"/>
            </a:solidFill>
          </a:ln>
        </p:spPr>
        <p:txBody>
          <a:bodyPr rtlCol="0" anchor="ctr">
            <a:spAutoFit/>
          </a:bodyPr>
          <a:lstStyle/>
          <a:p>
            <a:pPr algn="ctr"/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03485" y="4633715"/>
            <a:ext cx="1085850" cy="369332"/>
          </a:xfrm>
          <a:prstGeom prst="rect">
            <a:avLst/>
          </a:prstGeom>
          <a:ln w="22225">
            <a:solidFill>
              <a:schemeClr val="accent6"/>
            </a:solidFill>
          </a:ln>
        </p:spPr>
        <p:txBody>
          <a:bodyPr rtlCol="0" anchor="ctr">
            <a:spAutoFit/>
          </a:bodyPr>
          <a:lstStyle/>
          <a:p>
            <a:pPr algn="ctr"/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07374" y="2782040"/>
            <a:ext cx="1105206" cy="640099"/>
          </a:xfrm>
          <a:prstGeom prst="rect">
            <a:avLst/>
          </a:prstGeom>
          <a:ln w="22225">
            <a:solidFill>
              <a:schemeClr val="accent6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00" y="307775"/>
            <a:ext cx="3429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Top Counties for Numeric Growth in Texas, 2016-2017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54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1825" y="228600"/>
            <a:ext cx="3429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Top Counties for Percent Growth* in Texas, 2016-2017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011618"/>
              </p:ext>
            </p:extLst>
          </p:nvPr>
        </p:nvGraphicFramePr>
        <p:xfrm>
          <a:off x="685800" y="1447802"/>
          <a:ext cx="7619999" cy="48006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0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43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74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County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U.S. Rank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2015-2016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Percent Population Change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Percent of Change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from Domestic Migration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Percent  Change from International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Migration 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6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Comal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5.1%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90.7%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1.9%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16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Hays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5.0%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81.6%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2.8%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16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Kendall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4.9%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96.3%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3.3%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16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Kaufman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4.1%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83.0%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2.2%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16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Rains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4.0%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103.1%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2.9%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16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Williamson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3.7%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73.5%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6.3%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16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Rockwall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3.6%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81.8%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2.4%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16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Parker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3.6%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89.7%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1.3%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716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Denton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3.5%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67.0%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9.7%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716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Guadalupe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3.3%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81.4%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2.7%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716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Ellis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3.1%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78.2%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3.0%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716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Llano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3.1%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119.8%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0.5%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504884576"/>
                  </a:ext>
                </a:extLst>
              </a:tr>
              <a:tr h="29716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Fort Bend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3.1%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48.1%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22.6%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99921343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6200" y="6355233"/>
            <a:ext cx="3429000" cy="4999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25" dirty="0">
                <a:solidFill>
                  <a:schemeClr val="bg1">
                    <a:lumMod val="75000"/>
                  </a:schemeClr>
                </a:solidFill>
              </a:rPr>
              <a:t>*Among Counties with 10,000 or more population in 2017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825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U.S. Census  Bureau, 2017 Vintage Population </a:t>
            </a:r>
            <a:r>
              <a:rPr lang="fr-FR" sz="825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Estimates</a:t>
            </a:r>
            <a:endParaRPr lang="fr-FR" sz="825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25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19800" y="2438400"/>
            <a:ext cx="838200" cy="3810007"/>
          </a:xfrm>
          <a:prstGeom prst="rect">
            <a:avLst/>
          </a:prstGeom>
          <a:noFill/>
          <a:ln w="34925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87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10512166"/>
              </p:ext>
            </p:extLst>
          </p:nvPr>
        </p:nvGraphicFramePr>
        <p:xfrm>
          <a:off x="1143000" y="1559746"/>
          <a:ext cx="7352734" cy="4659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371600" y="304800"/>
            <a:ext cx="7421130" cy="47358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chemeClr val="bg1"/>
                </a:solidFill>
              </a:rPr>
              <a:t>Estimated Percent of Total Net-Migrant Flow for Texas and Other States, 2016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" y="6477000"/>
            <a:ext cx="4457700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2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Source: Internal Revenue Service, 2018. Migration Tables, 2015-16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TTF_logo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" y="5485988"/>
            <a:ext cx="1277470" cy="30066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561534" y="5547594"/>
            <a:ext cx="0" cy="224119"/>
          </a:xfrm>
          <a:prstGeom prst="line">
            <a:avLst/>
          </a:prstGeom>
          <a:ln w="12700" cap="rnd" cmpd="sng">
            <a:solidFill>
              <a:schemeClr val="bg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TTF_hashtag_whit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919" y="5594796"/>
            <a:ext cx="549087" cy="11530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7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TDC Template.potx" id="{A8AA4A31-D64B-4527-8D8E-CE9363F07BF5}" vid="{DEBAF849-1D8C-4359-AD0F-0FCB4EBE36F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9ED1DF319F2048B3E62B9641678531" ma:contentTypeVersion="0" ma:contentTypeDescription="Create a new document." ma:contentTypeScope="" ma:versionID="4e3f5fc684d5389b1ede4e436d85ba1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ba2d133991974d76e777eae1aa1de2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4A2D153-A545-4A3E-B636-BC684C0075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C40382-C1AA-459A-ADD3-F5514567A9F1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C327827-ADB5-4A53-A1D5-C733F4954327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25454</TotalTime>
  <Words>1392</Words>
  <Application>Microsoft Office PowerPoint</Application>
  <PresentationFormat>On-screen Show (4:3)</PresentationFormat>
  <Paragraphs>345</Paragraphs>
  <Slides>30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ＭＳ Ｐゴシック</vt:lpstr>
      <vt:lpstr>Arial</vt:lpstr>
      <vt:lpstr>Calibri</vt:lpstr>
      <vt:lpstr>Calibri Light</vt:lpstr>
      <vt:lpstr>Helvetica</vt:lpstr>
      <vt:lpstr>Times New Roman</vt:lpstr>
      <vt:lpstr>1_Office Theme</vt:lpstr>
      <vt:lpstr>Demographic Characteristics and Trends in Texas and Workforce Development</vt:lpstr>
      <vt:lpstr>Growing States, 2010-2018</vt:lpstr>
      <vt:lpstr>PowerPoint Presentation</vt:lpstr>
      <vt:lpstr>Total Estimated Population by County, Texas, 2017</vt:lpstr>
      <vt:lpstr>Estimated Population Change, Texas Counties, 2010 to 2017</vt:lpstr>
      <vt:lpstr>Estimated Percent Population Change by County, Texas, 2010 to 2017</vt:lpstr>
      <vt:lpstr>PowerPoint Presentation</vt:lpstr>
      <vt:lpstr>PowerPoint Presentation</vt:lpstr>
      <vt:lpstr>PowerPoint Presentation</vt:lpstr>
      <vt:lpstr>PowerPoint Presentation</vt:lpstr>
      <vt:lpstr>Population Density for Census Tracts, Texas, 2016</vt:lpstr>
      <vt:lpstr>Estimated number of civilian veterans, Texas counties, 2013-2017</vt:lpstr>
      <vt:lpstr>Percent of the population who are civilian veterans, Texas Counties, 2013-2017</vt:lpstr>
      <vt:lpstr>Projected population by race and ethnicity, Texas, 2020-2050</vt:lpstr>
      <vt:lpstr>Texas Projected Population Pyramid by Race/Ethnicity, 2020</vt:lpstr>
      <vt:lpstr>Texas Projected Population Pyramid by Race/Ethnicity, 2040</vt:lpstr>
      <vt:lpstr>Percent of the population aged 25 years and older with a bachelor’s degree or higher, Texas counties, 2012-2016</vt:lpstr>
      <vt:lpstr>Percent of persons aged 25 years and older with less than an high school diploma, Texas counties, 2017</vt:lpstr>
      <vt:lpstr>Percent of the population aged 5 years and older who do not speak English at home and speak English less than very well, Texas Counties, 2017</vt:lpstr>
      <vt:lpstr>Percent distribution of educational attainment of native born and foreign born persons aged 25 years and older, Texas, 2016</vt:lpstr>
      <vt:lpstr>Percent of persons aged 25 years and older who are English fluent, native-born, and did not obtain a high school diploma, Texas, 2016</vt:lpstr>
      <vt:lpstr>Percent Distribution of Educational Attainment of Persons Aged 25 Years and Older, Texas, 2008, 2011, and 2015</vt:lpstr>
      <vt:lpstr>Trends in percent distribution of educational attainment among the population aged 25 years and older, Texas, 2010-2017 and linear forecast</vt:lpstr>
      <vt:lpstr>Projected Population Growth in Texas,  2010-2050</vt:lpstr>
      <vt:lpstr>Contact </vt:lpstr>
      <vt:lpstr>Educational Attainment of Persons Age 25 Years and Older by Race/Ethnicity, Texas, 2015</vt:lpstr>
      <vt:lpstr>Trends in percent distribution of educational attainment among Hispanics aged 25 years and older, Texas, 2010-2017 and linear forecast</vt:lpstr>
      <vt:lpstr>Trends in percent distribution of educational attainment among non-Hispanic Whites aged 25 years and older, Texas, 2010-2017 and linear forecast</vt:lpstr>
      <vt:lpstr>Trends in percent distribution of educational attainment among African-Americans aged 25 years and older, Texas, 2010-2017 and linear forecast</vt:lpstr>
      <vt:lpstr>Trends in percent distribution of educational attainment among Asians aged 25 years and older, Texas, 2010-2017 and linear forecast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Lloyd Potter</dc:creator>
  <cp:lastModifiedBy>Lloyd Potter</cp:lastModifiedBy>
  <cp:revision>676</cp:revision>
  <cp:lastPrinted>2018-11-13T22:49:00Z</cp:lastPrinted>
  <dcterms:created xsi:type="dcterms:W3CDTF">2010-01-22T14:36:29Z</dcterms:created>
  <dcterms:modified xsi:type="dcterms:W3CDTF">2019-03-05T13:21:24Z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0x010100809ED1DF319F2048B3E62B9641678531</vt:lpwstr>
  </property>
  <property fmtid="{D5CDD505-2E9C-101B-9397-08002B2CF9AE}" pid="3" name="IsMyDocuments">
    <vt:bool>true</vt:bool>
  </property>
</Properties>
</file>