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9.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notesSlides/notesSlide27.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57"/>
  </p:notesMasterIdLst>
  <p:sldIdLst>
    <p:sldId id="549" r:id="rId6"/>
    <p:sldId id="592" r:id="rId7"/>
    <p:sldId id="604" r:id="rId8"/>
    <p:sldId id="591" r:id="rId9"/>
    <p:sldId id="326" r:id="rId10"/>
    <p:sldId id="561" r:id="rId11"/>
    <p:sldId id="623" r:id="rId12"/>
    <p:sldId id="624" r:id="rId13"/>
    <p:sldId id="532" r:id="rId14"/>
    <p:sldId id="645" r:id="rId15"/>
    <p:sldId id="627" r:id="rId16"/>
    <p:sldId id="628" r:id="rId17"/>
    <p:sldId id="424" r:id="rId18"/>
    <p:sldId id="425" r:id="rId19"/>
    <p:sldId id="629" r:id="rId20"/>
    <p:sldId id="630" r:id="rId21"/>
    <p:sldId id="642" r:id="rId22"/>
    <p:sldId id="408" r:id="rId23"/>
    <p:sldId id="504" r:id="rId24"/>
    <p:sldId id="499" r:id="rId25"/>
    <p:sldId id="409" r:id="rId26"/>
    <p:sldId id="634" r:id="rId27"/>
    <p:sldId id="635" r:id="rId28"/>
    <p:sldId id="636" r:id="rId29"/>
    <p:sldId id="637" r:id="rId30"/>
    <p:sldId id="638" r:id="rId31"/>
    <p:sldId id="639" r:id="rId32"/>
    <p:sldId id="644" r:id="rId33"/>
    <p:sldId id="640" r:id="rId34"/>
    <p:sldId id="641" r:id="rId35"/>
    <p:sldId id="646" r:id="rId36"/>
    <p:sldId id="584" r:id="rId37"/>
    <p:sldId id="605" r:id="rId38"/>
    <p:sldId id="647" r:id="rId39"/>
    <p:sldId id="606" r:id="rId40"/>
    <p:sldId id="588" r:id="rId41"/>
    <p:sldId id="585" r:id="rId42"/>
    <p:sldId id="579" r:id="rId43"/>
    <p:sldId id="578" r:id="rId44"/>
    <p:sldId id="611" r:id="rId45"/>
    <p:sldId id="643" r:id="rId46"/>
    <p:sldId id="648" r:id="rId47"/>
    <p:sldId id="423" r:id="rId48"/>
    <p:sldId id="534" r:id="rId49"/>
    <p:sldId id="535" r:id="rId50"/>
    <p:sldId id="632" r:id="rId51"/>
    <p:sldId id="633" r:id="rId52"/>
    <p:sldId id="593" r:id="rId53"/>
    <p:sldId id="544" r:id="rId54"/>
    <p:sldId id="612" r:id="rId55"/>
    <p:sldId id="613"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254061"/>
    <a:srgbClr val="CC9900"/>
    <a:srgbClr val="FFFF99"/>
    <a:srgbClr val="313D95"/>
    <a:srgbClr val="F8A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2999" autoAdjust="0"/>
  </p:normalViewPr>
  <p:slideViewPr>
    <p:cSldViewPr snapToGrid="0">
      <p:cViewPr varScale="1">
        <p:scale>
          <a:sx n="107" d="100"/>
          <a:sy n="107" d="100"/>
        </p:scale>
        <p:origin x="108"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c:spPr>
            <c:extLst>
              <c:ext xmlns:c16="http://schemas.microsoft.com/office/drawing/2014/chart" uri="{C3380CC4-5D6E-409C-BE32-E72D297353CC}">
                <c16:uniqueId val="{00000001-1CAE-4EE6-B661-FE899631095B}"/>
              </c:ext>
            </c:extLst>
          </c:dPt>
          <c:dPt>
            <c:idx val="1"/>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1CAE-4EE6-B661-FE899631095B}"/>
              </c:ext>
            </c:extLst>
          </c:dPt>
          <c:dPt>
            <c:idx val="2"/>
            <c:bubble3D val="0"/>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c:spPr>
            <c:extLst>
              <c:ext xmlns:c16="http://schemas.microsoft.com/office/drawing/2014/chart" uri="{C3380CC4-5D6E-409C-BE32-E72D297353CC}">
                <c16:uniqueId val="{00000005-1CAE-4EE6-B661-FE899631095B}"/>
              </c:ext>
            </c:extLst>
          </c:dPt>
          <c:dLbls>
            <c:dLbl>
              <c:idx val="0"/>
              <c:layout>
                <c:manualLayout>
                  <c:x val="-0.23298386603051471"/>
                  <c:y val="-4.19091318527775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AE-4EE6-B661-FE899631095B}"/>
                </c:ext>
              </c:extLst>
            </c:dLbl>
            <c:dLbl>
              <c:idx val="1"/>
              <c:layout>
                <c:manualLayout>
                  <c:x val="0.20962232464170721"/>
                  <c:y val="-0.218233924689862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AE-4EE6-B661-FE899631095B}"/>
                </c:ext>
              </c:extLst>
            </c:dLbl>
            <c:dLbl>
              <c:idx val="2"/>
              <c:layout>
                <c:manualLayout>
                  <c:x val="0.18227994191552493"/>
                  <c:y val="0.2427926427100919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524</c:v>
                </c:pt>
                <c:pt idx="1">
                  <c:v>227</c:v>
                </c:pt>
                <c:pt idx="2">
                  <c:v>288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Sheet1!$B$41</c:f>
              <c:strCache>
                <c:ptCount val="1"/>
                <c:pt idx="0">
                  <c:v>Asian-NH Male</c:v>
                </c:pt>
              </c:strCache>
            </c:strRef>
          </c:tx>
          <c:spPr>
            <a:solidFill>
              <a:schemeClr val="accent1">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Sheet1!$B$42:$B$59</c:f>
              <c:numCache>
                <c:formatCode>General</c:formatCode>
                <c:ptCount val="18"/>
                <c:pt idx="0">
                  <c:v>-43164</c:v>
                </c:pt>
                <c:pt idx="1">
                  <c:v>-44752</c:v>
                </c:pt>
                <c:pt idx="2">
                  <c:v>-45542</c:v>
                </c:pt>
                <c:pt idx="3">
                  <c:v>-40997</c:v>
                </c:pt>
                <c:pt idx="4">
                  <c:v>-45468</c:v>
                </c:pt>
                <c:pt idx="5">
                  <c:v>-57011</c:v>
                </c:pt>
                <c:pt idx="6">
                  <c:v>-59546</c:v>
                </c:pt>
                <c:pt idx="7">
                  <c:v>-58011</c:v>
                </c:pt>
                <c:pt idx="8">
                  <c:v>-57745</c:v>
                </c:pt>
                <c:pt idx="9">
                  <c:v>-52155</c:v>
                </c:pt>
                <c:pt idx="10">
                  <c:v>-41002</c:v>
                </c:pt>
                <c:pt idx="11">
                  <c:v>-33689</c:v>
                </c:pt>
                <c:pt idx="12">
                  <c:v>-28264</c:v>
                </c:pt>
                <c:pt idx="13">
                  <c:v>-22641</c:v>
                </c:pt>
                <c:pt idx="14">
                  <c:v>-15806</c:v>
                </c:pt>
                <c:pt idx="15">
                  <c:v>-10161</c:v>
                </c:pt>
                <c:pt idx="16">
                  <c:v>-5788</c:v>
                </c:pt>
                <c:pt idx="17">
                  <c:v>-3941</c:v>
                </c:pt>
              </c:numCache>
            </c:numRef>
          </c:val>
          <c:extLst>
            <c:ext xmlns:c16="http://schemas.microsoft.com/office/drawing/2014/chart" uri="{C3380CC4-5D6E-409C-BE32-E72D297353CC}">
              <c16:uniqueId val="{00000000-DA8C-477D-B9D4-0414C1692F41}"/>
            </c:ext>
          </c:extLst>
        </c:ser>
        <c:ser>
          <c:idx val="1"/>
          <c:order val="1"/>
          <c:tx>
            <c:strRef>
              <c:f>Sheet1!$C$41</c:f>
              <c:strCache>
                <c:ptCount val="1"/>
                <c:pt idx="0">
                  <c:v>Black-NH Male</c:v>
                </c:pt>
              </c:strCache>
            </c:strRef>
          </c:tx>
          <c:spPr>
            <a:solidFill>
              <a:schemeClr val="accent1">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Sheet1!$C$42:$C$59</c:f>
              <c:numCache>
                <c:formatCode>General</c:formatCode>
                <c:ptCount val="18"/>
                <c:pt idx="0">
                  <c:v>-118371</c:v>
                </c:pt>
                <c:pt idx="1">
                  <c:v>-119207</c:v>
                </c:pt>
                <c:pt idx="2">
                  <c:v>-124311</c:v>
                </c:pt>
                <c:pt idx="3">
                  <c:v>-127030</c:v>
                </c:pt>
                <c:pt idx="4">
                  <c:v>-135072</c:v>
                </c:pt>
                <c:pt idx="5">
                  <c:v>-141660</c:v>
                </c:pt>
                <c:pt idx="6">
                  <c:v>-125090</c:v>
                </c:pt>
                <c:pt idx="7">
                  <c:v>-119816</c:v>
                </c:pt>
                <c:pt idx="8">
                  <c:v>-106221</c:v>
                </c:pt>
                <c:pt idx="9">
                  <c:v>-106602</c:v>
                </c:pt>
                <c:pt idx="10">
                  <c:v>-101741</c:v>
                </c:pt>
                <c:pt idx="11">
                  <c:v>-96962</c:v>
                </c:pt>
                <c:pt idx="12">
                  <c:v>-78006</c:v>
                </c:pt>
                <c:pt idx="13">
                  <c:v>-54931</c:v>
                </c:pt>
                <c:pt idx="14">
                  <c:v>-33354</c:v>
                </c:pt>
                <c:pt idx="15">
                  <c:v>-19846</c:v>
                </c:pt>
                <c:pt idx="16">
                  <c:v>-11683</c:v>
                </c:pt>
                <c:pt idx="17">
                  <c:v>-9252</c:v>
                </c:pt>
              </c:numCache>
            </c:numRef>
          </c:val>
          <c:extLst>
            <c:ext xmlns:c16="http://schemas.microsoft.com/office/drawing/2014/chart" uri="{C3380CC4-5D6E-409C-BE32-E72D297353CC}">
              <c16:uniqueId val="{00000001-DA8C-477D-B9D4-0414C1692F41}"/>
            </c:ext>
          </c:extLst>
        </c:ser>
        <c:ser>
          <c:idx val="2"/>
          <c:order val="2"/>
          <c:tx>
            <c:strRef>
              <c:f>Sheet1!$D$41</c:f>
              <c:strCache>
                <c:ptCount val="1"/>
                <c:pt idx="0">
                  <c:v>White-NH Male</c:v>
                </c:pt>
              </c:strCache>
            </c:strRef>
          </c:tx>
          <c:spPr>
            <a:solidFill>
              <a:schemeClr val="accent1"/>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Sheet1!$D$42:$D$59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2-DA8C-477D-B9D4-0414C1692F41}"/>
            </c:ext>
          </c:extLst>
        </c:ser>
        <c:ser>
          <c:idx val="3"/>
          <c:order val="3"/>
          <c:tx>
            <c:strRef>
              <c:f>Sheet1!$E$41</c:f>
              <c:strCache>
                <c:ptCount val="1"/>
                <c:pt idx="0">
                  <c:v>Hispanic Male</c:v>
                </c:pt>
              </c:strCache>
            </c:strRef>
          </c:tx>
          <c:spPr>
            <a:solidFill>
              <a:schemeClr val="accent1">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Sheet1!$E$42:$E$59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3-DA8C-477D-B9D4-0414C1692F41}"/>
            </c:ext>
          </c:extLst>
        </c:ser>
        <c:ser>
          <c:idx val="4"/>
          <c:order val="4"/>
          <c:tx>
            <c:strRef>
              <c:f>Sheet1!$F$41</c:f>
              <c:strCache>
                <c:ptCount val="1"/>
                <c:pt idx="0">
                  <c:v>Asian-NH Female</c:v>
                </c:pt>
              </c:strCache>
            </c:strRef>
          </c:tx>
          <c:spPr>
            <a:solidFill>
              <a:schemeClr val="accent2">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Sheet1!$F$42:$F$59</c:f>
              <c:numCache>
                <c:formatCode>#,##0</c:formatCode>
                <c:ptCount val="18"/>
                <c:pt idx="0">
                  <c:v>40471</c:v>
                </c:pt>
                <c:pt idx="1">
                  <c:v>42834</c:v>
                </c:pt>
                <c:pt idx="2">
                  <c:v>43915</c:v>
                </c:pt>
                <c:pt idx="3">
                  <c:v>39453</c:v>
                </c:pt>
                <c:pt idx="4">
                  <c:v>43197</c:v>
                </c:pt>
                <c:pt idx="5">
                  <c:v>58247</c:v>
                </c:pt>
                <c:pt idx="6">
                  <c:v>64601</c:v>
                </c:pt>
                <c:pt idx="7">
                  <c:v>64602</c:v>
                </c:pt>
                <c:pt idx="8">
                  <c:v>61414</c:v>
                </c:pt>
                <c:pt idx="9">
                  <c:v>55101</c:v>
                </c:pt>
                <c:pt idx="10">
                  <c:v>42631</c:v>
                </c:pt>
                <c:pt idx="11">
                  <c:v>37628</c:v>
                </c:pt>
                <c:pt idx="12">
                  <c:v>34235</c:v>
                </c:pt>
                <c:pt idx="13">
                  <c:v>28849</c:v>
                </c:pt>
                <c:pt idx="14">
                  <c:v>18649</c:v>
                </c:pt>
                <c:pt idx="15">
                  <c:v>12054</c:v>
                </c:pt>
                <c:pt idx="16">
                  <c:v>7023</c:v>
                </c:pt>
                <c:pt idx="17">
                  <c:v>6071</c:v>
                </c:pt>
              </c:numCache>
            </c:numRef>
          </c:val>
          <c:extLst>
            <c:ext xmlns:c16="http://schemas.microsoft.com/office/drawing/2014/chart" uri="{C3380CC4-5D6E-409C-BE32-E72D297353CC}">
              <c16:uniqueId val="{00000004-DA8C-477D-B9D4-0414C1692F41}"/>
            </c:ext>
          </c:extLst>
        </c:ser>
        <c:ser>
          <c:idx val="5"/>
          <c:order val="5"/>
          <c:tx>
            <c:strRef>
              <c:f>Sheet1!$G$41</c:f>
              <c:strCache>
                <c:ptCount val="1"/>
                <c:pt idx="0">
                  <c:v>Black-NH Female</c:v>
                </c:pt>
              </c:strCache>
            </c:strRef>
          </c:tx>
          <c:spPr>
            <a:solidFill>
              <a:schemeClr val="accent2">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Sheet1!$G$42:$G$59</c:f>
              <c:numCache>
                <c:formatCode>#,##0</c:formatCode>
                <c:ptCount val="18"/>
                <c:pt idx="0">
                  <c:v>114874</c:v>
                </c:pt>
                <c:pt idx="1">
                  <c:v>115795</c:v>
                </c:pt>
                <c:pt idx="2">
                  <c:v>120993</c:v>
                </c:pt>
                <c:pt idx="3">
                  <c:v>121262</c:v>
                </c:pt>
                <c:pt idx="4">
                  <c:v>127826</c:v>
                </c:pt>
                <c:pt idx="5">
                  <c:v>142655</c:v>
                </c:pt>
                <c:pt idx="6">
                  <c:v>132385</c:v>
                </c:pt>
                <c:pt idx="7">
                  <c:v>128741</c:v>
                </c:pt>
                <c:pt idx="8">
                  <c:v>116630</c:v>
                </c:pt>
                <c:pt idx="9">
                  <c:v>116320</c:v>
                </c:pt>
                <c:pt idx="10">
                  <c:v>112937</c:v>
                </c:pt>
                <c:pt idx="11">
                  <c:v>109330</c:v>
                </c:pt>
                <c:pt idx="12">
                  <c:v>92819</c:v>
                </c:pt>
                <c:pt idx="13">
                  <c:v>70203</c:v>
                </c:pt>
                <c:pt idx="14">
                  <c:v>45229</c:v>
                </c:pt>
                <c:pt idx="15">
                  <c:v>29882</c:v>
                </c:pt>
                <c:pt idx="16">
                  <c:v>20338</c:v>
                </c:pt>
                <c:pt idx="17">
                  <c:v>21099</c:v>
                </c:pt>
              </c:numCache>
            </c:numRef>
          </c:val>
          <c:extLst>
            <c:ext xmlns:c16="http://schemas.microsoft.com/office/drawing/2014/chart" uri="{C3380CC4-5D6E-409C-BE32-E72D297353CC}">
              <c16:uniqueId val="{00000005-DA8C-477D-B9D4-0414C1692F41}"/>
            </c:ext>
          </c:extLst>
        </c:ser>
        <c:ser>
          <c:idx val="6"/>
          <c:order val="6"/>
          <c:tx>
            <c:strRef>
              <c:f>Sheet1!$H$41</c:f>
              <c:strCache>
                <c:ptCount val="1"/>
                <c:pt idx="0">
                  <c:v>White-NH Female</c:v>
                </c:pt>
              </c:strCache>
            </c:strRef>
          </c:tx>
          <c:spPr>
            <a:solidFill>
              <a:schemeClr val="accent2"/>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Sheet1!$H$42:$H$59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6-DA8C-477D-B9D4-0414C1692F41}"/>
            </c:ext>
          </c:extLst>
        </c:ser>
        <c:ser>
          <c:idx val="7"/>
          <c:order val="7"/>
          <c:tx>
            <c:strRef>
              <c:f>Sheet1!$I$41</c:f>
              <c:strCache>
                <c:ptCount val="1"/>
                <c:pt idx="0">
                  <c:v>Hispanic Female</c:v>
                </c:pt>
              </c:strCache>
            </c:strRef>
          </c:tx>
          <c:spPr>
            <a:solidFill>
              <a:schemeClr val="accent2">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Sheet1!$I$42:$I$59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7-DA8C-477D-B9D4-0414C1692F41}"/>
            </c:ext>
          </c:extLst>
        </c:ser>
        <c:dLbls>
          <c:showLegendKey val="0"/>
          <c:showVal val="0"/>
          <c:showCatName val="0"/>
          <c:showSerName val="0"/>
          <c:showPercent val="0"/>
          <c:showBubbleSize val="0"/>
        </c:dLbls>
        <c:gapWidth val="25"/>
        <c:overlap val="100"/>
        <c:axId val="515322096"/>
        <c:axId val="515316520"/>
      </c:barChart>
      <c:catAx>
        <c:axId val="5153220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16520"/>
        <c:crosses val="autoZero"/>
        <c:auto val="1"/>
        <c:lblAlgn val="ctr"/>
        <c:lblOffset val="100"/>
        <c:noMultiLvlLbl val="0"/>
      </c:catAx>
      <c:valAx>
        <c:axId val="515316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2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3AB-4E82-A057-423D3D8EAC3F}"/>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3AB-4E82-A057-423D3D8EAC3F}"/>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3AB-4E82-A057-423D3D8EAC3F}"/>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3AB-4E82-A057-423D3D8EAC3F}"/>
            </c:ext>
          </c:extLst>
        </c:ser>
        <c:dLbls>
          <c:showLegendKey val="0"/>
          <c:showVal val="0"/>
          <c:showCatName val="0"/>
          <c:showSerName val="0"/>
          <c:showPercent val="0"/>
          <c:showBubbleSize val="0"/>
        </c:dLbls>
        <c:gapWidth val="50"/>
        <c:overlap val="100"/>
        <c:axId val="1512721304"/>
        <c:axId val="1512719736"/>
      </c:barChart>
      <c:catAx>
        <c:axId val="1512721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2719736"/>
        <c:crosses val="autoZero"/>
        <c:auto val="1"/>
        <c:lblAlgn val="ctr"/>
        <c:lblOffset val="100"/>
        <c:noMultiLvlLbl val="0"/>
      </c:catAx>
      <c:valAx>
        <c:axId val="1512719736"/>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1512721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Age!$B$2</c:f>
              <c:strCache>
                <c:ptCount val="1"/>
                <c:pt idx="0">
                  <c:v>Under 18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1-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02-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03-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04-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05-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Age!$B$3:$B$10</c:f>
              <c:numCache>
                <c:formatCode>#,##0</c:formatCode>
                <c:ptCount val="8"/>
                <c:pt idx="0">
                  <c:v>6865824</c:v>
                </c:pt>
                <c:pt idx="1">
                  <c:v>6931103</c:v>
                </c:pt>
                <c:pt idx="2">
                  <c:v>6984832</c:v>
                </c:pt>
                <c:pt idx="3">
                  <c:v>7046391</c:v>
                </c:pt>
                <c:pt idx="4">
                  <c:v>7130917</c:v>
                </c:pt>
                <c:pt idx="5">
                  <c:v>7225720</c:v>
                </c:pt>
                <c:pt idx="6">
                  <c:v>7305001</c:v>
                </c:pt>
                <c:pt idx="7">
                  <c:v>7366039</c:v>
                </c:pt>
              </c:numCache>
            </c:numRef>
          </c:val>
          <c:smooth val="0"/>
          <c:extLst>
            <c:ext xmlns:c16="http://schemas.microsoft.com/office/drawing/2014/chart" uri="{C3380CC4-5D6E-409C-BE32-E72D297353CC}">
              <c16:uniqueId val="{00000006-DE2D-4096-B570-0E2E25F26BED}"/>
            </c:ext>
          </c:extLst>
        </c:ser>
        <c:ser>
          <c:idx val="1"/>
          <c:order val="1"/>
          <c:tx>
            <c:strRef>
              <c:f>Age!$C$2</c:f>
              <c:strCache>
                <c:ptCount val="1"/>
                <c:pt idx="0">
                  <c:v>18 to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8-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09-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0A-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0B-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0C-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Age!$C$3:$C$10</c:f>
              <c:numCache>
                <c:formatCode>#,##0</c:formatCode>
                <c:ptCount val="8"/>
                <c:pt idx="0">
                  <c:v>2572969</c:v>
                </c:pt>
                <c:pt idx="1">
                  <c:v>2624887</c:v>
                </c:pt>
                <c:pt idx="2">
                  <c:v>2677195</c:v>
                </c:pt>
                <c:pt idx="3">
                  <c:v>2711843</c:v>
                </c:pt>
                <c:pt idx="4">
                  <c:v>2744926</c:v>
                </c:pt>
                <c:pt idx="5">
                  <c:v>2760990</c:v>
                </c:pt>
                <c:pt idx="6">
                  <c:v>2765722</c:v>
                </c:pt>
                <c:pt idx="7">
                  <c:v>2768427</c:v>
                </c:pt>
              </c:numCache>
            </c:numRef>
          </c:val>
          <c:smooth val="0"/>
          <c:extLst>
            <c:ext xmlns:c16="http://schemas.microsoft.com/office/drawing/2014/chart" uri="{C3380CC4-5D6E-409C-BE32-E72D297353CC}">
              <c16:uniqueId val="{0000000D-DE2D-4096-B570-0E2E25F26BED}"/>
            </c:ext>
          </c:extLst>
        </c:ser>
        <c:ser>
          <c:idx val="2"/>
          <c:order val="2"/>
          <c:tx>
            <c:strRef>
              <c:f>Age!$D$2</c:f>
              <c:strCache>
                <c:ptCount val="1"/>
                <c:pt idx="0">
                  <c:v>25 to 34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0F-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0-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11-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12-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13-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Age!$D$3:$D$10</c:f>
              <c:numCache>
                <c:formatCode>#,##0</c:formatCode>
                <c:ptCount val="8"/>
                <c:pt idx="0">
                  <c:v>3613473</c:v>
                </c:pt>
                <c:pt idx="1">
                  <c:v>3701503</c:v>
                </c:pt>
                <c:pt idx="2">
                  <c:v>3774067</c:v>
                </c:pt>
                <c:pt idx="3">
                  <c:v>3844745</c:v>
                </c:pt>
                <c:pt idx="4">
                  <c:v>3933097</c:v>
                </c:pt>
                <c:pt idx="5">
                  <c:v>4018958</c:v>
                </c:pt>
                <c:pt idx="6">
                  <c:v>4099461</c:v>
                </c:pt>
                <c:pt idx="7">
                  <c:v>4162040</c:v>
                </c:pt>
              </c:numCache>
            </c:numRef>
          </c:val>
          <c:smooth val="0"/>
          <c:extLst>
            <c:ext xmlns:c16="http://schemas.microsoft.com/office/drawing/2014/chart" uri="{C3380CC4-5D6E-409C-BE32-E72D297353CC}">
              <c16:uniqueId val="{00000014-DE2D-4096-B570-0E2E25F26BED}"/>
            </c:ext>
          </c:extLst>
        </c:ser>
        <c:ser>
          <c:idx val="3"/>
          <c:order val="3"/>
          <c:tx>
            <c:strRef>
              <c:f>Age!$E$2</c:f>
              <c:strCache>
                <c:ptCount val="1"/>
                <c:pt idx="0">
                  <c:v>35 to 64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5-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16-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7-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18-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19-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1A-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Age!$E$3:$E$10</c:f>
              <c:numCache>
                <c:formatCode>#,##0</c:formatCode>
                <c:ptCount val="8"/>
                <c:pt idx="0">
                  <c:v>9491409</c:v>
                </c:pt>
                <c:pt idx="1">
                  <c:v>9683182</c:v>
                </c:pt>
                <c:pt idx="2">
                  <c:v>9799849</c:v>
                </c:pt>
                <c:pt idx="3">
                  <c:v>9912798</c:v>
                </c:pt>
                <c:pt idx="4">
                  <c:v>10057067</c:v>
                </c:pt>
                <c:pt idx="5">
                  <c:v>10234480</c:v>
                </c:pt>
                <c:pt idx="6">
                  <c:v>10392037</c:v>
                </c:pt>
                <c:pt idx="7">
                  <c:v>10535378</c:v>
                </c:pt>
              </c:numCache>
            </c:numRef>
          </c:val>
          <c:smooth val="0"/>
          <c:extLst>
            <c:ext xmlns:c16="http://schemas.microsoft.com/office/drawing/2014/chart" uri="{C3380CC4-5D6E-409C-BE32-E72D297353CC}">
              <c16:uniqueId val="{0000001B-DE2D-4096-B570-0E2E25F26BED}"/>
            </c:ext>
          </c:extLst>
        </c:ser>
        <c:ser>
          <c:idx val="4"/>
          <c:order val="4"/>
          <c:tx>
            <c:strRef>
              <c:f>Age!$F$2</c:f>
              <c:strCache>
                <c:ptCount val="1"/>
                <c:pt idx="0">
                  <c:v>65 plus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DE2D-4096-B570-0E2E25F26BED}"/>
                </c:ext>
              </c:extLst>
            </c:dLbl>
            <c:dLbl>
              <c:idx val="1"/>
              <c:delete val="1"/>
              <c:extLst>
                <c:ext xmlns:c15="http://schemas.microsoft.com/office/drawing/2012/chart" uri="{CE6537A1-D6FC-4f65-9D91-7224C49458BB}"/>
                <c:ext xmlns:c16="http://schemas.microsoft.com/office/drawing/2014/chart" uri="{C3380CC4-5D6E-409C-BE32-E72D297353CC}">
                  <c16:uniqueId val="{0000001D-DE2D-4096-B570-0E2E25F26BED}"/>
                </c:ext>
              </c:extLst>
            </c:dLbl>
            <c:dLbl>
              <c:idx val="2"/>
              <c:delete val="1"/>
              <c:extLst>
                <c:ext xmlns:c15="http://schemas.microsoft.com/office/drawing/2012/chart" uri="{CE6537A1-D6FC-4f65-9D91-7224C49458BB}"/>
                <c:ext xmlns:c16="http://schemas.microsoft.com/office/drawing/2014/chart" uri="{C3380CC4-5D6E-409C-BE32-E72D297353CC}">
                  <c16:uniqueId val="{0000001E-DE2D-4096-B570-0E2E25F26BED}"/>
                </c:ext>
              </c:extLst>
            </c:dLbl>
            <c:dLbl>
              <c:idx val="3"/>
              <c:delete val="1"/>
              <c:extLst>
                <c:ext xmlns:c15="http://schemas.microsoft.com/office/drawing/2012/chart" uri="{CE6537A1-D6FC-4f65-9D91-7224C49458BB}"/>
                <c:ext xmlns:c16="http://schemas.microsoft.com/office/drawing/2014/chart" uri="{C3380CC4-5D6E-409C-BE32-E72D297353CC}">
                  <c16:uniqueId val="{0000001F-DE2D-4096-B570-0E2E25F26BED}"/>
                </c:ext>
              </c:extLst>
            </c:dLbl>
            <c:dLbl>
              <c:idx val="4"/>
              <c:delete val="1"/>
              <c:extLst>
                <c:ext xmlns:c15="http://schemas.microsoft.com/office/drawing/2012/chart" uri="{CE6537A1-D6FC-4f65-9D91-7224C49458BB}"/>
                <c:ext xmlns:c16="http://schemas.microsoft.com/office/drawing/2014/chart" uri="{C3380CC4-5D6E-409C-BE32-E72D297353CC}">
                  <c16:uniqueId val="{00000020-DE2D-4096-B570-0E2E25F26BED}"/>
                </c:ext>
              </c:extLst>
            </c:dLbl>
            <c:dLbl>
              <c:idx val="5"/>
              <c:delete val="1"/>
              <c:extLst>
                <c:ext xmlns:c15="http://schemas.microsoft.com/office/drawing/2012/chart" uri="{CE6537A1-D6FC-4f65-9D91-7224C49458BB}"/>
                <c:ext xmlns:c16="http://schemas.microsoft.com/office/drawing/2014/chart" uri="{C3380CC4-5D6E-409C-BE32-E72D297353CC}">
                  <c16:uniqueId val="{00000021-DE2D-4096-B570-0E2E25F26BED}"/>
                </c:ext>
              </c:extLst>
            </c:dLbl>
            <c:dLbl>
              <c:idx val="6"/>
              <c:delete val="1"/>
              <c:extLst>
                <c:ext xmlns:c15="http://schemas.microsoft.com/office/drawing/2012/chart" uri="{CE6537A1-D6FC-4f65-9D91-7224C49458BB}"/>
                <c:ext xmlns:c16="http://schemas.microsoft.com/office/drawing/2014/chart" uri="{C3380CC4-5D6E-409C-BE32-E72D297353CC}">
                  <c16:uniqueId val="{00000022-DE2D-4096-B570-0E2E25F26BED}"/>
                </c:ext>
              </c:extLst>
            </c:dLbl>
            <c:dLbl>
              <c:idx val="7"/>
              <c:layout>
                <c:manualLayout>
                  <c:x val="-5.4168070951243026E-3"/>
                  <c:y val="-3.83707836823358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E2D-4096-B570-0E2E25F26BED}"/>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Age!$A$3:$A$10</c:f>
              <c:numCache>
                <c:formatCode>General</c:formatCode>
                <c:ptCount val="8"/>
                <c:pt idx="0">
                  <c:v>2010</c:v>
                </c:pt>
                <c:pt idx="1">
                  <c:v>2011</c:v>
                </c:pt>
                <c:pt idx="2">
                  <c:v>2012</c:v>
                </c:pt>
                <c:pt idx="3">
                  <c:v>2013</c:v>
                </c:pt>
                <c:pt idx="4">
                  <c:v>2014</c:v>
                </c:pt>
                <c:pt idx="5">
                  <c:v>2015</c:v>
                </c:pt>
                <c:pt idx="6">
                  <c:v>2016</c:v>
                </c:pt>
                <c:pt idx="7">
                  <c:v>2017</c:v>
                </c:pt>
              </c:numCache>
            </c:numRef>
          </c:cat>
          <c:val>
            <c:numRef>
              <c:f>Age!$F$3:$F$10</c:f>
              <c:numCache>
                <c:formatCode>#,##0</c:formatCode>
                <c:ptCount val="8"/>
                <c:pt idx="0">
                  <c:v>2601886</c:v>
                </c:pt>
                <c:pt idx="1">
                  <c:v>2703749</c:v>
                </c:pt>
                <c:pt idx="2">
                  <c:v>2842384</c:v>
                </c:pt>
                <c:pt idx="3">
                  <c:v>2963502</c:v>
                </c:pt>
                <c:pt idx="4">
                  <c:v>3088429</c:v>
                </c:pt>
                <c:pt idx="5">
                  <c:v>3214732</c:v>
                </c:pt>
                <c:pt idx="6">
                  <c:v>3342641</c:v>
                </c:pt>
                <c:pt idx="7">
                  <c:v>3472712</c:v>
                </c:pt>
              </c:numCache>
            </c:numRef>
          </c:val>
          <c:smooth val="0"/>
          <c:extLst>
            <c:ext xmlns:c16="http://schemas.microsoft.com/office/drawing/2014/chart" uri="{C3380CC4-5D6E-409C-BE32-E72D297353CC}">
              <c16:uniqueId val="{00000023-DE2D-4096-B570-0E2E25F26BED}"/>
            </c:ext>
          </c:extLst>
        </c:ser>
        <c:dLbls>
          <c:dLblPos val="t"/>
          <c:showLegendKey val="0"/>
          <c:showVal val="1"/>
          <c:showCatName val="0"/>
          <c:showSerName val="0"/>
          <c:showPercent val="0"/>
          <c:showBubbleSize val="0"/>
        </c:dLbls>
        <c:marker val="1"/>
        <c:smooth val="0"/>
        <c:axId val="508934408"/>
        <c:axId val="508935064"/>
      </c:lineChart>
      <c:catAx>
        <c:axId val="50893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935064"/>
        <c:crosses val="autoZero"/>
        <c:auto val="1"/>
        <c:lblAlgn val="ctr"/>
        <c:lblOffset val="100"/>
        <c:noMultiLvlLbl val="0"/>
      </c:catAx>
      <c:valAx>
        <c:axId val="508935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934408"/>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Nativity!$J$5</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Nativity!$J$6:$J$9</c:f>
              <c:numCache>
                <c:formatCode>0.0%</c:formatCode>
                <c:ptCount val="4"/>
                <c:pt idx="0">
                  <c:v>0.66471432736559677</c:v>
                </c:pt>
                <c:pt idx="1">
                  <c:v>0.16943032781339229</c:v>
                </c:pt>
                <c:pt idx="2">
                  <c:v>1.2190536177737099E-2</c:v>
                </c:pt>
                <c:pt idx="3">
                  <c:v>0.15366480864327386</c:v>
                </c:pt>
              </c:numCache>
            </c:numRef>
          </c:val>
          <c:extLst>
            <c:ext xmlns:c16="http://schemas.microsoft.com/office/drawing/2014/chart" uri="{C3380CC4-5D6E-409C-BE32-E72D297353CC}">
              <c16:uniqueId val="{00000000-3F85-471C-AE89-FFD5664D2FCA}"/>
            </c:ext>
          </c:extLst>
        </c:ser>
        <c:ser>
          <c:idx val="1"/>
          <c:order val="1"/>
          <c:tx>
            <c:strRef>
              <c:f>Nativity!$K$5</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Nativity!$I$6:$I$9</c:f>
              <c:strCache>
                <c:ptCount val="4"/>
                <c:pt idx="0">
                  <c:v>Born in Texas</c:v>
                </c:pt>
                <c:pt idx="1">
                  <c:v>Born in Other State</c:v>
                </c:pt>
                <c:pt idx="2">
                  <c:v>Native, Born Outside of U.S.</c:v>
                </c:pt>
                <c:pt idx="3">
                  <c:v>Foreign Born</c:v>
                </c:pt>
              </c:strCache>
            </c:strRef>
          </c:cat>
          <c:val>
            <c:numRef>
              <c:f>Nativity!$K$6:$K$9</c:f>
              <c:numCache>
                <c:formatCode>0.0%</c:formatCode>
                <c:ptCount val="4"/>
                <c:pt idx="0">
                  <c:v>0.68212102346629333</c:v>
                </c:pt>
                <c:pt idx="1">
                  <c:v>0.17558162164835719</c:v>
                </c:pt>
                <c:pt idx="2">
                  <c:v>1.7919871315840687E-2</c:v>
                </c:pt>
                <c:pt idx="3">
                  <c:v>0.12437748356950877</c:v>
                </c:pt>
              </c:numCache>
            </c:numRef>
          </c:val>
          <c:extLst>
            <c:ext xmlns:c16="http://schemas.microsoft.com/office/drawing/2014/chart" uri="{C3380CC4-5D6E-409C-BE32-E72D297353CC}">
              <c16:uniqueId val="{00000001-3F85-471C-AE89-FFD5664D2FCA}"/>
            </c:ext>
          </c:extLst>
        </c:ser>
        <c:dLbls>
          <c:dLblPos val="outEnd"/>
          <c:showLegendKey val="0"/>
          <c:showVal val="1"/>
          <c:showCatName val="0"/>
          <c:showSerName val="0"/>
          <c:showPercent val="0"/>
          <c:showBubbleSize val="0"/>
        </c:dLbls>
        <c:gapWidth val="219"/>
        <c:overlap val="-27"/>
        <c:axId val="587915752"/>
        <c:axId val="587913456"/>
      </c:barChart>
      <c:catAx>
        <c:axId val="58791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7913456"/>
        <c:crosses val="autoZero"/>
        <c:auto val="1"/>
        <c:lblAlgn val="ctr"/>
        <c:lblOffset val="100"/>
        <c:noMultiLvlLbl val="0"/>
      </c:catAx>
      <c:valAx>
        <c:axId val="5879134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87915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AgeXRace!$B$94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5C-4163-9E25-BA021778AD8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AgeXRace!$B$95:$B$102</c:f>
              <c:numCache>
                <c:formatCode>#,##0</c:formatCode>
                <c:ptCount val="8"/>
                <c:pt idx="0">
                  <c:v>1112368</c:v>
                </c:pt>
                <c:pt idx="1">
                  <c:v>1146344</c:v>
                </c:pt>
                <c:pt idx="2">
                  <c:v>1173860</c:v>
                </c:pt>
                <c:pt idx="3">
                  <c:v>1198270</c:v>
                </c:pt>
                <c:pt idx="4">
                  <c:v>1223285</c:v>
                </c:pt>
                <c:pt idx="5">
                  <c:v>1242890</c:v>
                </c:pt>
                <c:pt idx="6">
                  <c:v>1259732</c:v>
                </c:pt>
                <c:pt idx="7">
                  <c:v>1274642</c:v>
                </c:pt>
              </c:numCache>
            </c:numRef>
          </c:val>
          <c:smooth val="0"/>
          <c:extLst>
            <c:ext xmlns:c16="http://schemas.microsoft.com/office/drawing/2014/chart" uri="{C3380CC4-5D6E-409C-BE32-E72D297353CC}">
              <c16:uniqueId val="{00000000-C55C-4163-9E25-BA021778AD83}"/>
            </c:ext>
          </c:extLst>
        </c:ser>
        <c:ser>
          <c:idx val="1"/>
          <c:order val="1"/>
          <c:tx>
            <c:strRef>
              <c:f>AgeXRace!$C$94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5C-4163-9E25-BA021778AD8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AgeXRace!$C$95:$C$102</c:f>
              <c:numCache>
                <c:formatCode>#,##0</c:formatCode>
                <c:ptCount val="8"/>
                <c:pt idx="0">
                  <c:v>998053</c:v>
                </c:pt>
                <c:pt idx="1">
                  <c:v>994866</c:v>
                </c:pt>
                <c:pt idx="2">
                  <c:v>1000389</c:v>
                </c:pt>
                <c:pt idx="3">
                  <c:v>997577</c:v>
                </c:pt>
                <c:pt idx="4">
                  <c:v>995008</c:v>
                </c:pt>
                <c:pt idx="5">
                  <c:v>984644</c:v>
                </c:pt>
                <c:pt idx="6">
                  <c:v>967641</c:v>
                </c:pt>
                <c:pt idx="7">
                  <c:v>953289</c:v>
                </c:pt>
              </c:numCache>
            </c:numRef>
          </c:val>
          <c:smooth val="0"/>
          <c:extLst>
            <c:ext xmlns:c16="http://schemas.microsoft.com/office/drawing/2014/chart" uri="{C3380CC4-5D6E-409C-BE32-E72D297353CC}">
              <c16:uniqueId val="{00000001-C55C-4163-9E25-BA021778AD83}"/>
            </c:ext>
          </c:extLst>
        </c:ser>
        <c:ser>
          <c:idx val="2"/>
          <c:order val="2"/>
          <c:tx>
            <c:strRef>
              <c:f>AgeXRace!$D$94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55C-4163-9E25-BA021778AD8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AgeXRace!$D$95:$D$102</c:f>
              <c:numCache>
                <c:formatCode>#,##0</c:formatCode>
                <c:ptCount val="8"/>
                <c:pt idx="0">
                  <c:v>324961</c:v>
                </c:pt>
                <c:pt idx="1">
                  <c:v>339593</c:v>
                </c:pt>
                <c:pt idx="2">
                  <c:v>351967</c:v>
                </c:pt>
                <c:pt idx="3">
                  <c:v>359034</c:v>
                </c:pt>
                <c:pt idx="4">
                  <c:v>363632</c:v>
                </c:pt>
                <c:pt idx="5">
                  <c:v>364519</c:v>
                </c:pt>
                <c:pt idx="6">
                  <c:v>364270</c:v>
                </c:pt>
                <c:pt idx="7">
                  <c:v>361762</c:v>
                </c:pt>
              </c:numCache>
            </c:numRef>
          </c:val>
          <c:smooth val="0"/>
          <c:extLst>
            <c:ext xmlns:c16="http://schemas.microsoft.com/office/drawing/2014/chart" uri="{C3380CC4-5D6E-409C-BE32-E72D297353CC}">
              <c16:uniqueId val="{00000002-C55C-4163-9E25-BA021778AD83}"/>
            </c:ext>
          </c:extLst>
        </c:ser>
        <c:ser>
          <c:idx val="3"/>
          <c:order val="3"/>
          <c:tx>
            <c:strRef>
              <c:f>AgeXRace!$E$94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55C-4163-9E25-BA021778AD83}"/>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AgeXRace!$E$95:$E$102</c:f>
              <c:numCache>
                <c:formatCode>#,##0</c:formatCode>
                <c:ptCount val="8"/>
                <c:pt idx="0">
                  <c:v>93759</c:v>
                </c:pt>
                <c:pt idx="1">
                  <c:v>97340</c:v>
                </c:pt>
                <c:pt idx="2">
                  <c:v>101425</c:v>
                </c:pt>
                <c:pt idx="3">
                  <c:v>104751</c:v>
                </c:pt>
                <c:pt idx="4">
                  <c:v>108205</c:v>
                </c:pt>
                <c:pt idx="5">
                  <c:v>111799</c:v>
                </c:pt>
                <c:pt idx="6">
                  <c:v>114840</c:v>
                </c:pt>
                <c:pt idx="7">
                  <c:v>117807</c:v>
                </c:pt>
              </c:numCache>
            </c:numRef>
          </c:val>
          <c:smooth val="0"/>
          <c:extLst>
            <c:ext xmlns:c16="http://schemas.microsoft.com/office/drawing/2014/chart" uri="{C3380CC4-5D6E-409C-BE32-E72D297353CC}">
              <c16:uniqueId val="{00000003-C55C-4163-9E25-BA021778AD83}"/>
            </c:ext>
          </c:extLst>
        </c:ser>
        <c:ser>
          <c:idx val="4"/>
          <c:order val="4"/>
          <c:tx>
            <c:strRef>
              <c:f>AgeXRace!$F$94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dLbls>
            <c:dLbl>
              <c:idx val="0"/>
              <c:layout>
                <c:manualLayout>
                  <c:x val="-4.8087358784901564E-2"/>
                  <c:y val="-7.5604236621260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5C-4163-9E25-BA021778AD83}"/>
                </c:ext>
              </c:extLst>
            </c:dLbl>
            <c:dLbl>
              <c:idx val="7"/>
              <c:layout>
                <c:manualLayout>
                  <c:x val="-3.5858611383461536E-3"/>
                  <c:y val="-2.59456394766305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55C-4163-9E25-BA021778AD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AgeXRace!$A$95:$A$102</c:f>
              <c:numCache>
                <c:formatCode>0</c:formatCode>
                <c:ptCount val="8"/>
                <c:pt idx="0">
                  <c:v>2010</c:v>
                </c:pt>
                <c:pt idx="1">
                  <c:v>2011</c:v>
                </c:pt>
                <c:pt idx="2">
                  <c:v>2012</c:v>
                </c:pt>
                <c:pt idx="3">
                  <c:v>2013</c:v>
                </c:pt>
                <c:pt idx="4">
                  <c:v>2014</c:v>
                </c:pt>
                <c:pt idx="5">
                  <c:v>2015</c:v>
                </c:pt>
                <c:pt idx="6">
                  <c:v>2016</c:v>
                </c:pt>
                <c:pt idx="7">
                  <c:v>2017</c:v>
                </c:pt>
              </c:numCache>
            </c:numRef>
          </c:cat>
          <c:val>
            <c:numRef>
              <c:f>AgeXRace!$F$95:$F$102</c:f>
              <c:numCache>
                <c:formatCode>#,##0</c:formatCode>
                <c:ptCount val="8"/>
                <c:pt idx="0">
                  <c:v>32711</c:v>
                </c:pt>
                <c:pt idx="1">
                  <c:v>35167</c:v>
                </c:pt>
                <c:pt idx="2">
                  <c:v>37505</c:v>
                </c:pt>
                <c:pt idx="3">
                  <c:v>39905</c:v>
                </c:pt>
                <c:pt idx="4">
                  <c:v>42247</c:v>
                </c:pt>
                <c:pt idx="5">
                  <c:v>44612</c:v>
                </c:pt>
                <c:pt idx="6">
                  <c:v>46796</c:v>
                </c:pt>
                <c:pt idx="7">
                  <c:v>48761</c:v>
                </c:pt>
              </c:numCache>
            </c:numRef>
          </c:val>
          <c:smooth val="0"/>
          <c:extLst>
            <c:ext xmlns:c16="http://schemas.microsoft.com/office/drawing/2014/chart" uri="{C3380CC4-5D6E-409C-BE32-E72D297353CC}">
              <c16:uniqueId val="{00000004-C55C-4163-9E25-BA021778AD83}"/>
            </c:ext>
          </c:extLst>
        </c:ser>
        <c:dLbls>
          <c:showLegendKey val="0"/>
          <c:showVal val="0"/>
          <c:showCatName val="0"/>
          <c:showSerName val="0"/>
          <c:showPercent val="0"/>
          <c:showBubbleSize val="0"/>
        </c:dLbls>
        <c:marker val="1"/>
        <c:smooth val="0"/>
        <c:axId val="574035648"/>
        <c:axId val="574038600"/>
      </c:lineChart>
      <c:catAx>
        <c:axId val="574035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574038600"/>
        <c:crosses val="autoZero"/>
        <c:auto val="1"/>
        <c:lblAlgn val="ctr"/>
        <c:lblOffset val="100"/>
        <c:noMultiLvlLbl val="0"/>
      </c:catAx>
      <c:valAx>
        <c:axId val="574038600"/>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035648"/>
        <c:crosses val="autoZero"/>
        <c:crossBetween val="between"/>
        <c:dispUnits>
          <c:builtInUnit val="thousands"/>
          <c:dispUnitsLbl>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dirty="0" smtClean="0"/>
                    <a:t>THOUSANDS</a:t>
                  </a:r>
                  <a:endParaRPr lang="en-US" dirty="0"/>
                </a:p>
              </c:rich>
            </c:tx>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AgeXRace!$R$94</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AgeXRace!$R$95:$R$102</c:f>
              <c:numCache>
                <c:formatCode>#,##0</c:formatCode>
                <c:ptCount val="8"/>
                <c:pt idx="1">
                  <c:v>33976</c:v>
                </c:pt>
                <c:pt idx="2">
                  <c:v>27516</c:v>
                </c:pt>
                <c:pt idx="3">
                  <c:v>24410</c:v>
                </c:pt>
                <c:pt idx="4">
                  <c:v>25015</c:v>
                </c:pt>
                <c:pt idx="5">
                  <c:v>19605</c:v>
                </c:pt>
                <c:pt idx="6">
                  <c:v>16842</c:v>
                </c:pt>
                <c:pt idx="7">
                  <c:v>14910</c:v>
                </c:pt>
              </c:numCache>
            </c:numRef>
          </c:val>
          <c:smooth val="0"/>
          <c:extLst>
            <c:ext xmlns:c16="http://schemas.microsoft.com/office/drawing/2014/chart" uri="{C3380CC4-5D6E-409C-BE32-E72D297353CC}">
              <c16:uniqueId val="{00000000-83F4-40DE-815D-3E40F37CF831}"/>
            </c:ext>
          </c:extLst>
        </c:ser>
        <c:ser>
          <c:idx val="1"/>
          <c:order val="1"/>
          <c:tx>
            <c:strRef>
              <c:f>AgeXRace!$S$94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AgeXRace!$S$95:$S$102</c:f>
              <c:numCache>
                <c:formatCode>#,##0</c:formatCode>
                <c:ptCount val="8"/>
                <c:pt idx="1">
                  <c:v>-3187</c:v>
                </c:pt>
                <c:pt idx="2">
                  <c:v>5523</c:v>
                </c:pt>
                <c:pt idx="3">
                  <c:v>-2812</c:v>
                </c:pt>
                <c:pt idx="4">
                  <c:v>-2569</c:v>
                </c:pt>
                <c:pt idx="5">
                  <c:v>-10364</c:v>
                </c:pt>
                <c:pt idx="6">
                  <c:v>-17003</c:v>
                </c:pt>
                <c:pt idx="7">
                  <c:v>-14352</c:v>
                </c:pt>
              </c:numCache>
            </c:numRef>
          </c:val>
          <c:smooth val="0"/>
          <c:extLst>
            <c:ext xmlns:c16="http://schemas.microsoft.com/office/drawing/2014/chart" uri="{C3380CC4-5D6E-409C-BE32-E72D297353CC}">
              <c16:uniqueId val="{00000001-83F4-40DE-815D-3E40F37CF831}"/>
            </c:ext>
          </c:extLst>
        </c:ser>
        <c:ser>
          <c:idx val="2"/>
          <c:order val="2"/>
          <c:tx>
            <c:strRef>
              <c:f>AgeXRace!$T$94</c:f>
              <c:strCache>
                <c:ptCount val="1"/>
                <c:pt idx="0">
                  <c:v>NH 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AgeXRace!$T$95:$T$102</c:f>
              <c:numCache>
                <c:formatCode>#,##0</c:formatCode>
                <c:ptCount val="8"/>
                <c:pt idx="1">
                  <c:v>14632</c:v>
                </c:pt>
                <c:pt idx="2">
                  <c:v>12374</c:v>
                </c:pt>
                <c:pt idx="3">
                  <c:v>7067</c:v>
                </c:pt>
                <c:pt idx="4">
                  <c:v>4598</c:v>
                </c:pt>
                <c:pt idx="5">
                  <c:v>887</c:v>
                </c:pt>
                <c:pt idx="6">
                  <c:v>-249</c:v>
                </c:pt>
                <c:pt idx="7">
                  <c:v>-2508</c:v>
                </c:pt>
              </c:numCache>
            </c:numRef>
          </c:val>
          <c:smooth val="0"/>
          <c:extLst>
            <c:ext xmlns:c16="http://schemas.microsoft.com/office/drawing/2014/chart" uri="{C3380CC4-5D6E-409C-BE32-E72D297353CC}">
              <c16:uniqueId val="{00000002-83F4-40DE-815D-3E40F37CF831}"/>
            </c:ext>
          </c:extLst>
        </c:ser>
        <c:ser>
          <c:idx val="3"/>
          <c:order val="3"/>
          <c:tx>
            <c:strRef>
              <c:f>AgeXRace!$U$94</c:f>
              <c:strCache>
                <c:ptCount val="1"/>
                <c:pt idx="0">
                  <c:v>NH 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AgeXRace!$U$95:$U$102</c:f>
              <c:numCache>
                <c:formatCode>#,##0</c:formatCode>
                <c:ptCount val="8"/>
                <c:pt idx="1">
                  <c:v>3581</c:v>
                </c:pt>
                <c:pt idx="2">
                  <c:v>4085</c:v>
                </c:pt>
                <c:pt idx="3">
                  <c:v>3326</c:v>
                </c:pt>
                <c:pt idx="4">
                  <c:v>3454</c:v>
                </c:pt>
                <c:pt idx="5">
                  <c:v>3594</c:v>
                </c:pt>
                <c:pt idx="6">
                  <c:v>3041</c:v>
                </c:pt>
                <c:pt idx="7">
                  <c:v>2967</c:v>
                </c:pt>
              </c:numCache>
            </c:numRef>
          </c:val>
          <c:smooth val="0"/>
          <c:extLst>
            <c:ext xmlns:c16="http://schemas.microsoft.com/office/drawing/2014/chart" uri="{C3380CC4-5D6E-409C-BE32-E72D297353CC}">
              <c16:uniqueId val="{00000003-83F4-40DE-815D-3E40F37CF831}"/>
            </c:ext>
          </c:extLst>
        </c:ser>
        <c:ser>
          <c:idx val="4"/>
          <c:order val="4"/>
          <c:tx>
            <c:strRef>
              <c:f>AgeXRace!$V$94</c:f>
              <c:strCache>
                <c:ptCount val="1"/>
                <c:pt idx="0">
                  <c:v>Two or More Races</c:v>
                </c:pt>
              </c:strCache>
            </c:strRef>
          </c:tx>
          <c:spPr>
            <a:ln w="22225" cap="rnd">
              <a:solidFill>
                <a:schemeClr val="accent5"/>
              </a:solidFill>
              <a:round/>
            </a:ln>
            <a:effectLst/>
          </c:spPr>
          <c:marker>
            <c:symbol val="star"/>
            <c:size val="6"/>
            <c:spPr>
              <a:noFill/>
              <a:ln w="9525">
                <a:solidFill>
                  <a:schemeClr val="accent5"/>
                </a:solidFill>
                <a:round/>
              </a:ln>
              <a:effectLst/>
            </c:spPr>
          </c:marker>
          <c:cat>
            <c:numRef>
              <c:f>AgeXRace!$Q$95:$Q$102</c:f>
              <c:numCache>
                <c:formatCode>0</c:formatCode>
                <c:ptCount val="8"/>
                <c:pt idx="0">
                  <c:v>2010</c:v>
                </c:pt>
                <c:pt idx="1">
                  <c:v>2011</c:v>
                </c:pt>
                <c:pt idx="2">
                  <c:v>2012</c:v>
                </c:pt>
                <c:pt idx="3">
                  <c:v>2013</c:v>
                </c:pt>
                <c:pt idx="4">
                  <c:v>2014</c:v>
                </c:pt>
                <c:pt idx="5">
                  <c:v>2015</c:v>
                </c:pt>
                <c:pt idx="6">
                  <c:v>2016</c:v>
                </c:pt>
                <c:pt idx="7">
                  <c:v>2017</c:v>
                </c:pt>
              </c:numCache>
            </c:numRef>
          </c:cat>
          <c:val>
            <c:numRef>
              <c:f>AgeXRace!$V$95:$V$102</c:f>
              <c:numCache>
                <c:formatCode>#,##0</c:formatCode>
                <c:ptCount val="8"/>
                <c:pt idx="1">
                  <c:v>2456</c:v>
                </c:pt>
                <c:pt idx="2">
                  <c:v>2338</c:v>
                </c:pt>
                <c:pt idx="3">
                  <c:v>2400</c:v>
                </c:pt>
                <c:pt idx="4">
                  <c:v>2342</c:v>
                </c:pt>
                <c:pt idx="5">
                  <c:v>2365</c:v>
                </c:pt>
                <c:pt idx="6">
                  <c:v>2184</c:v>
                </c:pt>
                <c:pt idx="7">
                  <c:v>1965</c:v>
                </c:pt>
              </c:numCache>
            </c:numRef>
          </c:val>
          <c:smooth val="0"/>
          <c:extLst>
            <c:ext xmlns:c16="http://schemas.microsoft.com/office/drawing/2014/chart" uri="{C3380CC4-5D6E-409C-BE32-E72D297353CC}">
              <c16:uniqueId val="{00000004-83F4-40DE-815D-3E40F37CF831}"/>
            </c:ext>
          </c:extLst>
        </c:ser>
        <c:dLbls>
          <c:showLegendKey val="0"/>
          <c:showVal val="0"/>
          <c:showCatName val="0"/>
          <c:showSerName val="0"/>
          <c:showPercent val="0"/>
          <c:showBubbleSize val="0"/>
        </c:dLbls>
        <c:marker val="1"/>
        <c:smooth val="0"/>
        <c:axId val="581721056"/>
        <c:axId val="581721384"/>
      </c:lineChart>
      <c:catAx>
        <c:axId val="581721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581721384"/>
        <c:crosses val="autoZero"/>
        <c:auto val="1"/>
        <c:lblAlgn val="ctr"/>
        <c:lblOffset val="100"/>
        <c:noMultiLvlLbl val="0"/>
      </c:catAx>
      <c:valAx>
        <c:axId val="58172138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172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Enrolled in college, undergrad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70-4620-BF32-1BF6F83E178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70-4620-BF32-1BF6F83E17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Sheet1!$B$2:$L$2</c:f>
              <c:numCache>
                <c:formatCode>#,##0</c:formatCode>
                <c:ptCount val="11"/>
                <c:pt idx="0">
                  <c:v>1275882</c:v>
                </c:pt>
                <c:pt idx="1">
                  <c:v>1303492</c:v>
                </c:pt>
                <c:pt idx="2">
                  <c:v>1353185</c:v>
                </c:pt>
                <c:pt idx="3">
                  <c:v>1477123</c:v>
                </c:pt>
                <c:pt idx="4">
                  <c:v>1546122</c:v>
                </c:pt>
                <c:pt idx="5">
                  <c:v>1558096</c:v>
                </c:pt>
                <c:pt idx="6">
                  <c:v>1523860</c:v>
                </c:pt>
                <c:pt idx="7">
                  <c:v>1526401</c:v>
                </c:pt>
                <c:pt idx="8">
                  <c:v>1511378</c:v>
                </c:pt>
                <c:pt idx="9">
                  <c:v>1525151</c:v>
                </c:pt>
                <c:pt idx="10">
                  <c:v>1530060</c:v>
                </c:pt>
              </c:numCache>
            </c:numRef>
          </c:val>
          <c:smooth val="0"/>
          <c:extLst>
            <c:ext xmlns:c16="http://schemas.microsoft.com/office/drawing/2014/chart" uri="{C3380CC4-5D6E-409C-BE32-E72D297353CC}">
              <c16:uniqueId val="{00000000-0470-4620-BF32-1BF6F83E178F}"/>
            </c:ext>
          </c:extLst>
        </c:ser>
        <c:ser>
          <c:idx val="1"/>
          <c:order val="1"/>
          <c:tx>
            <c:strRef>
              <c:f>Sheet1!$A$3</c:f>
              <c:strCache>
                <c:ptCount val="1"/>
                <c:pt idx="0">
                  <c:v>Enrolled in graduate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70-4620-BF32-1BF6F83E178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70-4620-BF32-1BF6F83E17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70-4620-BF32-1BF6F83E178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Sheet1!$B$1:$L$1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Sheet1!$B$3:$L$3</c:f>
              <c:numCache>
                <c:formatCode>#,##0</c:formatCode>
                <c:ptCount val="11"/>
                <c:pt idx="0">
                  <c:v>227929</c:v>
                </c:pt>
                <c:pt idx="1">
                  <c:v>242628</c:v>
                </c:pt>
                <c:pt idx="2">
                  <c:v>261930</c:v>
                </c:pt>
                <c:pt idx="3">
                  <c:v>286325</c:v>
                </c:pt>
                <c:pt idx="4">
                  <c:v>282528</c:v>
                </c:pt>
                <c:pt idx="5">
                  <c:v>286125</c:v>
                </c:pt>
                <c:pt idx="6">
                  <c:v>292064</c:v>
                </c:pt>
                <c:pt idx="7">
                  <c:v>306680</c:v>
                </c:pt>
                <c:pt idx="8">
                  <c:v>294710</c:v>
                </c:pt>
                <c:pt idx="9">
                  <c:v>322757</c:v>
                </c:pt>
                <c:pt idx="10">
                  <c:v>320584</c:v>
                </c:pt>
              </c:numCache>
            </c:numRef>
          </c:val>
          <c:smooth val="0"/>
          <c:extLst>
            <c:ext xmlns:c16="http://schemas.microsoft.com/office/drawing/2014/chart" uri="{C3380CC4-5D6E-409C-BE32-E72D297353CC}">
              <c16:uniqueId val="{00000001-0470-4620-BF32-1BF6F83E178F}"/>
            </c:ext>
          </c:extLst>
        </c:ser>
        <c:dLbls>
          <c:showLegendKey val="0"/>
          <c:showVal val="0"/>
          <c:showCatName val="0"/>
          <c:showSerName val="0"/>
          <c:showPercent val="0"/>
          <c:showBubbleSize val="0"/>
        </c:dLbls>
        <c:marker val="1"/>
        <c:smooth val="0"/>
        <c:axId val="579491304"/>
        <c:axId val="579498520"/>
      </c:lineChart>
      <c:catAx>
        <c:axId val="57949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8520"/>
        <c:crosses val="autoZero"/>
        <c:auto val="1"/>
        <c:lblAlgn val="ctr"/>
        <c:lblOffset val="100"/>
        <c:noMultiLvlLbl val="0"/>
      </c:catAx>
      <c:valAx>
        <c:axId val="579498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49130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Sheet1!$O$3</c:f>
              <c:strCache>
                <c:ptCount val="1"/>
                <c:pt idx="0">
                  <c:v>Hispanic</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Sheet1!$P$3:$Y$3</c:f>
              <c:numCache>
                <c:formatCode>#,##0</c:formatCode>
                <c:ptCount val="10"/>
                <c:pt idx="0">
                  <c:v>438441</c:v>
                </c:pt>
                <c:pt idx="1">
                  <c:v>475529</c:v>
                </c:pt>
                <c:pt idx="2">
                  <c:v>549531</c:v>
                </c:pt>
                <c:pt idx="3">
                  <c:v>584856</c:v>
                </c:pt>
                <c:pt idx="4">
                  <c:v>610867</c:v>
                </c:pt>
                <c:pt idx="5">
                  <c:v>610722</c:v>
                </c:pt>
                <c:pt idx="6">
                  <c:v>614483</c:v>
                </c:pt>
                <c:pt idx="7">
                  <c:v>622508</c:v>
                </c:pt>
                <c:pt idx="8">
                  <c:v>648916</c:v>
                </c:pt>
                <c:pt idx="9">
                  <c:v>671791</c:v>
                </c:pt>
              </c:numCache>
            </c:numRef>
          </c:val>
          <c:smooth val="0"/>
          <c:extLst>
            <c:ext xmlns:c16="http://schemas.microsoft.com/office/drawing/2014/chart" uri="{C3380CC4-5D6E-409C-BE32-E72D297353CC}">
              <c16:uniqueId val="{00000000-1297-4912-8D94-6F37DBEB340C}"/>
            </c:ext>
          </c:extLst>
        </c:ser>
        <c:ser>
          <c:idx val="1"/>
          <c:order val="1"/>
          <c:tx>
            <c:strRef>
              <c:f>Sheet1!$O$4</c:f>
              <c:strCache>
                <c:ptCount val="1"/>
                <c:pt idx="0">
                  <c:v>NH White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Sheet1!$P$4:$Y$4</c:f>
              <c:numCache>
                <c:formatCode>#,##0</c:formatCode>
                <c:ptCount val="10"/>
                <c:pt idx="0">
                  <c:v>759798</c:v>
                </c:pt>
                <c:pt idx="1">
                  <c:v>783197</c:v>
                </c:pt>
                <c:pt idx="2">
                  <c:v>790783</c:v>
                </c:pt>
                <c:pt idx="3">
                  <c:v>810331</c:v>
                </c:pt>
                <c:pt idx="4">
                  <c:v>780112</c:v>
                </c:pt>
                <c:pt idx="5">
                  <c:v>758223</c:v>
                </c:pt>
                <c:pt idx="6">
                  <c:v>752893</c:v>
                </c:pt>
                <c:pt idx="7">
                  <c:v>736929</c:v>
                </c:pt>
                <c:pt idx="8">
                  <c:v>729651</c:v>
                </c:pt>
                <c:pt idx="9">
                  <c:v>707117</c:v>
                </c:pt>
              </c:numCache>
            </c:numRef>
          </c:val>
          <c:smooth val="0"/>
          <c:extLst>
            <c:ext xmlns:c16="http://schemas.microsoft.com/office/drawing/2014/chart" uri="{C3380CC4-5D6E-409C-BE32-E72D297353CC}">
              <c16:uniqueId val="{00000001-1297-4912-8D94-6F37DBEB340C}"/>
            </c:ext>
          </c:extLst>
        </c:ser>
        <c:ser>
          <c:idx val="2"/>
          <c:order val="2"/>
          <c:tx>
            <c:strRef>
              <c:f>Sheet1!$O$5</c:f>
              <c:strCache>
                <c:ptCount val="1"/>
                <c:pt idx="0">
                  <c:v>Black</c:v>
                </c:pt>
              </c:strCache>
            </c:strRef>
          </c:tx>
          <c:spPr>
            <a:ln w="22225" cap="rnd">
              <a:solidFill>
                <a:schemeClr val="accent6"/>
              </a:solidFill>
              <a:round/>
            </a:ln>
            <a:effectLst/>
          </c:spPr>
          <c:marker>
            <c:symbol val="triangle"/>
            <c:size val="6"/>
            <c:spPr>
              <a:solidFill>
                <a:schemeClr val="accent6"/>
              </a:solidFill>
              <a:ln w="9525">
                <a:solidFill>
                  <a:schemeClr val="accent6"/>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Sheet1!$P$5:$Y$5</c:f>
              <c:numCache>
                <c:formatCode>#,##0</c:formatCode>
                <c:ptCount val="10"/>
                <c:pt idx="0">
                  <c:v>224917</c:v>
                </c:pt>
                <c:pt idx="1">
                  <c:v>233939</c:v>
                </c:pt>
                <c:pt idx="2">
                  <c:v>272391</c:v>
                </c:pt>
                <c:pt idx="3">
                  <c:v>273737</c:v>
                </c:pt>
                <c:pt idx="4">
                  <c:v>293158</c:v>
                </c:pt>
                <c:pt idx="5">
                  <c:v>286624</c:v>
                </c:pt>
                <c:pt idx="6">
                  <c:v>296972</c:v>
                </c:pt>
                <c:pt idx="7">
                  <c:v>275673</c:v>
                </c:pt>
                <c:pt idx="8">
                  <c:v>285606</c:v>
                </c:pt>
                <c:pt idx="9">
                  <c:v>280719</c:v>
                </c:pt>
              </c:numCache>
            </c:numRef>
          </c:val>
          <c:smooth val="0"/>
          <c:extLst>
            <c:ext xmlns:c16="http://schemas.microsoft.com/office/drawing/2014/chart" uri="{C3380CC4-5D6E-409C-BE32-E72D297353CC}">
              <c16:uniqueId val="{00000002-1297-4912-8D94-6F37DBEB340C}"/>
            </c:ext>
          </c:extLst>
        </c:ser>
        <c:ser>
          <c:idx val="3"/>
          <c:order val="3"/>
          <c:tx>
            <c:strRef>
              <c:f>Sheet1!$O$6</c:f>
              <c:strCache>
                <c:ptCount val="1"/>
                <c:pt idx="0">
                  <c:v>Asian</c:v>
                </c:pt>
              </c:strCache>
            </c:strRef>
          </c:tx>
          <c:spPr>
            <a:ln w="22225" cap="rnd">
              <a:solidFill>
                <a:schemeClr val="accent4"/>
              </a:solidFill>
              <a:round/>
            </a:ln>
            <a:effectLst/>
          </c:spPr>
          <c:marker>
            <c:symbol val="x"/>
            <c:size val="6"/>
            <c:spPr>
              <a:noFill/>
              <a:ln w="9525">
                <a:solidFill>
                  <a:schemeClr val="accent4"/>
                </a:solidFill>
                <a:round/>
              </a:ln>
              <a:effectLst/>
            </c:spPr>
          </c:marker>
          <c:cat>
            <c:numRef>
              <c:f>Sheet1!$P$2:$Y$2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Sheet1!$P$6:$Y$6</c:f>
              <c:numCache>
                <c:formatCode>#,##0</c:formatCode>
                <c:ptCount val="10"/>
                <c:pt idx="0">
                  <c:v>91473</c:v>
                </c:pt>
                <c:pt idx="1">
                  <c:v>94278</c:v>
                </c:pt>
                <c:pt idx="2">
                  <c:v>115095</c:v>
                </c:pt>
                <c:pt idx="3">
                  <c:v>121878</c:v>
                </c:pt>
                <c:pt idx="4">
                  <c:v>122319</c:v>
                </c:pt>
                <c:pt idx="5">
                  <c:v>123644</c:v>
                </c:pt>
                <c:pt idx="6">
                  <c:v>128321</c:v>
                </c:pt>
                <c:pt idx="7">
                  <c:v>135340</c:v>
                </c:pt>
                <c:pt idx="8">
                  <c:v>140679</c:v>
                </c:pt>
                <c:pt idx="9">
                  <c:v>145699</c:v>
                </c:pt>
              </c:numCache>
            </c:numRef>
          </c:val>
          <c:smooth val="0"/>
          <c:extLst>
            <c:ext xmlns:c16="http://schemas.microsoft.com/office/drawing/2014/chart" uri="{C3380CC4-5D6E-409C-BE32-E72D297353CC}">
              <c16:uniqueId val="{00000003-1297-4912-8D94-6F37DBEB340C}"/>
            </c:ext>
          </c:extLst>
        </c:ser>
        <c:dLbls>
          <c:showLegendKey val="0"/>
          <c:showVal val="0"/>
          <c:showCatName val="0"/>
          <c:showSerName val="0"/>
          <c:showPercent val="0"/>
          <c:showBubbleSize val="0"/>
        </c:dLbls>
        <c:marker val="1"/>
        <c:smooth val="0"/>
        <c:axId val="579520488"/>
        <c:axId val="579519504"/>
      </c:lineChart>
      <c:catAx>
        <c:axId val="579520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79519504"/>
        <c:crosses val="autoZero"/>
        <c:auto val="1"/>
        <c:lblAlgn val="ctr"/>
        <c:lblOffset val="100"/>
        <c:noMultiLvlLbl val="0"/>
      </c:catAx>
      <c:valAx>
        <c:axId val="57951950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520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Sheet2!$A$27</c:f>
              <c:strCache>
                <c:ptCount val="1"/>
                <c:pt idx="0">
                  <c:v>Austin</c:v>
                </c:pt>
              </c:strCache>
            </c:strRef>
          </c:tx>
          <c:spPr>
            <a:ln w="28575" cap="rnd">
              <a:solidFill>
                <a:srgbClr val="F6BB00"/>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Sheet2!$E$27:$AS$27</c:f>
              <c:numCache>
                <c:formatCode>General</c:formatCode>
                <c:ptCount val="41"/>
                <c:pt idx="0">
                  <c:v>56.3</c:v>
                </c:pt>
                <c:pt idx="1">
                  <c:v>61.6</c:v>
                </c:pt>
                <c:pt idx="2">
                  <c:v>63.4</c:v>
                </c:pt>
                <c:pt idx="3">
                  <c:v>61.9</c:v>
                </c:pt>
                <c:pt idx="4">
                  <c:v>67.2</c:v>
                </c:pt>
                <c:pt idx="5">
                  <c:v>75</c:v>
                </c:pt>
                <c:pt idx="6">
                  <c:v>73.400000000000006</c:v>
                </c:pt>
                <c:pt idx="7">
                  <c:v>74</c:v>
                </c:pt>
                <c:pt idx="8">
                  <c:v>77.400000000000006</c:v>
                </c:pt>
                <c:pt idx="9">
                  <c:v>80.2</c:v>
                </c:pt>
                <c:pt idx="10">
                  <c:v>81.5</c:v>
                </c:pt>
                <c:pt idx="11">
                  <c:v>73.900000000000006</c:v>
                </c:pt>
                <c:pt idx="12">
                  <c:v>74.599999999999994</c:v>
                </c:pt>
                <c:pt idx="13">
                  <c:v>73.8</c:v>
                </c:pt>
                <c:pt idx="14">
                  <c:v>71.5</c:v>
                </c:pt>
                <c:pt idx="15">
                  <c:v>74.3</c:v>
                </c:pt>
                <c:pt idx="16">
                  <c:v>78.900000000000006</c:v>
                </c:pt>
                <c:pt idx="17">
                  <c:v>76</c:v>
                </c:pt>
                <c:pt idx="18">
                  <c:v>64.8</c:v>
                </c:pt>
                <c:pt idx="19">
                  <c:v>73.3</c:v>
                </c:pt>
                <c:pt idx="20">
                  <c:v>74.599999999999994</c:v>
                </c:pt>
                <c:pt idx="21">
                  <c:v>69.3</c:v>
                </c:pt>
                <c:pt idx="22">
                  <c:v>64.2</c:v>
                </c:pt>
                <c:pt idx="23">
                  <c:v>62.9</c:v>
                </c:pt>
                <c:pt idx="24">
                  <c:v>62.6</c:v>
                </c:pt>
                <c:pt idx="25">
                  <c:v>57.2</c:v>
                </c:pt>
                <c:pt idx="26">
                  <c:v>59.8</c:v>
                </c:pt>
                <c:pt idx="27">
                  <c:v>61.2</c:v>
                </c:pt>
                <c:pt idx="28">
                  <c:v>61.5</c:v>
                </c:pt>
                <c:pt idx="29">
                  <c:v>64.599999999999994</c:v>
                </c:pt>
                <c:pt idx="30">
                  <c:v>59.6</c:v>
                </c:pt>
                <c:pt idx="31">
                  <c:v>59.1</c:v>
                </c:pt>
                <c:pt idx="32">
                  <c:v>58.4</c:v>
                </c:pt>
                <c:pt idx="33">
                  <c:v>59.4</c:v>
                </c:pt>
                <c:pt idx="34">
                  <c:v>56.3</c:v>
                </c:pt>
                <c:pt idx="35">
                  <c:v>58.7</c:v>
                </c:pt>
                <c:pt idx="36">
                  <c:v>58.6</c:v>
                </c:pt>
                <c:pt idx="37">
                  <c:v>57.5</c:v>
                </c:pt>
                <c:pt idx="38">
                  <c:v>54.8</c:v>
                </c:pt>
                <c:pt idx="39">
                  <c:v>57.4</c:v>
                </c:pt>
                <c:pt idx="40">
                  <c:v>57.6</c:v>
                </c:pt>
              </c:numCache>
            </c:numRef>
          </c:val>
          <c:smooth val="0"/>
          <c:extLst>
            <c:ext xmlns:c16="http://schemas.microsoft.com/office/drawing/2014/chart" uri="{C3380CC4-5D6E-409C-BE32-E72D297353CC}">
              <c16:uniqueId val="{00000000-42C0-4431-9E89-1695D724E24C}"/>
            </c:ext>
          </c:extLst>
        </c:ser>
        <c:ser>
          <c:idx val="1"/>
          <c:order val="1"/>
          <c:tx>
            <c:strRef>
              <c:f>Sheet2!$A$28</c:f>
              <c:strCache>
                <c:ptCount val="1"/>
                <c:pt idx="0">
                  <c:v>Dallas</c:v>
                </c:pt>
              </c:strCache>
            </c:strRef>
          </c:tx>
          <c:spPr>
            <a:ln w="28575" cap="rnd">
              <a:solidFill>
                <a:srgbClr val="672C94"/>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Sheet2!$E$28:$AS$28</c:f>
              <c:numCache>
                <c:formatCode>General</c:formatCode>
                <c:ptCount val="41"/>
                <c:pt idx="0">
                  <c:v>59.4</c:v>
                </c:pt>
                <c:pt idx="1">
                  <c:v>66.5</c:v>
                </c:pt>
                <c:pt idx="2">
                  <c:v>66.099999999999994</c:v>
                </c:pt>
                <c:pt idx="3">
                  <c:v>64.099999999999994</c:v>
                </c:pt>
                <c:pt idx="4">
                  <c:v>67.5</c:v>
                </c:pt>
                <c:pt idx="5">
                  <c:v>75.7</c:v>
                </c:pt>
                <c:pt idx="6">
                  <c:v>72.3</c:v>
                </c:pt>
                <c:pt idx="7">
                  <c:v>69.3</c:v>
                </c:pt>
                <c:pt idx="8">
                  <c:v>77.2</c:v>
                </c:pt>
                <c:pt idx="9">
                  <c:v>79.900000000000006</c:v>
                </c:pt>
                <c:pt idx="10">
                  <c:v>78.8</c:v>
                </c:pt>
                <c:pt idx="11">
                  <c:v>71.3</c:v>
                </c:pt>
                <c:pt idx="12">
                  <c:v>68</c:v>
                </c:pt>
                <c:pt idx="13">
                  <c:v>68.8</c:v>
                </c:pt>
                <c:pt idx="14">
                  <c:v>70.5</c:v>
                </c:pt>
                <c:pt idx="15">
                  <c:v>70.099999999999994</c:v>
                </c:pt>
                <c:pt idx="16">
                  <c:v>74.099999999999994</c:v>
                </c:pt>
                <c:pt idx="17">
                  <c:v>75.3</c:v>
                </c:pt>
                <c:pt idx="18">
                  <c:v>71.599999999999994</c:v>
                </c:pt>
                <c:pt idx="19">
                  <c:v>71.7</c:v>
                </c:pt>
                <c:pt idx="20">
                  <c:v>74.400000000000006</c:v>
                </c:pt>
                <c:pt idx="21">
                  <c:v>71.3</c:v>
                </c:pt>
                <c:pt idx="22">
                  <c:v>63.4</c:v>
                </c:pt>
                <c:pt idx="23">
                  <c:v>60.4</c:v>
                </c:pt>
                <c:pt idx="24">
                  <c:v>60.3</c:v>
                </c:pt>
                <c:pt idx="25">
                  <c:v>59.8</c:v>
                </c:pt>
                <c:pt idx="26">
                  <c:v>55.7</c:v>
                </c:pt>
                <c:pt idx="27">
                  <c:v>55</c:v>
                </c:pt>
                <c:pt idx="28">
                  <c:v>56.3</c:v>
                </c:pt>
                <c:pt idx="29">
                  <c:v>58.7</c:v>
                </c:pt>
                <c:pt idx="30">
                  <c:v>54.2</c:v>
                </c:pt>
                <c:pt idx="31">
                  <c:v>54.2</c:v>
                </c:pt>
                <c:pt idx="32">
                  <c:v>54</c:v>
                </c:pt>
                <c:pt idx="33">
                  <c:v>55.9</c:v>
                </c:pt>
                <c:pt idx="34">
                  <c:v>50.9</c:v>
                </c:pt>
                <c:pt idx="35">
                  <c:v>52</c:v>
                </c:pt>
                <c:pt idx="36">
                  <c:v>50.1</c:v>
                </c:pt>
                <c:pt idx="37">
                  <c:v>53.1</c:v>
                </c:pt>
                <c:pt idx="38">
                  <c:v>46.9</c:v>
                </c:pt>
                <c:pt idx="39">
                  <c:v>48</c:v>
                </c:pt>
                <c:pt idx="40">
                  <c:v>48.2</c:v>
                </c:pt>
              </c:numCache>
            </c:numRef>
          </c:val>
          <c:smooth val="0"/>
          <c:extLst>
            <c:ext xmlns:c16="http://schemas.microsoft.com/office/drawing/2014/chart" uri="{C3380CC4-5D6E-409C-BE32-E72D297353CC}">
              <c16:uniqueId val="{00000001-42C0-4431-9E89-1695D724E24C}"/>
            </c:ext>
          </c:extLst>
        </c:ser>
        <c:ser>
          <c:idx val="2"/>
          <c:order val="2"/>
          <c:tx>
            <c:strRef>
              <c:f>Sheet2!$A$29</c:f>
              <c:strCache>
                <c:ptCount val="1"/>
                <c:pt idx="0">
                  <c:v>Fort Worth</c:v>
                </c:pt>
              </c:strCache>
            </c:strRef>
          </c:tx>
          <c:spPr>
            <a:ln w="28575" cap="rnd">
              <a:solidFill>
                <a:srgbClr val="215477"/>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Sheet2!$E$29:$AS$29</c:f>
              <c:numCache>
                <c:formatCode>General</c:formatCode>
                <c:ptCount val="41"/>
                <c:pt idx="0">
                  <c:v>67.099999999999994</c:v>
                </c:pt>
                <c:pt idx="1">
                  <c:v>77.5</c:v>
                </c:pt>
                <c:pt idx="2">
                  <c:v>76.100000000000009</c:v>
                </c:pt>
                <c:pt idx="3">
                  <c:v>76.400000000000006</c:v>
                </c:pt>
                <c:pt idx="4">
                  <c:v>79</c:v>
                </c:pt>
                <c:pt idx="5">
                  <c:v>82.6</c:v>
                </c:pt>
                <c:pt idx="6">
                  <c:v>82.2</c:v>
                </c:pt>
                <c:pt idx="7">
                  <c:v>81.7</c:v>
                </c:pt>
                <c:pt idx="8">
                  <c:v>85.4</c:v>
                </c:pt>
                <c:pt idx="9">
                  <c:v>87.7</c:v>
                </c:pt>
                <c:pt idx="10">
                  <c:v>86.9</c:v>
                </c:pt>
                <c:pt idx="11">
                  <c:v>79.8</c:v>
                </c:pt>
                <c:pt idx="12">
                  <c:v>82.6</c:v>
                </c:pt>
                <c:pt idx="13">
                  <c:v>81</c:v>
                </c:pt>
                <c:pt idx="14">
                  <c:v>79.400000000000006</c:v>
                </c:pt>
                <c:pt idx="15">
                  <c:v>79.599999999999994</c:v>
                </c:pt>
                <c:pt idx="16">
                  <c:v>82.6</c:v>
                </c:pt>
                <c:pt idx="17">
                  <c:v>83.5</c:v>
                </c:pt>
                <c:pt idx="18">
                  <c:v>80</c:v>
                </c:pt>
                <c:pt idx="19">
                  <c:v>80.8</c:v>
                </c:pt>
                <c:pt idx="20">
                  <c:v>83.8</c:v>
                </c:pt>
                <c:pt idx="21">
                  <c:v>81.8</c:v>
                </c:pt>
                <c:pt idx="22">
                  <c:v>72.599999999999994</c:v>
                </c:pt>
                <c:pt idx="23">
                  <c:v>70.7</c:v>
                </c:pt>
                <c:pt idx="24">
                  <c:v>68.400000000000006</c:v>
                </c:pt>
                <c:pt idx="25">
                  <c:v>72.3</c:v>
                </c:pt>
                <c:pt idx="26">
                  <c:v>68.900000000000006</c:v>
                </c:pt>
                <c:pt idx="27">
                  <c:v>64.599999999999994</c:v>
                </c:pt>
                <c:pt idx="28">
                  <c:v>65.7</c:v>
                </c:pt>
                <c:pt idx="29">
                  <c:v>69.8</c:v>
                </c:pt>
                <c:pt idx="30">
                  <c:v>68</c:v>
                </c:pt>
                <c:pt idx="31">
                  <c:v>65.900000000000006</c:v>
                </c:pt>
                <c:pt idx="32">
                  <c:v>64.900000000000006</c:v>
                </c:pt>
                <c:pt idx="33">
                  <c:v>70.8</c:v>
                </c:pt>
                <c:pt idx="34">
                  <c:v>66</c:v>
                </c:pt>
                <c:pt idx="35">
                  <c:v>67</c:v>
                </c:pt>
                <c:pt idx="36">
                  <c:v>64.2</c:v>
                </c:pt>
                <c:pt idx="37">
                  <c:v>64</c:v>
                </c:pt>
                <c:pt idx="38">
                  <c:v>61.2</c:v>
                </c:pt>
                <c:pt idx="39">
                  <c:v>59.3</c:v>
                </c:pt>
                <c:pt idx="40">
                  <c:v>60.7</c:v>
                </c:pt>
              </c:numCache>
            </c:numRef>
          </c:val>
          <c:smooth val="0"/>
          <c:extLst>
            <c:ext xmlns:c16="http://schemas.microsoft.com/office/drawing/2014/chart" uri="{C3380CC4-5D6E-409C-BE32-E72D297353CC}">
              <c16:uniqueId val="{00000002-42C0-4431-9E89-1695D724E24C}"/>
            </c:ext>
          </c:extLst>
        </c:ser>
        <c:ser>
          <c:idx val="3"/>
          <c:order val="3"/>
          <c:tx>
            <c:strRef>
              <c:f>Sheet2!$A$30</c:f>
              <c:strCache>
                <c:ptCount val="1"/>
                <c:pt idx="0">
                  <c:v>Houston</c:v>
                </c:pt>
              </c:strCache>
            </c:strRef>
          </c:tx>
          <c:spPr>
            <a:ln w="28575" cap="rnd">
              <a:solidFill>
                <a:srgbClr val="AC0000"/>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Sheet2!$E$30:$AS$30</c:f>
              <c:numCache>
                <c:formatCode>General</c:formatCode>
                <c:ptCount val="41"/>
                <c:pt idx="0">
                  <c:v>52</c:v>
                </c:pt>
                <c:pt idx="1">
                  <c:v>61.7</c:v>
                </c:pt>
                <c:pt idx="2">
                  <c:v>63</c:v>
                </c:pt>
                <c:pt idx="3">
                  <c:v>60.4</c:v>
                </c:pt>
                <c:pt idx="4">
                  <c:v>66.2</c:v>
                </c:pt>
                <c:pt idx="5">
                  <c:v>71.900000000000006</c:v>
                </c:pt>
                <c:pt idx="6">
                  <c:v>69.3</c:v>
                </c:pt>
                <c:pt idx="7">
                  <c:v>69.8</c:v>
                </c:pt>
                <c:pt idx="8">
                  <c:v>73.2</c:v>
                </c:pt>
                <c:pt idx="9">
                  <c:v>80.5</c:v>
                </c:pt>
                <c:pt idx="10">
                  <c:v>80.3</c:v>
                </c:pt>
                <c:pt idx="11">
                  <c:v>72.5</c:v>
                </c:pt>
                <c:pt idx="12">
                  <c:v>72.5</c:v>
                </c:pt>
                <c:pt idx="13">
                  <c:v>72.3</c:v>
                </c:pt>
                <c:pt idx="14">
                  <c:v>70.599999999999994</c:v>
                </c:pt>
                <c:pt idx="15">
                  <c:v>69.599999999999994</c:v>
                </c:pt>
                <c:pt idx="16">
                  <c:v>73.2</c:v>
                </c:pt>
                <c:pt idx="17">
                  <c:v>76.400000000000006</c:v>
                </c:pt>
                <c:pt idx="18">
                  <c:v>69.599999999999994</c:v>
                </c:pt>
                <c:pt idx="19">
                  <c:v>70.5</c:v>
                </c:pt>
                <c:pt idx="20">
                  <c:v>72.5</c:v>
                </c:pt>
                <c:pt idx="21">
                  <c:v>70.400000000000006</c:v>
                </c:pt>
                <c:pt idx="22">
                  <c:v>64</c:v>
                </c:pt>
                <c:pt idx="23">
                  <c:v>61.5</c:v>
                </c:pt>
                <c:pt idx="24">
                  <c:v>60.2</c:v>
                </c:pt>
                <c:pt idx="25">
                  <c:v>61.2</c:v>
                </c:pt>
                <c:pt idx="26">
                  <c:v>56.4</c:v>
                </c:pt>
                <c:pt idx="27">
                  <c:v>55.5</c:v>
                </c:pt>
                <c:pt idx="28">
                  <c:v>58</c:v>
                </c:pt>
                <c:pt idx="29">
                  <c:v>61.7</c:v>
                </c:pt>
                <c:pt idx="30">
                  <c:v>59.6</c:v>
                </c:pt>
                <c:pt idx="31">
                  <c:v>59.5</c:v>
                </c:pt>
                <c:pt idx="32">
                  <c:v>60.9</c:v>
                </c:pt>
                <c:pt idx="33">
                  <c:v>61.2</c:v>
                </c:pt>
                <c:pt idx="34">
                  <c:v>60.6</c:v>
                </c:pt>
                <c:pt idx="35">
                  <c:v>60.1</c:v>
                </c:pt>
                <c:pt idx="36">
                  <c:v>61</c:v>
                </c:pt>
                <c:pt idx="37">
                  <c:v>60.8</c:v>
                </c:pt>
                <c:pt idx="38">
                  <c:v>62</c:v>
                </c:pt>
                <c:pt idx="39">
                  <c:v>58.9</c:v>
                </c:pt>
                <c:pt idx="40">
                  <c:v>60</c:v>
                </c:pt>
              </c:numCache>
            </c:numRef>
          </c:val>
          <c:smooth val="0"/>
          <c:extLst>
            <c:ext xmlns:c16="http://schemas.microsoft.com/office/drawing/2014/chart" uri="{C3380CC4-5D6E-409C-BE32-E72D297353CC}">
              <c16:uniqueId val="{00000003-42C0-4431-9E89-1695D724E24C}"/>
            </c:ext>
          </c:extLst>
        </c:ser>
        <c:ser>
          <c:idx val="4"/>
          <c:order val="4"/>
          <c:tx>
            <c:strRef>
              <c:f>Sheet2!$A$31</c:f>
              <c:strCache>
                <c:ptCount val="1"/>
                <c:pt idx="0">
                  <c:v>San Antonio</c:v>
                </c:pt>
              </c:strCache>
            </c:strRef>
          </c:tx>
          <c:spPr>
            <a:ln w="28575" cap="rnd">
              <a:solidFill>
                <a:srgbClr val="9FCAE5"/>
              </a:solidFill>
              <a:round/>
            </a:ln>
            <a:effectLst/>
          </c:spPr>
          <c:marker>
            <c:symbol val="none"/>
          </c:marker>
          <c:cat>
            <c:numRef>
              <c:f>Sheet2!$E$26:$AS$26</c:f>
              <c:numCache>
                <c:formatCode>General</c:formatCode>
                <c:ptCount val="41"/>
                <c:pt idx="0">
                  <c:v>2007</c:v>
                </c:pt>
                <c:pt idx="4">
                  <c:v>2008</c:v>
                </c:pt>
                <c:pt idx="8">
                  <c:v>2009</c:v>
                </c:pt>
                <c:pt idx="12">
                  <c:v>2010</c:v>
                </c:pt>
                <c:pt idx="16">
                  <c:v>2011</c:v>
                </c:pt>
                <c:pt idx="20">
                  <c:v>2012</c:v>
                </c:pt>
                <c:pt idx="24">
                  <c:v>2013</c:v>
                </c:pt>
                <c:pt idx="28">
                  <c:v>2014</c:v>
                </c:pt>
                <c:pt idx="32">
                  <c:v>2015</c:v>
                </c:pt>
                <c:pt idx="36">
                  <c:v>2016</c:v>
                </c:pt>
                <c:pt idx="40">
                  <c:v>2017</c:v>
                </c:pt>
              </c:numCache>
            </c:numRef>
          </c:cat>
          <c:val>
            <c:numRef>
              <c:f>Sheet2!$E$31:$AS$31</c:f>
              <c:numCache>
                <c:formatCode>General</c:formatCode>
                <c:ptCount val="41"/>
                <c:pt idx="0">
                  <c:v>51.1</c:v>
                </c:pt>
                <c:pt idx="1">
                  <c:v>59.8</c:v>
                </c:pt>
                <c:pt idx="2">
                  <c:v>58.5</c:v>
                </c:pt>
                <c:pt idx="3">
                  <c:v>59.2</c:v>
                </c:pt>
                <c:pt idx="4">
                  <c:v>62.3</c:v>
                </c:pt>
                <c:pt idx="5">
                  <c:v>72.599999999999994</c:v>
                </c:pt>
                <c:pt idx="6">
                  <c:v>66.900000000000006</c:v>
                </c:pt>
                <c:pt idx="7">
                  <c:v>68.5</c:v>
                </c:pt>
                <c:pt idx="8">
                  <c:v>73.099999999999994</c:v>
                </c:pt>
                <c:pt idx="9">
                  <c:v>79.8</c:v>
                </c:pt>
                <c:pt idx="10">
                  <c:v>79.099999999999994</c:v>
                </c:pt>
                <c:pt idx="11">
                  <c:v>68.7</c:v>
                </c:pt>
                <c:pt idx="12">
                  <c:v>70.099999999999994</c:v>
                </c:pt>
                <c:pt idx="13">
                  <c:v>70.099999999999994</c:v>
                </c:pt>
                <c:pt idx="14">
                  <c:v>70.400000000000006</c:v>
                </c:pt>
                <c:pt idx="15">
                  <c:v>70.599999999999994</c:v>
                </c:pt>
                <c:pt idx="16">
                  <c:v>71</c:v>
                </c:pt>
                <c:pt idx="17">
                  <c:v>75.400000000000006</c:v>
                </c:pt>
                <c:pt idx="18">
                  <c:v>69.3</c:v>
                </c:pt>
                <c:pt idx="19">
                  <c:v>73.3</c:v>
                </c:pt>
                <c:pt idx="20">
                  <c:v>70.099999999999994</c:v>
                </c:pt>
                <c:pt idx="21">
                  <c:v>73.400000000000006</c:v>
                </c:pt>
                <c:pt idx="22">
                  <c:v>68.7</c:v>
                </c:pt>
                <c:pt idx="23">
                  <c:v>65.7</c:v>
                </c:pt>
                <c:pt idx="24">
                  <c:v>64.8</c:v>
                </c:pt>
                <c:pt idx="25">
                  <c:v>64.400000000000006</c:v>
                </c:pt>
                <c:pt idx="26">
                  <c:v>61.1</c:v>
                </c:pt>
                <c:pt idx="27">
                  <c:v>57.2</c:v>
                </c:pt>
                <c:pt idx="28">
                  <c:v>60.5</c:v>
                </c:pt>
                <c:pt idx="29">
                  <c:v>67.8</c:v>
                </c:pt>
                <c:pt idx="30">
                  <c:v>63.5</c:v>
                </c:pt>
                <c:pt idx="31">
                  <c:v>62.4</c:v>
                </c:pt>
                <c:pt idx="32">
                  <c:v>64.5</c:v>
                </c:pt>
                <c:pt idx="33">
                  <c:v>64.099999999999994</c:v>
                </c:pt>
                <c:pt idx="34">
                  <c:v>61.7</c:v>
                </c:pt>
                <c:pt idx="35">
                  <c:v>61.3</c:v>
                </c:pt>
                <c:pt idx="36">
                  <c:v>62</c:v>
                </c:pt>
                <c:pt idx="37">
                  <c:v>64.400000000000006</c:v>
                </c:pt>
                <c:pt idx="38">
                  <c:v>59.3</c:v>
                </c:pt>
                <c:pt idx="39">
                  <c:v>59.1</c:v>
                </c:pt>
                <c:pt idx="40">
                  <c:v>59.2</c:v>
                </c:pt>
              </c:numCache>
            </c:numRef>
          </c:val>
          <c:smooth val="0"/>
          <c:extLst>
            <c:ext xmlns:c16="http://schemas.microsoft.com/office/drawing/2014/chart" uri="{C3380CC4-5D6E-409C-BE32-E72D297353CC}">
              <c16:uniqueId val="{00000004-42C0-4431-9E89-1695D724E24C}"/>
            </c:ext>
          </c:extLst>
        </c:ser>
        <c:dLbls>
          <c:showLegendKey val="0"/>
          <c:showVal val="0"/>
          <c:showCatName val="0"/>
          <c:showSerName val="0"/>
          <c:showPercent val="0"/>
          <c:showBubbleSize val="0"/>
        </c:dLbls>
        <c:smooth val="0"/>
        <c:axId val="601282816"/>
        <c:axId val="601283472"/>
      </c:lineChart>
      <c:catAx>
        <c:axId val="6012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283472"/>
        <c:crosses val="autoZero"/>
        <c:auto val="1"/>
        <c:lblAlgn val="ctr"/>
        <c:lblOffset val="100"/>
        <c:noMultiLvlLbl val="0"/>
      </c:catAx>
      <c:valAx>
        <c:axId val="60128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282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'[State_to_State_Migrations_Table_2017 (3).xls]Sheet1'!$A$7:$A$56</c:f>
              <c:strCache>
                <c:ptCount val="50"/>
                <c:pt idx="0">
                  <c:v>California</c:v>
                </c:pt>
                <c:pt idx="1">
                  <c:v>Illinois</c:v>
                </c:pt>
                <c:pt idx="2">
                  <c:v>Louisiana</c:v>
                </c:pt>
                <c:pt idx="3">
                  <c:v>New York</c:v>
                </c:pt>
                <c:pt idx="4">
                  <c:v>Mississippi</c:v>
                </c:pt>
                <c:pt idx="5">
                  <c:v>Pennsylvania</c:v>
                </c:pt>
                <c:pt idx="6">
                  <c:v>Minnesota</c:v>
                </c:pt>
                <c:pt idx="7">
                  <c:v>Maryland</c:v>
                </c:pt>
                <c:pt idx="8">
                  <c:v>Iowa</c:v>
                </c:pt>
                <c:pt idx="9">
                  <c:v>Utah</c:v>
                </c:pt>
                <c:pt idx="10">
                  <c:v>Hawaii</c:v>
                </c:pt>
                <c:pt idx="11">
                  <c:v>Nevada</c:v>
                </c:pt>
                <c:pt idx="12">
                  <c:v>Florida</c:v>
                </c:pt>
                <c:pt idx="13">
                  <c:v>Arizona</c:v>
                </c:pt>
                <c:pt idx="14">
                  <c:v>Wisconsin</c:v>
                </c:pt>
                <c:pt idx="15">
                  <c:v>Kansas</c:v>
                </c:pt>
                <c:pt idx="16">
                  <c:v>Alabama</c:v>
                </c:pt>
                <c:pt idx="17">
                  <c:v>Alaska</c:v>
                </c:pt>
                <c:pt idx="18">
                  <c:v>Ohio</c:v>
                </c:pt>
                <c:pt idx="19">
                  <c:v>Massachusetts</c:v>
                </c:pt>
                <c:pt idx="20">
                  <c:v>New Jersey</c:v>
                </c:pt>
                <c:pt idx="21">
                  <c:v>Washington</c:v>
                </c:pt>
                <c:pt idx="22">
                  <c:v>South Dakota</c:v>
                </c:pt>
                <c:pt idx="23">
                  <c:v>Vermont</c:v>
                </c:pt>
                <c:pt idx="24">
                  <c:v>Maine</c:v>
                </c:pt>
                <c:pt idx="25">
                  <c:v>New Mexico</c:v>
                </c:pt>
                <c:pt idx="26">
                  <c:v>Michigan</c:v>
                </c:pt>
                <c:pt idx="27">
                  <c:v>Wyoming</c:v>
                </c:pt>
                <c:pt idx="28">
                  <c:v>North Dakota</c:v>
                </c:pt>
                <c:pt idx="29">
                  <c:v>Kentucky</c:v>
                </c:pt>
                <c:pt idx="30">
                  <c:v>Virginia</c:v>
                </c:pt>
                <c:pt idx="31">
                  <c:v>New Hampshire</c:v>
                </c:pt>
                <c:pt idx="32">
                  <c:v>West Virginia</c:v>
                </c:pt>
                <c:pt idx="33">
                  <c:v>Delaware</c:v>
                </c:pt>
                <c:pt idx="34">
                  <c:v>Montana</c:v>
                </c:pt>
                <c:pt idx="35">
                  <c:v>Missouri</c:v>
                </c:pt>
                <c:pt idx="36">
                  <c:v>Rhode Island</c:v>
                </c:pt>
                <c:pt idx="37">
                  <c:v>Indiana</c:v>
                </c:pt>
                <c:pt idx="38">
                  <c:v>Idaho</c:v>
                </c:pt>
                <c:pt idx="39">
                  <c:v>Tennessee</c:v>
                </c:pt>
                <c:pt idx="40">
                  <c:v>Connecticut</c:v>
                </c:pt>
                <c:pt idx="41">
                  <c:v>North Carolina</c:v>
                </c:pt>
                <c:pt idx="42">
                  <c:v>Arkansas</c:v>
                </c:pt>
                <c:pt idx="43">
                  <c:v>District of Columbia </c:v>
                </c:pt>
                <c:pt idx="44">
                  <c:v>Nebraska</c:v>
                </c:pt>
                <c:pt idx="45">
                  <c:v>South Carolina</c:v>
                </c:pt>
                <c:pt idx="46">
                  <c:v>Oregon</c:v>
                </c:pt>
                <c:pt idx="47">
                  <c:v>Georgia</c:v>
                </c:pt>
                <c:pt idx="48">
                  <c:v>Colorado</c:v>
                </c:pt>
                <c:pt idx="49">
                  <c:v>Oklahoma</c:v>
                </c:pt>
              </c:strCache>
            </c:strRef>
          </c:cat>
          <c:val>
            <c:numRef>
              <c:f>'[State_to_State_Migrations_Table_2017 (3).xls]Sheet1'!$E$7:$E$56</c:f>
              <c:numCache>
                <c:formatCode>0.00%</c:formatCode>
                <c:ptCount val="50"/>
                <c:pt idx="0">
                  <c:v>0.38785790495513617</c:v>
                </c:pt>
                <c:pt idx="1">
                  <c:v>0.25487555314571564</c:v>
                </c:pt>
                <c:pt idx="2">
                  <c:v>0.19285326990012769</c:v>
                </c:pt>
                <c:pt idx="3">
                  <c:v>0.1855071449810225</c:v>
                </c:pt>
                <c:pt idx="4">
                  <c:v>0.1074458223287216</c:v>
                </c:pt>
                <c:pt idx="5">
                  <c:v>9.5464642401133407E-2</c:v>
                </c:pt>
                <c:pt idx="6">
                  <c:v>5.5725604743497803E-2</c:v>
                </c:pt>
                <c:pt idx="7">
                  <c:v>5.077571580991027E-2</c:v>
                </c:pt>
                <c:pt idx="8">
                  <c:v>4.8466933692477218E-2</c:v>
                </c:pt>
                <c:pt idx="9">
                  <c:v>4.5388557535899814E-2</c:v>
                </c:pt>
                <c:pt idx="10">
                  <c:v>4.0193797771675442E-2</c:v>
                </c:pt>
                <c:pt idx="11">
                  <c:v>3.9406712958914174E-2</c:v>
                </c:pt>
                <c:pt idx="12">
                  <c:v>3.6992986199779615E-2</c:v>
                </c:pt>
                <c:pt idx="13">
                  <c:v>3.6415790670421354E-2</c:v>
                </c:pt>
                <c:pt idx="14">
                  <c:v>3.6170919839784516E-2</c:v>
                </c:pt>
                <c:pt idx="15">
                  <c:v>3.2095569587042835E-2</c:v>
                </c:pt>
                <c:pt idx="16">
                  <c:v>2.4661990799853078E-2</c:v>
                </c:pt>
                <c:pt idx="17">
                  <c:v>2.4102286044111732E-2</c:v>
                </c:pt>
                <c:pt idx="18">
                  <c:v>2.0849002151365155E-2</c:v>
                </c:pt>
                <c:pt idx="19">
                  <c:v>1.5724205481608453E-2</c:v>
                </c:pt>
                <c:pt idx="20">
                  <c:v>1.519948227310094E-2</c:v>
                </c:pt>
                <c:pt idx="21">
                  <c:v>9.6199254893043918E-3</c:v>
                </c:pt>
                <c:pt idx="22">
                  <c:v>5.9818445769856399E-3</c:v>
                </c:pt>
                <c:pt idx="23">
                  <c:v>3.0958669301943227E-3</c:v>
                </c:pt>
                <c:pt idx="24">
                  <c:v>2.7460514578559808E-3</c:v>
                </c:pt>
                <c:pt idx="25">
                  <c:v>6.8214017105976599E-4</c:v>
                </c:pt>
                <c:pt idx="26">
                  <c:v>-5.2472320850751229E-5</c:v>
                </c:pt>
                <c:pt idx="27">
                  <c:v>-5.4221398212442936E-4</c:v>
                </c:pt>
                <c:pt idx="28">
                  <c:v>-1.2768264740349465E-3</c:v>
                </c:pt>
                <c:pt idx="29">
                  <c:v>-2.028929739562381E-3</c:v>
                </c:pt>
                <c:pt idx="30">
                  <c:v>-2.7985237787067322E-3</c:v>
                </c:pt>
                <c:pt idx="31">
                  <c:v>-9.8298147727073973E-3</c:v>
                </c:pt>
                <c:pt idx="32">
                  <c:v>-1.4377415913105837E-2</c:v>
                </c:pt>
                <c:pt idx="33">
                  <c:v>-1.49546114424641E-2</c:v>
                </c:pt>
                <c:pt idx="34">
                  <c:v>-1.6074020953946794E-2</c:v>
                </c:pt>
                <c:pt idx="35">
                  <c:v>-1.6423836426285133E-2</c:v>
                </c:pt>
                <c:pt idx="36">
                  <c:v>-1.6966050408409563E-2</c:v>
                </c:pt>
                <c:pt idx="37">
                  <c:v>-1.8067969146275339E-2</c:v>
                </c:pt>
                <c:pt idx="38">
                  <c:v>-2.0096898885837721E-2</c:v>
                </c:pt>
                <c:pt idx="39">
                  <c:v>-2.2283245587952354E-2</c:v>
                </c:pt>
                <c:pt idx="40">
                  <c:v>-2.3350182778584298E-2</c:v>
                </c:pt>
                <c:pt idx="41">
                  <c:v>-2.3909887534325644E-2</c:v>
                </c:pt>
                <c:pt idx="42">
                  <c:v>-2.7023245238136883E-2</c:v>
                </c:pt>
                <c:pt idx="43">
                  <c:v>-2.7128189879838387E-2</c:v>
                </c:pt>
                <c:pt idx="44">
                  <c:v>-3.8252321900197644E-2</c:v>
                </c:pt>
                <c:pt idx="45">
                  <c:v>-5.0338446469487347E-2</c:v>
                </c:pt>
                <c:pt idx="46">
                  <c:v>-5.8139331502632362E-2</c:v>
                </c:pt>
                <c:pt idx="47">
                  <c:v>-6.6237559687264969E-2</c:v>
                </c:pt>
                <c:pt idx="48">
                  <c:v>-9.0759624298182712E-2</c:v>
                </c:pt>
                <c:pt idx="49">
                  <c:v>-0.20738810277578576</c:v>
                </c:pt>
              </c:numCache>
            </c:numRef>
          </c:val>
          <c:extLst>
            <c:ext xmlns:c16="http://schemas.microsoft.com/office/drawing/2014/chart" uri="{C3380CC4-5D6E-409C-BE32-E72D297353CC}">
              <c16:uniqueId val="{00000000-0594-49C1-8366-529EE5B2CD1A}"/>
            </c:ext>
          </c:extLst>
        </c:ser>
        <c:dLbls>
          <c:showLegendKey val="0"/>
          <c:showVal val="0"/>
          <c:showCatName val="0"/>
          <c:showSerName val="0"/>
          <c:showPercent val="0"/>
          <c:showBubbleSize val="0"/>
        </c:dLbls>
        <c:gapWidth val="100"/>
        <c:overlap val="-27"/>
        <c:axId val="465282584"/>
        <c:axId val="465283240"/>
      </c:barChart>
      <c:catAx>
        <c:axId val="465282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5283240"/>
        <c:crosses val="autoZero"/>
        <c:auto val="1"/>
        <c:lblAlgn val="ctr"/>
        <c:lblOffset val="100"/>
        <c:noMultiLvlLbl val="0"/>
      </c:catAx>
      <c:valAx>
        <c:axId val="46528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528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'[Population Projections by Migration Scenario for Texas -- Reportsearch (5).xlsx]Sheet1'!$H$1</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(5).xlsx]Sheet1'!$H$2:$H$10</c:f>
              <c:numCache>
                <c:formatCode>#,##0</c:formatCode>
                <c:ptCount val="9"/>
                <c:pt idx="0">
                  <c:v>11397345</c:v>
                </c:pt>
                <c:pt idx="1">
                  <c:v>11773981</c:v>
                </c:pt>
                <c:pt idx="2">
                  <c:v>12138523</c:v>
                </c:pt>
                <c:pt idx="3">
                  <c:v>12478060</c:v>
                </c:pt>
                <c:pt idx="4">
                  <c:v>12774056</c:v>
                </c:pt>
                <c:pt idx="5">
                  <c:v>13013921</c:v>
                </c:pt>
                <c:pt idx="6">
                  <c:v>13203514</c:v>
                </c:pt>
                <c:pt idx="7">
                  <c:v>13364537</c:v>
                </c:pt>
                <c:pt idx="8">
                  <c:v>13523839</c:v>
                </c:pt>
              </c:numCache>
            </c:numRef>
          </c:val>
          <c:smooth val="0"/>
          <c:extLst>
            <c:ext xmlns:c16="http://schemas.microsoft.com/office/drawing/2014/chart" uri="{C3380CC4-5D6E-409C-BE32-E72D297353CC}">
              <c16:uniqueId val="{00000001-E825-4A43-A145-A05C9E9E7489}"/>
            </c:ext>
          </c:extLst>
        </c:ser>
        <c:ser>
          <c:idx val="2"/>
          <c:order val="1"/>
          <c:tx>
            <c:strRef>
              <c:f>'[Population Projections by Migration Scenario for Texas -- Reportsearch (5).xlsx]Sheet1'!$I$1</c:f>
              <c:strCache>
                <c:ptCount val="1"/>
                <c:pt idx="0">
                  <c:v>NH Black</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8"/>
              <c:layout>
                <c:manualLayout>
                  <c:x val="-2.6247987117552335E-3"/>
                  <c:y val="-4.015997217481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(5).xlsx]Sheet1'!$I$2:$I$10</c:f>
              <c:numCache>
                <c:formatCode>#,##0</c:formatCode>
                <c:ptCount val="9"/>
                <c:pt idx="0">
                  <c:v>2886825</c:v>
                </c:pt>
                <c:pt idx="1">
                  <c:v>3207833</c:v>
                </c:pt>
                <c:pt idx="2">
                  <c:v>3557892</c:v>
                </c:pt>
                <c:pt idx="3">
                  <c:v>3931512</c:v>
                </c:pt>
                <c:pt idx="4">
                  <c:v>4322983</c:v>
                </c:pt>
                <c:pt idx="5">
                  <c:v>4725913</c:v>
                </c:pt>
                <c:pt idx="6">
                  <c:v>5141963</c:v>
                </c:pt>
                <c:pt idx="7">
                  <c:v>5575549</c:v>
                </c:pt>
                <c:pt idx="8">
                  <c:v>6030795</c:v>
                </c:pt>
              </c:numCache>
            </c:numRef>
          </c:val>
          <c:smooth val="0"/>
          <c:extLst>
            <c:ext xmlns:c16="http://schemas.microsoft.com/office/drawing/2014/chart" uri="{C3380CC4-5D6E-409C-BE32-E72D297353CC}">
              <c16:uniqueId val="{00000003-E825-4A43-A145-A05C9E9E7489}"/>
            </c:ext>
          </c:extLst>
        </c:ser>
        <c:ser>
          <c:idx val="3"/>
          <c:order val="2"/>
          <c:tx>
            <c:strRef>
              <c:f>'[Population Projections by Migration Scenario for Texas -- Reportsearch (5).xlsx]Sheet1'!$J$1</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(5).xlsx]Sheet1'!$J$2:$J$10</c:f>
              <c:numCache>
                <c:formatCode>#,##0</c:formatCode>
                <c:ptCount val="9"/>
                <c:pt idx="0">
                  <c:v>9460921</c:v>
                </c:pt>
                <c:pt idx="1">
                  <c:v>10594952</c:v>
                </c:pt>
                <c:pt idx="2">
                  <c:v>11804659</c:v>
                </c:pt>
                <c:pt idx="3">
                  <c:v>13094633</c:v>
                </c:pt>
                <c:pt idx="4">
                  <c:v>14452949</c:v>
                </c:pt>
                <c:pt idx="5">
                  <c:v>15845750</c:v>
                </c:pt>
                <c:pt idx="6">
                  <c:v>17260820</c:v>
                </c:pt>
                <c:pt idx="7">
                  <c:v>18706844</c:v>
                </c:pt>
                <c:pt idx="8">
                  <c:v>20191750</c:v>
                </c:pt>
              </c:numCache>
            </c:numRef>
          </c:val>
          <c:smooth val="0"/>
          <c:extLst>
            <c:ext xmlns:c16="http://schemas.microsoft.com/office/drawing/2014/chart" uri="{C3380CC4-5D6E-409C-BE32-E72D297353CC}">
              <c16:uniqueId val="{00000005-E825-4A43-A145-A05C9E9E7489}"/>
            </c:ext>
          </c:extLst>
        </c:ser>
        <c:ser>
          <c:idx val="4"/>
          <c:order val="3"/>
          <c:tx>
            <c:strRef>
              <c:f>'[Population Projections by Migration Scenario for Texas -- Reportsearch (5).xlsx]Sheet1'!$K$1</c:f>
              <c:strCache>
                <c:ptCount val="1"/>
                <c:pt idx="0">
                  <c:v>NH Asian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8"/>
              <c:layout>
                <c:manualLayout>
                  <c:x val="-1.0144927536231885E-3"/>
                  <c:y val="4.0160160794556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(5).xlsx]Sheet1'!$K$2:$K$10</c:f>
              <c:numCache>
                <c:formatCode>#,##0</c:formatCode>
                <c:ptCount val="9"/>
                <c:pt idx="0">
                  <c:v>948426</c:v>
                </c:pt>
                <c:pt idx="1">
                  <c:v>1206812</c:v>
                </c:pt>
                <c:pt idx="2">
                  <c:v>1525629</c:v>
                </c:pt>
                <c:pt idx="3">
                  <c:v>1921363</c:v>
                </c:pt>
                <c:pt idx="4">
                  <c:v>2414732</c:v>
                </c:pt>
                <c:pt idx="5">
                  <c:v>3025663</c:v>
                </c:pt>
                <c:pt idx="6">
                  <c:v>3772125</c:v>
                </c:pt>
                <c:pt idx="7">
                  <c:v>4678035</c:v>
                </c:pt>
                <c:pt idx="8">
                  <c:v>5782908</c:v>
                </c:pt>
              </c:numCache>
            </c:numRef>
          </c:val>
          <c:smooth val="0"/>
          <c:extLst>
            <c:ext xmlns:c16="http://schemas.microsoft.com/office/drawing/2014/chart" uri="{C3380CC4-5D6E-409C-BE32-E72D297353CC}">
              <c16:uniqueId val="{00000007-E825-4A43-A145-A05C9E9E7489}"/>
            </c:ext>
          </c:extLst>
        </c:ser>
        <c:ser>
          <c:idx val="5"/>
          <c:order val="4"/>
          <c:tx>
            <c:strRef>
              <c:f>'[Population Projections by Migration Scenario for Texas -- Reportsearch (5).xlsx]Sheet1'!$L$1</c:f>
              <c:strCache>
                <c:ptCount val="1"/>
                <c:pt idx="0">
                  <c:v>NH Other</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(5).xlsx]Sheet1'!$L$2:$L$10</c:f>
              <c:numCache>
                <c:formatCode>#,##0</c:formatCode>
                <c:ptCount val="9"/>
                <c:pt idx="0">
                  <c:v>452044</c:v>
                </c:pt>
                <c:pt idx="1">
                  <c:v>542674</c:v>
                </c:pt>
                <c:pt idx="2">
                  <c:v>651069</c:v>
                </c:pt>
                <c:pt idx="3">
                  <c:v>779336</c:v>
                </c:pt>
                <c:pt idx="4">
                  <c:v>929709</c:v>
                </c:pt>
                <c:pt idx="5">
                  <c:v>1105260</c:v>
                </c:pt>
                <c:pt idx="6">
                  <c:v>1308068</c:v>
                </c:pt>
                <c:pt idx="7">
                  <c:v>1542075</c:v>
                </c:pt>
                <c:pt idx="8">
                  <c:v>1813125</c:v>
                </c:pt>
              </c:numCache>
            </c:numRef>
          </c:val>
          <c:smooth val="0"/>
          <c:extLst>
            <c:ext xmlns:c16="http://schemas.microsoft.com/office/drawing/2014/chart" uri="{C3380CC4-5D6E-409C-BE32-E72D297353CC}">
              <c16:uniqueId val="{00000009-E825-4A43-A145-A05C9E9E7489}"/>
            </c:ext>
          </c:extLst>
        </c:ser>
        <c:dLbls>
          <c:showLegendKey val="0"/>
          <c:showVal val="0"/>
          <c:showCatName val="0"/>
          <c:showSerName val="0"/>
          <c:showPercent val="0"/>
          <c:showBubbleSize val="0"/>
        </c:dLbls>
        <c:marker val="1"/>
        <c:smooth val="0"/>
        <c:axId val="565035280"/>
        <c:axId val="565035608"/>
      </c:lineChart>
      <c:catAx>
        <c:axId val="565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608"/>
        <c:crosses val="autoZero"/>
        <c:auto val="1"/>
        <c:lblAlgn val="ctr"/>
        <c:lblOffset val="100"/>
        <c:noMultiLvlLbl val="0"/>
      </c:catAx>
      <c:valAx>
        <c:axId val="56503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280"/>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Reportsearch (6).xlsx]Sheet1'!$A$2</c:f>
              <c:strCache>
                <c:ptCount val="1"/>
                <c:pt idx="0">
                  <c:v>Bastrop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069274653626732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(6).xlsx]Sheet1'!$B$2:$J$2</c:f>
              <c:numCache>
                <c:formatCode>#,##0</c:formatCode>
                <c:ptCount val="9"/>
                <c:pt idx="0">
                  <c:v>74171</c:v>
                </c:pt>
                <c:pt idx="1">
                  <c:v>80082</c:v>
                </c:pt>
                <c:pt idx="2">
                  <c:v>86103</c:v>
                </c:pt>
                <c:pt idx="3">
                  <c:v>92514</c:v>
                </c:pt>
                <c:pt idx="4">
                  <c:v>99203</c:v>
                </c:pt>
                <c:pt idx="5">
                  <c:v>105817</c:v>
                </c:pt>
                <c:pt idx="6">
                  <c:v>112085</c:v>
                </c:pt>
                <c:pt idx="7">
                  <c:v>118278</c:v>
                </c:pt>
                <c:pt idx="8">
                  <c:v>124818</c:v>
                </c:pt>
              </c:numCache>
            </c:numRef>
          </c:val>
          <c:smooth val="0"/>
          <c:extLst>
            <c:ext xmlns:c16="http://schemas.microsoft.com/office/drawing/2014/chart" uri="{C3380CC4-5D6E-409C-BE32-E72D297353CC}">
              <c16:uniqueId val="{00000000-00AE-4D5B-B91F-38DBD4BAC5B3}"/>
            </c:ext>
          </c:extLst>
        </c:ser>
        <c:ser>
          <c:idx val="1"/>
          <c:order val="1"/>
          <c:tx>
            <c:strRef>
              <c:f>'[Population Projections for Texas -- Reportsearch (6).xlsx]Sheet1'!$A$3</c:f>
              <c:strCache>
                <c:ptCount val="1"/>
                <c:pt idx="0">
                  <c:v>Caldwell</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6.794627444185615E-2"/>
                  <c:y val="2.854726779934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AE-4D5B-B91F-38DBD4BAC5B3}"/>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(6).xlsx]Sheet1'!$B$3:$J$3</c:f>
              <c:numCache>
                <c:formatCode>#,##0</c:formatCode>
                <c:ptCount val="9"/>
                <c:pt idx="0">
                  <c:v>38066</c:v>
                </c:pt>
                <c:pt idx="1">
                  <c:v>41044</c:v>
                </c:pt>
                <c:pt idx="2">
                  <c:v>44284</c:v>
                </c:pt>
                <c:pt idx="3">
                  <c:v>47589</c:v>
                </c:pt>
                <c:pt idx="4">
                  <c:v>50774</c:v>
                </c:pt>
                <c:pt idx="5">
                  <c:v>53755</c:v>
                </c:pt>
                <c:pt idx="6">
                  <c:v>56546</c:v>
                </c:pt>
                <c:pt idx="7">
                  <c:v>59276</c:v>
                </c:pt>
                <c:pt idx="8">
                  <c:v>62024</c:v>
                </c:pt>
              </c:numCache>
            </c:numRef>
          </c:val>
          <c:smooth val="0"/>
          <c:extLst>
            <c:ext xmlns:c16="http://schemas.microsoft.com/office/drawing/2014/chart" uri="{C3380CC4-5D6E-409C-BE32-E72D297353CC}">
              <c16:uniqueId val="{00000001-00AE-4D5B-B91F-38DBD4BAC5B3}"/>
            </c:ext>
          </c:extLst>
        </c:ser>
        <c:ser>
          <c:idx val="2"/>
          <c:order val="2"/>
          <c:tx>
            <c:strRef>
              <c:f>'[Population Projections for Texas -- Reportsearch (6).xlsx]Sheet1'!$A$4</c:f>
              <c:strCache>
                <c:ptCount val="1"/>
                <c:pt idx="0">
                  <c:v>Hays</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(6).xlsx]Sheet1'!$B$4:$J$4</c:f>
              <c:numCache>
                <c:formatCode>#,##0</c:formatCode>
                <c:ptCount val="9"/>
                <c:pt idx="0">
                  <c:v>157107</c:v>
                </c:pt>
                <c:pt idx="1">
                  <c:v>191849</c:v>
                </c:pt>
                <c:pt idx="2">
                  <c:v>234895</c:v>
                </c:pt>
                <c:pt idx="3">
                  <c:v>285340</c:v>
                </c:pt>
                <c:pt idx="4">
                  <c:v>347056</c:v>
                </c:pt>
                <c:pt idx="5">
                  <c:v>421390</c:v>
                </c:pt>
                <c:pt idx="6">
                  <c:v>509371</c:v>
                </c:pt>
                <c:pt idx="7">
                  <c:v>614863</c:v>
                </c:pt>
                <c:pt idx="8">
                  <c:v>743171</c:v>
                </c:pt>
              </c:numCache>
            </c:numRef>
          </c:val>
          <c:smooth val="0"/>
          <c:extLst>
            <c:ext xmlns:c16="http://schemas.microsoft.com/office/drawing/2014/chart" uri="{C3380CC4-5D6E-409C-BE32-E72D297353CC}">
              <c16:uniqueId val="{00000002-00AE-4D5B-B91F-38DBD4BAC5B3}"/>
            </c:ext>
          </c:extLst>
        </c:ser>
        <c:ser>
          <c:idx val="3"/>
          <c:order val="3"/>
          <c:tx>
            <c:strRef>
              <c:f>'[Population Projections for Texas -- Reportsearch (6).xlsx]Sheet1'!$A$5</c:f>
              <c:strCache>
                <c:ptCount val="1"/>
                <c:pt idx="0">
                  <c:v>Travis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(6).xlsx]Sheet1'!$B$5:$J$5</c:f>
              <c:numCache>
                <c:formatCode>#,##0</c:formatCode>
                <c:ptCount val="9"/>
                <c:pt idx="0">
                  <c:v>1024266</c:v>
                </c:pt>
                <c:pt idx="1">
                  <c:v>1157414</c:v>
                </c:pt>
                <c:pt idx="2">
                  <c:v>1291415</c:v>
                </c:pt>
                <c:pt idx="3">
                  <c:v>1418130</c:v>
                </c:pt>
                <c:pt idx="4">
                  <c:v>1540376</c:v>
                </c:pt>
                <c:pt idx="5">
                  <c:v>1658849</c:v>
                </c:pt>
                <c:pt idx="6">
                  <c:v>1773152</c:v>
                </c:pt>
                <c:pt idx="7">
                  <c:v>1880085</c:v>
                </c:pt>
                <c:pt idx="8">
                  <c:v>1974018</c:v>
                </c:pt>
              </c:numCache>
            </c:numRef>
          </c:val>
          <c:smooth val="0"/>
          <c:extLst>
            <c:ext xmlns:c16="http://schemas.microsoft.com/office/drawing/2014/chart" uri="{C3380CC4-5D6E-409C-BE32-E72D297353CC}">
              <c16:uniqueId val="{00000003-00AE-4D5B-B91F-38DBD4BAC5B3}"/>
            </c:ext>
          </c:extLst>
        </c:ser>
        <c:ser>
          <c:idx val="4"/>
          <c:order val="4"/>
          <c:tx>
            <c:strRef>
              <c:f>'[Population Projections for Texas -- Reportsearch (6).xlsx]Sheet1'!$A$6</c:f>
              <c:strCache>
                <c:ptCount val="1"/>
                <c:pt idx="0">
                  <c:v>Williamson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(6).xlsx]Sheet1'!$B$6:$J$6</c:f>
              <c:numCache>
                <c:formatCode>#,##0</c:formatCode>
                <c:ptCount val="9"/>
                <c:pt idx="0">
                  <c:v>422679</c:v>
                </c:pt>
                <c:pt idx="1">
                  <c:v>500472</c:v>
                </c:pt>
                <c:pt idx="2">
                  <c:v>589861</c:v>
                </c:pt>
                <c:pt idx="3">
                  <c:v>697965</c:v>
                </c:pt>
                <c:pt idx="4">
                  <c:v>830157</c:v>
                </c:pt>
                <c:pt idx="5">
                  <c:v>988553</c:v>
                </c:pt>
                <c:pt idx="6">
                  <c:v>1173580</c:v>
                </c:pt>
                <c:pt idx="7">
                  <c:v>1387322</c:v>
                </c:pt>
                <c:pt idx="8">
                  <c:v>1638796</c:v>
                </c:pt>
              </c:numCache>
            </c:numRef>
          </c:val>
          <c:smooth val="0"/>
          <c:extLst>
            <c:ext xmlns:c16="http://schemas.microsoft.com/office/drawing/2014/chart" uri="{C3380CC4-5D6E-409C-BE32-E72D297353CC}">
              <c16:uniqueId val="{00000004-00AE-4D5B-B91F-38DBD4BAC5B3}"/>
            </c:ext>
          </c:extLst>
        </c:ser>
        <c:dLbls>
          <c:showLegendKey val="0"/>
          <c:showVal val="0"/>
          <c:showCatName val="0"/>
          <c:showSerName val="0"/>
          <c:showPercent val="0"/>
          <c:showBubbleSize val="0"/>
        </c:dLbls>
        <c:marker val="1"/>
        <c:smooth val="0"/>
        <c:axId val="252739656"/>
        <c:axId val="252733096"/>
      </c:lineChart>
      <c:catAx>
        <c:axId val="252739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3096"/>
        <c:crosses val="autoZero"/>
        <c:auto val="1"/>
        <c:lblAlgn val="ctr"/>
        <c:lblOffset val="300"/>
        <c:noMultiLvlLbl val="0"/>
      </c:catAx>
      <c:valAx>
        <c:axId val="252733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9656"/>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14031042678753E-2"/>
          <c:y val="2.6018613831808007E-2"/>
          <c:w val="0.93587872592206489"/>
          <c:h val="0.79117352515713135"/>
        </c:manualLayout>
      </c:layout>
      <c:lineChart>
        <c:grouping val="standard"/>
        <c:varyColors val="0"/>
        <c:ser>
          <c:idx val="1"/>
          <c:order val="0"/>
          <c:tx>
            <c:strRef>
              <c:f>'[Population Projections for Texas -- Reportsearch (7).xlsx]Sheet1'!$L$1</c:f>
              <c:strCache>
                <c:ptCount val="1"/>
                <c:pt idx="0">
                  <c:v>NH White</c:v>
                </c:pt>
              </c:strCache>
            </c:strRef>
          </c:tx>
          <c:spPr>
            <a:ln w="28575" cap="rnd">
              <a:solidFill>
                <a:srgbClr val="66C0E8"/>
              </a:solidFill>
              <a:round/>
            </a:ln>
            <a:effectLst/>
          </c:spPr>
          <c:marker>
            <c:symbol val="circle"/>
            <c:size val="5"/>
            <c:spPr>
              <a:solidFill>
                <a:srgbClr val="66C0E8"/>
              </a:solidFill>
              <a:ln w="9525">
                <a:solidFill>
                  <a:srgbClr val="66C0E8"/>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DA-42C9-971E-7855D952C7A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(7).xlsx]Sheet1'!$L$2:$L$10</c:f>
              <c:numCache>
                <c:formatCode>#,##0</c:formatCode>
                <c:ptCount val="9"/>
                <c:pt idx="0">
                  <c:v>938474</c:v>
                </c:pt>
                <c:pt idx="1">
                  <c:v>1042680</c:v>
                </c:pt>
                <c:pt idx="2">
                  <c:v>1146368</c:v>
                </c:pt>
                <c:pt idx="3">
                  <c:v>1246651</c:v>
                </c:pt>
                <c:pt idx="4">
                  <c:v>1345642</c:v>
                </c:pt>
                <c:pt idx="5">
                  <c:v>1442482</c:v>
                </c:pt>
                <c:pt idx="6">
                  <c:v>1535758</c:v>
                </c:pt>
                <c:pt idx="7">
                  <c:v>1624773</c:v>
                </c:pt>
                <c:pt idx="8">
                  <c:v>1709052</c:v>
                </c:pt>
              </c:numCache>
            </c:numRef>
          </c:val>
          <c:smooth val="0"/>
          <c:extLst>
            <c:ext xmlns:c16="http://schemas.microsoft.com/office/drawing/2014/chart" uri="{C3380CC4-5D6E-409C-BE32-E72D297353CC}">
              <c16:uniqueId val="{00000000-95DA-42C9-971E-7855D952C7AB}"/>
            </c:ext>
          </c:extLst>
        </c:ser>
        <c:ser>
          <c:idx val="2"/>
          <c:order val="1"/>
          <c:tx>
            <c:strRef>
              <c:f>'[Population Projections for Texas -- Reportsearch (7).xlsx]Sheet1'!$M$1</c:f>
              <c:strCache>
                <c:ptCount val="1"/>
                <c:pt idx="0">
                  <c:v>NH Black</c:v>
                </c:pt>
              </c:strCache>
            </c:strRef>
          </c:tx>
          <c:spPr>
            <a:ln w="28575" cap="rnd">
              <a:solidFill>
                <a:srgbClr val="A87DFF"/>
              </a:solidFill>
              <a:round/>
            </a:ln>
            <a:effectLst/>
          </c:spPr>
          <c:marker>
            <c:symbol val="circle"/>
            <c:size val="5"/>
            <c:spPr>
              <a:solidFill>
                <a:srgbClr val="A87DFF"/>
              </a:solidFill>
              <a:ln w="9525">
                <a:solidFill>
                  <a:srgbClr val="A87DFF"/>
                </a:solidFill>
              </a:ln>
              <a:effectLst/>
            </c:spPr>
          </c:marker>
          <c:dLbls>
            <c:dLbl>
              <c:idx val="0"/>
              <c:layout>
                <c:manualLayout>
                  <c:x val="-8.3460197446400916E-2"/>
                  <c:y val="-2.128795677147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(7).xlsx]Sheet1'!$M$2:$M$10</c:f>
              <c:numCache>
                <c:formatCode>#,##0</c:formatCode>
                <c:ptCount val="9"/>
                <c:pt idx="0">
                  <c:v>120510</c:v>
                </c:pt>
                <c:pt idx="1">
                  <c:v>138914</c:v>
                </c:pt>
                <c:pt idx="2">
                  <c:v>159155</c:v>
                </c:pt>
                <c:pt idx="3">
                  <c:v>180775</c:v>
                </c:pt>
                <c:pt idx="4">
                  <c:v>203269</c:v>
                </c:pt>
                <c:pt idx="5">
                  <c:v>226074</c:v>
                </c:pt>
                <c:pt idx="6">
                  <c:v>248998</c:v>
                </c:pt>
                <c:pt idx="7">
                  <c:v>271921</c:v>
                </c:pt>
                <c:pt idx="8">
                  <c:v>294718</c:v>
                </c:pt>
              </c:numCache>
            </c:numRef>
          </c:val>
          <c:smooth val="0"/>
          <c:extLst>
            <c:ext xmlns:c16="http://schemas.microsoft.com/office/drawing/2014/chart" uri="{C3380CC4-5D6E-409C-BE32-E72D297353CC}">
              <c16:uniqueId val="{00000001-95DA-42C9-971E-7855D952C7AB}"/>
            </c:ext>
          </c:extLst>
        </c:ser>
        <c:ser>
          <c:idx val="3"/>
          <c:order val="2"/>
          <c:tx>
            <c:strRef>
              <c:f>'[Population Projections for Texas -- Reportsearch (7).xlsx]Sheet1'!$N$1</c:f>
              <c:strCache>
                <c:ptCount val="1"/>
                <c:pt idx="0">
                  <c:v>Hispanic</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(7).xlsx]Sheet1'!$N$2:$N$10</c:f>
              <c:numCache>
                <c:formatCode>#,##0</c:formatCode>
                <c:ptCount val="9"/>
                <c:pt idx="0">
                  <c:v>538313</c:v>
                </c:pt>
                <c:pt idx="1">
                  <c:v>637439</c:v>
                </c:pt>
                <c:pt idx="2">
                  <c:v>748713</c:v>
                </c:pt>
                <c:pt idx="3">
                  <c:v>873446</c:v>
                </c:pt>
                <c:pt idx="4">
                  <c:v>1015141</c:v>
                </c:pt>
                <c:pt idx="5">
                  <c:v>1172011</c:v>
                </c:pt>
                <c:pt idx="6">
                  <c:v>1342101</c:v>
                </c:pt>
                <c:pt idx="7">
                  <c:v>1526067</c:v>
                </c:pt>
                <c:pt idx="8">
                  <c:v>1725671</c:v>
                </c:pt>
              </c:numCache>
            </c:numRef>
          </c:val>
          <c:smooth val="0"/>
          <c:extLst>
            <c:ext xmlns:c16="http://schemas.microsoft.com/office/drawing/2014/chart" uri="{C3380CC4-5D6E-409C-BE32-E72D297353CC}">
              <c16:uniqueId val="{00000002-95DA-42C9-971E-7855D952C7AB}"/>
            </c:ext>
          </c:extLst>
        </c:ser>
        <c:ser>
          <c:idx val="4"/>
          <c:order val="3"/>
          <c:tx>
            <c:strRef>
              <c:f>'[Population Projections for Texas -- Reportsearch (7).xlsx]Sheet1'!$O$1</c:f>
              <c:strCache>
                <c:ptCount val="1"/>
                <c:pt idx="0">
                  <c:v>NH Asian</c:v>
                </c:pt>
              </c:strCache>
            </c:strRef>
          </c:tx>
          <c:spPr>
            <a:ln w="28575" cap="rnd">
              <a:solidFill>
                <a:srgbClr val="00AABC"/>
              </a:solidFill>
              <a:round/>
            </a:ln>
            <a:effectLst/>
          </c:spPr>
          <c:marker>
            <c:symbol val="circle"/>
            <c:size val="5"/>
            <c:spPr>
              <a:solidFill>
                <a:srgbClr val="00AABC"/>
              </a:solidFill>
              <a:ln w="9525">
                <a:solidFill>
                  <a:srgbClr val="00AABC"/>
                </a:solidFill>
              </a:ln>
              <a:effectLst/>
            </c:spPr>
          </c:marker>
          <c:dLbls>
            <c:dLbl>
              <c:idx val="0"/>
              <c:layout>
                <c:manualLayout>
                  <c:x val="-7.7861547094635497E-2"/>
                  <c:y val="-7.0959855904930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(7).xlsx]Sheet1'!$O$2:$O$10</c:f>
              <c:numCache>
                <c:formatCode>#,##0</c:formatCode>
                <c:ptCount val="9"/>
                <c:pt idx="0">
                  <c:v>80980</c:v>
                </c:pt>
                <c:pt idx="1">
                  <c:v>104208</c:v>
                </c:pt>
                <c:pt idx="2">
                  <c:v>133346</c:v>
                </c:pt>
                <c:pt idx="3">
                  <c:v>168390</c:v>
                </c:pt>
                <c:pt idx="4">
                  <c:v>215475</c:v>
                </c:pt>
                <c:pt idx="5">
                  <c:v>280927</c:v>
                </c:pt>
                <c:pt idx="6">
                  <c:v>369396</c:v>
                </c:pt>
                <c:pt idx="7">
                  <c:v>484481</c:v>
                </c:pt>
                <c:pt idx="8">
                  <c:v>633481</c:v>
                </c:pt>
              </c:numCache>
            </c:numRef>
          </c:val>
          <c:smooth val="0"/>
          <c:extLst>
            <c:ext xmlns:c16="http://schemas.microsoft.com/office/drawing/2014/chart" uri="{C3380CC4-5D6E-409C-BE32-E72D297353CC}">
              <c16:uniqueId val="{00000003-95DA-42C9-971E-7855D952C7AB}"/>
            </c:ext>
          </c:extLst>
        </c:ser>
        <c:ser>
          <c:idx val="5"/>
          <c:order val="4"/>
          <c:tx>
            <c:strRef>
              <c:f>'[Population Projections for Texas -- Reportsearch (7).xlsx]Sheet1'!$P$1</c:f>
              <c:strCache>
                <c:ptCount val="1"/>
                <c:pt idx="0">
                  <c:v>NH Other</c:v>
                </c:pt>
              </c:strCache>
            </c:strRef>
          </c:tx>
          <c:spPr>
            <a:ln w="28575" cap="rnd">
              <a:solidFill>
                <a:srgbClr val="7D7EB5"/>
              </a:solidFill>
              <a:round/>
            </a:ln>
            <a:effectLst/>
          </c:spPr>
          <c:marker>
            <c:symbol val="circle"/>
            <c:size val="5"/>
            <c:spPr>
              <a:solidFill>
                <a:srgbClr val="7D7EB5"/>
              </a:solidFill>
              <a:ln w="9525">
                <a:solidFill>
                  <a:srgbClr val="7D7EB5"/>
                </a:solidFill>
              </a:ln>
              <a:effectLst/>
            </c:spPr>
          </c:marker>
          <c:dLbls>
            <c:dLbl>
              <c:idx val="0"/>
              <c:layout>
                <c:manualLayout>
                  <c:x val="-7.9037103786064308E-2"/>
                  <c:y val="1.600154062973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DA-42C9-971E-7855D952C7A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(7).xlsx]Sheet1'!$P$2:$P$10</c:f>
              <c:numCache>
                <c:formatCode>#,##0</c:formatCode>
                <c:ptCount val="9"/>
                <c:pt idx="0">
                  <c:v>38012</c:v>
                </c:pt>
                <c:pt idx="1">
                  <c:v>47620</c:v>
                </c:pt>
                <c:pt idx="2">
                  <c:v>58976</c:v>
                </c:pt>
                <c:pt idx="3">
                  <c:v>72276</c:v>
                </c:pt>
                <c:pt idx="4">
                  <c:v>88039</c:v>
                </c:pt>
                <c:pt idx="5">
                  <c:v>106870</c:v>
                </c:pt>
                <c:pt idx="6">
                  <c:v>128481</c:v>
                </c:pt>
                <c:pt idx="7">
                  <c:v>152582</c:v>
                </c:pt>
                <c:pt idx="8">
                  <c:v>179905</c:v>
                </c:pt>
              </c:numCache>
            </c:numRef>
          </c:val>
          <c:smooth val="0"/>
          <c:extLst>
            <c:ext xmlns:c16="http://schemas.microsoft.com/office/drawing/2014/chart" uri="{C3380CC4-5D6E-409C-BE32-E72D297353CC}">
              <c16:uniqueId val="{00000004-95DA-42C9-971E-7855D952C7AB}"/>
            </c:ext>
          </c:extLst>
        </c:ser>
        <c:dLbls>
          <c:showLegendKey val="0"/>
          <c:showVal val="0"/>
          <c:showCatName val="0"/>
          <c:showSerName val="0"/>
          <c:showPercent val="0"/>
          <c:showBubbleSize val="0"/>
        </c:dLbls>
        <c:marker val="1"/>
        <c:smooth val="0"/>
        <c:axId val="553981448"/>
        <c:axId val="553981776"/>
      </c:lineChart>
      <c:catAx>
        <c:axId val="55398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3981776"/>
        <c:crosses val="autoZero"/>
        <c:auto val="1"/>
        <c:lblAlgn val="ctr"/>
        <c:lblOffset val="300"/>
        <c:noMultiLvlLbl val="0"/>
      </c:catAx>
      <c:valAx>
        <c:axId val="5539817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5398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800" dirty="0" smtClean="0"/>
              <a:t>2017</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10145067935254"/>
          <c:y val="0.1117279234269957"/>
          <c:w val="0.62145451772234428"/>
          <c:h val="0.786822414595496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35-4851-8E49-A132D3F46A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35-4851-8E49-A132D3F46A0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D35-4851-8E49-A132D3F46A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35-4851-8E49-A132D3F46A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D35-4851-8E49-A132D3F46A0D}"/>
              </c:ext>
            </c:extLst>
          </c:dPt>
          <c:dLbls>
            <c:dLbl>
              <c:idx val="2"/>
              <c:layout>
                <c:manualLayout>
                  <c:x val="7.1970579215960243E-2"/>
                  <c:y val="1.06392633820805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D35-4851-8E49-A132D3F46A0D}"/>
                </c:ext>
              </c:extLst>
            </c:dLbl>
            <c:dLbl>
              <c:idx val="3"/>
              <c:layout>
                <c:manualLayout>
                  <c:x val="-9.7326079401435887E-3"/>
                  <c:y val="-9.901267032052513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D35-4851-8E49-A132D3F46A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Sheet1!$A$10:$A$14</c:f>
              <c:strCache>
                <c:ptCount val="5"/>
                <c:pt idx="0">
                  <c:v>White, NH</c:v>
                </c:pt>
                <c:pt idx="1">
                  <c:v>Black, NH</c:v>
                </c:pt>
                <c:pt idx="2">
                  <c:v>Asian, NH</c:v>
                </c:pt>
                <c:pt idx="3">
                  <c:v>Two or More Races, NH</c:v>
                </c:pt>
                <c:pt idx="4">
                  <c:v>Hispanic</c:v>
                </c:pt>
              </c:strCache>
            </c:strRef>
          </c:cat>
          <c:val>
            <c:numRef>
              <c:f>Sheet1!$I$10:$I$14</c:f>
              <c:numCache>
                <c:formatCode>0.0%</c:formatCode>
                <c:ptCount val="5"/>
                <c:pt idx="0">
                  <c:v>0.4199452625997559</c:v>
                </c:pt>
                <c:pt idx="1">
                  <c:v>0.11900798725408411</c:v>
                </c:pt>
                <c:pt idx="2">
                  <c:v>4.8283960668437029E-2</c:v>
                </c:pt>
                <c:pt idx="3">
                  <c:v>1.4518490212684894E-2</c:v>
                </c:pt>
                <c:pt idx="4">
                  <c:v>0.39415909698905438</c:v>
                </c:pt>
              </c:numCache>
            </c:numRef>
          </c:val>
          <c:extLst>
            <c:ext xmlns:c16="http://schemas.microsoft.com/office/drawing/2014/chart" uri="{C3380CC4-5D6E-409C-BE32-E72D297353CC}">
              <c16:uniqueId val="{0000000A-8D35-4851-8E49-A132D3F46A0D}"/>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8A-43E6-B850-C66AE2C249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8A-43E6-B850-C66AE2C249D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F8A-43E6-B850-C66AE2C249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8A-43E6-B850-C66AE2C249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8A-43E6-B850-C66AE2C249D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Austin!$A$37:$A$41</c:f>
              <c:strCache>
                <c:ptCount val="5"/>
                <c:pt idx="0">
                  <c:v>Hispanic</c:v>
                </c:pt>
                <c:pt idx="1">
                  <c:v>NH White</c:v>
                </c:pt>
                <c:pt idx="2">
                  <c:v>NH Black</c:v>
                </c:pt>
                <c:pt idx="3">
                  <c:v>NH Asian</c:v>
                </c:pt>
                <c:pt idx="4">
                  <c:v>NH Other</c:v>
                </c:pt>
              </c:strCache>
            </c:strRef>
          </c:cat>
          <c:val>
            <c:numRef>
              <c:f>Austin!$B$37:$B$41</c:f>
              <c:numCache>
                <c:formatCode>#,##0</c:formatCode>
                <c:ptCount val="5"/>
                <c:pt idx="0">
                  <c:v>688320</c:v>
                </c:pt>
                <c:pt idx="1">
                  <c:v>1100866</c:v>
                </c:pt>
                <c:pt idx="2">
                  <c:v>143819</c:v>
                </c:pt>
                <c:pt idx="3">
                  <c:v>121922</c:v>
                </c:pt>
                <c:pt idx="4">
                  <c:v>60900</c:v>
                </c:pt>
              </c:numCache>
            </c:numRef>
          </c:val>
          <c:extLst>
            <c:ext xmlns:c16="http://schemas.microsoft.com/office/drawing/2014/chart" uri="{C3380CC4-5D6E-409C-BE32-E72D297353CC}">
              <c16:uniqueId val="{0000000A-3F8A-43E6-B850-C66AE2C249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Sheet2!$M$2</c:f>
              <c:strCache>
                <c:ptCount val="1"/>
                <c:pt idx="0">
                  <c:v>Texas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D-4C4F-B6D2-8C1DBFA99BB3}"/>
                </c:ext>
              </c:extLst>
            </c:dLbl>
            <c:dLbl>
              <c:idx val="7"/>
              <c:layout>
                <c:manualLayout>
                  <c:x val="3.5041611914146766E-3"/>
                  <c:y val="-7.67754473328491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Sheet2!$N$2:$AC$2</c:f>
              <c:numCache>
                <c:formatCode>General</c:formatCode>
                <c:ptCount val="8"/>
                <c:pt idx="0">
                  <c:v>2.25</c:v>
                </c:pt>
                <c:pt idx="1">
                  <c:v>2.21</c:v>
                </c:pt>
                <c:pt idx="2">
                  <c:v>2.34</c:v>
                </c:pt>
                <c:pt idx="3">
                  <c:v>2.33</c:v>
                </c:pt>
                <c:pt idx="4">
                  <c:v>2.35</c:v>
                </c:pt>
                <c:pt idx="5">
                  <c:v>2.16</c:v>
                </c:pt>
                <c:pt idx="6">
                  <c:v>2.0699999999999998</c:v>
                </c:pt>
                <c:pt idx="7">
                  <c:v>1.92</c:v>
                </c:pt>
              </c:numCache>
            </c:numRef>
          </c:val>
          <c:smooth val="0"/>
          <c:extLst>
            <c:ext xmlns:c16="http://schemas.microsoft.com/office/drawing/2014/chart" uri="{C3380CC4-5D6E-409C-BE32-E72D297353CC}">
              <c16:uniqueId val="{00000002-CEAD-4C4F-B6D2-8C1DBFA99BB3}"/>
            </c:ext>
          </c:extLst>
        </c:ser>
        <c:ser>
          <c:idx val="1"/>
          <c:order val="1"/>
          <c:tx>
            <c:strRef>
              <c:f>Sheet2!$M$3</c:f>
              <c:strCache>
                <c:ptCount val="1"/>
                <c:pt idx="0">
                  <c:v>Replacement TFR</c:v>
                </c:pt>
              </c:strCache>
            </c:strRef>
          </c:tx>
          <c:spPr>
            <a:ln w="38100" cap="rnd">
              <a:solidFill>
                <a:sysClr val="windowText" lastClr="000000">
                  <a:lumMod val="50000"/>
                  <a:lumOff val="50000"/>
                </a:sysClr>
              </a:solidFill>
              <a:prstDash val="sysDash"/>
              <a:round/>
            </a:ln>
            <a:effectLst/>
          </c:spPr>
          <c:marker>
            <c:symbol val="circle"/>
            <c:size val="5"/>
            <c:spPr>
              <a:solidFill>
                <a:schemeClr val="tx1">
                  <a:lumMod val="50000"/>
                  <a:lumOff val="50000"/>
                </a:schemeClr>
              </a:solidFill>
              <a:ln w="38100">
                <a:solidFill>
                  <a:sysClr val="windowText" lastClr="000000">
                    <a:lumMod val="50000"/>
                    <a:lumOff val="50000"/>
                  </a:sys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Sheet2!$N$3:$AC$3</c:f>
              <c:numCache>
                <c:formatCode>General</c:formatCode>
                <c:ptCount val="8"/>
                <c:pt idx="0">
                  <c:v>2.1</c:v>
                </c:pt>
                <c:pt idx="1">
                  <c:v>2.1</c:v>
                </c:pt>
                <c:pt idx="2">
                  <c:v>2.1</c:v>
                </c:pt>
                <c:pt idx="3">
                  <c:v>2.1</c:v>
                </c:pt>
                <c:pt idx="4">
                  <c:v>2.1</c:v>
                </c:pt>
                <c:pt idx="5">
                  <c:v>2.1</c:v>
                </c:pt>
                <c:pt idx="6">
                  <c:v>2.1</c:v>
                </c:pt>
                <c:pt idx="7">
                  <c:v>2.1</c:v>
                </c:pt>
              </c:numCache>
            </c:numRef>
          </c:val>
          <c:smooth val="0"/>
          <c:extLst>
            <c:ext xmlns:c16="http://schemas.microsoft.com/office/drawing/2014/chart" uri="{C3380CC4-5D6E-409C-BE32-E72D297353CC}">
              <c16:uniqueId val="{00000004-CEAD-4C4F-B6D2-8C1DBFA99BB3}"/>
            </c:ext>
          </c:extLst>
        </c:ser>
        <c:ser>
          <c:idx val="2"/>
          <c:order val="2"/>
          <c:tx>
            <c:strRef>
              <c:f>Sheet2!$M$4</c:f>
              <c:strCache>
                <c:ptCount val="1"/>
                <c:pt idx="0">
                  <c:v>NH White</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AD-4C4F-B6D2-8C1DBFA99BB3}"/>
                </c:ext>
              </c:extLst>
            </c:dLbl>
            <c:dLbl>
              <c:idx val="7"/>
              <c:layout>
                <c:manualLayout>
                  <c:x val="3.6618484450283428E-3"/>
                  <c:y val="2.6986670492676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Sheet2!$N$4:$AC$4</c:f>
              <c:numCache>
                <c:formatCode>General</c:formatCode>
                <c:ptCount val="8"/>
                <c:pt idx="0">
                  <c:v>1.85</c:v>
                </c:pt>
                <c:pt idx="1">
                  <c:v>1.81</c:v>
                </c:pt>
                <c:pt idx="2">
                  <c:v>1.95</c:v>
                </c:pt>
                <c:pt idx="3">
                  <c:v>1.93</c:v>
                </c:pt>
                <c:pt idx="4">
                  <c:v>1.93</c:v>
                </c:pt>
                <c:pt idx="5">
                  <c:v>1.8</c:v>
                </c:pt>
                <c:pt idx="6">
                  <c:v>1.75</c:v>
                </c:pt>
                <c:pt idx="7">
                  <c:v>1.71</c:v>
                </c:pt>
              </c:numCache>
            </c:numRef>
          </c:val>
          <c:smooth val="0"/>
          <c:extLst>
            <c:ext xmlns:c16="http://schemas.microsoft.com/office/drawing/2014/chart" uri="{C3380CC4-5D6E-409C-BE32-E72D297353CC}">
              <c16:uniqueId val="{00000007-CEAD-4C4F-B6D2-8C1DBFA99BB3}"/>
            </c:ext>
          </c:extLst>
        </c:ser>
        <c:ser>
          <c:idx val="3"/>
          <c:order val="3"/>
          <c:tx>
            <c:strRef>
              <c:f>Sheet2!$M$5</c:f>
              <c:strCache>
                <c:ptCount val="1"/>
                <c:pt idx="0">
                  <c:v>Hispanic</c:v>
                </c:pt>
              </c:strCache>
            </c:strRef>
          </c:tx>
          <c:spPr>
            <a:ln w="38100" cap="rnd">
              <a:solidFill>
                <a:schemeClr val="accent4"/>
              </a:solidFill>
              <a:round/>
            </a:ln>
            <a:effectLst/>
          </c:spPr>
          <c:marker>
            <c:symbol val="circle"/>
            <c:size val="5"/>
            <c:spPr>
              <a:solidFill>
                <a:schemeClr val="accent4"/>
              </a:solidFill>
              <a:ln w="38100">
                <a:solidFill>
                  <a:schemeClr val="accent4"/>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AD-4C4F-B6D2-8C1DBFA99BB3}"/>
                </c:ext>
              </c:extLst>
            </c:dLbl>
            <c:dLbl>
              <c:idx val="7"/>
              <c:layout>
                <c:manualLayout>
                  <c:x val="3.5041611914146766E-3"/>
                  <c:y val="-1.0236726311046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Sheet2!$N$5:$AC$5</c:f>
              <c:numCache>
                <c:formatCode>General</c:formatCode>
                <c:ptCount val="8"/>
                <c:pt idx="0">
                  <c:v>2.99</c:v>
                </c:pt>
                <c:pt idx="1">
                  <c:v>2.89</c:v>
                </c:pt>
                <c:pt idx="2">
                  <c:v>2.95</c:v>
                </c:pt>
                <c:pt idx="3">
                  <c:v>2.92</c:v>
                </c:pt>
                <c:pt idx="4">
                  <c:v>2.95</c:v>
                </c:pt>
                <c:pt idx="5">
                  <c:v>2.4</c:v>
                </c:pt>
                <c:pt idx="6">
                  <c:v>2.15</c:v>
                </c:pt>
                <c:pt idx="7">
                  <c:v>2.14</c:v>
                </c:pt>
              </c:numCache>
            </c:numRef>
          </c:val>
          <c:smooth val="0"/>
          <c:extLst>
            <c:ext xmlns:c16="http://schemas.microsoft.com/office/drawing/2014/chart" uri="{C3380CC4-5D6E-409C-BE32-E72D297353CC}">
              <c16:uniqueId val="{0000000A-CEAD-4C4F-B6D2-8C1DBFA99BB3}"/>
            </c:ext>
          </c:extLst>
        </c:ser>
        <c:ser>
          <c:idx val="4"/>
          <c:order val="4"/>
          <c:tx>
            <c:strRef>
              <c:f>Sheet2!$M$6</c:f>
              <c:strCache>
                <c:ptCount val="1"/>
                <c:pt idx="0">
                  <c:v>NH Black</c:v>
                </c:pt>
              </c:strCache>
            </c:strRef>
          </c:tx>
          <c:spPr>
            <a:ln w="38100" cap="rnd">
              <a:solidFill>
                <a:schemeClr val="accent5"/>
              </a:solidFill>
              <a:round/>
            </a:ln>
            <a:effectLst/>
          </c:spPr>
          <c:marker>
            <c:symbol val="circle"/>
            <c:size val="5"/>
            <c:spPr>
              <a:solidFill>
                <a:schemeClr val="accent5"/>
              </a:solidFill>
              <a:ln w="38100">
                <a:solidFill>
                  <a:schemeClr val="accent5"/>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AD-4C4F-B6D2-8C1DBFA99BB3}"/>
                </c:ext>
              </c:extLst>
            </c:dLbl>
            <c:dLbl>
              <c:idx val="7"/>
              <c:layout>
                <c:manualLayout>
                  <c:x val="3.5041611914146766E-3"/>
                  <c:y val="-4.691778692735181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Sheet2!$N$6:$AC$6</c:f>
              <c:numCache>
                <c:formatCode>General</c:formatCode>
                <c:ptCount val="8"/>
                <c:pt idx="0">
                  <c:v>2.39</c:v>
                </c:pt>
                <c:pt idx="1">
                  <c:v>2.0699999999999998</c:v>
                </c:pt>
                <c:pt idx="2">
                  <c:v>2.09</c:v>
                </c:pt>
                <c:pt idx="3">
                  <c:v>2.06</c:v>
                </c:pt>
                <c:pt idx="4">
                  <c:v>2.12</c:v>
                </c:pt>
                <c:pt idx="5">
                  <c:v>2.1</c:v>
                </c:pt>
                <c:pt idx="6">
                  <c:v>1.88</c:v>
                </c:pt>
                <c:pt idx="7">
                  <c:v>1.83</c:v>
                </c:pt>
              </c:numCache>
            </c:numRef>
          </c:val>
          <c:smooth val="0"/>
          <c:extLst>
            <c:ext xmlns:c16="http://schemas.microsoft.com/office/drawing/2014/chart" uri="{C3380CC4-5D6E-409C-BE32-E72D297353CC}">
              <c16:uniqueId val="{0000000D-CEAD-4C4F-B6D2-8C1DBFA99BB3}"/>
            </c:ext>
          </c:extLst>
        </c:ser>
        <c:dLbls>
          <c:showLegendKey val="0"/>
          <c:showVal val="0"/>
          <c:showCatName val="0"/>
          <c:showSerName val="0"/>
          <c:showPercent val="0"/>
          <c:showBubbleSize val="0"/>
        </c:dLbls>
        <c:marker val="1"/>
        <c:smooth val="0"/>
        <c:axId val="632763552"/>
        <c:axId val="816208880"/>
      </c:lineChart>
      <c:catAx>
        <c:axId val="6327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6208880"/>
        <c:crosses val="autoZero"/>
        <c:auto val="1"/>
        <c:lblAlgn val="ctr"/>
        <c:lblOffset val="100"/>
        <c:noMultiLvlLbl val="0"/>
      </c:catAx>
      <c:valAx>
        <c:axId val="8162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76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White-NH Male</c:v>
                </c:pt>
              </c:strCache>
            </c:strRef>
          </c:tx>
          <c:spPr>
            <a:solidFill>
              <a:schemeClr val="accent1"/>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Sheet1!$B$2:$B$19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0-78C6-410A-9B79-8C5B9B13A6F5}"/>
            </c:ext>
          </c:extLst>
        </c:ser>
        <c:ser>
          <c:idx val="1"/>
          <c:order val="1"/>
          <c:tx>
            <c:strRef>
              <c:f>Sheet1!$F$1</c:f>
              <c:strCache>
                <c:ptCount val="1"/>
                <c:pt idx="0">
                  <c:v>White-NH Female</c:v>
                </c:pt>
              </c:strCache>
            </c:strRef>
          </c:tx>
          <c:spPr>
            <a:solidFill>
              <a:schemeClr val="accent2"/>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Sheet1!$F$2:$F$19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1-78C6-410A-9B79-8C5B9B13A6F5}"/>
            </c:ext>
          </c:extLst>
        </c:ser>
        <c:dLbls>
          <c:showLegendKey val="0"/>
          <c:showVal val="0"/>
          <c:showCatName val="0"/>
          <c:showSerName val="0"/>
          <c:showPercent val="0"/>
          <c:showBubbleSize val="0"/>
        </c:dLbls>
        <c:gapWidth val="25"/>
        <c:overlap val="100"/>
        <c:axId val="519770280"/>
        <c:axId val="519770608"/>
      </c:barChart>
      <c:catAx>
        <c:axId val="5197702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608"/>
        <c:crosses val="autoZero"/>
        <c:auto val="1"/>
        <c:lblAlgn val="ctr"/>
        <c:lblOffset val="100"/>
        <c:noMultiLvlLbl val="0"/>
      </c:catAx>
      <c:valAx>
        <c:axId val="51977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Sheet1!$B$61</c:f>
              <c:strCache>
                <c:ptCount val="1"/>
                <c:pt idx="0">
                  <c:v>Hispanic Male</c:v>
                </c:pt>
              </c:strCache>
            </c:strRef>
          </c:tx>
          <c:spPr>
            <a:solidFill>
              <a:schemeClr val="accent1"/>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Sheet1!$B$62:$B$79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0-9D69-4F25-B363-CE39F42B4912}"/>
            </c:ext>
          </c:extLst>
        </c:ser>
        <c:ser>
          <c:idx val="1"/>
          <c:order val="1"/>
          <c:tx>
            <c:strRef>
              <c:f>Sheet1!$C$61</c:f>
              <c:strCache>
                <c:ptCount val="1"/>
                <c:pt idx="0">
                  <c:v>Hispanic Female</c:v>
                </c:pt>
              </c:strCache>
            </c:strRef>
          </c:tx>
          <c:spPr>
            <a:solidFill>
              <a:schemeClr val="accent2"/>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Sheet1!$C$62:$C$79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1-9D69-4F25-B363-CE39F42B4912}"/>
            </c:ext>
          </c:extLst>
        </c:ser>
        <c:dLbls>
          <c:showLegendKey val="0"/>
          <c:showVal val="0"/>
          <c:showCatName val="0"/>
          <c:showSerName val="0"/>
          <c:showPercent val="0"/>
          <c:showBubbleSize val="0"/>
        </c:dLbls>
        <c:gapWidth val="25"/>
        <c:overlap val="100"/>
        <c:axId val="578582216"/>
        <c:axId val="578589760"/>
      </c:barChart>
      <c:catAx>
        <c:axId val="578582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9760"/>
        <c:crosses val="autoZero"/>
        <c:auto val="1"/>
        <c:lblAlgn val="ctr"/>
        <c:lblOffset val="100"/>
        <c:noMultiLvlLbl val="0"/>
      </c:catAx>
      <c:valAx>
        <c:axId val="57858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5/3/2019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In 2017, median age of NH White women is 43.5 years of age, compared to 29.3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23752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242508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 it</a:t>
            </a:r>
            <a:r>
              <a:rPr lang="en-US" baseline="0" dirty="0" smtClean="0"/>
              <a:t> is estimated 17%, or 4.85 million, of the Texas population was foreign born.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234617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half (or 46%) of Young</a:t>
            </a:r>
            <a:r>
              <a:rPr lang="en-US" baseline="0" dirty="0" smtClean="0"/>
              <a:t> Texans are Hispanic. Hispanics and other non-white race groups are driving growth in the 18 to 24 year-old population. The non-White population of 18 to 24 year-olds decreased between 2010 and 2017 from right under 1 million to 953 thousand. </a:t>
            </a:r>
            <a:endParaRPr lang="en-US" dirty="0" smtClean="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359099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population of young Texans has been growing since the last Census, growth has been steadily decreasing among all race/ethnic groups, with actual declines seen among Black and non-Hispanic White 18 to 24 year olds.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343559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57324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400194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one-third</a:t>
            </a:r>
            <a:r>
              <a:rPr lang="en-US" baseline="0" dirty="0" smtClean="0"/>
              <a:t> of 18 to 24 year-olds are enrolled college or graduate school. Enrollment is higher among women of this age group. A large majority of young Texans enrolled in college or graduate school are enrolled in a public college or university. Of those, enrolled in private schools, there is a larger share who are women compared to men. </a:t>
            </a:r>
          </a:p>
          <a:p>
            <a:endParaRPr lang="en-US" baseline="0" dirty="0" smtClean="0"/>
          </a:p>
          <a:p>
            <a:r>
              <a:rPr lang="en-US" baseline="0" dirty="0" smtClean="0"/>
              <a:t>One in two 18 to 24 year-olds in Texas live below the poverty level, with young women more likely to live below poverty level. </a:t>
            </a:r>
          </a:p>
          <a:p>
            <a:endParaRPr lang="en-US" baseline="0" dirty="0" smtClean="0"/>
          </a:p>
          <a:p>
            <a:r>
              <a:rPr lang="en-US" baseline="0" dirty="0" smtClean="0"/>
              <a:t>18 to 24 year-old Texans have the highest uninsured rate of all other age groups, with young men being more likely to be uninsured.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128307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103753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33</a:t>
            </a:fld>
            <a:endParaRPr lang="en-US" dirty="0"/>
          </a:p>
        </p:txBody>
      </p:sp>
    </p:spTree>
    <p:extLst>
      <p:ext uri="{BB962C8B-B14F-4D97-AF65-F5344CB8AC3E}">
        <p14:creationId xmlns:p14="http://schemas.microsoft.com/office/powerpoint/2010/main" val="2619096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36</a:t>
            </a:fld>
            <a:endParaRPr lang="en-US" dirty="0"/>
          </a:p>
        </p:txBody>
      </p:sp>
    </p:spTree>
    <p:extLst>
      <p:ext uri="{BB962C8B-B14F-4D97-AF65-F5344CB8AC3E}">
        <p14:creationId xmlns:p14="http://schemas.microsoft.com/office/powerpoint/2010/main" val="130960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Housing affordability</a:t>
            </a:r>
            <a:r>
              <a:rPr lang="en-US" dirty="0"/>
              <a:t>—the share of homes sold that were affordable to a median-income family in the area—has fallen in most major Texas metros. Additionally, apartment demand and occupancy rates generally remain high. </a:t>
            </a:r>
          </a:p>
        </p:txBody>
      </p:sp>
      <p:sp>
        <p:nvSpPr>
          <p:cNvPr id="4" name="Slide Number Placeholder 3"/>
          <p:cNvSpPr>
            <a:spLocks noGrp="1"/>
          </p:cNvSpPr>
          <p:nvPr>
            <p:ph type="sldNum" sz="quarter" idx="10"/>
          </p:nvPr>
        </p:nvSpPr>
        <p:spPr/>
        <p:txBody>
          <a:bodyPr/>
          <a:lstStyle/>
          <a:p>
            <a:fld id="{36C95698-22BF-4099-B592-586CF61CB162}" type="slidenum">
              <a:rPr lang="en-US" smtClean="0"/>
              <a:t>37</a:t>
            </a:fld>
            <a:endParaRPr lang="en-US" dirty="0"/>
          </a:p>
        </p:txBody>
      </p:sp>
    </p:spTree>
    <p:extLst>
      <p:ext uri="{BB962C8B-B14F-4D97-AF65-F5344CB8AC3E}">
        <p14:creationId xmlns:p14="http://schemas.microsoft.com/office/powerpoint/2010/main" val="734500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38</a:t>
            </a:fld>
            <a:endParaRPr lang="en-US" dirty="0"/>
          </a:p>
        </p:txBody>
      </p:sp>
    </p:spTree>
    <p:extLst>
      <p:ext uri="{BB962C8B-B14F-4D97-AF65-F5344CB8AC3E}">
        <p14:creationId xmlns:p14="http://schemas.microsoft.com/office/powerpoint/2010/main" val="4158640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a:t>
            </a:r>
            <a:r>
              <a:rPr lang="en-US" baseline="0" dirty="0" smtClean="0"/>
              <a:t> Industry makes up the bulk of the Texas economy, accounting for over 60% of private-sector activity in Texas. </a:t>
            </a:r>
          </a:p>
          <a:p>
            <a:r>
              <a:rPr lang="en-US" baseline="0" dirty="0" smtClean="0"/>
              <a:t>Source: Federal Reserve Bank of Dallas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42</a:t>
            </a:fld>
            <a:endParaRPr lang="en-US" dirty="0"/>
          </a:p>
        </p:txBody>
      </p:sp>
    </p:spTree>
    <p:extLst>
      <p:ext uri="{BB962C8B-B14F-4D97-AF65-F5344CB8AC3E}">
        <p14:creationId xmlns:p14="http://schemas.microsoft.com/office/powerpoint/2010/main" val="880621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43</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02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588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8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Census research has shown some populations historically have been, or are at risk of being, missed in the census at disproportionately higher rates.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50</a:t>
            </a:fld>
            <a:endParaRPr lang="en-US" dirty="0"/>
          </a:p>
        </p:txBody>
      </p:sp>
    </p:spTree>
    <p:extLst>
      <p:ext uri="{BB962C8B-B14F-4D97-AF65-F5344CB8AC3E}">
        <p14:creationId xmlns:p14="http://schemas.microsoft.com/office/powerpoint/2010/main" val="86473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66688"/>
            <a:ext cx="8015288" cy="6011862"/>
          </a:xfrm>
        </p:spPr>
      </p:sp>
      <p:sp>
        <p:nvSpPr>
          <p:cNvPr id="3" name="Notes Placeholder 2"/>
          <p:cNvSpPr>
            <a:spLocks noGrp="1"/>
          </p:cNvSpPr>
          <p:nvPr>
            <p:ph type="body" idx="1"/>
          </p:nvPr>
        </p:nvSpPr>
        <p:spPr/>
        <p:txBody>
          <a:bodyPr/>
          <a:lstStyle/>
          <a:p>
            <a:pPr defTabSz="100214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803393" y="7296912"/>
            <a:ext cx="4437888" cy="384048"/>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Census research has shown some populations historically have been, or are at risk of being, missed in the census at disproportionately higher rates.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51</a:t>
            </a:fld>
            <a:endParaRPr lang="en-US" dirty="0"/>
          </a:p>
        </p:txBody>
      </p:sp>
    </p:spTree>
    <p:extLst>
      <p:ext uri="{BB962C8B-B14F-4D97-AF65-F5344CB8AC3E}">
        <p14:creationId xmlns:p14="http://schemas.microsoft.com/office/powerpoint/2010/main" val="181540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522288"/>
            <a:ext cx="8258175" cy="6192837"/>
          </a:xfrm>
        </p:spPr>
      </p:sp>
      <p:sp>
        <p:nvSpPr>
          <p:cNvPr id="3" name="Notes Placeholder 2"/>
          <p:cNvSpPr>
            <a:spLocks noGrp="1"/>
          </p:cNvSpPr>
          <p:nvPr>
            <p:ph type="body" idx="1"/>
          </p:nvPr>
        </p:nvSpPr>
        <p:spPr>
          <a:xfrm>
            <a:off x="606882" y="6533899"/>
            <a:ext cx="9569720" cy="1989210"/>
          </a:xfrm>
          <a:prstGeom prst="rect">
            <a:avLst/>
          </a:prstGeom>
        </p:spPr>
        <p:txBody>
          <a:bodyPr/>
          <a:lstStyle/>
          <a:p>
            <a:pPr defTabSz="103952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60517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half of the top 15 fastest growing cities between 2016 and 2017 are in Texas. The fastest growing city in the country is located in the Dallas Fort Worth metro area.</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9</a:t>
            </a:fld>
            <a:endParaRPr lang="en-US" dirty="0"/>
          </a:p>
        </p:txBody>
      </p:sp>
    </p:spTree>
    <p:extLst>
      <p:ext uri="{BB962C8B-B14F-4D97-AF65-F5344CB8AC3E}">
        <p14:creationId xmlns:p14="http://schemas.microsoft.com/office/powerpoint/2010/main" val="242612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51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98465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13061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549400" y="555625"/>
            <a:ext cx="6675438" cy="5005388"/>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White, about 32% where of Hispanic descent, about 11% where non-Hispanic African American, and about 3% NH Asian, and 1% non-Hispanic Other. </a:t>
            </a:r>
            <a:endParaRPr lang="en-US" dirty="0" smtClean="0"/>
          </a:p>
          <a:p>
            <a:r>
              <a:rPr lang="en-US" dirty="0" smtClean="0"/>
              <a:t>In</a:t>
            </a:r>
            <a:r>
              <a:rPr lang="en-US"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253065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5/3/2019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5/3/2019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5/3/2019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5/3/2019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5/3/2019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5/3/2019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5/3/2019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5/3/2019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5/3/2019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5/3/2019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5/3/2019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5/3/2019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5/3/2019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5/3/2019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5/3/2019</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5/3/2019</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5/3/2019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5/3/2019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5/3/2019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5/3/2019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5/3/2019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5/3/2019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5/3/2019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5/3/2019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5/3/2019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2316532"/>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The Changing Workforce of Texas</a:t>
            </a:r>
          </a:p>
          <a:p>
            <a:pPr lvl="0" algn="ctr" defTabSz="914377">
              <a:spcBef>
                <a:spcPts val="1000"/>
              </a:spcBef>
            </a:pPr>
            <a:endParaRPr lang="en-US" sz="1200" b="1" dirty="0" smtClean="0">
              <a:solidFill>
                <a:srgbClr val="4472C4">
                  <a:lumMod val="50000"/>
                </a:srgbClr>
              </a:solidFill>
              <a:latin typeface="Calibri Light" panose="020F0302020204030204"/>
            </a:endParaRP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Texas State University Career Services</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May 3, 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76459"/>
            <a:ext cx="7909560" cy="1127760"/>
          </a:xfrm>
        </p:spPr>
        <p:txBody>
          <a:bodyPr>
            <a:normAutofit/>
          </a:bodyPr>
          <a:lstStyle/>
          <a:p>
            <a:r>
              <a:rPr lang="en-US" sz="2400" dirty="0" smtClean="0"/>
              <a:t>Estimated Percent of Total Net-Migrant Flows to and From Texas and Other States, 2017</a:t>
            </a:r>
            <a:endParaRPr lang="en-US" sz="2400" dirty="0"/>
          </a:p>
        </p:txBody>
      </p:sp>
      <p:sp>
        <p:nvSpPr>
          <p:cNvPr id="6" name="Rectangle 5"/>
          <p:cNvSpPr/>
          <p:nvPr/>
        </p:nvSpPr>
        <p:spPr>
          <a:xfrm>
            <a:off x="0" y="6498595"/>
            <a:ext cx="594360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Source: U.S. Census Bureau, </a:t>
            </a:r>
            <a:r>
              <a:rPr lang="en-US" sz="900" dirty="0" smtClean="0">
                <a:solidFill>
                  <a:prstClr val="white">
                    <a:lumMod val="50000"/>
                  </a:prstClr>
                </a:solidFill>
                <a:latin typeface="Calibri" panose="020F0502020204030204"/>
                <a:ea typeface="Times New Roman" panose="02020603050405020304" pitchFamily="18" charset="0"/>
                <a:cs typeface="Times New Roman" panose="02020603050405020304" pitchFamily="18" charset="0"/>
              </a:rPr>
              <a:t>State to State </a:t>
            </a: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Migration Flows, 2017</a:t>
            </a:r>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148705398"/>
              </p:ext>
            </p:extLst>
          </p:nvPr>
        </p:nvGraphicFramePr>
        <p:xfrm>
          <a:off x="367553" y="1461247"/>
          <a:ext cx="8538322" cy="5111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189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76459"/>
            <a:ext cx="7909560" cy="1127760"/>
          </a:xfrm>
        </p:spPr>
        <p:txBody>
          <a:bodyPr>
            <a:normAutofit/>
          </a:bodyPr>
          <a:lstStyle/>
          <a:p>
            <a:r>
              <a:rPr lang="en-US" sz="3200" dirty="0" smtClean="0">
                <a:latin typeface="+mj-lt"/>
              </a:rPr>
              <a:t>Domestic and Internal Migration Flows </a:t>
            </a:r>
            <a:br>
              <a:rPr lang="en-US" sz="3200" dirty="0" smtClean="0">
                <a:latin typeface="+mj-lt"/>
              </a:rPr>
            </a:br>
            <a:r>
              <a:rPr lang="en-US" sz="3200" dirty="0" smtClean="0">
                <a:latin typeface="+mj-lt"/>
              </a:rPr>
              <a:t>to and from the Austin Metro</a:t>
            </a:r>
            <a:endParaRPr lang="en-US" sz="3200"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County to County Migration Flows, 2010-2014</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9789" r="24763"/>
          <a:stretch>
            <a:fillRect/>
          </a:stretch>
        </p:blipFill>
        <p:spPr bwMode="auto">
          <a:xfrm>
            <a:off x="399288" y="4750315"/>
            <a:ext cx="2091705" cy="146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MiscArrow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2567">
            <a:off x="6305854" y="1531257"/>
            <a:ext cx="1396036" cy="11409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p:cNvSpPr txBox="1">
            <a:spLocks noChangeArrowheads="1"/>
          </p:cNvSpPr>
          <p:nvPr/>
        </p:nvSpPr>
        <p:spPr bwMode="auto">
          <a:xfrm>
            <a:off x="7678439" y="2611084"/>
            <a:ext cx="1865578" cy="17097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Highest Receiving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States: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California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Colorado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New York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Florida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4F4F4F"/>
                </a:solidFill>
                <a:effectLst/>
                <a:latin typeface="Arial Rounded MT Bold" panose="020F0704030504030204" pitchFamily="34" charset="0"/>
              </a:rPr>
              <a:t>Massachusetts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1030" name="Picture 6" descr="MiscArrow0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38117">
            <a:off x="1148614" y="1684874"/>
            <a:ext cx="1523174" cy="10143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7"/>
          <p:cNvSpPr txBox="1">
            <a:spLocks noChangeArrowheads="1"/>
          </p:cNvSpPr>
          <p:nvPr/>
        </p:nvSpPr>
        <p:spPr bwMode="auto">
          <a:xfrm>
            <a:off x="306172" y="2611084"/>
            <a:ext cx="1742279" cy="17238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Highest Sending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4F4F4F"/>
                </a:solidFill>
                <a:effectLst/>
                <a:latin typeface="Arial Rounded MT Bold" panose="020F0704030504030204" pitchFamily="34" charset="0"/>
              </a:rPr>
              <a:t>States: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4F4F4F"/>
                </a:solidFill>
                <a:latin typeface="Arial Rounded MT Bold" panose="020F0704030504030204" pitchFamily="34" charset="0"/>
              </a:rPr>
              <a:t>California</a:t>
            </a:r>
            <a:endParaRPr kumimoji="0" lang="en-US" altLang="en-US" sz="1200" i="0" u="none" strike="noStrike" cap="none" normalizeH="0" baseline="0" dirty="0" smtClean="0">
              <a:ln>
                <a:noFill/>
              </a:ln>
              <a:solidFill>
                <a:srgbClr val="4F4F4F"/>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Florida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New York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Colorado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cap="none" normalizeH="0" baseline="0" dirty="0" smtClean="0">
                <a:ln>
                  <a:noFill/>
                </a:ln>
                <a:solidFill>
                  <a:srgbClr val="4F4F4F"/>
                </a:solidFill>
                <a:effectLst/>
                <a:latin typeface="Arial Rounded MT Bold" panose="020F0704030504030204" pitchFamily="34" charset="0"/>
              </a:rPr>
              <a:t>Illinois</a:t>
            </a:r>
            <a:endParaRPr kumimoji="0" lang="en-US" altLang="en-US" sz="3600" i="0" u="none" strike="noStrike" cap="none" normalizeH="0" baseline="0" dirty="0" smtClean="0">
              <a:ln>
                <a:noFill/>
              </a:ln>
              <a:solidFill>
                <a:schemeClr val="tx1"/>
              </a:solidFill>
              <a:effectLst/>
              <a:latin typeface="Arial" panose="020B0604020202020204"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t="13794" b="13509"/>
          <a:stretch>
            <a:fillRect/>
          </a:stretch>
        </p:blipFill>
        <p:spPr bwMode="auto">
          <a:xfrm>
            <a:off x="1868557" y="1460402"/>
            <a:ext cx="5297023" cy="49963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6156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County to County Migration Flows, Travis County, 2012-2016</a:t>
            </a:r>
            <a:endParaRPr lang="en-US" sz="2800" dirty="0"/>
          </a:p>
        </p:txBody>
      </p:sp>
      <p:sp>
        <p:nvSpPr>
          <p:cNvPr id="8" name="Text Placeholder 7"/>
          <p:cNvSpPr>
            <a:spLocks noGrp="1"/>
          </p:cNvSpPr>
          <p:nvPr>
            <p:ph idx="1"/>
          </p:nvPr>
        </p:nvSpPr>
        <p:spPr/>
        <p:txBody>
          <a:bodyPr/>
          <a:lstStyle/>
          <a:p>
            <a:r>
              <a:rPr lang="en-US" dirty="0" smtClean="0"/>
              <a:t>Travis County</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79689796"/>
              </p:ext>
            </p:extLst>
          </p:nvPr>
        </p:nvGraphicFramePr>
        <p:xfrm>
          <a:off x="2210463" y="1977079"/>
          <a:ext cx="4277526" cy="4473095"/>
        </p:xfrm>
        <a:graphic>
          <a:graphicData uri="http://schemas.openxmlformats.org/drawingml/2006/table">
            <a:tbl>
              <a:tblPr firstRow="1" bandRow="1">
                <a:tableStyleId>{5C22544A-7EE6-4342-B048-85BDC9FD1C3A}</a:tableStyleId>
              </a:tblPr>
              <a:tblGrid>
                <a:gridCol w="1610416">
                  <a:extLst>
                    <a:ext uri="{9D8B030D-6E8A-4147-A177-3AD203B41FA5}">
                      <a16:colId xmlns:a16="http://schemas.microsoft.com/office/drawing/2014/main" val="4067501989"/>
                    </a:ext>
                  </a:extLst>
                </a:gridCol>
                <a:gridCol w="1241268">
                  <a:extLst>
                    <a:ext uri="{9D8B030D-6E8A-4147-A177-3AD203B41FA5}">
                      <a16:colId xmlns:a16="http://schemas.microsoft.com/office/drawing/2014/main" val="3780962063"/>
                    </a:ext>
                  </a:extLst>
                </a:gridCol>
                <a:gridCol w="1425842">
                  <a:extLst>
                    <a:ext uri="{9D8B030D-6E8A-4147-A177-3AD203B41FA5}">
                      <a16:colId xmlns:a16="http://schemas.microsoft.com/office/drawing/2014/main" val="1563637334"/>
                    </a:ext>
                  </a:extLst>
                </a:gridCol>
              </a:tblGrid>
              <a:tr h="406645">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2133377"/>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Williamson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11,146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-7,059</a:t>
                      </a:r>
                    </a:p>
                  </a:txBody>
                  <a:tcPr marL="9525" marR="9525" marT="9525" marB="0" anchor="ctr"/>
                </a:tc>
                <a:extLst>
                  <a:ext uri="{0D108BD9-81ED-4DB2-BD59-A6C34878D82A}">
                    <a16:rowId xmlns:a16="http://schemas.microsoft.com/office/drawing/2014/main" val="2786183787"/>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Harris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5,576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1,083</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646252"/>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Bexar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3,824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510</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7770849"/>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Hays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3,802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-3,148</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467644"/>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3,412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1,226</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174771"/>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1,475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-257</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1532455"/>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Bastrop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1,422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-1,335</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4319474"/>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Collin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1,191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546</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6176416"/>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Caldwell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344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-478</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7342499"/>
                  </a:ext>
                </a:extLst>
              </a:tr>
              <a:tr h="406645">
                <a:tc>
                  <a:txBody>
                    <a:bodyPr/>
                    <a:lstStyle/>
                    <a:p>
                      <a:pPr algn="l" fontAlgn="b"/>
                      <a:r>
                        <a:rPr lang="en-US" sz="1600" b="0" i="0" u="none" strike="noStrike" dirty="0" smtClean="0">
                          <a:solidFill>
                            <a:srgbClr val="000000"/>
                          </a:solidFill>
                          <a:effectLst/>
                          <a:latin typeface="Calibri" panose="020F0502020204030204" pitchFamily="34" charset="0"/>
                        </a:rPr>
                        <a:t>Blanco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-12</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7936932"/>
                  </a:ext>
                </a:extLst>
              </a:tr>
            </a:tbl>
          </a:graphicData>
        </a:graphic>
      </p:graphicFrame>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American Community Survey County to County Migration Flows, 2012-2016</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27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1" y="255494"/>
            <a:ext cx="8682294"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a:solidFill>
                  <a:schemeClr val="bg1"/>
                </a:solidFill>
                <a:ea typeface="+mj-ea"/>
                <a:cs typeface="+mj-cs"/>
              </a:rPr>
              <a:t>2000, 2010, and </a:t>
            </a:r>
            <a:r>
              <a:rPr lang="en-US" sz="2400" kern="0" dirty="0" smtClean="0">
                <a:solidFill>
                  <a:schemeClr val="bg1"/>
                </a:solidFill>
                <a:ea typeface="+mj-ea"/>
                <a:cs typeface="+mj-cs"/>
              </a:rPr>
              <a:t>2017</a:t>
            </a:r>
            <a:endParaRPr lang="en-US" sz="2400" kern="0" dirty="0">
              <a:solidFill>
                <a:schemeClr val="bg1"/>
              </a:solidFill>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2017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Grp="1"/>
          </p:cNvGraphicFramePr>
          <p:nvPr>
            <p:extLst>
              <p:ext uri="{D42A27DB-BD31-4B8C-83A1-F6EECF244321}">
                <p14:modId xmlns:p14="http://schemas.microsoft.com/office/powerpoint/2010/main" val="2559538991"/>
              </p:ext>
            </p:extLst>
          </p:nvPr>
        </p:nvGraphicFramePr>
        <p:xfrm>
          <a:off x="5217042" y="2984205"/>
          <a:ext cx="4253024" cy="3372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400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306090" y="1707383"/>
          <a:ext cx="4621282" cy="455994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fontScale="90000"/>
          </a:bodyPr>
          <a:lstStyle/>
          <a:p>
            <a:r>
              <a:rPr lang="en-US" dirty="0" smtClean="0"/>
              <a:t>Race/Ethnicity Composition, Austin Metro Area and Its Counties, 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661256698"/>
              </p:ext>
            </p:extLst>
          </p:nvPr>
        </p:nvGraphicFramePr>
        <p:xfrm>
          <a:off x="4085968" y="2314832"/>
          <a:ext cx="4786183" cy="2647656"/>
        </p:xfrm>
        <a:graphic>
          <a:graphicData uri="http://schemas.openxmlformats.org/drawingml/2006/table">
            <a:tbl>
              <a:tblPr firstRow="1" bandRow="1">
                <a:tableStyleId>{5C22544A-7EE6-4342-B048-85BDC9FD1C3A}</a:tableStyleId>
              </a:tblPr>
              <a:tblGrid>
                <a:gridCol w="1264383">
                  <a:extLst>
                    <a:ext uri="{9D8B030D-6E8A-4147-A177-3AD203B41FA5}">
                      <a16:colId xmlns:a16="http://schemas.microsoft.com/office/drawing/2014/main" val="1843731899"/>
                    </a:ext>
                  </a:extLst>
                </a:gridCol>
                <a:gridCol w="704360">
                  <a:extLst>
                    <a:ext uri="{9D8B030D-6E8A-4147-A177-3AD203B41FA5}">
                      <a16:colId xmlns:a16="http://schemas.microsoft.com/office/drawing/2014/main" val="3942893218"/>
                    </a:ext>
                  </a:extLst>
                </a:gridCol>
                <a:gridCol w="704360">
                  <a:extLst>
                    <a:ext uri="{9D8B030D-6E8A-4147-A177-3AD203B41FA5}">
                      <a16:colId xmlns:a16="http://schemas.microsoft.com/office/drawing/2014/main" val="831295915"/>
                    </a:ext>
                  </a:extLst>
                </a:gridCol>
                <a:gridCol w="704360">
                  <a:extLst>
                    <a:ext uri="{9D8B030D-6E8A-4147-A177-3AD203B41FA5}">
                      <a16:colId xmlns:a16="http://schemas.microsoft.com/office/drawing/2014/main" val="3820081949"/>
                    </a:ext>
                  </a:extLst>
                </a:gridCol>
                <a:gridCol w="704360">
                  <a:extLst>
                    <a:ext uri="{9D8B030D-6E8A-4147-A177-3AD203B41FA5}">
                      <a16:colId xmlns:a16="http://schemas.microsoft.com/office/drawing/2014/main" val="2029511319"/>
                    </a:ext>
                  </a:extLst>
                </a:gridCol>
                <a:gridCol w="704360">
                  <a:extLst>
                    <a:ext uri="{9D8B030D-6E8A-4147-A177-3AD203B41FA5}">
                      <a16:colId xmlns:a16="http://schemas.microsoft.com/office/drawing/2014/main" val="399579599"/>
                    </a:ext>
                  </a:extLst>
                </a:gridCol>
              </a:tblGrid>
              <a:tr h="680543">
                <a:tc>
                  <a:txBody>
                    <a:bodyPr/>
                    <a:lstStyle/>
                    <a:p>
                      <a:pPr algn="ctr" fontAlgn="b"/>
                      <a:endParaRPr lang="en-US" sz="14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Two or More Races</a:t>
                      </a:r>
                    </a:p>
                  </a:txBody>
                  <a:tcPr marL="7620" marR="7620" marT="7620" marB="0" anchor="b"/>
                </a:tc>
                <a:extLst>
                  <a:ext uri="{0D108BD9-81ED-4DB2-BD59-A6C34878D82A}">
                    <a16:rowId xmlns:a16="http://schemas.microsoft.com/office/drawing/2014/main" val="1684835834"/>
                  </a:ext>
                </a:extLst>
              </a:tr>
              <a:tr h="350127">
                <a:tc>
                  <a:txBody>
                    <a:bodyPr/>
                    <a:lstStyle/>
                    <a:p>
                      <a:pPr algn="l" fontAlgn="b"/>
                      <a:r>
                        <a:rPr lang="en-US" sz="1400" b="0" i="0" u="none" strike="noStrike">
                          <a:solidFill>
                            <a:srgbClr val="000000"/>
                          </a:solidFill>
                          <a:effectLst/>
                          <a:latin typeface="Calibri" panose="020F0502020204030204" pitchFamily="34" charset="0"/>
                        </a:rPr>
                        <a:t>Travis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33.9%</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49.0%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8.0%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564956679"/>
                  </a:ext>
                </a:extLst>
              </a:tr>
              <a:tr h="458366">
                <a:tc>
                  <a:txBody>
                    <a:bodyPr/>
                    <a:lstStyle/>
                    <a:p>
                      <a:pPr algn="l" fontAlgn="b"/>
                      <a:r>
                        <a:rPr lang="en-US" sz="1400" b="0" i="0" u="none" strike="noStrike">
                          <a:solidFill>
                            <a:srgbClr val="000000"/>
                          </a:solidFill>
                          <a:effectLst/>
                          <a:latin typeface="Calibri" panose="020F0502020204030204" pitchFamily="34" charset="0"/>
                        </a:rPr>
                        <a:t>Williamson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24.5%</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59.6%</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6.4%</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6.9%</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157697807"/>
                  </a:ext>
                </a:extLst>
              </a:tr>
              <a:tr h="350127">
                <a:tc>
                  <a:txBody>
                    <a:bodyPr/>
                    <a:lstStyle/>
                    <a:p>
                      <a:pPr algn="l" fontAlgn="b"/>
                      <a:r>
                        <a:rPr lang="en-US" sz="1400" b="0" i="0" u="none" strike="noStrike">
                          <a:solidFill>
                            <a:srgbClr val="000000"/>
                          </a:solidFill>
                          <a:effectLst/>
                          <a:latin typeface="Calibri" panose="020F0502020204030204" pitchFamily="34" charset="0"/>
                        </a:rPr>
                        <a:t>Hays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39.0%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53.8%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3.7%</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794760411"/>
                  </a:ext>
                </a:extLst>
              </a:tr>
              <a:tr h="350127">
                <a:tc>
                  <a:txBody>
                    <a:bodyPr/>
                    <a:lstStyle/>
                    <a:p>
                      <a:pPr algn="l" fontAlgn="b"/>
                      <a:r>
                        <a:rPr lang="en-US" sz="1400" b="0" i="0" u="none" strike="noStrike">
                          <a:solidFill>
                            <a:srgbClr val="000000"/>
                          </a:solidFill>
                          <a:effectLst/>
                          <a:latin typeface="Calibri" panose="020F0502020204030204" pitchFamily="34" charset="0"/>
                        </a:rPr>
                        <a:t>Bastrop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37.8%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52.6%</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2276550380"/>
                  </a:ext>
                </a:extLst>
              </a:tr>
              <a:tr h="458366">
                <a:tc>
                  <a:txBody>
                    <a:bodyPr/>
                    <a:lstStyle/>
                    <a:p>
                      <a:pPr algn="l" fontAlgn="b"/>
                      <a:r>
                        <a:rPr lang="en-US" sz="1400" b="0" i="0" u="none" strike="noStrike">
                          <a:solidFill>
                            <a:srgbClr val="000000"/>
                          </a:solidFill>
                          <a:effectLst/>
                          <a:latin typeface="Calibri" panose="020F0502020204030204" pitchFamily="34" charset="0"/>
                        </a:rPr>
                        <a:t>Caldwell County</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52.3%</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39.7%</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5.8%</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4315192" y="4962487"/>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2017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1225010" y="1391010"/>
            <a:ext cx="1559081" cy="307777"/>
          </a:xfrm>
          <a:prstGeom prst="rect">
            <a:avLst/>
          </a:prstGeom>
          <a:noFill/>
        </p:spPr>
        <p:txBody>
          <a:bodyPr wrap="none" rtlCol="0">
            <a:spAutoFit/>
          </a:bodyPr>
          <a:lstStyle/>
          <a:p>
            <a:r>
              <a:rPr lang="en-US" sz="1400" b="1" dirty="0" smtClean="0">
                <a:solidFill>
                  <a:schemeClr val="accent1">
                    <a:lumMod val="50000"/>
                  </a:schemeClr>
                </a:solidFill>
              </a:rPr>
              <a:t>Austin Metro Area</a:t>
            </a:r>
            <a:endParaRPr lang="en-US" sz="1400" b="1" dirty="0">
              <a:solidFill>
                <a:schemeClr val="accent1">
                  <a:lumMod val="50000"/>
                </a:schemeClr>
              </a:solidFill>
            </a:endParaRPr>
          </a:p>
        </p:txBody>
      </p:sp>
    </p:spTree>
    <p:extLst>
      <p:ext uri="{BB962C8B-B14F-4D97-AF65-F5344CB8AC3E}">
        <p14:creationId xmlns:p14="http://schemas.microsoft.com/office/powerpoint/2010/main" val="3081721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Numeric and Percent Change by Race/Ethnicity, 2010 to 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8" name="TextBox 7"/>
          <p:cNvSpPr txBox="1"/>
          <p:nvPr/>
        </p:nvSpPr>
        <p:spPr>
          <a:xfrm>
            <a:off x="97881" y="6406375"/>
            <a:ext cx="57759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Population Estimates; 2017 American Community Survey 1-Year Estimates</a:t>
            </a:r>
            <a:endParaRPr lang="en-US" sz="1000" dirty="0">
              <a:solidFill>
                <a:schemeClr val="tx1">
                  <a:lumMod val="50000"/>
                  <a:lumOff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73142105"/>
              </p:ext>
            </p:extLst>
          </p:nvPr>
        </p:nvGraphicFramePr>
        <p:xfrm>
          <a:off x="270345" y="1511298"/>
          <a:ext cx="8685060" cy="3187922"/>
        </p:xfrm>
        <a:graphic>
          <a:graphicData uri="http://schemas.openxmlformats.org/drawingml/2006/table">
            <a:tbl>
              <a:tblPr firstRow="1" bandRow="1">
                <a:tableStyleId>{5C22544A-7EE6-4342-B048-85BDC9FD1C3A}</a:tableStyleId>
              </a:tblPr>
              <a:tblGrid>
                <a:gridCol w="1079532">
                  <a:extLst>
                    <a:ext uri="{9D8B030D-6E8A-4147-A177-3AD203B41FA5}">
                      <a16:colId xmlns:a16="http://schemas.microsoft.com/office/drawing/2014/main" val="3866657433"/>
                    </a:ext>
                  </a:extLst>
                </a:gridCol>
                <a:gridCol w="633794">
                  <a:extLst>
                    <a:ext uri="{9D8B030D-6E8A-4147-A177-3AD203B41FA5}">
                      <a16:colId xmlns:a16="http://schemas.microsoft.com/office/drawing/2014/main" val="2745566769"/>
                    </a:ext>
                  </a:extLst>
                </a:gridCol>
                <a:gridCol w="633794">
                  <a:extLst>
                    <a:ext uri="{9D8B030D-6E8A-4147-A177-3AD203B41FA5}">
                      <a16:colId xmlns:a16="http://schemas.microsoft.com/office/drawing/2014/main" val="474696401"/>
                    </a:ext>
                  </a:extLst>
                </a:gridCol>
                <a:gridCol w="633794">
                  <a:extLst>
                    <a:ext uri="{9D8B030D-6E8A-4147-A177-3AD203B41FA5}">
                      <a16:colId xmlns:a16="http://schemas.microsoft.com/office/drawing/2014/main" val="2632639713"/>
                    </a:ext>
                  </a:extLst>
                </a:gridCol>
                <a:gridCol w="633794">
                  <a:extLst>
                    <a:ext uri="{9D8B030D-6E8A-4147-A177-3AD203B41FA5}">
                      <a16:colId xmlns:a16="http://schemas.microsoft.com/office/drawing/2014/main" val="3767738098"/>
                    </a:ext>
                  </a:extLst>
                </a:gridCol>
                <a:gridCol w="633794">
                  <a:extLst>
                    <a:ext uri="{9D8B030D-6E8A-4147-A177-3AD203B41FA5}">
                      <a16:colId xmlns:a16="http://schemas.microsoft.com/office/drawing/2014/main" val="2897291726"/>
                    </a:ext>
                  </a:extLst>
                </a:gridCol>
                <a:gridCol w="633794">
                  <a:extLst>
                    <a:ext uri="{9D8B030D-6E8A-4147-A177-3AD203B41FA5}">
                      <a16:colId xmlns:a16="http://schemas.microsoft.com/office/drawing/2014/main" val="2990329511"/>
                    </a:ext>
                  </a:extLst>
                </a:gridCol>
                <a:gridCol w="633794">
                  <a:extLst>
                    <a:ext uri="{9D8B030D-6E8A-4147-A177-3AD203B41FA5}">
                      <a16:colId xmlns:a16="http://schemas.microsoft.com/office/drawing/2014/main" val="1126440144"/>
                    </a:ext>
                  </a:extLst>
                </a:gridCol>
                <a:gridCol w="633794">
                  <a:extLst>
                    <a:ext uri="{9D8B030D-6E8A-4147-A177-3AD203B41FA5}">
                      <a16:colId xmlns:a16="http://schemas.microsoft.com/office/drawing/2014/main" val="2149424661"/>
                    </a:ext>
                  </a:extLst>
                </a:gridCol>
                <a:gridCol w="633794">
                  <a:extLst>
                    <a:ext uri="{9D8B030D-6E8A-4147-A177-3AD203B41FA5}">
                      <a16:colId xmlns:a16="http://schemas.microsoft.com/office/drawing/2014/main" val="788113579"/>
                    </a:ext>
                  </a:extLst>
                </a:gridCol>
                <a:gridCol w="633794">
                  <a:extLst>
                    <a:ext uri="{9D8B030D-6E8A-4147-A177-3AD203B41FA5}">
                      <a16:colId xmlns:a16="http://schemas.microsoft.com/office/drawing/2014/main" val="826091625"/>
                    </a:ext>
                  </a:extLst>
                </a:gridCol>
                <a:gridCol w="633794">
                  <a:extLst>
                    <a:ext uri="{9D8B030D-6E8A-4147-A177-3AD203B41FA5}">
                      <a16:colId xmlns:a16="http://schemas.microsoft.com/office/drawing/2014/main" val="345559843"/>
                    </a:ext>
                  </a:extLst>
                </a:gridCol>
                <a:gridCol w="633794">
                  <a:extLst>
                    <a:ext uri="{9D8B030D-6E8A-4147-A177-3AD203B41FA5}">
                      <a16:colId xmlns:a16="http://schemas.microsoft.com/office/drawing/2014/main" val="3871325245"/>
                    </a:ext>
                  </a:extLst>
                </a:gridCol>
              </a:tblGrid>
              <a:tr h="381487">
                <a:tc>
                  <a:txBody>
                    <a:bodyPr/>
                    <a:lstStyle/>
                    <a:p>
                      <a:pPr algn="ctr" fontAlgn="b"/>
                      <a:endParaRPr lang="en-US" sz="14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smtClean="0">
                          <a:solidFill>
                            <a:schemeClr val="bg1"/>
                          </a:solidFill>
                          <a:effectLst/>
                          <a:latin typeface="Calibri" panose="020F0502020204030204" pitchFamily="34" charset="0"/>
                        </a:rPr>
                        <a:t>Total</a:t>
                      </a:r>
                      <a:endParaRPr lang="en-US" sz="1400" b="0"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a:solidFill>
                            <a:schemeClr val="bg1"/>
                          </a:solidFill>
                          <a:effectLst/>
                          <a:latin typeface="Calibri" panose="020F0502020204030204" pitchFamily="34" charset="0"/>
                        </a:rPr>
                        <a:t>Hispanic</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White</a:t>
                      </a:r>
                    </a:p>
                  </a:txBody>
                  <a:tcPr marL="9525" marR="9525" marT="9525" marB="0" anchor="ctr"/>
                </a:tc>
                <a:tc hMerge="1">
                  <a:txBody>
                    <a:bodyPr/>
                    <a:lstStyle/>
                    <a:p>
                      <a:endParaRPr lang="en-US"/>
                    </a:p>
                  </a:txBody>
                  <a:tcPr/>
                </a:tc>
                <a:tc gridSpan="2">
                  <a:txBody>
                    <a:bodyPr/>
                    <a:lstStyle/>
                    <a:p>
                      <a:pPr algn="ctr" fontAlgn="b"/>
                      <a:r>
                        <a:rPr lang="en-US" sz="1400" b="0" i="0" u="none" strike="noStrike" dirty="0">
                          <a:solidFill>
                            <a:schemeClr val="bg1"/>
                          </a:solidFill>
                          <a:effectLst/>
                          <a:latin typeface="Calibri" panose="020F0502020204030204" pitchFamily="34" charset="0"/>
                        </a:rPr>
                        <a:t>NH Black</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Asian</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Other</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346369"/>
                  </a:ext>
                </a:extLst>
              </a:tr>
              <a:tr h="449500">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err="1" smtClean="0">
                          <a:solidFill>
                            <a:srgbClr val="000000"/>
                          </a:solidFill>
                          <a:effectLst/>
                          <a:latin typeface="Calibri" panose="020F0502020204030204" pitchFamily="34" charset="0"/>
                        </a:rPr>
                        <a:t>Num</a:t>
                      </a:r>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err="1">
                          <a:solidFill>
                            <a:srgbClr val="000000"/>
                          </a:solidFill>
                          <a:effectLst/>
                          <a:latin typeface="Calibri" panose="020F0502020204030204" pitchFamily="34" charset="0"/>
                        </a:rPr>
                        <a:t>Num</a:t>
                      </a:r>
                      <a:r>
                        <a:rPr lang="en-US" sz="1400" b="0" i="0" u="none" strike="noStrike" dirty="0">
                          <a:solidFill>
                            <a:srgbClr val="000000"/>
                          </a:solidFill>
                          <a:effectLst/>
                          <a:latin typeface="Calibri" panose="020F0502020204030204" pitchFamily="34" charset="0"/>
                        </a:rPr>
                        <a:t>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03595396"/>
                  </a:ext>
                </a:extLst>
              </a:tr>
              <a:tr h="381487">
                <a:tc>
                  <a:txBody>
                    <a:bodyPr/>
                    <a:lstStyle/>
                    <a:p>
                      <a:pPr algn="l" fontAlgn="b"/>
                      <a:r>
                        <a:rPr lang="en-US" sz="1400" b="0" i="0" u="none" strike="noStrike" dirty="0">
                          <a:solidFill>
                            <a:srgbClr val="000000"/>
                          </a:solidFill>
                          <a:effectLst/>
                          <a:latin typeface="Calibri" panose="020F0502020204030204" pitchFamily="34" charset="0"/>
                        </a:rPr>
                        <a:t>Bastrop</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10,602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14.3%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7,884</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32.6%</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2,036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4.8%</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233</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4.2%</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182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40.0%</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255</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18.4%</a:t>
                      </a:r>
                    </a:p>
                  </a:txBody>
                  <a:tcPr marL="9525" marR="9525" marT="9525" marB="0" anchor="b">
                    <a:solidFill>
                      <a:srgbClr val="EDF1F9"/>
                    </a:solidFill>
                  </a:tcPr>
                </a:tc>
                <a:extLst>
                  <a:ext uri="{0D108BD9-81ED-4DB2-BD59-A6C34878D82A}">
                    <a16:rowId xmlns:a16="http://schemas.microsoft.com/office/drawing/2014/main" val="883460430"/>
                  </a:ext>
                </a:extLst>
              </a:tr>
              <a:tr h="381487">
                <a:tc>
                  <a:txBody>
                    <a:bodyPr/>
                    <a:lstStyle/>
                    <a:p>
                      <a:pPr algn="l" fontAlgn="b"/>
                      <a:r>
                        <a:rPr lang="en-US" sz="1400" b="0" i="0" u="none" strike="noStrike" dirty="0">
                          <a:solidFill>
                            <a:srgbClr val="000000"/>
                          </a:solidFill>
                          <a:effectLst/>
                          <a:latin typeface="Calibri" panose="020F0502020204030204" pitchFamily="34" charset="0"/>
                        </a:rPr>
                        <a:t>Caldwell</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4,281</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11.2%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4,206</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23.5%</a:t>
                      </a:r>
                    </a:p>
                  </a:txBody>
                  <a:tcPr marL="9525" marR="9525" marT="9525" marB="0" anchor="b">
                    <a:solidFill>
                      <a:srgbClr val="EDF1F9"/>
                    </a:solidFill>
                  </a:tcPr>
                </a:tc>
                <a:tc>
                  <a:txBody>
                    <a:bodyPr/>
                    <a:lstStyle/>
                    <a:p>
                      <a:pPr algn="r" fontAlgn="b"/>
                      <a:r>
                        <a:rPr lang="en-US" sz="1400" b="0" i="0" u="none" strike="noStrike" dirty="0">
                          <a:solidFill>
                            <a:srgbClr val="C00000"/>
                          </a:solidFill>
                          <a:effectLst/>
                          <a:latin typeface="Calibri" panose="020F0502020204030204" pitchFamily="34" charset="0"/>
                        </a:rPr>
                        <a:t>-76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C00000"/>
                          </a:solidFill>
                          <a:effectLst/>
                          <a:latin typeface="Calibri" panose="020F0502020204030204" pitchFamily="34" charset="0"/>
                        </a:rPr>
                        <a:t>-0.4%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C00000"/>
                          </a:solidFill>
                          <a:effectLst/>
                          <a:latin typeface="Calibri" panose="020F0502020204030204" pitchFamily="34" charset="0"/>
                        </a:rPr>
                        <a:t>-38</a:t>
                      </a:r>
                    </a:p>
                  </a:txBody>
                  <a:tcPr marL="9525" marR="9525" marT="9525" marB="0" anchor="b">
                    <a:solidFill>
                      <a:srgbClr val="EDF1F9"/>
                    </a:solidFill>
                  </a:tcPr>
                </a:tc>
                <a:tc>
                  <a:txBody>
                    <a:bodyPr/>
                    <a:lstStyle/>
                    <a:p>
                      <a:pPr algn="r" fontAlgn="b"/>
                      <a:r>
                        <a:rPr lang="en-US" sz="1400" b="0" i="0" u="none" strike="noStrike" dirty="0">
                          <a:solidFill>
                            <a:srgbClr val="C00000"/>
                          </a:solidFill>
                          <a:effectLst/>
                          <a:latin typeface="Calibri" panose="020F0502020204030204" pitchFamily="34" charset="0"/>
                        </a:rPr>
                        <a:t>-1.5%</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11.3%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141</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33.3%</a:t>
                      </a:r>
                    </a:p>
                  </a:txBody>
                  <a:tcPr marL="9525" marR="9525" marT="9525" marB="0" anchor="b">
                    <a:solidFill>
                      <a:srgbClr val="EDF1F9"/>
                    </a:solidFill>
                  </a:tcPr>
                </a:tc>
                <a:extLst>
                  <a:ext uri="{0D108BD9-81ED-4DB2-BD59-A6C34878D82A}">
                    <a16:rowId xmlns:a16="http://schemas.microsoft.com/office/drawing/2014/main" val="1302553777"/>
                  </a:ext>
                </a:extLst>
              </a:tr>
              <a:tr h="381487">
                <a:tc>
                  <a:txBody>
                    <a:bodyPr/>
                    <a:lstStyle/>
                    <a:p>
                      <a:pPr algn="l" fontAlgn="b"/>
                      <a:r>
                        <a:rPr lang="en-US" sz="1400" b="0" i="0" u="none" strike="noStrike" dirty="0">
                          <a:solidFill>
                            <a:srgbClr val="000000"/>
                          </a:solidFill>
                          <a:effectLst/>
                          <a:latin typeface="Calibri" panose="020F0502020204030204" pitchFamily="34" charset="0"/>
                        </a:rPr>
                        <a:t>Hays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57,396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36.5%</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28,311</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51.1%</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23,024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24.9%</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2,857</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57.1%</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1,537</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89.1%</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1,649</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62.7%</a:t>
                      </a:r>
                    </a:p>
                  </a:txBody>
                  <a:tcPr marL="9525" marR="9525" marT="9525" marB="0" anchor="b">
                    <a:solidFill>
                      <a:srgbClr val="EDF1F9"/>
                    </a:solidFill>
                  </a:tcPr>
                </a:tc>
                <a:extLst>
                  <a:ext uri="{0D108BD9-81ED-4DB2-BD59-A6C34878D82A}">
                    <a16:rowId xmlns:a16="http://schemas.microsoft.com/office/drawing/2014/main" val="2394943464"/>
                  </a:ext>
                </a:extLst>
              </a:tr>
              <a:tr h="381487">
                <a:tc>
                  <a:txBody>
                    <a:bodyPr/>
                    <a:lstStyle/>
                    <a:p>
                      <a:pPr algn="l" fontAlgn="b"/>
                      <a:r>
                        <a:rPr lang="en-US" sz="1400" b="0" i="0" u="none" strike="noStrike" dirty="0">
                          <a:solidFill>
                            <a:srgbClr val="000000"/>
                          </a:solidFill>
                          <a:effectLst/>
                          <a:latin typeface="Calibri" panose="020F0502020204030204" pitchFamily="34" charset="0"/>
                        </a:rPr>
                        <a:t>Travis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202,219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19.7%</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73,390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21.4%</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82,086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15.8%</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14,923</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17.9%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24,703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41.8%</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7,330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37.1%</a:t>
                      </a:r>
                    </a:p>
                  </a:txBody>
                  <a:tcPr marL="9525" marR="9525" marT="9525" marB="0" anchor="b">
                    <a:solidFill>
                      <a:srgbClr val="EDF1F9"/>
                    </a:solidFill>
                  </a:tcPr>
                </a:tc>
                <a:extLst>
                  <a:ext uri="{0D108BD9-81ED-4DB2-BD59-A6C34878D82A}">
                    <a16:rowId xmlns:a16="http://schemas.microsoft.com/office/drawing/2014/main" val="3820105517"/>
                  </a:ext>
                </a:extLst>
              </a:tr>
              <a:tr h="381487">
                <a:tc>
                  <a:txBody>
                    <a:bodyPr/>
                    <a:lstStyle/>
                    <a:p>
                      <a:pPr algn="l" fontAlgn="b"/>
                      <a:r>
                        <a:rPr lang="en-US" sz="1400" b="0" i="0" u="none" strike="noStrike" dirty="0">
                          <a:solidFill>
                            <a:srgbClr val="000000"/>
                          </a:solidFill>
                          <a:effectLst/>
                          <a:latin typeface="Calibri" panose="020F0502020204030204" pitchFamily="34" charset="0"/>
                        </a:rPr>
                        <a:t>Williamson</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125,009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29.6%</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36,218</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36.9%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56,237</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20.8%</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9,920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39.8%</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17,714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87.3%</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4,777</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51.5%</a:t>
                      </a:r>
                    </a:p>
                  </a:txBody>
                  <a:tcPr marL="9525" marR="9525" marT="9525" marB="0" anchor="b">
                    <a:solidFill>
                      <a:srgbClr val="EDF1F9"/>
                    </a:solidFill>
                  </a:tcPr>
                </a:tc>
                <a:extLst>
                  <a:ext uri="{0D108BD9-81ED-4DB2-BD59-A6C34878D82A}">
                    <a16:rowId xmlns:a16="http://schemas.microsoft.com/office/drawing/2014/main" val="1884025742"/>
                  </a:ext>
                </a:extLst>
              </a:tr>
              <a:tr h="449500">
                <a:tc>
                  <a:txBody>
                    <a:bodyPr/>
                    <a:lstStyle/>
                    <a:p>
                      <a:pPr algn="l" fontAlgn="b"/>
                      <a:r>
                        <a:rPr lang="en-US" sz="1400" b="1" i="0" u="none" strike="noStrike" dirty="0" smtClean="0">
                          <a:solidFill>
                            <a:srgbClr val="000000"/>
                          </a:solidFill>
                          <a:effectLst/>
                          <a:latin typeface="Calibri" panose="020F0502020204030204" pitchFamily="34" charset="0"/>
                        </a:rPr>
                        <a:t>Austin Metro</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399,507</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23.2%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150,007</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27.9%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162,392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17.3%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23,309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19.3%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40,942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50.6%</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22,888</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60.2%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637952144"/>
                  </a:ext>
                </a:extLst>
              </a:tr>
            </a:tbl>
          </a:graphicData>
        </a:graphic>
      </p:graphicFrame>
    </p:spTree>
    <p:extLst>
      <p:ext uri="{BB962C8B-B14F-4D97-AF65-F5344CB8AC3E}">
        <p14:creationId xmlns:p14="http://schemas.microsoft.com/office/powerpoint/2010/main" val="3776384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Total Fertility Rate by Race/Ethnicity, Texas, 1990-2017</a:t>
            </a:r>
            <a:endParaRPr lang="en-US" sz="24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17</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038260516"/>
              </p:ext>
            </p:extLst>
          </p:nvPr>
        </p:nvGraphicFramePr>
        <p:xfrm>
          <a:off x="947737" y="1323975"/>
          <a:ext cx="7248525" cy="496252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Centers for Disease Control and Prevention, National Center for Health Statistics, National Vital Statistics Report</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96830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Population Pyramid for White Non-Hispanics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42765771"/>
              </p:ext>
            </p:extLst>
          </p:nvPr>
        </p:nvGraphicFramePr>
        <p:xfrm>
          <a:off x="729915" y="1291388"/>
          <a:ext cx="7849853" cy="52808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59128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a:bodyPr>
          <a:lstStyle/>
          <a:p>
            <a:r>
              <a:rPr lang="en-US" sz="2400" dirty="0" smtClean="0"/>
              <a:t>Population Pyramid for 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457787502"/>
              </p:ext>
            </p:extLst>
          </p:nvPr>
        </p:nvGraphicFramePr>
        <p:xfrm>
          <a:off x="850231" y="1315453"/>
          <a:ext cx="7555831" cy="51976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270116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7" y="6148115"/>
            <a:ext cx="6324600" cy="523220"/>
          </a:xfrm>
          <a:prstGeom prst="rect">
            <a:avLst/>
          </a:prstGeom>
          <a:noFill/>
        </p:spPr>
        <p:txBody>
          <a:bodyPr wrap="square" rtlCol="0">
            <a:spAutoFit/>
          </a:bodyPr>
          <a:lstStyle/>
          <a:p>
            <a:r>
              <a:rPr lang="en-US" sz="2800" dirty="0" smtClean="0">
                <a:solidFill>
                  <a:srgbClr val="254061"/>
                </a:solidFill>
                <a:latin typeface="+mj-lt"/>
              </a:rPr>
              <a:t>Texas is experiencing significant growth.</a:t>
            </a:r>
            <a:endParaRPr lang="en-US" sz="2800" dirty="0">
              <a:solidFill>
                <a:srgbClr val="254061"/>
              </a:solidFill>
              <a:latin typeface="+mj-lt"/>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1190625" y="648197"/>
            <a:ext cx="6762750" cy="5334000"/>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a:t>Texas Population Pyramid by Race/Ethnicity, </a:t>
            </a:r>
            <a:r>
              <a:rPr lang="en-US" sz="2400" dirty="0" smtClean="0"/>
              <a:t>2017</a:t>
            </a:r>
            <a:endParaRPr lang="en-US" sz="2400" dirty="0"/>
          </a:p>
        </p:txBody>
      </p:sp>
      <p:sp>
        <p:nvSpPr>
          <p:cNvPr id="4" name="Slide Number Placeholder 3"/>
          <p:cNvSpPr>
            <a:spLocks noGrp="1"/>
          </p:cNvSpPr>
          <p:nvPr>
            <p:ph type="sldNum" sz="quarter" idx="4"/>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7" name="TextBox 6"/>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graphicFrame>
        <p:nvGraphicFramePr>
          <p:cNvPr id="8" name="Chart 7"/>
          <p:cNvGraphicFramePr>
            <a:graphicFrameLocks noGrp="1"/>
          </p:cNvGraphicFramePr>
          <p:nvPr>
            <p:extLst>
              <p:ext uri="{D42A27DB-BD31-4B8C-83A1-F6EECF244321}">
                <p14:modId xmlns:p14="http://schemas.microsoft.com/office/powerpoint/2010/main" val="4179257438"/>
              </p:ext>
            </p:extLst>
          </p:nvPr>
        </p:nvGraphicFramePr>
        <p:xfrm>
          <a:off x="826168" y="1163053"/>
          <a:ext cx="7620000" cy="545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531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21</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338256955"/>
              </p:ext>
            </p:extLst>
          </p:nvPr>
        </p:nvGraphicFramePr>
        <p:xfrm>
          <a:off x="702400" y="1693627"/>
          <a:ext cx="6405074" cy="4832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44632" y="1233730"/>
            <a:ext cx="1905000" cy="4278094"/>
          </a:xfrm>
          <a:prstGeom prst="rect">
            <a:avLst/>
          </a:prstGeom>
          <a:noFill/>
        </p:spPr>
        <p:txBody>
          <a:bodyPr wrap="square" rtlCol="0">
            <a:spAutoFit/>
          </a:bodyPr>
          <a:lstStyle/>
          <a:p>
            <a:r>
              <a:rPr lang="en-US" sz="1600" dirty="0"/>
              <a:t>Estimated number of international migrants to Texas</a:t>
            </a:r>
          </a:p>
          <a:p>
            <a:endParaRPr lang="en-US" sz="1600" dirty="0"/>
          </a:p>
          <a:p>
            <a:pPr algn="ctr"/>
            <a:r>
              <a:rPr lang="en-US" sz="1600" dirty="0"/>
              <a:t>101,588</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77,702</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98,194</a:t>
            </a:r>
          </a:p>
        </p:txBody>
      </p:sp>
    </p:spTree>
    <p:extLst>
      <p:ext uri="{BB962C8B-B14F-4D97-AF65-F5344CB8AC3E}">
        <p14:creationId xmlns:p14="http://schemas.microsoft.com/office/powerpoint/2010/main" val="3595870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3746"/>
          <a:stretch/>
        </p:blipFill>
        <p:spPr>
          <a:xfrm>
            <a:off x="160421" y="118075"/>
            <a:ext cx="6432885" cy="6587525"/>
          </a:xfrm>
          <a:prstGeom prst="rect">
            <a:avLst/>
          </a:prstGeom>
        </p:spPr>
      </p:pic>
      <p:sp>
        <p:nvSpPr>
          <p:cNvPr id="5" name="TextBox 4"/>
          <p:cNvSpPr txBox="1"/>
          <p:nvPr/>
        </p:nvSpPr>
        <p:spPr>
          <a:xfrm>
            <a:off x="330867" y="18369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Young Texans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54495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by Age Group, Texas, 2010-2017</a:t>
            </a:r>
            <a:endParaRPr lang="en-US" sz="2400" dirty="0"/>
          </a:p>
        </p:txBody>
      </p:sp>
      <p:graphicFrame>
        <p:nvGraphicFramePr>
          <p:cNvPr id="4" name="Chart 3"/>
          <p:cNvGraphicFramePr>
            <a:graphicFrameLocks noGrp="1"/>
          </p:cNvGraphicFramePr>
          <p:nvPr>
            <p:extLst>
              <p:ext uri="{D42A27DB-BD31-4B8C-83A1-F6EECF244321}">
                <p14:modId xmlns:p14="http://schemas.microsoft.com/office/powerpoint/2010/main" val="2072361253"/>
              </p:ext>
            </p:extLst>
          </p:nvPr>
        </p:nvGraphicFramePr>
        <p:xfrm>
          <a:off x="630195" y="1458097"/>
          <a:ext cx="7883611" cy="51135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92957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Austin Metro Counties, Select Age Groups, 2010-2017</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8264188"/>
              </p:ext>
            </p:extLst>
          </p:nvPr>
        </p:nvGraphicFramePr>
        <p:xfrm>
          <a:off x="1037969" y="1964382"/>
          <a:ext cx="6771500" cy="3175473"/>
        </p:xfrm>
        <a:graphic>
          <a:graphicData uri="http://schemas.openxmlformats.org/drawingml/2006/table">
            <a:tbl>
              <a:tblPr firstRow="1" bandRow="1">
                <a:tableStyleId>{5C22544A-7EE6-4342-B048-85BDC9FD1C3A}</a:tableStyleId>
              </a:tblPr>
              <a:tblGrid>
                <a:gridCol w="1354300">
                  <a:extLst>
                    <a:ext uri="{9D8B030D-6E8A-4147-A177-3AD203B41FA5}">
                      <a16:colId xmlns:a16="http://schemas.microsoft.com/office/drawing/2014/main" val="15374665"/>
                    </a:ext>
                  </a:extLst>
                </a:gridCol>
                <a:gridCol w="1354300">
                  <a:extLst>
                    <a:ext uri="{9D8B030D-6E8A-4147-A177-3AD203B41FA5}">
                      <a16:colId xmlns:a16="http://schemas.microsoft.com/office/drawing/2014/main" val="558821703"/>
                    </a:ext>
                  </a:extLst>
                </a:gridCol>
                <a:gridCol w="1354300">
                  <a:extLst>
                    <a:ext uri="{9D8B030D-6E8A-4147-A177-3AD203B41FA5}">
                      <a16:colId xmlns:a16="http://schemas.microsoft.com/office/drawing/2014/main" val="282619821"/>
                    </a:ext>
                  </a:extLst>
                </a:gridCol>
                <a:gridCol w="1354300">
                  <a:extLst>
                    <a:ext uri="{9D8B030D-6E8A-4147-A177-3AD203B41FA5}">
                      <a16:colId xmlns:a16="http://schemas.microsoft.com/office/drawing/2014/main" val="2680018893"/>
                    </a:ext>
                  </a:extLst>
                </a:gridCol>
                <a:gridCol w="1354300">
                  <a:extLst>
                    <a:ext uri="{9D8B030D-6E8A-4147-A177-3AD203B41FA5}">
                      <a16:colId xmlns:a16="http://schemas.microsoft.com/office/drawing/2014/main" val="3214200327"/>
                    </a:ext>
                  </a:extLst>
                </a:gridCol>
              </a:tblGrid>
              <a:tr h="453639">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2000" u="none" strike="noStrike" dirty="0">
                          <a:effectLst/>
                        </a:rPr>
                        <a:t>18 to </a:t>
                      </a:r>
                      <a:r>
                        <a:rPr lang="en-US" sz="2000" u="none" strike="noStrike" dirty="0" smtClean="0">
                          <a:effectLst/>
                        </a:rPr>
                        <a:t>24 Years</a:t>
                      </a:r>
                      <a:r>
                        <a:rPr lang="en-US" sz="2000" u="none" strike="noStrike" baseline="0" dirty="0" smtClean="0">
                          <a:effectLst/>
                        </a:rPr>
                        <a:t> of Age</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2000" u="none" strike="noStrike" dirty="0">
                          <a:effectLst/>
                        </a:rPr>
                        <a:t>25 to </a:t>
                      </a:r>
                      <a:r>
                        <a:rPr lang="en-US" sz="2000" u="none" strike="noStrike" dirty="0" smtClean="0">
                          <a:effectLst/>
                        </a:rPr>
                        <a:t>34 Years of Age</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2931263"/>
                  </a:ext>
                </a:extLst>
              </a:tr>
              <a:tr h="453639">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effectLst/>
                        </a:rPr>
                        <a:t>2010</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effectLst/>
                        </a:rPr>
                        <a:t>2017</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effectLst/>
                        </a:rPr>
                        <a:t>2010</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2017</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1745314"/>
                  </a:ext>
                </a:extLst>
              </a:tr>
              <a:tr h="453639">
                <a:tc>
                  <a:txBody>
                    <a:bodyPr/>
                    <a:lstStyle/>
                    <a:p>
                      <a:pPr algn="l" fontAlgn="b"/>
                      <a:r>
                        <a:rPr lang="en-US" sz="1600" u="none" strike="noStrike">
                          <a:effectLst/>
                        </a:rPr>
                        <a:t>Bastrop</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5,741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7,059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8,597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10,125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782682"/>
                  </a:ext>
                </a:extLst>
              </a:tr>
              <a:tr h="453639">
                <a:tc>
                  <a:txBody>
                    <a:bodyPr/>
                    <a:lstStyle/>
                    <a:p>
                      <a:pPr algn="l" fontAlgn="b"/>
                      <a:r>
                        <a:rPr lang="en-US" sz="1600" u="none" strike="noStrike" dirty="0">
                          <a:effectLst/>
                        </a:rPr>
                        <a:t>Caldwell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4,412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4,792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4,647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5,733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5741798"/>
                  </a:ext>
                </a:extLst>
              </a:tr>
              <a:tr h="453639">
                <a:tc>
                  <a:txBody>
                    <a:bodyPr/>
                    <a:lstStyle/>
                    <a:p>
                      <a:pPr algn="l" fontAlgn="b"/>
                      <a:r>
                        <a:rPr lang="en-US" sz="1600" u="none" strike="noStrike">
                          <a:effectLst/>
                        </a:rPr>
                        <a:t>Hays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27,911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36,027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21,188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31,255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2529216"/>
                  </a:ext>
                </a:extLst>
              </a:tr>
              <a:tr h="453639">
                <a:tc>
                  <a:txBody>
                    <a:bodyPr/>
                    <a:lstStyle/>
                    <a:p>
                      <a:pPr algn="l" fontAlgn="b"/>
                      <a:r>
                        <a:rPr lang="en-US" sz="1600" u="none" strike="noStrike">
                          <a:effectLst/>
                        </a:rPr>
                        <a:t>Travis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130,115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rgbClr val="C00000"/>
                          </a:solidFill>
                          <a:effectLst/>
                        </a:rPr>
                        <a:t>113,033</a:t>
                      </a:r>
                      <a:endParaRPr lang="en-US" sz="16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192,573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245,766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3281680"/>
                  </a:ext>
                </a:extLst>
              </a:tr>
              <a:tr h="453639">
                <a:tc>
                  <a:txBody>
                    <a:bodyPr/>
                    <a:lstStyle/>
                    <a:p>
                      <a:pPr algn="l" fontAlgn="b"/>
                      <a:r>
                        <a:rPr lang="en-US" sz="1600" u="none" strike="noStrike">
                          <a:effectLst/>
                        </a:rPr>
                        <a:t>Williamson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31,800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43,310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63,547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76,207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614335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1602113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Place of Birth for Population 18 to 24 Years, Texas, </a:t>
            </a:r>
            <a:br>
              <a:rPr lang="en-US" sz="2400" dirty="0" smtClean="0"/>
            </a:br>
            <a:r>
              <a:rPr lang="en-US" sz="2400" dirty="0" smtClean="0"/>
              <a:t>2007</a:t>
            </a:r>
            <a:r>
              <a:rPr lang="en-US" sz="2400" dirty="0"/>
              <a:t> </a:t>
            </a:r>
            <a:r>
              <a:rPr lang="en-US" sz="2400" dirty="0" smtClean="0"/>
              <a:t>and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graphicFrame>
        <p:nvGraphicFramePr>
          <p:cNvPr id="7" name="Chart 6"/>
          <p:cNvGraphicFramePr>
            <a:graphicFrameLocks/>
          </p:cNvGraphicFramePr>
          <p:nvPr>
            <p:extLst/>
          </p:nvPr>
        </p:nvGraphicFramePr>
        <p:xfrm>
          <a:off x="1315452" y="1069672"/>
          <a:ext cx="6938211" cy="549425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2007, 2017</a:t>
            </a:r>
            <a:endParaRPr lang="en-US" sz="1000" dirty="0">
              <a:solidFill>
                <a:schemeClr val="bg1">
                  <a:lumMod val="50000"/>
                </a:schemeClr>
              </a:solidFill>
            </a:endParaRPr>
          </a:p>
        </p:txBody>
      </p:sp>
    </p:spTree>
    <p:extLst>
      <p:ext uri="{BB962C8B-B14F-4D97-AF65-F5344CB8AC3E}">
        <p14:creationId xmlns:p14="http://schemas.microsoft.com/office/powerpoint/2010/main" val="180000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18 to 24 Years by Race/Ethnicity, Texas, </a:t>
            </a:r>
            <a:br>
              <a:rPr lang="en-US" sz="2400" dirty="0" smtClean="0"/>
            </a:br>
            <a:r>
              <a:rPr lang="en-US" sz="2400" dirty="0" smtClean="0"/>
              <a:t>2010-2017</a:t>
            </a:r>
            <a:endParaRPr lang="en-US" sz="2400" dirty="0"/>
          </a:p>
        </p:txBody>
      </p:sp>
      <p:sp>
        <p:nvSpPr>
          <p:cNvPr id="5" name="Rectangle 4"/>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graphicFrame>
        <p:nvGraphicFramePr>
          <p:cNvPr id="8" name="Chart 7"/>
          <p:cNvGraphicFramePr>
            <a:graphicFrameLocks/>
          </p:cNvGraphicFramePr>
          <p:nvPr>
            <p:extLst/>
          </p:nvPr>
        </p:nvGraphicFramePr>
        <p:xfrm>
          <a:off x="878054" y="1362075"/>
          <a:ext cx="7419975" cy="5114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033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Annual Numeric Change in Population 18 to 24, Texas, 2010-2017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graphicFrame>
        <p:nvGraphicFramePr>
          <p:cNvPr id="7" name="Chart 6"/>
          <p:cNvGraphicFramePr>
            <a:graphicFrameLocks/>
          </p:cNvGraphicFramePr>
          <p:nvPr>
            <p:extLst/>
          </p:nvPr>
        </p:nvGraphicFramePr>
        <p:xfrm>
          <a:off x="1554479" y="1122946"/>
          <a:ext cx="6217921" cy="544097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50460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15 to 24 Years, Austin Metro Counties, </a:t>
            </a:r>
            <a:br>
              <a:rPr lang="en-US" sz="2400" dirty="0" smtClean="0"/>
            </a:br>
            <a:r>
              <a:rPr lang="en-US" sz="2400" dirty="0" smtClean="0"/>
              <a:t>2010-2017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39825932"/>
              </p:ext>
            </p:extLst>
          </p:nvPr>
        </p:nvGraphicFramePr>
        <p:xfrm>
          <a:off x="1293340" y="1318061"/>
          <a:ext cx="6417276" cy="4299836"/>
        </p:xfrm>
        <a:graphic>
          <a:graphicData uri="http://schemas.openxmlformats.org/drawingml/2006/table">
            <a:tbl>
              <a:tblPr firstRow="1" bandRow="1">
                <a:tableStyleId>{B301B821-A1FF-4177-AEE7-76D212191A09}</a:tableStyleId>
              </a:tblPr>
              <a:tblGrid>
                <a:gridCol w="1069546">
                  <a:extLst>
                    <a:ext uri="{9D8B030D-6E8A-4147-A177-3AD203B41FA5}">
                      <a16:colId xmlns:a16="http://schemas.microsoft.com/office/drawing/2014/main" val="172542986"/>
                    </a:ext>
                  </a:extLst>
                </a:gridCol>
                <a:gridCol w="1069546">
                  <a:extLst>
                    <a:ext uri="{9D8B030D-6E8A-4147-A177-3AD203B41FA5}">
                      <a16:colId xmlns:a16="http://schemas.microsoft.com/office/drawing/2014/main" val="1446847789"/>
                    </a:ext>
                  </a:extLst>
                </a:gridCol>
                <a:gridCol w="1069546">
                  <a:extLst>
                    <a:ext uri="{9D8B030D-6E8A-4147-A177-3AD203B41FA5}">
                      <a16:colId xmlns:a16="http://schemas.microsoft.com/office/drawing/2014/main" val="1929437163"/>
                    </a:ext>
                  </a:extLst>
                </a:gridCol>
                <a:gridCol w="1069546">
                  <a:extLst>
                    <a:ext uri="{9D8B030D-6E8A-4147-A177-3AD203B41FA5}">
                      <a16:colId xmlns:a16="http://schemas.microsoft.com/office/drawing/2014/main" val="857380970"/>
                    </a:ext>
                  </a:extLst>
                </a:gridCol>
                <a:gridCol w="1069546">
                  <a:extLst>
                    <a:ext uri="{9D8B030D-6E8A-4147-A177-3AD203B41FA5}">
                      <a16:colId xmlns:a16="http://schemas.microsoft.com/office/drawing/2014/main" val="1631550478"/>
                    </a:ext>
                  </a:extLst>
                </a:gridCol>
                <a:gridCol w="1069546">
                  <a:extLst>
                    <a:ext uri="{9D8B030D-6E8A-4147-A177-3AD203B41FA5}">
                      <a16:colId xmlns:a16="http://schemas.microsoft.com/office/drawing/2014/main" val="829301886"/>
                    </a:ext>
                  </a:extLst>
                </a:gridCol>
              </a:tblGrid>
              <a:tr h="394240">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NH White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NH Black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NH Asian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Hispanic</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1236576"/>
                  </a:ext>
                </a:extLst>
              </a:tr>
              <a:tr h="394240">
                <a:tc>
                  <a:txBody>
                    <a:bodyPr/>
                    <a:lstStyle/>
                    <a:p>
                      <a:pPr algn="l" fontAlgn="b"/>
                      <a:r>
                        <a:rPr lang="en-US" sz="1400" u="none" strike="noStrike">
                          <a:effectLst/>
                        </a:rPr>
                        <a:t>Bastrop</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4,173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3,873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3260230"/>
                  </a:ext>
                </a:extLst>
              </a:tr>
              <a:tr h="39424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rgbClr val="C00000"/>
                          </a:solidFill>
                          <a:effectLst/>
                        </a:rPr>
                        <a:t>4,160</a:t>
                      </a:r>
                      <a:endParaRPr lang="en-US" sz="14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5,638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7556722"/>
                  </a:ext>
                </a:extLst>
              </a:tr>
              <a:tr h="394240">
                <a:tc>
                  <a:txBody>
                    <a:bodyPr/>
                    <a:lstStyle/>
                    <a:p>
                      <a:pPr algn="l" fontAlgn="b"/>
                      <a:r>
                        <a:rPr lang="en-US" sz="1400" u="none" strike="noStrike" dirty="0">
                          <a:effectLst/>
                        </a:rPr>
                        <a:t>Caldwell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3,399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9648700"/>
                  </a:ext>
                </a:extLst>
              </a:tr>
              <a:tr h="39424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rgbClr val="C00000"/>
                          </a:solidFill>
                          <a:effectLst/>
                        </a:rPr>
                        <a:t>2,032</a:t>
                      </a:r>
                      <a:endParaRPr lang="en-US" sz="14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rgbClr val="C00000"/>
                          </a:solidFill>
                          <a:effectLst/>
                        </a:rPr>
                        <a:t>447</a:t>
                      </a:r>
                      <a:endParaRPr lang="en-US" sz="14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3,908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4233537"/>
                  </a:ext>
                </a:extLst>
              </a:tr>
              <a:tr h="394240">
                <a:tc>
                  <a:txBody>
                    <a:bodyPr/>
                    <a:lstStyle/>
                    <a:p>
                      <a:pPr algn="l" fontAlgn="b"/>
                      <a:r>
                        <a:rPr lang="en-US" sz="1400" u="none" strike="noStrike">
                          <a:effectLst/>
                        </a:rPr>
                        <a:t>Hays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19,618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1,492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471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11,974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6612784"/>
                  </a:ext>
                </a:extLst>
              </a:tr>
              <a:tr h="39424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22,334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17,954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102363"/>
                  </a:ext>
                </a:extLst>
              </a:tr>
              <a:tr h="394240">
                <a:tc>
                  <a:txBody>
                    <a:bodyPr/>
                    <a:lstStyle/>
                    <a:p>
                      <a:pPr algn="l" fontAlgn="b"/>
                      <a:r>
                        <a:rPr lang="en-US" sz="1400" u="none" strike="noStrike">
                          <a:effectLst/>
                        </a:rPr>
                        <a:t>Travis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72,564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14,119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11,825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63,713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2280005"/>
                  </a:ext>
                </a:extLst>
              </a:tr>
              <a:tr h="39424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rgbClr val="C00000"/>
                          </a:solidFill>
                          <a:effectLst/>
                        </a:rPr>
                        <a:t>59,244</a:t>
                      </a:r>
                      <a:endParaRPr lang="en-US" sz="14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14,197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12,034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65,568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512935"/>
                  </a:ext>
                </a:extLst>
              </a:tr>
              <a:tr h="357436">
                <a:tc>
                  <a:txBody>
                    <a:bodyPr/>
                    <a:lstStyle/>
                    <a:p>
                      <a:pPr algn="l" fontAlgn="b"/>
                      <a:r>
                        <a:rPr lang="en-US" sz="1400" u="none" strike="noStrike" dirty="0">
                          <a:effectLst/>
                        </a:rPr>
                        <a:t>Williamson</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28,045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3,699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15,616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5112772"/>
                  </a:ext>
                </a:extLst>
              </a:tr>
              <a:tr h="39424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34,528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5,046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3,733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22,185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2389112"/>
                  </a:ext>
                </a:extLst>
              </a:tr>
            </a:tbl>
          </a:graphicData>
        </a:graphic>
      </p:graphicFrame>
      <p:sp>
        <p:nvSpPr>
          <p:cNvPr id="9" name="Rectangle 8"/>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Population Estimates</a:t>
            </a:r>
            <a:endParaRPr lang="en-US" sz="1000" dirty="0">
              <a:solidFill>
                <a:schemeClr val="bg1">
                  <a:lumMod val="50000"/>
                </a:schemeClr>
              </a:solidFill>
            </a:endParaRPr>
          </a:p>
        </p:txBody>
      </p:sp>
    </p:spTree>
    <p:extLst>
      <p:ext uri="{BB962C8B-B14F-4D97-AF65-F5344CB8AC3E}">
        <p14:creationId xmlns:p14="http://schemas.microsoft.com/office/powerpoint/2010/main" val="90483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Texas, 2007-2017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graphicFrame>
        <p:nvGraphicFramePr>
          <p:cNvPr id="7" name="Chart 6"/>
          <p:cNvGraphicFramePr>
            <a:graphicFrameLocks/>
          </p:cNvGraphicFramePr>
          <p:nvPr>
            <p:extLst/>
          </p:nvPr>
        </p:nvGraphicFramePr>
        <p:xfrm>
          <a:off x="601579" y="1447800"/>
          <a:ext cx="8201024" cy="508935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2887579"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48463" y="1596189"/>
            <a:ext cx="0" cy="417094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2007-2017</a:t>
            </a:r>
            <a:endParaRPr lang="en-US" sz="1000" dirty="0">
              <a:solidFill>
                <a:schemeClr val="bg1">
                  <a:lumMod val="50000"/>
                </a:schemeClr>
              </a:solidFill>
            </a:endParaRPr>
          </a:p>
        </p:txBody>
      </p:sp>
    </p:spTree>
    <p:extLst>
      <p:ext uri="{BB962C8B-B14F-4D97-AF65-F5344CB8AC3E}">
        <p14:creationId xmlns:p14="http://schemas.microsoft.com/office/powerpoint/2010/main" val="8901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2000-2018</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28,701,845</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3,555,731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14%</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10,519,475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830,766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7,535,591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811,051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College and Graduate Enrollment by Race/Ethnicity, Texas, 2008-2017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graphicFrame>
        <p:nvGraphicFramePr>
          <p:cNvPr id="7" name="Chart 6"/>
          <p:cNvGraphicFramePr>
            <a:graphicFrameLocks/>
          </p:cNvGraphicFramePr>
          <p:nvPr>
            <p:extLst/>
          </p:nvPr>
        </p:nvGraphicFramePr>
        <p:xfrm>
          <a:off x="954505" y="1315651"/>
          <a:ext cx="7315200" cy="52482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518610"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82715" y="1451810"/>
            <a:ext cx="16043" cy="44356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American Community Survey 1-Year Estimates, 2008-2017</a:t>
            </a:r>
            <a:endParaRPr lang="en-US" sz="1000" dirty="0">
              <a:solidFill>
                <a:schemeClr val="bg1">
                  <a:lumMod val="50000"/>
                </a:schemeClr>
              </a:solidFill>
            </a:endParaRPr>
          </a:p>
        </p:txBody>
      </p:sp>
    </p:spTree>
    <p:extLst>
      <p:ext uri="{BB962C8B-B14F-4D97-AF65-F5344CB8AC3E}">
        <p14:creationId xmlns:p14="http://schemas.microsoft.com/office/powerpoint/2010/main" val="1876087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Social Characteristics of Young Texans, 2017</a:t>
            </a:r>
            <a:endParaRPr lang="en-US" sz="2400" dirty="0"/>
          </a:p>
        </p:txBody>
      </p:sp>
      <p:graphicFrame>
        <p:nvGraphicFramePr>
          <p:cNvPr id="7" name="Content Placeholder 6"/>
          <p:cNvGraphicFramePr>
            <a:graphicFrameLocks noGrp="1"/>
          </p:cNvGraphicFramePr>
          <p:nvPr>
            <p:ph idx="1"/>
            <p:extLst/>
          </p:nvPr>
        </p:nvGraphicFramePr>
        <p:xfrm>
          <a:off x="345741" y="2765124"/>
          <a:ext cx="8458200" cy="3134360"/>
        </p:xfrm>
        <a:graphic>
          <a:graphicData uri="http://schemas.openxmlformats.org/drawingml/2006/table">
            <a:tbl>
              <a:tblPr firstRow="1" bandRow="1">
                <a:tableStyleId>{5C22544A-7EE6-4342-B048-85BDC9FD1C3A}</a:tableStyleId>
              </a:tblPr>
              <a:tblGrid>
                <a:gridCol w="2622049">
                  <a:extLst>
                    <a:ext uri="{9D8B030D-6E8A-4147-A177-3AD203B41FA5}">
                      <a16:colId xmlns:a16="http://schemas.microsoft.com/office/drawing/2014/main" val="1976655513"/>
                    </a:ext>
                  </a:extLst>
                </a:gridCol>
                <a:gridCol w="1607051">
                  <a:extLst>
                    <a:ext uri="{9D8B030D-6E8A-4147-A177-3AD203B41FA5}">
                      <a16:colId xmlns:a16="http://schemas.microsoft.com/office/drawing/2014/main" val="3136015786"/>
                    </a:ext>
                  </a:extLst>
                </a:gridCol>
                <a:gridCol w="2114550">
                  <a:extLst>
                    <a:ext uri="{9D8B030D-6E8A-4147-A177-3AD203B41FA5}">
                      <a16:colId xmlns:a16="http://schemas.microsoft.com/office/drawing/2014/main" val="3609231522"/>
                    </a:ext>
                  </a:extLst>
                </a:gridCol>
                <a:gridCol w="2114550">
                  <a:extLst>
                    <a:ext uri="{9D8B030D-6E8A-4147-A177-3AD203B41FA5}">
                      <a16:colId xmlns:a16="http://schemas.microsoft.com/office/drawing/2014/main" val="1162786653"/>
                    </a:ext>
                  </a:extLst>
                </a:gridCol>
              </a:tblGrid>
              <a:tr h="370840">
                <a:tc>
                  <a:txBody>
                    <a:bodyPr/>
                    <a:lstStyle/>
                    <a:p>
                      <a:pPr algn="ctr"/>
                      <a:endParaRPr lang="en-US" dirty="0"/>
                    </a:p>
                  </a:txBody>
                  <a:tcPr/>
                </a:tc>
                <a:tc>
                  <a:txBody>
                    <a:bodyPr/>
                    <a:lstStyle/>
                    <a:p>
                      <a:pPr algn="ctr"/>
                      <a:r>
                        <a:rPr lang="en-US" dirty="0" smtClean="0"/>
                        <a:t>Total</a:t>
                      </a:r>
                      <a:endParaRPr lang="en-US" dirty="0"/>
                    </a:p>
                  </a:txBody>
                  <a:tcPr/>
                </a:tc>
                <a:tc>
                  <a:txBody>
                    <a:bodyPr/>
                    <a:lstStyle/>
                    <a:p>
                      <a:pPr algn="ctr"/>
                      <a:r>
                        <a:rPr lang="en-US" dirty="0" smtClean="0"/>
                        <a:t>Male</a:t>
                      </a:r>
                      <a:endParaRPr lang="en-US" dirty="0"/>
                    </a:p>
                  </a:txBody>
                  <a:tcPr/>
                </a:tc>
                <a:tc>
                  <a:txBody>
                    <a:bodyPr/>
                    <a:lstStyle/>
                    <a:p>
                      <a:pPr algn="ctr"/>
                      <a:r>
                        <a:rPr lang="en-US" dirty="0" smtClean="0"/>
                        <a:t>Female</a:t>
                      </a:r>
                      <a:endParaRPr lang="en-US" dirty="0"/>
                    </a:p>
                  </a:txBody>
                  <a:tcPr/>
                </a:tc>
                <a:extLst>
                  <a:ext uri="{0D108BD9-81ED-4DB2-BD59-A6C34878D82A}">
                    <a16:rowId xmlns:a16="http://schemas.microsoft.com/office/drawing/2014/main" val="941348712"/>
                  </a:ext>
                </a:extLst>
              </a:tr>
              <a:tr h="370840">
                <a:tc>
                  <a:txBody>
                    <a:bodyPr/>
                    <a:lstStyle/>
                    <a:p>
                      <a:r>
                        <a:rPr lang="en-US" dirty="0" smtClean="0"/>
                        <a:t>Population</a:t>
                      </a:r>
                      <a:r>
                        <a:rPr lang="en-US" baseline="0" dirty="0" smtClean="0"/>
                        <a:t> 18 to 24</a:t>
                      </a:r>
                      <a:endParaRPr lang="en-US" dirty="0"/>
                    </a:p>
                  </a:txBody>
                  <a:tcPr/>
                </a:tc>
                <a:tc>
                  <a:txBody>
                    <a:bodyPr/>
                    <a:lstStyle/>
                    <a:p>
                      <a:pPr algn="ctr"/>
                      <a:r>
                        <a:rPr lang="en-US" dirty="0" smtClean="0"/>
                        <a:t>2,790,087</a:t>
                      </a:r>
                      <a:endParaRPr lang="en-US" dirty="0"/>
                    </a:p>
                  </a:txBody>
                  <a:tcPr/>
                </a:tc>
                <a:tc>
                  <a:txBody>
                    <a:bodyPr/>
                    <a:lstStyle/>
                    <a:p>
                      <a:pPr algn="ctr"/>
                      <a:r>
                        <a:rPr lang="en-US" dirty="0" smtClean="0"/>
                        <a:t>1,441,775</a:t>
                      </a:r>
                      <a:endParaRPr lang="en-US" dirty="0"/>
                    </a:p>
                  </a:txBody>
                  <a:tcPr/>
                </a:tc>
                <a:tc>
                  <a:txBody>
                    <a:bodyPr/>
                    <a:lstStyle/>
                    <a:p>
                      <a:pPr algn="ctr"/>
                      <a:r>
                        <a:rPr lang="en-US" dirty="0" smtClean="0"/>
                        <a:t>1,348,312</a:t>
                      </a:r>
                      <a:endParaRPr lang="en-US" dirty="0"/>
                    </a:p>
                  </a:txBody>
                  <a:tcPr/>
                </a:tc>
                <a:extLst>
                  <a:ext uri="{0D108BD9-81ED-4DB2-BD59-A6C34878D82A}">
                    <a16:rowId xmlns:a16="http://schemas.microsoft.com/office/drawing/2014/main" val="972317051"/>
                  </a:ext>
                </a:extLst>
              </a:tr>
              <a:tr h="370840">
                <a:tc>
                  <a:txBody>
                    <a:bodyPr/>
                    <a:lstStyle/>
                    <a:p>
                      <a:r>
                        <a:rPr lang="en-US" dirty="0" smtClean="0"/>
                        <a:t>Enrolled in college or graduate</a:t>
                      </a:r>
                      <a:r>
                        <a:rPr lang="en-US" baseline="0" dirty="0" smtClean="0"/>
                        <a:t> school</a:t>
                      </a:r>
                      <a:endParaRPr lang="en-US" dirty="0"/>
                    </a:p>
                  </a:txBody>
                  <a:tcPr/>
                </a:tc>
                <a:tc>
                  <a:txBody>
                    <a:bodyPr/>
                    <a:lstStyle/>
                    <a:p>
                      <a:pPr algn="ctr"/>
                      <a:r>
                        <a:rPr lang="en-US" dirty="0" smtClean="0"/>
                        <a:t>37.9%</a:t>
                      </a:r>
                      <a:endParaRPr lang="en-US" dirty="0"/>
                    </a:p>
                  </a:txBody>
                  <a:tcPr/>
                </a:tc>
                <a:tc>
                  <a:txBody>
                    <a:bodyPr/>
                    <a:lstStyle/>
                    <a:p>
                      <a:pPr algn="ctr"/>
                      <a:r>
                        <a:rPr lang="en-US" dirty="0" smtClean="0"/>
                        <a:t>34.1%</a:t>
                      </a:r>
                      <a:endParaRPr lang="en-US" dirty="0"/>
                    </a:p>
                  </a:txBody>
                  <a:tcPr/>
                </a:tc>
                <a:tc>
                  <a:txBody>
                    <a:bodyPr/>
                    <a:lstStyle/>
                    <a:p>
                      <a:pPr algn="ctr"/>
                      <a:r>
                        <a:rPr lang="en-US" dirty="0" smtClean="0"/>
                        <a:t>41.9%</a:t>
                      </a:r>
                      <a:endParaRPr lang="en-US" dirty="0"/>
                    </a:p>
                  </a:txBody>
                  <a:tcPr/>
                </a:tc>
                <a:extLst>
                  <a:ext uri="{0D108BD9-81ED-4DB2-BD59-A6C34878D82A}">
                    <a16:rowId xmlns:a16="http://schemas.microsoft.com/office/drawing/2014/main" val="905167812"/>
                  </a:ext>
                </a:extLst>
              </a:tr>
              <a:tr h="370840">
                <a:tc>
                  <a:txBody>
                    <a:bodyPr/>
                    <a:lstStyle/>
                    <a:p>
                      <a:r>
                        <a:rPr lang="en-US" dirty="0" smtClean="0"/>
                        <a:t>Enrolled in public school</a:t>
                      </a:r>
                      <a:endParaRPr lang="en-US" dirty="0"/>
                    </a:p>
                  </a:txBody>
                  <a:tcPr/>
                </a:tc>
                <a:tc>
                  <a:txBody>
                    <a:bodyPr/>
                    <a:lstStyle/>
                    <a:p>
                      <a:pPr algn="ctr"/>
                      <a:r>
                        <a:rPr lang="en-US" dirty="0" smtClean="0"/>
                        <a:t>85.5%</a:t>
                      </a:r>
                      <a:endParaRPr lang="en-US" dirty="0"/>
                    </a:p>
                  </a:txBody>
                  <a:tcPr/>
                </a:tc>
                <a:tc>
                  <a:txBody>
                    <a:bodyPr/>
                    <a:lstStyle/>
                    <a:p>
                      <a:pPr algn="ctr"/>
                      <a:r>
                        <a:rPr lang="en-US" dirty="0" smtClean="0"/>
                        <a:t>86.3%</a:t>
                      </a:r>
                      <a:endParaRPr lang="en-US" dirty="0"/>
                    </a:p>
                  </a:txBody>
                  <a:tcPr/>
                </a:tc>
                <a:tc>
                  <a:txBody>
                    <a:bodyPr/>
                    <a:lstStyle/>
                    <a:p>
                      <a:pPr algn="ctr"/>
                      <a:r>
                        <a:rPr lang="en-US" dirty="0" smtClean="0"/>
                        <a:t>84.7%</a:t>
                      </a:r>
                      <a:endParaRPr lang="en-US" dirty="0"/>
                    </a:p>
                  </a:txBody>
                  <a:tcPr/>
                </a:tc>
                <a:extLst>
                  <a:ext uri="{0D108BD9-81ED-4DB2-BD59-A6C34878D82A}">
                    <a16:rowId xmlns:a16="http://schemas.microsoft.com/office/drawing/2014/main" val="1472390295"/>
                  </a:ext>
                </a:extLst>
              </a:tr>
              <a:tr h="370840">
                <a:tc>
                  <a:txBody>
                    <a:bodyPr/>
                    <a:lstStyle/>
                    <a:p>
                      <a:r>
                        <a:rPr lang="en-US" dirty="0" smtClean="0"/>
                        <a:t>Enrolled in private school</a:t>
                      </a:r>
                      <a:endParaRPr lang="en-US" dirty="0"/>
                    </a:p>
                  </a:txBody>
                  <a:tcPr/>
                </a:tc>
                <a:tc>
                  <a:txBody>
                    <a:bodyPr/>
                    <a:lstStyle/>
                    <a:p>
                      <a:pPr algn="ctr"/>
                      <a:r>
                        <a:rPr lang="en-US" dirty="0" smtClean="0"/>
                        <a:t>14.5%</a:t>
                      </a:r>
                      <a:endParaRPr lang="en-US" dirty="0"/>
                    </a:p>
                  </a:txBody>
                  <a:tcPr/>
                </a:tc>
                <a:tc>
                  <a:txBody>
                    <a:bodyPr/>
                    <a:lstStyle/>
                    <a:p>
                      <a:pPr algn="ctr"/>
                      <a:r>
                        <a:rPr lang="en-US" dirty="0" smtClean="0"/>
                        <a:t>13.7%</a:t>
                      </a:r>
                      <a:endParaRPr lang="en-US" dirty="0"/>
                    </a:p>
                  </a:txBody>
                  <a:tcPr/>
                </a:tc>
                <a:tc>
                  <a:txBody>
                    <a:bodyPr/>
                    <a:lstStyle/>
                    <a:p>
                      <a:pPr algn="ctr"/>
                      <a:r>
                        <a:rPr lang="en-US" dirty="0" smtClean="0"/>
                        <a:t>15.3%</a:t>
                      </a:r>
                      <a:endParaRPr lang="en-US" dirty="0"/>
                    </a:p>
                  </a:txBody>
                  <a:tcPr/>
                </a:tc>
                <a:extLst>
                  <a:ext uri="{0D108BD9-81ED-4DB2-BD59-A6C34878D82A}">
                    <a16:rowId xmlns:a16="http://schemas.microsoft.com/office/drawing/2014/main" val="543885519"/>
                  </a:ext>
                </a:extLst>
              </a:tr>
              <a:tr h="370840">
                <a:tc>
                  <a:txBody>
                    <a:bodyPr/>
                    <a:lstStyle/>
                    <a:p>
                      <a:r>
                        <a:rPr lang="en-US" dirty="0" smtClean="0"/>
                        <a:t>Percent</a:t>
                      </a:r>
                      <a:r>
                        <a:rPr lang="en-US" baseline="0" dirty="0" smtClean="0"/>
                        <a:t> below Poverty</a:t>
                      </a:r>
                      <a:endParaRPr lang="en-US" dirty="0"/>
                    </a:p>
                  </a:txBody>
                  <a:tcPr/>
                </a:tc>
                <a:tc>
                  <a:txBody>
                    <a:bodyPr/>
                    <a:lstStyle/>
                    <a:p>
                      <a:pPr algn="ctr"/>
                      <a:r>
                        <a:rPr lang="en-US" dirty="0" smtClean="0"/>
                        <a:t>50.0%</a:t>
                      </a:r>
                      <a:endParaRPr lang="en-US" dirty="0"/>
                    </a:p>
                  </a:txBody>
                  <a:tcPr/>
                </a:tc>
                <a:tc>
                  <a:txBody>
                    <a:bodyPr/>
                    <a:lstStyle/>
                    <a:p>
                      <a:pPr algn="ctr"/>
                      <a:r>
                        <a:rPr lang="en-US" dirty="0" smtClean="0"/>
                        <a:t>43.3%</a:t>
                      </a:r>
                      <a:endParaRPr lang="en-US" dirty="0"/>
                    </a:p>
                  </a:txBody>
                  <a:tcPr/>
                </a:tc>
                <a:tc>
                  <a:txBody>
                    <a:bodyPr/>
                    <a:lstStyle/>
                    <a:p>
                      <a:pPr algn="ctr"/>
                      <a:r>
                        <a:rPr lang="en-US" dirty="0" smtClean="0"/>
                        <a:t>56.8%</a:t>
                      </a:r>
                      <a:endParaRPr lang="en-US" dirty="0"/>
                    </a:p>
                  </a:txBody>
                  <a:tcPr/>
                </a:tc>
                <a:extLst>
                  <a:ext uri="{0D108BD9-81ED-4DB2-BD59-A6C34878D82A}">
                    <a16:rowId xmlns:a16="http://schemas.microsoft.com/office/drawing/2014/main" val="2503775926"/>
                  </a:ext>
                </a:extLst>
              </a:tr>
              <a:tr h="370840">
                <a:tc>
                  <a:txBody>
                    <a:bodyPr/>
                    <a:lstStyle/>
                    <a:p>
                      <a:r>
                        <a:rPr lang="en-US" dirty="0" smtClean="0"/>
                        <a:t>Percent without Health Insurance*</a:t>
                      </a:r>
                      <a:endParaRPr lang="en-US" dirty="0"/>
                    </a:p>
                  </a:txBody>
                  <a:tcPr/>
                </a:tc>
                <a:tc>
                  <a:txBody>
                    <a:bodyPr/>
                    <a:lstStyle/>
                    <a:p>
                      <a:pPr algn="ctr"/>
                      <a:r>
                        <a:rPr lang="en-US" dirty="0" smtClean="0"/>
                        <a:t>29.3%</a:t>
                      </a:r>
                      <a:endParaRPr lang="en-US" dirty="0"/>
                    </a:p>
                  </a:txBody>
                  <a:tcPr/>
                </a:tc>
                <a:tc>
                  <a:txBody>
                    <a:bodyPr/>
                    <a:lstStyle/>
                    <a:p>
                      <a:pPr algn="ctr"/>
                      <a:r>
                        <a:rPr lang="en-US" dirty="0" smtClean="0"/>
                        <a:t>30.7%</a:t>
                      </a:r>
                      <a:endParaRPr lang="en-US" dirty="0"/>
                    </a:p>
                  </a:txBody>
                  <a:tcPr/>
                </a:tc>
                <a:tc>
                  <a:txBody>
                    <a:bodyPr/>
                    <a:lstStyle/>
                    <a:p>
                      <a:pPr algn="ctr"/>
                      <a:r>
                        <a:rPr lang="en-US" dirty="0" smtClean="0"/>
                        <a:t>27.8%</a:t>
                      </a:r>
                      <a:endParaRPr lang="en-US" dirty="0"/>
                    </a:p>
                  </a:txBody>
                  <a:tcPr/>
                </a:tc>
                <a:extLst>
                  <a:ext uri="{0D108BD9-81ED-4DB2-BD59-A6C34878D82A}">
                    <a16:rowId xmlns:a16="http://schemas.microsoft.com/office/drawing/2014/main" val="21981858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2017 American Community Survey 1-Year Estimates</a:t>
            </a:r>
            <a:endParaRPr lang="en-US" sz="1000" dirty="0">
              <a:solidFill>
                <a:schemeClr val="bg1">
                  <a:lumMod val="50000"/>
                </a:schemeClr>
              </a:solidFill>
            </a:endParaRPr>
          </a:p>
        </p:txBody>
      </p:sp>
      <p:sp>
        <p:nvSpPr>
          <p:cNvPr id="9" name="TextBox 8"/>
          <p:cNvSpPr txBox="1"/>
          <p:nvPr/>
        </p:nvSpPr>
        <p:spPr>
          <a:xfrm>
            <a:off x="854242" y="1401466"/>
            <a:ext cx="780448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1.85 million Texans are enrolled in college or graduate school.</a:t>
            </a:r>
          </a:p>
          <a:p>
            <a:pPr marL="742950" lvl="1" indent="-285750">
              <a:buFont typeface="Arial" panose="020B0604020202020204" pitchFamily="34" charset="0"/>
              <a:buChar char="•"/>
            </a:pPr>
            <a:r>
              <a:rPr lang="en-US" dirty="0" smtClean="0"/>
              <a:t>20.7% of undergrads live below the poverty level.</a:t>
            </a:r>
          </a:p>
          <a:p>
            <a:pPr marL="742950" lvl="1" indent="-285750">
              <a:buFont typeface="Arial" panose="020B0604020202020204" pitchFamily="34" charset="0"/>
              <a:buChar char="•"/>
            </a:pPr>
            <a:r>
              <a:rPr lang="en-US" dirty="0" smtClean="0"/>
              <a:t>14.6% of graduate students live below the poverty level.</a:t>
            </a:r>
          </a:p>
          <a:p>
            <a:pPr marL="742950" lvl="1" indent="-285750">
              <a:buFont typeface="Arial" panose="020B0604020202020204" pitchFamily="34" charset="0"/>
              <a:buChar char="•"/>
            </a:pPr>
            <a:r>
              <a:rPr lang="en-US" dirty="0" smtClean="0"/>
              <a:t>20.9% of 19 to 25 year-olds enrolled in school have no insurance.</a:t>
            </a:r>
            <a:endParaRPr lang="en-US" dirty="0"/>
          </a:p>
        </p:txBody>
      </p:sp>
    </p:spTree>
    <p:extLst>
      <p:ext uri="{BB962C8B-B14F-4D97-AF65-F5344CB8AC3E}">
        <p14:creationId xmlns:p14="http://schemas.microsoft.com/office/powerpoint/2010/main" val="1119914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economic indicators</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696949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1783977"/>
            <a:ext cx="8856702" cy="4013666"/>
          </a:xfrm>
          <a:prstGeom prst="rect">
            <a:avLst/>
          </a:prstGeom>
        </p:spPr>
      </p:pic>
      <p:sp>
        <p:nvSpPr>
          <p:cNvPr id="3" name="Title 2"/>
          <p:cNvSpPr>
            <a:spLocks noGrp="1"/>
          </p:cNvSpPr>
          <p:nvPr>
            <p:ph type="title"/>
          </p:nvPr>
        </p:nvSpPr>
        <p:spPr/>
        <p:txBody>
          <a:bodyPr>
            <a:normAutofit/>
          </a:bodyPr>
          <a:lstStyle/>
          <a:p>
            <a:r>
              <a:rPr lang="en-US" sz="2400" dirty="0" smtClean="0"/>
              <a:t>U.S. and Texas Job Growth, 2015-2019</a:t>
            </a:r>
            <a:endParaRPr lang="en-US" sz="2400" dirty="0"/>
          </a:p>
        </p:txBody>
      </p:sp>
    </p:spTree>
    <p:extLst>
      <p:ext uri="{BB962C8B-B14F-4D97-AF65-F5344CB8AC3E}">
        <p14:creationId xmlns:p14="http://schemas.microsoft.com/office/powerpoint/2010/main" val="4028947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34</a:t>
            </a:fld>
            <a:endParaRPr lang="en-US" dirty="0"/>
          </a:p>
        </p:txBody>
      </p:sp>
      <p:pic>
        <p:nvPicPr>
          <p:cNvPr id="3" name="Picture 2"/>
          <p:cNvPicPr>
            <a:picLocks noChangeAspect="1"/>
          </p:cNvPicPr>
          <p:nvPr/>
        </p:nvPicPr>
        <p:blipFill>
          <a:blip r:embed="rId2"/>
          <a:stretch>
            <a:fillRect/>
          </a:stretch>
        </p:blipFill>
        <p:spPr>
          <a:xfrm>
            <a:off x="98613" y="1685365"/>
            <a:ext cx="8972304" cy="4509247"/>
          </a:xfrm>
          <a:prstGeom prst="rect">
            <a:avLst/>
          </a:prstGeom>
        </p:spPr>
      </p:pic>
    </p:spTree>
    <p:extLst>
      <p:ext uri="{BB962C8B-B14F-4D97-AF65-F5344CB8AC3E}">
        <p14:creationId xmlns:p14="http://schemas.microsoft.com/office/powerpoint/2010/main" val="3773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313443" y="1480711"/>
            <a:ext cx="8641961" cy="4941567"/>
          </a:xfrm>
          <a:prstGeom prst="rect">
            <a:avLst/>
          </a:prstGeom>
        </p:spPr>
      </p:pic>
    </p:spTree>
    <p:extLst>
      <p:ext uri="{BB962C8B-B14F-4D97-AF65-F5344CB8AC3E}">
        <p14:creationId xmlns:p14="http://schemas.microsoft.com/office/powerpoint/2010/main" val="178721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2016-2017</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a:t>
                      </a:r>
                      <a:r>
                        <a:rPr lang="en-US" sz="1600" b="1" u="none" strike="noStrike" dirty="0" smtClean="0">
                          <a:effectLst/>
                        </a:rPr>
                        <a:t>59,206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dirty="0">
                          <a:effectLst/>
                        </a:rPr>
                        <a:t>Asian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84,100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dirty="0">
                          <a:effectLst/>
                        </a:rPr>
                        <a:t>NH White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72,361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dirty="0">
                          <a:effectLst/>
                        </a:rPr>
                        <a:t>Hispanic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46,855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dirty="0">
                          <a:effectLst/>
                        </a:rPr>
                        <a:t>Black</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45,092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2400" dirty="0" smtClean="0"/>
              <a:t>Economic Indicators, Texas and U.S., 2017</a:t>
            </a:r>
            <a:endParaRPr lang="en-US" sz="2400" dirty="0"/>
          </a:p>
        </p:txBody>
      </p:sp>
      <p:sp>
        <p:nvSpPr>
          <p:cNvPr id="6" name="Content Placeholder 5"/>
          <p:cNvSpPr>
            <a:spLocks noGrp="1"/>
          </p:cNvSpPr>
          <p:nvPr>
            <p:ph idx="1"/>
          </p:nvPr>
        </p:nvSpPr>
        <p:spPr/>
        <p:txBody>
          <a:bodyPr>
            <a:normAutofit fontScale="92500" lnSpcReduction="10000"/>
          </a:bodyPr>
          <a:lstStyle/>
          <a:p>
            <a:r>
              <a:rPr lang="en-US" dirty="0"/>
              <a:t>Unemployment </a:t>
            </a:r>
            <a:r>
              <a:rPr lang="en-US" dirty="0" smtClean="0"/>
              <a:t>rate </a:t>
            </a:r>
          </a:p>
          <a:p>
            <a:pPr lvl="1"/>
            <a:r>
              <a:rPr lang="en-US" dirty="0" smtClean="0"/>
              <a:t>Texas </a:t>
            </a:r>
            <a:r>
              <a:rPr lang="en-US" dirty="0"/>
              <a:t>= </a:t>
            </a:r>
            <a:r>
              <a:rPr lang="en-US" dirty="0" smtClean="0"/>
              <a:t>5.1% </a:t>
            </a:r>
          </a:p>
          <a:p>
            <a:pPr lvl="1"/>
            <a:r>
              <a:rPr lang="en-US" dirty="0" smtClean="0"/>
              <a:t>U.S</a:t>
            </a:r>
            <a:r>
              <a:rPr lang="en-US" dirty="0"/>
              <a:t>. = </a:t>
            </a:r>
            <a:r>
              <a:rPr lang="en-US" dirty="0" smtClean="0"/>
              <a:t>5.3%</a:t>
            </a:r>
            <a:endParaRPr lang="en-US" dirty="0"/>
          </a:p>
          <a:p>
            <a:r>
              <a:rPr lang="en-US" dirty="0"/>
              <a:t>Median Household </a:t>
            </a:r>
            <a:r>
              <a:rPr lang="en-US" dirty="0" smtClean="0"/>
              <a:t>Income </a:t>
            </a:r>
          </a:p>
          <a:p>
            <a:pPr lvl="1"/>
            <a:r>
              <a:rPr lang="en-US" dirty="0" smtClean="0"/>
              <a:t>Texas </a:t>
            </a:r>
            <a:r>
              <a:rPr lang="en-US" dirty="0"/>
              <a:t>= $</a:t>
            </a:r>
            <a:r>
              <a:rPr lang="en-US" dirty="0" smtClean="0"/>
              <a:t>59,206 </a:t>
            </a:r>
          </a:p>
          <a:p>
            <a:pPr lvl="1"/>
            <a:r>
              <a:rPr lang="en-US" dirty="0" smtClean="0"/>
              <a:t>U.S</a:t>
            </a:r>
            <a:r>
              <a:rPr lang="en-US" dirty="0"/>
              <a:t>. = </a:t>
            </a:r>
            <a:r>
              <a:rPr lang="en-US" dirty="0" smtClean="0"/>
              <a:t>$60,336</a:t>
            </a:r>
            <a:endParaRPr lang="en-US" dirty="0"/>
          </a:p>
          <a:p>
            <a:r>
              <a:rPr lang="en-US" dirty="0"/>
              <a:t>Median Family </a:t>
            </a:r>
            <a:r>
              <a:rPr lang="en-US" dirty="0" smtClean="0"/>
              <a:t>Income </a:t>
            </a:r>
          </a:p>
          <a:p>
            <a:pPr lvl="1"/>
            <a:r>
              <a:rPr lang="en-US" dirty="0" smtClean="0"/>
              <a:t>Texas </a:t>
            </a:r>
            <a:r>
              <a:rPr lang="en-US" dirty="0"/>
              <a:t>= </a:t>
            </a:r>
            <a:r>
              <a:rPr lang="en-US" dirty="0" smtClean="0"/>
              <a:t>$70,136 </a:t>
            </a:r>
          </a:p>
          <a:p>
            <a:pPr lvl="1"/>
            <a:r>
              <a:rPr lang="en-US" dirty="0" smtClean="0"/>
              <a:t>U.S</a:t>
            </a:r>
            <a:r>
              <a:rPr lang="en-US" dirty="0"/>
              <a:t>. = </a:t>
            </a:r>
            <a:r>
              <a:rPr lang="en-US" dirty="0" smtClean="0"/>
              <a:t>$73,891</a:t>
            </a:r>
            <a:endParaRPr lang="en-US" dirty="0"/>
          </a:p>
          <a:p>
            <a:r>
              <a:rPr lang="en-US" dirty="0" smtClean="0"/>
              <a:t>Poverty rate</a:t>
            </a:r>
          </a:p>
          <a:p>
            <a:pPr lvl="1"/>
            <a:r>
              <a:rPr lang="en-US" dirty="0" smtClean="0"/>
              <a:t>Texas </a:t>
            </a:r>
            <a:r>
              <a:rPr lang="en-US" dirty="0"/>
              <a:t>= </a:t>
            </a:r>
            <a:r>
              <a:rPr lang="en-US" dirty="0" smtClean="0"/>
              <a:t>14.7%  </a:t>
            </a:r>
          </a:p>
          <a:p>
            <a:pPr lvl="1"/>
            <a:r>
              <a:rPr lang="en-US" dirty="0" smtClean="0"/>
              <a:t>U.S</a:t>
            </a:r>
            <a:r>
              <a:rPr lang="en-US" dirty="0"/>
              <a:t>. = </a:t>
            </a:r>
            <a:r>
              <a:rPr lang="en-US" dirty="0" smtClean="0"/>
              <a:t>13.4%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42693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Housing Affordability in Select Texas Metros, </a:t>
            </a:r>
            <a:br>
              <a:rPr lang="en-US" sz="2400" dirty="0" smtClean="0"/>
            </a:br>
            <a:r>
              <a:rPr lang="en-US" sz="2400" dirty="0" smtClean="0"/>
              <a:t>2007-2017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37</a:t>
            </a:fld>
            <a:endParaRPr lang="en-US" dirty="0"/>
          </a:p>
        </p:txBody>
      </p:sp>
      <p:sp>
        <p:nvSpPr>
          <p:cNvPr id="3" name="TextBox 2"/>
          <p:cNvSpPr txBox="1"/>
          <p:nvPr/>
        </p:nvSpPr>
        <p:spPr>
          <a:xfrm>
            <a:off x="816806" y="6093303"/>
            <a:ext cx="7465505" cy="577081"/>
          </a:xfrm>
          <a:prstGeom prst="rect">
            <a:avLst/>
          </a:prstGeom>
          <a:noFill/>
        </p:spPr>
        <p:txBody>
          <a:bodyPr wrap="none" rtlCol="0">
            <a:spAutoFit/>
          </a:bodyPr>
          <a:lstStyle/>
          <a:p>
            <a:r>
              <a:rPr lang="en-US" sz="1050" dirty="0" smtClean="0">
                <a:solidFill>
                  <a:schemeClr val="tx1">
                    <a:lumMod val="65000"/>
                    <a:lumOff val="35000"/>
                  </a:schemeClr>
                </a:solidFill>
              </a:rPr>
              <a:t>Notes: Data are through fourth quarter 2017. The Housing Opportunity Index represents the share of homes sold in a given area that </a:t>
            </a:r>
          </a:p>
          <a:p>
            <a:r>
              <a:rPr lang="en-US" sz="1050" dirty="0" smtClean="0">
                <a:solidFill>
                  <a:schemeClr val="tx1">
                    <a:lumMod val="65000"/>
                    <a:lumOff val="35000"/>
                  </a:schemeClr>
                </a:solidFill>
              </a:rPr>
              <a:t>Would have been affordable to a family earning the local median income.</a:t>
            </a:r>
          </a:p>
          <a:p>
            <a:r>
              <a:rPr lang="en-US" sz="1050" dirty="0" smtClean="0">
                <a:solidFill>
                  <a:schemeClr val="tx1">
                    <a:lumMod val="65000"/>
                    <a:lumOff val="35000"/>
                  </a:schemeClr>
                </a:solidFill>
              </a:rPr>
              <a:t>Source: National Association of Home Builders/Wells Fargo.</a:t>
            </a:r>
            <a:endParaRPr lang="en-US" sz="1050" dirty="0">
              <a:solidFill>
                <a:schemeClr val="tx1">
                  <a:lumMod val="65000"/>
                  <a:lumOff val="35000"/>
                </a:schemeClr>
              </a:solidFill>
            </a:endParaRPr>
          </a:p>
        </p:txBody>
      </p:sp>
      <p:graphicFrame>
        <p:nvGraphicFramePr>
          <p:cNvPr id="8" name="Chart 7"/>
          <p:cNvGraphicFramePr>
            <a:graphicFrameLocks noGrp="1"/>
          </p:cNvGraphicFramePr>
          <p:nvPr>
            <p:extLst/>
          </p:nvPr>
        </p:nvGraphicFramePr>
        <p:xfrm>
          <a:off x="453155" y="1456566"/>
          <a:ext cx="8423808" cy="4636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1002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Population 25 Years Plus with HS Degree and Above,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38</a:t>
            </a:fld>
            <a:endParaRPr lang="en-US" dirty="0"/>
          </a:p>
        </p:txBody>
      </p:sp>
      <p:sp>
        <p:nvSpPr>
          <p:cNvPr id="8" name="Rectangle 7"/>
          <p:cNvSpPr/>
          <p:nvPr/>
        </p:nvSpPr>
        <p:spPr>
          <a:xfrm>
            <a:off x="76200" y="6488265"/>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a:t>
            </a:r>
            <a:r>
              <a:rPr lang="en-US" sz="9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2013-2017</a:t>
            </a:r>
            <a:endParaRPr lang="en-US" sz="900"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227620" y="1725155"/>
            <a:ext cx="1823602" cy="2388879"/>
          </a:xfrm>
          <a:prstGeom prst="rect">
            <a:avLst/>
          </a:prstGeom>
        </p:spPr>
      </p:pic>
      <p:pic>
        <p:nvPicPr>
          <p:cNvPr id="10" name="Picture 9"/>
          <p:cNvPicPr>
            <a:picLocks noChangeAspect="1"/>
          </p:cNvPicPr>
          <p:nvPr/>
        </p:nvPicPr>
        <p:blipFill rotWithShape="1">
          <a:blip r:embed="rId4"/>
          <a:srcRect l="3363" t="26438" r="9233" b="11499"/>
          <a:stretch/>
        </p:blipFill>
        <p:spPr>
          <a:xfrm>
            <a:off x="2833816" y="1247691"/>
            <a:ext cx="5692346" cy="5240573"/>
          </a:xfrm>
          <a:prstGeom prst="rect">
            <a:avLst/>
          </a:prstGeom>
        </p:spPr>
      </p:pic>
    </p:spTree>
    <p:extLst>
      <p:ext uri="{BB962C8B-B14F-4D97-AF65-F5344CB8AC3E}">
        <p14:creationId xmlns:p14="http://schemas.microsoft.com/office/powerpoint/2010/main" val="2456817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Population 25 years plus with a Bachelor’s Degree and Above,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39</a:t>
            </a:fld>
            <a:endParaRPr lang="en-US" dirty="0"/>
          </a:p>
        </p:txBody>
      </p:sp>
      <p:sp>
        <p:nvSpPr>
          <p:cNvPr id="7" name="Rectangle 6"/>
          <p:cNvSpPr/>
          <p:nvPr/>
        </p:nvSpPr>
        <p:spPr>
          <a:xfrm>
            <a:off x="76200" y="6488265"/>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a:t>
            </a:r>
            <a:r>
              <a:rPr lang="en-US" sz="9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2013-2017</a:t>
            </a:r>
            <a:endParaRPr lang="en-US" sz="900" dirty="0">
              <a:solidFill>
                <a:schemeClr val="bg1">
                  <a:lumMod val="50000"/>
                </a:schemeClr>
              </a:solidFill>
            </a:endParaRPr>
          </a:p>
        </p:txBody>
      </p:sp>
      <p:pic>
        <p:nvPicPr>
          <p:cNvPr id="8" name="Picture 7"/>
          <p:cNvPicPr>
            <a:picLocks noChangeAspect="1"/>
          </p:cNvPicPr>
          <p:nvPr/>
        </p:nvPicPr>
        <p:blipFill>
          <a:blip r:embed="rId2"/>
          <a:stretch>
            <a:fillRect/>
          </a:stretch>
        </p:blipFill>
        <p:spPr>
          <a:xfrm>
            <a:off x="147968" y="1626301"/>
            <a:ext cx="1647006" cy="2157542"/>
          </a:xfrm>
          <a:prstGeom prst="rect">
            <a:avLst/>
          </a:prstGeom>
        </p:spPr>
      </p:pic>
      <p:pic>
        <p:nvPicPr>
          <p:cNvPr id="9" name="Picture 8"/>
          <p:cNvPicPr>
            <a:picLocks noChangeAspect="1"/>
          </p:cNvPicPr>
          <p:nvPr/>
        </p:nvPicPr>
        <p:blipFill rotWithShape="1">
          <a:blip r:embed="rId3"/>
          <a:srcRect l="3149" t="26356" r="9553" b="16849"/>
          <a:stretch/>
        </p:blipFill>
        <p:spPr>
          <a:xfrm>
            <a:off x="2479589" y="1248880"/>
            <a:ext cx="6211330" cy="5239385"/>
          </a:xfrm>
          <a:prstGeom prst="rect">
            <a:avLst/>
          </a:prstGeom>
        </p:spPr>
      </p:pic>
    </p:spTree>
    <p:extLst>
      <p:ext uri="{BB962C8B-B14F-4D97-AF65-F5344CB8AC3E}">
        <p14:creationId xmlns:p14="http://schemas.microsoft.com/office/powerpoint/2010/main" val="43897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4</a:t>
            </a:fld>
            <a:endParaRPr lang="en-US" dirty="0"/>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a:r>
              <a:rPr lang="en-US" altLang="en-US" dirty="0">
                <a:solidFill>
                  <a:srgbClr val="254061"/>
                </a:solidFill>
                <a:ea typeface="Calibri" panose="020F0502020204030204" pitchFamily="34" charset="0"/>
              </a:rPr>
              <a:t>Texas added 379,128 people between July 1, 2017 and July 1, 2018. </a:t>
            </a:r>
          </a:p>
          <a:p>
            <a:pPr defTabSz="1219170"/>
            <a:endParaRPr lang="en-US" altLang="en-US" dirty="0">
              <a:solidFill>
                <a:srgbClr val="254061"/>
              </a:solidFill>
              <a:ea typeface="Calibri" panose="020F0502020204030204" pitchFamily="34" charset="0"/>
            </a:endParaRPr>
          </a:p>
          <a:p>
            <a:pPr marL="380990"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1,039 people per day added to our population. </a:t>
            </a:r>
          </a:p>
          <a:p>
            <a:pPr marL="380990"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524 persons per day from natural increase (more births than deaths)</a:t>
            </a:r>
          </a:p>
          <a:p>
            <a:pPr marL="990575" lvl="1"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515 per day from net migration (288 international and 227 domestic migrants per day).</a:t>
            </a:r>
            <a:endParaRPr lang="en-US" altLang="en-US" dirty="0">
              <a:solidFill>
                <a:srgbClr val="254061"/>
              </a:solidFill>
              <a:latin typeface="+mj-lt"/>
            </a:endParaRPr>
          </a:p>
        </p:txBody>
      </p:sp>
      <p:graphicFrame>
        <p:nvGraphicFramePr>
          <p:cNvPr id="6" name="Chart 5"/>
          <p:cNvGraphicFramePr/>
          <p:nvPr>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644" y="6457890"/>
            <a:ext cx="5460243" cy="400110"/>
          </a:xfrm>
          <a:prstGeom prst="rect">
            <a:avLst/>
          </a:prstGeom>
        </p:spPr>
        <p:txBody>
          <a:bodyPr wrap="square">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a:t>
            </a:r>
            <a:r>
              <a:rPr lang="en-US" sz="1000" dirty="0">
                <a:solidFill>
                  <a:schemeClr val="tx1">
                    <a:lumMod val="50000"/>
                    <a:lumOff val="50000"/>
                  </a:schemeClr>
                </a:solidFill>
              </a:rPr>
              <a:t>2018 Population Estimates.					</a:t>
            </a:r>
          </a:p>
        </p:txBody>
      </p:sp>
    </p:spTree>
    <p:extLst>
      <p:ext uri="{BB962C8B-B14F-4D97-AF65-F5344CB8AC3E}">
        <p14:creationId xmlns:p14="http://schemas.microsoft.com/office/powerpoint/2010/main" val="1207251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of </a:t>
            </a:r>
            <a:r>
              <a:rPr lang="en-US" sz="2400" dirty="0"/>
              <a:t>B</a:t>
            </a:r>
            <a:r>
              <a:rPr lang="en-US" sz="2400" dirty="0" smtClean="0"/>
              <a:t>elow Poverty,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40</a:t>
            </a:fld>
            <a:endParaRPr lang="en-US" dirty="0"/>
          </a:p>
        </p:txBody>
      </p:sp>
      <p:sp>
        <p:nvSpPr>
          <p:cNvPr id="7" name="TextBox 6"/>
          <p:cNvSpPr txBox="1"/>
          <p:nvPr/>
        </p:nvSpPr>
        <p:spPr>
          <a:xfrm>
            <a:off x="76200" y="6478320"/>
            <a:ext cx="8763000" cy="23083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U.S. Census Bureau, American Community Survey 2017 5-Year Estimates </a:t>
            </a:r>
          </a:p>
        </p:txBody>
      </p:sp>
      <p:pic>
        <p:nvPicPr>
          <p:cNvPr id="8" name="Picture 7"/>
          <p:cNvPicPr>
            <a:picLocks noChangeAspect="1"/>
          </p:cNvPicPr>
          <p:nvPr/>
        </p:nvPicPr>
        <p:blipFill>
          <a:blip r:embed="rId2"/>
          <a:stretch>
            <a:fillRect/>
          </a:stretch>
        </p:blipFill>
        <p:spPr>
          <a:xfrm>
            <a:off x="147968" y="1593349"/>
            <a:ext cx="1815914" cy="2378807"/>
          </a:xfrm>
          <a:prstGeom prst="rect">
            <a:avLst/>
          </a:prstGeom>
        </p:spPr>
      </p:pic>
      <p:pic>
        <p:nvPicPr>
          <p:cNvPr id="5" name="Picture 4"/>
          <p:cNvPicPr>
            <a:picLocks noChangeAspect="1"/>
          </p:cNvPicPr>
          <p:nvPr/>
        </p:nvPicPr>
        <p:blipFill rotWithShape="1">
          <a:blip r:embed="rId3"/>
          <a:srcRect l="3257" t="27015" r="9979" b="11417"/>
          <a:stretch/>
        </p:blipFill>
        <p:spPr>
          <a:xfrm>
            <a:off x="2767913" y="1330225"/>
            <a:ext cx="5478162" cy="5040179"/>
          </a:xfrm>
          <a:prstGeom prst="rect">
            <a:avLst/>
          </a:prstGeom>
        </p:spPr>
      </p:pic>
    </p:spTree>
    <p:extLst>
      <p:ext uri="{BB962C8B-B14F-4D97-AF65-F5344CB8AC3E}">
        <p14:creationId xmlns:p14="http://schemas.microsoft.com/office/powerpoint/2010/main" val="49416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Median Household Income,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41</a:t>
            </a:fld>
            <a:endParaRPr lang="en-US" dirty="0"/>
          </a:p>
        </p:txBody>
      </p:sp>
      <p:pic>
        <p:nvPicPr>
          <p:cNvPr id="6" name="Picture 5"/>
          <p:cNvPicPr>
            <a:picLocks noChangeAspect="1"/>
          </p:cNvPicPr>
          <p:nvPr/>
        </p:nvPicPr>
        <p:blipFill>
          <a:blip r:embed="rId2"/>
          <a:stretch>
            <a:fillRect/>
          </a:stretch>
        </p:blipFill>
        <p:spPr>
          <a:xfrm>
            <a:off x="181782" y="1678728"/>
            <a:ext cx="2540636" cy="2263700"/>
          </a:xfrm>
          <a:prstGeom prst="rect">
            <a:avLst/>
          </a:prstGeom>
          <a:solidFill>
            <a:schemeClr val="bg1"/>
          </a:solidFill>
        </p:spPr>
      </p:pic>
      <p:sp>
        <p:nvSpPr>
          <p:cNvPr id="7" name="TextBox 6"/>
          <p:cNvSpPr txBox="1"/>
          <p:nvPr/>
        </p:nvSpPr>
        <p:spPr>
          <a:xfrm>
            <a:off x="76200" y="6478320"/>
            <a:ext cx="8763000" cy="23083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U.S. Census Bureau, American Community Survey 2017 5-Year Estimates </a:t>
            </a:r>
          </a:p>
        </p:txBody>
      </p:sp>
      <p:pic>
        <p:nvPicPr>
          <p:cNvPr id="3" name="Picture 2"/>
          <p:cNvPicPr>
            <a:picLocks noChangeAspect="1"/>
          </p:cNvPicPr>
          <p:nvPr/>
        </p:nvPicPr>
        <p:blipFill rotWithShape="1">
          <a:blip r:embed="rId3"/>
          <a:srcRect l="2723" t="26356" r="10193" b="11416"/>
          <a:stretch/>
        </p:blipFill>
        <p:spPr>
          <a:xfrm>
            <a:off x="2881932" y="1272002"/>
            <a:ext cx="5619517" cy="5206317"/>
          </a:xfrm>
          <a:prstGeom prst="rect">
            <a:avLst/>
          </a:prstGeom>
        </p:spPr>
      </p:pic>
    </p:spTree>
    <p:extLst>
      <p:ext uri="{BB962C8B-B14F-4D97-AF65-F5344CB8AC3E}">
        <p14:creationId xmlns:p14="http://schemas.microsoft.com/office/powerpoint/2010/main" val="1092638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24348" y="1622612"/>
            <a:ext cx="8921047" cy="44196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42</a:t>
            </a:fld>
            <a:endParaRPr lang="en-US" dirty="0"/>
          </a:p>
        </p:txBody>
      </p:sp>
    </p:spTree>
    <p:extLst>
      <p:ext uri="{BB962C8B-B14F-4D97-AF65-F5344CB8AC3E}">
        <p14:creationId xmlns:p14="http://schemas.microsoft.com/office/powerpoint/2010/main" val="3584680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dirty="0" smtClean="0">
                <a:solidFill>
                  <a:schemeClr val="bg1"/>
                </a:solidFill>
                <a:latin typeface="+mj-lt"/>
              </a:rPr>
              <a:t>Population Projections</a:t>
            </a:r>
            <a:endParaRPr lang="en-US" sz="2400" dirty="0">
              <a:solidFill>
                <a:schemeClr val="bg1"/>
              </a:solidFill>
              <a:latin typeface="+mj-lt"/>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884583699"/>
              </p:ext>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a:t>
            </a:r>
            <a:r>
              <a:rPr lang="en-US" sz="2400" dirty="0"/>
              <a:t>2010-2050</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7" name="Chart 6"/>
          <p:cNvGraphicFramePr>
            <a:graphicFrameLocks noGrp="1"/>
          </p:cNvGraphicFramePr>
          <p:nvPr>
            <p:extLst>
              <p:ext uri="{D42A27DB-BD31-4B8C-83A1-F6EECF244321}">
                <p14:modId xmlns:p14="http://schemas.microsoft.com/office/powerpoint/2010/main" val="4020266525"/>
              </p:ext>
            </p:extLst>
          </p:nvPr>
        </p:nvGraphicFramePr>
        <p:xfrm>
          <a:off x="781050" y="1276350"/>
          <a:ext cx="7581900" cy="5126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417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Area, 2010-2050</a:t>
            </a:r>
            <a:endParaRPr lang="en-US" sz="28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hart 5"/>
          <p:cNvGraphicFramePr>
            <a:graphicFrameLocks/>
          </p:cNvGraphicFramePr>
          <p:nvPr>
            <p:extLst/>
          </p:nvPr>
        </p:nvGraphicFramePr>
        <p:xfrm>
          <a:off x="638176" y="1323975"/>
          <a:ext cx="7791450" cy="523398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554480" y="1168411"/>
            <a:ext cx="2641003" cy="1961251"/>
          </a:xfrm>
          <a:prstGeom prst="rect">
            <a:avLst/>
          </a:prstGeom>
        </p:spPr>
      </p:pic>
    </p:spTree>
    <p:extLst>
      <p:ext uri="{BB962C8B-B14F-4D97-AF65-F5344CB8AC3E}">
        <p14:creationId xmlns:p14="http://schemas.microsoft.com/office/powerpoint/2010/main" val="186162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Projections by Race/Ethnicity, </a:t>
            </a:r>
            <a:br>
              <a:rPr lang="en-US" sz="2400" dirty="0" smtClean="0"/>
            </a:br>
            <a:r>
              <a:rPr lang="en-US" sz="2400" dirty="0" smtClean="0"/>
              <a:t>Austin Metro Area, 2010-2050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7" name="Chart 6"/>
          <p:cNvGraphicFramePr>
            <a:graphicFrameLocks/>
          </p:cNvGraphicFramePr>
          <p:nvPr>
            <p:extLst/>
          </p:nvPr>
        </p:nvGraphicFramePr>
        <p:xfrm>
          <a:off x="412694" y="1258144"/>
          <a:ext cx="8318612" cy="53692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635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16" y="2584555"/>
            <a:ext cx="8253968" cy="1688889"/>
          </a:xfrm>
          <a:prstGeom prst="rect">
            <a:avLst/>
          </a:prstGeom>
        </p:spPr>
      </p:pic>
      <p:sp>
        <p:nvSpPr>
          <p:cNvPr id="4" name="Text Placeholder 3"/>
          <p:cNvSpPr>
            <a:spLocks noGrp="1"/>
          </p:cNvSpPr>
          <p:nvPr>
            <p:ph type="body" idx="4294967295"/>
          </p:nvPr>
        </p:nvSpPr>
        <p:spPr>
          <a:xfrm>
            <a:off x="628650" y="4589463"/>
            <a:ext cx="7886700" cy="1500187"/>
          </a:xfrm>
        </p:spPr>
        <p:txBody>
          <a:bodyPr/>
          <a:lstStyle/>
          <a:p>
            <a:pPr algn="ctr"/>
            <a:endParaRPr lang="en-US" dirty="0" smtClean="0"/>
          </a:p>
          <a:p>
            <a:pPr marL="0" indent="0" algn="ctr">
              <a:buNone/>
            </a:pPr>
            <a:r>
              <a:rPr lang="en-US" b="1" dirty="0" smtClean="0">
                <a:solidFill>
                  <a:srgbClr val="254061"/>
                </a:solidFill>
              </a:rPr>
              <a:t>JOIN US!</a:t>
            </a:r>
            <a:endParaRPr lang="en-US" b="1" dirty="0">
              <a:solidFill>
                <a:srgbClr val="254061"/>
              </a:solidFill>
            </a:endParaRPr>
          </a:p>
        </p:txBody>
      </p:sp>
    </p:spTree>
    <p:extLst>
      <p:ext uri="{BB962C8B-B14F-4D97-AF65-F5344CB8AC3E}">
        <p14:creationId xmlns:p14="http://schemas.microsoft.com/office/powerpoint/2010/main" val="899799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49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196193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1" b="1413"/>
          <a:stretch/>
        </p:blipFill>
        <p:spPr>
          <a:xfrm>
            <a:off x="1714302" y="1160944"/>
            <a:ext cx="5945591" cy="5437564"/>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t>
            </a:r>
            <a:r>
              <a:rPr lang="en-US" sz="1000" dirty="0">
                <a:solidFill>
                  <a:schemeClr val="tx1">
                    <a:lumMod val="50000"/>
                    <a:lumOff val="50000"/>
                  </a:schemeClr>
                </a:solidFill>
              </a:rPr>
              <a:t>Population Estimates</a:t>
            </a:r>
          </a:p>
        </p:txBody>
      </p:sp>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stretch>
            <a:fillRect/>
          </a:stretch>
        </p:blipFill>
        <p:spPr>
          <a:xfrm>
            <a:off x="218768" y="4851592"/>
            <a:ext cx="2143125" cy="1676400"/>
          </a:xfrm>
          <a:prstGeom prst="rect">
            <a:avLst/>
          </a:prstGeom>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Texas Hard to Count Populations</a:t>
            </a:r>
            <a:endParaRPr lang="en-US" sz="2400" dirty="0"/>
          </a:p>
        </p:txBody>
      </p:sp>
      <p:sp>
        <p:nvSpPr>
          <p:cNvPr id="3" name="Content Placeholder 2"/>
          <p:cNvSpPr>
            <a:spLocks noGrp="1"/>
          </p:cNvSpPr>
          <p:nvPr>
            <p:ph idx="1"/>
          </p:nvPr>
        </p:nvSpPr>
        <p:spPr>
          <a:xfrm>
            <a:off x="377190" y="1511215"/>
            <a:ext cx="8458200" cy="5061035"/>
          </a:xfrm>
        </p:spPr>
        <p:txBody>
          <a:bodyPr>
            <a:normAutofit fontScale="92500" lnSpcReduction="20000"/>
          </a:bodyPr>
          <a:lstStyle/>
          <a:p>
            <a:pPr marL="0" indent="0">
              <a:buNone/>
            </a:pPr>
            <a:r>
              <a:rPr lang="en-US" dirty="0" smtClean="0"/>
              <a:t>An estimated 7 million, or nearly 25%, of Texans live in hard to count neighborhoods.</a:t>
            </a:r>
          </a:p>
          <a:p>
            <a:r>
              <a:rPr lang="en-US" dirty="0" smtClean="0"/>
              <a:t>People of Color</a:t>
            </a:r>
          </a:p>
          <a:p>
            <a:pPr lvl="1"/>
            <a:r>
              <a:rPr lang="en-US" dirty="0"/>
              <a:t>Texas has the second largest number of Hispanics and African Americans and third largest number of Asian populations of all states in the U.S. </a:t>
            </a:r>
          </a:p>
          <a:p>
            <a:r>
              <a:rPr lang="en-US" dirty="0" smtClean="0"/>
              <a:t>Children under 5</a:t>
            </a:r>
          </a:p>
          <a:p>
            <a:pPr lvl="1"/>
            <a:r>
              <a:rPr lang="en-US" dirty="0"/>
              <a:t>An estimated 5 percent, or about 2.2 million, of kids under the age of 5 were not counted in the 2010 Census, including about 75,000 Texas children. </a:t>
            </a:r>
          </a:p>
          <a:p>
            <a:r>
              <a:rPr lang="en-US" dirty="0" smtClean="0"/>
              <a:t>Renters</a:t>
            </a:r>
          </a:p>
          <a:p>
            <a:pPr lvl="1"/>
            <a:r>
              <a:rPr lang="en-US" dirty="0" smtClean="0"/>
              <a:t>Over 1 in 3 Texas households are renter occupied.</a:t>
            </a:r>
          </a:p>
          <a:p>
            <a:r>
              <a:rPr lang="en-US" dirty="0" smtClean="0"/>
              <a:t>Larger Households</a:t>
            </a:r>
          </a:p>
          <a:p>
            <a:pPr lvl="1"/>
            <a:r>
              <a:rPr lang="en-US" dirty="0"/>
              <a:t>Approximately 5% of Texas households are considered crowded households, where more than 1 person per room is living in the household. </a:t>
            </a:r>
          </a:p>
        </p:txBody>
      </p:sp>
    </p:spTree>
    <p:extLst>
      <p:ext uri="{BB962C8B-B14F-4D97-AF65-F5344CB8AC3E}">
        <p14:creationId xmlns:p14="http://schemas.microsoft.com/office/powerpoint/2010/main" val="1866710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Texas Hard to Count Populations</a:t>
            </a:r>
            <a:endParaRPr lang="en-US" sz="2400" dirty="0"/>
          </a:p>
        </p:txBody>
      </p:sp>
      <p:sp>
        <p:nvSpPr>
          <p:cNvPr id="3" name="Content Placeholder 2"/>
          <p:cNvSpPr>
            <a:spLocks noGrp="1"/>
          </p:cNvSpPr>
          <p:nvPr>
            <p:ph idx="1"/>
          </p:nvPr>
        </p:nvSpPr>
        <p:spPr>
          <a:xfrm>
            <a:off x="377190" y="1511215"/>
            <a:ext cx="8458200" cy="5051510"/>
          </a:xfrm>
        </p:spPr>
        <p:txBody>
          <a:bodyPr>
            <a:normAutofit fontScale="85000" lnSpcReduction="20000"/>
          </a:bodyPr>
          <a:lstStyle/>
          <a:p>
            <a:r>
              <a:rPr lang="en-US" dirty="0" smtClean="0"/>
              <a:t>Single-Parent Households</a:t>
            </a:r>
          </a:p>
          <a:p>
            <a:pPr lvl="1"/>
            <a:r>
              <a:rPr lang="en-US" dirty="0"/>
              <a:t>An estimated 1.2 million Texas households are single-parent households, and all of these households are households with children under 18 years of age.</a:t>
            </a:r>
          </a:p>
          <a:p>
            <a:r>
              <a:rPr lang="en-US" dirty="0" smtClean="0"/>
              <a:t>Immigrants</a:t>
            </a:r>
          </a:p>
          <a:p>
            <a:pPr lvl="1"/>
            <a:r>
              <a:rPr lang="en-US" dirty="0" smtClean="0"/>
              <a:t>An estimated 4.85 million foreign born reside in Texas.</a:t>
            </a:r>
          </a:p>
          <a:p>
            <a:r>
              <a:rPr lang="en-US" dirty="0" smtClean="0"/>
              <a:t>Low Income Populations </a:t>
            </a:r>
          </a:p>
          <a:p>
            <a:pPr lvl="1"/>
            <a:r>
              <a:rPr lang="en-US" dirty="0" smtClean="0"/>
              <a:t>Over 1 in 3 Texas households are renter occupied.</a:t>
            </a:r>
          </a:p>
          <a:p>
            <a:r>
              <a:rPr lang="en-US" dirty="0" smtClean="0"/>
              <a:t>People with Limited English Proficiency</a:t>
            </a:r>
          </a:p>
          <a:p>
            <a:pPr lvl="1"/>
            <a:r>
              <a:rPr lang="en-US" dirty="0"/>
              <a:t>Approximately 8% of Texas households are limited English speaking households, with 85% of these households speaking Spanish, 9% speaking an Asian or Pacific Islander language, 4% speaking Indo-European languages, and 2% speaking other languages. </a:t>
            </a:r>
            <a:endParaRPr lang="en-US" dirty="0" smtClean="0"/>
          </a:p>
          <a:p>
            <a:r>
              <a:rPr lang="en-US" dirty="0" smtClean="0"/>
              <a:t>People living in Multi-Family Housing</a:t>
            </a:r>
          </a:p>
          <a:p>
            <a:pPr lvl="1"/>
            <a:r>
              <a:rPr lang="en-US" dirty="0"/>
              <a:t>Nearly 1 in 4 Texas housing units are in buildings with 2 or more units and 15% of Texas housing units are in buildings with 10 or more units. </a:t>
            </a:r>
          </a:p>
        </p:txBody>
      </p:sp>
    </p:spTree>
    <p:extLst>
      <p:ext uri="{BB962C8B-B14F-4D97-AF65-F5344CB8AC3E}">
        <p14:creationId xmlns:p14="http://schemas.microsoft.com/office/powerpoint/2010/main" val="253942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pic>
        <p:nvPicPr>
          <p:cNvPr id="9" name="Picture 8"/>
          <p:cNvPicPr>
            <a:picLocks noChangeAspect="1"/>
          </p:cNvPicPr>
          <p:nvPr/>
        </p:nvPicPr>
        <p:blipFill>
          <a:blip r:embed="rId3"/>
          <a:stretch>
            <a:fillRect/>
          </a:stretch>
        </p:blipFill>
        <p:spPr>
          <a:xfrm>
            <a:off x="1600200" y="1227438"/>
            <a:ext cx="6275173" cy="5387546"/>
          </a:xfrm>
          <a:prstGeom prst="rect">
            <a:avLst/>
          </a:prstGeom>
        </p:spPr>
      </p:pic>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96 </a:t>
            </a:r>
            <a:r>
              <a:rPr lang="en-US" dirty="0">
                <a:solidFill>
                  <a:schemeClr val="tx1">
                    <a:lumMod val="75000"/>
                    <a:lumOff val="25000"/>
                  </a:schemeClr>
                </a:solidFill>
              </a:rPr>
              <a:t>counties lost population over the </a:t>
            </a:r>
            <a:r>
              <a:rPr lang="en-US" dirty="0" smtClean="0">
                <a:solidFill>
                  <a:schemeClr val="tx1">
                    <a:lumMod val="75000"/>
                    <a:lumOff val="25000"/>
                  </a:schemeClr>
                </a:solidFill>
              </a:rPr>
              <a:t>8 </a:t>
            </a:r>
            <a:r>
              <a:rPr lang="en-US" dirty="0">
                <a:solidFill>
                  <a:schemeClr val="tx1">
                    <a:lumMod val="75000"/>
                    <a:lumOff val="25000"/>
                  </a:schemeClr>
                </a:solidFill>
              </a:rPr>
              <a:t>year period.</a:t>
            </a:r>
          </a:p>
        </p:txBody>
      </p:sp>
      <p:pic>
        <p:nvPicPr>
          <p:cNvPr id="10" name="Picture 9"/>
          <p:cNvPicPr>
            <a:picLocks noChangeAspect="1"/>
          </p:cNvPicPr>
          <p:nvPr/>
        </p:nvPicPr>
        <p:blipFill rotWithShape="1">
          <a:blip r:embed="rId4"/>
          <a:srcRect t="2805" b="-1"/>
          <a:stretch/>
        </p:blipFill>
        <p:spPr>
          <a:xfrm>
            <a:off x="411957" y="4794213"/>
            <a:ext cx="1944065" cy="1482571"/>
          </a:xfrm>
          <a:prstGeom prst="rect">
            <a:avLst/>
          </a:prstGeom>
        </p:spPr>
      </p:pic>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001131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8892189"/>
              </p:ext>
            </p:extLst>
          </p:nvPr>
        </p:nvGraphicFramePr>
        <p:xfrm>
          <a:off x="609600" y="1458093"/>
          <a:ext cx="8077202" cy="4761479"/>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525756818"/>
                    </a:ext>
                  </a:extLst>
                </a:gridCol>
                <a:gridCol w="584298">
                  <a:extLst>
                    <a:ext uri="{9D8B030D-6E8A-4147-A177-3AD203B41FA5}">
                      <a16:colId xmlns:a16="http://schemas.microsoft.com/office/drawing/2014/main" val="3956983059"/>
                    </a:ext>
                  </a:extLst>
                </a:gridCol>
                <a:gridCol w="1499286">
                  <a:extLst>
                    <a:ext uri="{9D8B030D-6E8A-4147-A177-3AD203B41FA5}">
                      <a16:colId xmlns:a16="http://schemas.microsoft.com/office/drawing/2014/main" val="2723616987"/>
                    </a:ext>
                  </a:extLst>
                </a:gridCol>
                <a:gridCol w="1378074">
                  <a:extLst>
                    <a:ext uri="{9D8B030D-6E8A-4147-A177-3AD203B41FA5}">
                      <a16:colId xmlns:a16="http://schemas.microsoft.com/office/drawing/2014/main" val="598238824"/>
                    </a:ext>
                  </a:extLst>
                </a:gridCol>
                <a:gridCol w="1153886">
                  <a:extLst>
                    <a:ext uri="{9D8B030D-6E8A-4147-A177-3AD203B41FA5}">
                      <a16:colId xmlns:a16="http://schemas.microsoft.com/office/drawing/2014/main" val="3412997383"/>
                    </a:ext>
                  </a:extLst>
                </a:gridCol>
                <a:gridCol w="1153886">
                  <a:extLst>
                    <a:ext uri="{9D8B030D-6E8A-4147-A177-3AD203B41FA5}">
                      <a16:colId xmlns:a16="http://schemas.microsoft.com/office/drawing/2014/main" val="2026699358"/>
                    </a:ext>
                  </a:extLst>
                </a:gridCol>
                <a:gridCol w="1153886">
                  <a:extLst>
                    <a:ext uri="{9D8B030D-6E8A-4147-A177-3AD203B41FA5}">
                      <a16:colId xmlns:a16="http://schemas.microsoft.com/office/drawing/2014/main" val="2595499657"/>
                    </a:ext>
                  </a:extLst>
                </a:gridCol>
              </a:tblGrid>
              <a:tr h="927719">
                <a:tc>
                  <a:txBody>
                    <a:bodyPr/>
                    <a:lstStyle/>
                    <a:p>
                      <a:pPr algn="ctr" fontAlgn="b"/>
                      <a:r>
                        <a:rPr lang="en-US" sz="1400" u="none" strike="noStrike" dirty="0" smtClean="0">
                          <a:effectLst/>
                        </a:rPr>
                        <a:t>County</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U.S. Rank</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2018 Population Estimate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a:t>
                      </a:r>
                      <a:r>
                        <a:rPr lang="en-US" sz="1400" u="none" strike="noStrike" baseline="0" dirty="0" smtClean="0">
                          <a:effectLst/>
                        </a:rPr>
                        <a:t> Change </a:t>
                      </a:r>
                    </a:p>
                    <a:p>
                      <a:pPr algn="ctr" fontAlgn="b"/>
                      <a:r>
                        <a:rPr lang="en-US" sz="1400" u="none" strike="noStrike" baseline="0" dirty="0" smtClean="0">
                          <a:effectLst/>
                        </a:rPr>
                        <a:t>2017-2018</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Natural Increase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Domestic Migration</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International Migration</a:t>
                      </a:r>
                      <a:endParaRPr lang="en-US" sz="14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8481"/>
                  </a:ext>
                </a:extLst>
              </a:tr>
              <a:tr h="239610">
                <a:tc>
                  <a:txBody>
                    <a:bodyPr/>
                    <a:lstStyle/>
                    <a:p>
                      <a:pPr algn="ctr" fontAlgn="b"/>
                      <a:r>
                        <a:rPr lang="en-US" sz="1400" u="none" strike="noStrike" dirty="0">
                          <a:effectLst/>
                        </a:rPr>
                        <a:t>Harris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4,698,619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34,460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122.5%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104.8%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172438"/>
                  </a:ext>
                </a:extLst>
              </a:tr>
              <a:tr h="239610">
                <a:tc>
                  <a:txBody>
                    <a:bodyPr/>
                    <a:lstStyle/>
                    <a:p>
                      <a:pPr algn="ctr" fontAlgn="b"/>
                      <a:r>
                        <a:rPr lang="en-US" sz="1400" u="none" strike="noStrike" dirty="0">
                          <a:effectLst/>
                        </a:rPr>
                        <a:t>Collin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1,005,146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33,753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64.7%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9762210"/>
                  </a:ext>
                </a:extLst>
              </a:tr>
              <a:tr h="239610">
                <a:tc>
                  <a:txBody>
                    <a:bodyPr/>
                    <a:lstStyle/>
                    <a:p>
                      <a:pPr algn="ctr" fontAlgn="b"/>
                      <a:r>
                        <a:rPr lang="en-US" sz="1400" u="none" strike="noStrike" dirty="0">
                          <a:effectLst/>
                        </a:rPr>
                        <a:t>Tarrant</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2,084,931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27,463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15.6%</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926044"/>
                  </a:ext>
                </a:extLst>
              </a:tr>
              <a:tr h="239610">
                <a:tc>
                  <a:txBody>
                    <a:bodyPr/>
                    <a:lstStyle/>
                    <a:p>
                      <a:pPr algn="ctr" fontAlgn="b"/>
                      <a:r>
                        <a:rPr lang="en-US" sz="1400" u="none" strike="noStrike" dirty="0">
                          <a:effectLst/>
                        </a:rPr>
                        <a:t>Bexar</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1,986,049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27,208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51.1%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4183867"/>
                  </a:ext>
                </a:extLst>
              </a:tr>
              <a:tr h="239610">
                <a:tc>
                  <a:txBody>
                    <a:bodyPr/>
                    <a:lstStyle/>
                    <a:p>
                      <a:pPr algn="ctr" fontAlgn="b"/>
                      <a:r>
                        <a:rPr lang="en-US" sz="1400" u="none" strike="noStrike" dirty="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859,064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23,734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8593721"/>
                  </a:ext>
                </a:extLst>
              </a:tr>
              <a:tr h="239610">
                <a:tc>
                  <a:txBody>
                    <a:bodyPr/>
                    <a:lstStyle/>
                    <a:p>
                      <a:pPr algn="ctr" fontAlgn="b"/>
                      <a:r>
                        <a:rPr lang="en-US" sz="1400" u="none" strike="noStrike" dirty="0">
                          <a:effectLst/>
                        </a:rPr>
                        <a:t>Fort Bend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787,858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21,722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8169718"/>
                  </a:ext>
                </a:extLst>
              </a:tr>
              <a:tr h="239610">
                <a:tc>
                  <a:txBody>
                    <a:bodyPr/>
                    <a:lstStyle/>
                    <a:p>
                      <a:pPr algn="ctr" fontAlgn="b"/>
                      <a:r>
                        <a:rPr lang="en-US" sz="1400" u="none" strike="noStrike" dirty="0">
                          <a:effectLst/>
                        </a:rPr>
                        <a:t>Travis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1,248,743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20,972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6814583"/>
                  </a:ext>
                </a:extLst>
              </a:tr>
              <a:tr h="239610">
                <a:tc>
                  <a:txBody>
                    <a:bodyPr/>
                    <a:lstStyle/>
                    <a:p>
                      <a:pPr algn="ctr" fontAlgn="b"/>
                      <a:r>
                        <a:rPr lang="en-US" sz="1400" u="none" strike="noStrike" dirty="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566,719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20,771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75.7%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8018286"/>
                  </a:ext>
                </a:extLst>
              </a:tr>
              <a:tr h="239610">
                <a:tc>
                  <a:txBody>
                    <a:bodyPr/>
                    <a:lstStyle/>
                    <a:p>
                      <a:pPr algn="ctr" fontAlgn="b"/>
                      <a:r>
                        <a:rPr lang="en-US" sz="1400" u="none" strike="noStrike" dirty="0">
                          <a:effectLst/>
                        </a:rPr>
                        <a:t>Montgomery</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17</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590,925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18,779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17.4%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543038"/>
                  </a:ext>
                </a:extLst>
              </a:tr>
              <a:tr h="239610">
                <a:tc>
                  <a:txBody>
                    <a:bodyPr/>
                    <a:lstStyle/>
                    <a:p>
                      <a:pPr algn="ctr" fontAlgn="b"/>
                      <a:r>
                        <a:rPr lang="en-US" sz="1400" u="none" strike="noStrike" dirty="0">
                          <a:effectLst/>
                        </a:rPr>
                        <a:t>Dallas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2,637,772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14,973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-148.9%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95.5%</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9362724"/>
                  </a:ext>
                </a:extLst>
              </a:tr>
              <a:tr h="239610">
                <a:tc>
                  <a:txBody>
                    <a:bodyPr/>
                    <a:lstStyle/>
                    <a:p>
                      <a:pPr algn="ctr" fontAlgn="b"/>
                      <a:r>
                        <a:rPr lang="en-US" sz="1400" u="none" strike="noStrike" dirty="0">
                          <a:effectLst/>
                        </a:rPr>
                        <a:t>Hays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56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222,631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8,354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7077208"/>
                  </a:ext>
                </a:extLst>
              </a:tr>
              <a:tr h="239610">
                <a:tc>
                  <a:txBody>
                    <a:bodyPr/>
                    <a:lstStyle/>
                    <a:p>
                      <a:pPr algn="ctr" fontAlgn="b"/>
                      <a:r>
                        <a:rPr lang="en-US" sz="1400" u="none" strike="noStrike" dirty="0">
                          <a:effectLst/>
                        </a:rPr>
                        <a:t>Bell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355,642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7,791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49.1%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39.8%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8785377"/>
                  </a:ext>
                </a:extLst>
              </a:tr>
              <a:tr h="239610">
                <a:tc>
                  <a:txBody>
                    <a:bodyPr/>
                    <a:lstStyle/>
                    <a:p>
                      <a:pPr algn="ctr" fontAlgn="b"/>
                      <a:r>
                        <a:rPr lang="en-US" sz="1400" u="none" strike="noStrike" dirty="0">
                          <a:effectLst/>
                        </a:rPr>
                        <a:t>Hidalgo</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865,939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7,616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131.1%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0702678"/>
                  </a:ext>
                </a:extLst>
              </a:tr>
              <a:tr h="239610">
                <a:tc>
                  <a:txBody>
                    <a:bodyPr/>
                    <a:lstStyle/>
                    <a:p>
                      <a:pPr algn="ctr" fontAlgn="b"/>
                      <a:r>
                        <a:rPr lang="en-US" sz="1400" u="none" strike="noStrike" dirty="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67</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148,373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7,583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0429443"/>
                  </a:ext>
                </a:extLst>
              </a:tr>
              <a:tr h="239610">
                <a:tc>
                  <a:txBody>
                    <a:bodyPr/>
                    <a:lstStyle/>
                    <a:p>
                      <a:pPr algn="ctr" fontAlgn="b"/>
                      <a:r>
                        <a:rPr lang="en-US" sz="1400" u="none" strike="noStrike" dirty="0">
                          <a:effectLst/>
                        </a:rPr>
                        <a:t>Brazoria</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370,200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7,500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30.9%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59.8%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3999485"/>
                  </a:ext>
                </a:extLst>
              </a:tr>
              <a:tr h="239610">
                <a:tc>
                  <a:txBody>
                    <a:bodyPr/>
                    <a:lstStyle/>
                    <a:p>
                      <a:pPr algn="ctr" fontAlgn="b"/>
                      <a:r>
                        <a:rPr lang="en-US" sz="1400" u="none" strike="noStrike" dirty="0">
                          <a:effectLst/>
                        </a:rPr>
                        <a:t>Midland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72</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172,578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7,192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69.3%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6.4%</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5662721"/>
                  </a:ext>
                </a:extLst>
              </a:tr>
            </a:tbl>
          </a:graphicData>
        </a:graphic>
      </p:graphicFrame>
      <p:sp>
        <p:nvSpPr>
          <p:cNvPr id="3" name="Rectangle 2"/>
          <p:cNvSpPr/>
          <p:nvPr/>
        </p:nvSpPr>
        <p:spPr>
          <a:xfrm>
            <a:off x="2356022" y="117711"/>
            <a:ext cx="5502875" cy="830997"/>
          </a:xfrm>
          <a:prstGeom prst="rect">
            <a:avLst/>
          </a:prstGeom>
        </p:spPr>
        <p:txBody>
          <a:bodyPr wrap="square">
            <a:spAutoFit/>
          </a:bodyPr>
          <a:lstStyle/>
          <a:p>
            <a:pPr algn="ctr"/>
            <a:r>
              <a:rPr lang="en-US" sz="2400" dirty="0">
                <a:solidFill>
                  <a:schemeClr val="bg1"/>
                </a:solidFill>
                <a:latin typeface="+mn-lt"/>
              </a:rPr>
              <a:t>Top Counties for Numeric Growth in Texas, </a:t>
            </a:r>
            <a:r>
              <a:rPr lang="en-US" sz="2400" dirty="0" smtClean="0">
                <a:solidFill>
                  <a:schemeClr val="bg1"/>
                </a:solidFill>
                <a:latin typeface="+mn-lt"/>
              </a:rPr>
              <a:t>2017-2018</a:t>
            </a:r>
            <a:endParaRPr lang="en-US" sz="2400" dirty="0">
              <a:solidFill>
                <a:schemeClr val="bg1"/>
              </a:solidFill>
              <a:latin typeface="+mn-lt"/>
            </a:endParaRPr>
          </a:p>
        </p:txBody>
      </p:sp>
      <p:sp>
        <p:nvSpPr>
          <p:cNvPr id="4" name="Rectangle 3"/>
          <p:cNvSpPr/>
          <p:nvPr/>
        </p:nvSpPr>
        <p:spPr>
          <a:xfrm>
            <a:off x="609600" y="621957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Harris, Dallas, and Hidalgo </a:t>
            </a:r>
            <a:r>
              <a:rPr lang="en-US" sz="1100" dirty="0">
                <a:latin typeface="Calibri" panose="020F0502020204030204" pitchFamily="34" charset="0"/>
                <a:ea typeface="Calibri" panose="020F0502020204030204" pitchFamily="34" charset="0"/>
                <a:cs typeface="Times New Roman" panose="02020603050405020304" pitchFamily="18" charset="0"/>
              </a:rPr>
              <a:t>Counties had negative net </a:t>
            </a:r>
            <a:r>
              <a:rPr lang="en-US" sz="1100" dirty="0" smtClean="0">
                <a:latin typeface="Calibri" panose="020F0502020204030204" pitchFamily="34" charset="0"/>
                <a:ea typeface="Calibri" panose="020F0502020204030204" pitchFamily="34" charset="0"/>
                <a:cs typeface="Times New Roman" panose="02020603050405020304" pitchFamily="18" charset="0"/>
              </a:rPr>
              <a:t>migration.</a:t>
            </a:r>
            <a:endParaRPr lang="en-US" sz="1100" dirty="0"/>
          </a:p>
        </p:txBody>
      </p:sp>
      <p:sp>
        <p:nvSpPr>
          <p:cNvPr id="5" name="Rectangle 4"/>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9600" y="3822514"/>
            <a:ext cx="8077202" cy="246977"/>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
        <p:nvSpPr>
          <p:cNvPr id="7" name="Rectangle 6"/>
          <p:cNvSpPr/>
          <p:nvPr/>
        </p:nvSpPr>
        <p:spPr>
          <a:xfrm>
            <a:off x="609600" y="2380735"/>
            <a:ext cx="8077202" cy="214184"/>
          </a:xfrm>
          <a:prstGeom prst="rect">
            <a:avLst/>
          </a:prstGeom>
          <a:ln w="22225">
            <a:solidFill>
              <a:schemeClr val="accent2"/>
            </a:solidFill>
          </a:ln>
        </p:spPr>
        <p:txBody>
          <a:bodyPr wrap="square" rtlCol="0" anchor="ctr">
            <a:spAutoFit/>
          </a:bodyPr>
          <a:lstStyle/>
          <a:p>
            <a:pPr algn="ctr"/>
            <a:endParaRPr lang="en-US" dirty="0" smtClean="0">
              <a:solidFill>
                <a:schemeClr val="tx2"/>
              </a:solidFill>
            </a:endParaRPr>
          </a:p>
        </p:txBody>
      </p:sp>
      <p:sp>
        <p:nvSpPr>
          <p:cNvPr id="8" name="Rectangle 7"/>
          <p:cNvSpPr/>
          <p:nvPr/>
        </p:nvSpPr>
        <p:spPr>
          <a:xfrm>
            <a:off x="609601" y="4095944"/>
            <a:ext cx="8077201" cy="418391"/>
          </a:xfrm>
          <a:prstGeom prst="rect">
            <a:avLst/>
          </a:prstGeom>
          <a:ln w="22225">
            <a:solidFill>
              <a:srgbClr val="FFCC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6298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Top Counties for Percent Growth* in Texas, </a:t>
            </a:r>
            <a:r>
              <a:rPr lang="en-US" sz="2400" dirty="0" smtClean="0"/>
              <a:t>2017-2018</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11036"/>
              </p:ext>
            </p:extLst>
          </p:nvPr>
        </p:nvGraphicFramePr>
        <p:xfrm>
          <a:off x="377825" y="1420684"/>
          <a:ext cx="8458200" cy="4845423"/>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3618365980"/>
                    </a:ext>
                  </a:extLst>
                </a:gridCol>
                <a:gridCol w="850900">
                  <a:extLst>
                    <a:ext uri="{9D8B030D-6E8A-4147-A177-3AD203B41FA5}">
                      <a16:colId xmlns:a16="http://schemas.microsoft.com/office/drawing/2014/main" val="272417622"/>
                    </a:ext>
                  </a:extLst>
                </a:gridCol>
                <a:gridCol w="1263650">
                  <a:extLst>
                    <a:ext uri="{9D8B030D-6E8A-4147-A177-3AD203B41FA5}">
                      <a16:colId xmlns:a16="http://schemas.microsoft.com/office/drawing/2014/main" val="1015821435"/>
                    </a:ext>
                  </a:extLst>
                </a:gridCol>
                <a:gridCol w="1057275">
                  <a:extLst>
                    <a:ext uri="{9D8B030D-6E8A-4147-A177-3AD203B41FA5}">
                      <a16:colId xmlns:a16="http://schemas.microsoft.com/office/drawing/2014/main" val="2286551118"/>
                    </a:ext>
                  </a:extLst>
                </a:gridCol>
                <a:gridCol w="1057275">
                  <a:extLst>
                    <a:ext uri="{9D8B030D-6E8A-4147-A177-3AD203B41FA5}">
                      <a16:colId xmlns:a16="http://schemas.microsoft.com/office/drawing/2014/main" val="1610831424"/>
                    </a:ext>
                  </a:extLst>
                </a:gridCol>
                <a:gridCol w="1057275">
                  <a:extLst>
                    <a:ext uri="{9D8B030D-6E8A-4147-A177-3AD203B41FA5}">
                      <a16:colId xmlns:a16="http://schemas.microsoft.com/office/drawing/2014/main" val="1733748141"/>
                    </a:ext>
                  </a:extLst>
                </a:gridCol>
                <a:gridCol w="1057275">
                  <a:extLst>
                    <a:ext uri="{9D8B030D-6E8A-4147-A177-3AD203B41FA5}">
                      <a16:colId xmlns:a16="http://schemas.microsoft.com/office/drawing/2014/main" val="173708240"/>
                    </a:ext>
                  </a:extLst>
                </a:gridCol>
                <a:gridCol w="1057275">
                  <a:extLst>
                    <a:ext uri="{9D8B030D-6E8A-4147-A177-3AD203B41FA5}">
                      <a16:colId xmlns:a16="http://schemas.microsoft.com/office/drawing/2014/main" val="2155483443"/>
                    </a:ext>
                  </a:extLst>
                </a:gridCol>
              </a:tblGrid>
              <a:tr h="1123375">
                <a:tc>
                  <a:txBody>
                    <a:bodyPr/>
                    <a:lstStyle/>
                    <a:p>
                      <a:pPr algn="ctr" fontAlgn="b"/>
                      <a:r>
                        <a:rPr lang="en-US" sz="1400" u="none" strike="noStrike" dirty="0" smtClean="0">
                          <a:effectLst/>
                        </a:rPr>
                        <a:t>County</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U.S. Rank</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2018 Population Estimate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 Change </a:t>
                      </a:r>
                    </a:p>
                    <a:p>
                      <a:pPr algn="ctr" fontAlgn="b"/>
                      <a:r>
                        <a:rPr lang="en-US" sz="1400" u="none" strike="noStrike" dirty="0" smtClean="0">
                          <a:effectLst/>
                        </a:rPr>
                        <a:t>2017-2018</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Population</a:t>
                      </a:r>
                      <a:r>
                        <a:rPr lang="en-US" sz="1400" u="none" strike="noStrike" baseline="0" dirty="0" smtClean="0">
                          <a:effectLst/>
                        </a:rPr>
                        <a:t> Change </a:t>
                      </a:r>
                    </a:p>
                    <a:p>
                      <a:pPr algn="ctr" fontAlgn="b"/>
                      <a:r>
                        <a:rPr lang="en-US" sz="1400" u="none" strike="noStrike" baseline="0" dirty="0" smtClean="0">
                          <a:effectLst/>
                        </a:rPr>
                        <a:t>2017-2018</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a:t>
                      </a:r>
                      <a:r>
                        <a:rPr lang="en-US" sz="1400" u="none" strike="noStrike" baseline="0" dirty="0" smtClean="0">
                          <a:effectLst/>
                        </a:rPr>
                        <a:t> Change from Natural Increase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Domestic Migration</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International Migration</a:t>
                      </a:r>
                      <a:endParaRPr lang="en-US"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485120"/>
                  </a:ext>
                </a:extLst>
              </a:tr>
              <a:tr h="232628">
                <a:tc>
                  <a:txBody>
                    <a:bodyPr/>
                    <a:lstStyle/>
                    <a:p>
                      <a:pPr algn="ctr" fontAlgn="b"/>
                      <a:r>
                        <a:rPr lang="en-US" sz="1400" u="none" strike="noStrike" dirty="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148,373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7,583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93.1%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6565371"/>
                  </a:ext>
                </a:extLst>
              </a:tr>
              <a:tr h="232628">
                <a:tc>
                  <a:txBody>
                    <a:bodyPr/>
                    <a:lstStyle/>
                    <a:p>
                      <a:pPr algn="ctr" fontAlgn="b"/>
                      <a:r>
                        <a:rPr lang="en-US" sz="1400" u="none" strike="noStrike" dirty="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128,622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5,777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85.8%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8557"/>
                  </a:ext>
                </a:extLst>
              </a:tr>
              <a:tr h="232628">
                <a:tc>
                  <a:txBody>
                    <a:bodyPr/>
                    <a:lstStyle/>
                    <a:p>
                      <a:pPr algn="ctr" fontAlgn="b"/>
                      <a:r>
                        <a:rPr lang="en-US" sz="1400" u="none" strike="noStrike" dirty="0">
                          <a:effectLst/>
                        </a:rPr>
                        <a:t>Midland</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172,578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7,192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69.3%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6.4%</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998668"/>
                  </a:ext>
                </a:extLst>
              </a:tr>
              <a:tr h="232628">
                <a:tc>
                  <a:txBody>
                    <a:bodyPr/>
                    <a:lstStyle/>
                    <a:p>
                      <a:pPr algn="ctr" fontAlgn="b"/>
                      <a:r>
                        <a:rPr lang="en-US" sz="1400" u="none" strike="noStrike" dirty="0">
                          <a:effectLst/>
                        </a:rPr>
                        <a:t>Hood</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60,537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2,383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5111107"/>
                  </a:ext>
                </a:extLst>
              </a:tr>
              <a:tr h="232628">
                <a:tc>
                  <a:txBody>
                    <a:bodyPr/>
                    <a:lstStyle/>
                    <a:p>
                      <a:pPr algn="ctr" fontAlgn="b"/>
                      <a:r>
                        <a:rPr lang="en-US" sz="1400" u="none" strike="noStrike" dirty="0">
                          <a:effectLst/>
                        </a:rPr>
                        <a:t>Rockwall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100,657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3,780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9598475"/>
                  </a:ext>
                </a:extLst>
              </a:tr>
              <a:tr h="232628">
                <a:tc>
                  <a:txBody>
                    <a:bodyPr/>
                    <a:lstStyle/>
                    <a:p>
                      <a:pPr algn="ctr" fontAlgn="b"/>
                      <a:r>
                        <a:rPr lang="en-US" sz="1400" u="none" strike="noStrike">
                          <a:effectLst/>
                        </a:rPr>
                        <a:t>Hays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222,631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8,354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173023"/>
                  </a:ext>
                </a:extLst>
              </a:tr>
              <a:tr h="232628">
                <a:tc>
                  <a:txBody>
                    <a:bodyPr/>
                    <a:lstStyle/>
                    <a:p>
                      <a:pPr algn="ctr" fontAlgn="b"/>
                      <a:r>
                        <a:rPr lang="en-US" sz="1400" u="none" strike="noStrike">
                          <a:effectLst/>
                        </a:rPr>
                        <a:t>Williamson</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566,719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20,771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969331"/>
                  </a:ext>
                </a:extLst>
              </a:tr>
              <a:tr h="232628">
                <a:tc>
                  <a:txBody>
                    <a:bodyPr/>
                    <a:lstStyle/>
                    <a:p>
                      <a:pPr algn="ctr" fontAlgn="b"/>
                      <a:r>
                        <a:rPr lang="en-US" sz="1400" u="none" strike="noStrike">
                          <a:effectLst/>
                        </a:rPr>
                        <a:t>Kendall</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45,641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1,657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94.9%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070291"/>
                  </a:ext>
                </a:extLst>
              </a:tr>
              <a:tr h="232628">
                <a:tc>
                  <a:txBody>
                    <a:bodyPr/>
                    <a:lstStyle/>
                    <a:p>
                      <a:pPr algn="ctr" fontAlgn="b"/>
                      <a:r>
                        <a:rPr lang="en-US" sz="1400" u="none" strike="noStrike">
                          <a:effectLst/>
                        </a:rPr>
                        <a:t>Wise</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68,305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2,442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91.9%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6570209"/>
                  </a:ext>
                </a:extLst>
              </a:tr>
              <a:tr h="232628">
                <a:tc>
                  <a:txBody>
                    <a:bodyPr/>
                    <a:lstStyle/>
                    <a:p>
                      <a:pPr algn="ctr" fontAlgn="b"/>
                      <a:r>
                        <a:rPr lang="en-US" sz="1400" u="none" strike="noStrike">
                          <a:effectLst/>
                        </a:rPr>
                        <a:t>Waller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53,126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1,841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18.9%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77.7%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39868"/>
                  </a:ext>
                </a:extLst>
              </a:tr>
              <a:tr h="232628">
                <a:tc>
                  <a:txBody>
                    <a:bodyPr/>
                    <a:lstStyle/>
                    <a:p>
                      <a:pPr algn="ctr" fontAlgn="b"/>
                      <a:r>
                        <a:rPr lang="en-US" sz="1400" u="none" strike="noStrike">
                          <a:effectLst/>
                        </a:rPr>
                        <a:t>Parker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138,371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4,667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767631"/>
                  </a:ext>
                </a:extLst>
              </a:tr>
              <a:tr h="232628">
                <a:tc>
                  <a:txBody>
                    <a:bodyPr/>
                    <a:lstStyle/>
                    <a:p>
                      <a:pPr algn="ctr" fontAlgn="b"/>
                      <a:r>
                        <a:rPr lang="en-US" sz="1400" u="none" strike="noStrike">
                          <a:effectLst/>
                        </a:rPr>
                        <a:t>Collin</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1,005,146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33,753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64.7%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9704231"/>
                  </a:ext>
                </a:extLst>
              </a:tr>
              <a:tr h="232628">
                <a:tc>
                  <a:txBody>
                    <a:bodyPr/>
                    <a:lstStyle/>
                    <a:p>
                      <a:pPr algn="ctr" fontAlgn="b"/>
                      <a:r>
                        <a:rPr lang="en-US" sz="1400" u="none" strike="noStrike">
                          <a:effectLst/>
                        </a:rPr>
                        <a:t>Rains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12,159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408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103.2%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5485350"/>
                  </a:ext>
                </a:extLst>
              </a:tr>
              <a:tr h="232628">
                <a:tc>
                  <a:txBody>
                    <a:bodyPr/>
                    <a:lstStyle/>
                    <a:p>
                      <a:pPr algn="ctr" fontAlgn="b"/>
                      <a:r>
                        <a:rPr lang="en-US" sz="1400" u="none" strike="noStrike">
                          <a:effectLst/>
                        </a:rPr>
                        <a:t>Ellis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179,436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5,800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81.7%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6764489"/>
                  </a:ext>
                </a:extLst>
              </a:tr>
              <a:tr h="232628">
                <a:tc>
                  <a:txBody>
                    <a:bodyPr/>
                    <a:lstStyle/>
                    <a:p>
                      <a:pPr algn="ctr" fontAlgn="b"/>
                      <a:r>
                        <a:rPr lang="en-US" sz="1400" u="none" strike="noStrike">
                          <a:effectLst/>
                        </a:rPr>
                        <a:t>Montgomery</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590,925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18,779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8.6%</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783779"/>
                  </a:ext>
                </a:extLst>
              </a:tr>
              <a:tr h="232628">
                <a:tc>
                  <a:txBody>
                    <a:bodyPr/>
                    <a:lstStyle/>
                    <a:p>
                      <a:pPr algn="ctr" fontAlgn="b"/>
                      <a:r>
                        <a:rPr lang="en-US" sz="1400" u="none" strike="noStrike">
                          <a:effectLst/>
                        </a:rPr>
                        <a:t>Ector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162,124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4,951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63.9%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6.5%</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687147"/>
                  </a:ext>
                </a:extLst>
              </a:tr>
            </a:tbl>
          </a:graphicData>
        </a:graphic>
      </p:graphicFrame>
      <p:sp>
        <p:nvSpPr>
          <p:cNvPr id="6" name="Rectangle 5"/>
          <p:cNvSpPr/>
          <p:nvPr/>
        </p:nvSpPr>
        <p:spPr>
          <a:xfrm>
            <a:off x="377825" y="6266107"/>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*Among counties with populations of 10,000 or more in 2018.</a:t>
            </a:r>
            <a:endParaRPr lang="en-US" sz="1100" dirty="0"/>
          </a:p>
        </p:txBody>
      </p:sp>
      <p:sp>
        <p:nvSpPr>
          <p:cNvPr id="7" name="Rectangle 6"/>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738551" y="2545492"/>
            <a:ext cx="1029730" cy="3720615"/>
          </a:xfrm>
          <a:prstGeom prst="rect">
            <a:avLst/>
          </a:prstGeom>
          <a:noFill/>
          <a:ln w="34925">
            <a:solidFill>
              <a:srgbClr val="BF5B09"/>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F497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6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15 </a:t>
            </a:r>
            <a:r>
              <a:rPr lang="en-US" sz="2400" dirty="0"/>
              <a:t>Fastest-Growing Large Cities and Towns b</a:t>
            </a:r>
            <a:r>
              <a:rPr lang="en-US" sz="2400" dirty="0" smtClean="0"/>
              <a:t>etween 2016 and </a:t>
            </a:r>
            <a:r>
              <a:rPr lang="en-US" sz="2400" dirty="0"/>
              <a:t>2017 (Populations of 50,000 or more in 2016)</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7129232"/>
              </p:ext>
            </p:extLst>
          </p:nvPr>
        </p:nvGraphicFramePr>
        <p:xfrm>
          <a:off x="763326" y="1484450"/>
          <a:ext cx="7543799" cy="4921926"/>
        </p:xfrm>
        <a:graphic>
          <a:graphicData uri="http://schemas.openxmlformats.org/drawingml/2006/table">
            <a:tbl>
              <a:tblPr firstRow="1" bandRow="1">
                <a:tableStyleId>{5C22544A-7EE6-4342-B048-85BDC9FD1C3A}</a:tableStyleId>
              </a:tblPr>
              <a:tblGrid>
                <a:gridCol w="609599">
                  <a:extLst>
                    <a:ext uri="{9D8B030D-6E8A-4147-A177-3AD203B41FA5}">
                      <a16:colId xmlns:a16="http://schemas.microsoft.com/office/drawing/2014/main" val="960132175"/>
                    </a:ext>
                  </a:extLst>
                </a:gridCol>
                <a:gridCol w="2364188">
                  <a:extLst>
                    <a:ext uri="{9D8B030D-6E8A-4147-A177-3AD203B41FA5}">
                      <a16:colId xmlns:a16="http://schemas.microsoft.com/office/drawing/2014/main" val="1341280908"/>
                    </a:ext>
                  </a:extLst>
                </a:gridCol>
                <a:gridCol w="1737764">
                  <a:extLst>
                    <a:ext uri="{9D8B030D-6E8A-4147-A177-3AD203B41FA5}">
                      <a16:colId xmlns:a16="http://schemas.microsoft.com/office/drawing/2014/main" val="4234215706"/>
                    </a:ext>
                  </a:extLst>
                </a:gridCol>
                <a:gridCol w="1006501">
                  <a:extLst>
                    <a:ext uri="{9D8B030D-6E8A-4147-A177-3AD203B41FA5}">
                      <a16:colId xmlns:a16="http://schemas.microsoft.com/office/drawing/2014/main" val="941768521"/>
                    </a:ext>
                  </a:extLst>
                </a:gridCol>
                <a:gridCol w="1825747">
                  <a:extLst>
                    <a:ext uri="{9D8B030D-6E8A-4147-A177-3AD203B41FA5}">
                      <a16:colId xmlns:a16="http://schemas.microsoft.com/office/drawing/2014/main" val="2482976314"/>
                    </a:ext>
                  </a:extLst>
                </a:gridCol>
              </a:tblGrid>
              <a:tr h="630396">
                <a:tc>
                  <a:txBody>
                    <a:bodyPr/>
                    <a:lstStyle/>
                    <a:p>
                      <a:pPr algn="ctr"/>
                      <a:r>
                        <a:rPr lang="en-US" sz="1400" dirty="0"/>
                        <a:t>Rank</a:t>
                      </a:r>
                      <a:endParaRPr lang="en-US" sz="1400" dirty="0">
                        <a:solidFill>
                          <a:schemeClr val="tx2"/>
                        </a:solidFill>
                      </a:endParaRPr>
                    </a:p>
                  </a:txBody>
                  <a:tcPr marL="20822" marR="20822" marT="20822" marB="20822" anchor="b"/>
                </a:tc>
                <a:tc>
                  <a:txBody>
                    <a:bodyPr/>
                    <a:lstStyle/>
                    <a:p>
                      <a:pPr algn="ctr"/>
                      <a:r>
                        <a:rPr lang="en-US" sz="1400" dirty="0" smtClean="0"/>
                        <a:t>City</a:t>
                      </a:r>
                      <a:endParaRPr lang="en-US" sz="1400" dirty="0">
                        <a:solidFill>
                          <a:schemeClr val="tx2"/>
                        </a:solidFill>
                      </a:endParaRPr>
                    </a:p>
                  </a:txBody>
                  <a:tcPr marL="20822" marR="20822" marT="20822" marB="20822" anchor="b"/>
                </a:tc>
                <a:tc>
                  <a:txBody>
                    <a:bodyPr/>
                    <a:lstStyle/>
                    <a:p>
                      <a:pPr algn="ctr"/>
                      <a:r>
                        <a:rPr lang="en-US" sz="1400"/>
                        <a:t>State</a:t>
                      </a:r>
                      <a:endParaRPr lang="en-US" sz="1400">
                        <a:solidFill>
                          <a:schemeClr val="tx2"/>
                        </a:solidFill>
                      </a:endParaRPr>
                    </a:p>
                  </a:txBody>
                  <a:tcPr marL="20822" marR="20822" marT="20822" marB="20822" anchor="b"/>
                </a:tc>
                <a:tc>
                  <a:txBody>
                    <a:bodyPr/>
                    <a:lstStyle/>
                    <a:p>
                      <a:pPr algn="ctr"/>
                      <a:r>
                        <a:rPr lang="en-US" sz="1400"/>
                        <a:t>Percent </a:t>
                      </a:r>
                      <a:br>
                        <a:rPr lang="en-US" sz="1400"/>
                      </a:br>
                      <a:r>
                        <a:rPr lang="en-US" sz="1400"/>
                        <a:t>increase</a:t>
                      </a:r>
                      <a:endParaRPr lang="en-US" sz="1400">
                        <a:solidFill>
                          <a:schemeClr val="tx2"/>
                        </a:solidFill>
                      </a:endParaRPr>
                    </a:p>
                  </a:txBody>
                  <a:tcPr marL="20822" marR="20822" marT="20822" marB="20822" anchor="b"/>
                </a:tc>
                <a:tc>
                  <a:txBody>
                    <a:bodyPr/>
                    <a:lstStyle/>
                    <a:p>
                      <a:pPr algn="ctr"/>
                      <a:r>
                        <a:rPr lang="en-US" sz="1400" dirty="0"/>
                        <a:t>2017 total population</a:t>
                      </a:r>
                      <a:endParaRPr lang="en-US" sz="1400" dirty="0">
                        <a:solidFill>
                          <a:schemeClr val="tx2"/>
                        </a:solidFill>
                      </a:endParaRPr>
                    </a:p>
                  </a:txBody>
                  <a:tcPr marL="20822" marR="20822" marT="20822" marB="20822" anchor="b"/>
                </a:tc>
                <a:extLst>
                  <a:ext uri="{0D108BD9-81ED-4DB2-BD59-A6C34878D82A}">
                    <a16:rowId xmlns:a16="http://schemas.microsoft.com/office/drawing/2014/main" val="2243015754"/>
                  </a:ext>
                </a:extLst>
              </a:tr>
              <a:tr h="286102">
                <a:tc>
                  <a:txBody>
                    <a:bodyPr/>
                    <a:lstStyle/>
                    <a:p>
                      <a:pPr algn="ctr"/>
                      <a:r>
                        <a:rPr lang="en-US" sz="1400" b="1" dirty="0">
                          <a:solidFill>
                            <a:schemeClr val="tx1"/>
                          </a:solidFill>
                        </a:rPr>
                        <a:t>1</a:t>
                      </a:r>
                    </a:p>
                  </a:txBody>
                  <a:tcPr marL="20822" marR="20822" marT="20822" marB="20822" anchor="ctr"/>
                </a:tc>
                <a:tc>
                  <a:txBody>
                    <a:bodyPr/>
                    <a:lstStyle/>
                    <a:p>
                      <a:r>
                        <a:rPr lang="en-US" sz="1400" b="1" dirty="0" smtClean="0">
                          <a:solidFill>
                            <a:schemeClr val="tx1"/>
                          </a:solidFill>
                        </a:rPr>
                        <a:t>Frisco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 </a:t>
                      </a:r>
                      <a:endParaRPr lang="en-US" sz="1400" b="1" dirty="0">
                        <a:solidFill>
                          <a:schemeClr val="tx1"/>
                        </a:solidFill>
                      </a:endParaRPr>
                    </a:p>
                  </a:txBody>
                  <a:tcPr marL="20822" marR="20822" marT="20822" marB="20822"/>
                </a:tc>
                <a:tc>
                  <a:txBody>
                    <a:bodyPr/>
                    <a:lstStyle/>
                    <a:p>
                      <a:pPr algn="ctr"/>
                      <a:r>
                        <a:rPr lang="en-US" sz="1400" b="1" dirty="0">
                          <a:solidFill>
                            <a:schemeClr val="tx1"/>
                          </a:solidFill>
                        </a:rPr>
                        <a:t>8.2</a:t>
                      </a:r>
                    </a:p>
                  </a:txBody>
                  <a:tcPr marL="20822" marR="20822" marT="20822" marB="20822"/>
                </a:tc>
                <a:tc>
                  <a:txBody>
                    <a:bodyPr/>
                    <a:lstStyle/>
                    <a:p>
                      <a:pPr algn="ctr"/>
                      <a:r>
                        <a:rPr lang="en-US" sz="1400" b="1" dirty="0">
                          <a:solidFill>
                            <a:schemeClr val="tx1"/>
                          </a:solidFill>
                        </a:rPr>
                        <a:t>177,286</a:t>
                      </a:r>
                    </a:p>
                  </a:txBody>
                  <a:tcPr marL="20822" marR="20822" marT="20822" marB="20822"/>
                </a:tc>
                <a:extLst>
                  <a:ext uri="{0D108BD9-81ED-4DB2-BD59-A6C34878D82A}">
                    <a16:rowId xmlns:a16="http://schemas.microsoft.com/office/drawing/2014/main" val="420176458"/>
                  </a:ext>
                </a:extLst>
              </a:tr>
              <a:tr h="286102">
                <a:tc>
                  <a:txBody>
                    <a:bodyPr/>
                    <a:lstStyle/>
                    <a:p>
                      <a:pPr algn="ctr"/>
                      <a:r>
                        <a:rPr lang="en-US" sz="1400" b="1" dirty="0">
                          <a:solidFill>
                            <a:schemeClr val="tx1"/>
                          </a:solidFill>
                        </a:rPr>
                        <a:t>2</a:t>
                      </a:r>
                    </a:p>
                  </a:txBody>
                  <a:tcPr marL="20822" marR="20822" marT="20822" marB="20822" anchor="ctr"/>
                </a:tc>
                <a:tc>
                  <a:txBody>
                    <a:bodyPr/>
                    <a:lstStyle/>
                    <a:p>
                      <a:r>
                        <a:rPr lang="en-US" sz="1400" b="1" dirty="0">
                          <a:solidFill>
                            <a:schemeClr val="tx1"/>
                          </a:solidFill>
                        </a:rPr>
                        <a:t>New </a:t>
                      </a:r>
                      <a:r>
                        <a:rPr lang="en-US" sz="1400" b="1" dirty="0" smtClean="0">
                          <a:solidFill>
                            <a:schemeClr val="tx1"/>
                          </a:solidFill>
                        </a:rPr>
                        <a:t>Braunfels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 </a:t>
                      </a:r>
                      <a:endParaRPr lang="en-US" sz="1400" b="1" dirty="0">
                        <a:solidFill>
                          <a:schemeClr val="tx1"/>
                        </a:solidFill>
                      </a:endParaRPr>
                    </a:p>
                  </a:txBody>
                  <a:tcPr marL="20822" marR="20822" marT="20822" marB="20822"/>
                </a:tc>
                <a:tc>
                  <a:txBody>
                    <a:bodyPr/>
                    <a:lstStyle/>
                    <a:p>
                      <a:pPr algn="ctr"/>
                      <a:r>
                        <a:rPr lang="en-US" sz="1400" b="1">
                          <a:solidFill>
                            <a:schemeClr val="tx1"/>
                          </a:solidFill>
                        </a:rPr>
                        <a:t>8.0 </a:t>
                      </a:r>
                    </a:p>
                  </a:txBody>
                  <a:tcPr marL="20822" marR="20822" marT="20822" marB="20822"/>
                </a:tc>
                <a:tc>
                  <a:txBody>
                    <a:bodyPr/>
                    <a:lstStyle/>
                    <a:p>
                      <a:pPr algn="ctr"/>
                      <a:r>
                        <a:rPr lang="en-US" sz="1400" b="1" dirty="0">
                          <a:solidFill>
                            <a:schemeClr val="tx1"/>
                          </a:solidFill>
                        </a:rPr>
                        <a:t>79,152</a:t>
                      </a:r>
                    </a:p>
                  </a:txBody>
                  <a:tcPr marL="20822" marR="20822" marT="20822" marB="20822"/>
                </a:tc>
                <a:extLst>
                  <a:ext uri="{0D108BD9-81ED-4DB2-BD59-A6C34878D82A}">
                    <a16:rowId xmlns:a16="http://schemas.microsoft.com/office/drawing/2014/main" val="1142088106"/>
                  </a:ext>
                </a:extLst>
              </a:tr>
              <a:tr h="286102">
                <a:tc>
                  <a:txBody>
                    <a:bodyPr/>
                    <a:lstStyle/>
                    <a:p>
                      <a:pPr algn="ctr"/>
                      <a:r>
                        <a:rPr lang="en-US" sz="1400" b="1" dirty="0">
                          <a:solidFill>
                            <a:schemeClr val="tx1"/>
                          </a:solidFill>
                        </a:rPr>
                        <a:t>3</a:t>
                      </a:r>
                    </a:p>
                  </a:txBody>
                  <a:tcPr marL="20822" marR="20822" marT="20822" marB="20822" anchor="ctr"/>
                </a:tc>
                <a:tc>
                  <a:txBody>
                    <a:bodyPr/>
                    <a:lstStyle/>
                    <a:p>
                      <a:r>
                        <a:rPr lang="en-US" sz="1400" b="1" dirty="0" smtClean="0">
                          <a:solidFill>
                            <a:schemeClr val="tx1"/>
                          </a:solidFill>
                        </a:rPr>
                        <a:t>Pflugerville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 </a:t>
                      </a:r>
                      <a:endParaRPr lang="en-US" sz="1400" b="1" dirty="0">
                        <a:solidFill>
                          <a:schemeClr val="tx1"/>
                        </a:solidFill>
                      </a:endParaRPr>
                    </a:p>
                  </a:txBody>
                  <a:tcPr marL="20822" marR="20822" marT="20822" marB="20822"/>
                </a:tc>
                <a:tc>
                  <a:txBody>
                    <a:bodyPr/>
                    <a:lstStyle/>
                    <a:p>
                      <a:pPr algn="ctr"/>
                      <a:r>
                        <a:rPr lang="en-US" sz="1400" b="1">
                          <a:solidFill>
                            <a:schemeClr val="tx1"/>
                          </a:solidFill>
                        </a:rPr>
                        <a:t>6.5</a:t>
                      </a:r>
                    </a:p>
                  </a:txBody>
                  <a:tcPr marL="20822" marR="20822" marT="20822" marB="20822"/>
                </a:tc>
                <a:tc>
                  <a:txBody>
                    <a:bodyPr/>
                    <a:lstStyle/>
                    <a:p>
                      <a:pPr algn="ctr"/>
                      <a:r>
                        <a:rPr lang="en-US" sz="1400" b="1" dirty="0">
                          <a:solidFill>
                            <a:schemeClr val="tx1"/>
                          </a:solidFill>
                        </a:rPr>
                        <a:t>63,359</a:t>
                      </a:r>
                    </a:p>
                  </a:txBody>
                  <a:tcPr marL="20822" marR="20822" marT="20822" marB="20822"/>
                </a:tc>
                <a:extLst>
                  <a:ext uri="{0D108BD9-81ED-4DB2-BD59-A6C34878D82A}">
                    <a16:rowId xmlns:a16="http://schemas.microsoft.com/office/drawing/2014/main" val="386145582"/>
                  </a:ext>
                </a:extLst>
              </a:tr>
              <a:tr h="286102">
                <a:tc>
                  <a:txBody>
                    <a:bodyPr/>
                    <a:lstStyle/>
                    <a:p>
                      <a:pPr algn="ctr"/>
                      <a:r>
                        <a:rPr lang="en-US" sz="1400"/>
                        <a:t>4</a:t>
                      </a:r>
                      <a:endParaRPr lang="en-US" sz="1400">
                        <a:solidFill>
                          <a:schemeClr val="tx2"/>
                        </a:solidFill>
                      </a:endParaRPr>
                    </a:p>
                  </a:txBody>
                  <a:tcPr marL="20822" marR="20822" marT="20822" marB="20822" anchor="ctr"/>
                </a:tc>
                <a:tc>
                  <a:txBody>
                    <a:bodyPr/>
                    <a:lstStyle/>
                    <a:p>
                      <a:r>
                        <a:rPr lang="en-US" sz="1400" dirty="0" smtClean="0"/>
                        <a:t>Ankeny </a:t>
                      </a:r>
                      <a:endParaRPr lang="en-US" sz="1400" dirty="0">
                        <a:solidFill>
                          <a:schemeClr val="tx2"/>
                        </a:solidFill>
                      </a:endParaRPr>
                    </a:p>
                  </a:txBody>
                  <a:tcPr marL="20822" marR="20822" marT="20822" marB="20822"/>
                </a:tc>
                <a:tc>
                  <a:txBody>
                    <a:bodyPr/>
                    <a:lstStyle/>
                    <a:p>
                      <a:pPr algn="ctr"/>
                      <a:r>
                        <a:rPr lang="en-US" sz="1400" dirty="0" smtClean="0">
                          <a:solidFill>
                            <a:schemeClr val="dk1"/>
                          </a:solidFill>
                        </a:rPr>
                        <a:t>IA</a:t>
                      </a:r>
                      <a:endParaRPr lang="en-US" sz="1400" dirty="0">
                        <a:solidFill>
                          <a:schemeClr val="tx2"/>
                        </a:solidFill>
                      </a:endParaRPr>
                    </a:p>
                  </a:txBody>
                  <a:tcPr marL="20822" marR="20822" marT="20822" marB="20822"/>
                </a:tc>
                <a:tc>
                  <a:txBody>
                    <a:bodyPr/>
                    <a:lstStyle/>
                    <a:p>
                      <a:pPr algn="ctr"/>
                      <a:r>
                        <a:rPr lang="en-US" sz="1400"/>
                        <a:t>6.4</a:t>
                      </a:r>
                      <a:endParaRPr lang="en-US" sz="1400">
                        <a:solidFill>
                          <a:schemeClr val="tx2"/>
                        </a:solidFill>
                      </a:endParaRPr>
                    </a:p>
                  </a:txBody>
                  <a:tcPr marL="20822" marR="20822" marT="20822" marB="20822"/>
                </a:tc>
                <a:tc>
                  <a:txBody>
                    <a:bodyPr/>
                    <a:lstStyle/>
                    <a:p>
                      <a:pPr algn="ctr"/>
                      <a:r>
                        <a:rPr lang="en-US" sz="1400" dirty="0"/>
                        <a:t>62,416</a:t>
                      </a:r>
                      <a:endParaRPr lang="en-US" sz="1400" dirty="0">
                        <a:solidFill>
                          <a:schemeClr val="tx2"/>
                        </a:solidFill>
                      </a:endParaRPr>
                    </a:p>
                  </a:txBody>
                  <a:tcPr marL="20822" marR="20822" marT="20822" marB="20822"/>
                </a:tc>
                <a:extLst>
                  <a:ext uri="{0D108BD9-81ED-4DB2-BD59-A6C34878D82A}">
                    <a16:rowId xmlns:a16="http://schemas.microsoft.com/office/drawing/2014/main" val="2238555544"/>
                  </a:ext>
                </a:extLst>
              </a:tr>
              <a:tr h="286102">
                <a:tc>
                  <a:txBody>
                    <a:bodyPr/>
                    <a:lstStyle/>
                    <a:p>
                      <a:pPr algn="ctr"/>
                      <a:r>
                        <a:rPr lang="en-US" sz="1400"/>
                        <a:t>5</a:t>
                      </a:r>
                      <a:endParaRPr lang="en-US" sz="1400">
                        <a:solidFill>
                          <a:schemeClr val="tx2"/>
                        </a:solidFill>
                      </a:endParaRPr>
                    </a:p>
                  </a:txBody>
                  <a:tcPr marL="20822" marR="20822" marT="20822" marB="20822" anchor="ctr"/>
                </a:tc>
                <a:tc>
                  <a:txBody>
                    <a:bodyPr/>
                    <a:lstStyle/>
                    <a:p>
                      <a:r>
                        <a:rPr lang="en-US" sz="1400" dirty="0" smtClean="0"/>
                        <a:t>Buckeye </a:t>
                      </a:r>
                      <a:endParaRPr lang="en-US" sz="1400" dirty="0">
                        <a:solidFill>
                          <a:schemeClr val="tx2"/>
                        </a:solidFill>
                      </a:endParaRPr>
                    </a:p>
                  </a:txBody>
                  <a:tcPr marL="20822" marR="20822" marT="20822" marB="20822"/>
                </a:tc>
                <a:tc>
                  <a:txBody>
                    <a:bodyPr/>
                    <a:lstStyle/>
                    <a:p>
                      <a:pPr algn="ctr"/>
                      <a:r>
                        <a:rPr lang="en-US" sz="1400" dirty="0" smtClean="0"/>
                        <a:t>AZ </a:t>
                      </a:r>
                      <a:endParaRPr lang="en-US" sz="1400" dirty="0">
                        <a:solidFill>
                          <a:schemeClr val="tx2"/>
                        </a:solidFill>
                      </a:endParaRPr>
                    </a:p>
                  </a:txBody>
                  <a:tcPr marL="20822" marR="20822" marT="20822" marB="20822"/>
                </a:tc>
                <a:tc>
                  <a:txBody>
                    <a:bodyPr/>
                    <a:lstStyle/>
                    <a:p>
                      <a:pPr algn="ctr"/>
                      <a:r>
                        <a:rPr lang="en-US" sz="1400"/>
                        <a:t>5.9 </a:t>
                      </a:r>
                      <a:endParaRPr lang="en-US" sz="1400">
                        <a:solidFill>
                          <a:schemeClr val="tx2"/>
                        </a:solidFill>
                      </a:endParaRPr>
                    </a:p>
                  </a:txBody>
                  <a:tcPr marL="20822" marR="20822" marT="20822" marB="20822"/>
                </a:tc>
                <a:tc>
                  <a:txBody>
                    <a:bodyPr/>
                    <a:lstStyle/>
                    <a:p>
                      <a:pPr algn="ctr"/>
                      <a:r>
                        <a:rPr lang="en-US" sz="1400" dirty="0"/>
                        <a:t>68,453</a:t>
                      </a:r>
                      <a:endParaRPr lang="en-US" sz="1400" dirty="0">
                        <a:solidFill>
                          <a:schemeClr val="tx2"/>
                        </a:solidFill>
                      </a:endParaRPr>
                    </a:p>
                  </a:txBody>
                  <a:tcPr marL="20822" marR="20822" marT="20822" marB="20822"/>
                </a:tc>
                <a:extLst>
                  <a:ext uri="{0D108BD9-81ED-4DB2-BD59-A6C34878D82A}">
                    <a16:rowId xmlns:a16="http://schemas.microsoft.com/office/drawing/2014/main" val="976930730"/>
                  </a:ext>
                </a:extLst>
              </a:tr>
              <a:tr h="286102">
                <a:tc>
                  <a:txBody>
                    <a:bodyPr/>
                    <a:lstStyle/>
                    <a:p>
                      <a:pPr algn="ctr"/>
                      <a:r>
                        <a:rPr lang="en-US" sz="1400" b="1" dirty="0">
                          <a:solidFill>
                            <a:schemeClr val="tx1"/>
                          </a:solidFill>
                        </a:rPr>
                        <a:t>6</a:t>
                      </a:r>
                    </a:p>
                  </a:txBody>
                  <a:tcPr marL="20822" marR="20822" marT="20822" marB="20822" anchor="ctr"/>
                </a:tc>
                <a:tc>
                  <a:txBody>
                    <a:bodyPr/>
                    <a:lstStyle/>
                    <a:p>
                      <a:r>
                        <a:rPr lang="en-US" sz="1400" b="1" dirty="0" smtClean="0">
                          <a:solidFill>
                            <a:schemeClr val="tx1"/>
                          </a:solidFill>
                        </a:rPr>
                        <a:t>Georgetown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a:t>
                      </a:r>
                      <a:endParaRPr lang="en-US" sz="1400" b="1" dirty="0">
                        <a:solidFill>
                          <a:schemeClr val="tx1"/>
                        </a:solidFill>
                      </a:endParaRPr>
                    </a:p>
                  </a:txBody>
                  <a:tcPr marL="20822" marR="20822" marT="20822" marB="20822"/>
                </a:tc>
                <a:tc>
                  <a:txBody>
                    <a:bodyPr/>
                    <a:lstStyle/>
                    <a:p>
                      <a:pPr algn="ctr"/>
                      <a:r>
                        <a:rPr lang="en-US" sz="1400" b="1" dirty="0">
                          <a:solidFill>
                            <a:schemeClr val="tx1"/>
                          </a:solidFill>
                        </a:rPr>
                        <a:t>5.4</a:t>
                      </a:r>
                    </a:p>
                  </a:txBody>
                  <a:tcPr marL="20822" marR="20822" marT="20822" marB="20822"/>
                </a:tc>
                <a:tc>
                  <a:txBody>
                    <a:bodyPr/>
                    <a:lstStyle/>
                    <a:p>
                      <a:pPr algn="ctr"/>
                      <a:r>
                        <a:rPr lang="en-US" sz="1400" b="1" dirty="0">
                          <a:solidFill>
                            <a:schemeClr val="tx1"/>
                          </a:solidFill>
                        </a:rPr>
                        <a:t>70,685</a:t>
                      </a:r>
                    </a:p>
                  </a:txBody>
                  <a:tcPr marL="20822" marR="20822" marT="20822" marB="20822"/>
                </a:tc>
                <a:extLst>
                  <a:ext uri="{0D108BD9-81ED-4DB2-BD59-A6C34878D82A}">
                    <a16:rowId xmlns:a16="http://schemas.microsoft.com/office/drawing/2014/main" val="4056438138"/>
                  </a:ext>
                </a:extLst>
              </a:tr>
              <a:tr h="286102">
                <a:tc>
                  <a:txBody>
                    <a:bodyPr/>
                    <a:lstStyle/>
                    <a:p>
                      <a:pPr algn="ctr"/>
                      <a:r>
                        <a:rPr lang="en-US" sz="1400" dirty="0"/>
                        <a:t>7</a:t>
                      </a:r>
                      <a:endParaRPr lang="en-US" sz="1400" dirty="0">
                        <a:solidFill>
                          <a:schemeClr val="tx2"/>
                        </a:solidFill>
                      </a:endParaRPr>
                    </a:p>
                  </a:txBody>
                  <a:tcPr marL="20822" marR="20822" marT="20822" marB="20822" anchor="ctr"/>
                </a:tc>
                <a:tc>
                  <a:txBody>
                    <a:bodyPr/>
                    <a:lstStyle/>
                    <a:p>
                      <a:r>
                        <a:rPr lang="en-US" sz="1400" dirty="0"/>
                        <a:t>Castle Rock town </a:t>
                      </a:r>
                      <a:endParaRPr lang="en-US" sz="1400" dirty="0">
                        <a:solidFill>
                          <a:schemeClr val="tx2"/>
                        </a:solidFill>
                      </a:endParaRPr>
                    </a:p>
                  </a:txBody>
                  <a:tcPr marL="20822" marR="20822" marT="20822" marB="20822"/>
                </a:tc>
                <a:tc>
                  <a:txBody>
                    <a:bodyPr/>
                    <a:lstStyle/>
                    <a:p>
                      <a:pPr algn="ctr"/>
                      <a:r>
                        <a:rPr lang="en-US" sz="1400" dirty="0" smtClean="0"/>
                        <a:t>CO </a:t>
                      </a:r>
                      <a:endParaRPr lang="en-US" sz="1400" dirty="0">
                        <a:solidFill>
                          <a:schemeClr val="tx2"/>
                        </a:solidFill>
                      </a:endParaRPr>
                    </a:p>
                  </a:txBody>
                  <a:tcPr marL="20822" marR="20822" marT="20822" marB="20822"/>
                </a:tc>
                <a:tc>
                  <a:txBody>
                    <a:bodyPr/>
                    <a:lstStyle/>
                    <a:p>
                      <a:pPr algn="ctr"/>
                      <a:r>
                        <a:rPr lang="en-US" sz="1400"/>
                        <a:t>5.1</a:t>
                      </a:r>
                      <a:endParaRPr lang="en-US" sz="1400">
                        <a:solidFill>
                          <a:schemeClr val="tx2"/>
                        </a:solidFill>
                      </a:endParaRPr>
                    </a:p>
                  </a:txBody>
                  <a:tcPr marL="20822" marR="20822" marT="20822" marB="20822"/>
                </a:tc>
                <a:tc>
                  <a:txBody>
                    <a:bodyPr/>
                    <a:lstStyle/>
                    <a:p>
                      <a:pPr algn="ctr"/>
                      <a:r>
                        <a:rPr lang="en-US" sz="1400" dirty="0"/>
                        <a:t>62,276</a:t>
                      </a:r>
                      <a:endParaRPr lang="en-US" sz="1400" dirty="0">
                        <a:solidFill>
                          <a:schemeClr val="tx2"/>
                        </a:solidFill>
                      </a:endParaRPr>
                    </a:p>
                  </a:txBody>
                  <a:tcPr marL="20822" marR="20822" marT="20822" marB="20822"/>
                </a:tc>
                <a:extLst>
                  <a:ext uri="{0D108BD9-81ED-4DB2-BD59-A6C34878D82A}">
                    <a16:rowId xmlns:a16="http://schemas.microsoft.com/office/drawing/2014/main" val="2227675529"/>
                  </a:ext>
                </a:extLst>
              </a:tr>
              <a:tr h="286102">
                <a:tc>
                  <a:txBody>
                    <a:bodyPr/>
                    <a:lstStyle/>
                    <a:p>
                      <a:pPr algn="ctr"/>
                      <a:r>
                        <a:rPr lang="en-US" sz="1400" dirty="0"/>
                        <a:t>8</a:t>
                      </a:r>
                      <a:endParaRPr lang="en-US" sz="1400" dirty="0">
                        <a:solidFill>
                          <a:schemeClr val="tx2"/>
                        </a:solidFill>
                      </a:endParaRPr>
                    </a:p>
                  </a:txBody>
                  <a:tcPr marL="20822" marR="20822" marT="20822" marB="20822" anchor="ctr"/>
                </a:tc>
                <a:tc>
                  <a:txBody>
                    <a:bodyPr/>
                    <a:lstStyle/>
                    <a:p>
                      <a:r>
                        <a:rPr lang="en-US" sz="1400" dirty="0" smtClean="0"/>
                        <a:t>Franklin </a:t>
                      </a:r>
                      <a:endParaRPr lang="en-US" sz="1400" dirty="0">
                        <a:solidFill>
                          <a:schemeClr val="tx2"/>
                        </a:solidFill>
                      </a:endParaRPr>
                    </a:p>
                  </a:txBody>
                  <a:tcPr marL="20822" marR="20822" marT="20822" marB="20822"/>
                </a:tc>
                <a:tc>
                  <a:txBody>
                    <a:bodyPr/>
                    <a:lstStyle/>
                    <a:p>
                      <a:pPr algn="ctr"/>
                      <a:r>
                        <a:rPr lang="en-US" sz="1400" dirty="0" smtClean="0"/>
                        <a:t>TN</a:t>
                      </a:r>
                      <a:endParaRPr lang="en-US" sz="1400" dirty="0">
                        <a:solidFill>
                          <a:schemeClr val="tx2"/>
                        </a:solidFill>
                      </a:endParaRPr>
                    </a:p>
                  </a:txBody>
                  <a:tcPr marL="20822" marR="20822" marT="20822" marB="20822"/>
                </a:tc>
                <a:tc>
                  <a:txBody>
                    <a:bodyPr/>
                    <a:lstStyle/>
                    <a:p>
                      <a:pPr algn="ctr"/>
                      <a:r>
                        <a:rPr lang="en-US" sz="1400"/>
                        <a:t>4.9</a:t>
                      </a:r>
                      <a:endParaRPr lang="en-US" sz="1400">
                        <a:solidFill>
                          <a:schemeClr val="tx2"/>
                        </a:solidFill>
                      </a:endParaRPr>
                    </a:p>
                  </a:txBody>
                  <a:tcPr marL="20822" marR="20822" marT="20822" marB="20822"/>
                </a:tc>
                <a:tc>
                  <a:txBody>
                    <a:bodyPr/>
                    <a:lstStyle/>
                    <a:p>
                      <a:pPr algn="ctr"/>
                      <a:r>
                        <a:rPr lang="en-US" sz="1400" dirty="0"/>
                        <a:t>78,321</a:t>
                      </a:r>
                      <a:endParaRPr lang="en-US" sz="1400" dirty="0">
                        <a:solidFill>
                          <a:schemeClr val="tx2"/>
                        </a:solidFill>
                      </a:endParaRPr>
                    </a:p>
                  </a:txBody>
                  <a:tcPr marL="20822" marR="20822" marT="20822" marB="20822"/>
                </a:tc>
                <a:extLst>
                  <a:ext uri="{0D108BD9-81ED-4DB2-BD59-A6C34878D82A}">
                    <a16:rowId xmlns:a16="http://schemas.microsoft.com/office/drawing/2014/main" val="1010503856"/>
                  </a:ext>
                </a:extLst>
              </a:tr>
              <a:tr h="286102">
                <a:tc>
                  <a:txBody>
                    <a:bodyPr/>
                    <a:lstStyle/>
                    <a:p>
                      <a:pPr algn="ctr"/>
                      <a:r>
                        <a:rPr lang="en-US" sz="1400" b="1" dirty="0">
                          <a:solidFill>
                            <a:schemeClr val="tx1"/>
                          </a:solidFill>
                        </a:rPr>
                        <a:t>9</a:t>
                      </a:r>
                    </a:p>
                  </a:txBody>
                  <a:tcPr marL="20822" marR="20822" marT="20822" marB="20822" anchor="ctr"/>
                </a:tc>
                <a:tc>
                  <a:txBody>
                    <a:bodyPr/>
                    <a:lstStyle/>
                    <a:p>
                      <a:r>
                        <a:rPr lang="en-US" sz="1400" b="1" dirty="0" smtClean="0">
                          <a:solidFill>
                            <a:schemeClr val="tx1"/>
                          </a:solidFill>
                        </a:rPr>
                        <a:t>McKinney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 </a:t>
                      </a:r>
                      <a:endParaRPr lang="en-US" sz="1400" b="1" dirty="0">
                        <a:solidFill>
                          <a:schemeClr val="tx1"/>
                        </a:solidFill>
                      </a:endParaRPr>
                    </a:p>
                  </a:txBody>
                  <a:tcPr marL="20822" marR="20822" marT="20822" marB="20822"/>
                </a:tc>
                <a:tc>
                  <a:txBody>
                    <a:bodyPr/>
                    <a:lstStyle/>
                    <a:p>
                      <a:pPr algn="ctr"/>
                      <a:r>
                        <a:rPr lang="en-US" sz="1400" b="1" dirty="0">
                          <a:solidFill>
                            <a:schemeClr val="tx1"/>
                          </a:solidFill>
                        </a:rPr>
                        <a:t>4.8</a:t>
                      </a:r>
                    </a:p>
                  </a:txBody>
                  <a:tcPr marL="20822" marR="20822" marT="20822" marB="20822"/>
                </a:tc>
                <a:tc>
                  <a:txBody>
                    <a:bodyPr/>
                    <a:lstStyle/>
                    <a:p>
                      <a:pPr algn="ctr"/>
                      <a:r>
                        <a:rPr lang="en-US" sz="1400" b="1" dirty="0">
                          <a:solidFill>
                            <a:schemeClr val="tx1"/>
                          </a:solidFill>
                        </a:rPr>
                        <a:t>181,330</a:t>
                      </a:r>
                    </a:p>
                  </a:txBody>
                  <a:tcPr marL="20822" marR="20822" marT="20822" marB="20822"/>
                </a:tc>
                <a:extLst>
                  <a:ext uri="{0D108BD9-81ED-4DB2-BD59-A6C34878D82A}">
                    <a16:rowId xmlns:a16="http://schemas.microsoft.com/office/drawing/2014/main" val="4212290363"/>
                  </a:ext>
                </a:extLst>
              </a:tr>
              <a:tr h="286102">
                <a:tc>
                  <a:txBody>
                    <a:bodyPr/>
                    <a:lstStyle/>
                    <a:p>
                      <a:pPr algn="ctr"/>
                      <a:r>
                        <a:rPr lang="en-US" sz="1400" dirty="0"/>
                        <a:t>10</a:t>
                      </a:r>
                      <a:endParaRPr lang="en-US" sz="1400" dirty="0">
                        <a:solidFill>
                          <a:schemeClr val="tx2"/>
                        </a:solidFill>
                      </a:endParaRPr>
                    </a:p>
                  </a:txBody>
                  <a:tcPr marL="20822" marR="20822" marT="20822" marB="20822" anchor="ctr"/>
                </a:tc>
                <a:tc>
                  <a:txBody>
                    <a:bodyPr/>
                    <a:lstStyle/>
                    <a:p>
                      <a:r>
                        <a:rPr lang="en-US" sz="1400" dirty="0" smtClean="0"/>
                        <a:t>Meridian </a:t>
                      </a:r>
                      <a:endParaRPr lang="en-US" sz="1400" dirty="0">
                        <a:solidFill>
                          <a:schemeClr val="tx2"/>
                        </a:solidFill>
                      </a:endParaRPr>
                    </a:p>
                  </a:txBody>
                  <a:tcPr marL="20822" marR="20822" marT="20822" marB="20822"/>
                </a:tc>
                <a:tc>
                  <a:txBody>
                    <a:bodyPr/>
                    <a:lstStyle/>
                    <a:p>
                      <a:pPr algn="ctr"/>
                      <a:r>
                        <a:rPr lang="en-US" sz="1400" dirty="0" smtClean="0"/>
                        <a:t>ID</a:t>
                      </a:r>
                      <a:endParaRPr lang="en-US" sz="1400" dirty="0">
                        <a:solidFill>
                          <a:schemeClr val="tx2"/>
                        </a:solidFill>
                      </a:endParaRPr>
                    </a:p>
                  </a:txBody>
                  <a:tcPr marL="20822" marR="20822" marT="20822" marB="20822"/>
                </a:tc>
                <a:tc>
                  <a:txBody>
                    <a:bodyPr/>
                    <a:lstStyle/>
                    <a:p>
                      <a:pPr algn="ctr"/>
                      <a:r>
                        <a:rPr lang="en-US" sz="1400" dirty="0"/>
                        <a:t>4.7</a:t>
                      </a:r>
                      <a:endParaRPr lang="en-US" sz="1400" dirty="0">
                        <a:solidFill>
                          <a:schemeClr val="tx2"/>
                        </a:solidFill>
                      </a:endParaRPr>
                    </a:p>
                  </a:txBody>
                  <a:tcPr marL="20822" marR="20822" marT="20822" marB="20822"/>
                </a:tc>
                <a:tc>
                  <a:txBody>
                    <a:bodyPr/>
                    <a:lstStyle/>
                    <a:p>
                      <a:pPr algn="ctr"/>
                      <a:r>
                        <a:rPr lang="en-US" sz="1400" dirty="0"/>
                        <a:t>99,926</a:t>
                      </a:r>
                      <a:endParaRPr lang="en-US" sz="1400" dirty="0">
                        <a:solidFill>
                          <a:schemeClr val="tx2"/>
                        </a:solidFill>
                      </a:endParaRPr>
                    </a:p>
                  </a:txBody>
                  <a:tcPr marL="20822" marR="20822" marT="20822" marB="20822"/>
                </a:tc>
                <a:extLst>
                  <a:ext uri="{0D108BD9-81ED-4DB2-BD59-A6C34878D82A}">
                    <a16:rowId xmlns:a16="http://schemas.microsoft.com/office/drawing/2014/main" val="1098227547"/>
                  </a:ext>
                </a:extLst>
              </a:tr>
              <a:tr h="286102">
                <a:tc>
                  <a:txBody>
                    <a:bodyPr/>
                    <a:lstStyle/>
                    <a:p>
                      <a:pPr algn="ctr"/>
                      <a:r>
                        <a:rPr lang="en-US" sz="1400" b="1" dirty="0">
                          <a:solidFill>
                            <a:schemeClr val="tx1"/>
                          </a:solidFill>
                        </a:rPr>
                        <a:t>11</a:t>
                      </a:r>
                    </a:p>
                  </a:txBody>
                  <a:tcPr marL="20822" marR="20822" marT="20822" marB="20822" anchor="ctr"/>
                </a:tc>
                <a:tc>
                  <a:txBody>
                    <a:bodyPr/>
                    <a:lstStyle/>
                    <a:p>
                      <a:r>
                        <a:rPr lang="en-US" sz="1400" b="1" dirty="0">
                          <a:solidFill>
                            <a:schemeClr val="tx1"/>
                          </a:solidFill>
                        </a:rPr>
                        <a:t>Flower Mound town </a:t>
                      </a:r>
                    </a:p>
                  </a:txBody>
                  <a:tcPr marL="20822" marR="20822" marT="20822" marB="20822"/>
                </a:tc>
                <a:tc>
                  <a:txBody>
                    <a:bodyPr/>
                    <a:lstStyle/>
                    <a:p>
                      <a:pPr algn="ctr"/>
                      <a:r>
                        <a:rPr lang="en-US" sz="1400" b="1" dirty="0" smtClean="0">
                          <a:solidFill>
                            <a:schemeClr val="tx1"/>
                          </a:solidFill>
                        </a:rPr>
                        <a:t>TX</a:t>
                      </a:r>
                      <a:endParaRPr lang="en-US" sz="1400" b="1" dirty="0">
                        <a:solidFill>
                          <a:schemeClr val="tx1"/>
                        </a:solidFill>
                      </a:endParaRPr>
                    </a:p>
                  </a:txBody>
                  <a:tcPr marL="20822" marR="20822" marT="20822" marB="20822"/>
                </a:tc>
                <a:tc>
                  <a:txBody>
                    <a:bodyPr/>
                    <a:lstStyle/>
                    <a:p>
                      <a:pPr algn="ctr"/>
                      <a:r>
                        <a:rPr lang="en-US" sz="1400" b="1" dirty="0">
                          <a:solidFill>
                            <a:schemeClr val="tx1"/>
                          </a:solidFill>
                        </a:rPr>
                        <a:t>4.3</a:t>
                      </a:r>
                    </a:p>
                  </a:txBody>
                  <a:tcPr marL="20822" marR="20822" marT="20822" marB="20822"/>
                </a:tc>
                <a:tc>
                  <a:txBody>
                    <a:bodyPr/>
                    <a:lstStyle/>
                    <a:p>
                      <a:pPr algn="ctr"/>
                      <a:r>
                        <a:rPr lang="en-US" sz="1400" b="1" dirty="0">
                          <a:solidFill>
                            <a:schemeClr val="tx1"/>
                          </a:solidFill>
                        </a:rPr>
                        <a:t>76,681</a:t>
                      </a:r>
                    </a:p>
                  </a:txBody>
                  <a:tcPr marL="20822" marR="20822" marT="20822" marB="20822"/>
                </a:tc>
                <a:extLst>
                  <a:ext uri="{0D108BD9-81ED-4DB2-BD59-A6C34878D82A}">
                    <a16:rowId xmlns:a16="http://schemas.microsoft.com/office/drawing/2014/main" val="696768454"/>
                  </a:ext>
                </a:extLst>
              </a:tr>
              <a:tr h="286102">
                <a:tc>
                  <a:txBody>
                    <a:bodyPr/>
                    <a:lstStyle/>
                    <a:p>
                      <a:pPr algn="ctr"/>
                      <a:r>
                        <a:rPr lang="en-US" sz="1400" dirty="0"/>
                        <a:t>12</a:t>
                      </a:r>
                      <a:endParaRPr lang="en-US" sz="1400" dirty="0">
                        <a:solidFill>
                          <a:schemeClr val="tx2"/>
                        </a:solidFill>
                      </a:endParaRPr>
                    </a:p>
                  </a:txBody>
                  <a:tcPr marL="20822" marR="20822" marT="20822" marB="20822" anchor="ctr"/>
                </a:tc>
                <a:tc>
                  <a:txBody>
                    <a:bodyPr/>
                    <a:lstStyle/>
                    <a:p>
                      <a:r>
                        <a:rPr lang="en-US" sz="1400" dirty="0" smtClean="0"/>
                        <a:t>Bend </a:t>
                      </a:r>
                      <a:endParaRPr lang="en-US" sz="1400" dirty="0">
                        <a:solidFill>
                          <a:schemeClr val="tx2"/>
                        </a:solidFill>
                      </a:endParaRPr>
                    </a:p>
                  </a:txBody>
                  <a:tcPr marL="20822" marR="20822" marT="20822" marB="20822"/>
                </a:tc>
                <a:tc>
                  <a:txBody>
                    <a:bodyPr/>
                    <a:lstStyle/>
                    <a:p>
                      <a:pPr algn="ctr"/>
                      <a:r>
                        <a:rPr lang="en-US" sz="1400" dirty="0" smtClean="0"/>
                        <a:t>OR</a:t>
                      </a:r>
                      <a:endParaRPr lang="en-US" sz="1400" dirty="0">
                        <a:solidFill>
                          <a:schemeClr val="tx2"/>
                        </a:solidFill>
                      </a:endParaRPr>
                    </a:p>
                  </a:txBody>
                  <a:tcPr marL="20822" marR="20822" marT="20822" marB="20822"/>
                </a:tc>
                <a:tc>
                  <a:txBody>
                    <a:bodyPr/>
                    <a:lstStyle/>
                    <a:p>
                      <a:pPr algn="ctr"/>
                      <a:r>
                        <a:rPr lang="en-US" sz="1400"/>
                        <a:t>4.3</a:t>
                      </a:r>
                      <a:endParaRPr lang="en-US" sz="1400">
                        <a:solidFill>
                          <a:schemeClr val="tx2"/>
                        </a:solidFill>
                      </a:endParaRPr>
                    </a:p>
                  </a:txBody>
                  <a:tcPr marL="20822" marR="20822" marT="20822" marB="20822"/>
                </a:tc>
                <a:tc>
                  <a:txBody>
                    <a:bodyPr/>
                    <a:lstStyle/>
                    <a:p>
                      <a:pPr algn="ctr"/>
                      <a:r>
                        <a:rPr lang="en-US" sz="1400" dirty="0"/>
                        <a:t>94,520</a:t>
                      </a:r>
                      <a:endParaRPr lang="en-US" sz="1400" dirty="0">
                        <a:solidFill>
                          <a:schemeClr val="tx2"/>
                        </a:solidFill>
                      </a:endParaRPr>
                    </a:p>
                  </a:txBody>
                  <a:tcPr marL="20822" marR="20822" marT="20822" marB="20822"/>
                </a:tc>
                <a:extLst>
                  <a:ext uri="{0D108BD9-81ED-4DB2-BD59-A6C34878D82A}">
                    <a16:rowId xmlns:a16="http://schemas.microsoft.com/office/drawing/2014/main" val="369870402"/>
                  </a:ext>
                </a:extLst>
              </a:tr>
              <a:tr h="286102">
                <a:tc>
                  <a:txBody>
                    <a:bodyPr/>
                    <a:lstStyle/>
                    <a:p>
                      <a:pPr algn="ctr"/>
                      <a:r>
                        <a:rPr lang="en-US" sz="1400" b="1" dirty="0">
                          <a:solidFill>
                            <a:schemeClr val="tx1"/>
                          </a:solidFill>
                        </a:rPr>
                        <a:t>13</a:t>
                      </a:r>
                    </a:p>
                  </a:txBody>
                  <a:tcPr marL="20822" marR="20822" marT="20822" marB="20822" anchor="ctr"/>
                </a:tc>
                <a:tc>
                  <a:txBody>
                    <a:bodyPr/>
                    <a:lstStyle/>
                    <a:p>
                      <a:r>
                        <a:rPr lang="en-US" sz="1400" b="1" dirty="0">
                          <a:solidFill>
                            <a:schemeClr val="tx1"/>
                          </a:solidFill>
                        </a:rPr>
                        <a:t>Cedar </a:t>
                      </a:r>
                      <a:r>
                        <a:rPr lang="en-US" sz="1400" b="1" dirty="0" smtClean="0">
                          <a:solidFill>
                            <a:schemeClr val="tx1"/>
                          </a:solidFill>
                        </a:rPr>
                        <a:t>Park </a:t>
                      </a:r>
                      <a:endParaRPr lang="en-US" sz="1400" b="1" dirty="0">
                        <a:solidFill>
                          <a:schemeClr val="tx1"/>
                        </a:solidFill>
                      </a:endParaRPr>
                    </a:p>
                  </a:txBody>
                  <a:tcPr marL="20822" marR="20822" marT="20822" marB="20822"/>
                </a:tc>
                <a:tc>
                  <a:txBody>
                    <a:bodyPr/>
                    <a:lstStyle/>
                    <a:p>
                      <a:pPr algn="ctr"/>
                      <a:r>
                        <a:rPr lang="en-US" sz="1400" b="1" dirty="0" smtClean="0">
                          <a:solidFill>
                            <a:schemeClr val="tx1"/>
                          </a:solidFill>
                        </a:rPr>
                        <a:t>TX</a:t>
                      </a:r>
                      <a:endParaRPr lang="en-US" sz="1400" b="1" dirty="0">
                        <a:solidFill>
                          <a:schemeClr val="tx1"/>
                        </a:solidFill>
                      </a:endParaRPr>
                    </a:p>
                  </a:txBody>
                  <a:tcPr marL="20822" marR="20822" marT="20822" marB="20822"/>
                </a:tc>
                <a:tc>
                  <a:txBody>
                    <a:bodyPr/>
                    <a:lstStyle/>
                    <a:p>
                      <a:pPr algn="ctr"/>
                      <a:r>
                        <a:rPr lang="en-US" sz="1400" b="1" dirty="0">
                          <a:solidFill>
                            <a:schemeClr val="tx1"/>
                          </a:solidFill>
                        </a:rPr>
                        <a:t>4.2</a:t>
                      </a:r>
                    </a:p>
                  </a:txBody>
                  <a:tcPr marL="20822" marR="20822" marT="20822" marB="20822"/>
                </a:tc>
                <a:tc>
                  <a:txBody>
                    <a:bodyPr/>
                    <a:lstStyle/>
                    <a:p>
                      <a:pPr algn="ctr"/>
                      <a:r>
                        <a:rPr lang="en-US" sz="1400" b="1" dirty="0">
                          <a:solidFill>
                            <a:schemeClr val="tx1"/>
                          </a:solidFill>
                        </a:rPr>
                        <a:t>75,704</a:t>
                      </a:r>
                    </a:p>
                  </a:txBody>
                  <a:tcPr marL="20822" marR="20822" marT="20822" marB="20822"/>
                </a:tc>
                <a:extLst>
                  <a:ext uri="{0D108BD9-81ED-4DB2-BD59-A6C34878D82A}">
                    <a16:rowId xmlns:a16="http://schemas.microsoft.com/office/drawing/2014/main" val="2134947228"/>
                  </a:ext>
                </a:extLst>
              </a:tr>
              <a:tr h="286102">
                <a:tc>
                  <a:txBody>
                    <a:bodyPr/>
                    <a:lstStyle/>
                    <a:p>
                      <a:pPr algn="ctr"/>
                      <a:r>
                        <a:rPr lang="en-US" sz="1400" dirty="0"/>
                        <a:t>14</a:t>
                      </a:r>
                      <a:endParaRPr lang="en-US" sz="1400" dirty="0">
                        <a:solidFill>
                          <a:schemeClr val="tx2"/>
                        </a:solidFill>
                      </a:endParaRPr>
                    </a:p>
                  </a:txBody>
                  <a:tcPr marL="20822" marR="20822" marT="20822" marB="20822" anchor="ctr"/>
                </a:tc>
                <a:tc>
                  <a:txBody>
                    <a:bodyPr/>
                    <a:lstStyle/>
                    <a:p>
                      <a:r>
                        <a:rPr lang="en-US" sz="1400" dirty="0" smtClean="0"/>
                        <a:t>Doral </a:t>
                      </a:r>
                      <a:endParaRPr lang="en-US" sz="1400" dirty="0">
                        <a:solidFill>
                          <a:schemeClr val="tx2"/>
                        </a:solidFill>
                      </a:endParaRPr>
                    </a:p>
                  </a:txBody>
                  <a:tcPr marL="20822" marR="20822" marT="20822" marB="20822"/>
                </a:tc>
                <a:tc>
                  <a:txBody>
                    <a:bodyPr/>
                    <a:lstStyle/>
                    <a:p>
                      <a:pPr algn="ctr"/>
                      <a:r>
                        <a:rPr lang="en-US" sz="1400" dirty="0" smtClean="0"/>
                        <a:t>FL </a:t>
                      </a:r>
                      <a:endParaRPr lang="en-US" sz="1400" dirty="0">
                        <a:solidFill>
                          <a:schemeClr val="tx2"/>
                        </a:solidFill>
                      </a:endParaRPr>
                    </a:p>
                  </a:txBody>
                  <a:tcPr marL="20822" marR="20822" marT="20822" marB="20822"/>
                </a:tc>
                <a:tc>
                  <a:txBody>
                    <a:bodyPr/>
                    <a:lstStyle/>
                    <a:p>
                      <a:pPr algn="ctr"/>
                      <a:r>
                        <a:rPr lang="en-US" sz="1400" dirty="0"/>
                        <a:t>4.2 </a:t>
                      </a:r>
                      <a:endParaRPr lang="en-US" sz="1400" dirty="0">
                        <a:solidFill>
                          <a:schemeClr val="tx2"/>
                        </a:solidFill>
                      </a:endParaRPr>
                    </a:p>
                  </a:txBody>
                  <a:tcPr marL="20822" marR="20822" marT="20822" marB="20822"/>
                </a:tc>
                <a:tc>
                  <a:txBody>
                    <a:bodyPr/>
                    <a:lstStyle/>
                    <a:p>
                      <a:pPr algn="ctr"/>
                      <a:r>
                        <a:rPr lang="en-US" sz="1400" dirty="0"/>
                        <a:t>61,130</a:t>
                      </a:r>
                      <a:endParaRPr lang="en-US" sz="1400" dirty="0">
                        <a:solidFill>
                          <a:schemeClr val="tx2"/>
                        </a:solidFill>
                      </a:endParaRPr>
                    </a:p>
                  </a:txBody>
                  <a:tcPr marL="20822" marR="20822" marT="20822" marB="20822"/>
                </a:tc>
                <a:extLst>
                  <a:ext uri="{0D108BD9-81ED-4DB2-BD59-A6C34878D82A}">
                    <a16:rowId xmlns:a16="http://schemas.microsoft.com/office/drawing/2014/main" val="2656240278"/>
                  </a:ext>
                </a:extLst>
              </a:tr>
              <a:tr h="286102">
                <a:tc>
                  <a:txBody>
                    <a:bodyPr/>
                    <a:lstStyle/>
                    <a:p>
                      <a:pPr algn="ctr"/>
                      <a:r>
                        <a:rPr lang="en-US" sz="1400" dirty="0"/>
                        <a:t>15</a:t>
                      </a:r>
                      <a:endParaRPr lang="en-US" sz="1400" dirty="0">
                        <a:solidFill>
                          <a:schemeClr val="tx2"/>
                        </a:solidFill>
                      </a:endParaRPr>
                    </a:p>
                  </a:txBody>
                  <a:tcPr marL="20822" marR="20822" marT="20822" marB="20822" anchor="ctr"/>
                </a:tc>
                <a:tc>
                  <a:txBody>
                    <a:bodyPr/>
                    <a:lstStyle/>
                    <a:p>
                      <a:r>
                        <a:rPr lang="en-US" sz="1400" dirty="0"/>
                        <a:t>Fort </a:t>
                      </a:r>
                      <a:r>
                        <a:rPr lang="en-US" sz="1400" dirty="0" smtClean="0"/>
                        <a:t>Myers </a:t>
                      </a:r>
                      <a:endParaRPr lang="en-US" sz="1400" dirty="0">
                        <a:solidFill>
                          <a:schemeClr val="tx2"/>
                        </a:solidFill>
                      </a:endParaRPr>
                    </a:p>
                  </a:txBody>
                  <a:tcPr marL="20822" marR="20822" marT="20822" marB="20822"/>
                </a:tc>
                <a:tc>
                  <a:txBody>
                    <a:bodyPr/>
                    <a:lstStyle/>
                    <a:p>
                      <a:pPr algn="ctr"/>
                      <a:r>
                        <a:rPr lang="en-US" sz="1400" dirty="0" smtClean="0"/>
                        <a:t>FL</a:t>
                      </a:r>
                      <a:endParaRPr lang="en-US" sz="1400" dirty="0">
                        <a:solidFill>
                          <a:schemeClr val="tx2"/>
                        </a:solidFill>
                      </a:endParaRPr>
                    </a:p>
                  </a:txBody>
                  <a:tcPr marL="20822" marR="20822" marT="20822" marB="20822"/>
                </a:tc>
                <a:tc>
                  <a:txBody>
                    <a:bodyPr/>
                    <a:lstStyle/>
                    <a:p>
                      <a:pPr algn="ctr"/>
                      <a:r>
                        <a:rPr lang="en-US" sz="1400" dirty="0"/>
                        <a:t>4.2</a:t>
                      </a:r>
                      <a:endParaRPr lang="en-US" sz="1400" dirty="0">
                        <a:solidFill>
                          <a:schemeClr val="tx2"/>
                        </a:solidFill>
                      </a:endParaRPr>
                    </a:p>
                  </a:txBody>
                  <a:tcPr marL="20822" marR="20822" marT="20822" marB="20822"/>
                </a:tc>
                <a:tc>
                  <a:txBody>
                    <a:bodyPr/>
                    <a:lstStyle/>
                    <a:p>
                      <a:pPr algn="ctr"/>
                      <a:r>
                        <a:rPr lang="en-US" sz="1400" dirty="0"/>
                        <a:t>79,94</a:t>
                      </a:r>
                      <a:endParaRPr lang="en-US" sz="1400" dirty="0">
                        <a:solidFill>
                          <a:schemeClr val="tx2"/>
                        </a:solidFill>
                      </a:endParaRPr>
                    </a:p>
                  </a:txBody>
                  <a:tcPr marL="20822" marR="20822" marT="20822" marB="20822"/>
                </a:tc>
                <a:extLst>
                  <a:ext uri="{0D108BD9-81ED-4DB2-BD59-A6C34878D82A}">
                    <a16:rowId xmlns:a16="http://schemas.microsoft.com/office/drawing/2014/main" val="218144985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sp>
        <p:nvSpPr>
          <p:cNvPr id="6" name="Rectangle 5"/>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2017 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52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10424</TotalTime>
  <Words>3538</Words>
  <Application>Microsoft Office PowerPoint</Application>
  <PresentationFormat>On-screen Show (4:3)</PresentationFormat>
  <Paragraphs>963</Paragraphs>
  <Slides>51</Slides>
  <Notes>30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51</vt:i4>
      </vt:variant>
    </vt:vector>
  </HeadingPairs>
  <TitlesOfParts>
    <vt:vector size="62" baseType="lpstr">
      <vt:lpstr>ＭＳ Ｐゴシック</vt:lpstr>
      <vt:lpstr>Arial</vt:lpstr>
      <vt:lpstr>Arial Rounded MT Bold</vt:lpstr>
      <vt:lpstr>Calibri</vt:lpstr>
      <vt:lpstr>Calibri Light</vt:lpstr>
      <vt:lpstr>Times New Roman</vt:lpstr>
      <vt:lpstr>Office Theme</vt:lpstr>
      <vt:lpstr>2_Office Theme</vt:lpstr>
      <vt:lpstr>1_Office Theme</vt:lpstr>
      <vt:lpstr>Custom Design</vt:lpstr>
      <vt:lpstr>3_Office Theme</vt:lpstr>
      <vt:lpstr>PowerPoint Presentation</vt:lpstr>
      <vt:lpstr>PowerPoint Presentation</vt:lpstr>
      <vt:lpstr>Population Growth of Select States, 2000-2018</vt:lpstr>
      <vt:lpstr>PowerPoint Presentation</vt:lpstr>
      <vt:lpstr>Total Estimated Population by County, Texas, 2018</vt:lpstr>
      <vt:lpstr>Estimated Population Change, Texas Counties,  2010 to 2018</vt:lpstr>
      <vt:lpstr>PowerPoint Presentation</vt:lpstr>
      <vt:lpstr>Top Counties for Percent Growth* in Texas, 2017-2018</vt:lpstr>
      <vt:lpstr>15 Fastest-Growing Large Cities and Towns between 2016 and 2017 (Populations of 50,000 or more in 2016)</vt:lpstr>
      <vt:lpstr>Estimated Percent of Total Net-Migrant Flows to and From Texas and Other States, 2017</vt:lpstr>
      <vt:lpstr>Domestic and Internal Migration Flows  to and from the Austin Metro</vt:lpstr>
      <vt:lpstr>County to County Migration Flows, Travis County, 2012-2016</vt:lpstr>
      <vt:lpstr>PowerPoint Presentation</vt:lpstr>
      <vt:lpstr>PowerPoint Presentation</vt:lpstr>
      <vt:lpstr>Race/Ethnicity Composition, Austin Metro Area and Its Counties, 2017</vt:lpstr>
      <vt:lpstr>Numeric and Percent Change by Race/Ethnicity, 2010 to 2017</vt:lpstr>
      <vt:lpstr>Total Fertility Rate by Race/Ethnicity, Texas, 1990-2017</vt:lpstr>
      <vt:lpstr>Population Pyramid for White Non-Hispanics in Texas, 2017</vt:lpstr>
      <vt:lpstr>Population Pyramid for Hispanics in Texas, 2017</vt:lpstr>
      <vt:lpstr>Texas Population Pyramid by Race/Ethnicity, 2017</vt:lpstr>
      <vt:lpstr>PowerPoint Presentation</vt:lpstr>
      <vt:lpstr>PowerPoint Presentation</vt:lpstr>
      <vt:lpstr>Population by Age Group, Texas, 2010-2017</vt:lpstr>
      <vt:lpstr>Austin Metro Counties, Select Age Groups, 2010-2017</vt:lpstr>
      <vt:lpstr>Place of Birth for Population 18 to 24 Years, Texas,  2007 and 2017</vt:lpstr>
      <vt:lpstr>Population 18 to 24 Years by Race/Ethnicity, Texas,  2010-2017</vt:lpstr>
      <vt:lpstr>Annual Numeric Change in Population 18 to 24, Texas, 2010-2017</vt:lpstr>
      <vt:lpstr>Population 15 to 24 Years, Austin Metro Counties,  2010-2017</vt:lpstr>
      <vt:lpstr>College and Graduate Enrollment, Texas, 2007-2017</vt:lpstr>
      <vt:lpstr>College and Graduate Enrollment by Race/Ethnicity, Texas, 2008-2017</vt:lpstr>
      <vt:lpstr>Select Social Characteristics of Young Texans, 2017</vt:lpstr>
      <vt:lpstr>PowerPoint Presentation</vt:lpstr>
      <vt:lpstr>U.S. and Texas Job Growth, 2015-2019</vt:lpstr>
      <vt:lpstr>PowerPoint Presentation</vt:lpstr>
      <vt:lpstr>PowerPoint Presentation</vt:lpstr>
      <vt:lpstr>Economic Indicators, Texas and U.S., 2017</vt:lpstr>
      <vt:lpstr>Housing Affordability in Select Texas Metros,  2007-2017</vt:lpstr>
      <vt:lpstr>Percent Population 25 Years Plus with HS Degree and Above, Austin Metro, Census Tracts, 2017</vt:lpstr>
      <vt:lpstr>Percent Population 25 years plus with a Bachelor’s Degree and Above, Austin Metro, Census Tracts, 2017</vt:lpstr>
      <vt:lpstr>Percent of Below Poverty, Austin Metro, Census Tracts, 2017</vt:lpstr>
      <vt:lpstr>Median Household Income, Austin Metro, Census Tracts, 2017</vt:lpstr>
      <vt:lpstr>PowerPoint Presentation</vt:lpstr>
      <vt:lpstr>PowerPoint Presentation</vt:lpstr>
      <vt:lpstr>Projected Population, 2010-2050, Texas</vt:lpstr>
      <vt:lpstr>Projected Population by Race and Ethnicity,  Texas 2010-2050</vt:lpstr>
      <vt:lpstr>Population Projections, Austin-Round Rock Metro Area, 2010-2050</vt:lpstr>
      <vt:lpstr>Population Projections by Race/Ethnicity,  Austin Metro Area, 2010-2050</vt:lpstr>
      <vt:lpstr>PowerPoint Presentation</vt:lpstr>
      <vt:lpstr>PowerPoint Presentation</vt:lpstr>
      <vt:lpstr>Texas Hard to Count Populations</vt:lpstr>
      <vt:lpstr>Texas Hard to Count Populations</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539</cp:revision>
  <cp:lastPrinted>2018-10-03T15:51:15Z</cp:lastPrinted>
  <dcterms:created xsi:type="dcterms:W3CDTF">2016-06-30T18:52:57Z</dcterms:created>
  <dcterms:modified xsi:type="dcterms:W3CDTF">2019-05-03T13:27:33Z</dcterms:modified>
</cp:coreProperties>
</file>