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xml" ContentType="application/vnd.openxmlformats-officedocument.themeOverr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2.xml" ContentType="application/vnd.openxmlformats-officedocument.themeOverride+xml"/>
  <Override PartName="/ppt/notesSlides/notesSlide11.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2.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3.xml" ContentType="application/vnd.openxmlformats-officedocument.presentationml.notesSl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4.xml" ContentType="application/vnd.openxmlformats-officedocument.drawingml.chart+xml"/>
  <Override PartName="/ppt/theme/themeOverride3.xml" ContentType="application/vnd.openxmlformats-officedocument.themeOverride+xml"/>
  <Override PartName="/ppt/notesSlides/notesSlide23.xml" ContentType="application/vnd.openxmlformats-officedocument.presentationml.notesSlid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4.xml" ContentType="application/vnd.openxmlformats-officedocument.themeOverrid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4.xml" ContentType="application/vnd.openxmlformats-officedocument.presentationml.notesSlid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5.xml" ContentType="application/vnd.openxmlformats-officedocument.presentationml.notesSlid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 id="2147483673" r:id="rId3"/>
    <p:sldMasterId id="2147483703" r:id="rId4"/>
    <p:sldMasterId id="2147483721" r:id="rId5"/>
  </p:sldMasterIdLst>
  <p:notesMasterIdLst>
    <p:notesMasterId r:id="rId45"/>
  </p:notesMasterIdLst>
  <p:sldIdLst>
    <p:sldId id="549" r:id="rId6"/>
    <p:sldId id="592" r:id="rId7"/>
    <p:sldId id="604" r:id="rId8"/>
    <p:sldId id="620" r:id="rId9"/>
    <p:sldId id="621" r:id="rId10"/>
    <p:sldId id="622" r:id="rId11"/>
    <p:sldId id="589" r:id="rId12"/>
    <p:sldId id="590" r:id="rId13"/>
    <p:sldId id="623" r:id="rId14"/>
    <p:sldId id="624" r:id="rId15"/>
    <p:sldId id="625" r:id="rId16"/>
    <p:sldId id="424" r:id="rId17"/>
    <p:sldId id="425" r:id="rId18"/>
    <p:sldId id="651" r:id="rId19"/>
    <p:sldId id="662" r:id="rId20"/>
    <p:sldId id="663" r:id="rId21"/>
    <p:sldId id="626" r:id="rId22"/>
    <p:sldId id="408" r:id="rId23"/>
    <p:sldId id="504" r:id="rId24"/>
    <p:sldId id="499" r:id="rId25"/>
    <p:sldId id="409" r:id="rId26"/>
    <p:sldId id="629" r:id="rId27"/>
    <p:sldId id="630" r:id="rId28"/>
    <p:sldId id="660" r:id="rId29"/>
    <p:sldId id="584" r:id="rId30"/>
    <p:sldId id="664" r:id="rId31"/>
    <p:sldId id="665" r:id="rId32"/>
    <p:sldId id="661" r:id="rId33"/>
    <p:sldId id="666" r:id="rId34"/>
    <p:sldId id="588" r:id="rId35"/>
    <p:sldId id="669" r:id="rId36"/>
    <p:sldId id="423" r:id="rId37"/>
    <p:sldId id="534" r:id="rId38"/>
    <p:sldId id="535" r:id="rId39"/>
    <p:sldId id="650" r:id="rId40"/>
    <p:sldId id="667" r:id="rId41"/>
    <p:sldId id="668" r:id="rId42"/>
    <p:sldId id="658" r:id="rId43"/>
    <p:sldId id="659" r:id="rId4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5493"/>
    <a:srgbClr val="BC8B00"/>
    <a:srgbClr val="CC9900"/>
    <a:srgbClr val="F8A662"/>
    <a:srgbClr val="FFCC00"/>
    <a:srgbClr val="FFFF00"/>
    <a:srgbClr val="254061"/>
    <a:srgbClr val="FFFF99"/>
    <a:srgbClr val="313D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1" autoAdjust="0"/>
    <p:restoredTop sz="93518" autoAdjust="0"/>
  </p:normalViewPr>
  <p:slideViewPr>
    <p:cSldViewPr snapToGrid="0">
      <p:cViewPr varScale="1">
        <p:scale>
          <a:sx n="133" d="100"/>
          <a:sy n="133" d="100"/>
        </p:scale>
        <p:origin x="54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openxmlformats.org/officeDocument/2006/relationships/oleObject" Target="Book3" TargetMode="Externa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3.xm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embeddings/oleObject2.bin"/></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15.xml"/><Relationship Id="rId1" Type="http://schemas.microsoft.com/office/2011/relationships/chartStyle" Target="style15.xml"/></Relationships>
</file>

<file path=ppt/charts/_rels/chart18.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4.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4"/>
    </mc:Choice>
    <mc:Fallback>
      <c:style val="14"/>
    </mc:Fallback>
  </mc:AlternateContent>
  <c:chart>
    <c:autoTitleDeleted val="0"/>
    <c:plotArea>
      <c:layout/>
      <c:barChart>
        <c:barDir val="col"/>
        <c:grouping val="stacked"/>
        <c:varyColors val="0"/>
        <c:ser>
          <c:idx val="0"/>
          <c:order val="0"/>
          <c:tx>
            <c:strRef>
              <c:f>Sheet1!$B$1</c:f>
              <c:strCache>
                <c:ptCount val="1"/>
                <c:pt idx="0">
                  <c:v>Natural Increase</c:v>
                </c:pt>
              </c:strCache>
            </c:strRef>
          </c:tx>
          <c:spPr>
            <a:solidFill>
              <a:schemeClr val="accent1">
                <a:lumMod val="75000"/>
              </a:schemeClr>
            </a:solidFill>
            <a:ln w="19050"/>
            <a:effectLst/>
          </c:spPr>
          <c:invertIfNegative val="0"/>
          <c:dLbls>
            <c:spPr>
              <a:noFill/>
              <a:ln>
                <a:noFill/>
              </a:ln>
              <a:effectLst/>
            </c:spPr>
            <c:txPr>
              <a:bodyPr/>
              <a:lstStyle/>
              <a:p>
                <a:pPr>
                  <a:defRPr sz="1200" b="1">
                    <a:solidFill>
                      <a:schemeClr val="bg1"/>
                    </a:solidFill>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1950s</c:v>
                </c:pt>
                <c:pt idx="1">
                  <c:v>1960s</c:v>
                </c:pt>
                <c:pt idx="2">
                  <c:v>1970s</c:v>
                </c:pt>
                <c:pt idx="3">
                  <c:v>1980s</c:v>
                </c:pt>
                <c:pt idx="4">
                  <c:v>1990s</c:v>
                </c:pt>
                <c:pt idx="5">
                  <c:v>2000s</c:v>
                </c:pt>
              </c:strCache>
            </c:strRef>
          </c:cat>
          <c:val>
            <c:numRef>
              <c:f>Sheet1!$B$2:$B$7</c:f>
              <c:numCache>
                <c:formatCode>0.0%</c:formatCode>
                <c:ptCount val="6"/>
                <c:pt idx="0">
                  <c:v>0.89500000000000002</c:v>
                </c:pt>
                <c:pt idx="1">
                  <c:v>0.86699999999999999</c:v>
                </c:pt>
                <c:pt idx="2">
                  <c:v>0.41499999999999998</c:v>
                </c:pt>
                <c:pt idx="3">
                  <c:v>0.65900000000000003</c:v>
                </c:pt>
                <c:pt idx="4">
                  <c:v>0.497</c:v>
                </c:pt>
                <c:pt idx="5">
                  <c:v>0.53700000000000003</c:v>
                </c:pt>
              </c:numCache>
            </c:numRef>
          </c:val>
          <c:extLst>
            <c:ext xmlns:c16="http://schemas.microsoft.com/office/drawing/2014/chart" uri="{C3380CC4-5D6E-409C-BE32-E72D297353CC}">
              <c16:uniqueId val="{00000000-B257-4396-A7F5-522B053CB668}"/>
            </c:ext>
          </c:extLst>
        </c:ser>
        <c:ser>
          <c:idx val="1"/>
          <c:order val="1"/>
          <c:tx>
            <c:strRef>
              <c:f>Sheet1!$C$1</c:f>
              <c:strCache>
                <c:ptCount val="1"/>
                <c:pt idx="0">
                  <c:v>Migration</c:v>
                </c:pt>
              </c:strCache>
            </c:strRef>
          </c:tx>
          <c:spPr>
            <a:solidFill>
              <a:schemeClr val="accent6">
                <a:lumMod val="75000"/>
              </a:schemeClr>
            </a:solidFill>
            <a:ln w="19050"/>
            <a:effectLst/>
          </c:spPr>
          <c:invertIfNegative val="0"/>
          <c:dLbls>
            <c:spPr>
              <a:noFill/>
              <a:ln>
                <a:noFill/>
              </a:ln>
              <a:effectLst/>
            </c:spPr>
            <c:txPr>
              <a:bodyPr/>
              <a:lstStyle/>
              <a:p>
                <a:pPr>
                  <a:defRPr sz="1200" b="1">
                    <a:solidFill>
                      <a:schemeClr val="bg1"/>
                    </a:solidFill>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1950s</c:v>
                </c:pt>
                <c:pt idx="1">
                  <c:v>1960s</c:v>
                </c:pt>
                <c:pt idx="2">
                  <c:v>1970s</c:v>
                </c:pt>
                <c:pt idx="3">
                  <c:v>1980s</c:v>
                </c:pt>
                <c:pt idx="4">
                  <c:v>1990s</c:v>
                </c:pt>
                <c:pt idx="5">
                  <c:v>2000s</c:v>
                </c:pt>
              </c:strCache>
            </c:strRef>
          </c:cat>
          <c:val>
            <c:numRef>
              <c:f>Sheet1!$C$2:$C$7</c:f>
              <c:numCache>
                <c:formatCode>0.0%</c:formatCode>
                <c:ptCount val="6"/>
                <c:pt idx="0">
                  <c:v>0.105</c:v>
                </c:pt>
                <c:pt idx="1">
                  <c:v>0.13300000000000001</c:v>
                </c:pt>
                <c:pt idx="2">
                  <c:v>0.58499999999999996</c:v>
                </c:pt>
                <c:pt idx="3">
                  <c:v>0.34100000000000003</c:v>
                </c:pt>
                <c:pt idx="4">
                  <c:v>0.503</c:v>
                </c:pt>
                <c:pt idx="5">
                  <c:v>0.46300000000000002</c:v>
                </c:pt>
              </c:numCache>
            </c:numRef>
          </c:val>
          <c:extLst>
            <c:ext xmlns:c16="http://schemas.microsoft.com/office/drawing/2014/chart" uri="{C3380CC4-5D6E-409C-BE32-E72D297353CC}">
              <c16:uniqueId val="{00000001-B257-4396-A7F5-522B053CB668}"/>
            </c:ext>
          </c:extLst>
        </c:ser>
        <c:dLbls>
          <c:showLegendKey val="0"/>
          <c:showVal val="0"/>
          <c:showCatName val="0"/>
          <c:showSerName val="0"/>
          <c:showPercent val="0"/>
          <c:showBubbleSize val="0"/>
        </c:dLbls>
        <c:gapWidth val="80"/>
        <c:overlap val="100"/>
        <c:axId val="294089776"/>
        <c:axId val="294090952"/>
      </c:barChart>
      <c:catAx>
        <c:axId val="294089776"/>
        <c:scaling>
          <c:orientation val="minMax"/>
        </c:scaling>
        <c:delete val="0"/>
        <c:axPos val="b"/>
        <c:numFmt formatCode="General" sourceLinked="0"/>
        <c:majorTickMark val="out"/>
        <c:minorTickMark val="none"/>
        <c:tickLblPos val="nextTo"/>
        <c:txPr>
          <a:bodyPr/>
          <a:lstStyle/>
          <a:p>
            <a:pPr>
              <a:defRPr sz="1800" b="1">
                <a:latin typeface="+mj-lt"/>
              </a:defRPr>
            </a:pPr>
            <a:endParaRPr lang="en-US"/>
          </a:p>
        </c:txPr>
        <c:crossAx val="294090952"/>
        <c:crosses val="autoZero"/>
        <c:auto val="1"/>
        <c:lblAlgn val="ctr"/>
        <c:lblOffset val="100"/>
        <c:noMultiLvlLbl val="0"/>
      </c:catAx>
      <c:valAx>
        <c:axId val="294090952"/>
        <c:scaling>
          <c:orientation val="minMax"/>
        </c:scaling>
        <c:delete val="1"/>
        <c:axPos val="l"/>
        <c:numFmt formatCode="0.0%" sourceLinked="1"/>
        <c:majorTickMark val="out"/>
        <c:minorTickMark val="none"/>
        <c:tickLblPos val="nextTo"/>
        <c:crossAx val="294089776"/>
        <c:crosses val="autoZero"/>
        <c:crossBetween val="between"/>
      </c:valAx>
      <c:spPr>
        <a:noFill/>
        <a:ln w="25400">
          <a:noFill/>
        </a:ln>
      </c:spPr>
    </c:plotArea>
    <c:legend>
      <c:legendPos val="r"/>
      <c:layout>
        <c:manualLayout>
          <c:xMode val="edge"/>
          <c:yMode val="edge"/>
          <c:x val="0.6739616123646115"/>
          <c:y val="3.3748288011603306E-3"/>
          <c:w val="0.22432421506855937"/>
          <c:h val="0.14820526972889633"/>
        </c:manualLayout>
      </c:layout>
      <c:overlay val="0"/>
      <c:txPr>
        <a:bodyPr/>
        <a:lstStyle/>
        <a:p>
          <a:pPr>
            <a:defRPr sz="1800">
              <a:latin typeface="+mj-lt"/>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White-NH Male</c:v>
                </c:pt>
              </c:strCache>
            </c:strRef>
          </c:tx>
          <c:spPr>
            <a:solidFill>
              <a:schemeClr val="accent1"/>
            </a:solidFill>
            <a:ln>
              <a:noFill/>
            </a:ln>
            <a:effectLst/>
          </c:spPr>
          <c:invertIfNegative val="0"/>
          <c:cat>
            <c:strRef>
              <c:f>Sheet1!$A$2:$A$19</c:f>
              <c:strCache>
                <c:ptCount val="18"/>
                <c:pt idx="0">
                  <c:v>Under 5 years</c:v>
                </c:pt>
                <c:pt idx="1">
                  <c:v>5 to 9 years</c:v>
                </c:pt>
                <c:pt idx="2">
                  <c:v>10 to 14 years</c:v>
                </c:pt>
                <c:pt idx="3">
                  <c:v>15 to 19 years</c:v>
                </c:pt>
                <c:pt idx="4">
                  <c:v>20 to 24 years</c:v>
                </c:pt>
                <c:pt idx="5">
                  <c:v>25 to 29 years</c:v>
                </c:pt>
                <c:pt idx="6">
                  <c:v>30 to 34 years</c:v>
                </c:pt>
                <c:pt idx="7">
                  <c:v>35 to 39 years</c:v>
                </c:pt>
                <c:pt idx="8">
                  <c:v>40 to 44 years</c:v>
                </c:pt>
                <c:pt idx="9">
                  <c:v>45 to 49 years</c:v>
                </c:pt>
                <c:pt idx="10">
                  <c:v>50 to 54 years</c:v>
                </c:pt>
                <c:pt idx="11">
                  <c:v>55 to 59 years</c:v>
                </c:pt>
                <c:pt idx="12">
                  <c:v>60 to 64 years</c:v>
                </c:pt>
                <c:pt idx="13">
                  <c:v>65 to 69 years</c:v>
                </c:pt>
                <c:pt idx="14">
                  <c:v>70 to 74 years</c:v>
                </c:pt>
                <c:pt idx="15">
                  <c:v>75 to 79 years</c:v>
                </c:pt>
                <c:pt idx="16">
                  <c:v>80 to 84 years</c:v>
                </c:pt>
                <c:pt idx="17">
                  <c:v>85 years and over</c:v>
                </c:pt>
              </c:strCache>
            </c:strRef>
          </c:cat>
          <c:val>
            <c:numRef>
              <c:f>Sheet1!$B$2:$B$19</c:f>
              <c:numCache>
                <c:formatCode>General</c:formatCode>
                <c:ptCount val="18"/>
                <c:pt idx="0">
                  <c:v>-323070</c:v>
                </c:pt>
                <c:pt idx="1">
                  <c:v>-325453</c:v>
                </c:pt>
                <c:pt idx="2">
                  <c:v>-337695</c:v>
                </c:pt>
                <c:pt idx="3">
                  <c:v>-344155</c:v>
                </c:pt>
                <c:pt idx="4">
                  <c:v>-359905</c:v>
                </c:pt>
                <c:pt idx="5">
                  <c:v>-404087</c:v>
                </c:pt>
                <c:pt idx="6">
                  <c:v>-402264</c:v>
                </c:pt>
                <c:pt idx="7">
                  <c:v>-385492</c:v>
                </c:pt>
                <c:pt idx="8">
                  <c:v>-355649</c:v>
                </c:pt>
                <c:pt idx="9">
                  <c:v>-397372</c:v>
                </c:pt>
                <c:pt idx="10">
                  <c:v>-405694</c:v>
                </c:pt>
                <c:pt idx="11">
                  <c:v>-446174</c:v>
                </c:pt>
                <c:pt idx="12">
                  <c:v>-408348</c:v>
                </c:pt>
                <c:pt idx="13">
                  <c:v>-342602</c:v>
                </c:pt>
                <c:pt idx="14">
                  <c:v>-269009</c:v>
                </c:pt>
                <c:pt idx="15">
                  <c:v>-174891</c:v>
                </c:pt>
                <c:pt idx="16">
                  <c:v>-112221</c:v>
                </c:pt>
                <c:pt idx="17">
                  <c:v>-96073</c:v>
                </c:pt>
              </c:numCache>
            </c:numRef>
          </c:val>
          <c:extLst>
            <c:ext xmlns:c16="http://schemas.microsoft.com/office/drawing/2014/chart" uri="{C3380CC4-5D6E-409C-BE32-E72D297353CC}">
              <c16:uniqueId val="{00000000-78C6-410A-9B79-8C5B9B13A6F5}"/>
            </c:ext>
          </c:extLst>
        </c:ser>
        <c:ser>
          <c:idx val="1"/>
          <c:order val="1"/>
          <c:tx>
            <c:strRef>
              <c:f>Sheet1!$F$1</c:f>
              <c:strCache>
                <c:ptCount val="1"/>
                <c:pt idx="0">
                  <c:v>White-NH Female</c:v>
                </c:pt>
              </c:strCache>
            </c:strRef>
          </c:tx>
          <c:spPr>
            <a:solidFill>
              <a:schemeClr val="accent2"/>
            </a:solidFill>
            <a:ln>
              <a:noFill/>
            </a:ln>
            <a:effectLst/>
          </c:spPr>
          <c:invertIfNegative val="0"/>
          <c:cat>
            <c:strRef>
              <c:f>Sheet1!$A$2:$A$19</c:f>
              <c:strCache>
                <c:ptCount val="18"/>
                <c:pt idx="0">
                  <c:v>Under 5 years</c:v>
                </c:pt>
                <c:pt idx="1">
                  <c:v>5 to 9 years</c:v>
                </c:pt>
                <c:pt idx="2">
                  <c:v>10 to 14 years</c:v>
                </c:pt>
                <c:pt idx="3">
                  <c:v>15 to 19 years</c:v>
                </c:pt>
                <c:pt idx="4">
                  <c:v>20 to 24 years</c:v>
                </c:pt>
                <c:pt idx="5">
                  <c:v>25 to 29 years</c:v>
                </c:pt>
                <c:pt idx="6">
                  <c:v>30 to 34 years</c:v>
                </c:pt>
                <c:pt idx="7">
                  <c:v>35 to 39 years</c:v>
                </c:pt>
                <c:pt idx="8">
                  <c:v>40 to 44 years</c:v>
                </c:pt>
                <c:pt idx="9">
                  <c:v>45 to 49 years</c:v>
                </c:pt>
                <c:pt idx="10">
                  <c:v>50 to 54 years</c:v>
                </c:pt>
                <c:pt idx="11">
                  <c:v>55 to 59 years</c:v>
                </c:pt>
                <c:pt idx="12">
                  <c:v>60 to 64 years</c:v>
                </c:pt>
                <c:pt idx="13">
                  <c:v>65 to 69 years</c:v>
                </c:pt>
                <c:pt idx="14">
                  <c:v>70 to 74 years</c:v>
                </c:pt>
                <c:pt idx="15">
                  <c:v>75 to 79 years</c:v>
                </c:pt>
                <c:pt idx="16">
                  <c:v>80 to 84 years</c:v>
                </c:pt>
                <c:pt idx="17">
                  <c:v>85 years and over</c:v>
                </c:pt>
              </c:strCache>
            </c:strRef>
          </c:cat>
          <c:val>
            <c:numRef>
              <c:f>Sheet1!$F$2:$F$19</c:f>
              <c:numCache>
                <c:formatCode>#,##0</c:formatCode>
                <c:ptCount val="18"/>
                <c:pt idx="0">
                  <c:v>306853</c:v>
                </c:pt>
                <c:pt idx="1">
                  <c:v>310517</c:v>
                </c:pt>
                <c:pt idx="2">
                  <c:v>321103</c:v>
                </c:pt>
                <c:pt idx="3">
                  <c:v>321706</c:v>
                </c:pt>
                <c:pt idx="4">
                  <c:v>332957</c:v>
                </c:pt>
                <c:pt idx="5">
                  <c:v>390509</c:v>
                </c:pt>
                <c:pt idx="6">
                  <c:v>394204</c:v>
                </c:pt>
                <c:pt idx="7">
                  <c:v>378550</c:v>
                </c:pt>
                <c:pt idx="8">
                  <c:v>350386</c:v>
                </c:pt>
                <c:pt idx="9">
                  <c:v>390909</c:v>
                </c:pt>
                <c:pt idx="10">
                  <c:v>408038</c:v>
                </c:pt>
                <c:pt idx="11">
                  <c:v>456941</c:v>
                </c:pt>
                <c:pt idx="12">
                  <c:v>432306</c:v>
                </c:pt>
                <c:pt idx="13">
                  <c:v>372210</c:v>
                </c:pt>
                <c:pt idx="14">
                  <c:v>299410</c:v>
                </c:pt>
                <c:pt idx="15">
                  <c:v>208723</c:v>
                </c:pt>
                <c:pt idx="16">
                  <c:v>149296</c:v>
                </c:pt>
                <c:pt idx="17">
                  <c:v>171609</c:v>
                </c:pt>
              </c:numCache>
            </c:numRef>
          </c:val>
          <c:extLst>
            <c:ext xmlns:c16="http://schemas.microsoft.com/office/drawing/2014/chart" uri="{C3380CC4-5D6E-409C-BE32-E72D297353CC}">
              <c16:uniqueId val="{00000001-78C6-410A-9B79-8C5B9B13A6F5}"/>
            </c:ext>
          </c:extLst>
        </c:ser>
        <c:dLbls>
          <c:showLegendKey val="0"/>
          <c:showVal val="0"/>
          <c:showCatName val="0"/>
          <c:showSerName val="0"/>
          <c:showPercent val="0"/>
          <c:showBubbleSize val="0"/>
        </c:dLbls>
        <c:gapWidth val="25"/>
        <c:overlap val="100"/>
        <c:axId val="519770280"/>
        <c:axId val="519770608"/>
      </c:barChart>
      <c:catAx>
        <c:axId val="519770280"/>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519770608"/>
        <c:crosses val="autoZero"/>
        <c:auto val="1"/>
        <c:lblAlgn val="ctr"/>
        <c:lblOffset val="100"/>
        <c:noMultiLvlLbl val="0"/>
      </c:catAx>
      <c:valAx>
        <c:axId val="5197706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519770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05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Sheet1!$B$61</c:f>
              <c:strCache>
                <c:ptCount val="1"/>
                <c:pt idx="0">
                  <c:v>Hispanic Male</c:v>
                </c:pt>
              </c:strCache>
            </c:strRef>
          </c:tx>
          <c:spPr>
            <a:solidFill>
              <a:schemeClr val="accent1"/>
            </a:solidFill>
            <a:ln>
              <a:noFill/>
            </a:ln>
            <a:effectLst/>
          </c:spPr>
          <c:invertIfNegative val="0"/>
          <c:cat>
            <c:strRef>
              <c:f>Sheet1!$A$62:$A$79</c:f>
              <c:strCache>
                <c:ptCount val="18"/>
                <c:pt idx="0">
                  <c:v>Under 5 years</c:v>
                </c:pt>
                <c:pt idx="1">
                  <c:v>5 to 9 years</c:v>
                </c:pt>
                <c:pt idx="2">
                  <c:v>10 to 14 years</c:v>
                </c:pt>
                <c:pt idx="3">
                  <c:v>15 to 19 years</c:v>
                </c:pt>
                <c:pt idx="4">
                  <c:v>20 to 24 years</c:v>
                </c:pt>
                <c:pt idx="5">
                  <c:v>25 to 29 years</c:v>
                </c:pt>
                <c:pt idx="6">
                  <c:v>30 to 34 years</c:v>
                </c:pt>
                <c:pt idx="7">
                  <c:v>35 to 39 years</c:v>
                </c:pt>
                <c:pt idx="8">
                  <c:v>40 to 44 years</c:v>
                </c:pt>
                <c:pt idx="9">
                  <c:v>45 to 49 years</c:v>
                </c:pt>
                <c:pt idx="10">
                  <c:v>50 to 54 years</c:v>
                </c:pt>
                <c:pt idx="11">
                  <c:v>55 to 59 years</c:v>
                </c:pt>
                <c:pt idx="12">
                  <c:v>60 to 64 years</c:v>
                </c:pt>
                <c:pt idx="13">
                  <c:v>65 to 69 years</c:v>
                </c:pt>
                <c:pt idx="14">
                  <c:v>70 to 74 years</c:v>
                </c:pt>
                <c:pt idx="15">
                  <c:v>75 to 79 years</c:v>
                </c:pt>
                <c:pt idx="16">
                  <c:v>80 to 84 years</c:v>
                </c:pt>
                <c:pt idx="17">
                  <c:v>85 years and over</c:v>
                </c:pt>
              </c:strCache>
            </c:strRef>
          </c:cat>
          <c:val>
            <c:numRef>
              <c:f>Sheet1!$B$62:$B$79</c:f>
              <c:numCache>
                <c:formatCode>General</c:formatCode>
                <c:ptCount val="18"/>
                <c:pt idx="0">
                  <c:v>-518789</c:v>
                </c:pt>
                <c:pt idx="1">
                  <c:v>-519089</c:v>
                </c:pt>
                <c:pt idx="2">
                  <c:v>-517203</c:v>
                </c:pt>
                <c:pt idx="3">
                  <c:v>-490678</c:v>
                </c:pt>
                <c:pt idx="4">
                  <c:v>-467127</c:v>
                </c:pt>
                <c:pt idx="5">
                  <c:v>-459190</c:v>
                </c:pt>
                <c:pt idx="6">
                  <c:v>-433481</c:v>
                </c:pt>
                <c:pt idx="7">
                  <c:v>-415209</c:v>
                </c:pt>
                <c:pt idx="8">
                  <c:v>-379484</c:v>
                </c:pt>
                <c:pt idx="9">
                  <c:v>-339790</c:v>
                </c:pt>
                <c:pt idx="10">
                  <c:v>-293426</c:v>
                </c:pt>
                <c:pt idx="11">
                  <c:v>-246297</c:v>
                </c:pt>
                <c:pt idx="12">
                  <c:v>-188018</c:v>
                </c:pt>
                <c:pt idx="13">
                  <c:v>-136090</c:v>
                </c:pt>
                <c:pt idx="14">
                  <c:v>-91177</c:v>
                </c:pt>
                <c:pt idx="15">
                  <c:v>-55668</c:v>
                </c:pt>
                <c:pt idx="16">
                  <c:v>-35166</c:v>
                </c:pt>
                <c:pt idx="17">
                  <c:v>-30669</c:v>
                </c:pt>
              </c:numCache>
            </c:numRef>
          </c:val>
          <c:extLst>
            <c:ext xmlns:c16="http://schemas.microsoft.com/office/drawing/2014/chart" uri="{C3380CC4-5D6E-409C-BE32-E72D297353CC}">
              <c16:uniqueId val="{00000000-9D69-4F25-B363-CE39F42B4912}"/>
            </c:ext>
          </c:extLst>
        </c:ser>
        <c:ser>
          <c:idx val="1"/>
          <c:order val="1"/>
          <c:tx>
            <c:strRef>
              <c:f>Sheet1!$C$61</c:f>
              <c:strCache>
                <c:ptCount val="1"/>
                <c:pt idx="0">
                  <c:v>Hispanic Female</c:v>
                </c:pt>
              </c:strCache>
            </c:strRef>
          </c:tx>
          <c:spPr>
            <a:solidFill>
              <a:schemeClr val="accent2"/>
            </a:solidFill>
            <a:ln>
              <a:noFill/>
            </a:ln>
            <a:effectLst/>
          </c:spPr>
          <c:invertIfNegative val="0"/>
          <c:cat>
            <c:strRef>
              <c:f>Sheet1!$A$62:$A$79</c:f>
              <c:strCache>
                <c:ptCount val="18"/>
                <c:pt idx="0">
                  <c:v>Under 5 years</c:v>
                </c:pt>
                <c:pt idx="1">
                  <c:v>5 to 9 years</c:v>
                </c:pt>
                <c:pt idx="2">
                  <c:v>10 to 14 years</c:v>
                </c:pt>
                <c:pt idx="3">
                  <c:v>15 to 19 years</c:v>
                </c:pt>
                <c:pt idx="4">
                  <c:v>20 to 24 years</c:v>
                </c:pt>
                <c:pt idx="5">
                  <c:v>25 to 29 years</c:v>
                </c:pt>
                <c:pt idx="6">
                  <c:v>30 to 34 years</c:v>
                </c:pt>
                <c:pt idx="7">
                  <c:v>35 to 39 years</c:v>
                </c:pt>
                <c:pt idx="8">
                  <c:v>40 to 44 years</c:v>
                </c:pt>
                <c:pt idx="9">
                  <c:v>45 to 49 years</c:v>
                </c:pt>
                <c:pt idx="10">
                  <c:v>50 to 54 years</c:v>
                </c:pt>
                <c:pt idx="11">
                  <c:v>55 to 59 years</c:v>
                </c:pt>
                <c:pt idx="12">
                  <c:v>60 to 64 years</c:v>
                </c:pt>
                <c:pt idx="13">
                  <c:v>65 to 69 years</c:v>
                </c:pt>
                <c:pt idx="14">
                  <c:v>70 to 74 years</c:v>
                </c:pt>
                <c:pt idx="15">
                  <c:v>75 to 79 years</c:v>
                </c:pt>
                <c:pt idx="16">
                  <c:v>80 to 84 years</c:v>
                </c:pt>
                <c:pt idx="17">
                  <c:v>85 years and over</c:v>
                </c:pt>
              </c:strCache>
            </c:strRef>
          </c:cat>
          <c:val>
            <c:numRef>
              <c:f>Sheet1!$C$62:$C$79</c:f>
              <c:numCache>
                <c:formatCode>#,##0</c:formatCode>
                <c:ptCount val="18"/>
                <c:pt idx="0">
                  <c:v>496971</c:v>
                </c:pt>
                <c:pt idx="1">
                  <c:v>500667</c:v>
                </c:pt>
                <c:pt idx="2">
                  <c:v>499713</c:v>
                </c:pt>
                <c:pt idx="3">
                  <c:v>472763</c:v>
                </c:pt>
                <c:pt idx="4">
                  <c:v>437153</c:v>
                </c:pt>
                <c:pt idx="5">
                  <c:v>423046</c:v>
                </c:pt>
                <c:pt idx="6">
                  <c:v>400788</c:v>
                </c:pt>
                <c:pt idx="7">
                  <c:v>395082</c:v>
                </c:pt>
                <c:pt idx="8">
                  <c:v>376874</c:v>
                </c:pt>
                <c:pt idx="9">
                  <c:v>343019</c:v>
                </c:pt>
                <c:pt idx="10">
                  <c:v>293685</c:v>
                </c:pt>
                <c:pt idx="11">
                  <c:v>252380</c:v>
                </c:pt>
                <c:pt idx="12">
                  <c:v>203784</c:v>
                </c:pt>
                <c:pt idx="13">
                  <c:v>154924</c:v>
                </c:pt>
                <c:pt idx="14">
                  <c:v>110364</c:v>
                </c:pt>
                <c:pt idx="15">
                  <c:v>73723</c:v>
                </c:pt>
                <c:pt idx="16">
                  <c:v>51852</c:v>
                </c:pt>
                <c:pt idx="17">
                  <c:v>53175</c:v>
                </c:pt>
              </c:numCache>
            </c:numRef>
          </c:val>
          <c:extLst>
            <c:ext xmlns:c16="http://schemas.microsoft.com/office/drawing/2014/chart" uri="{C3380CC4-5D6E-409C-BE32-E72D297353CC}">
              <c16:uniqueId val="{00000001-9D69-4F25-B363-CE39F42B4912}"/>
            </c:ext>
          </c:extLst>
        </c:ser>
        <c:dLbls>
          <c:showLegendKey val="0"/>
          <c:showVal val="0"/>
          <c:showCatName val="0"/>
          <c:showSerName val="0"/>
          <c:showPercent val="0"/>
          <c:showBubbleSize val="0"/>
        </c:dLbls>
        <c:gapWidth val="25"/>
        <c:overlap val="100"/>
        <c:axId val="578582216"/>
        <c:axId val="578589760"/>
      </c:barChart>
      <c:catAx>
        <c:axId val="578582216"/>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578589760"/>
        <c:crosses val="autoZero"/>
        <c:auto val="1"/>
        <c:lblAlgn val="ctr"/>
        <c:lblOffset val="100"/>
        <c:noMultiLvlLbl val="0"/>
      </c:catAx>
      <c:valAx>
        <c:axId val="5785897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578582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05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Sheet1!$B$41</c:f>
              <c:strCache>
                <c:ptCount val="1"/>
                <c:pt idx="0">
                  <c:v>Asian-NH Male</c:v>
                </c:pt>
              </c:strCache>
            </c:strRef>
          </c:tx>
          <c:spPr>
            <a:solidFill>
              <a:schemeClr val="accent1">
                <a:lumMod val="50000"/>
              </a:schemeClr>
            </a:solidFill>
            <a:ln>
              <a:noFill/>
            </a:ln>
            <a:effectLst/>
          </c:spPr>
          <c:invertIfNegative val="0"/>
          <c:cat>
            <c:strRef>
              <c:f>Sheet1!$A$42:$A$59</c:f>
              <c:strCache>
                <c:ptCount val="18"/>
                <c:pt idx="0">
                  <c:v>Under 5 years</c:v>
                </c:pt>
                <c:pt idx="1">
                  <c:v>5 to 9 years</c:v>
                </c:pt>
                <c:pt idx="2">
                  <c:v>10 to 14 years</c:v>
                </c:pt>
                <c:pt idx="3">
                  <c:v>15 to 19 years</c:v>
                </c:pt>
                <c:pt idx="4">
                  <c:v>20 to 24 years</c:v>
                </c:pt>
                <c:pt idx="5">
                  <c:v>25 to 29 years</c:v>
                </c:pt>
                <c:pt idx="6">
                  <c:v>30 to 34 years</c:v>
                </c:pt>
                <c:pt idx="7">
                  <c:v>35 to 39 years</c:v>
                </c:pt>
                <c:pt idx="8">
                  <c:v>40 to 44 years</c:v>
                </c:pt>
                <c:pt idx="9">
                  <c:v>45 to 49 years</c:v>
                </c:pt>
                <c:pt idx="10">
                  <c:v>50 to 54 years</c:v>
                </c:pt>
                <c:pt idx="11">
                  <c:v>55 to 59 years</c:v>
                </c:pt>
                <c:pt idx="12">
                  <c:v>60 to 64 years</c:v>
                </c:pt>
                <c:pt idx="13">
                  <c:v>65 to 69 years</c:v>
                </c:pt>
                <c:pt idx="14">
                  <c:v>70 to 74 years</c:v>
                </c:pt>
                <c:pt idx="15">
                  <c:v>75 to 79 years</c:v>
                </c:pt>
                <c:pt idx="16">
                  <c:v>80 to 84 years</c:v>
                </c:pt>
                <c:pt idx="17">
                  <c:v>85 years and over</c:v>
                </c:pt>
              </c:strCache>
            </c:strRef>
          </c:cat>
          <c:val>
            <c:numRef>
              <c:f>Sheet1!$B$42:$B$59</c:f>
              <c:numCache>
                <c:formatCode>General</c:formatCode>
                <c:ptCount val="18"/>
                <c:pt idx="0">
                  <c:v>-43164</c:v>
                </c:pt>
                <c:pt idx="1">
                  <c:v>-44752</c:v>
                </c:pt>
                <c:pt idx="2">
                  <c:v>-45542</c:v>
                </c:pt>
                <c:pt idx="3">
                  <c:v>-40997</c:v>
                </c:pt>
                <c:pt idx="4">
                  <c:v>-45468</c:v>
                </c:pt>
                <c:pt idx="5">
                  <c:v>-57011</c:v>
                </c:pt>
                <c:pt idx="6">
                  <c:v>-59546</c:v>
                </c:pt>
                <c:pt idx="7">
                  <c:v>-58011</c:v>
                </c:pt>
                <c:pt idx="8">
                  <c:v>-57745</c:v>
                </c:pt>
                <c:pt idx="9">
                  <c:v>-52155</c:v>
                </c:pt>
                <c:pt idx="10">
                  <c:v>-41002</c:v>
                </c:pt>
                <c:pt idx="11">
                  <c:v>-33689</c:v>
                </c:pt>
                <c:pt idx="12">
                  <c:v>-28264</c:v>
                </c:pt>
                <c:pt idx="13">
                  <c:v>-22641</c:v>
                </c:pt>
                <c:pt idx="14">
                  <c:v>-15806</c:v>
                </c:pt>
                <c:pt idx="15">
                  <c:v>-10161</c:v>
                </c:pt>
                <c:pt idx="16">
                  <c:v>-5788</c:v>
                </c:pt>
                <c:pt idx="17">
                  <c:v>-3941</c:v>
                </c:pt>
              </c:numCache>
            </c:numRef>
          </c:val>
          <c:extLst>
            <c:ext xmlns:c16="http://schemas.microsoft.com/office/drawing/2014/chart" uri="{C3380CC4-5D6E-409C-BE32-E72D297353CC}">
              <c16:uniqueId val="{00000000-DA8C-477D-B9D4-0414C1692F41}"/>
            </c:ext>
          </c:extLst>
        </c:ser>
        <c:ser>
          <c:idx val="1"/>
          <c:order val="1"/>
          <c:tx>
            <c:strRef>
              <c:f>Sheet1!$C$41</c:f>
              <c:strCache>
                <c:ptCount val="1"/>
                <c:pt idx="0">
                  <c:v>Black-NH Male</c:v>
                </c:pt>
              </c:strCache>
            </c:strRef>
          </c:tx>
          <c:spPr>
            <a:solidFill>
              <a:schemeClr val="accent1">
                <a:lumMod val="75000"/>
              </a:schemeClr>
            </a:solidFill>
            <a:ln>
              <a:noFill/>
            </a:ln>
            <a:effectLst/>
          </c:spPr>
          <c:invertIfNegative val="0"/>
          <c:cat>
            <c:strRef>
              <c:f>Sheet1!$A$42:$A$59</c:f>
              <c:strCache>
                <c:ptCount val="18"/>
                <c:pt idx="0">
                  <c:v>Under 5 years</c:v>
                </c:pt>
                <c:pt idx="1">
                  <c:v>5 to 9 years</c:v>
                </c:pt>
                <c:pt idx="2">
                  <c:v>10 to 14 years</c:v>
                </c:pt>
                <c:pt idx="3">
                  <c:v>15 to 19 years</c:v>
                </c:pt>
                <c:pt idx="4">
                  <c:v>20 to 24 years</c:v>
                </c:pt>
                <c:pt idx="5">
                  <c:v>25 to 29 years</c:v>
                </c:pt>
                <c:pt idx="6">
                  <c:v>30 to 34 years</c:v>
                </c:pt>
                <c:pt idx="7">
                  <c:v>35 to 39 years</c:v>
                </c:pt>
                <c:pt idx="8">
                  <c:v>40 to 44 years</c:v>
                </c:pt>
                <c:pt idx="9">
                  <c:v>45 to 49 years</c:v>
                </c:pt>
                <c:pt idx="10">
                  <c:v>50 to 54 years</c:v>
                </c:pt>
                <c:pt idx="11">
                  <c:v>55 to 59 years</c:v>
                </c:pt>
                <c:pt idx="12">
                  <c:v>60 to 64 years</c:v>
                </c:pt>
                <c:pt idx="13">
                  <c:v>65 to 69 years</c:v>
                </c:pt>
                <c:pt idx="14">
                  <c:v>70 to 74 years</c:v>
                </c:pt>
                <c:pt idx="15">
                  <c:v>75 to 79 years</c:v>
                </c:pt>
                <c:pt idx="16">
                  <c:v>80 to 84 years</c:v>
                </c:pt>
                <c:pt idx="17">
                  <c:v>85 years and over</c:v>
                </c:pt>
              </c:strCache>
            </c:strRef>
          </c:cat>
          <c:val>
            <c:numRef>
              <c:f>Sheet1!$C$42:$C$59</c:f>
              <c:numCache>
                <c:formatCode>General</c:formatCode>
                <c:ptCount val="18"/>
                <c:pt idx="0">
                  <c:v>-118371</c:v>
                </c:pt>
                <c:pt idx="1">
                  <c:v>-119207</c:v>
                </c:pt>
                <c:pt idx="2">
                  <c:v>-124311</c:v>
                </c:pt>
                <c:pt idx="3">
                  <c:v>-127030</c:v>
                </c:pt>
                <c:pt idx="4">
                  <c:v>-135072</c:v>
                </c:pt>
                <c:pt idx="5">
                  <c:v>-141660</c:v>
                </c:pt>
                <c:pt idx="6">
                  <c:v>-125090</c:v>
                </c:pt>
                <c:pt idx="7">
                  <c:v>-119816</c:v>
                </c:pt>
                <c:pt idx="8">
                  <c:v>-106221</c:v>
                </c:pt>
                <c:pt idx="9">
                  <c:v>-106602</c:v>
                </c:pt>
                <c:pt idx="10">
                  <c:v>-101741</c:v>
                </c:pt>
                <c:pt idx="11">
                  <c:v>-96962</c:v>
                </c:pt>
                <c:pt idx="12">
                  <c:v>-78006</c:v>
                </c:pt>
                <c:pt idx="13">
                  <c:v>-54931</c:v>
                </c:pt>
                <c:pt idx="14">
                  <c:v>-33354</c:v>
                </c:pt>
                <c:pt idx="15">
                  <c:v>-19846</c:v>
                </c:pt>
                <c:pt idx="16">
                  <c:v>-11683</c:v>
                </c:pt>
                <c:pt idx="17">
                  <c:v>-9252</c:v>
                </c:pt>
              </c:numCache>
            </c:numRef>
          </c:val>
          <c:extLst>
            <c:ext xmlns:c16="http://schemas.microsoft.com/office/drawing/2014/chart" uri="{C3380CC4-5D6E-409C-BE32-E72D297353CC}">
              <c16:uniqueId val="{00000001-DA8C-477D-B9D4-0414C1692F41}"/>
            </c:ext>
          </c:extLst>
        </c:ser>
        <c:ser>
          <c:idx val="2"/>
          <c:order val="2"/>
          <c:tx>
            <c:strRef>
              <c:f>Sheet1!$D$41</c:f>
              <c:strCache>
                <c:ptCount val="1"/>
                <c:pt idx="0">
                  <c:v>White-NH Male</c:v>
                </c:pt>
              </c:strCache>
            </c:strRef>
          </c:tx>
          <c:spPr>
            <a:solidFill>
              <a:schemeClr val="accent1"/>
            </a:solidFill>
            <a:ln>
              <a:noFill/>
            </a:ln>
            <a:effectLst/>
          </c:spPr>
          <c:invertIfNegative val="0"/>
          <c:cat>
            <c:strRef>
              <c:f>Sheet1!$A$42:$A$59</c:f>
              <c:strCache>
                <c:ptCount val="18"/>
                <c:pt idx="0">
                  <c:v>Under 5 years</c:v>
                </c:pt>
                <c:pt idx="1">
                  <c:v>5 to 9 years</c:v>
                </c:pt>
                <c:pt idx="2">
                  <c:v>10 to 14 years</c:v>
                </c:pt>
                <c:pt idx="3">
                  <c:v>15 to 19 years</c:v>
                </c:pt>
                <c:pt idx="4">
                  <c:v>20 to 24 years</c:v>
                </c:pt>
                <c:pt idx="5">
                  <c:v>25 to 29 years</c:v>
                </c:pt>
                <c:pt idx="6">
                  <c:v>30 to 34 years</c:v>
                </c:pt>
                <c:pt idx="7">
                  <c:v>35 to 39 years</c:v>
                </c:pt>
                <c:pt idx="8">
                  <c:v>40 to 44 years</c:v>
                </c:pt>
                <c:pt idx="9">
                  <c:v>45 to 49 years</c:v>
                </c:pt>
                <c:pt idx="10">
                  <c:v>50 to 54 years</c:v>
                </c:pt>
                <c:pt idx="11">
                  <c:v>55 to 59 years</c:v>
                </c:pt>
                <c:pt idx="12">
                  <c:v>60 to 64 years</c:v>
                </c:pt>
                <c:pt idx="13">
                  <c:v>65 to 69 years</c:v>
                </c:pt>
                <c:pt idx="14">
                  <c:v>70 to 74 years</c:v>
                </c:pt>
                <c:pt idx="15">
                  <c:v>75 to 79 years</c:v>
                </c:pt>
                <c:pt idx="16">
                  <c:v>80 to 84 years</c:v>
                </c:pt>
                <c:pt idx="17">
                  <c:v>85 years and over</c:v>
                </c:pt>
              </c:strCache>
            </c:strRef>
          </c:cat>
          <c:val>
            <c:numRef>
              <c:f>Sheet1!$D$42:$D$59</c:f>
              <c:numCache>
                <c:formatCode>General</c:formatCode>
                <c:ptCount val="18"/>
                <c:pt idx="0">
                  <c:v>-323070</c:v>
                </c:pt>
                <c:pt idx="1">
                  <c:v>-325453</c:v>
                </c:pt>
                <c:pt idx="2">
                  <c:v>-337695</c:v>
                </c:pt>
                <c:pt idx="3">
                  <c:v>-344155</c:v>
                </c:pt>
                <c:pt idx="4">
                  <c:v>-359905</c:v>
                </c:pt>
                <c:pt idx="5">
                  <c:v>-404087</c:v>
                </c:pt>
                <c:pt idx="6">
                  <c:v>-402264</c:v>
                </c:pt>
                <c:pt idx="7">
                  <c:v>-385492</c:v>
                </c:pt>
                <c:pt idx="8">
                  <c:v>-355649</c:v>
                </c:pt>
                <c:pt idx="9">
                  <c:v>-397372</c:v>
                </c:pt>
                <c:pt idx="10">
                  <c:v>-405694</c:v>
                </c:pt>
                <c:pt idx="11">
                  <c:v>-446174</c:v>
                </c:pt>
                <c:pt idx="12">
                  <c:v>-408348</c:v>
                </c:pt>
                <c:pt idx="13">
                  <c:v>-342602</c:v>
                </c:pt>
                <c:pt idx="14">
                  <c:v>-269009</c:v>
                </c:pt>
                <c:pt idx="15">
                  <c:v>-174891</c:v>
                </c:pt>
                <c:pt idx="16">
                  <c:v>-112221</c:v>
                </c:pt>
                <c:pt idx="17">
                  <c:v>-96073</c:v>
                </c:pt>
              </c:numCache>
            </c:numRef>
          </c:val>
          <c:extLst>
            <c:ext xmlns:c16="http://schemas.microsoft.com/office/drawing/2014/chart" uri="{C3380CC4-5D6E-409C-BE32-E72D297353CC}">
              <c16:uniqueId val="{00000002-DA8C-477D-B9D4-0414C1692F41}"/>
            </c:ext>
          </c:extLst>
        </c:ser>
        <c:ser>
          <c:idx val="3"/>
          <c:order val="3"/>
          <c:tx>
            <c:strRef>
              <c:f>Sheet1!$E$41</c:f>
              <c:strCache>
                <c:ptCount val="1"/>
                <c:pt idx="0">
                  <c:v>Hispanic Male</c:v>
                </c:pt>
              </c:strCache>
            </c:strRef>
          </c:tx>
          <c:spPr>
            <a:solidFill>
              <a:schemeClr val="accent1">
                <a:lumMod val="60000"/>
                <a:lumOff val="40000"/>
              </a:schemeClr>
            </a:solidFill>
            <a:ln>
              <a:noFill/>
            </a:ln>
            <a:effectLst/>
          </c:spPr>
          <c:invertIfNegative val="0"/>
          <c:cat>
            <c:strRef>
              <c:f>Sheet1!$A$42:$A$59</c:f>
              <c:strCache>
                <c:ptCount val="18"/>
                <c:pt idx="0">
                  <c:v>Under 5 years</c:v>
                </c:pt>
                <c:pt idx="1">
                  <c:v>5 to 9 years</c:v>
                </c:pt>
                <c:pt idx="2">
                  <c:v>10 to 14 years</c:v>
                </c:pt>
                <c:pt idx="3">
                  <c:v>15 to 19 years</c:v>
                </c:pt>
                <c:pt idx="4">
                  <c:v>20 to 24 years</c:v>
                </c:pt>
                <c:pt idx="5">
                  <c:v>25 to 29 years</c:v>
                </c:pt>
                <c:pt idx="6">
                  <c:v>30 to 34 years</c:v>
                </c:pt>
                <c:pt idx="7">
                  <c:v>35 to 39 years</c:v>
                </c:pt>
                <c:pt idx="8">
                  <c:v>40 to 44 years</c:v>
                </c:pt>
                <c:pt idx="9">
                  <c:v>45 to 49 years</c:v>
                </c:pt>
                <c:pt idx="10">
                  <c:v>50 to 54 years</c:v>
                </c:pt>
                <c:pt idx="11">
                  <c:v>55 to 59 years</c:v>
                </c:pt>
                <c:pt idx="12">
                  <c:v>60 to 64 years</c:v>
                </c:pt>
                <c:pt idx="13">
                  <c:v>65 to 69 years</c:v>
                </c:pt>
                <c:pt idx="14">
                  <c:v>70 to 74 years</c:v>
                </c:pt>
                <c:pt idx="15">
                  <c:v>75 to 79 years</c:v>
                </c:pt>
                <c:pt idx="16">
                  <c:v>80 to 84 years</c:v>
                </c:pt>
                <c:pt idx="17">
                  <c:v>85 years and over</c:v>
                </c:pt>
              </c:strCache>
            </c:strRef>
          </c:cat>
          <c:val>
            <c:numRef>
              <c:f>Sheet1!$E$42:$E$59</c:f>
              <c:numCache>
                <c:formatCode>General</c:formatCode>
                <c:ptCount val="18"/>
                <c:pt idx="0">
                  <c:v>-518789</c:v>
                </c:pt>
                <c:pt idx="1">
                  <c:v>-519089</c:v>
                </c:pt>
                <c:pt idx="2">
                  <c:v>-517203</c:v>
                </c:pt>
                <c:pt idx="3">
                  <c:v>-490678</c:v>
                </c:pt>
                <c:pt idx="4">
                  <c:v>-467127</c:v>
                </c:pt>
                <c:pt idx="5">
                  <c:v>-459190</c:v>
                </c:pt>
                <c:pt idx="6">
                  <c:v>-433481</c:v>
                </c:pt>
                <c:pt idx="7">
                  <c:v>-415209</c:v>
                </c:pt>
                <c:pt idx="8">
                  <c:v>-379484</c:v>
                </c:pt>
                <c:pt idx="9">
                  <c:v>-339790</c:v>
                </c:pt>
                <c:pt idx="10">
                  <c:v>-293426</c:v>
                </c:pt>
                <c:pt idx="11">
                  <c:v>-246297</c:v>
                </c:pt>
                <c:pt idx="12">
                  <c:v>-188018</c:v>
                </c:pt>
                <c:pt idx="13">
                  <c:v>-136090</c:v>
                </c:pt>
                <c:pt idx="14">
                  <c:v>-91177</c:v>
                </c:pt>
                <c:pt idx="15">
                  <c:v>-55668</c:v>
                </c:pt>
                <c:pt idx="16">
                  <c:v>-35166</c:v>
                </c:pt>
                <c:pt idx="17">
                  <c:v>-30669</c:v>
                </c:pt>
              </c:numCache>
            </c:numRef>
          </c:val>
          <c:extLst>
            <c:ext xmlns:c16="http://schemas.microsoft.com/office/drawing/2014/chart" uri="{C3380CC4-5D6E-409C-BE32-E72D297353CC}">
              <c16:uniqueId val="{00000003-DA8C-477D-B9D4-0414C1692F41}"/>
            </c:ext>
          </c:extLst>
        </c:ser>
        <c:ser>
          <c:idx val="4"/>
          <c:order val="4"/>
          <c:tx>
            <c:strRef>
              <c:f>Sheet1!$F$41</c:f>
              <c:strCache>
                <c:ptCount val="1"/>
                <c:pt idx="0">
                  <c:v>Asian-NH Female</c:v>
                </c:pt>
              </c:strCache>
            </c:strRef>
          </c:tx>
          <c:spPr>
            <a:solidFill>
              <a:schemeClr val="accent2">
                <a:lumMod val="50000"/>
              </a:schemeClr>
            </a:solidFill>
            <a:ln>
              <a:noFill/>
            </a:ln>
            <a:effectLst/>
          </c:spPr>
          <c:invertIfNegative val="0"/>
          <c:cat>
            <c:strRef>
              <c:f>Sheet1!$A$42:$A$59</c:f>
              <c:strCache>
                <c:ptCount val="18"/>
                <c:pt idx="0">
                  <c:v>Under 5 years</c:v>
                </c:pt>
                <c:pt idx="1">
                  <c:v>5 to 9 years</c:v>
                </c:pt>
                <c:pt idx="2">
                  <c:v>10 to 14 years</c:v>
                </c:pt>
                <c:pt idx="3">
                  <c:v>15 to 19 years</c:v>
                </c:pt>
                <c:pt idx="4">
                  <c:v>20 to 24 years</c:v>
                </c:pt>
                <c:pt idx="5">
                  <c:v>25 to 29 years</c:v>
                </c:pt>
                <c:pt idx="6">
                  <c:v>30 to 34 years</c:v>
                </c:pt>
                <c:pt idx="7">
                  <c:v>35 to 39 years</c:v>
                </c:pt>
                <c:pt idx="8">
                  <c:v>40 to 44 years</c:v>
                </c:pt>
                <c:pt idx="9">
                  <c:v>45 to 49 years</c:v>
                </c:pt>
                <c:pt idx="10">
                  <c:v>50 to 54 years</c:v>
                </c:pt>
                <c:pt idx="11">
                  <c:v>55 to 59 years</c:v>
                </c:pt>
                <c:pt idx="12">
                  <c:v>60 to 64 years</c:v>
                </c:pt>
                <c:pt idx="13">
                  <c:v>65 to 69 years</c:v>
                </c:pt>
                <c:pt idx="14">
                  <c:v>70 to 74 years</c:v>
                </c:pt>
                <c:pt idx="15">
                  <c:v>75 to 79 years</c:v>
                </c:pt>
                <c:pt idx="16">
                  <c:v>80 to 84 years</c:v>
                </c:pt>
                <c:pt idx="17">
                  <c:v>85 years and over</c:v>
                </c:pt>
              </c:strCache>
            </c:strRef>
          </c:cat>
          <c:val>
            <c:numRef>
              <c:f>Sheet1!$F$42:$F$59</c:f>
              <c:numCache>
                <c:formatCode>#,##0</c:formatCode>
                <c:ptCount val="18"/>
                <c:pt idx="0">
                  <c:v>40471</c:v>
                </c:pt>
                <c:pt idx="1">
                  <c:v>42834</c:v>
                </c:pt>
                <c:pt idx="2">
                  <c:v>43915</c:v>
                </c:pt>
                <c:pt idx="3">
                  <c:v>39453</c:v>
                </c:pt>
                <c:pt idx="4">
                  <c:v>43197</c:v>
                </c:pt>
                <c:pt idx="5">
                  <c:v>58247</c:v>
                </c:pt>
                <c:pt idx="6">
                  <c:v>64601</c:v>
                </c:pt>
                <c:pt idx="7">
                  <c:v>64602</c:v>
                </c:pt>
                <c:pt idx="8">
                  <c:v>61414</c:v>
                </c:pt>
                <c:pt idx="9">
                  <c:v>55101</c:v>
                </c:pt>
                <c:pt idx="10">
                  <c:v>42631</c:v>
                </c:pt>
                <c:pt idx="11">
                  <c:v>37628</c:v>
                </c:pt>
                <c:pt idx="12">
                  <c:v>34235</c:v>
                </c:pt>
                <c:pt idx="13">
                  <c:v>28849</c:v>
                </c:pt>
                <c:pt idx="14">
                  <c:v>18649</c:v>
                </c:pt>
                <c:pt idx="15">
                  <c:v>12054</c:v>
                </c:pt>
                <c:pt idx="16">
                  <c:v>7023</c:v>
                </c:pt>
                <c:pt idx="17">
                  <c:v>6071</c:v>
                </c:pt>
              </c:numCache>
            </c:numRef>
          </c:val>
          <c:extLst>
            <c:ext xmlns:c16="http://schemas.microsoft.com/office/drawing/2014/chart" uri="{C3380CC4-5D6E-409C-BE32-E72D297353CC}">
              <c16:uniqueId val="{00000004-DA8C-477D-B9D4-0414C1692F41}"/>
            </c:ext>
          </c:extLst>
        </c:ser>
        <c:ser>
          <c:idx val="5"/>
          <c:order val="5"/>
          <c:tx>
            <c:strRef>
              <c:f>Sheet1!$G$41</c:f>
              <c:strCache>
                <c:ptCount val="1"/>
                <c:pt idx="0">
                  <c:v>Black-NH Female</c:v>
                </c:pt>
              </c:strCache>
            </c:strRef>
          </c:tx>
          <c:spPr>
            <a:solidFill>
              <a:schemeClr val="accent2">
                <a:lumMod val="75000"/>
              </a:schemeClr>
            </a:solidFill>
            <a:ln>
              <a:noFill/>
            </a:ln>
            <a:effectLst/>
          </c:spPr>
          <c:invertIfNegative val="0"/>
          <c:cat>
            <c:strRef>
              <c:f>Sheet1!$A$42:$A$59</c:f>
              <c:strCache>
                <c:ptCount val="18"/>
                <c:pt idx="0">
                  <c:v>Under 5 years</c:v>
                </c:pt>
                <c:pt idx="1">
                  <c:v>5 to 9 years</c:v>
                </c:pt>
                <c:pt idx="2">
                  <c:v>10 to 14 years</c:v>
                </c:pt>
                <c:pt idx="3">
                  <c:v>15 to 19 years</c:v>
                </c:pt>
                <c:pt idx="4">
                  <c:v>20 to 24 years</c:v>
                </c:pt>
                <c:pt idx="5">
                  <c:v>25 to 29 years</c:v>
                </c:pt>
                <c:pt idx="6">
                  <c:v>30 to 34 years</c:v>
                </c:pt>
                <c:pt idx="7">
                  <c:v>35 to 39 years</c:v>
                </c:pt>
                <c:pt idx="8">
                  <c:v>40 to 44 years</c:v>
                </c:pt>
                <c:pt idx="9">
                  <c:v>45 to 49 years</c:v>
                </c:pt>
                <c:pt idx="10">
                  <c:v>50 to 54 years</c:v>
                </c:pt>
                <c:pt idx="11">
                  <c:v>55 to 59 years</c:v>
                </c:pt>
                <c:pt idx="12">
                  <c:v>60 to 64 years</c:v>
                </c:pt>
                <c:pt idx="13">
                  <c:v>65 to 69 years</c:v>
                </c:pt>
                <c:pt idx="14">
                  <c:v>70 to 74 years</c:v>
                </c:pt>
                <c:pt idx="15">
                  <c:v>75 to 79 years</c:v>
                </c:pt>
                <c:pt idx="16">
                  <c:v>80 to 84 years</c:v>
                </c:pt>
                <c:pt idx="17">
                  <c:v>85 years and over</c:v>
                </c:pt>
              </c:strCache>
            </c:strRef>
          </c:cat>
          <c:val>
            <c:numRef>
              <c:f>Sheet1!$G$42:$G$59</c:f>
              <c:numCache>
                <c:formatCode>#,##0</c:formatCode>
                <c:ptCount val="18"/>
                <c:pt idx="0">
                  <c:v>114874</c:v>
                </c:pt>
                <c:pt idx="1">
                  <c:v>115795</c:v>
                </c:pt>
                <c:pt idx="2">
                  <c:v>120993</c:v>
                </c:pt>
                <c:pt idx="3">
                  <c:v>121262</c:v>
                </c:pt>
                <c:pt idx="4">
                  <c:v>127826</c:v>
                </c:pt>
                <c:pt idx="5">
                  <c:v>142655</c:v>
                </c:pt>
                <c:pt idx="6">
                  <c:v>132385</c:v>
                </c:pt>
                <c:pt idx="7">
                  <c:v>128741</c:v>
                </c:pt>
                <c:pt idx="8">
                  <c:v>116630</c:v>
                </c:pt>
                <c:pt idx="9">
                  <c:v>116320</c:v>
                </c:pt>
                <c:pt idx="10">
                  <c:v>112937</c:v>
                </c:pt>
                <c:pt idx="11">
                  <c:v>109330</c:v>
                </c:pt>
                <c:pt idx="12">
                  <c:v>92819</c:v>
                </c:pt>
                <c:pt idx="13">
                  <c:v>70203</c:v>
                </c:pt>
                <c:pt idx="14">
                  <c:v>45229</c:v>
                </c:pt>
                <c:pt idx="15">
                  <c:v>29882</c:v>
                </c:pt>
                <c:pt idx="16">
                  <c:v>20338</c:v>
                </c:pt>
                <c:pt idx="17">
                  <c:v>21099</c:v>
                </c:pt>
              </c:numCache>
            </c:numRef>
          </c:val>
          <c:extLst>
            <c:ext xmlns:c16="http://schemas.microsoft.com/office/drawing/2014/chart" uri="{C3380CC4-5D6E-409C-BE32-E72D297353CC}">
              <c16:uniqueId val="{00000005-DA8C-477D-B9D4-0414C1692F41}"/>
            </c:ext>
          </c:extLst>
        </c:ser>
        <c:ser>
          <c:idx val="6"/>
          <c:order val="6"/>
          <c:tx>
            <c:strRef>
              <c:f>Sheet1!$H$41</c:f>
              <c:strCache>
                <c:ptCount val="1"/>
                <c:pt idx="0">
                  <c:v>White-NH Female</c:v>
                </c:pt>
              </c:strCache>
            </c:strRef>
          </c:tx>
          <c:spPr>
            <a:solidFill>
              <a:schemeClr val="accent2"/>
            </a:solidFill>
            <a:ln>
              <a:noFill/>
            </a:ln>
            <a:effectLst/>
          </c:spPr>
          <c:invertIfNegative val="0"/>
          <c:cat>
            <c:strRef>
              <c:f>Sheet1!$A$42:$A$59</c:f>
              <c:strCache>
                <c:ptCount val="18"/>
                <c:pt idx="0">
                  <c:v>Under 5 years</c:v>
                </c:pt>
                <c:pt idx="1">
                  <c:v>5 to 9 years</c:v>
                </c:pt>
                <c:pt idx="2">
                  <c:v>10 to 14 years</c:v>
                </c:pt>
                <c:pt idx="3">
                  <c:v>15 to 19 years</c:v>
                </c:pt>
                <c:pt idx="4">
                  <c:v>20 to 24 years</c:v>
                </c:pt>
                <c:pt idx="5">
                  <c:v>25 to 29 years</c:v>
                </c:pt>
                <c:pt idx="6">
                  <c:v>30 to 34 years</c:v>
                </c:pt>
                <c:pt idx="7">
                  <c:v>35 to 39 years</c:v>
                </c:pt>
                <c:pt idx="8">
                  <c:v>40 to 44 years</c:v>
                </c:pt>
                <c:pt idx="9">
                  <c:v>45 to 49 years</c:v>
                </c:pt>
                <c:pt idx="10">
                  <c:v>50 to 54 years</c:v>
                </c:pt>
                <c:pt idx="11">
                  <c:v>55 to 59 years</c:v>
                </c:pt>
                <c:pt idx="12">
                  <c:v>60 to 64 years</c:v>
                </c:pt>
                <c:pt idx="13">
                  <c:v>65 to 69 years</c:v>
                </c:pt>
                <c:pt idx="14">
                  <c:v>70 to 74 years</c:v>
                </c:pt>
                <c:pt idx="15">
                  <c:v>75 to 79 years</c:v>
                </c:pt>
                <c:pt idx="16">
                  <c:v>80 to 84 years</c:v>
                </c:pt>
                <c:pt idx="17">
                  <c:v>85 years and over</c:v>
                </c:pt>
              </c:strCache>
            </c:strRef>
          </c:cat>
          <c:val>
            <c:numRef>
              <c:f>Sheet1!$H$42:$H$59</c:f>
              <c:numCache>
                <c:formatCode>#,##0</c:formatCode>
                <c:ptCount val="18"/>
                <c:pt idx="0">
                  <c:v>306853</c:v>
                </c:pt>
                <c:pt idx="1">
                  <c:v>310517</c:v>
                </c:pt>
                <c:pt idx="2">
                  <c:v>321103</c:v>
                </c:pt>
                <c:pt idx="3">
                  <c:v>321706</c:v>
                </c:pt>
                <c:pt idx="4">
                  <c:v>332957</c:v>
                </c:pt>
                <c:pt idx="5">
                  <c:v>390509</c:v>
                </c:pt>
                <c:pt idx="6">
                  <c:v>394204</c:v>
                </c:pt>
                <c:pt idx="7">
                  <c:v>378550</c:v>
                </c:pt>
                <c:pt idx="8">
                  <c:v>350386</c:v>
                </c:pt>
                <c:pt idx="9">
                  <c:v>390909</c:v>
                </c:pt>
                <c:pt idx="10">
                  <c:v>408038</c:v>
                </c:pt>
                <c:pt idx="11">
                  <c:v>456941</c:v>
                </c:pt>
                <c:pt idx="12">
                  <c:v>432306</c:v>
                </c:pt>
                <c:pt idx="13">
                  <c:v>372210</c:v>
                </c:pt>
                <c:pt idx="14">
                  <c:v>299410</c:v>
                </c:pt>
                <c:pt idx="15">
                  <c:v>208723</c:v>
                </c:pt>
                <c:pt idx="16">
                  <c:v>149296</c:v>
                </c:pt>
                <c:pt idx="17">
                  <c:v>171609</c:v>
                </c:pt>
              </c:numCache>
            </c:numRef>
          </c:val>
          <c:extLst>
            <c:ext xmlns:c16="http://schemas.microsoft.com/office/drawing/2014/chart" uri="{C3380CC4-5D6E-409C-BE32-E72D297353CC}">
              <c16:uniqueId val="{00000006-DA8C-477D-B9D4-0414C1692F41}"/>
            </c:ext>
          </c:extLst>
        </c:ser>
        <c:ser>
          <c:idx val="7"/>
          <c:order val="7"/>
          <c:tx>
            <c:strRef>
              <c:f>Sheet1!$I$41</c:f>
              <c:strCache>
                <c:ptCount val="1"/>
                <c:pt idx="0">
                  <c:v>Hispanic Female</c:v>
                </c:pt>
              </c:strCache>
            </c:strRef>
          </c:tx>
          <c:spPr>
            <a:solidFill>
              <a:schemeClr val="accent2">
                <a:lumMod val="60000"/>
                <a:lumOff val="40000"/>
              </a:schemeClr>
            </a:solidFill>
            <a:ln>
              <a:noFill/>
            </a:ln>
            <a:effectLst/>
          </c:spPr>
          <c:invertIfNegative val="0"/>
          <c:cat>
            <c:strRef>
              <c:f>Sheet1!$A$42:$A$59</c:f>
              <c:strCache>
                <c:ptCount val="18"/>
                <c:pt idx="0">
                  <c:v>Under 5 years</c:v>
                </c:pt>
                <c:pt idx="1">
                  <c:v>5 to 9 years</c:v>
                </c:pt>
                <c:pt idx="2">
                  <c:v>10 to 14 years</c:v>
                </c:pt>
                <c:pt idx="3">
                  <c:v>15 to 19 years</c:v>
                </c:pt>
                <c:pt idx="4">
                  <c:v>20 to 24 years</c:v>
                </c:pt>
                <c:pt idx="5">
                  <c:v>25 to 29 years</c:v>
                </c:pt>
                <c:pt idx="6">
                  <c:v>30 to 34 years</c:v>
                </c:pt>
                <c:pt idx="7">
                  <c:v>35 to 39 years</c:v>
                </c:pt>
                <c:pt idx="8">
                  <c:v>40 to 44 years</c:v>
                </c:pt>
                <c:pt idx="9">
                  <c:v>45 to 49 years</c:v>
                </c:pt>
                <c:pt idx="10">
                  <c:v>50 to 54 years</c:v>
                </c:pt>
                <c:pt idx="11">
                  <c:v>55 to 59 years</c:v>
                </c:pt>
                <c:pt idx="12">
                  <c:v>60 to 64 years</c:v>
                </c:pt>
                <c:pt idx="13">
                  <c:v>65 to 69 years</c:v>
                </c:pt>
                <c:pt idx="14">
                  <c:v>70 to 74 years</c:v>
                </c:pt>
                <c:pt idx="15">
                  <c:v>75 to 79 years</c:v>
                </c:pt>
                <c:pt idx="16">
                  <c:v>80 to 84 years</c:v>
                </c:pt>
                <c:pt idx="17">
                  <c:v>85 years and over</c:v>
                </c:pt>
              </c:strCache>
            </c:strRef>
          </c:cat>
          <c:val>
            <c:numRef>
              <c:f>Sheet1!$I$42:$I$59</c:f>
              <c:numCache>
                <c:formatCode>#,##0</c:formatCode>
                <c:ptCount val="18"/>
                <c:pt idx="0">
                  <c:v>496971</c:v>
                </c:pt>
                <c:pt idx="1">
                  <c:v>500667</c:v>
                </c:pt>
                <c:pt idx="2">
                  <c:v>499713</c:v>
                </c:pt>
                <c:pt idx="3">
                  <c:v>472763</c:v>
                </c:pt>
                <c:pt idx="4">
                  <c:v>437153</c:v>
                </c:pt>
                <c:pt idx="5">
                  <c:v>423046</c:v>
                </c:pt>
                <c:pt idx="6">
                  <c:v>400788</c:v>
                </c:pt>
                <c:pt idx="7">
                  <c:v>395082</c:v>
                </c:pt>
                <c:pt idx="8">
                  <c:v>376874</c:v>
                </c:pt>
                <c:pt idx="9">
                  <c:v>343019</c:v>
                </c:pt>
                <c:pt idx="10">
                  <c:v>293685</c:v>
                </c:pt>
                <c:pt idx="11">
                  <c:v>252380</c:v>
                </c:pt>
                <c:pt idx="12">
                  <c:v>203784</c:v>
                </c:pt>
                <c:pt idx="13">
                  <c:v>154924</c:v>
                </c:pt>
                <c:pt idx="14">
                  <c:v>110364</c:v>
                </c:pt>
                <c:pt idx="15">
                  <c:v>73723</c:v>
                </c:pt>
                <c:pt idx="16">
                  <c:v>51852</c:v>
                </c:pt>
                <c:pt idx="17">
                  <c:v>53175</c:v>
                </c:pt>
              </c:numCache>
            </c:numRef>
          </c:val>
          <c:extLst>
            <c:ext xmlns:c16="http://schemas.microsoft.com/office/drawing/2014/chart" uri="{C3380CC4-5D6E-409C-BE32-E72D297353CC}">
              <c16:uniqueId val="{00000007-DA8C-477D-B9D4-0414C1692F41}"/>
            </c:ext>
          </c:extLst>
        </c:ser>
        <c:dLbls>
          <c:showLegendKey val="0"/>
          <c:showVal val="0"/>
          <c:showCatName val="0"/>
          <c:showSerName val="0"/>
          <c:showPercent val="0"/>
          <c:showBubbleSize val="0"/>
        </c:dLbls>
        <c:gapWidth val="25"/>
        <c:overlap val="100"/>
        <c:axId val="515322096"/>
        <c:axId val="515316520"/>
      </c:barChart>
      <c:catAx>
        <c:axId val="515322096"/>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515316520"/>
        <c:crosses val="autoZero"/>
        <c:auto val="1"/>
        <c:lblAlgn val="ctr"/>
        <c:lblOffset val="100"/>
        <c:noMultiLvlLbl val="0"/>
      </c:catAx>
      <c:valAx>
        <c:axId val="5153165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515322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05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waob_TS!$A$10</c:f>
              <c:strCache>
                <c:ptCount val="1"/>
                <c:pt idx="0">
                  <c:v>Latin America</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waob_TS!$B$9:$L$9</c:f>
              <c:numCache>
                <c:formatCode>General</c:formatCode>
                <c:ptCount val="3"/>
                <c:pt idx="0">
                  <c:v>2015</c:v>
                </c:pt>
                <c:pt idx="1">
                  <c:v>2010</c:v>
                </c:pt>
                <c:pt idx="2">
                  <c:v>2005</c:v>
                </c:pt>
              </c:numCache>
            </c:numRef>
          </c:cat>
          <c:val>
            <c:numRef>
              <c:f>waob_TS!$B$10:$L$10</c:f>
              <c:numCache>
                <c:formatCode>0.0%</c:formatCode>
                <c:ptCount val="3"/>
                <c:pt idx="0">
                  <c:v>0.44067179557631542</c:v>
                </c:pt>
                <c:pt idx="1">
                  <c:v>0.5058690565888091</c:v>
                </c:pt>
                <c:pt idx="2">
                  <c:v>0.69406961682871249</c:v>
                </c:pt>
              </c:numCache>
            </c:numRef>
          </c:val>
          <c:extLst>
            <c:ext xmlns:c16="http://schemas.microsoft.com/office/drawing/2014/chart" uri="{C3380CC4-5D6E-409C-BE32-E72D297353CC}">
              <c16:uniqueId val="{00000000-23AB-4E82-A057-423D3D8EAC3F}"/>
            </c:ext>
          </c:extLst>
        </c:ser>
        <c:ser>
          <c:idx val="1"/>
          <c:order val="1"/>
          <c:tx>
            <c:strRef>
              <c:f>waob_TS!$A$11</c:f>
              <c:strCache>
                <c:ptCount val="1"/>
                <c:pt idx="0">
                  <c:v>Asia</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waob_TS!$B$9:$L$9</c:f>
              <c:numCache>
                <c:formatCode>General</c:formatCode>
                <c:ptCount val="3"/>
                <c:pt idx="0">
                  <c:v>2015</c:v>
                </c:pt>
                <c:pt idx="1">
                  <c:v>2010</c:v>
                </c:pt>
                <c:pt idx="2">
                  <c:v>2005</c:v>
                </c:pt>
              </c:numCache>
            </c:numRef>
          </c:cat>
          <c:val>
            <c:numRef>
              <c:f>waob_TS!$B$11:$L$11</c:f>
              <c:numCache>
                <c:formatCode>0.0%</c:formatCode>
                <c:ptCount val="3"/>
                <c:pt idx="0">
                  <c:v>0.35754911388927052</c:v>
                </c:pt>
                <c:pt idx="1">
                  <c:v>0.33027322837768175</c:v>
                </c:pt>
                <c:pt idx="2">
                  <c:v>0.1729107573248512</c:v>
                </c:pt>
              </c:numCache>
            </c:numRef>
          </c:val>
          <c:extLst>
            <c:ext xmlns:c16="http://schemas.microsoft.com/office/drawing/2014/chart" uri="{C3380CC4-5D6E-409C-BE32-E72D297353CC}">
              <c16:uniqueId val="{00000001-23AB-4E82-A057-423D3D8EAC3F}"/>
            </c:ext>
          </c:extLst>
        </c:ser>
        <c:ser>
          <c:idx val="2"/>
          <c:order val="2"/>
          <c:tx>
            <c:strRef>
              <c:f>waob_TS!$A$12</c:f>
              <c:strCache>
                <c:ptCount val="1"/>
                <c:pt idx="0">
                  <c:v>Europe</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waob_TS!$B$9:$L$9</c:f>
              <c:numCache>
                <c:formatCode>General</c:formatCode>
                <c:ptCount val="3"/>
                <c:pt idx="0">
                  <c:v>2015</c:v>
                </c:pt>
                <c:pt idx="1">
                  <c:v>2010</c:v>
                </c:pt>
                <c:pt idx="2">
                  <c:v>2005</c:v>
                </c:pt>
              </c:numCache>
            </c:numRef>
          </c:cat>
          <c:val>
            <c:numRef>
              <c:f>waob_TS!$B$12:$L$12</c:f>
              <c:numCache>
                <c:formatCode>0.0%</c:formatCode>
                <c:ptCount val="3"/>
                <c:pt idx="0">
                  <c:v>7.1074323396070893E-2</c:v>
                </c:pt>
                <c:pt idx="1">
                  <c:v>7.2520521870166957E-2</c:v>
                </c:pt>
                <c:pt idx="2">
                  <c:v>7.8290239543539211E-2</c:v>
                </c:pt>
              </c:numCache>
            </c:numRef>
          </c:val>
          <c:extLst>
            <c:ext xmlns:c16="http://schemas.microsoft.com/office/drawing/2014/chart" uri="{C3380CC4-5D6E-409C-BE32-E72D297353CC}">
              <c16:uniqueId val="{00000002-23AB-4E82-A057-423D3D8EAC3F}"/>
            </c:ext>
          </c:extLst>
        </c:ser>
        <c:ser>
          <c:idx val="3"/>
          <c:order val="3"/>
          <c:tx>
            <c:strRef>
              <c:f>waob_TS!$A$13</c:f>
              <c:strCache>
                <c:ptCount val="1"/>
                <c:pt idx="0">
                  <c:v>Africa and Other</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waob_TS!$B$9:$L$9</c:f>
              <c:numCache>
                <c:formatCode>General</c:formatCode>
                <c:ptCount val="3"/>
                <c:pt idx="0">
                  <c:v>2015</c:v>
                </c:pt>
                <c:pt idx="1">
                  <c:v>2010</c:v>
                </c:pt>
                <c:pt idx="2">
                  <c:v>2005</c:v>
                </c:pt>
              </c:numCache>
            </c:numRef>
          </c:cat>
          <c:val>
            <c:numRef>
              <c:f>waob_TS!$B$13:$L$13</c:f>
              <c:numCache>
                <c:formatCode>0.0%</c:formatCode>
                <c:ptCount val="3"/>
                <c:pt idx="0">
                  <c:v>0.13070476713834317</c:v>
                </c:pt>
                <c:pt idx="1">
                  <c:v>9.1337193163342184E-2</c:v>
                </c:pt>
                <c:pt idx="2">
                  <c:v>5.472938630289715E-2</c:v>
                </c:pt>
              </c:numCache>
            </c:numRef>
          </c:val>
          <c:extLst>
            <c:ext xmlns:c16="http://schemas.microsoft.com/office/drawing/2014/chart" uri="{C3380CC4-5D6E-409C-BE32-E72D297353CC}">
              <c16:uniqueId val="{00000003-23AB-4E82-A057-423D3D8EAC3F}"/>
            </c:ext>
          </c:extLst>
        </c:ser>
        <c:dLbls>
          <c:showLegendKey val="0"/>
          <c:showVal val="0"/>
          <c:showCatName val="0"/>
          <c:showSerName val="0"/>
          <c:showPercent val="0"/>
          <c:showBubbleSize val="0"/>
        </c:dLbls>
        <c:gapWidth val="50"/>
        <c:overlap val="100"/>
        <c:axId val="1512721304"/>
        <c:axId val="1512719736"/>
      </c:barChart>
      <c:catAx>
        <c:axId val="15127213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12719736"/>
        <c:crosses val="autoZero"/>
        <c:auto val="1"/>
        <c:lblAlgn val="ctr"/>
        <c:lblOffset val="100"/>
        <c:noMultiLvlLbl val="0"/>
      </c:catAx>
      <c:valAx>
        <c:axId val="1512719736"/>
        <c:scaling>
          <c:orientation val="minMax"/>
          <c:max val="1.1000000000000001"/>
        </c:scaling>
        <c:delete val="1"/>
        <c:axPos val="t"/>
        <c:majorGridlines>
          <c:spPr>
            <a:ln w="9525" cap="flat" cmpd="sng" algn="ctr">
              <a:solidFill>
                <a:schemeClr val="tx1">
                  <a:lumMod val="15000"/>
                  <a:lumOff val="85000"/>
                </a:schemeClr>
              </a:solidFill>
              <a:prstDash val="sysDot"/>
              <a:round/>
            </a:ln>
            <a:effectLst/>
          </c:spPr>
        </c:majorGridlines>
        <c:numFmt formatCode="0.0%" sourceLinked="1"/>
        <c:majorTickMark val="none"/>
        <c:minorTickMark val="none"/>
        <c:tickLblPos val="nextTo"/>
        <c:crossAx val="1512721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854062416175666"/>
          <c:y val="0.11212630239401893"/>
          <c:w val="0.77519932848038642"/>
          <c:h val="0.77066377858433055"/>
        </c:manualLayout>
      </c:layout>
      <c:lineChart>
        <c:grouping val="standard"/>
        <c:varyColors val="0"/>
        <c:ser>
          <c:idx val="2"/>
          <c:order val="0"/>
          <c:tx>
            <c:strRef>
              <c:f>Sheet!$B$1</c:f>
              <c:strCache>
                <c:ptCount val="1"/>
                <c:pt idx="0">
                  <c:v>Zero Migration</c:v>
                </c:pt>
              </c:strCache>
            </c:strRef>
          </c:tx>
          <c:spPr>
            <a:ln w="50800" cmpd="sng">
              <a:solidFill>
                <a:srgbClr val="0099CC"/>
              </a:solidFill>
              <a:prstDash val="sysDash"/>
            </a:ln>
          </c:spPr>
          <c:marker>
            <c:symbol val="none"/>
          </c:marker>
          <c:dLbls>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530-4093-B44F-18ECA27564D9}"/>
                </c:ext>
              </c:extLst>
            </c:dLbl>
            <c:numFmt formatCode="#,##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Sheet!$A$2:$A$11</c:f>
              <c:numCache>
                <c:formatCode>General</c:formatCode>
                <c:ptCount val="10"/>
                <c:pt idx="1">
                  <c:v>2010</c:v>
                </c:pt>
                <c:pt idx="2">
                  <c:v>2015</c:v>
                </c:pt>
                <c:pt idx="3">
                  <c:v>2020</c:v>
                </c:pt>
                <c:pt idx="4">
                  <c:v>2025</c:v>
                </c:pt>
                <c:pt idx="5">
                  <c:v>2030</c:v>
                </c:pt>
                <c:pt idx="6">
                  <c:v>2035</c:v>
                </c:pt>
                <c:pt idx="7">
                  <c:v>2040</c:v>
                </c:pt>
                <c:pt idx="8">
                  <c:v>2045</c:v>
                </c:pt>
                <c:pt idx="9">
                  <c:v>2050</c:v>
                </c:pt>
              </c:numCache>
            </c:numRef>
          </c:cat>
          <c:val>
            <c:numRef>
              <c:f>Sheet!$B$2:$B$11</c:f>
              <c:numCache>
                <c:formatCode>#,##0</c:formatCode>
                <c:ptCount val="10"/>
                <c:pt idx="1">
                  <c:v>25145561</c:v>
                </c:pt>
                <c:pt idx="2">
                  <c:v>26230098</c:v>
                </c:pt>
                <c:pt idx="3">
                  <c:v>27238610</c:v>
                </c:pt>
                <c:pt idx="4">
                  <c:v>28165689</c:v>
                </c:pt>
                <c:pt idx="5">
                  <c:v>28994210</c:v>
                </c:pt>
                <c:pt idx="6">
                  <c:v>29705207</c:v>
                </c:pt>
                <c:pt idx="7">
                  <c:v>30305304</c:v>
                </c:pt>
                <c:pt idx="8">
                  <c:v>30808219</c:v>
                </c:pt>
                <c:pt idx="9">
                  <c:v>31246355</c:v>
                </c:pt>
              </c:numCache>
            </c:numRef>
          </c:val>
          <c:smooth val="0"/>
          <c:extLst>
            <c:ext xmlns:c16="http://schemas.microsoft.com/office/drawing/2014/chart" uri="{C3380CC4-5D6E-409C-BE32-E72D297353CC}">
              <c16:uniqueId val="{00000001-1530-4093-B44F-18ECA27564D9}"/>
            </c:ext>
          </c:extLst>
        </c:ser>
        <c:ser>
          <c:idx val="3"/>
          <c:order val="1"/>
          <c:tx>
            <c:strRef>
              <c:f>Sheet!$C$1</c:f>
              <c:strCache>
                <c:ptCount val="1"/>
                <c:pt idx="0">
                  <c:v>0.5 Migration</c:v>
                </c:pt>
              </c:strCache>
            </c:strRef>
          </c:tx>
          <c:spPr>
            <a:ln w="57150" cmpd="dbl">
              <a:solidFill>
                <a:srgbClr val="002060"/>
              </a:solidFill>
            </a:ln>
          </c:spPr>
          <c:marker>
            <c:symbol val="none"/>
          </c:marker>
          <c:dLbls>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530-4093-B44F-18ECA27564D9}"/>
                </c:ext>
              </c:extLst>
            </c:dLbl>
            <c:numFmt formatCode="#,##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Sheet!$A$2:$A$11</c:f>
              <c:numCache>
                <c:formatCode>General</c:formatCode>
                <c:ptCount val="10"/>
                <c:pt idx="1">
                  <c:v>2010</c:v>
                </c:pt>
                <c:pt idx="2">
                  <c:v>2015</c:v>
                </c:pt>
                <c:pt idx="3">
                  <c:v>2020</c:v>
                </c:pt>
                <c:pt idx="4">
                  <c:v>2025</c:v>
                </c:pt>
                <c:pt idx="5">
                  <c:v>2030</c:v>
                </c:pt>
                <c:pt idx="6">
                  <c:v>2035</c:v>
                </c:pt>
                <c:pt idx="7">
                  <c:v>2040</c:v>
                </c:pt>
                <c:pt idx="8">
                  <c:v>2045</c:v>
                </c:pt>
                <c:pt idx="9">
                  <c:v>2050</c:v>
                </c:pt>
              </c:numCache>
            </c:numRef>
          </c:cat>
          <c:val>
            <c:numRef>
              <c:f>Sheet!$C$2:$C$11</c:f>
              <c:numCache>
                <c:formatCode>#,##0</c:formatCode>
                <c:ptCount val="10"/>
                <c:pt idx="1">
                  <c:v>25145561</c:v>
                </c:pt>
                <c:pt idx="2">
                  <c:v>26947116</c:v>
                </c:pt>
                <c:pt idx="3">
                  <c:v>28813282</c:v>
                </c:pt>
                <c:pt idx="4">
                  <c:v>30734321</c:v>
                </c:pt>
                <c:pt idx="5">
                  <c:v>32680217</c:v>
                </c:pt>
                <c:pt idx="6">
                  <c:v>34616890</c:v>
                </c:pt>
                <c:pt idx="7">
                  <c:v>36550595</c:v>
                </c:pt>
                <c:pt idx="8">
                  <c:v>38499538</c:v>
                </c:pt>
                <c:pt idx="9">
                  <c:v>40502749</c:v>
                </c:pt>
              </c:numCache>
            </c:numRef>
          </c:val>
          <c:smooth val="0"/>
          <c:extLst>
            <c:ext xmlns:c16="http://schemas.microsoft.com/office/drawing/2014/chart" uri="{C3380CC4-5D6E-409C-BE32-E72D297353CC}">
              <c16:uniqueId val="{00000003-1530-4093-B44F-18ECA27564D9}"/>
            </c:ext>
          </c:extLst>
        </c:ser>
        <c:ser>
          <c:idx val="0"/>
          <c:order val="2"/>
          <c:tx>
            <c:strRef>
              <c:f>Sheet!$D$1</c:f>
              <c:strCache>
                <c:ptCount val="1"/>
                <c:pt idx="0">
                  <c:v>1.0 Migration</c:v>
                </c:pt>
              </c:strCache>
            </c:strRef>
          </c:tx>
          <c:spPr>
            <a:ln w="44450" cmpd="dbl"/>
          </c:spPr>
          <c:marker>
            <c:symbol val="none"/>
          </c:marker>
          <c:dLbls>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530-4093-B44F-18ECA27564D9}"/>
                </c:ext>
              </c:extLst>
            </c:dLbl>
            <c:numFmt formatCode="#,##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Sheet!$A$2:$A$11</c:f>
              <c:numCache>
                <c:formatCode>General</c:formatCode>
                <c:ptCount val="10"/>
                <c:pt idx="1">
                  <c:v>2010</c:v>
                </c:pt>
                <c:pt idx="2">
                  <c:v>2015</c:v>
                </c:pt>
                <c:pt idx="3">
                  <c:v>2020</c:v>
                </c:pt>
                <c:pt idx="4">
                  <c:v>2025</c:v>
                </c:pt>
                <c:pt idx="5">
                  <c:v>2030</c:v>
                </c:pt>
                <c:pt idx="6">
                  <c:v>2035</c:v>
                </c:pt>
                <c:pt idx="7">
                  <c:v>2040</c:v>
                </c:pt>
                <c:pt idx="8">
                  <c:v>2045</c:v>
                </c:pt>
                <c:pt idx="9">
                  <c:v>2050</c:v>
                </c:pt>
              </c:numCache>
            </c:numRef>
          </c:cat>
          <c:val>
            <c:numRef>
              <c:f>Sheet!$D$2:$D$11</c:f>
              <c:numCache>
                <c:formatCode>#,##0</c:formatCode>
                <c:ptCount val="10"/>
                <c:pt idx="1">
                  <c:v>25145561</c:v>
                </c:pt>
                <c:pt idx="2">
                  <c:v>27695284</c:v>
                </c:pt>
                <c:pt idx="3">
                  <c:v>30541978</c:v>
                </c:pt>
                <c:pt idx="4">
                  <c:v>33699307</c:v>
                </c:pt>
                <c:pt idx="5">
                  <c:v>37155084</c:v>
                </c:pt>
                <c:pt idx="6">
                  <c:v>40892255</c:v>
                </c:pt>
                <c:pt idx="7">
                  <c:v>44955896</c:v>
                </c:pt>
                <c:pt idx="8">
                  <c:v>49416165</c:v>
                </c:pt>
                <c:pt idx="9">
                  <c:v>54369297</c:v>
                </c:pt>
              </c:numCache>
            </c:numRef>
          </c:val>
          <c:smooth val="0"/>
          <c:extLst>
            <c:ext xmlns:c16="http://schemas.microsoft.com/office/drawing/2014/chart" uri="{C3380CC4-5D6E-409C-BE32-E72D297353CC}">
              <c16:uniqueId val="{00000005-1530-4093-B44F-18ECA27564D9}"/>
            </c:ext>
          </c:extLst>
        </c:ser>
        <c:ser>
          <c:idx val="4"/>
          <c:order val="3"/>
          <c:tx>
            <c:strRef>
              <c:f>Sheet!$E$1</c:f>
              <c:strCache>
                <c:ptCount val="1"/>
                <c:pt idx="0">
                  <c:v>2010-2015 Migration</c:v>
                </c:pt>
              </c:strCache>
            </c:strRef>
          </c:tx>
          <c:spPr>
            <a:ln w="41275">
              <a:solidFill>
                <a:schemeClr val="accent4">
                  <a:lumMod val="75000"/>
                </a:schemeClr>
              </a:solidFill>
            </a:ln>
          </c:spPr>
          <c:marker>
            <c:symbol val="none"/>
          </c:marker>
          <c:dLbls>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EEB-435F-8D98-F5CACA57848F}"/>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530-4093-B44F-18ECA27564D9}"/>
                </c:ext>
              </c:extLst>
            </c:dLbl>
            <c:numFmt formatCode="#,##0.0" sourceLinked="0"/>
            <c:spPr>
              <a:noFill/>
              <a:ln>
                <a:noFill/>
              </a:ln>
              <a:effectLst/>
            </c:spPr>
            <c:txPr>
              <a:bodyPr wrap="square" lIns="38100" tIns="19050" rIns="38100" bIns="19050" anchor="ctr">
                <a:spAutoFit/>
              </a:bodyPr>
              <a:lstStyle/>
              <a:p>
                <a:pPr>
                  <a:defRPr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Sheet!$A$2:$A$11</c:f>
              <c:numCache>
                <c:formatCode>General</c:formatCode>
                <c:ptCount val="10"/>
                <c:pt idx="1">
                  <c:v>2010</c:v>
                </c:pt>
                <c:pt idx="2">
                  <c:v>2015</c:v>
                </c:pt>
                <c:pt idx="3">
                  <c:v>2020</c:v>
                </c:pt>
                <c:pt idx="4">
                  <c:v>2025</c:v>
                </c:pt>
                <c:pt idx="5">
                  <c:v>2030</c:v>
                </c:pt>
                <c:pt idx="6">
                  <c:v>2035</c:v>
                </c:pt>
                <c:pt idx="7">
                  <c:v>2040</c:v>
                </c:pt>
                <c:pt idx="8">
                  <c:v>2045</c:v>
                </c:pt>
                <c:pt idx="9">
                  <c:v>2050</c:v>
                </c:pt>
              </c:numCache>
            </c:numRef>
          </c:cat>
          <c:val>
            <c:numRef>
              <c:f>Sheet!$E$2:$E$11</c:f>
              <c:numCache>
                <c:formatCode>#,##0</c:formatCode>
                <c:ptCount val="10"/>
                <c:pt idx="1">
                  <c:v>25145561</c:v>
                </c:pt>
                <c:pt idx="2">
                  <c:v>27326252</c:v>
                </c:pt>
                <c:pt idx="3">
                  <c:v>29677772</c:v>
                </c:pt>
                <c:pt idx="4">
                  <c:v>32204904</c:v>
                </c:pt>
                <c:pt idx="5">
                  <c:v>34894429</c:v>
                </c:pt>
                <c:pt idx="6">
                  <c:v>37716507</c:v>
                </c:pt>
                <c:pt idx="7">
                  <c:v>40686490</c:v>
                </c:pt>
                <c:pt idx="8">
                  <c:v>43867040</c:v>
                </c:pt>
                <c:pt idx="9">
                  <c:v>47342417</c:v>
                </c:pt>
              </c:numCache>
            </c:numRef>
          </c:val>
          <c:smooth val="0"/>
          <c:extLst>
            <c:ext xmlns:c16="http://schemas.microsoft.com/office/drawing/2014/chart" uri="{C3380CC4-5D6E-409C-BE32-E72D297353CC}">
              <c16:uniqueId val="{00000007-1530-4093-B44F-18ECA27564D9}"/>
            </c:ext>
          </c:extLst>
        </c:ser>
        <c:dLbls>
          <c:showLegendKey val="0"/>
          <c:showVal val="0"/>
          <c:showCatName val="0"/>
          <c:showSerName val="0"/>
          <c:showPercent val="0"/>
          <c:showBubbleSize val="0"/>
        </c:dLbls>
        <c:smooth val="0"/>
        <c:axId val="187929344"/>
        <c:axId val="187925400"/>
      </c:lineChart>
      <c:catAx>
        <c:axId val="187929344"/>
        <c:scaling>
          <c:orientation val="minMax"/>
        </c:scaling>
        <c:delete val="0"/>
        <c:axPos val="b"/>
        <c:numFmt formatCode="General" sourceLinked="1"/>
        <c:majorTickMark val="out"/>
        <c:minorTickMark val="none"/>
        <c:tickLblPos val="nextTo"/>
        <c:txPr>
          <a:bodyPr rot="2700000"/>
          <a:lstStyle/>
          <a:p>
            <a:pPr>
              <a:defRPr sz="1600"/>
            </a:pPr>
            <a:endParaRPr lang="en-US"/>
          </a:p>
        </c:txPr>
        <c:crossAx val="187925400"/>
        <c:crosses val="autoZero"/>
        <c:auto val="1"/>
        <c:lblAlgn val="ctr"/>
        <c:lblOffset val="0"/>
        <c:noMultiLvlLbl val="0"/>
      </c:catAx>
      <c:valAx>
        <c:axId val="187925400"/>
        <c:scaling>
          <c:orientation val="minMax"/>
          <c:max val="55000000"/>
          <c:min val="20000000"/>
        </c:scaling>
        <c:delete val="0"/>
        <c:axPos val="l"/>
        <c:majorGridlines/>
        <c:numFmt formatCode="0" sourceLinked="0"/>
        <c:majorTickMark val="out"/>
        <c:minorTickMark val="none"/>
        <c:tickLblPos val="nextTo"/>
        <c:crossAx val="187929344"/>
        <c:crosses val="autoZero"/>
        <c:crossBetween val="midCat"/>
        <c:dispUnits>
          <c:builtInUnit val="millions"/>
          <c:dispUnitsLbl>
            <c:layout>
              <c:manualLayout>
                <c:xMode val="edge"/>
                <c:yMode val="edge"/>
                <c:x val="1.0248096148122224E-2"/>
                <c:y val="0.42053301333645032"/>
              </c:manualLayout>
            </c:layout>
          </c:dispUnitsLbl>
        </c:dispUnits>
      </c:valAx>
    </c:plotArea>
    <c:legend>
      <c:legendPos val="l"/>
      <c:layout>
        <c:manualLayout>
          <c:xMode val="edge"/>
          <c:yMode val="edge"/>
          <c:x val="0.14492972630488471"/>
          <c:y val="0.13582843154954094"/>
          <c:w val="0.30646275544262264"/>
          <c:h val="0.24335742281930345"/>
        </c:manualLayout>
      </c:layout>
      <c:overlay val="1"/>
      <c:spPr>
        <a:solidFill>
          <a:schemeClr val="bg1"/>
        </a:solidFill>
        <a:ln>
          <a:solidFill>
            <a:schemeClr val="bg1">
              <a:lumMod val="65000"/>
            </a:schemeClr>
          </a:solidFill>
        </a:ln>
        <a:effectLst>
          <a:outerShdw blurRad="50800" dist="38100" dir="2700000" algn="tl" rotWithShape="0">
            <a:prstClr val="black">
              <a:alpha val="40000"/>
            </a:prstClr>
          </a:outerShdw>
        </a:effectLst>
      </c:spPr>
      <c:txPr>
        <a:bodyPr/>
        <a:lstStyle/>
        <a:p>
          <a:pPr>
            <a:defRPr sz="1600"/>
          </a:pPr>
          <a:endParaRPr lang="en-US"/>
        </a:p>
      </c:txPr>
    </c:legend>
    <c:plotVisOnly val="1"/>
    <c:dispBlanksAs val="gap"/>
    <c:showDLblsOverMax val="0"/>
  </c:chart>
  <c:txPr>
    <a:bodyPr/>
    <a:lstStyle/>
    <a:p>
      <a:pPr>
        <a:defRPr sz="20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0"/>
          <c:tx>
            <c:strRef>
              <c:f>'[Population Projections by Migration Scenario for Texas -- Reportsearch (5).xlsx]Sheet1'!$H$1</c:f>
              <c:strCache>
                <c:ptCount val="1"/>
                <c:pt idx="0">
                  <c:v>NH White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250-4A02-8B7F-9A069BF6B7C1}"/>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825-4A43-A145-A05C9E9E7489}"/>
                </c:ext>
              </c:extLst>
            </c:dLbl>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by Migration Scenario for Texas -- Reportsearch (5).xlsx]Sheet1'!$G$2:$G$10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'[Population Projections by Migration Scenario for Texas -- Reportsearch (5).xlsx]Sheet1'!$H$2:$H$10</c:f>
              <c:numCache>
                <c:formatCode>#,##0</c:formatCode>
                <c:ptCount val="9"/>
                <c:pt idx="0">
                  <c:v>11397345</c:v>
                </c:pt>
                <c:pt idx="1">
                  <c:v>11773981</c:v>
                </c:pt>
                <c:pt idx="2">
                  <c:v>12138523</c:v>
                </c:pt>
                <c:pt idx="3">
                  <c:v>12478060</c:v>
                </c:pt>
                <c:pt idx="4">
                  <c:v>12774056</c:v>
                </c:pt>
                <c:pt idx="5">
                  <c:v>13013921</c:v>
                </c:pt>
                <c:pt idx="6">
                  <c:v>13203514</c:v>
                </c:pt>
                <c:pt idx="7">
                  <c:v>13364537</c:v>
                </c:pt>
                <c:pt idx="8">
                  <c:v>13523839</c:v>
                </c:pt>
              </c:numCache>
            </c:numRef>
          </c:val>
          <c:smooth val="0"/>
          <c:extLst>
            <c:ext xmlns:c16="http://schemas.microsoft.com/office/drawing/2014/chart" uri="{C3380CC4-5D6E-409C-BE32-E72D297353CC}">
              <c16:uniqueId val="{00000001-E825-4A43-A145-A05C9E9E7489}"/>
            </c:ext>
          </c:extLst>
        </c:ser>
        <c:ser>
          <c:idx val="2"/>
          <c:order val="1"/>
          <c:tx>
            <c:strRef>
              <c:f>'[Population Projections by Migration Scenario for Texas -- Reportsearch (5).xlsx]Sheet1'!$I$1</c:f>
              <c:strCache>
                <c:ptCount val="1"/>
                <c:pt idx="0">
                  <c:v>NH Black</c:v>
                </c:pt>
              </c:strCache>
            </c:strRef>
          </c:tx>
          <c:spPr>
            <a:ln w="28575" cap="rnd">
              <a:solidFill>
                <a:schemeClr val="accent4">
                  <a:lumMod val="75000"/>
                </a:schemeClr>
              </a:solidFill>
              <a:round/>
            </a:ln>
            <a:effectLst/>
          </c:spPr>
          <c:marker>
            <c:symbol val="circle"/>
            <c:size val="5"/>
            <c:spPr>
              <a:solidFill>
                <a:schemeClr val="accent4">
                  <a:lumMod val="75000"/>
                </a:schemeClr>
              </a:solidFill>
              <a:ln w="9525">
                <a:solidFill>
                  <a:schemeClr val="accent4">
                    <a:lumMod val="75000"/>
                  </a:schemeClr>
                </a:solidFill>
              </a:ln>
              <a:effectLst/>
            </c:spPr>
          </c:marker>
          <c:dLbls>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250-4A02-8B7F-9A069BF6B7C1}"/>
                </c:ext>
              </c:extLst>
            </c:dLbl>
            <c:dLbl>
              <c:idx val="8"/>
              <c:layout>
                <c:manualLayout>
                  <c:x val="-2.6247987117552335E-3"/>
                  <c:y val="-4.01599721748157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825-4A43-A145-A05C9E9E7489}"/>
                </c:ext>
              </c:extLst>
            </c:dLbl>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by Migration Scenario for Texas -- Reportsearch (5).xlsx]Sheet1'!$G$2:$G$10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'[Population Projections by Migration Scenario for Texas -- Reportsearch (5).xlsx]Sheet1'!$I$2:$I$10</c:f>
              <c:numCache>
                <c:formatCode>#,##0</c:formatCode>
                <c:ptCount val="9"/>
                <c:pt idx="0">
                  <c:v>2886825</c:v>
                </c:pt>
                <c:pt idx="1">
                  <c:v>3207833</c:v>
                </c:pt>
                <c:pt idx="2">
                  <c:v>3557892</c:v>
                </c:pt>
                <c:pt idx="3">
                  <c:v>3931512</c:v>
                </c:pt>
                <c:pt idx="4">
                  <c:v>4322983</c:v>
                </c:pt>
                <c:pt idx="5">
                  <c:v>4725913</c:v>
                </c:pt>
                <c:pt idx="6">
                  <c:v>5141963</c:v>
                </c:pt>
                <c:pt idx="7">
                  <c:v>5575549</c:v>
                </c:pt>
                <c:pt idx="8">
                  <c:v>6030795</c:v>
                </c:pt>
              </c:numCache>
            </c:numRef>
          </c:val>
          <c:smooth val="0"/>
          <c:extLst>
            <c:ext xmlns:c16="http://schemas.microsoft.com/office/drawing/2014/chart" uri="{C3380CC4-5D6E-409C-BE32-E72D297353CC}">
              <c16:uniqueId val="{00000003-E825-4A43-A145-A05C9E9E7489}"/>
            </c:ext>
          </c:extLst>
        </c:ser>
        <c:ser>
          <c:idx val="3"/>
          <c:order val="2"/>
          <c:tx>
            <c:strRef>
              <c:f>'[Population Projections by Migration Scenario for Texas -- Reportsearch (5).xlsx]Sheet1'!$J$1</c:f>
              <c:strCache>
                <c:ptCount val="1"/>
                <c:pt idx="0">
                  <c:v>Hispanic</c:v>
                </c:pt>
              </c:strCache>
            </c:strRef>
          </c:tx>
          <c:spPr>
            <a:ln w="28575" cap="rnd">
              <a:solidFill>
                <a:schemeClr val="accent1">
                  <a:lumMod val="50000"/>
                </a:schemeClr>
              </a:solidFill>
              <a:round/>
            </a:ln>
            <a:effectLst/>
          </c:spPr>
          <c:marker>
            <c:symbol val="circle"/>
            <c:size val="5"/>
            <c:spPr>
              <a:solidFill>
                <a:schemeClr val="accent1">
                  <a:lumMod val="50000"/>
                </a:schemeClr>
              </a:solidFill>
              <a:ln w="9525">
                <a:solidFill>
                  <a:schemeClr val="accent1">
                    <a:lumMod val="50000"/>
                  </a:schemeClr>
                </a:solidFill>
              </a:ln>
              <a:effectLst/>
            </c:spPr>
          </c:marker>
          <c:dLbls>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250-4A02-8B7F-9A069BF6B7C1}"/>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825-4A43-A145-A05C9E9E7489}"/>
                </c:ext>
              </c:extLst>
            </c:dLbl>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by Migration Scenario for Texas -- Reportsearch (5).xlsx]Sheet1'!$G$2:$G$10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'[Population Projections by Migration Scenario for Texas -- Reportsearch (5).xlsx]Sheet1'!$J$2:$J$10</c:f>
              <c:numCache>
                <c:formatCode>#,##0</c:formatCode>
                <c:ptCount val="9"/>
                <c:pt idx="0">
                  <c:v>9460921</c:v>
                </c:pt>
                <c:pt idx="1">
                  <c:v>10594952</c:v>
                </c:pt>
                <c:pt idx="2">
                  <c:v>11804659</c:v>
                </c:pt>
                <c:pt idx="3">
                  <c:v>13094633</c:v>
                </c:pt>
                <c:pt idx="4">
                  <c:v>14452949</c:v>
                </c:pt>
                <c:pt idx="5">
                  <c:v>15845750</c:v>
                </c:pt>
                <c:pt idx="6">
                  <c:v>17260820</c:v>
                </c:pt>
                <c:pt idx="7">
                  <c:v>18706844</c:v>
                </c:pt>
                <c:pt idx="8">
                  <c:v>20191750</c:v>
                </c:pt>
              </c:numCache>
            </c:numRef>
          </c:val>
          <c:smooth val="0"/>
          <c:extLst>
            <c:ext xmlns:c16="http://schemas.microsoft.com/office/drawing/2014/chart" uri="{C3380CC4-5D6E-409C-BE32-E72D297353CC}">
              <c16:uniqueId val="{00000005-E825-4A43-A145-A05C9E9E7489}"/>
            </c:ext>
          </c:extLst>
        </c:ser>
        <c:ser>
          <c:idx val="4"/>
          <c:order val="3"/>
          <c:tx>
            <c:strRef>
              <c:f>'[Population Projections by Migration Scenario for Texas -- Reportsearch (5).xlsx]Sheet1'!$K$1</c:f>
              <c:strCache>
                <c:ptCount val="1"/>
                <c:pt idx="0">
                  <c:v>NH Asian</c:v>
                </c:pt>
              </c:strCache>
            </c:strRef>
          </c:tx>
          <c:spPr>
            <a:ln w="28575" cap="rnd">
              <a:solidFill>
                <a:schemeClr val="accent2">
                  <a:lumMod val="50000"/>
                </a:schemeClr>
              </a:solidFill>
              <a:round/>
            </a:ln>
            <a:effectLst/>
          </c:spPr>
          <c:marker>
            <c:symbol val="circle"/>
            <c:size val="5"/>
            <c:spPr>
              <a:solidFill>
                <a:schemeClr val="accent2">
                  <a:lumMod val="50000"/>
                </a:schemeClr>
              </a:solidFill>
              <a:ln w="9525">
                <a:solidFill>
                  <a:schemeClr val="accent2">
                    <a:lumMod val="50000"/>
                  </a:schemeClr>
                </a:solidFill>
              </a:ln>
              <a:effectLst/>
            </c:spPr>
          </c:marker>
          <c:dLbls>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250-4A02-8B7F-9A069BF6B7C1}"/>
                </c:ext>
              </c:extLst>
            </c:dLbl>
            <c:dLbl>
              <c:idx val="8"/>
              <c:layout>
                <c:manualLayout>
                  <c:x val="-1.0144927536231885E-3"/>
                  <c:y val="4.01601607945568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825-4A43-A145-A05C9E9E7489}"/>
                </c:ext>
              </c:extLst>
            </c:dLbl>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by Migration Scenario for Texas -- Reportsearch (5).xlsx]Sheet1'!$G$2:$G$10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'[Population Projections by Migration Scenario for Texas -- Reportsearch (5).xlsx]Sheet1'!$K$2:$K$10</c:f>
              <c:numCache>
                <c:formatCode>#,##0</c:formatCode>
                <c:ptCount val="9"/>
                <c:pt idx="0">
                  <c:v>948426</c:v>
                </c:pt>
                <c:pt idx="1">
                  <c:v>1206812</c:v>
                </c:pt>
                <c:pt idx="2">
                  <c:v>1525629</c:v>
                </c:pt>
                <c:pt idx="3">
                  <c:v>1921363</c:v>
                </c:pt>
                <c:pt idx="4">
                  <c:v>2414732</c:v>
                </c:pt>
                <c:pt idx="5">
                  <c:v>3025663</c:v>
                </c:pt>
                <c:pt idx="6">
                  <c:v>3772125</c:v>
                </c:pt>
                <c:pt idx="7">
                  <c:v>4678035</c:v>
                </c:pt>
                <c:pt idx="8">
                  <c:v>5782908</c:v>
                </c:pt>
              </c:numCache>
            </c:numRef>
          </c:val>
          <c:smooth val="0"/>
          <c:extLst>
            <c:ext xmlns:c16="http://schemas.microsoft.com/office/drawing/2014/chart" uri="{C3380CC4-5D6E-409C-BE32-E72D297353CC}">
              <c16:uniqueId val="{00000007-E825-4A43-A145-A05C9E9E7489}"/>
            </c:ext>
          </c:extLst>
        </c:ser>
        <c:ser>
          <c:idx val="5"/>
          <c:order val="4"/>
          <c:tx>
            <c:strRef>
              <c:f>'[Population Projections by Migration Scenario for Texas -- Reportsearch (5).xlsx]Sheet1'!$L$1</c:f>
              <c:strCache>
                <c:ptCount val="1"/>
                <c:pt idx="0">
                  <c:v>NH Other</c:v>
                </c:pt>
              </c:strCache>
            </c:strRef>
          </c:tx>
          <c:spPr>
            <a:ln w="28575" cap="rnd">
              <a:solidFill>
                <a:schemeClr val="accent2">
                  <a:lumMod val="75000"/>
                </a:schemeClr>
              </a:solidFill>
              <a:round/>
            </a:ln>
            <a:effectLst/>
          </c:spPr>
          <c:marker>
            <c:symbol val="circle"/>
            <c:size val="5"/>
            <c:spPr>
              <a:solidFill>
                <a:schemeClr val="accent2">
                  <a:lumMod val="75000"/>
                </a:schemeClr>
              </a:solidFill>
              <a:ln w="9525">
                <a:solidFill>
                  <a:schemeClr val="accent2">
                    <a:lumMod val="75000"/>
                  </a:schemeClr>
                </a:solidFill>
              </a:ln>
              <a:effectLst/>
            </c:spPr>
          </c:marker>
          <c:dLbls>
            <c:dLbl>
              <c:idx val="3"/>
              <c:layout>
                <c:manualLayout>
                  <c:x val="-7.7554438860971521E-3"/>
                  <c:y val="4.372180712901762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250-4A02-8B7F-9A069BF6B7C1}"/>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825-4A43-A145-A05C9E9E7489}"/>
                </c:ext>
              </c:extLst>
            </c:dLbl>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by Migration Scenario for Texas -- Reportsearch (5).xlsx]Sheet1'!$G$2:$G$10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'[Population Projections by Migration Scenario for Texas -- Reportsearch (5).xlsx]Sheet1'!$L$2:$L$10</c:f>
              <c:numCache>
                <c:formatCode>#,##0</c:formatCode>
                <c:ptCount val="9"/>
                <c:pt idx="0">
                  <c:v>452044</c:v>
                </c:pt>
                <c:pt idx="1">
                  <c:v>542674</c:v>
                </c:pt>
                <c:pt idx="2">
                  <c:v>651069</c:v>
                </c:pt>
                <c:pt idx="3">
                  <c:v>779336</c:v>
                </c:pt>
                <c:pt idx="4">
                  <c:v>929709</c:v>
                </c:pt>
                <c:pt idx="5">
                  <c:v>1105260</c:v>
                </c:pt>
                <c:pt idx="6">
                  <c:v>1308068</c:v>
                </c:pt>
                <c:pt idx="7">
                  <c:v>1542075</c:v>
                </c:pt>
                <c:pt idx="8">
                  <c:v>1813125</c:v>
                </c:pt>
              </c:numCache>
            </c:numRef>
          </c:val>
          <c:smooth val="0"/>
          <c:extLst>
            <c:ext xmlns:c16="http://schemas.microsoft.com/office/drawing/2014/chart" uri="{C3380CC4-5D6E-409C-BE32-E72D297353CC}">
              <c16:uniqueId val="{00000009-E825-4A43-A145-A05C9E9E7489}"/>
            </c:ext>
          </c:extLst>
        </c:ser>
        <c:dLbls>
          <c:showLegendKey val="0"/>
          <c:showVal val="0"/>
          <c:showCatName val="0"/>
          <c:showSerName val="0"/>
          <c:showPercent val="0"/>
          <c:showBubbleSize val="0"/>
        </c:dLbls>
        <c:marker val="1"/>
        <c:smooth val="0"/>
        <c:axId val="565035280"/>
        <c:axId val="565035608"/>
      </c:lineChart>
      <c:catAx>
        <c:axId val="565035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65035608"/>
        <c:crosses val="autoZero"/>
        <c:auto val="1"/>
        <c:lblAlgn val="ctr"/>
        <c:lblOffset val="100"/>
        <c:noMultiLvlLbl val="0"/>
      </c:catAx>
      <c:valAx>
        <c:axId val="5650356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65035280"/>
        <c:crosses val="autoZero"/>
        <c:crossBetween val="between"/>
        <c:dispUnits>
          <c:builtInUnit val="millions"/>
          <c:dispUnitsLbl>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NumChbyRace!$B$19</c:f>
              <c:strCache>
                <c:ptCount val="1"/>
                <c:pt idx="0">
                  <c:v>Numeric Change</c:v>
                </c:pt>
              </c:strCache>
            </c:strRef>
          </c:tx>
          <c:spPr>
            <a:solidFill>
              <a:schemeClr val="accent1"/>
            </a:solidFill>
            <a:ln>
              <a:noFill/>
            </a:ln>
            <a:effectLst/>
          </c:spPr>
          <c:invertIfNegative val="0"/>
          <c:dPt>
            <c:idx val="1"/>
            <c:invertIfNegative val="0"/>
            <c:bubble3D val="0"/>
            <c:spPr>
              <a:solidFill>
                <a:srgbClr val="BC8B00"/>
              </a:solidFill>
              <a:ln>
                <a:noFill/>
              </a:ln>
              <a:effectLst/>
            </c:spPr>
            <c:extLst>
              <c:ext xmlns:c16="http://schemas.microsoft.com/office/drawing/2014/chart" uri="{C3380CC4-5D6E-409C-BE32-E72D297353CC}">
                <c16:uniqueId val="{00000004-6F5F-45E0-9B44-75EE7F7E38C5}"/>
              </c:ext>
            </c:extLst>
          </c:dPt>
          <c:dPt>
            <c:idx val="2"/>
            <c:invertIfNegative val="0"/>
            <c:bubble3D val="0"/>
            <c:spPr>
              <a:solidFill>
                <a:schemeClr val="accent1">
                  <a:lumMod val="50000"/>
                </a:schemeClr>
              </a:solidFill>
              <a:ln>
                <a:noFill/>
              </a:ln>
              <a:effectLst/>
            </c:spPr>
            <c:extLst>
              <c:ext xmlns:c16="http://schemas.microsoft.com/office/drawing/2014/chart" uri="{C3380CC4-5D6E-409C-BE32-E72D297353CC}">
                <c16:uniqueId val="{00000005-6F5F-45E0-9B44-75EE7F7E38C5}"/>
              </c:ext>
            </c:extLst>
          </c:dPt>
          <c:dPt>
            <c:idx val="3"/>
            <c:invertIfNegative val="0"/>
            <c:bubble3D val="0"/>
            <c:spPr>
              <a:solidFill>
                <a:schemeClr val="accent6">
                  <a:lumMod val="50000"/>
                </a:schemeClr>
              </a:solidFill>
              <a:ln>
                <a:noFill/>
              </a:ln>
              <a:effectLst/>
            </c:spPr>
            <c:extLst>
              <c:ext xmlns:c16="http://schemas.microsoft.com/office/drawing/2014/chart" uri="{C3380CC4-5D6E-409C-BE32-E72D297353CC}">
                <c16:uniqueId val="{00000006-6F5F-45E0-9B44-75EE7F7E38C5}"/>
              </c:ext>
            </c:extLst>
          </c:dPt>
          <c:dPt>
            <c:idx val="4"/>
            <c:invertIfNegative val="0"/>
            <c:bubble3D val="0"/>
            <c:spPr>
              <a:solidFill>
                <a:schemeClr val="accent6"/>
              </a:solidFill>
              <a:ln>
                <a:noFill/>
              </a:ln>
              <a:effectLst/>
            </c:spPr>
            <c:extLst>
              <c:ext xmlns:c16="http://schemas.microsoft.com/office/drawing/2014/chart" uri="{C3380CC4-5D6E-409C-BE32-E72D297353CC}">
                <c16:uniqueId val="{00000007-6F5F-45E0-9B44-75EE7F7E38C5}"/>
              </c:ext>
            </c:extLst>
          </c:dPt>
          <c:dLbls>
            <c:dLbl>
              <c:idx val="0"/>
              <c:spPr>
                <a:solidFill>
                  <a:schemeClr val="accent1"/>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8-6F5F-45E0-9B44-75EE7F7E38C5}"/>
                </c:ext>
              </c:extLst>
            </c:dLbl>
            <c:dLbl>
              <c:idx val="1"/>
              <c:spPr>
                <a:solidFill>
                  <a:srgbClr val="BC8B00"/>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4-6F5F-45E0-9B44-75EE7F7E38C5}"/>
                </c:ext>
              </c:extLst>
            </c:dLbl>
            <c:dLbl>
              <c:idx val="2"/>
              <c:spPr>
                <a:solidFill>
                  <a:schemeClr val="accent1">
                    <a:lumMod val="50000"/>
                  </a:schemeClr>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5-6F5F-45E0-9B44-75EE7F7E38C5}"/>
                </c:ext>
              </c:extLst>
            </c:dLbl>
            <c:dLbl>
              <c:idx val="3"/>
              <c:spPr>
                <a:solidFill>
                  <a:schemeClr val="accent6">
                    <a:lumMod val="50000"/>
                  </a:schemeClr>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6-6F5F-45E0-9B44-75EE7F7E38C5}"/>
                </c:ext>
              </c:extLst>
            </c:dLbl>
            <c:dLbl>
              <c:idx val="4"/>
              <c:spPr>
                <a:solidFill>
                  <a:schemeClr val="accent6"/>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7-6F5F-45E0-9B44-75EE7F7E38C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NumChbyRace!$A$20:$A$24</c:f>
              <c:strCache>
                <c:ptCount val="5"/>
                <c:pt idx="0">
                  <c:v>NH White</c:v>
                </c:pt>
                <c:pt idx="1">
                  <c:v>NH Black</c:v>
                </c:pt>
                <c:pt idx="2">
                  <c:v>Hispanic</c:v>
                </c:pt>
                <c:pt idx="3">
                  <c:v>NH Asian </c:v>
                </c:pt>
                <c:pt idx="4">
                  <c:v>NH Other</c:v>
                </c:pt>
              </c:strCache>
            </c:strRef>
          </c:cat>
          <c:val>
            <c:numRef>
              <c:f>NumChbyRace!$B$20:$B$24</c:f>
              <c:numCache>
                <c:formatCode>#,##0</c:formatCode>
                <c:ptCount val="5"/>
                <c:pt idx="0">
                  <c:v>1376711</c:v>
                </c:pt>
                <c:pt idx="1">
                  <c:v>1436158</c:v>
                </c:pt>
                <c:pt idx="2">
                  <c:v>4992028</c:v>
                </c:pt>
                <c:pt idx="3">
                  <c:v>1466352</c:v>
                </c:pt>
                <c:pt idx="4">
                  <c:v>477642</c:v>
                </c:pt>
              </c:numCache>
            </c:numRef>
          </c:val>
          <c:extLst>
            <c:ext xmlns:c16="http://schemas.microsoft.com/office/drawing/2014/chart" uri="{C3380CC4-5D6E-409C-BE32-E72D297353CC}">
              <c16:uniqueId val="{00000000-6F5F-45E0-9B44-75EE7F7E38C5}"/>
            </c:ext>
          </c:extLst>
        </c:ser>
        <c:dLbls>
          <c:showLegendKey val="0"/>
          <c:showVal val="0"/>
          <c:showCatName val="0"/>
          <c:showSerName val="0"/>
          <c:showPercent val="0"/>
          <c:showBubbleSize val="0"/>
        </c:dLbls>
        <c:gapWidth val="150"/>
        <c:axId val="602134136"/>
        <c:axId val="602136104"/>
      </c:barChart>
      <c:lineChart>
        <c:grouping val="standard"/>
        <c:varyColors val="0"/>
        <c:ser>
          <c:idx val="1"/>
          <c:order val="1"/>
          <c:tx>
            <c:strRef>
              <c:f>NumChbyRace!$C$19</c:f>
              <c:strCache>
                <c:ptCount val="1"/>
                <c:pt idx="0">
                  <c:v>Percent of Total Population Change</c:v>
                </c:pt>
              </c:strCache>
            </c:strRef>
          </c:tx>
          <c:spPr>
            <a:ln w="38100" cap="rnd">
              <a:solidFill>
                <a:schemeClr val="tx1">
                  <a:lumMod val="65000"/>
                  <a:lumOff val="35000"/>
                </a:schemeClr>
              </a:solidFill>
              <a:round/>
            </a:ln>
            <a:effectLst/>
          </c:spPr>
          <c:marker>
            <c:symbol val="circle"/>
            <c:size val="5"/>
            <c:spPr>
              <a:solidFill>
                <a:schemeClr val="tx1">
                  <a:lumMod val="65000"/>
                  <a:lumOff val="35000"/>
                </a:schemeClr>
              </a:solidFill>
              <a:ln w="38100">
                <a:solidFill>
                  <a:schemeClr val="tx1">
                    <a:lumMod val="65000"/>
                    <a:lumOff val="35000"/>
                  </a:schemeClr>
                </a:solidFill>
              </a:ln>
              <a:effectLst/>
            </c:spPr>
          </c:marker>
          <c:dLbls>
            <c:dLbl>
              <c:idx val="1"/>
              <c:layout>
                <c:manualLayout>
                  <c:x val="-5.3926485540658771E-2"/>
                  <c:y val="-4.23280071611198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F5F-45E0-9B44-75EE7F7E38C5}"/>
                </c:ext>
              </c:extLst>
            </c:dLbl>
            <c:dLbl>
              <c:idx val="3"/>
              <c:layout>
                <c:manualLayout>
                  <c:x val="-1.1884443498616728E-2"/>
                  <c:y val="-4.23280071611198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F5F-45E0-9B44-75EE7F7E38C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NumChbyRace!$A$20:$A$24</c:f>
              <c:strCache>
                <c:ptCount val="5"/>
                <c:pt idx="0">
                  <c:v>NH White</c:v>
                </c:pt>
                <c:pt idx="1">
                  <c:v>NH Black</c:v>
                </c:pt>
                <c:pt idx="2">
                  <c:v>Hispanic</c:v>
                </c:pt>
                <c:pt idx="3">
                  <c:v>NH Asian </c:v>
                </c:pt>
                <c:pt idx="4">
                  <c:v>NH Other</c:v>
                </c:pt>
              </c:strCache>
            </c:strRef>
          </c:cat>
          <c:val>
            <c:numRef>
              <c:f>NumChbyRace!$C$20:$C$24</c:f>
              <c:numCache>
                <c:formatCode>0.0%</c:formatCode>
                <c:ptCount val="5"/>
                <c:pt idx="0">
                  <c:v>0.14121719075533823</c:v>
                </c:pt>
                <c:pt idx="1">
                  <c:v>0.14731501254860682</c:v>
                </c:pt>
                <c:pt idx="2">
                  <c:v>0.51206111546431277</c:v>
                </c:pt>
                <c:pt idx="3">
                  <c:v>0.15041218534497924</c:v>
                </c:pt>
                <c:pt idx="4">
                  <c:v>4.8994495886762912E-2</c:v>
                </c:pt>
              </c:numCache>
            </c:numRef>
          </c:val>
          <c:smooth val="0"/>
          <c:extLst>
            <c:ext xmlns:c16="http://schemas.microsoft.com/office/drawing/2014/chart" uri="{C3380CC4-5D6E-409C-BE32-E72D297353CC}">
              <c16:uniqueId val="{00000001-6F5F-45E0-9B44-75EE7F7E38C5}"/>
            </c:ext>
          </c:extLst>
        </c:ser>
        <c:dLbls>
          <c:showLegendKey val="0"/>
          <c:showVal val="0"/>
          <c:showCatName val="0"/>
          <c:showSerName val="0"/>
          <c:showPercent val="0"/>
          <c:showBubbleSize val="0"/>
        </c:dLbls>
        <c:marker val="1"/>
        <c:smooth val="0"/>
        <c:axId val="219817640"/>
        <c:axId val="219825840"/>
      </c:lineChart>
      <c:catAx>
        <c:axId val="602134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02136104"/>
        <c:crosses val="autoZero"/>
        <c:auto val="1"/>
        <c:lblAlgn val="ctr"/>
        <c:lblOffset val="100"/>
        <c:noMultiLvlLbl val="0"/>
      </c:catAx>
      <c:valAx>
        <c:axId val="6021361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02134136"/>
        <c:crosses val="autoZero"/>
        <c:crossBetween val="between"/>
      </c:valAx>
      <c:valAx>
        <c:axId val="219825840"/>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19817640"/>
        <c:crosses val="max"/>
        <c:crossBetween val="between"/>
      </c:valAx>
      <c:catAx>
        <c:axId val="219817640"/>
        <c:scaling>
          <c:orientation val="minMax"/>
        </c:scaling>
        <c:delete val="1"/>
        <c:axPos val="b"/>
        <c:numFmt formatCode="General" sourceLinked="1"/>
        <c:majorTickMark val="out"/>
        <c:minorTickMark val="none"/>
        <c:tickLblPos val="nextTo"/>
        <c:crossAx val="21982584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'[Population Projections for Texas -- Reportsearch (6).xlsx]Sheet1'!$A$2</c:f>
              <c:strCache>
                <c:ptCount val="1"/>
                <c:pt idx="0">
                  <c:v>Bastrop</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7.0692746536267323E-2"/>
                  <c:y val="0"/>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0AE-4D5B-B91F-38DBD4BAC5B3}"/>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0AE-4D5B-B91F-38DBD4BAC5B3}"/>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for Texas -- Reportsearch (6).xlsx]Sheet1'!$B$1:$J$1</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'[Population Projections for Texas -- Reportsearch (6).xlsx]Sheet1'!$B$2:$J$2</c:f>
              <c:numCache>
                <c:formatCode>#,##0</c:formatCode>
                <c:ptCount val="9"/>
                <c:pt idx="0">
                  <c:v>74171</c:v>
                </c:pt>
                <c:pt idx="1">
                  <c:v>80082</c:v>
                </c:pt>
                <c:pt idx="2">
                  <c:v>86103</c:v>
                </c:pt>
                <c:pt idx="3">
                  <c:v>92514</c:v>
                </c:pt>
                <c:pt idx="4">
                  <c:v>99203</c:v>
                </c:pt>
                <c:pt idx="5">
                  <c:v>105817</c:v>
                </c:pt>
                <c:pt idx="6">
                  <c:v>112085</c:v>
                </c:pt>
                <c:pt idx="7">
                  <c:v>118278</c:v>
                </c:pt>
                <c:pt idx="8">
                  <c:v>124818</c:v>
                </c:pt>
              </c:numCache>
            </c:numRef>
          </c:val>
          <c:smooth val="0"/>
          <c:extLst>
            <c:ext xmlns:c16="http://schemas.microsoft.com/office/drawing/2014/chart" uri="{C3380CC4-5D6E-409C-BE32-E72D297353CC}">
              <c16:uniqueId val="{00000000-00AE-4D5B-B91F-38DBD4BAC5B3}"/>
            </c:ext>
          </c:extLst>
        </c:ser>
        <c:ser>
          <c:idx val="1"/>
          <c:order val="1"/>
          <c:tx>
            <c:strRef>
              <c:f>'[Population Projections for Texas -- Reportsearch (6).xlsx]Sheet1'!$A$3</c:f>
              <c:strCache>
                <c:ptCount val="1"/>
                <c:pt idx="0">
                  <c:v>Caldwell</c:v>
                </c:pt>
              </c:strCache>
            </c:strRef>
          </c:tx>
          <c:spPr>
            <a:ln w="28575" cap="rnd">
              <a:solidFill>
                <a:schemeClr val="accent2">
                  <a:lumMod val="50000"/>
                </a:schemeClr>
              </a:solidFill>
              <a:round/>
            </a:ln>
            <a:effectLst/>
          </c:spPr>
          <c:marker>
            <c:symbol val="circle"/>
            <c:size val="5"/>
            <c:spPr>
              <a:solidFill>
                <a:schemeClr val="accent2">
                  <a:lumMod val="50000"/>
                </a:schemeClr>
              </a:solidFill>
              <a:ln w="9525">
                <a:solidFill>
                  <a:schemeClr val="accent2">
                    <a:lumMod val="50000"/>
                  </a:schemeClr>
                </a:solidFill>
              </a:ln>
              <a:effectLst/>
            </c:spPr>
          </c:marker>
          <c:dLbls>
            <c:dLbl>
              <c:idx val="0"/>
              <c:layout>
                <c:manualLayout>
                  <c:x val="-6.794627444185615E-2"/>
                  <c:y val="2.85472677993406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0AE-4D5B-B91F-38DBD4BAC5B3}"/>
                </c:ext>
              </c:extLst>
            </c:dLbl>
            <c:dLbl>
              <c:idx val="8"/>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0AE-4D5B-B91F-38DBD4BAC5B3}"/>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for Texas -- Reportsearch (6).xlsx]Sheet1'!$B$1:$J$1</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'[Population Projections for Texas -- Reportsearch (6).xlsx]Sheet1'!$B$3:$J$3</c:f>
              <c:numCache>
                <c:formatCode>#,##0</c:formatCode>
                <c:ptCount val="9"/>
                <c:pt idx="0">
                  <c:v>38066</c:v>
                </c:pt>
                <c:pt idx="1">
                  <c:v>41044</c:v>
                </c:pt>
                <c:pt idx="2">
                  <c:v>44284</c:v>
                </c:pt>
                <c:pt idx="3">
                  <c:v>47589</c:v>
                </c:pt>
                <c:pt idx="4">
                  <c:v>50774</c:v>
                </c:pt>
                <c:pt idx="5">
                  <c:v>53755</c:v>
                </c:pt>
                <c:pt idx="6">
                  <c:v>56546</c:v>
                </c:pt>
                <c:pt idx="7">
                  <c:v>59276</c:v>
                </c:pt>
                <c:pt idx="8">
                  <c:v>62024</c:v>
                </c:pt>
              </c:numCache>
            </c:numRef>
          </c:val>
          <c:smooth val="0"/>
          <c:extLst>
            <c:ext xmlns:c16="http://schemas.microsoft.com/office/drawing/2014/chart" uri="{C3380CC4-5D6E-409C-BE32-E72D297353CC}">
              <c16:uniqueId val="{00000001-00AE-4D5B-B91F-38DBD4BAC5B3}"/>
            </c:ext>
          </c:extLst>
        </c:ser>
        <c:ser>
          <c:idx val="2"/>
          <c:order val="2"/>
          <c:tx>
            <c:strRef>
              <c:f>'[Population Projections for Texas -- Reportsearch (6).xlsx]Sheet1'!$A$4</c:f>
              <c:strCache>
                <c:ptCount val="1"/>
                <c:pt idx="0">
                  <c:v>Hays</c:v>
                </c:pt>
              </c:strCache>
            </c:strRef>
          </c:tx>
          <c:spPr>
            <a:ln w="28575" cap="rnd">
              <a:solidFill>
                <a:schemeClr val="accent4">
                  <a:lumMod val="75000"/>
                </a:schemeClr>
              </a:solidFill>
              <a:round/>
            </a:ln>
            <a:effectLst/>
          </c:spPr>
          <c:marker>
            <c:symbol val="circle"/>
            <c:size val="5"/>
            <c:spPr>
              <a:solidFill>
                <a:schemeClr val="accent4">
                  <a:lumMod val="75000"/>
                </a:schemeClr>
              </a:solidFill>
              <a:ln w="9525">
                <a:solidFill>
                  <a:schemeClr val="accent4">
                    <a:lumMod val="75000"/>
                  </a:schemeClr>
                </a:solid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0AE-4D5B-B91F-38DBD4BAC5B3}"/>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0AE-4D5B-B91F-38DBD4BAC5B3}"/>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for Texas -- Reportsearch (6).xlsx]Sheet1'!$B$1:$J$1</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'[Population Projections for Texas -- Reportsearch (6).xlsx]Sheet1'!$B$4:$J$4</c:f>
              <c:numCache>
                <c:formatCode>#,##0</c:formatCode>
                <c:ptCount val="9"/>
                <c:pt idx="0">
                  <c:v>157107</c:v>
                </c:pt>
                <c:pt idx="1">
                  <c:v>191849</c:v>
                </c:pt>
                <c:pt idx="2">
                  <c:v>234895</c:v>
                </c:pt>
                <c:pt idx="3">
                  <c:v>285340</c:v>
                </c:pt>
                <c:pt idx="4">
                  <c:v>347056</c:v>
                </c:pt>
                <c:pt idx="5">
                  <c:v>421390</c:v>
                </c:pt>
                <c:pt idx="6">
                  <c:v>509371</c:v>
                </c:pt>
                <c:pt idx="7">
                  <c:v>614863</c:v>
                </c:pt>
                <c:pt idx="8">
                  <c:v>743171</c:v>
                </c:pt>
              </c:numCache>
            </c:numRef>
          </c:val>
          <c:smooth val="0"/>
          <c:extLst>
            <c:ext xmlns:c16="http://schemas.microsoft.com/office/drawing/2014/chart" uri="{C3380CC4-5D6E-409C-BE32-E72D297353CC}">
              <c16:uniqueId val="{00000002-00AE-4D5B-B91F-38DBD4BAC5B3}"/>
            </c:ext>
          </c:extLst>
        </c:ser>
        <c:ser>
          <c:idx val="3"/>
          <c:order val="3"/>
          <c:tx>
            <c:strRef>
              <c:f>'[Population Projections for Texas -- Reportsearch (6).xlsx]Sheet1'!$A$5</c:f>
              <c:strCache>
                <c:ptCount val="1"/>
                <c:pt idx="0">
                  <c:v>Travis</c:v>
                </c:pt>
              </c:strCache>
            </c:strRef>
          </c:tx>
          <c:spPr>
            <a:ln w="28575" cap="rnd">
              <a:solidFill>
                <a:schemeClr val="accent1">
                  <a:lumMod val="50000"/>
                </a:schemeClr>
              </a:solidFill>
              <a:round/>
            </a:ln>
            <a:effectLst/>
          </c:spPr>
          <c:marker>
            <c:symbol val="circle"/>
            <c:size val="5"/>
            <c:spPr>
              <a:solidFill>
                <a:schemeClr val="accent1">
                  <a:lumMod val="50000"/>
                </a:schemeClr>
              </a:solidFill>
              <a:ln w="9525">
                <a:solidFill>
                  <a:schemeClr val="accent1">
                    <a:lumMod val="50000"/>
                  </a:schemeClr>
                </a:solid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0AE-4D5B-B91F-38DBD4BAC5B3}"/>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0AE-4D5B-B91F-38DBD4BAC5B3}"/>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for Texas -- Reportsearch (6).xlsx]Sheet1'!$B$1:$J$1</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'[Population Projections for Texas -- Reportsearch (6).xlsx]Sheet1'!$B$5:$J$5</c:f>
              <c:numCache>
                <c:formatCode>#,##0</c:formatCode>
                <c:ptCount val="9"/>
                <c:pt idx="0">
                  <c:v>1024266</c:v>
                </c:pt>
                <c:pt idx="1">
                  <c:v>1157414</c:v>
                </c:pt>
                <c:pt idx="2">
                  <c:v>1291415</c:v>
                </c:pt>
                <c:pt idx="3">
                  <c:v>1418130</c:v>
                </c:pt>
                <c:pt idx="4">
                  <c:v>1540376</c:v>
                </c:pt>
                <c:pt idx="5">
                  <c:v>1658849</c:v>
                </c:pt>
                <c:pt idx="6">
                  <c:v>1773152</c:v>
                </c:pt>
                <c:pt idx="7">
                  <c:v>1880085</c:v>
                </c:pt>
                <c:pt idx="8">
                  <c:v>1974018</c:v>
                </c:pt>
              </c:numCache>
            </c:numRef>
          </c:val>
          <c:smooth val="0"/>
          <c:extLst>
            <c:ext xmlns:c16="http://schemas.microsoft.com/office/drawing/2014/chart" uri="{C3380CC4-5D6E-409C-BE32-E72D297353CC}">
              <c16:uniqueId val="{00000003-00AE-4D5B-B91F-38DBD4BAC5B3}"/>
            </c:ext>
          </c:extLst>
        </c:ser>
        <c:ser>
          <c:idx val="4"/>
          <c:order val="4"/>
          <c:tx>
            <c:strRef>
              <c:f>'[Population Projections for Texas -- Reportsearch (6).xlsx]Sheet1'!$A$6</c:f>
              <c:strCache>
                <c:ptCount val="1"/>
                <c:pt idx="0">
                  <c:v>Williamson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0AE-4D5B-B91F-38DBD4BAC5B3}"/>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0AE-4D5B-B91F-38DBD4BAC5B3}"/>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for Texas -- Reportsearch (6).xlsx]Sheet1'!$B$1:$J$1</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'[Population Projections for Texas -- Reportsearch (6).xlsx]Sheet1'!$B$6:$J$6</c:f>
              <c:numCache>
                <c:formatCode>#,##0</c:formatCode>
                <c:ptCount val="9"/>
                <c:pt idx="0">
                  <c:v>422679</c:v>
                </c:pt>
                <c:pt idx="1">
                  <c:v>500472</c:v>
                </c:pt>
                <c:pt idx="2">
                  <c:v>589861</c:v>
                </c:pt>
                <c:pt idx="3">
                  <c:v>697965</c:v>
                </c:pt>
                <c:pt idx="4">
                  <c:v>830157</c:v>
                </c:pt>
                <c:pt idx="5">
                  <c:v>988553</c:v>
                </c:pt>
                <c:pt idx="6">
                  <c:v>1173580</c:v>
                </c:pt>
                <c:pt idx="7">
                  <c:v>1387322</c:v>
                </c:pt>
                <c:pt idx="8">
                  <c:v>1638796</c:v>
                </c:pt>
              </c:numCache>
            </c:numRef>
          </c:val>
          <c:smooth val="0"/>
          <c:extLst>
            <c:ext xmlns:c16="http://schemas.microsoft.com/office/drawing/2014/chart" uri="{C3380CC4-5D6E-409C-BE32-E72D297353CC}">
              <c16:uniqueId val="{00000004-00AE-4D5B-B91F-38DBD4BAC5B3}"/>
            </c:ext>
          </c:extLst>
        </c:ser>
        <c:dLbls>
          <c:showLegendKey val="0"/>
          <c:showVal val="0"/>
          <c:showCatName val="0"/>
          <c:showSerName val="0"/>
          <c:showPercent val="0"/>
          <c:showBubbleSize val="0"/>
        </c:dLbls>
        <c:marker val="1"/>
        <c:smooth val="0"/>
        <c:axId val="252739656"/>
        <c:axId val="252733096"/>
      </c:lineChart>
      <c:catAx>
        <c:axId val="25273965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52733096"/>
        <c:crosses val="autoZero"/>
        <c:auto val="1"/>
        <c:lblAlgn val="ctr"/>
        <c:lblOffset val="300"/>
        <c:noMultiLvlLbl val="0"/>
      </c:catAx>
      <c:valAx>
        <c:axId val="25273309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52739656"/>
        <c:crosses val="autoZero"/>
        <c:crossBetween val="between"/>
        <c:dispUnits>
          <c:builtInUnit val="millions"/>
          <c:dispUnitsLbl>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sz="1600"/>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114031042678753E-2"/>
          <c:y val="2.6018613831808007E-2"/>
          <c:w val="0.93587872592206489"/>
          <c:h val="0.79117352515713135"/>
        </c:manualLayout>
      </c:layout>
      <c:lineChart>
        <c:grouping val="standard"/>
        <c:varyColors val="0"/>
        <c:ser>
          <c:idx val="1"/>
          <c:order val="0"/>
          <c:tx>
            <c:strRef>
              <c:f>'[Population Projections for Texas -- Reportsearch (7).xlsx]Sheet1'!$L$1</c:f>
              <c:strCache>
                <c:ptCount val="1"/>
                <c:pt idx="0">
                  <c:v>NH White</c:v>
                </c:pt>
              </c:strCache>
            </c:strRef>
          </c:tx>
          <c:spPr>
            <a:ln w="28575" cap="rnd">
              <a:solidFill>
                <a:srgbClr val="66C0E8"/>
              </a:solidFill>
              <a:round/>
            </a:ln>
            <a:effectLst/>
          </c:spPr>
          <c:marker>
            <c:symbol val="circle"/>
            <c:size val="5"/>
            <c:spPr>
              <a:solidFill>
                <a:srgbClr val="66C0E8"/>
              </a:solidFill>
              <a:ln w="9525">
                <a:solidFill>
                  <a:srgbClr val="66C0E8"/>
                </a:solidFill>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5DA-42C9-971E-7855D952C7AB}"/>
                </c:ext>
              </c:extLst>
            </c:dLbl>
            <c:dLbl>
              <c:idx val="8"/>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5DA-42C9-971E-7855D952C7AB}"/>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for Texas -- Reportsearch (7).xlsx]Sheet1'!$K$2:$K$10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'[Population Projections for Texas -- Reportsearch (7).xlsx]Sheet1'!$L$2:$L$10</c:f>
              <c:numCache>
                <c:formatCode>#,##0</c:formatCode>
                <c:ptCount val="9"/>
                <c:pt idx="0">
                  <c:v>938474</c:v>
                </c:pt>
                <c:pt idx="1">
                  <c:v>1042680</c:v>
                </c:pt>
                <c:pt idx="2">
                  <c:v>1146368</c:v>
                </c:pt>
                <c:pt idx="3">
                  <c:v>1246651</c:v>
                </c:pt>
                <c:pt idx="4">
                  <c:v>1345642</c:v>
                </c:pt>
                <c:pt idx="5">
                  <c:v>1442482</c:v>
                </c:pt>
                <c:pt idx="6">
                  <c:v>1535758</c:v>
                </c:pt>
                <c:pt idx="7">
                  <c:v>1624773</c:v>
                </c:pt>
                <c:pt idx="8">
                  <c:v>1709052</c:v>
                </c:pt>
              </c:numCache>
            </c:numRef>
          </c:val>
          <c:smooth val="0"/>
          <c:extLst>
            <c:ext xmlns:c16="http://schemas.microsoft.com/office/drawing/2014/chart" uri="{C3380CC4-5D6E-409C-BE32-E72D297353CC}">
              <c16:uniqueId val="{00000000-95DA-42C9-971E-7855D952C7AB}"/>
            </c:ext>
          </c:extLst>
        </c:ser>
        <c:ser>
          <c:idx val="2"/>
          <c:order val="1"/>
          <c:tx>
            <c:strRef>
              <c:f>'[Population Projections for Texas -- Reportsearch (7).xlsx]Sheet1'!$M$1</c:f>
              <c:strCache>
                <c:ptCount val="1"/>
                <c:pt idx="0">
                  <c:v>NH Black</c:v>
                </c:pt>
              </c:strCache>
            </c:strRef>
          </c:tx>
          <c:spPr>
            <a:ln w="28575" cap="rnd">
              <a:solidFill>
                <a:srgbClr val="A87DFF"/>
              </a:solidFill>
              <a:round/>
            </a:ln>
            <a:effectLst/>
          </c:spPr>
          <c:marker>
            <c:symbol val="circle"/>
            <c:size val="5"/>
            <c:spPr>
              <a:solidFill>
                <a:srgbClr val="A87DFF"/>
              </a:solidFill>
              <a:ln w="9525">
                <a:solidFill>
                  <a:srgbClr val="A87DFF"/>
                </a:solidFill>
              </a:ln>
              <a:effectLst/>
            </c:spPr>
          </c:marker>
          <c:dLbls>
            <c:dLbl>
              <c:idx val="0"/>
              <c:layout>
                <c:manualLayout>
                  <c:x val="-8.3460197446400916E-2"/>
                  <c:y val="-2.1287956771479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5DA-42C9-971E-7855D952C7AB}"/>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5DA-42C9-971E-7855D952C7AB}"/>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for Texas -- Reportsearch (7).xlsx]Sheet1'!$K$2:$K$10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'[Population Projections for Texas -- Reportsearch (7).xlsx]Sheet1'!$M$2:$M$10</c:f>
              <c:numCache>
                <c:formatCode>#,##0</c:formatCode>
                <c:ptCount val="9"/>
                <c:pt idx="0">
                  <c:v>120510</c:v>
                </c:pt>
                <c:pt idx="1">
                  <c:v>138914</c:v>
                </c:pt>
                <c:pt idx="2">
                  <c:v>159155</c:v>
                </c:pt>
                <c:pt idx="3">
                  <c:v>180775</c:v>
                </c:pt>
                <c:pt idx="4">
                  <c:v>203269</c:v>
                </c:pt>
                <c:pt idx="5">
                  <c:v>226074</c:v>
                </c:pt>
                <c:pt idx="6">
                  <c:v>248998</c:v>
                </c:pt>
                <c:pt idx="7">
                  <c:v>271921</c:v>
                </c:pt>
                <c:pt idx="8">
                  <c:v>294718</c:v>
                </c:pt>
              </c:numCache>
            </c:numRef>
          </c:val>
          <c:smooth val="0"/>
          <c:extLst>
            <c:ext xmlns:c16="http://schemas.microsoft.com/office/drawing/2014/chart" uri="{C3380CC4-5D6E-409C-BE32-E72D297353CC}">
              <c16:uniqueId val="{00000001-95DA-42C9-971E-7855D952C7AB}"/>
            </c:ext>
          </c:extLst>
        </c:ser>
        <c:ser>
          <c:idx val="3"/>
          <c:order val="2"/>
          <c:tx>
            <c:strRef>
              <c:f>'[Population Projections for Texas -- Reportsearch (7).xlsx]Sheet1'!$N$1</c:f>
              <c:strCache>
                <c:ptCount val="1"/>
                <c:pt idx="0">
                  <c:v>Hispanic</c:v>
                </c:pt>
              </c:strCache>
            </c:strRef>
          </c:tx>
          <c:spPr>
            <a:ln w="28575" cap="rnd">
              <a:solidFill>
                <a:schemeClr val="accent2">
                  <a:lumMod val="75000"/>
                </a:schemeClr>
              </a:solidFill>
              <a:round/>
            </a:ln>
            <a:effectLst/>
          </c:spPr>
          <c:marker>
            <c:symbol val="circle"/>
            <c:size val="5"/>
            <c:spPr>
              <a:solidFill>
                <a:schemeClr val="accent2">
                  <a:lumMod val="75000"/>
                </a:schemeClr>
              </a:solidFill>
              <a:ln w="9525">
                <a:solidFill>
                  <a:schemeClr val="accent2">
                    <a:lumMod val="75000"/>
                  </a:schemeClr>
                </a:solidFill>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5DA-42C9-971E-7855D952C7AB}"/>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5DA-42C9-971E-7855D952C7AB}"/>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for Texas -- Reportsearch (7).xlsx]Sheet1'!$K$2:$K$10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'[Population Projections for Texas -- Reportsearch (7).xlsx]Sheet1'!$N$2:$N$10</c:f>
              <c:numCache>
                <c:formatCode>#,##0</c:formatCode>
                <c:ptCount val="9"/>
                <c:pt idx="0">
                  <c:v>538313</c:v>
                </c:pt>
                <c:pt idx="1">
                  <c:v>637439</c:v>
                </c:pt>
                <c:pt idx="2">
                  <c:v>748713</c:v>
                </c:pt>
                <c:pt idx="3">
                  <c:v>873446</c:v>
                </c:pt>
                <c:pt idx="4">
                  <c:v>1015141</c:v>
                </c:pt>
                <c:pt idx="5">
                  <c:v>1172011</c:v>
                </c:pt>
                <c:pt idx="6">
                  <c:v>1342101</c:v>
                </c:pt>
                <c:pt idx="7">
                  <c:v>1526067</c:v>
                </c:pt>
                <c:pt idx="8">
                  <c:v>1725671</c:v>
                </c:pt>
              </c:numCache>
            </c:numRef>
          </c:val>
          <c:smooth val="0"/>
          <c:extLst>
            <c:ext xmlns:c16="http://schemas.microsoft.com/office/drawing/2014/chart" uri="{C3380CC4-5D6E-409C-BE32-E72D297353CC}">
              <c16:uniqueId val="{00000002-95DA-42C9-971E-7855D952C7AB}"/>
            </c:ext>
          </c:extLst>
        </c:ser>
        <c:ser>
          <c:idx val="4"/>
          <c:order val="3"/>
          <c:tx>
            <c:strRef>
              <c:f>'[Population Projections for Texas -- Reportsearch (7).xlsx]Sheet1'!$O$1</c:f>
              <c:strCache>
                <c:ptCount val="1"/>
                <c:pt idx="0">
                  <c:v>NH Asian</c:v>
                </c:pt>
              </c:strCache>
            </c:strRef>
          </c:tx>
          <c:spPr>
            <a:ln w="28575" cap="rnd">
              <a:solidFill>
                <a:srgbClr val="00AABC"/>
              </a:solidFill>
              <a:round/>
            </a:ln>
            <a:effectLst/>
          </c:spPr>
          <c:marker>
            <c:symbol val="circle"/>
            <c:size val="5"/>
            <c:spPr>
              <a:solidFill>
                <a:srgbClr val="00AABC"/>
              </a:solidFill>
              <a:ln w="9525">
                <a:solidFill>
                  <a:srgbClr val="00AABC"/>
                </a:solidFill>
              </a:ln>
              <a:effectLst/>
            </c:spPr>
          </c:marker>
          <c:dLbls>
            <c:dLbl>
              <c:idx val="0"/>
              <c:layout>
                <c:manualLayout>
                  <c:x val="-7.7861547094635497E-2"/>
                  <c:y val="-7.09598559049300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5DA-42C9-971E-7855D952C7AB}"/>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5DA-42C9-971E-7855D952C7AB}"/>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l"/>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for Texas -- Reportsearch (7).xlsx]Sheet1'!$K$2:$K$10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'[Population Projections for Texas -- Reportsearch (7).xlsx]Sheet1'!$O$2:$O$10</c:f>
              <c:numCache>
                <c:formatCode>#,##0</c:formatCode>
                <c:ptCount val="9"/>
                <c:pt idx="0">
                  <c:v>80980</c:v>
                </c:pt>
                <c:pt idx="1">
                  <c:v>104208</c:v>
                </c:pt>
                <c:pt idx="2">
                  <c:v>133346</c:v>
                </c:pt>
                <c:pt idx="3">
                  <c:v>168390</c:v>
                </c:pt>
                <c:pt idx="4">
                  <c:v>215475</c:v>
                </c:pt>
                <c:pt idx="5">
                  <c:v>280927</c:v>
                </c:pt>
                <c:pt idx="6">
                  <c:v>369396</c:v>
                </c:pt>
                <c:pt idx="7">
                  <c:v>484481</c:v>
                </c:pt>
                <c:pt idx="8">
                  <c:v>633481</c:v>
                </c:pt>
              </c:numCache>
            </c:numRef>
          </c:val>
          <c:smooth val="0"/>
          <c:extLst>
            <c:ext xmlns:c16="http://schemas.microsoft.com/office/drawing/2014/chart" uri="{C3380CC4-5D6E-409C-BE32-E72D297353CC}">
              <c16:uniqueId val="{00000003-95DA-42C9-971E-7855D952C7AB}"/>
            </c:ext>
          </c:extLst>
        </c:ser>
        <c:ser>
          <c:idx val="5"/>
          <c:order val="4"/>
          <c:tx>
            <c:strRef>
              <c:f>'[Population Projections for Texas -- Reportsearch (7).xlsx]Sheet1'!$P$1</c:f>
              <c:strCache>
                <c:ptCount val="1"/>
                <c:pt idx="0">
                  <c:v>NH Other</c:v>
                </c:pt>
              </c:strCache>
            </c:strRef>
          </c:tx>
          <c:spPr>
            <a:ln w="28575" cap="rnd">
              <a:solidFill>
                <a:srgbClr val="7D7EB5"/>
              </a:solidFill>
              <a:round/>
            </a:ln>
            <a:effectLst/>
          </c:spPr>
          <c:marker>
            <c:symbol val="circle"/>
            <c:size val="5"/>
            <c:spPr>
              <a:solidFill>
                <a:srgbClr val="7D7EB5"/>
              </a:solidFill>
              <a:ln w="9525">
                <a:solidFill>
                  <a:srgbClr val="7D7EB5"/>
                </a:solidFill>
              </a:ln>
              <a:effectLst/>
            </c:spPr>
          </c:marker>
          <c:dLbls>
            <c:dLbl>
              <c:idx val="0"/>
              <c:layout>
                <c:manualLayout>
                  <c:x val="-7.9037103786064308E-2"/>
                  <c:y val="1.6001540629732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5DA-42C9-971E-7855D952C7AB}"/>
                </c:ext>
              </c:extLst>
            </c:dLbl>
            <c:dLbl>
              <c:idx val="8"/>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5DA-42C9-971E-7855D952C7AB}"/>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for Texas -- Reportsearch (7).xlsx]Sheet1'!$K$2:$K$10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'[Population Projections for Texas -- Reportsearch (7).xlsx]Sheet1'!$P$2:$P$10</c:f>
              <c:numCache>
                <c:formatCode>#,##0</c:formatCode>
                <c:ptCount val="9"/>
                <c:pt idx="0">
                  <c:v>38012</c:v>
                </c:pt>
                <c:pt idx="1">
                  <c:v>47620</c:v>
                </c:pt>
                <c:pt idx="2">
                  <c:v>58976</c:v>
                </c:pt>
                <c:pt idx="3">
                  <c:v>72276</c:v>
                </c:pt>
                <c:pt idx="4">
                  <c:v>88039</c:v>
                </c:pt>
                <c:pt idx="5">
                  <c:v>106870</c:v>
                </c:pt>
                <c:pt idx="6">
                  <c:v>128481</c:v>
                </c:pt>
                <c:pt idx="7">
                  <c:v>152582</c:v>
                </c:pt>
                <c:pt idx="8">
                  <c:v>179905</c:v>
                </c:pt>
              </c:numCache>
            </c:numRef>
          </c:val>
          <c:smooth val="0"/>
          <c:extLst>
            <c:ext xmlns:c16="http://schemas.microsoft.com/office/drawing/2014/chart" uri="{C3380CC4-5D6E-409C-BE32-E72D297353CC}">
              <c16:uniqueId val="{00000004-95DA-42C9-971E-7855D952C7AB}"/>
            </c:ext>
          </c:extLst>
        </c:ser>
        <c:dLbls>
          <c:showLegendKey val="0"/>
          <c:showVal val="0"/>
          <c:showCatName val="0"/>
          <c:showSerName val="0"/>
          <c:showPercent val="0"/>
          <c:showBubbleSize val="0"/>
        </c:dLbls>
        <c:marker val="1"/>
        <c:smooth val="0"/>
        <c:axId val="553981448"/>
        <c:axId val="553981776"/>
      </c:lineChart>
      <c:catAx>
        <c:axId val="553981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53981776"/>
        <c:crosses val="autoZero"/>
        <c:auto val="1"/>
        <c:lblAlgn val="ctr"/>
        <c:lblOffset val="300"/>
        <c:noMultiLvlLbl val="0"/>
      </c:catAx>
      <c:valAx>
        <c:axId val="553981776"/>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553981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Natural Increase</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2011</c:v>
                </c:pt>
                <c:pt idx="1">
                  <c:v>2012</c:v>
                </c:pt>
                <c:pt idx="2">
                  <c:v>2013</c:v>
                </c:pt>
                <c:pt idx="3">
                  <c:v>2014</c:v>
                </c:pt>
                <c:pt idx="4">
                  <c:v>2015</c:v>
                </c:pt>
                <c:pt idx="5">
                  <c:v>2016</c:v>
                </c:pt>
                <c:pt idx="6">
                  <c:v>2017</c:v>
                </c:pt>
                <c:pt idx="7">
                  <c:v>2018</c:v>
                </c:pt>
              </c:numCache>
            </c:numRef>
          </c:cat>
          <c:val>
            <c:numRef>
              <c:f>Sheet1!$B$2:$B$9</c:f>
              <c:numCache>
                <c:formatCode>0.0%</c:formatCode>
                <c:ptCount val="8"/>
                <c:pt idx="0">
                  <c:v>0.53173337049932679</c:v>
                </c:pt>
                <c:pt idx="1">
                  <c:v>0.48435091590544027</c:v>
                </c:pt>
                <c:pt idx="2">
                  <c:v>0.51596056741998408</c:v>
                </c:pt>
                <c:pt idx="3">
                  <c:v>0.45207065767356391</c:v>
                </c:pt>
                <c:pt idx="4">
                  <c:v>0.42984751421095374</c:v>
                </c:pt>
                <c:pt idx="5">
                  <c:v>0.47136308258708237</c:v>
                </c:pt>
                <c:pt idx="6">
                  <c:v>0.52518345981416081</c:v>
                </c:pt>
                <c:pt idx="7" formatCode="0.00%">
                  <c:v>0.504</c:v>
                </c:pt>
              </c:numCache>
            </c:numRef>
          </c:val>
          <c:extLst>
            <c:ext xmlns:c16="http://schemas.microsoft.com/office/drawing/2014/chart" uri="{C3380CC4-5D6E-409C-BE32-E72D297353CC}">
              <c16:uniqueId val="{00000000-7910-4928-A331-F6F715EF4A96}"/>
            </c:ext>
          </c:extLst>
        </c:ser>
        <c:ser>
          <c:idx val="1"/>
          <c:order val="1"/>
          <c:tx>
            <c:strRef>
              <c:f>Sheet1!$C$1</c:f>
              <c:strCache>
                <c:ptCount val="1"/>
                <c:pt idx="0">
                  <c:v>Net International Migration</c:v>
                </c:pt>
              </c:strCache>
            </c:strRef>
          </c:tx>
          <c:spPr>
            <a:solidFill>
              <a:schemeClr val="accent6"/>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2011</c:v>
                </c:pt>
                <c:pt idx="1">
                  <c:v>2012</c:v>
                </c:pt>
                <c:pt idx="2">
                  <c:v>2013</c:v>
                </c:pt>
                <c:pt idx="3">
                  <c:v>2014</c:v>
                </c:pt>
                <c:pt idx="4">
                  <c:v>2015</c:v>
                </c:pt>
                <c:pt idx="5">
                  <c:v>2016</c:v>
                </c:pt>
                <c:pt idx="6">
                  <c:v>2017</c:v>
                </c:pt>
                <c:pt idx="7">
                  <c:v>2018</c:v>
                </c:pt>
              </c:numCache>
            </c:numRef>
          </c:cat>
          <c:val>
            <c:numRef>
              <c:f>Sheet1!$C$2:$C$9</c:f>
              <c:numCache>
                <c:formatCode>0.0%</c:formatCode>
                <c:ptCount val="8"/>
                <c:pt idx="0">
                  <c:v>0.17554709918591541</c:v>
                </c:pt>
                <c:pt idx="1">
                  <c:v>0.17836919461049391</c:v>
                </c:pt>
                <c:pt idx="2">
                  <c:v>0.20671266465759744</c:v>
                </c:pt>
                <c:pt idx="3">
                  <c:v>0.2025162904721379</c:v>
                </c:pt>
                <c:pt idx="4">
                  <c:v>0.22086879805908949</c:v>
                </c:pt>
                <c:pt idx="5">
                  <c:v>0.24895954682483926</c:v>
                </c:pt>
                <c:pt idx="6">
                  <c:v>0.27654719863751348</c:v>
                </c:pt>
                <c:pt idx="7" formatCode="0.00%">
                  <c:v>0.27700000000000002</c:v>
                </c:pt>
              </c:numCache>
            </c:numRef>
          </c:val>
          <c:extLst>
            <c:ext xmlns:c16="http://schemas.microsoft.com/office/drawing/2014/chart" uri="{C3380CC4-5D6E-409C-BE32-E72D297353CC}">
              <c16:uniqueId val="{00000001-7910-4928-A331-F6F715EF4A96}"/>
            </c:ext>
          </c:extLst>
        </c:ser>
        <c:ser>
          <c:idx val="2"/>
          <c:order val="2"/>
          <c:tx>
            <c:strRef>
              <c:f>Sheet1!$D$1</c:f>
              <c:strCache>
                <c:ptCount val="1"/>
                <c:pt idx="0">
                  <c:v>Net Domestic Migration</c:v>
                </c:pt>
              </c:strCache>
            </c:strRef>
          </c:tx>
          <c:spPr>
            <a:solidFill>
              <a:schemeClr val="accent6">
                <a:lumMod val="50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2011</c:v>
                </c:pt>
                <c:pt idx="1">
                  <c:v>2012</c:v>
                </c:pt>
                <c:pt idx="2">
                  <c:v>2013</c:v>
                </c:pt>
                <c:pt idx="3">
                  <c:v>2014</c:v>
                </c:pt>
                <c:pt idx="4">
                  <c:v>2015</c:v>
                </c:pt>
                <c:pt idx="5">
                  <c:v>2016</c:v>
                </c:pt>
                <c:pt idx="6">
                  <c:v>2017</c:v>
                </c:pt>
                <c:pt idx="7">
                  <c:v>2018</c:v>
                </c:pt>
              </c:numCache>
            </c:numRef>
          </c:cat>
          <c:val>
            <c:numRef>
              <c:f>Sheet1!$D$2:$D$9</c:f>
              <c:numCache>
                <c:formatCode>0.0%</c:formatCode>
                <c:ptCount val="8"/>
                <c:pt idx="0">
                  <c:v>0.29271953031475778</c:v>
                </c:pt>
                <c:pt idx="1">
                  <c:v>0.33727988948406584</c:v>
                </c:pt>
                <c:pt idx="2">
                  <c:v>0.2773267679224185</c:v>
                </c:pt>
                <c:pt idx="3">
                  <c:v>0.34541305185429821</c:v>
                </c:pt>
                <c:pt idx="4">
                  <c:v>0.34928368772995677</c:v>
                </c:pt>
                <c:pt idx="5">
                  <c:v>0.27967737058807834</c:v>
                </c:pt>
                <c:pt idx="6">
                  <c:v>0.19826934154832571</c:v>
                </c:pt>
                <c:pt idx="7" formatCode="0.00%">
                  <c:v>0.218</c:v>
                </c:pt>
              </c:numCache>
            </c:numRef>
          </c:val>
          <c:extLst>
            <c:ext xmlns:c16="http://schemas.microsoft.com/office/drawing/2014/chart" uri="{C3380CC4-5D6E-409C-BE32-E72D297353CC}">
              <c16:uniqueId val="{00000002-7910-4928-A331-F6F715EF4A96}"/>
            </c:ext>
          </c:extLst>
        </c:ser>
        <c:dLbls>
          <c:showLegendKey val="0"/>
          <c:showVal val="1"/>
          <c:showCatName val="0"/>
          <c:showSerName val="0"/>
          <c:showPercent val="0"/>
          <c:showBubbleSize val="0"/>
        </c:dLbls>
        <c:gapWidth val="75"/>
        <c:overlap val="100"/>
        <c:axId val="735792608"/>
        <c:axId val="735789864"/>
      </c:barChart>
      <c:catAx>
        <c:axId val="735792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35789864"/>
        <c:crosses val="autoZero"/>
        <c:auto val="1"/>
        <c:lblAlgn val="ctr"/>
        <c:lblOffset val="100"/>
        <c:noMultiLvlLbl val="0"/>
      </c:catAx>
      <c:valAx>
        <c:axId val="735789864"/>
        <c:scaling>
          <c:orientation val="minMax"/>
          <c:max val="1"/>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35792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'[State_to_State_Migrations_Table_2017 (3).xls]Sheet1'!$A$7:$A$56</c:f>
              <c:strCache>
                <c:ptCount val="50"/>
                <c:pt idx="0">
                  <c:v>California</c:v>
                </c:pt>
                <c:pt idx="1">
                  <c:v>Illinois</c:v>
                </c:pt>
                <c:pt idx="2">
                  <c:v>Louisiana</c:v>
                </c:pt>
                <c:pt idx="3">
                  <c:v>New York</c:v>
                </c:pt>
                <c:pt idx="4">
                  <c:v>Mississippi</c:v>
                </c:pt>
                <c:pt idx="5">
                  <c:v>Pennsylvania</c:v>
                </c:pt>
                <c:pt idx="6">
                  <c:v>Minnesota</c:v>
                </c:pt>
                <c:pt idx="7">
                  <c:v>Maryland</c:v>
                </c:pt>
                <c:pt idx="8">
                  <c:v>Iowa</c:v>
                </c:pt>
                <c:pt idx="9">
                  <c:v>Utah</c:v>
                </c:pt>
                <c:pt idx="10">
                  <c:v>Hawaii</c:v>
                </c:pt>
                <c:pt idx="11">
                  <c:v>Nevada</c:v>
                </c:pt>
                <c:pt idx="12">
                  <c:v>Florida</c:v>
                </c:pt>
                <c:pt idx="13">
                  <c:v>Arizona</c:v>
                </c:pt>
                <c:pt idx="14">
                  <c:v>Wisconsin</c:v>
                </c:pt>
                <c:pt idx="15">
                  <c:v>Kansas</c:v>
                </c:pt>
                <c:pt idx="16">
                  <c:v>Alabama</c:v>
                </c:pt>
                <c:pt idx="17">
                  <c:v>Alaska</c:v>
                </c:pt>
                <c:pt idx="18">
                  <c:v>Ohio</c:v>
                </c:pt>
                <c:pt idx="19">
                  <c:v>Massachusetts</c:v>
                </c:pt>
                <c:pt idx="20">
                  <c:v>New Jersey</c:v>
                </c:pt>
                <c:pt idx="21">
                  <c:v>Washington</c:v>
                </c:pt>
                <c:pt idx="22">
                  <c:v>South Dakota</c:v>
                </c:pt>
                <c:pt idx="23">
                  <c:v>Vermont</c:v>
                </c:pt>
                <c:pt idx="24">
                  <c:v>Maine</c:v>
                </c:pt>
                <c:pt idx="25">
                  <c:v>New Mexico</c:v>
                </c:pt>
                <c:pt idx="26">
                  <c:v>Michigan</c:v>
                </c:pt>
                <c:pt idx="27">
                  <c:v>Wyoming</c:v>
                </c:pt>
                <c:pt idx="28">
                  <c:v>North Dakota</c:v>
                </c:pt>
                <c:pt idx="29">
                  <c:v>Kentucky</c:v>
                </c:pt>
                <c:pt idx="30">
                  <c:v>Virginia</c:v>
                </c:pt>
                <c:pt idx="31">
                  <c:v>New Hampshire</c:v>
                </c:pt>
                <c:pt idx="32">
                  <c:v>West Virginia</c:v>
                </c:pt>
                <c:pt idx="33">
                  <c:v>Delaware</c:v>
                </c:pt>
                <c:pt idx="34">
                  <c:v>Montana</c:v>
                </c:pt>
                <c:pt idx="35">
                  <c:v>Missouri</c:v>
                </c:pt>
                <c:pt idx="36">
                  <c:v>Rhode Island</c:v>
                </c:pt>
                <c:pt idx="37">
                  <c:v>Indiana</c:v>
                </c:pt>
                <c:pt idx="38">
                  <c:v>Idaho</c:v>
                </c:pt>
                <c:pt idx="39">
                  <c:v>Tennessee</c:v>
                </c:pt>
                <c:pt idx="40">
                  <c:v>Connecticut</c:v>
                </c:pt>
                <c:pt idx="41">
                  <c:v>North Carolina</c:v>
                </c:pt>
                <c:pt idx="42">
                  <c:v>Arkansas</c:v>
                </c:pt>
                <c:pt idx="43">
                  <c:v>District of Columbia </c:v>
                </c:pt>
                <c:pt idx="44">
                  <c:v>Nebraska</c:v>
                </c:pt>
                <c:pt idx="45">
                  <c:v>South Carolina</c:v>
                </c:pt>
                <c:pt idx="46">
                  <c:v>Oregon</c:v>
                </c:pt>
                <c:pt idx="47">
                  <c:v>Georgia</c:v>
                </c:pt>
                <c:pt idx="48">
                  <c:v>Colorado</c:v>
                </c:pt>
                <c:pt idx="49">
                  <c:v>Oklahoma</c:v>
                </c:pt>
              </c:strCache>
            </c:strRef>
          </c:cat>
          <c:val>
            <c:numRef>
              <c:f>'[State_to_State_Migrations_Table_2017 (3).xls]Sheet1'!$E$7:$E$56</c:f>
              <c:numCache>
                <c:formatCode>0.00%</c:formatCode>
                <c:ptCount val="50"/>
                <c:pt idx="0">
                  <c:v>0.38785790495513617</c:v>
                </c:pt>
                <c:pt idx="1">
                  <c:v>0.25487555314571564</c:v>
                </c:pt>
                <c:pt idx="2">
                  <c:v>0.19285326990012769</c:v>
                </c:pt>
                <c:pt idx="3">
                  <c:v>0.1855071449810225</c:v>
                </c:pt>
                <c:pt idx="4">
                  <c:v>0.1074458223287216</c:v>
                </c:pt>
                <c:pt idx="5">
                  <c:v>9.5464642401133407E-2</c:v>
                </c:pt>
                <c:pt idx="6">
                  <c:v>5.5725604743497803E-2</c:v>
                </c:pt>
                <c:pt idx="7">
                  <c:v>5.077571580991027E-2</c:v>
                </c:pt>
                <c:pt idx="8">
                  <c:v>4.8466933692477218E-2</c:v>
                </c:pt>
                <c:pt idx="9">
                  <c:v>4.5388557535899814E-2</c:v>
                </c:pt>
                <c:pt idx="10">
                  <c:v>4.0193797771675442E-2</c:v>
                </c:pt>
                <c:pt idx="11">
                  <c:v>3.9406712958914174E-2</c:v>
                </c:pt>
                <c:pt idx="12">
                  <c:v>3.6992986199779615E-2</c:v>
                </c:pt>
                <c:pt idx="13">
                  <c:v>3.6415790670421354E-2</c:v>
                </c:pt>
                <c:pt idx="14">
                  <c:v>3.6170919839784516E-2</c:v>
                </c:pt>
                <c:pt idx="15">
                  <c:v>3.2095569587042835E-2</c:v>
                </c:pt>
                <c:pt idx="16">
                  <c:v>2.4661990799853078E-2</c:v>
                </c:pt>
                <c:pt idx="17">
                  <c:v>2.4102286044111732E-2</c:v>
                </c:pt>
                <c:pt idx="18">
                  <c:v>2.0849002151365155E-2</c:v>
                </c:pt>
                <c:pt idx="19">
                  <c:v>1.5724205481608453E-2</c:v>
                </c:pt>
                <c:pt idx="20">
                  <c:v>1.519948227310094E-2</c:v>
                </c:pt>
                <c:pt idx="21">
                  <c:v>9.6199254893043918E-3</c:v>
                </c:pt>
                <c:pt idx="22">
                  <c:v>5.9818445769856399E-3</c:v>
                </c:pt>
                <c:pt idx="23">
                  <c:v>3.0958669301943227E-3</c:v>
                </c:pt>
                <c:pt idx="24">
                  <c:v>2.7460514578559808E-3</c:v>
                </c:pt>
                <c:pt idx="25">
                  <c:v>6.8214017105976599E-4</c:v>
                </c:pt>
                <c:pt idx="26">
                  <c:v>-5.2472320850751229E-5</c:v>
                </c:pt>
                <c:pt idx="27">
                  <c:v>-5.4221398212442936E-4</c:v>
                </c:pt>
                <c:pt idx="28">
                  <c:v>-1.2768264740349465E-3</c:v>
                </c:pt>
                <c:pt idx="29">
                  <c:v>-2.028929739562381E-3</c:v>
                </c:pt>
                <c:pt idx="30">
                  <c:v>-2.7985237787067322E-3</c:v>
                </c:pt>
                <c:pt idx="31">
                  <c:v>-9.8298147727073973E-3</c:v>
                </c:pt>
                <c:pt idx="32">
                  <c:v>-1.4377415913105837E-2</c:v>
                </c:pt>
                <c:pt idx="33">
                  <c:v>-1.49546114424641E-2</c:v>
                </c:pt>
                <c:pt idx="34">
                  <c:v>-1.6074020953946794E-2</c:v>
                </c:pt>
                <c:pt idx="35">
                  <c:v>-1.6423836426285133E-2</c:v>
                </c:pt>
                <c:pt idx="36">
                  <c:v>-1.6966050408409563E-2</c:v>
                </c:pt>
                <c:pt idx="37">
                  <c:v>-1.8067969146275339E-2</c:v>
                </c:pt>
                <c:pt idx="38">
                  <c:v>-2.0096898885837721E-2</c:v>
                </c:pt>
                <c:pt idx="39">
                  <c:v>-2.2283245587952354E-2</c:v>
                </c:pt>
                <c:pt idx="40">
                  <c:v>-2.3350182778584298E-2</c:v>
                </c:pt>
                <c:pt idx="41">
                  <c:v>-2.3909887534325644E-2</c:v>
                </c:pt>
                <c:pt idx="42">
                  <c:v>-2.7023245238136883E-2</c:v>
                </c:pt>
                <c:pt idx="43">
                  <c:v>-2.7128189879838387E-2</c:v>
                </c:pt>
                <c:pt idx="44">
                  <c:v>-3.8252321900197644E-2</c:v>
                </c:pt>
                <c:pt idx="45">
                  <c:v>-5.0338446469487347E-2</c:v>
                </c:pt>
                <c:pt idx="46">
                  <c:v>-5.8139331502632362E-2</c:v>
                </c:pt>
                <c:pt idx="47">
                  <c:v>-6.6237559687264969E-2</c:v>
                </c:pt>
                <c:pt idx="48">
                  <c:v>-9.0759624298182712E-2</c:v>
                </c:pt>
                <c:pt idx="49">
                  <c:v>-0.20738810277578576</c:v>
                </c:pt>
              </c:numCache>
            </c:numRef>
          </c:val>
          <c:extLst>
            <c:ext xmlns:c16="http://schemas.microsoft.com/office/drawing/2014/chart" uri="{C3380CC4-5D6E-409C-BE32-E72D297353CC}">
              <c16:uniqueId val="{00000000-0594-49C1-8366-529EE5B2CD1A}"/>
            </c:ext>
          </c:extLst>
        </c:ser>
        <c:dLbls>
          <c:showLegendKey val="0"/>
          <c:showVal val="0"/>
          <c:showCatName val="0"/>
          <c:showSerName val="0"/>
          <c:showPercent val="0"/>
          <c:showBubbleSize val="0"/>
        </c:dLbls>
        <c:gapWidth val="100"/>
        <c:overlap val="-27"/>
        <c:axId val="465282584"/>
        <c:axId val="465283240"/>
      </c:barChart>
      <c:catAx>
        <c:axId val="46528258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65283240"/>
        <c:crosses val="autoZero"/>
        <c:auto val="1"/>
        <c:lblAlgn val="ctr"/>
        <c:lblOffset val="100"/>
        <c:noMultiLvlLbl val="0"/>
      </c:catAx>
      <c:valAx>
        <c:axId val="465283240"/>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465282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2000</a:t>
            </a:r>
          </a:p>
        </c:rich>
      </c:tx>
      <c:layout>
        <c:manualLayout>
          <c:xMode val="edge"/>
          <c:yMode val="edge"/>
          <c:x val="0.44565812494852752"/>
          <c:y val="7.8510615194236494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7BD-4C9D-9F54-A642BDA8DDA2}"/>
              </c:ext>
            </c:extLst>
          </c:dPt>
          <c:dPt>
            <c:idx val="1"/>
            <c:bubble3D val="0"/>
            <c:spPr>
              <a:solidFill>
                <a:srgbClr val="CC9900"/>
              </a:solidFill>
              <a:ln w="19050">
                <a:solidFill>
                  <a:schemeClr val="lt1"/>
                </a:solidFill>
              </a:ln>
              <a:effectLst/>
            </c:spPr>
            <c:extLst>
              <c:ext xmlns:c16="http://schemas.microsoft.com/office/drawing/2014/chart" uri="{C3380CC4-5D6E-409C-BE32-E72D297353CC}">
                <c16:uniqueId val="{00000003-07BD-4C9D-9F54-A642BDA8DDA2}"/>
              </c:ext>
            </c:extLst>
          </c:dPt>
          <c:dPt>
            <c:idx val="2"/>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5-07BD-4C9D-9F54-A642BDA8DDA2}"/>
              </c:ext>
            </c:extLst>
          </c:dPt>
          <c:dPt>
            <c:idx val="3"/>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7-07BD-4C9D-9F54-A642BDA8DDA2}"/>
              </c:ext>
            </c:extLst>
          </c:dPt>
          <c:dPt>
            <c:idx val="4"/>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9-07BD-4C9D-9F54-A642BDA8DDA2}"/>
              </c:ext>
            </c:extLst>
          </c:dPt>
          <c:dLbls>
            <c:dLbl>
              <c:idx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1-07BD-4C9D-9F54-A642BDA8DDA2}"/>
                </c:ext>
              </c:extLst>
            </c:dLbl>
            <c:dLbl>
              <c:idx val="1"/>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3-07BD-4C9D-9F54-A642BDA8DDA2}"/>
                </c:ext>
              </c:extLst>
            </c:dLbl>
            <c:dLbl>
              <c:idx val="2"/>
              <c:layout>
                <c:manualLayout>
                  <c:x val="0.13252667554391612"/>
                  <c:y val="0.12464776391231754"/>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15025170888394127"/>
                      <c:h val="0.11486444353417644"/>
                    </c:manualLayout>
                  </c15:layout>
                </c:ext>
                <c:ext xmlns:c16="http://schemas.microsoft.com/office/drawing/2014/chart" uri="{C3380CC4-5D6E-409C-BE32-E72D297353CC}">
                  <c16:uniqueId val="{00000005-07BD-4C9D-9F54-A642BDA8DDA2}"/>
                </c:ext>
              </c:extLst>
            </c:dLbl>
            <c:dLbl>
              <c:idx val="3"/>
              <c:layout>
                <c:manualLayout>
                  <c:x val="4.1984671340747237E-2"/>
                  <c:y val="5.5887409165825387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14755390029464868"/>
                      <c:h val="0.15241299862707217"/>
                    </c:manualLayout>
                  </c15:layout>
                </c:ext>
                <c:ext xmlns:c16="http://schemas.microsoft.com/office/drawing/2014/chart" uri="{C3380CC4-5D6E-409C-BE32-E72D297353CC}">
                  <c16:uniqueId val="{00000007-07BD-4C9D-9F54-A642BDA8DDA2}"/>
                </c:ext>
              </c:extLst>
            </c:dLbl>
            <c:dLbl>
              <c:idx val="4"/>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9-07BD-4C9D-9F54-A642BDA8DDA2}"/>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Sheet1!$B$6:$F$6</c:f>
              <c:strCache>
                <c:ptCount val="5"/>
                <c:pt idx="0">
                  <c:v>NH White</c:v>
                </c:pt>
                <c:pt idx="1">
                  <c:v>NH Black</c:v>
                </c:pt>
                <c:pt idx="2">
                  <c:v>NH Asian</c:v>
                </c:pt>
                <c:pt idx="3">
                  <c:v>NH Other</c:v>
                </c:pt>
                <c:pt idx="4">
                  <c:v>Hispanic</c:v>
                </c:pt>
              </c:strCache>
            </c:strRef>
          </c:cat>
          <c:val>
            <c:numRef>
              <c:f>Sheet1!$B$9:$F$9</c:f>
              <c:numCache>
                <c:formatCode>0%</c:formatCode>
                <c:ptCount val="5"/>
                <c:pt idx="0">
                  <c:v>0.52689128804584595</c:v>
                </c:pt>
                <c:pt idx="1">
                  <c:v>0.11406756539773483</c:v>
                </c:pt>
                <c:pt idx="2">
                  <c:v>2.7218130444215987E-2</c:v>
                </c:pt>
                <c:pt idx="3">
                  <c:v>1.1952312375197999E-2</c:v>
                </c:pt>
                <c:pt idx="4">
                  <c:v>0.31987070373700521</c:v>
                </c:pt>
              </c:numCache>
            </c:numRef>
          </c:val>
          <c:extLst>
            <c:ext xmlns:c16="http://schemas.microsoft.com/office/drawing/2014/chart" uri="{C3380CC4-5D6E-409C-BE32-E72D297353CC}">
              <c16:uniqueId val="{0000000A-07BD-4C9D-9F54-A642BDA8DDA2}"/>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2010</a:t>
            </a:r>
          </a:p>
        </c:rich>
      </c:tx>
      <c:layout>
        <c:manualLayout>
          <c:xMode val="edge"/>
          <c:yMode val="edge"/>
          <c:x val="0.43599697940623672"/>
          <c:y val="9.5338392309441175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D53-4943-8539-09CBBCF50E66}"/>
              </c:ext>
            </c:extLst>
          </c:dPt>
          <c:dPt>
            <c:idx val="1"/>
            <c:bubble3D val="0"/>
            <c:spPr>
              <a:solidFill>
                <a:srgbClr val="CC9900"/>
              </a:solidFill>
              <a:ln w="19050">
                <a:solidFill>
                  <a:schemeClr val="lt1"/>
                </a:solidFill>
              </a:ln>
              <a:effectLst/>
            </c:spPr>
            <c:extLst>
              <c:ext xmlns:c16="http://schemas.microsoft.com/office/drawing/2014/chart" uri="{C3380CC4-5D6E-409C-BE32-E72D297353CC}">
                <c16:uniqueId val="{00000003-7D53-4943-8539-09CBBCF50E66}"/>
              </c:ext>
            </c:extLst>
          </c:dPt>
          <c:dPt>
            <c:idx val="2"/>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5-7D53-4943-8539-09CBBCF50E66}"/>
              </c:ext>
            </c:extLst>
          </c:dPt>
          <c:dPt>
            <c:idx val="3"/>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7-7D53-4943-8539-09CBBCF50E66}"/>
              </c:ext>
            </c:extLst>
          </c:dPt>
          <c:dPt>
            <c:idx val="4"/>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9-7D53-4943-8539-09CBBCF50E66}"/>
              </c:ext>
            </c:extLst>
          </c:dPt>
          <c:dLbls>
            <c:dLbl>
              <c:idx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1-7D53-4943-8539-09CBBCF50E66}"/>
                </c:ext>
              </c:extLst>
            </c:dLbl>
            <c:dLbl>
              <c:idx val="1"/>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3-7D53-4943-8539-09CBBCF50E66}"/>
                </c:ext>
              </c:extLst>
            </c:dLbl>
            <c:dLbl>
              <c:idx val="2"/>
              <c:layout>
                <c:manualLayout>
                  <c:x val="5.983203722922583E-2"/>
                  <c:y val="1.3650870592878254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D53-4943-8539-09CBBCF50E66}"/>
                </c:ext>
              </c:extLst>
            </c:dLbl>
            <c:dLbl>
              <c:idx val="3"/>
              <c:layout>
                <c:manualLayout>
                  <c:x val="-8.7913412061446528E-3"/>
                  <c:y val="-3.4104923707837694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D53-4943-8539-09CBBCF50E66}"/>
                </c:ext>
              </c:extLst>
            </c:dLbl>
            <c:dLbl>
              <c:idx val="4"/>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9-7D53-4943-8539-09CBBCF50E66}"/>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Sheet1!$B$6:$F$6</c:f>
              <c:strCache>
                <c:ptCount val="5"/>
                <c:pt idx="0">
                  <c:v>NH White</c:v>
                </c:pt>
                <c:pt idx="1">
                  <c:v>NH Black</c:v>
                </c:pt>
                <c:pt idx="2">
                  <c:v>NH Asian</c:v>
                </c:pt>
                <c:pt idx="3">
                  <c:v>NH Other</c:v>
                </c:pt>
                <c:pt idx="4">
                  <c:v>Hispanic</c:v>
                </c:pt>
              </c:strCache>
            </c:strRef>
          </c:cat>
          <c:val>
            <c:numRef>
              <c:f>Sheet1!$B$8:$F$8</c:f>
              <c:numCache>
                <c:formatCode>0%</c:formatCode>
                <c:ptCount val="5"/>
                <c:pt idx="0">
                  <c:v>0.4544992255293091</c:v>
                </c:pt>
                <c:pt idx="1">
                  <c:v>0.11532389354924315</c:v>
                </c:pt>
                <c:pt idx="2">
                  <c:v>3.8199306827952653E-2</c:v>
                </c:pt>
                <c:pt idx="3">
                  <c:v>1.5731404839208003E-2</c:v>
                </c:pt>
                <c:pt idx="4">
                  <c:v>0.37624616925428706</c:v>
                </c:pt>
              </c:numCache>
            </c:numRef>
          </c:val>
          <c:extLst>
            <c:ext xmlns:c16="http://schemas.microsoft.com/office/drawing/2014/chart" uri="{C3380CC4-5D6E-409C-BE32-E72D297353CC}">
              <c16:uniqueId val="{0000000A-7D53-4943-8539-09CBBCF50E66}"/>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2018</a:t>
            </a:r>
          </a:p>
        </c:rich>
      </c:tx>
      <c:layout>
        <c:manualLayout>
          <c:xMode val="edge"/>
          <c:yMode val="edge"/>
          <c:x val="0.45309865161450513"/>
          <c:y val="9.6626014789080686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702-46D5-9565-EB0700E2C309}"/>
              </c:ext>
            </c:extLst>
          </c:dPt>
          <c:dPt>
            <c:idx val="1"/>
            <c:bubble3D val="0"/>
            <c:spPr>
              <a:solidFill>
                <a:srgbClr val="CC9900"/>
              </a:solidFill>
              <a:ln w="19050">
                <a:solidFill>
                  <a:schemeClr val="lt1"/>
                </a:solidFill>
              </a:ln>
              <a:effectLst/>
            </c:spPr>
            <c:extLst>
              <c:ext xmlns:c16="http://schemas.microsoft.com/office/drawing/2014/chart" uri="{C3380CC4-5D6E-409C-BE32-E72D297353CC}">
                <c16:uniqueId val="{00000003-F702-46D5-9565-EB0700E2C309}"/>
              </c:ext>
            </c:extLst>
          </c:dPt>
          <c:dPt>
            <c:idx val="2"/>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5-F702-46D5-9565-EB0700E2C309}"/>
              </c:ext>
            </c:extLst>
          </c:dPt>
          <c:dPt>
            <c:idx val="3"/>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7-F702-46D5-9565-EB0700E2C309}"/>
              </c:ext>
            </c:extLst>
          </c:dPt>
          <c:dPt>
            <c:idx val="4"/>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9-F702-46D5-9565-EB0700E2C309}"/>
              </c:ext>
            </c:extLst>
          </c:dPt>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702-46D5-9565-EB0700E2C309}"/>
                </c:ext>
              </c:extLst>
            </c:dLbl>
            <c:dLbl>
              <c:idx val="1"/>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702-46D5-9565-EB0700E2C309}"/>
                </c:ext>
              </c:extLst>
            </c:dLbl>
            <c:dLbl>
              <c:idx val="4"/>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702-46D5-9565-EB0700E2C309}"/>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RaceEthnicity!$A$10:$A$14</c:f>
              <c:strCache>
                <c:ptCount val="5"/>
                <c:pt idx="0">
                  <c:v>White, NH</c:v>
                </c:pt>
                <c:pt idx="1">
                  <c:v>Black, NH</c:v>
                </c:pt>
                <c:pt idx="2">
                  <c:v>Asian, NH</c:v>
                </c:pt>
                <c:pt idx="3">
                  <c:v>Other, NH</c:v>
                </c:pt>
                <c:pt idx="4">
                  <c:v>Hispanic</c:v>
                </c:pt>
              </c:strCache>
            </c:strRef>
          </c:cat>
          <c:val>
            <c:numRef>
              <c:f>RaceEthnicity!$J$10:$J$14</c:f>
              <c:numCache>
                <c:formatCode>0.0%</c:formatCode>
                <c:ptCount val="5"/>
                <c:pt idx="0">
                  <c:v>0.41505516457217295</c:v>
                </c:pt>
                <c:pt idx="1">
                  <c:v>0.11991020089475084</c:v>
                </c:pt>
                <c:pt idx="2">
                  <c:v>4.9952746940135732E-2</c:v>
                </c:pt>
                <c:pt idx="3">
                  <c:v>1.8980208415173311E-2</c:v>
                </c:pt>
                <c:pt idx="4">
                  <c:v>0.39610167917776712</c:v>
                </c:pt>
              </c:numCache>
            </c:numRef>
          </c:val>
          <c:extLst>
            <c:ext xmlns:c16="http://schemas.microsoft.com/office/drawing/2014/chart" uri="{C3380CC4-5D6E-409C-BE32-E72D297353CC}">
              <c16:uniqueId val="{0000000A-F702-46D5-9565-EB0700E2C30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32976283369985"/>
          <c:y val="3.7831884862263659E-2"/>
          <c:w val="0.80411104017403234"/>
          <c:h val="0.84031874953623087"/>
        </c:manualLayout>
      </c:layout>
      <c:barChart>
        <c:barDir val="col"/>
        <c:grouping val="clustered"/>
        <c:varyColors val="0"/>
        <c:ser>
          <c:idx val="0"/>
          <c:order val="0"/>
          <c:tx>
            <c:strRef>
              <c:f>NumChbyRace!$B$1</c:f>
              <c:strCache>
                <c:ptCount val="1"/>
                <c:pt idx="0">
                  <c:v>Numeric Change</c:v>
                </c:pt>
              </c:strCache>
            </c:strRef>
          </c:tx>
          <c:spPr>
            <a:solidFill>
              <a:srgbClr val="C00000"/>
            </a:solidFill>
            <a:ln>
              <a:noFill/>
            </a:ln>
            <a:effectLst/>
          </c:spPr>
          <c:invertIfNegative val="0"/>
          <c:dPt>
            <c:idx val="0"/>
            <c:invertIfNegative val="0"/>
            <c:bubble3D val="0"/>
            <c:spPr>
              <a:solidFill>
                <a:schemeClr val="accent1">
                  <a:lumMod val="75000"/>
                </a:schemeClr>
              </a:solidFill>
              <a:ln>
                <a:noFill/>
              </a:ln>
              <a:effectLst/>
            </c:spPr>
            <c:extLst>
              <c:ext xmlns:c16="http://schemas.microsoft.com/office/drawing/2014/chart" uri="{C3380CC4-5D6E-409C-BE32-E72D297353CC}">
                <c16:uniqueId val="{00000001-B6CB-468B-A9DA-ABD047C9F79D}"/>
              </c:ext>
            </c:extLst>
          </c:dPt>
          <c:dPt>
            <c:idx val="1"/>
            <c:invertIfNegative val="0"/>
            <c:bubble3D val="0"/>
            <c:spPr>
              <a:solidFill>
                <a:schemeClr val="bg2">
                  <a:lumMod val="50000"/>
                </a:schemeClr>
              </a:solidFill>
              <a:ln>
                <a:noFill/>
              </a:ln>
              <a:effectLst/>
            </c:spPr>
            <c:extLst>
              <c:ext xmlns:c16="http://schemas.microsoft.com/office/drawing/2014/chart" uri="{C3380CC4-5D6E-409C-BE32-E72D297353CC}">
                <c16:uniqueId val="{00000003-B6CB-468B-A9DA-ABD047C9F79D}"/>
              </c:ext>
            </c:extLst>
          </c:dPt>
          <c:dPt>
            <c:idx val="2"/>
            <c:invertIfNegative val="0"/>
            <c:bubble3D val="0"/>
            <c:spPr>
              <a:solidFill>
                <a:srgbClr val="2F526F"/>
              </a:solidFill>
              <a:ln>
                <a:noFill/>
              </a:ln>
              <a:effectLst/>
            </c:spPr>
            <c:extLst>
              <c:ext xmlns:c16="http://schemas.microsoft.com/office/drawing/2014/chart" uri="{C3380CC4-5D6E-409C-BE32-E72D297353CC}">
                <c16:uniqueId val="{00000005-B6CB-468B-A9DA-ABD047C9F79D}"/>
              </c:ext>
            </c:extLst>
          </c:dPt>
          <c:dPt>
            <c:idx val="3"/>
            <c:invertIfNegative val="0"/>
            <c:bubble3D val="0"/>
            <c:spPr>
              <a:solidFill>
                <a:srgbClr val="A50021"/>
              </a:solidFill>
              <a:ln>
                <a:noFill/>
              </a:ln>
              <a:effectLst/>
            </c:spPr>
            <c:extLst>
              <c:ext xmlns:c16="http://schemas.microsoft.com/office/drawing/2014/chart" uri="{C3380CC4-5D6E-409C-BE32-E72D297353CC}">
                <c16:uniqueId val="{00000007-B6CB-468B-A9DA-ABD047C9F79D}"/>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9-B6CB-468B-A9DA-ABD047C9F79D}"/>
              </c:ext>
            </c:extLst>
          </c:dPt>
          <c:dLbls>
            <c:dLbl>
              <c:idx val="0"/>
              <c:spPr>
                <a:solidFill>
                  <a:schemeClr val="accent1">
                    <a:lumMod val="75000"/>
                  </a:schemeClr>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1-B6CB-468B-A9DA-ABD047C9F79D}"/>
                </c:ext>
              </c:extLst>
            </c:dLbl>
            <c:dLbl>
              <c:idx val="1"/>
              <c:spPr>
                <a:solidFill>
                  <a:schemeClr val="bg2">
                    <a:lumMod val="50000"/>
                  </a:schemeClr>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3-B6CB-468B-A9DA-ABD047C9F79D}"/>
                </c:ext>
              </c:extLst>
            </c:dLbl>
            <c:dLbl>
              <c:idx val="2"/>
              <c:spPr>
                <a:solidFill>
                  <a:srgbClr val="2F526F"/>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5-B6CB-468B-A9DA-ABD047C9F79D}"/>
                </c:ext>
              </c:extLst>
            </c:dLbl>
            <c:dLbl>
              <c:idx val="3"/>
              <c:spPr>
                <a:solidFill>
                  <a:srgbClr val="A50021"/>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7-B6CB-468B-A9DA-ABD047C9F79D}"/>
                </c:ext>
              </c:extLst>
            </c:dLbl>
            <c:dLbl>
              <c:idx val="4"/>
              <c:layout>
                <c:manualLayout>
                  <c:x val="1.5015015015013913E-3"/>
                  <c:y val="5.7957726354876865E-2"/>
                </c:manualLayout>
              </c:layout>
              <c:spPr>
                <a:solidFill>
                  <a:schemeClr val="accent2"/>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6CB-468B-A9DA-ABD047C9F79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NumChbyRace!$A$2:$A$6</c:f>
              <c:strCache>
                <c:ptCount val="5"/>
                <c:pt idx="0">
                  <c:v>NH White</c:v>
                </c:pt>
                <c:pt idx="1">
                  <c:v>NH Black</c:v>
                </c:pt>
                <c:pt idx="2">
                  <c:v>Hispanic</c:v>
                </c:pt>
                <c:pt idx="3">
                  <c:v>NH Asian </c:v>
                </c:pt>
                <c:pt idx="4">
                  <c:v>NH Other</c:v>
                </c:pt>
              </c:strCache>
            </c:strRef>
          </c:cat>
          <c:val>
            <c:numRef>
              <c:f>NumChbyRace!$B$2:$B$6</c:f>
              <c:numCache>
                <c:formatCode>#,##0</c:formatCode>
                <c:ptCount val="5"/>
                <c:pt idx="0">
                  <c:v>484211</c:v>
                </c:pt>
                <c:pt idx="1">
                  <c:v>541760</c:v>
                </c:pt>
                <c:pt idx="2">
                  <c:v>1907928</c:v>
                </c:pt>
                <c:pt idx="3">
                  <c:v>473193</c:v>
                </c:pt>
                <c:pt idx="4">
                  <c:v>149192</c:v>
                </c:pt>
              </c:numCache>
            </c:numRef>
          </c:val>
          <c:extLst>
            <c:ext xmlns:c16="http://schemas.microsoft.com/office/drawing/2014/chart" uri="{C3380CC4-5D6E-409C-BE32-E72D297353CC}">
              <c16:uniqueId val="{0000000A-B6CB-468B-A9DA-ABD047C9F79D}"/>
            </c:ext>
          </c:extLst>
        </c:ser>
        <c:dLbls>
          <c:showLegendKey val="0"/>
          <c:showVal val="0"/>
          <c:showCatName val="0"/>
          <c:showSerName val="0"/>
          <c:showPercent val="0"/>
          <c:showBubbleSize val="0"/>
        </c:dLbls>
        <c:gapWidth val="150"/>
        <c:axId val="446992024"/>
        <c:axId val="446993336"/>
      </c:barChart>
      <c:lineChart>
        <c:grouping val="standard"/>
        <c:varyColors val="0"/>
        <c:ser>
          <c:idx val="1"/>
          <c:order val="1"/>
          <c:tx>
            <c:strRef>
              <c:f>NumChbyRace!$C$1</c:f>
              <c:strCache>
                <c:ptCount val="1"/>
                <c:pt idx="0">
                  <c:v>Percent of Total Population Change</c:v>
                </c:pt>
              </c:strCache>
            </c:strRef>
          </c:tx>
          <c:spPr>
            <a:ln w="38100" cap="rnd">
              <a:solidFill>
                <a:schemeClr val="tx1">
                  <a:lumMod val="65000"/>
                  <a:lumOff val="35000"/>
                </a:schemeClr>
              </a:solidFill>
              <a:round/>
            </a:ln>
            <a:effectLst/>
          </c:spPr>
          <c:marker>
            <c:symbol val="circle"/>
            <c:size val="5"/>
            <c:spPr>
              <a:solidFill>
                <a:schemeClr val="tx1">
                  <a:lumMod val="65000"/>
                  <a:lumOff val="35000"/>
                </a:schemeClr>
              </a:solidFill>
              <a:ln w="38100">
                <a:solidFill>
                  <a:schemeClr val="tx1">
                    <a:lumMod val="65000"/>
                    <a:lumOff val="35000"/>
                  </a:schemeClr>
                </a:solidFill>
              </a:ln>
              <a:effectLst/>
            </c:spPr>
          </c:marker>
          <c:dLbls>
            <c:dLbl>
              <c:idx val="1"/>
              <c:layout>
                <c:manualLayout>
                  <c:x val="-6.72939904049219E-2"/>
                  <c:y val="-3.13854336523846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6CB-468B-A9DA-ABD047C9F79D}"/>
                </c:ext>
              </c:extLst>
            </c:dLbl>
            <c:dLbl>
              <c:idx val="3"/>
              <c:layout>
                <c:manualLayout>
                  <c:x val="-5.7379591832966426E-3"/>
                  <c:y val="-3.13854336523846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6CB-468B-A9DA-ABD047C9F79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NumChbyRace!$A$2:$A$6</c:f>
              <c:strCache>
                <c:ptCount val="5"/>
                <c:pt idx="0">
                  <c:v>NH White</c:v>
                </c:pt>
                <c:pt idx="1">
                  <c:v>NH Black</c:v>
                </c:pt>
                <c:pt idx="2">
                  <c:v>Hispanic</c:v>
                </c:pt>
                <c:pt idx="3">
                  <c:v>NH Asian </c:v>
                </c:pt>
                <c:pt idx="4">
                  <c:v>NH Other</c:v>
                </c:pt>
              </c:strCache>
            </c:strRef>
          </c:cat>
          <c:val>
            <c:numRef>
              <c:f>NumChbyRace!$C$2:$C$6</c:f>
              <c:numCache>
                <c:formatCode>0.0%</c:formatCode>
                <c:ptCount val="5"/>
                <c:pt idx="0">
                  <c:v>0.1361564486975731</c:v>
                </c:pt>
                <c:pt idx="1">
                  <c:v>0.15233878959048264</c:v>
                </c:pt>
                <c:pt idx="2">
                  <c:v>0.53649483562055222</c:v>
                </c:pt>
                <c:pt idx="3">
                  <c:v>0.13305827093674183</c:v>
                </c:pt>
                <c:pt idx="4">
                  <c:v>4.1951655154650193E-2</c:v>
                </c:pt>
              </c:numCache>
            </c:numRef>
          </c:val>
          <c:smooth val="0"/>
          <c:extLst>
            <c:ext xmlns:c16="http://schemas.microsoft.com/office/drawing/2014/chart" uri="{C3380CC4-5D6E-409C-BE32-E72D297353CC}">
              <c16:uniqueId val="{0000000D-B6CB-468B-A9DA-ABD047C9F79D}"/>
            </c:ext>
          </c:extLst>
        </c:ser>
        <c:dLbls>
          <c:showLegendKey val="0"/>
          <c:showVal val="0"/>
          <c:showCatName val="0"/>
          <c:showSerName val="0"/>
          <c:showPercent val="0"/>
          <c:showBubbleSize val="0"/>
        </c:dLbls>
        <c:marker val="1"/>
        <c:smooth val="0"/>
        <c:axId val="610833800"/>
        <c:axId val="610831832"/>
      </c:lineChart>
      <c:catAx>
        <c:axId val="446992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46993336"/>
        <c:crosses val="autoZero"/>
        <c:auto val="1"/>
        <c:lblAlgn val="ctr"/>
        <c:lblOffset val="100"/>
        <c:noMultiLvlLbl val="0"/>
      </c:catAx>
      <c:valAx>
        <c:axId val="4469933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46992024"/>
        <c:crosses val="autoZero"/>
        <c:crossBetween val="between"/>
      </c:valAx>
      <c:valAx>
        <c:axId val="610831832"/>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10833800"/>
        <c:crosses val="max"/>
        <c:crossBetween val="between"/>
      </c:valAx>
      <c:catAx>
        <c:axId val="610833800"/>
        <c:scaling>
          <c:orientation val="minMax"/>
        </c:scaling>
        <c:delete val="1"/>
        <c:axPos val="b"/>
        <c:numFmt formatCode="General" sourceLinked="1"/>
        <c:majorTickMark val="out"/>
        <c:minorTickMark val="none"/>
        <c:tickLblPos val="nextTo"/>
        <c:crossAx val="610831832"/>
        <c:crosses val="autoZero"/>
        <c:auto val="1"/>
        <c:lblAlgn val="ctr"/>
        <c:lblOffset val="100"/>
        <c:noMultiLvlLbl val="0"/>
      </c:catAx>
      <c:spPr>
        <a:noFill/>
        <a:ln>
          <a:noFill/>
        </a:ln>
        <a:effectLst/>
      </c:spPr>
    </c:plotArea>
    <c:legend>
      <c:legendPos val="b"/>
      <c:layout>
        <c:manualLayout>
          <c:xMode val="edge"/>
          <c:yMode val="edge"/>
          <c:x val="0.18893417039086333"/>
          <c:y val="0.94329796391941856"/>
          <c:w val="0.61912853798680567"/>
          <c:h val="5.670203608058140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F8A-43E6-B850-C66AE2C249D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F8A-43E6-B850-C66AE2C249D8}"/>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3F8A-43E6-B850-C66AE2C249D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F8A-43E6-B850-C66AE2C249D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F8A-43E6-B850-C66AE2C249D8}"/>
              </c:ext>
            </c:extLst>
          </c:dPt>
          <c:dLbls>
            <c:dLbl>
              <c:idx val="4"/>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9-3F8A-43E6-B850-C66AE2C249D8}"/>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Austin!$A$37:$A$41</c:f>
              <c:strCache>
                <c:ptCount val="5"/>
                <c:pt idx="0">
                  <c:v>Hispanic</c:v>
                </c:pt>
                <c:pt idx="1">
                  <c:v>NH White</c:v>
                </c:pt>
                <c:pt idx="2">
                  <c:v>NH Black</c:v>
                </c:pt>
                <c:pt idx="3">
                  <c:v>NH Asian</c:v>
                </c:pt>
                <c:pt idx="4">
                  <c:v>NH Other</c:v>
                </c:pt>
              </c:strCache>
            </c:strRef>
          </c:cat>
          <c:val>
            <c:numRef>
              <c:f>Austin!$B$37:$B$41</c:f>
              <c:numCache>
                <c:formatCode>#,##0</c:formatCode>
                <c:ptCount val="5"/>
                <c:pt idx="0">
                  <c:v>688320</c:v>
                </c:pt>
                <c:pt idx="1">
                  <c:v>1100866</c:v>
                </c:pt>
                <c:pt idx="2">
                  <c:v>143819</c:v>
                </c:pt>
                <c:pt idx="3">
                  <c:v>121922</c:v>
                </c:pt>
                <c:pt idx="4">
                  <c:v>60900</c:v>
                </c:pt>
              </c:numCache>
            </c:numRef>
          </c:val>
          <c:extLst>
            <c:ext xmlns:c16="http://schemas.microsoft.com/office/drawing/2014/chart" uri="{C3380CC4-5D6E-409C-BE32-E72D297353CC}">
              <c16:uniqueId val="{0000000A-3F8A-43E6-B850-C66AE2C249D8}"/>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Sheet2!$M$2</c:f>
              <c:strCache>
                <c:ptCount val="1"/>
                <c:pt idx="0">
                  <c:v>Texas</c:v>
                </c:pt>
              </c:strCache>
            </c:strRef>
          </c:tx>
          <c:spPr>
            <a:ln w="38100" cap="rnd">
              <a:solidFill>
                <a:schemeClr val="accent1"/>
              </a:solidFill>
              <a:round/>
            </a:ln>
            <a:effectLst/>
          </c:spPr>
          <c:marker>
            <c:symbol val="circle"/>
            <c:size val="5"/>
            <c:spPr>
              <a:solidFill>
                <a:schemeClr val="accent1"/>
              </a:solidFill>
              <a:ln w="38100">
                <a:solidFill>
                  <a:schemeClr val="accent1"/>
                </a:solidFill>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EAD-4C4F-B6D2-8C1DBFA99BB3}"/>
                </c:ext>
              </c:extLst>
            </c:dLbl>
            <c:dLbl>
              <c:idx val="7"/>
              <c:layout>
                <c:manualLayout>
                  <c:x val="3.5041611914146766E-3"/>
                  <c:y val="-7.677544733284916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EAD-4C4F-B6D2-8C1DBFA99BB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Sheet2!$N$1:$AC$1</c:f>
              <c:numCache>
                <c:formatCode>General</c:formatCode>
                <c:ptCount val="8"/>
                <c:pt idx="0">
                  <c:v>1990</c:v>
                </c:pt>
                <c:pt idx="1">
                  <c:v>1995</c:v>
                </c:pt>
                <c:pt idx="2">
                  <c:v>2000</c:v>
                </c:pt>
                <c:pt idx="3">
                  <c:v>2001</c:v>
                </c:pt>
                <c:pt idx="4">
                  <c:v>2002</c:v>
                </c:pt>
                <c:pt idx="5">
                  <c:v>2010</c:v>
                </c:pt>
                <c:pt idx="6">
                  <c:v>2013</c:v>
                </c:pt>
                <c:pt idx="7">
                  <c:v>2017</c:v>
                </c:pt>
              </c:numCache>
            </c:numRef>
          </c:cat>
          <c:val>
            <c:numRef>
              <c:f>Sheet2!$N$2:$AC$2</c:f>
              <c:numCache>
                <c:formatCode>General</c:formatCode>
                <c:ptCount val="8"/>
                <c:pt idx="0">
                  <c:v>2.25</c:v>
                </c:pt>
                <c:pt idx="1">
                  <c:v>2.21</c:v>
                </c:pt>
                <c:pt idx="2">
                  <c:v>2.34</c:v>
                </c:pt>
                <c:pt idx="3">
                  <c:v>2.33</c:v>
                </c:pt>
                <c:pt idx="4">
                  <c:v>2.35</c:v>
                </c:pt>
                <c:pt idx="5">
                  <c:v>2.16</c:v>
                </c:pt>
                <c:pt idx="6">
                  <c:v>2.0699999999999998</c:v>
                </c:pt>
                <c:pt idx="7">
                  <c:v>1.92</c:v>
                </c:pt>
              </c:numCache>
            </c:numRef>
          </c:val>
          <c:smooth val="0"/>
          <c:extLst>
            <c:ext xmlns:c16="http://schemas.microsoft.com/office/drawing/2014/chart" uri="{C3380CC4-5D6E-409C-BE32-E72D297353CC}">
              <c16:uniqueId val="{00000002-CEAD-4C4F-B6D2-8C1DBFA99BB3}"/>
            </c:ext>
          </c:extLst>
        </c:ser>
        <c:ser>
          <c:idx val="1"/>
          <c:order val="1"/>
          <c:tx>
            <c:strRef>
              <c:f>Sheet2!$M$3</c:f>
              <c:strCache>
                <c:ptCount val="1"/>
                <c:pt idx="0">
                  <c:v>Replacement TFR</c:v>
                </c:pt>
              </c:strCache>
            </c:strRef>
          </c:tx>
          <c:spPr>
            <a:ln w="38100" cap="rnd">
              <a:solidFill>
                <a:sysClr val="windowText" lastClr="000000">
                  <a:lumMod val="50000"/>
                  <a:lumOff val="50000"/>
                </a:sysClr>
              </a:solidFill>
              <a:prstDash val="sysDash"/>
              <a:round/>
            </a:ln>
            <a:effectLst/>
          </c:spPr>
          <c:marker>
            <c:symbol val="circle"/>
            <c:size val="5"/>
            <c:spPr>
              <a:solidFill>
                <a:schemeClr val="tx1">
                  <a:lumMod val="50000"/>
                  <a:lumOff val="50000"/>
                </a:schemeClr>
              </a:solidFill>
              <a:ln w="38100">
                <a:solidFill>
                  <a:sysClr val="windowText" lastClr="000000">
                    <a:lumMod val="50000"/>
                    <a:lumOff val="50000"/>
                  </a:sysClr>
                </a:solidFill>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EAD-4C4F-B6D2-8C1DBFA99BB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l"/>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Sheet2!$N$1:$AC$1</c:f>
              <c:numCache>
                <c:formatCode>General</c:formatCode>
                <c:ptCount val="8"/>
                <c:pt idx="0">
                  <c:v>1990</c:v>
                </c:pt>
                <c:pt idx="1">
                  <c:v>1995</c:v>
                </c:pt>
                <c:pt idx="2">
                  <c:v>2000</c:v>
                </c:pt>
                <c:pt idx="3">
                  <c:v>2001</c:v>
                </c:pt>
                <c:pt idx="4">
                  <c:v>2002</c:v>
                </c:pt>
                <c:pt idx="5">
                  <c:v>2010</c:v>
                </c:pt>
                <c:pt idx="6">
                  <c:v>2013</c:v>
                </c:pt>
                <c:pt idx="7">
                  <c:v>2017</c:v>
                </c:pt>
              </c:numCache>
            </c:numRef>
          </c:cat>
          <c:val>
            <c:numRef>
              <c:f>Sheet2!$N$3:$AC$3</c:f>
              <c:numCache>
                <c:formatCode>General</c:formatCode>
                <c:ptCount val="8"/>
                <c:pt idx="0">
                  <c:v>2.1</c:v>
                </c:pt>
                <c:pt idx="1">
                  <c:v>2.1</c:v>
                </c:pt>
                <c:pt idx="2">
                  <c:v>2.1</c:v>
                </c:pt>
                <c:pt idx="3">
                  <c:v>2.1</c:v>
                </c:pt>
                <c:pt idx="4">
                  <c:v>2.1</c:v>
                </c:pt>
                <c:pt idx="5">
                  <c:v>2.1</c:v>
                </c:pt>
                <c:pt idx="6">
                  <c:v>2.1</c:v>
                </c:pt>
                <c:pt idx="7">
                  <c:v>2.1</c:v>
                </c:pt>
              </c:numCache>
            </c:numRef>
          </c:val>
          <c:smooth val="0"/>
          <c:extLst>
            <c:ext xmlns:c16="http://schemas.microsoft.com/office/drawing/2014/chart" uri="{C3380CC4-5D6E-409C-BE32-E72D297353CC}">
              <c16:uniqueId val="{00000004-CEAD-4C4F-B6D2-8C1DBFA99BB3}"/>
            </c:ext>
          </c:extLst>
        </c:ser>
        <c:ser>
          <c:idx val="2"/>
          <c:order val="2"/>
          <c:tx>
            <c:strRef>
              <c:f>Sheet2!$M$4</c:f>
              <c:strCache>
                <c:ptCount val="1"/>
                <c:pt idx="0">
                  <c:v>NH White</c:v>
                </c:pt>
              </c:strCache>
            </c:strRef>
          </c:tx>
          <c:spPr>
            <a:ln w="38100" cap="rnd">
              <a:solidFill>
                <a:srgbClr val="4BACC6"/>
              </a:solidFill>
              <a:round/>
            </a:ln>
            <a:effectLst/>
          </c:spPr>
          <c:marker>
            <c:symbol val="circle"/>
            <c:size val="5"/>
            <c:spPr>
              <a:solidFill>
                <a:srgbClr val="4BACC6"/>
              </a:solidFill>
              <a:ln w="38100">
                <a:solidFill>
                  <a:srgbClr val="4BACC6"/>
                </a:solidFill>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EAD-4C4F-B6D2-8C1DBFA99BB3}"/>
                </c:ext>
              </c:extLst>
            </c:dLbl>
            <c:dLbl>
              <c:idx val="7"/>
              <c:layout>
                <c:manualLayout>
                  <c:x val="3.6618484450283428E-3"/>
                  <c:y val="2.69866704926767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EAD-4C4F-B6D2-8C1DBFA99BB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l"/>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Sheet2!$N$1:$AC$1</c:f>
              <c:numCache>
                <c:formatCode>General</c:formatCode>
                <c:ptCount val="8"/>
                <c:pt idx="0">
                  <c:v>1990</c:v>
                </c:pt>
                <c:pt idx="1">
                  <c:v>1995</c:v>
                </c:pt>
                <c:pt idx="2">
                  <c:v>2000</c:v>
                </c:pt>
                <c:pt idx="3">
                  <c:v>2001</c:v>
                </c:pt>
                <c:pt idx="4">
                  <c:v>2002</c:v>
                </c:pt>
                <c:pt idx="5">
                  <c:v>2010</c:v>
                </c:pt>
                <c:pt idx="6">
                  <c:v>2013</c:v>
                </c:pt>
                <c:pt idx="7">
                  <c:v>2017</c:v>
                </c:pt>
              </c:numCache>
            </c:numRef>
          </c:cat>
          <c:val>
            <c:numRef>
              <c:f>Sheet2!$N$4:$AC$4</c:f>
              <c:numCache>
                <c:formatCode>General</c:formatCode>
                <c:ptCount val="8"/>
                <c:pt idx="0">
                  <c:v>1.85</c:v>
                </c:pt>
                <c:pt idx="1">
                  <c:v>1.81</c:v>
                </c:pt>
                <c:pt idx="2">
                  <c:v>1.95</c:v>
                </c:pt>
                <c:pt idx="3">
                  <c:v>1.93</c:v>
                </c:pt>
                <c:pt idx="4">
                  <c:v>1.93</c:v>
                </c:pt>
                <c:pt idx="5">
                  <c:v>1.8</c:v>
                </c:pt>
                <c:pt idx="6">
                  <c:v>1.75</c:v>
                </c:pt>
                <c:pt idx="7">
                  <c:v>1.71</c:v>
                </c:pt>
              </c:numCache>
            </c:numRef>
          </c:val>
          <c:smooth val="0"/>
          <c:extLst>
            <c:ext xmlns:c16="http://schemas.microsoft.com/office/drawing/2014/chart" uri="{C3380CC4-5D6E-409C-BE32-E72D297353CC}">
              <c16:uniqueId val="{00000007-CEAD-4C4F-B6D2-8C1DBFA99BB3}"/>
            </c:ext>
          </c:extLst>
        </c:ser>
        <c:ser>
          <c:idx val="3"/>
          <c:order val="3"/>
          <c:tx>
            <c:strRef>
              <c:f>Sheet2!$M$5</c:f>
              <c:strCache>
                <c:ptCount val="1"/>
                <c:pt idx="0">
                  <c:v>Hispanic</c:v>
                </c:pt>
              </c:strCache>
            </c:strRef>
          </c:tx>
          <c:spPr>
            <a:ln w="38100" cap="rnd">
              <a:solidFill>
                <a:srgbClr val="4F81BD">
                  <a:lumMod val="50000"/>
                </a:srgbClr>
              </a:solidFill>
              <a:round/>
            </a:ln>
            <a:effectLst/>
          </c:spPr>
          <c:marker>
            <c:symbol val="circle"/>
            <c:size val="5"/>
            <c:spPr>
              <a:solidFill>
                <a:srgbClr val="4F81BD">
                  <a:lumMod val="50000"/>
                </a:srgbClr>
              </a:solidFill>
              <a:ln w="38100">
                <a:solidFill>
                  <a:srgbClr val="4F81BD">
                    <a:lumMod val="50000"/>
                  </a:srgbClr>
                </a:solidFill>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EAD-4C4F-B6D2-8C1DBFA99BB3}"/>
                </c:ext>
              </c:extLst>
            </c:dLbl>
            <c:dLbl>
              <c:idx val="7"/>
              <c:layout>
                <c:manualLayout>
                  <c:x val="3.5041611914146766E-3"/>
                  <c:y val="-1.02367263110465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EAD-4C4F-B6D2-8C1DBFA99BB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Sheet2!$N$1:$AC$1</c:f>
              <c:numCache>
                <c:formatCode>General</c:formatCode>
                <c:ptCount val="8"/>
                <c:pt idx="0">
                  <c:v>1990</c:v>
                </c:pt>
                <c:pt idx="1">
                  <c:v>1995</c:v>
                </c:pt>
                <c:pt idx="2">
                  <c:v>2000</c:v>
                </c:pt>
                <c:pt idx="3">
                  <c:v>2001</c:v>
                </c:pt>
                <c:pt idx="4">
                  <c:v>2002</c:v>
                </c:pt>
                <c:pt idx="5">
                  <c:v>2010</c:v>
                </c:pt>
                <c:pt idx="6">
                  <c:v>2013</c:v>
                </c:pt>
                <c:pt idx="7">
                  <c:v>2017</c:v>
                </c:pt>
              </c:numCache>
            </c:numRef>
          </c:cat>
          <c:val>
            <c:numRef>
              <c:f>Sheet2!$N$5:$AC$5</c:f>
              <c:numCache>
                <c:formatCode>General</c:formatCode>
                <c:ptCount val="8"/>
                <c:pt idx="0">
                  <c:v>2.99</c:v>
                </c:pt>
                <c:pt idx="1">
                  <c:v>2.89</c:v>
                </c:pt>
                <c:pt idx="2">
                  <c:v>2.95</c:v>
                </c:pt>
                <c:pt idx="3">
                  <c:v>2.92</c:v>
                </c:pt>
                <c:pt idx="4">
                  <c:v>2.95</c:v>
                </c:pt>
                <c:pt idx="5">
                  <c:v>2.4</c:v>
                </c:pt>
                <c:pt idx="6">
                  <c:v>2.15</c:v>
                </c:pt>
                <c:pt idx="7">
                  <c:v>2.14</c:v>
                </c:pt>
              </c:numCache>
            </c:numRef>
          </c:val>
          <c:smooth val="0"/>
          <c:extLst>
            <c:ext xmlns:c16="http://schemas.microsoft.com/office/drawing/2014/chart" uri="{C3380CC4-5D6E-409C-BE32-E72D297353CC}">
              <c16:uniqueId val="{0000000A-CEAD-4C4F-B6D2-8C1DBFA99BB3}"/>
            </c:ext>
          </c:extLst>
        </c:ser>
        <c:ser>
          <c:idx val="4"/>
          <c:order val="4"/>
          <c:tx>
            <c:strRef>
              <c:f>Sheet2!$M$6</c:f>
              <c:strCache>
                <c:ptCount val="1"/>
                <c:pt idx="0">
                  <c:v>NH Black</c:v>
                </c:pt>
              </c:strCache>
            </c:strRef>
          </c:tx>
          <c:spPr>
            <a:ln w="38100" cap="rnd">
              <a:solidFill>
                <a:srgbClr val="CC9900"/>
              </a:solidFill>
              <a:round/>
            </a:ln>
            <a:effectLst/>
          </c:spPr>
          <c:marker>
            <c:symbol val="circle"/>
            <c:size val="5"/>
            <c:spPr>
              <a:solidFill>
                <a:srgbClr val="CC9900"/>
              </a:solidFill>
              <a:ln w="38100">
                <a:solidFill>
                  <a:srgbClr val="CC9900"/>
                </a:solidFill>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EAD-4C4F-B6D2-8C1DBFA99BB3}"/>
                </c:ext>
              </c:extLst>
            </c:dLbl>
            <c:dLbl>
              <c:idx val="7"/>
              <c:layout>
                <c:manualLayout>
                  <c:x val="3.5041611914146766E-3"/>
                  <c:y val="-4.691778692735181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EAD-4C4F-B6D2-8C1DBFA99BB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Sheet2!$N$1:$AC$1</c:f>
              <c:numCache>
                <c:formatCode>General</c:formatCode>
                <c:ptCount val="8"/>
                <c:pt idx="0">
                  <c:v>1990</c:v>
                </c:pt>
                <c:pt idx="1">
                  <c:v>1995</c:v>
                </c:pt>
                <c:pt idx="2">
                  <c:v>2000</c:v>
                </c:pt>
                <c:pt idx="3">
                  <c:v>2001</c:v>
                </c:pt>
                <c:pt idx="4">
                  <c:v>2002</c:v>
                </c:pt>
                <c:pt idx="5">
                  <c:v>2010</c:v>
                </c:pt>
                <c:pt idx="6">
                  <c:v>2013</c:v>
                </c:pt>
                <c:pt idx="7">
                  <c:v>2017</c:v>
                </c:pt>
              </c:numCache>
            </c:numRef>
          </c:cat>
          <c:val>
            <c:numRef>
              <c:f>Sheet2!$N$6:$AC$6</c:f>
              <c:numCache>
                <c:formatCode>General</c:formatCode>
                <c:ptCount val="8"/>
                <c:pt idx="0">
                  <c:v>2.39</c:v>
                </c:pt>
                <c:pt idx="1">
                  <c:v>2.0699999999999998</c:v>
                </c:pt>
                <c:pt idx="2">
                  <c:v>2.09</c:v>
                </c:pt>
                <c:pt idx="3">
                  <c:v>2.06</c:v>
                </c:pt>
                <c:pt idx="4">
                  <c:v>2.12</c:v>
                </c:pt>
                <c:pt idx="5">
                  <c:v>2.1</c:v>
                </c:pt>
                <c:pt idx="6">
                  <c:v>1.88</c:v>
                </c:pt>
                <c:pt idx="7">
                  <c:v>1.83</c:v>
                </c:pt>
              </c:numCache>
            </c:numRef>
          </c:val>
          <c:smooth val="0"/>
          <c:extLst>
            <c:ext xmlns:c16="http://schemas.microsoft.com/office/drawing/2014/chart" uri="{C3380CC4-5D6E-409C-BE32-E72D297353CC}">
              <c16:uniqueId val="{0000000D-CEAD-4C4F-B6D2-8C1DBFA99BB3}"/>
            </c:ext>
          </c:extLst>
        </c:ser>
        <c:dLbls>
          <c:showLegendKey val="0"/>
          <c:showVal val="0"/>
          <c:showCatName val="0"/>
          <c:showSerName val="0"/>
          <c:showPercent val="0"/>
          <c:showBubbleSize val="0"/>
        </c:dLbls>
        <c:marker val="1"/>
        <c:smooth val="0"/>
        <c:axId val="632763552"/>
        <c:axId val="816208880"/>
      </c:lineChart>
      <c:catAx>
        <c:axId val="632763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16208880"/>
        <c:crosses val="autoZero"/>
        <c:auto val="1"/>
        <c:lblAlgn val="ctr"/>
        <c:lblOffset val="100"/>
        <c:noMultiLvlLbl val="0"/>
      </c:catAx>
      <c:valAx>
        <c:axId val="816208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32763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755BA6F8-D932-4BC6-B450-A920176CDAFB}" type="datetimeFigureOut">
              <a:rPr lang="en-US" smtClean="0"/>
              <a:t>8/27/2019</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36C95698-22BF-4099-B592-586CF61CB162}" type="slidenum">
              <a:rPr lang="en-US" smtClean="0"/>
              <a:t>‹#›</a:t>
            </a:fld>
            <a:endParaRPr lang="en-US" dirty="0"/>
          </a:p>
        </p:txBody>
      </p:sp>
    </p:spTree>
    <p:extLst>
      <p:ext uri="{BB962C8B-B14F-4D97-AF65-F5344CB8AC3E}">
        <p14:creationId xmlns:p14="http://schemas.microsoft.com/office/powerpoint/2010/main" val="2500926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dallasfed.org/research/indicators/aus/2019/aus1908.aspx"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dallasfed.org/research/indicators/tei/2019/tei1908.aspx"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pewresearch.org/hispanic/wp-content/uploads/sites/5/2019/03/Pew-Research-Center_2018-11-27_U-S-Unauthorized-Immigrants-Total-Dips_Updated-2019-06-25.pdf"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www.migrationpolicy.org/data/unauthorized-immigrant-population/state/TX"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C95698-22BF-4099-B592-586CF61CB162}" type="slidenum">
              <a:rPr lang="en-US" smtClean="0"/>
              <a:t>2</a:t>
            </a:fld>
            <a:endParaRPr lang="en-US" dirty="0"/>
          </a:p>
        </p:txBody>
      </p:sp>
    </p:spTree>
    <p:extLst>
      <p:ext uri="{BB962C8B-B14F-4D97-AF65-F5344CB8AC3E}">
        <p14:creationId xmlns:p14="http://schemas.microsoft.com/office/powerpoint/2010/main" val="2966497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549400" y="555625"/>
            <a:ext cx="6675438" cy="5005388"/>
          </a:xfrm>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As</a:t>
            </a:r>
            <a:r>
              <a:rPr lang="en-US" baseline="0" dirty="0" smtClean="0"/>
              <a:t> of the 2000 Census, about 53% of Texas’ population was non-Hispanic White, about 32% where of Hispanic descent, about 11% where non-Hispanic African American, and about 3% NH Asian, and 1% non-Hispanic Other. </a:t>
            </a:r>
            <a:endParaRPr lang="en-US" dirty="0" smtClean="0"/>
          </a:p>
          <a:p>
            <a:r>
              <a:rPr lang="en-US" dirty="0" smtClean="0"/>
              <a:t>In</a:t>
            </a:r>
            <a:r>
              <a:rPr lang="en-US" baseline="0" dirty="0" smtClean="0"/>
              <a:t> 2010, the Texas population was made up of 45% non-Hispanic Whites, 38% of Hispanic descent, 11% non-Hispanic Black or African American, 4% non-Hispanic Asian, and 2% non-Hispanic Other. In 2017, Texas continues to diversify with increases in the proportion of the population identifying as Hispanic and NH Asian and a decrease in the proportion identifying as White, NH.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Hispanics are a major driver of growth in Texas. Between 2000 and 2010, of every 10 people added to the Texas population, 6 were Hispanic. In 2010, Hispanics made up 32% of the total Texas population. Currently, Hispanics make up 39% of the total population. This represents an annual growth rate of over 2.5%, higher than the state growth rate. Over half (53.7%) of the growth add to the Texas population between 2010 and 2017 can be attributed to growth among Hispanics. </a:t>
            </a:r>
          </a:p>
          <a:p>
            <a:endParaRPr lang="en-US" dirty="0" smtClean="0"/>
          </a:p>
        </p:txBody>
      </p:sp>
      <p:sp>
        <p:nvSpPr>
          <p:cNvPr id="4" name="Slide Number Placeholder 3"/>
          <p:cNvSpPr>
            <a:spLocks noGrp="1"/>
          </p:cNvSpPr>
          <p:nvPr>
            <p:ph type="sldNum" sz="quarter" idx="5"/>
          </p:nvPr>
        </p:nvSpPr>
        <p:spPr/>
        <p:txBody>
          <a:bodyPr/>
          <a:lstStyle/>
          <a:p>
            <a:pPr>
              <a:defRPr/>
            </a:pPr>
            <a:fld id="{3D9BDED3-744B-4161-B247-055080F26F46}" type="slidenum">
              <a:rPr lang="en-US" smtClean="0"/>
              <a:pPr>
                <a:defRPr/>
              </a:pPr>
              <a:t>13</a:t>
            </a:fld>
            <a:endParaRPr lang="en-US" dirty="0"/>
          </a:p>
        </p:txBody>
      </p:sp>
    </p:spTree>
    <p:extLst>
      <p:ext uri="{BB962C8B-B14F-4D97-AF65-F5344CB8AC3E}">
        <p14:creationId xmlns:p14="http://schemas.microsoft.com/office/powerpoint/2010/main" val="2530657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dirty="0" smtClean="0"/>
              <a:t>The age distribution of the non-Hispanic white population in Texas is weighted heavily with the “baby boom” generation. Largely the result of lower fertility and less net</a:t>
            </a:r>
            <a:r>
              <a:rPr lang="en-US" baseline="0" dirty="0" smtClean="0"/>
              <a:t> </a:t>
            </a:r>
            <a:r>
              <a:rPr lang="en-US" dirty="0" smtClean="0"/>
              <a:t>in-migration, the non-Hispanic white population</a:t>
            </a:r>
            <a:r>
              <a:rPr lang="en-US" baseline="0" dirty="0" smtClean="0"/>
              <a:t> has relatively fewer young persons relative to those in the middle-age years. In 2010, at ages 37 and younger, the Hispanic population exceeds the non-Hispanic white population. In 2017, median age of NH White women is 43.5 years of age, compared to 29.3 years of age for Hispanic women.</a:t>
            </a:r>
            <a:endParaRPr lang="en-US" dirty="0" smtClean="0"/>
          </a:p>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18</a:t>
            </a:fld>
            <a:endParaRPr lang="en-US" dirty="0"/>
          </a:p>
        </p:txBody>
      </p:sp>
    </p:spTree>
    <p:extLst>
      <p:ext uri="{BB962C8B-B14F-4D97-AF65-F5344CB8AC3E}">
        <p14:creationId xmlns:p14="http://schemas.microsoft.com/office/powerpoint/2010/main" val="3237525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population pyramid represents the age, sex, race and</a:t>
            </a:r>
            <a:r>
              <a:rPr lang="en-US" baseline="0" dirty="0"/>
              <a:t> ethnic composition of the Texas population. Blue represents males, red females, rows are single years of age, and shades represent specified race/ethnic groups as indicated in the legend.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20</a:t>
            </a:fld>
            <a:endParaRPr lang="en-US" dirty="0"/>
          </a:p>
        </p:txBody>
      </p:sp>
    </p:spTree>
    <p:extLst>
      <p:ext uri="{BB962C8B-B14F-4D97-AF65-F5344CB8AC3E}">
        <p14:creationId xmlns:p14="http://schemas.microsoft.com/office/powerpoint/2010/main" val="2425087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2017, it</a:t>
            </a:r>
            <a:r>
              <a:rPr lang="en-US" baseline="0" dirty="0" smtClean="0"/>
              <a:t> is estimated 17%, or 4.85 million, of the Texas population was foreign born. </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21</a:t>
            </a:fld>
            <a:endParaRPr lang="en-US" dirty="0"/>
          </a:p>
        </p:txBody>
      </p:sp>
    </p:spTree>
    <p:extLst>
      <p:ext uri="{BB962C8B-B14F-4D97-AF65-F5344CB8AC3E}">
        <p14:creationId xmlns:p14="http://schemas.microsoft.com/office/powerpoint/2010/main" val="3423621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Texas has</a:t>
            </a:r>
            <a:r>
              <a:rPr lang="en-US" baseline="0" dirty="0" smtClean="0"/>
              <a:t> added over 1 million housing units since 2010, the most of any state in the country. Harris (189,542), Travis (86,563), and Dallas (84,580) counties added the greatest number of housing units between 2010 and 2018, but the fastest growth in housing units was in counties surrounding these urban core counties, such as Hays (22,585), Fort Bend (63,724), Comal (13,840), Rockwall (7,897) counties. Parts of the Rio Grande Valley and the Permian Basin also saw fast increases in housing units during this time. </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24</a:t>
            </a:fld>
            <a:endParaRPr lang="en-US" dirty="0"/>
          </a:p>
        </p:txBody>
      </p:sp>
    </p:spTree>
    <p:extLst>
      <p:ext uri="{BB962C8B-B14F-4D97-AF65-F5344CB8AC3E}">
        <p14:creationId xmlns:p14="http://schemas.microsoft.com/office/powerpoint/2010/main" val="19481116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25</a:t>
            </a:fld>
            <a:endParaRPr lang="en-US" dirty="0"/>
          </a:p>
        </p:txBody>
      </p:sp>
    </p:spTree>
    <p:extLst>
      <p:ext uri="{BB962C8B-B14F-4D97-AF65-F5344CB8AC3E}">
        <p14:creationId xmlns:p14="http://schemas.microsoft.com/office/powerpoint/2010/main" val="1037537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Texas</a:t>
            </a:r>
            <a:r>
              <a:rPr lang="en-US" baseline="0" dirty="0" smtClean="0"/>
              <a:t> job growth outpaced the U.S. in the first half of 2019. Texas ranks third among states in employment growth and unemployment is at a record low. DFW ranks 1</a:t>
            </a:r>
            <a:r>
              <a:rPr lang="en-US" baseline="30000" dirty="0" smtClean="0"/>
              <a:t>st</a:t>
            </a:r>
            <a:r>
              <a:rPr lang="en-US" baseline="0" dirty="0" smtClean="0"/>
              <a:t> in the nation in apartment construction. </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26</a:t>
            </a:fld>
            <a:endParaRPr lang="en-US" dirty="0"/>
          </a:p>
        </p:txBody>
      </p:sp>
    </p:spTree>
    <p:extLst>
      <p:ext uri="{BB962C8B-B14F-4D97-AF65-F5344CB8AC3E}">
        <p14:creationId xmlns:p14="http://schemas.microsoft.com/office/powerpoint/2010/main" val="2227093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Texas job growth outpaces</a:t>
            </a:r>
            <a:r>
              <a:rPr lang="en-US" baseline="0" dirty="0" smtClean="0"/>
              <a:t> U.S. in most sectors. As seen in building throughout the state, construction employment remains strong. </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27</a:t>
            </a:fld>
            <a:endParaRPr lang="en-US" dirty="0"/>
          </a:p>
        </p:txBody>
      </p:sp>
    </p:spTree>
    <p:extLst>
      <p:ext uri="{BB962C8B-B14F-4D97-AF65-F5344CB8AC3E}">
        <p14:creationId xmlns:p14="http://schemas.microsoft.com/office/powerpoint/2010/main" val="189871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https://www.dallasfed.org/research/indicators/aus/2019/aus1908.aspx</a:t>
            </a:r>
            <a:endParaRPr lang="en-US" dirty="0" smtClean="0"/>
          </a:p>
          <a:p>
            <a:r>
              <a:rPr lang="en-US" dirty="0" smtClean="0"/>
              <a:t>Jobs related to construction</a:t>
            </a:r>
            <a:r>
              <a:rPr lang="en-US" baseline="0" dirty="0" smtClean="0"/>
              <a:t> and mining accelerated with a net increase of 2,500 jobs. </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28</a:t>
            </a:fld>
            <a:endParaRPr lang="en-US" dirty="0"/>
          </a:p>
        </p:txBody>
      </p:sp>
    </p:spTree>
    <p:extLst>
      <p:ext uri="{BB962C8B-B14F-4D97-AF65-F5344CB8AC3E}">
        <p14:creationId xmlns:p14="http://schemas.microsoft.com/office/powerpoint/2010/main" val="146502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https://www.dallasfed.org/research/indicators/tei/2019/tei1908.aspx</a:t>
            </a:r>
            <a:endParaRPr lang="en-US" dirty="0" smtClean="0"/>
          </a:p>
          <a:p>
            <a:r>
              <a:rPr lang="en-US" dirty="0" smtClean="0"/>
              <a:t>Year to date, single family permits issued in all major metros except</a:t>
            </a:r>
            <a:r>
              <a:rPr lang="en-US" baseline="0" dirty="0" smtClean="0"/>
              <a:t> Austin are down relative to the same period last year. Year to date, multifamily permits in Texas were up 1.- percent compared to first half of last year. Multifamily permits issued in Austin and Dallas were down the first half of 2019 compared with the first half of 2018. </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29</a:t>
            </a:fld>
            <a:endParaRPr lang="en-US" dirty="0"/>
          </a:p>
        </p:txBody>
      </p:sp>
    </p:spTree>
    <p:extLst>
      <p:ext uri="{BB962C8B-B14F-4D97-AF65-F5344CB8AC3E}">
        <p14:creationId xmlns:p14="http://schemas.microsoft.com/office/powerpoint/2010/main" val="2347189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0813" y="561975"/>
            <a:ext cx="6788150" cy="5092700"/>
          </a:xfrm>
        </p:spPr>
      </p:sp>
      <p:sp>
        <p:nvSpPr>
          <p:cNvPr id="3" name="Notes Placeholder 2"/>
          <p:cNvSpPr>
            <a:spLocks noGrp="1"/>
          </p:cNvSpPr>
          <p:nvPr>
            <p:ph type="body" idx="1"/>
          </p:nvPr>
        </p:nvSpPr>
        <p:spPr/>
        <p:txBody>
          <a:bodyPr>
            <a:normAutofit/>
          </a:bodyPr>
          <a:lstStyle/>
          <a:p>
            <a:pPr defTabSz="1219170"/>
            <a:r>
              <a:rPr lang="en-US" dirty="0" smtClean="0"/>
              <a:t>Texas is the second largest</a:t>
            </a:r>
            <a:r>
              <a:rPr lang="en-US" baseline="0" dirty="0" smtClean="0"/>
              <a:t> state in terms of population (2</a:t>
            </a:r>
            <a:r>
              <a:rPr lang="en-US" baseline="30000" dirty="0" smtClean="0"/>
              <a:t>nd</a:t>
            </a:r>
            <a:r>
              <a:rPr lang="en-US" baseline="0" dirty="0" smtClean="0"/>
              <a:t> to CA) and area (2</a:t>
            </a:r>
            <a:r>
              <a:rPr lang="en-US" baseline="30000" dirty="0" smtClean="0"/>
              <a:t>nd</a:t>
            </a:r>
            <a:r>
              <a:rPr lang="en-US" baseline="0" dirty="0" smtClean="0"/>
              <a:t> to AK). In terms of </a:t>
            </a:r>
            <a:r>
              <a:rPr lang="en-US" b="1" baseline="0" dirty="0" smtClean="0"/>
              <a:t>number of people, </a:t>
            </a:r>
            <a:r>
              <a:rPr lang="en-US" baseline="0" dirty="0" smtClean="0"/>
              <a:t>Texas’ growth exceeds that of all other states between 2010 and 2018. </a:t>
            </a:r>
            <a:r>
              <a:rPr lang="en-US" altLang="en-US" dirty="0" smtClean="0">
                <a:solidFill>
                  <a:srgbClr val="254061"/>
                </a:solidFill>
                <a:ea typeface="Calibri" panose="020F0502020204030204" pitchFamily="34" charset="0"/>
              </a:rPr>
              <a:t>Texas added 379,128 people between July 1, 2017 and July 1, 2018. </a:t>
            </a:r>
          </a:p>
          <a:p>
            <a:pPr defTabSz="1219170"/>
            <a:endParaRPr lang="en-US" altLang="en-US" dirty="0" smtClean="0">
              <a:solidFill>
                <a:srgbClr val="254061"/>
              </a:solidFill>
              <a:ea typeface="Calibri" panose="020F0502020204030204" pitchFamily="34" charset="0"/>
            </a:endParaRPr>
          </a:p>
          <a:p>
            <a:pPr marL="287338" indent="-287338" defTabSz="1219170">
              <a:buFont typeface="Arial" panose="020B0604020202020204" pitchFamily="34" charset="0"/>
              <a:buChar char="•"/>
            </a:pPr>
            <a:r>
              <a:rPr lang="en-US" altLang="en-US" sz="1200" kern="1200" dirty="0" smtClean="0">
                <a:solidFill>
                  <a:srgbClr val="254061"/>
                </a:solidFill>
                <a:latin typeface="+mn-lt"/>
                <a:ea typeface="Calibri" panose="020F0502020204030204" pitchFamily="34" charset="0"/>
                <a:cs typeface="+mn-cs"/>
              </a:rPr>
              <a:t>About </a:t>
            </a:r>
            <a:r>
              <a:rPr lang="en-US" altLang="en-US" sz="1200" b="1" kern="1200" dirty="0" smtClean="0">
                <a:solidFill>
                  <a:srgbClr val="254061"/>
                </a:solidFill>
                <a:latin typeface="+mn-lt"/>
                <a:ea typeface="Calibri" panose="020F0502020204030204" pitchFamily="34" charset="0"/>
                <a:cs typeface="+mn-cs"/>
              </a:rPr>
              <a:t>1,039</a:t>
            </a:r>
            <a:r>
              <a:rPr lang="en-US" altLang="en-US" sz="1200" kern="1200" dirty="0" smtClean="0">
                <a:solidFill>
                  <a:srgbClr val="254061"/>
                </a:solidFill>
                <a:latin typeface="+mn-lt"/>
                <a:ea typeface="Calibri" panose="020F0502020204030204" pitchFamily="34" charset="0"/>
                <a:cs typeface="+mn-cs"/>
              </a:rPr>
              <a:t> people per day added to our population. </a:t>
            </a:r>
          </a:p>
          <a:p>
            <a:pPr marL="380990" indent="-380990" defTabSz="1219170">
              <a:buFont typeface="Arial" panose="020B0604020202020204" pitchFamily="34" charset="0"/>
              <a:buChar char="•"/>
            </a:pPr>
            <a:endParaRPr lang="en-US" altLang="en-US" sz="1200" kern="1200" dirty="0" smtClean="0">
              <a:solidFill>
                <a:srgbClr val="254061"/>
              </a:solidFill>
              <a:latin typeface="+mn-lt"/>
              <a:ea typeface="Calibri" panose="020F0502020204030204" pitchFamily="34" charset="0"/>
              <a:cs typeface="+mn-cs"/>
            </a:endParaRPr>
          </a:p>
          <a:p>
            <a:pPr marL="627063" lvl="1" indent="-17463" defTabSz="1219170">
              <a:buFont typeface="Arial" panose="020B0604020202020204" pitchFamily="34" charset="0"/>
              <a:buChar char="•"/>
            </a:pPr>
            <a:r>
              <a:rPr lang="en-US" altLang="en-US" sz="1200" kern="1200" dirty="0" smtClean="0">
                <a:solidFill>
                  <a:srgbClr val="254061"/>
                </a:solidFill>
                <a:latin typeface="+mn-lt"/>
                <a:ea typeface="Calibri" panose="020F0502020204030204" pitchFamily="34" charset="0"/>
                <a:cs typeface="+mn-cs"/>
              </a:rPr>
              <a:t> About </a:t>
            </a:r>
            <a:r>
              <a:rPr lang="en-US" altLang="en-US" sz="1200" b="1" kern="1200" dirty="0" smtClean="0">
                <a:solidFill>
                  <a:srgbClr val="254061"/>
                </a:solidFill>
                <a:latin typeface="+mn-lt"/>
                <a:ea typeface="Calibri" panose="020F0502020204030204" pitchFamily="34" charset="0"/>
                <a:cs typeface="+mn-cs"/>
              </a:rPr>
              <a:t>524</a:t>
            </a:r>
            <a:r>
              <a:rPr lang="en-US" altLang="en-US" sz="1200" kern="1200" dirty="0" smtClean="0">
                <a:solidFill>
                  <a:srgbClr val="254061"/>
                </a:solidFill>
                <a:latin typeface="+mn-lt"/>
                <a:ea typeface="Calibri" panose="020F0502020204030204" pitchFamily="34" charset="0"/>
                <a:cs typeface="+mn-cs"/>
              </a:rPr>
              <a:t> persons per day from </a:t>
            </a:r>
            <a:r>
              <a:rPr lang="en-US" altLang="en-US" sz="1200" u="sng" kern="1200" dirty="0" smtClean="0">
                <a:solidFill>
                  <a:srgbClr val="254061"/>
                </a:solidFill>
                <a:latin typeface="+mn-lt"/>
                <a:ea typeface="Calibri" panose="020F0502020204030204" pitchFamily="34" charset="0"/>
                <a:cs typeface="+mn-cs"/>
              </a:rPr>
              <a:t>natural increase</a:t>
            </a:r>
            <a:r>
              <a:rPr lang="en-US" altLang="en-US" sz="1200" kern="1200" dirty="0" smtClean="0">
                <a:solidFill>
                  <a:srgbClr val="254061"/>
                </a:solidFill>
                <a:latin typeface="+mn-lt"/>
                <a:ea typeface="Calibri" panose="020F0502020204030204" pitchFamily="34" charset="0"/>
                <a:cs typeface="+mn-cs"/>
              </a:rPr>
              <a:t> (more births than deaths)</a:t>
            </a:r>
          </a:p>
          <a:p>
            <a:pPr marL="990575" lvl="1" indent="-380990" defTabSz="1219170">
              <a:buFont typeface="Arial" panose="020B0604020202020204" pitchFamily="34" charset="0"/>
              <a:buChar char="•"/>
            </a:pPr>
            <a:endParaRPr lang="en-US" altLang="en-US" sz="1200" kern="1200" dirty="0" smtClean="0">
              <a:solidFill>
                <a:srgbClr val="254061"/>
              </a:solidFill>
              <a:latin typeface="+mn-lt"/>
              <a:ea typeface="Calibri" panose="020F0502020204030204" pitchFamily="34" charset="0"/>
              <a:cs typeface="+mn-cs"/>
            </a:endParaRPr>
          </a:p>
          <a:p>
            <a:pPr marL="741363" lvl="1" indent="-131763" defTabSz="1219170">
              <a:buFont typeface="Arial" panose="020B0604020202020204" pitchFamily="34" charset="0"/>
              <a:buChar char="•"/>
            </a:pPr>
            <a:r>
              <a:rPr lang="en-US" altLang="en-US" sz="1200" kern="1200" dirty="0" smtClean="0">
                <a:solidFill>
                  <a:srgbClr val="254061"/>
                </a:solidFill>
                <a:latin typeface="+mn-lt"/>
                <a:ea typeface="Calibri" panose="020F0502020204030204" pitchFamily="34" charset="0"/>
                <a:cs typeface="+mn-cs"/>
              </a:rPr>
              <a:t>About </a:t>
            </a:r>
            <a:r>
              <a:rPr lang="en-US" altLang="en-US" sz="1200" b="1" kern="1200" dirty="0" smtClean="0">
                <a:solidFill>
                  <a:srgbClr val="254061"/>
                </a:solidFill>
                <a:latin typeface="+mn-lt"/>
                <a:ea typeface="Calibri" panose="020F0502020204030204" pitchFamily="34" charset="0"/>
                <a:cs typeface="+mn-cs"/>
              </a:rPr>
              <a:t>515</a:t>
            </a:r>
            <a:r>
              <a:rPr lang="en-US" altLang="en-US" sz="1200" kern="1200" dirty="0" smtClean="0">
                <a:solidFill>
                  <a:srgbClr val="254061"/>
                </a:solidFill>
                <a:latin typeface="+mn-lt"/>
                <a:ea typeface="Calibri" panose="020F0502020204030204" pitchFamily="34" charset="0"/>
                <a:cs typeface="+mn-cs"/>
              </a:rPr>
              <a:t> per day from </a:t>
            </a:r>
            <a:r>
              <a:rPr lang="en-US" altLang="en-US" sz="1200" u="sng" kern="1200" dirty="0" smtClean="0">
                <a:solidFill>
                  <a:srgbClr val="254061"/>
                </a:solidFill>
                <a:latin typeface="+mn-lt"/>
                <a:ea typeface="Calibri" panose="020F0502020204030204" pitchFamily="34" charset="0"/>
                <a:cs typeface="+mn-cs"/>
              </a:rPr>
              <a:t>net migration</a:t>
            </a:r>
            <a:r>
              <a:rPr lang="en-US" altLang="en-US" sz="1200" kern="1200" dirty="0" smtClean="0">
                <a:solidFill>
                  <a:srgbClr val="254061"/>
                </a:solidFill>
                <a:latin typeface="+mn-lt"/>
                <a:ea typeface="Calibri" panose="020F0502020204030204" pitchFamily="34" charset="0"/>
                <a:cs typeface="+mn-cs"/>
              </a:rPr>
              <a:t> (</a:t>
            </a:r>
            <a:r>
              <a:rPr lang="en-US" altLang="en-US" sz="1200" b="1" kern="1200" dirty="0" smtClean="0">
                <a:solidFill>
                  <a:srgbClr val="254061"/>
                </a:solidFill>
                <a:latin typeface="+mn-lt"/>
                <a:ea typeface="Calibri" panose="020F0502020204030204" pitchFamily="34" charset="0"/>
                <a:cs typeface="+mn-cs"/>
              </a:rPr>
              <a:t>288</a:t>
            </a:r>
            <a:r>
              <a:rPr lang="en-US" altLang="en-US" sz="1200" kern="1200" dirty="0" smtClean="0">
                <a:solidFill>
                  <a:srgbClr val="254061"/>
                </a:solidFill>
                <a:latin typeface="+mn-lt"/>
                <a:ea typeface="Calibri" panose="020F0502020204030204" pitchFamily="34" charset="0"/>
                <a:cs typeface="+mn-cs"/>
              </a:rPr>
              <a:t> </a:t>
            </a:r>
            <a:r>
              <a:rPr lang="en-US" altLang="en-US" sz="1200" u="sng" kern="1200" dirty="0" smtClean="0">
                <a:solidFill>
                  <a:srgbClr val="254061"/>
                </a:solidFill>
                <a:latin typeface="+mn-lt"/>
                <a:ea typeface="Calibri" panose="020F0502020204030204" pitchFamily="34" charset="0"/>
                <a:cs typeface="+mn-cs"/>
              </a:rPr>
              <a:t>international</a:t>
            </a:r>
            <a:r>
              <a:rPr lang="en-US" altLang="en-US" sz="1200" kern="1200" dirty="0" smtClean="0">
                <a:solidFill>
                  <a:srgbClr val="254061"/>
                </a:solidFill>
                <a:latin typeface="+mn-lt"/>
                <a:ea typeface="Calibri" panose="020F0502020204030204" pitchFamily="34" charset="0"/>
                <a:cs typeface="+mn-cs"/>
              </a:rPr>
              <a:t> and </a:t>
            </a:r>
            <a:r>
              <a:rPr lang="en-US" altLang="en-US" sz="1200" b="1" kern="1200" dirty="0" smtClean="0">
                <a:solidFill>
                  <a:srgbClr val="254061"/>
                </a:solidFill>
                <a:latin typeface="+mn-lt"/>
                <a:ea typeface="Calibri" panose="020F0502020204030204" pitchFamily="34" charset="0"/>
                <a:cs typeface="+mn-cs"/>
              </a:rPr>
              <a:t>227</a:t>
            </a:r>
            <a:r>
              <a:rPr lang="en-US" altLang="en-US" sz="1200" kern="1200" dirty="0" smtClean="0">
                <a:solidFill>
                  <a:srgbClr val="254061"/>
                </a:solidFill>
                <a:latin typeface="+mn-lt"/>
                <a:ea typeface="Calibri" panose="020F0502020204030204" pitchFamily="34" charset="0"/>
                <a:cs typeface="+mn-cs"/>
              </a:rPr>
              <a:t> </a:t>
            </a:r>
            <a:r>
              <a:rPr lang="en-US" altLang="en-US" sz="1200" u="sng" kern="1200" dirty="0" smtClean="0">
                <a:solidFill>
                  <a:srgbClr val="254061"/>
                </a:solidFill>
                <a:latin typeface="+mn-lt"/>
                <a:ea typeface="Calibri" panose="020F0502020204030204" pitchFamily="34" charset="0"/>
                <a:cs typeface="+mn-cs"/>
              </a:rPr>
              <a:t>domestic</a:t>
            </a:r>
            <a:r>
              <a:rPr lang="en-US" altLang="en-US" sz="1200" kern="1200" dirty="0" smtClean="0">
                <a:solidFill>
                  <a:srgbClr val="254061"/>
                </a:solidFill>
                <a:latin typeface="+mn-lt"/>
                <a:ea typeface="Calibri" panose="020F0502020204030204" pitchFamily="34" charset="0"/>
                <a:cs typeface="+mn-cs"/>
              </a:rPr>
              <a:t> migrants per day).</a:t>
            </a:r>
            <a:endParaRPr lang="en-US" altLang="en-US" sz="1200" kern="1200" dirty="0" smtClean="0">
              <a:solidFill>
                <a:srgbClr val="25406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F32840-EA76-4A40-B83F-F31ACE11B3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6495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30</a:t>
            </a:fld>
            <a:endParaRPr lang="en-US" dirty="0"/>
          </a:p>
        </p:txBody>
      </p:sp>
    </p:spTree>
    <p:extLst>
      <p:ext uri="{BB962C8B-B14F-4D97-AF65-F5344CB8AC3E}">
        <p14:creationId xmlns:p14="http://schemas.microsoft.com/office/powerpoint/2010/main" val="1309608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https://www.pewresearch.org/hispanic/wp-content/uploads/sites/5/2019/03/Pew-Research-Center_2018-11-27_U-S-Unauthorized-Immigrants-Total-Dips_Updated-2019-06-25.pdf</a:t>
            </a:r>
            <a:endParaRPr lang="en-US" dirty="0" smtClean="0"/>
          </a:p>
          <a:p>
            <a:r>
              <a:rPr lang="en-US" dirty="0" smtClean="0">
                <a:hlinkClick r:id="rId4"/>
              </a:rPr>
              <a:t>https://www.migrationpolicy.org/data/unauthorized-immigrant-population/state/TX</a:t>
            </a:r>
            <a:endParaRPr lang="en-US" dirty="0" smtClean="0"/>
          </a:p>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31</a:t>
            </a:fld>
            <a:endParaRPr lang="en-US" dirty="0"/>
          </a:p>
        </p:txBody>
      </p:sp>
    </p:spTree>
    <p:extLst>
      <p:ext uri="{BB962C8B-B14F-4D97-AF65-F5344CB8AC3E}">
        <p14:creationId xmlns:p14="http://schemas.microsoft.com/office/powerpoint/2010/main" val="2841733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32</a:t>
            </a:fld>
            <a:endParaRPr lang="en-US" dirty="0"/>
          </a:p>
        </p:txBody>
      </p:sp>
    </p:spTree>
    <p:extLst>
      <p:ext uri="{BB962C8B-B14F-4D97-AF65-F5344CB8AC3E}">
        <p14:creationId xmlns:p14="http://schemas.microsoft.com/office/powerpoint/2010/main" val="14082682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Population projections </a:t>
            </a:r>
            <a:r>
              <a:rPr lang="en-US" baseline="0" dirty="0" smtClean="0"/>
              <a:t>by race and ethnicity suggest that Latino’s are and will increasingly be the largest race/ethnic group. The number and percent who are non-Hispanic white are likely to decline. Non-Hispanic other are largely of Asian descent and they appear to be increasing rapidly, although the base number is small.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192831-88FD-46AC-A3A6-55A2B3E79D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00265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C95698-22BF-4099-B592-586CF61CB1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3184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C95698-22BF-4099-B592-586CF61CB1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1971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166688"/>
            <a:ext cx="8015288" cy="6011862"/>
          </a:xfrm>
        </p:spPr>
      </p:sp>
      <p:sp>
        <p:nvSpPr>
          <p:cNvPr id="3" name="Notes Placeholder 2"/>
          <p:cNvSpPr>
            <a:spLocks noGrp="1"/>
          </p:cNvSpPr>
          <p:nvPr>
            <p:ph type="body" idx="1"/>
          </p:nvPr>
        </p:nvSpPr>
        <p:spPr/>
        <p:txBody>
          <a:bodyPr/>
          <a:lstStyle/>
          <a:p>
            <a:pPr defTabSz="1002140">
              <a:defRPr/>
            </a:pPr>
            <a:r>
              <a:rPr lang="en-US" sz="800" dirty="0"/>
              <a:t>When we look at the geographic distribution of the population of Texas over time we see continually increasing population in the counties along the I-35 corridor, the Houston area, and the lower Rio Grand Valley. Urbanized areas out west have grown but most counties in the west have experienced limited growth and some population decline. Approximately 86% of the population is along I-35 and east.  This area with the 3 major metropolitan areas at the points is often described as the Texas population triangle.</a:t>
            </a:r>
          </a:p>
        </p:txBody>
      </p:sp>
      <p:sp>
        <p:nvSpPr>
          <p:cNvPr id="4" name="Slide Number Placeholder 3"/>
          <p:cNvSpPr>
            <a:spLocks noGrp="1"/>
          </p:cNvSpPr>
          <p:nvPr>
            <p:ph type="sldNum" sz="quarter" idx="10"/>
          </p:nvPr>
        </p:nvSpPr>
        <p:spPr>
          <a:xfrm>
            <a:off x="5803393" y="7296912"/>
            <a:ext cx="4437888" cy="384048"/>
          </a:xfrm>
          <a:prstGeom prst="rect">
            <a:avLst/>
          </a:prstGeom>
        </p:spPr>
        <p:txBody>
          <a:bodyPr/>
          <a:lstStyle/>
          <a:p>
            <a:pPr>
              <a:defRPr/>
            </a:pPr>
            <a:fld id="{47192831-88FD-46AC-A3A6-55A2B3E79D84}" type="slidenum">
              <a:rPr lang="en-US" smtClean="0"/>
              <a:pPr>
                <a:defRPr/>
              </a:pPr>
              <a:t>4</a:t>
            </a:fld>
            <a:endParaRPr lang="en-US" dirty="0"/>
          </a:p>
        </p:txBody>
      </p:sp>
    </p:spTree>
    <p:extLst>
      <p:ext uri="{BB962C8B-B14F-4D97-AF65-F5344CB8AC3E}">
        <p14:creationId xmlns:p14="http://schemas.microsoft.com/office/powerpoint/2010/main" val="554564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0763" y="522288"/>
            <a:ext cx="8258175" cy="6192837"/>
          </a:xfrm>
        </p:spPr>
      </p:sp>
      <p:sp>
        <p:nvSpPr>
          <p:cNvPr id="3" name="Notes Placeholder 2"/>
          <p:cNvSpPr>
            <a:spLocks noGrp="1"/>
          </p:cNvSpPr>
          <p:nvPr>
            <p:ph type="body" idx="1"/>
          </p:nvPr>
        </p:nvSpPr>
        <p:spPr>
          <a:xfrm>
            <a:off x="606882" y="6533899"/>
            <a:ext cx="9569720" cy="1989210"/>
          </a:xfrm>
          <a:prstGeom prst="rect">
            <a:avLst/>
          </a:prstGeom>
        </p:spPr>
        <p:txBody>
          <a:bodyPr/>
          <a:lstStyle/>
          <a:p>
            <a:pPr defTabSz="1039520">
              <a:defRPr/>
            </a:pPr>
            <a:r>
              <a:rPr lang="en-US" dirty="0" smtClean="0"/>
              <a:t>Population</a:t>
            </a:r>
            <a:r>
              <a:rPr lang="en-US" baseline="0" dirty="0" smtClean="0"/>
              <a:t> change over the decade has been greatest in the urban and suburban population triangle counties. Counties in the lower Rio Grande Valley also had significant growth as did El Paso. Overall, </a:t>
            </a:r>
            <a:r>
              <a:rPr lang="en-US" dirty="0" smtClean="0"/>
              <a:t>158</a:t>
            </a:r>
            <a:r>
              <a:rPr lang="en-US" baseline="0" dirty="0" smtClean="0"/>
              <a:t> </a:t>
            </a:r>
            <a:r>
              <a:rPr lang="en-US" dirty="0" smtClean="0"/>
              <a:t>counties</a:t>
            </a:r>
            <a:r>
              <a:rPr lang="en-US" baseline="0" dirty="0" smtClean="0"/>
              <a:t> gained population while 96 (38%) lost population over the decade.</a:t>
            </a:r>
          </a:p>
          <a:p>
            <a:pPr defTabSz="1039520">
              <a:defRPr/>
            </a:pPr>
            <a:endParaRPr lang="en-US" dirty="0" smtClean="0"/>
          </a:p>
        </p:txBody>
      </p:sp>
      <p:sp>
        <p:nvSpPr>
          <p:cNvPr id="4" name="Slide Number Placeholder 3"/>
          <p:cNvSpPr>
            <a:spLocks noGrp="1"/>
          </p:cNvSpPr>
          <p:nvPr>
            <p:ph type="sldNum" sz="quarter" idx="10"/>
          </p:nvPr>
        </p:nvSpPr>
        <p:spPr>
          <a:xfrm>
            <a:off x="5993669" y="7614169"/>
            <a:ext cx="4583392" cy="400746"/>
          </a:xfrm>
          <a:prstGeom prst="rect">
            <a:avLst/>
          </a:prstGeom>
        </p:spPr>
        <p:txBody>
          <a:bodyPr/>
          <a:lstStyle/>
          <a:p>
            <a:pPr>
              <a:defRPr/>
            </a:pPr>
            <a:fld id="{47192831-88FD-46AC-A3A6-55A2B3E79D84}" type="slidenum">
              <a:rPr lang="en-US" smtClean="0"/>
              <a:pPr>
                <a:defRPr/>
              </a:pPr>
              <a:t>5</a:t>
            </a:fld>
            <a:endParaRPr lang="en-US" dirty="0"/>
          </a:p>
        </p:txBody>
      </p:sp>
    </p:spTree>
    <p:extLst>
      <p:ext uri="{BB962C8B-B14F-4D97-AF65-F5344CB8AC3E}">
        <p14:creationId xmlns:p14="http://schemas.microsoft.com/office/powerpoint/2010/main" val="682697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347663"/>
            <a:ext cx="8259763" cy="6194425"/>
          </a:xfrm>
        </p:spPr>
      </p:sp>
      <p:sp>
        <p:nvSpPr>
          <p:cNvPr id="3" name="Notes Placeholder 2"/>
          <p:cNvSpPr>
            <a:spLocks noGrp="1"/>
          </p:cNvSpPr>
          <p:nvPr>
            <p:ph type="body" idx="1"/>
          </p:nvPr>
        </p:nvSpPr>
        <p:spPr>
          <a:xfrm>
            <a:off x="606882" y="6359660"/>
            <a:ext cx="9569720" cy="1989210"/>
          </a:xfrm>
          <a:prstGeom prst="rect">
            <a:avLst/>
          </a:prstGeom>
        </p:spPr>
        <p:txBody>
          <a:bodyPr/>
          <a:lstStyle/>
          <a:p>
            <a:pPr defTabSz="1039520">
              <a:defRPr/>
            </a:pPr>
            <a:r>
              <a:rPr lang="en-US" dirty="0" smtClean="0"/>
              <a:t>Percent change is an indicator of the speed of population change</a:t>
            </a:r>
            <a:r>
              <a:rPr lang="en-US" baseline="0" dirty="0" smtClean="0"/>
              <a:t> void of information about the volume of population change. Percent change in the population over the past few years has been greatest in the suburban population triangle counties, notably among counties between San Antonio and Austin. In the early part of the decade, counties in the Eagle Ford Shale area (south east of San Antonio) had been growing quickly. This is less so the case today. The Cline Shale area (Midland and Odessa area) continues to grow and in some cases even growing faster than the State. </a:t>
            </a:r>
          </a:p>
          <a:p>
            <a:pPr defTabSz="1039520">
              <a:defRPr/>
            </a:pPr>
            <a:endParaRPr lang="en-US" dirty="0" smtClean="0"/>
          </a:p>
        </p:txBody>
      </p:sp>
      <p:sp>
        <p:nvSpPr>
          <p:cNvPr id="4" name="Slide Number Placeholder 3"/>
          <p:cNvSpPr>
            <a:spLocks noGrp="1"/>
          </p:cNvSpPr>
          <p:nvPr>
            <p:ph type="sldNum" sz="quarter" idx="10"/>
          </p:nvPr>
        </p:nvSpPr>
        <p:spPr>
          <a:xfrm>
            <a:off x="5993669" y="7614169"/>
            <a:ext cx="4583392" cy="400746"/>
          </a:xfrm>
          <a:prstGeom prst="rect">
            <a:avLst/>
          </a:prstGeom>
        </p:spPr>
        <p:txBody>
          <a:bodyPr/>
          <a:lstStyle/>
          <a:p>
            <a:pPr>
              <a:defRPr/>
            </a:pPr>
            <a:fld id="{47192831-88FD-46AC-A3A6-55A2B3E79D84}" type="slidenum">
              <a:rPr lang="en-US" smtClean="0"/>
              <a:pPr>
                <a:defRPr/>
              </a:pPr>
              <a:t>6</a:t>
            </a:fld>
            <a:endParaRPr lang="en-US" dirty="0"/>
          </a:p>
        </p:txBody>
      </p:sp>
    </p:spTree>
    <p:extLst>
      <p:ext uri="{BB962C8B-B14F-4D97-AF65-F5344CB8AC3E}">
        <p14:creationId xmlns:p14="http://schemas.microsoft.com/office/powerpoint/2010/main" val="522559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 to understand a couple of very</a:t>
            </a:r>
            <a:r>
              <a:rPr lang="en-US" baseline="0" dirty="0" smtClean="0"/>
              <a:t> basic element of population change to think about how growing population may impact our state infrastructure and demand for services. Population changes from two factors, one is natural increase which is simply births minus deaths over time. Essentially population added from natural increase are babies who are usually added to an already existing household. They won’t be attending school for at least the next 4 years and they won’t be driving their own vehicle on our roads for another 16 years. So the effect of population growth from natural increase on our state infrastructure is both lightening, from people dying, and somewhat lagged, until babies start attending school and driving on our roads. </a:t>
            </a:r>
          </a:p>
          <a:p>
            <a:endParaRPr lang="en-US" baseline="0" dirty="0" smtClean="0"/>
          </a:p>
          <a:p>
            <a:r>
              <a:rPr lang="en-US" baseline="0" dirty="0" smtClean="0"/>
              <a:t>The second way population changes is from net-migration, which is simply in-minus out migrants. In Texas, the balance has been for us to have more in than out migrants. Migrants, are usually adults who are looking for a place to live, adding a vehicle to the road, and for those with children enrolling in our schools. Essentially, migrants make a more immediate demand for goods and services and instantly contribute to adding stress to our state’s infrastructure.</a:t>
            </a:r>
          </a:p>
          <a:p>
            <a:endParaRPr lang="en-US" baseline="0" dirty="0" smtClean="0"/>
          </a:p>
          <a:p>
            <a:r>
              <a:rPr lang="en-US" baseline="0" dirty="0" smtClean="0"/>
              <a:t>When we look at population change in Texas, from 1950 to present we can see that before 1970, most of our growth was from natural increase. Starting in the 1970s a much larger percent of our growth is attributed to net migration and this continues to today where nearly half of our population change is from migration.</a:t>
            </a:r>
          </a:p>
          <a:p>
            <a:endParaRPr lang="en-US" dirty="0"/>
          </a:p>
        </p:txBody>
      </p:sp>
    </p:spTree>
    <p:extLst>
      <p:ext uri="{BB962C8B-B14F-4D97-AF65-F5344CB8AC3E}">
        <p14:creationId xmlns:p14="http://schemas.microsoft.com/office/powerpoint/2010/main" val="2925688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Natural</a:t>
            </a:r>
            <a:r>
              <a:rPr lang="en-US" baseline="0" dirty="0" smtClean="0"/>
              <a:t> increase has been in the range of half of population change since the last Census in Texas. Thus Texas is growing quickly and substantially from having more births than deaths over time. In recent years the number and percent of new Texans from other states has declined and the number and percent of international migrants has increased. </a:t>
            </a:r>
            <a:endParaRPr lang="en-US" dirty="0"/>
          </a:p>
        </p:txBody>
      </p:sp>
      <p:sp>
        <p:nvSpPr>
          <p:cNvPr id="4" name="Slide Number Placeholder 3"/>
          <p:cNvSpPr>
            <a:spLocks noGrp="1"/>
          </p:cNvSpPr>
          <p:nvPr>
            <p:ph type="sldNum" sz="quarter" idx="10"/>
          </p:nvPr>
        </p:nvSpPr>
        <p:spPr/>
        <p:txBody>
          <a:bodyPr/>
          <a:lstStyle/>
          <a:p>
            <a:pPr marL="0" marR="0" lvl="0" indent="0" algn="r" defTabSz="966529" rtl="0" eaLnBrk="0" fontAlgn="base" latinLnBrk="0" hangingPunct="0">
              <a:lnSpc>
                <a:spcPct val="100000"/>
              </a:lnSpc>
              <a:spcBef>
                <a:spcPct val="0"/>
              </a:spcBef>
              <a:spcAft>
                <a:spcPct val="0"/>
              </a:spcAft>
              <a:buClrTx/>
              <a:buSzTx/>
              <a:buFontTx/>
              <a:buNone/>
              <a:tabLst/>
              <a:defRPr/>
            </a:pPr>
            <a:fld id="{47192831-88FD-46AC-A3A6-55A2B3E79D84}" type="slidenum">
              <a:rPr kumimoji="0" lang="en-US" sz="1200" b="0" i="0" u="none" strike="noStrike" kern="1200" cap="none" spc="0" normalizeH="0" baseline="0" noProof="0">
                <a:ln>
                  <a:noFill/>
                </a:ln>
                <a:solidFill>
                  <a:srgbClr val="000000"/>
                </a:solidFill>
                <a:effectLst/>
                <a:uLnTx/>
                <a:uFillTx/>
                <a:latin typeface="Arial" charset="0"/>
                <a:ea typeface="ＭＳ Ｐゴシック" pitchFamily="-16" charset="-128"/>
                <a:cs typeface="+mn-cs"/>
              </a:rPr>
              <a:pPr marL="0" marR="0" lvl="0" indent="0" algn="r" defTabSz="966529"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pitchFamily="-16" charset="-128"/>
              <a:cs typeface="+mn-cs"/>
            </a:endParaRPr>
          </a:p>
        </p:txBody>
      </p:sp>
    </p:spTree>
    <p:extLst>
      <p:ext uri="{BB962C8B-B14F-4D97-AF65-F5344CB8AC3E}">
        <p14:creationId xmlns:p14="http://schemas.microsoft.com/office/powerpoint/2010/main" val="2882879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192831-88FD-46AC-A3A6-55A2B3E79D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9861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12</a:t>
            </a:fld>
            <a:endParaRPr lang="en-US" dirty="0"/>
          </a:p>
        </p:txBody>
      </p:sp>
    </p:spTree>
    <p:extLst>
      <p:ext uri="{BB962C8B-B14F-4D97-AF65-F5344CB8AC3E}">
        <p14:creationId xmlns:p14="http://schemas.microsoft.com/office/powerpoint/2010/main" val="11306190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96047" y="8"/>
            <a:ext cx="5947954" cy="1323703"/>
          </a:xfrm>
        </p:spPr>
        <p:txBody>
          <a:bodyPr anchor="t">
            <a:normAutofit/>
          </a:bodyPr>
          <a:lstStyle>
            <a:lvl1pPr algn="ctr">
              <a:defRPr sz="4000">
                <a:solidFill>
                  <a:schemeClr val="accent5">
                    <a:lumMod val="5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008917" y="1607208"/>
            <a:ext cx="3135086" cy="2755786"/>
          </a:xfrm>
        </p:spPr>
        <p:txBody>
          <a:bodyPr/>
          <a:lstStyle>
            <a:lvl1pPr marL="0" indent="0" algn="ctr">
              <a:buNone/>
              <a:defRPr sz="2400">
                <a:solidFill>
                  <a:schemeClr val="accent5">
                    <a:lumMod val="50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1D2A5C4-7B55-4892-8DB0-3D84B1A08917}" type="datetimeFigureOut">
              <a:rPr lang="en-US" smtClean="0"/>
              <a:t>8/27/2019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9777" t="1" r="-8" b="-765"/>
          <a:stretch/>
        </p:blipFill>
        <p:spPr>
          <a:xfrm>
            <a:off x="0" y="8"/>
            <a:ext cx="6387174" cy="6562165"/>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95444" y="5669287"/>
            <a:ext cx="3322433" cy="1090655"/>
          </a:xfrm>
          <a:prstGeom prst="rect">
            <a:avLst/>
          </a:prstGeom>
        </p:spPr>
      </p:pic>
    </p:spTree>
    <p:extLst>
      <p:ext uri="{BB962C8B-B14F-4D97-AF65-F5344CB8AC3E}">
        <p14:creationId xmlns:p14="http://schemas.microsoft.com/office/powerpoint/2010/main" val="999138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74B86-8FF8-444A-ADFB-7DCF305616B1}" type="datetime1">
              <a:rPr lang="en-US" smtClean="0"/>
              <a:t>8/27/2019</a:t>
            </a:fld>
            <a:endParaRPr lang="en-US" dirty="0"/>
          </a:p>
        </p:txBody>
      </p:sp>
      <p:sp>
        <p:nvSpPr>
          <p:cNvPr id="3" name="Footer Placeholder 2"/>
          <p:cNvSpPr>
            <a:spLocks noGrp="1"/>
          </p:cNvSpPr>
          <p:nvPr>
            <p:ph type="ftr" sz="quarter" idx="11"/>
          </p:nvPr>
        </p:nvSpPr>
        <p:spPr/>
        <p:txBody>
          <a:bodyPr/>
          <a:lstStyle/>
          <a:p>
            <a:r>
              <a:rPr lang="en-US" dirty="0" smtClean="0"/>
              <a:t>DRAFT 5-25-10</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55274319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solidFill>
                  <a:schemeClr val="accent5">
                    <a:lumMod val="50000"/>
                  </a:schemeClr>
                </a:solidFill>
              </a:defRPr>
            </a:lvl1pPr>
            <a:lvl2pPr>
              <a:defRPr sz="2800">
                <a:solidFill>
                  <a:schemeClr val="accent5">
                    <a:lumMod val="50000"/>
                  </a:schemeClr>
                </a:solidFill>
              </a:defRPr>
            </a:lvl2pPr>
            <a:lvl3pPr>
              <a:defRPr sz="2400">
                <a:solidFill>
                  <a:schemeClr val="accent5">
                    <a:lumMod val="50000"/>
                  </a:schemeClr>
                </a:solidFill>
              </a:defRPr>
            </a:lvl3pPr>
            <a:lvl4pPr>
              <a:defRPr sz="2000">
                <a:solidFill>
                  <a:schemeClr val="accent5">
                    <a:lumMod val="50000"/>
                  </a:schemeClr>
                </a:solidFill>
              </a:defRPr>
            </a:lvl4pPr>
            <a:lvl5pPr>
              <a:defRPr sz="2000">
                <a:solidFill>
                  <a:schemeClr val="accent5">
                    <a:lumMod val="50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56"/>
            <a:ext cx="2949178" cy="487489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48AC94-746D-4D1E-A90E-AED3C5E97251}" type="datetime1">
              <a:rPr lang="en-US" smtClean="0"/>
              <a:t>8/27/2019</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65938198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7"/>
            <a:ext cx="4629150" cy="5012055"/>
          </a:xfrm>
        </p:spPr>
        <p:txBody>
          <a:bodyPr anchor="t"/>
          <a:lstStyle>
            <a:lvl1pPr marL="0" indent="0">
              <a:buNone/>
              <a:defRPr sz="3200">
                <a:solidFill>
                  <a:schemeClr val="accent5">
                    <a:lumMod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1297307"/>
            <a:ext cx="2949178" cy="501205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9D2612-89F1-4C39-A4E6-E99566F934F7}" type="datetime1">
              <a:rPr lang="en-US" smtClean="0"/>
              <a:t>8/27/2019</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58038790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solidFill>
                  <a:schemeClr val="accent5">
                    <a:lumMod val="5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2" y="1326833"/>
            <a:ext cx="3887391" cy="823912"/>
          </a:xfrm>
        </p:spPr>
        <p:txBody>
          <a:bodyPr anchor="b"/>
          <a:lstStyle>
            <a:lvl1pPr marL="0" indent="0">
              <a:buNone/>
              <a:defRPr sz="2400" b="1">
                <a:solidFill>
                  <a:schemeClr val="accent5">
                    <a:lumMod val="5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2" y="2150752"/>
            <a:ext cx="3887391" cy="410146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34E50B-2F52-4821-A80F-AEA68124EBC8}" type="datetime1">
              <a:rPr lang="en-US" smtClean="0"/>
              <a:t>8/27/2019</a:t>
            </a:fld>
            <a:endParaRPr lang="en-US" dirty="0"/>
          </a:p>
        </p:txBody>
      </p:sp>
      <p:sp>
        <p:nvSpPr>
          <p:cNvPr id="8" name="Footer Placeholder 7"/>
          <p:cNvSpPr>
            <a:spLocks noGrp="1"/>
          </p:cNvSpPr>
          <p:nvPr>
            <p:ph type="ftr" sz="quarter" idx="11"/>
          </p:nvPr>
        </p:nvSpPr>
        <p:spPr/>
        <p:txBody>
          <a:bodyPr/>
          <a:lstStyle/>
          <a:p>
            <a:r>
              <a:rPr lang="en-US" dirty="0"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3969110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solidFill>
                  <a:schemeClr val="accent5">
                    <a:lumMod val="50000"/>
                  </a:schemeClr>
                </a:solidFill>
              </a:defRPr>
            </a:lvl1pPr>
            <a:lvl2pPr>
              <a:defRPr sz="2800">
                <a:solidFill>
                  <a:schemeClr val="accent5">
                    <a:lumMod val="50000"/>
                  </a:schemeClr>
                </a:solidFill>
              </a:defRPr>
            </a:lvl2pPr>
            <a:lvl3pPr>
              <a:defRPr sz="2400">
                <a:solidFill>
                  <a:schemeClr val="accent5">
                    <a:lumMod val="50000"/>
                  </a:schemeClr>
                </a:solidFill>
              </a:defRPr>
            </a:lvl3pPr>
            <a:lvl4pPr>
              <a:defRPr sz="2000">
                <a:solidFill>
                  <a:schemeClr val="accent5">
                    <a:lumMod val="50000"/>
                  </a:schemeClr>
                </a:solidFill>
              </a:defRPr>
            </a:lvl4pPr>
            <a:lvl5pPr>
              <a:defRPr sz="2000">
                <a:solidFill>
                  <a:schemeClr val="accent5">
                    <a:lumMod val="50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56"/>
            <a:ext cx="2949178" cy="487489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6E1CF5-A70B-4390-BA91-1EB097C99F0D}" type="datetime1">
              <a:rPr lang="en-US" smtClean="0"/>
              <a:t>8/27/2019</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0286773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7"/>
            <a:ext cx="4629150" cy="5012055"/>
          </a:xfrm>
        </p:spPr>
        <p:txBody>
          <a:bodyPr anchor="t"/>
          <a:lstStyle>
            <a:lvl1pPr marL="0" indent="0">
              <a:buNone/>
              <a:defRPr sz="3200">
                <a:solidFill>
                  <a:schemeClr val="accent5">
                    <a:lumMod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1297307"/>
            <a:ext cx="2949178" cy="501205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DF19AD-229C-4ABE-A25C-718C0D054BAE}" type="datetime1">
              <a:rPr lang="en-US" smtClean="0"/>
              <a:t>8/27/2019</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08303293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56975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pPr/>
              <a:t>8/27/2019</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73971199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10" descr="6"/>
          <p:cNvPicPr>
            <a:picLocks noChangeAspect="1" noChangeArrowheads="1"/>
          </p:cNvPicPr>
          <p:nvPr userDrawn="1"/>
        </p:nvPicPr>
        <p:blipFill>
          <a:blip r:embed="rId2" cstate="print"/>
          <a:srcRect/>
          <a:stretch>
            <a:fillRect/>
          </a:stretch>
        </p:blipFill>
        <p:spPr bwMode="auto">
          <a:xfrm>
            <a:off x="-7938" y="-1586"/>
            <a:ext cx="9151938" cy="6859588"/>
          </a:xfrm>
          <a:prstGeom prst="rect">
            <a:avLst/>
          </a:prstGeom>
          <a:noFill/>
          <a:ln w="9525">
            <a:noFill/>
            <a:miter lim="800000"/>
            <a:headEnd/>
            <a:tailEnd/>
          </a:ln>
        </p:spPr>
      </p:pic>
      <p:sp>
        <p:nvSpPr>
          <p:cNvPr id="2" name="Title 1"/>
          <p:cNvSpPr>
            <a:spLocks noGrp="1"/>
          </p:cNvSpPr>
          <p:nvPr>
            <p:ph type="ctrTitle"/>
          </p:nvPr>
        </p:nvSpPr>
        <p:spPr>
          <a:xfrm>
            <a:off x="228600" y="152401"/>
            <a:ext cx="5410200" cy="1447800"/>
          </a:xfrm>
        </p:spPr>
        <p:txBody>
          <a:bodyPr/>
          <a:lstStyle>
            <a:lvl1pPr>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6400800" y="3276600"/>
            <a:ext cx="2895600" cy="1752600"/>
          </a:xfrm>
        </p:spPr>
        <p:txBody>
          <a:bodyPr/>
          <a:lstStyle>
            <a:lvl1pPr marL="0" indent="0" algn="ctr">
              <a:buNone/>
              <a:defRPr>
                <a:solidFill>
                  <a:srgbClr val="1B1E7A"/>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12A7CDC-4B72-4EB7-B1BB-C82D7DE7D8BA}" type="datetime1">
              <a:rPr lang="en-US" smtClean="0">
                <a:solidFill>
                  <a:prstClr val="black">
                    <a:tint val="75000"/>
                  </a:prstClr>
                </a:solidFill>
              </a:rPr>
              <a:pPr/>
              <a:t>8/27/2019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74716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DD98C2-4443-4FAD-AD0E-E6A1AC079C78}" type="datetime1">
              <a:rPr lang="en-US" smtClean="0">
                <a:solidFill>
                  <a:prstClr val="black">
                    <a:tint val="75000"/>
                  </a:prstClr>
                </a:solidFill>
              </a:rPr>
              <a:pPr/>
              <a:t>8/27/2019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2224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19940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35965E-E331-4203-85D2-6144AE7A2AF5}" type="datetime1">
              <a:rPr lang="en-US" smtClean="0">
                <a:solidFill>
                  <a:prstClr val="black">
                    <a:tint val="75000"/>
                  </a:prstClr>
                </a:solidFill>
              </a:rPr>
              <a:pPr/>
              <a:t>8/27/2019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17757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7"/>
            <a:ext cx="4041775"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5E74D4-3DC4-41E2-A2D3-FC72449314FC}" type="datetime1">
              <a:rPr lang="en-US" smtClean="0">
                <a:solidFill>
                  <a:prstClr val="black">
                    <a:tint val="75000"/>
                  </a:prstClr>
                </a:solidFill>
              </a:rPr>
              <a:pPr/>
              <a:t>8/27/2019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49002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8D14D6-A91F-478F-8D15-3766D9636041}" type="datetime1">
              <a:rPr lang="en-US" smtClean="0">
                <a:solidFill>
                  <a:prstClr val="black">
                    <a:tint val="75000"/>
                  </a:prstClr>
                </a:solidFill>
              </a:rPr>
              <a:pPr/>
              <a:t>8/27/2019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79920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B692C-9709-491B-A0E2-FB4990427AA6}" type="datetime1">
              <a:rPr lang="en-US" smtClean="0">
                <a:solidFill>
                  <a:prstClr val="black">
                    <a:tint val="75000"/>
                  </a:prstClr>
                </a:solidFill>
              </a:rPr>
              <a:pPr/>
              <a:t>8/27/2019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34225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39EC6A-FA0C-479D-9DA8-BC36513D3ECE}" type="datetime1">
              <a:rPr lang="en-US" smtClean="0">
                <a:solidFill>
                  <a:prstClr val="black">
                    <a:tint val="75000"/>
                  </a:prstClr>
                </a:solidFill>
              </a:rPr>
              <a:pPr/>
              <a:t>8/27/2019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7" name="Picture 14" descr="7"/>
          <p:cNvPicPr>
            <a:picLocks noChangeAspect="1" noChangeArrowheads="1"/>
          </p:cNvPicPr>
          <p:nvPr userDrawn="1"/>
        </p:nvPicPr>
        <p:blipFill>
          <a:blip r:embed="rId2" cstate="print"/>
          <a:srcRect/>
          <a:stretch>
            <a:fillRect/>
          </a:stretch>
        </p:blipFill>
        <p:spPr bwMode="auto">
          <a:xfrm>
            <a:off x="0" y="2"/>
            <a:ext cx="9145588" cy="6859588"/>
          </a:xfrm>
          <a:prstGeom prst="rect">
            <a:avLst/>
          </a:prstGeom>
          <a:noFill/>
          <a:ln w="9525">
            <a:noFill/>
            <a:miter lim="800000"/>
            <a:headEnd/>
            <a:tailEnd/>
          </a:ln>
        </p:spPr>
      </p:pic>
    </p:spTree>
    <p:extLst>
      <p:ext uri="{BB962C8B-B14F-4D97-AF65-F5344CB8AC3E}">
        <p14:creationId xmlns:p14="http://schemas.microsoft.com/office/powerpoint/2010/main" val="38166642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743200" y="228600"/>
            <a:ext cx="5715000" cy="990600"/>
          </a:xfr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ED3B526D-854B-4CBC-BCE7-0F9134F13447}" type="datetime1">
              <a:rPr lang="en-US" smtClean="0">
                <a:solidFill>
                  <a:prstClr val="black">
                    <a:tint val="75000"/>
                  </a:prstClr>
                </a:solidFill>
              </a:rPr>
              <a:pPr/>
              <a:t>8/27/2019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83749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2329DD-4882-453F-9012-71DE65064650}" type="datetime1">
              <a:rPr lang="en-US" smtClean="0">
                <a:solidFill>
                  <a:prstClr val="black">
                    <a:tint val="75000"/>
                  </a:prstClr>
                </a:solidFill>
              </a:rPr>
              <a:pPr/>
              <a:t>8/27/2019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8" name="Picture 16" descr="2"/>
          <p:cNvPicPr>
            <a:picLocks noChangeAspect="1" noChangeArrowheads="1"/>
          </p:cNvPicPr>
          <p:nvPr userDrawn="1"/>
        </p:nvPicPr>
        <p:blipFill>
          <a:blip r:embed="rId3" cstate="print"/>
          <a:srcRect/>
          <a:stretch>
            <a:fillRect/>
          </a:stretch>
        </p:blipFill>
        <p:spPr bwMode="auto">
          <a:xfrm>
            <a:off x="1" y="0"/>
            <a:ext cx="2570030" cy="1295400"/>
          </a:xfrm>
          <a:prstGeom prst="rect">
            <a:avLst/>
          </a:prstGeom>
          <a:noFill/>
          <a:ln w="9525">
            <a:noFill/>
            <a:miter lim="800000"/>
            <a:headEnd/>
            <a:tailEnd/>
          </a:ln>
        </p:spPr>
      </p:pic>
    </p:spTree>
    <p:extLst>
      <p:ext uri="{BB962C8B-B14F-4D97-AF65-F5344CB8AC3E}">
        <p14:creationId xmlns:p14="http://schemas.microsoft.com/office/powerpoint/2010/main" val="33117160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8B3A08-C202-47D6-A742-53F3794BFDD4}" type="datetime1">
              <a:rPr lang="en-US" smtClean="0">
                <a:solidFill>
                  <a:prstClr val="black">
                    <a:tint val="75000"/>
                  </a:prstClr>
                </a:solidFill>
              </a:rPr>
              <a:pPr/>
              <a:t>8/27/2019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6"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pic>
        <p:nvPicPr>
          <p:cNvPr id="7" name="Picture 16" descr="2"/>
          <p:cNvPicPr>
            <a:picLocks noChangeAspect="1" noChangeArrowheads="1"/>
          </p:cNvPicPr>
          <p:nvPr userDrawn="1"/>
        </p:nvPicPr>
        <p:blipFill>
          <a:blip r:embed="rId3" cstate="print"/>
          <a:srcRect/>
          <a:stretch>
            <a:fillRect/>
          </a:stretch>
        </p:blipFill>
        <p:spPr bwMode="auto">
          <a:xfrm>
            <a:off x="1" y="0"/>
            <a:ext cx="2570030" cy="1295400"/>
          </a:xfrm>
          <a:prstGeom prst="rect">
            <a:avLst/>
          </a:prstGeom>
          <a:noFill/>
          <a:ln w="9525">
            <a:noFill/>
            <a:miter lim="800000"/>
            <a:headEnd/>
            <a:tailEnd/>
          </a:ln>
        </p:spPr>
      </p:pic>
    </p:spTree>
    <p:extLst>
      <p:ext uri="{BB962C8B-B14F-4D97-AF65-F5344CB8AC3E}">
        <p14:creationId xmlns:p14="http://schemas.microsoft.com/office/powerpoint/2010/main" val="3371913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14" descr="7"/>
          <p:cNvPicPr>
            <a:picLocks noChangeAspect="1" noChangeArrowheads="1"/>
          </p:cNvPicPr>
          <p:nvPr userDrawn="1"/>
        </p:nvPicPr>
        <p:blipFill>
          <a:blip r:embed="rId2" cstate="print"/>
          <a:srcRect/>
          <a:stretch>
            <a:fillRect/>
          </a:stretch>
        </p:blipFill>
        <p:spPr bwMode="auto">
          <a:xfrm rot="5400000">
            <a:off x="1143000" y="-1143000"/>
            <a:ext cx="6858000" cy="9144000"/>
          </a:xfrm>
          <a:prstGeom prst="rect">
            <a:avLst/>
          </a:prstGeom>
          <a:noFill/>
          <a:ln w="9525">
            <a:noFill/>
            <a:miter lim="800000"/>
            <a:headEnd/>
            <a:tailEnd/>
          </a:ln>
        </p:spPr>
      </p:pic>
      <p:sp>
        <p:nvSpPr>
          <p:cNvPr id="2" name="Vertical Title 1"/>
          <p:cNvSpPr>
            <a:spLocks noGrp="1"/>
          </p:cNvSpPr>
          <p:nvPr>
            <p:ph type="title" orient="vert"/>
          </p:nvPr>
        </p:nvSpPr>
        <p:spPr>
          <a:xfrm>
            <a:off x="7772400" y="1143006"/>
            <a:ext cx="1066800" cy="54403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47"/>
            <a:ext cx="6553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6FD9106-C649-4660-AC2D-5C5B9D6E3261}" type="datetime1">
              <a:rPr lang="en-US" smtClean="0">
                <a:solidFill>
                  <a:prstClr val="black">
                    <a:tint val="75000"/>
                  </a:prstClr>
                </a:solidFill>
              </a:rPr>
              <a:pPr/>
              <a:t>8/27/2019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33031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68688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t>8/27/2019</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2182095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822082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357554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48604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55827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00500" y="120015"/>
            <a:ext cx="5046344" cy="908684"/>
          </a:xfrm>
        </p:spPr>
        <p:txBody>
          <a:bodyPr anchor="t" anchorCtr="0">
            <a:noAutofit/>
          </a:bodyPr>
          <a:lstStyle>
            <a:lvl1pPr algn="r">
              <a:defRPr sz="32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412231" y="1754505"/>
            <a:ext cx="2634614" cy="2874645"/>
          </a:xfrm>
        </p:spPr>
        <p:txBody>
          <a:bodyPr>
            <a:noAutofit/>
          </a:bodyPr>
          <a:lstStyle>
            <a:lvl1pPr marL="0" indent="0" algn="r">
              <a:lnSpc>
                <a:spcPct val="100000"/>
              </a:lnSpc>
              <a:buNone/>
              <a:defRPr sz="2400">
                <a:solidFill>
                  <a:srgbClr val="25327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grpSp>
        <p:nvGrpSpPr>
          <p:cNvPr id="5" name="Group 4"/>
          <p:cNvGrpSpPr/>
          <p:nvPr/>
        </p:nvGrpSpPr>
        <p:grpSpPr>
          <a:xfrm>
            <a:off x="6019800" y="6256840"/>
            <a:ext cx="2895599" cy="400110"/>
            <a:chOff x="6229737" y="6256840"/>
            <a:chExt cx="2895599" cy="40011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29737" y="6256840"/>
              <a:ext cx="399663" cy="399663"/>
            </a:xfrm>
            <a:prstGeom prst="rect">
              <a:avLst/>
            </a:prstGeom>
          </p:spPr>
        </p:pic>
        <p:sp>
          <p:nvSpPr>
            <p:cNvPr id="16" name="TextBox 15"/>
            <p:cNvSpPr txBox="1"/>
            <p:nvPr userDrawn="1"/>
          </p:nvSpPr>
          <p:spPr>
            <a:xfrm>
              <a:off x="6629399" y="6256840"/>
              <a:ext cx="2495937" cy="400110"/>
            </a:xfrm>
            <a:prstGeom prst="rect">
              <a:avLst/>
            </a:prstGeom>
            <a:noFill/>
          </p:spPr>
          <p:txBody>
            <a:bodyPr wrap="square" rtlCol="0">
              <a:normAutofit/>
            </a:bodyPr>
            <a:lstStyle/>
            <a:p>
              <a:r>
                <a:rPr lang="en-US" sz="2000" dirty="0" smtClean="0">
                  <a:solidFill>
                    <a:schemeClr val="tx2"/>
                  </a:solidFill>
                </a:rPr>
                <a:t>@TexasDemography</a:t>
              </a:r>
              <a:endParaRPr lang="en-US" sz="2000" dirty="0">
                <a:solidFill>
                  <a:schemeClr val="tx2"/>
                </a:solidFill>
              </a:endParaRPr>
            </a:p>
          </p:txBody>
        </p:sp>
      </p:gr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9315" y="5112828"/>
            <a:ext cx="3080384" cy="1011198"/>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9777" t="1" r="-8" b="-765"/>
          <a:stretch/>
        </p:blipFill>
        <p:spPr>
          <a:xfrm>
            <a:off x="0" y="0"/>
            <a:ext cx="6675120" cy="6766560"/>
          </a:xfrm>
          <a:prstGeom prst="rect">
            <a:avLst/>
          </a:prstGeom>
        </p:spPr>
      </p:pic>
    </p:spTree>
    <p:extLst>
      <p:ext uri="{BB962C8B-B14F-4D97-AF65-F5344CB8AC3E}">
        <p14:creationId xmlns:p14="http://schemas.microsoft.com/office/powerpoint/2010/main" val="252053561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t>8/27/2019</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63129757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26251"/>
            <a:ext cx="7886700" cy="2852737"/>
          </a:xfrm>
        </p:spPr>
        <p:txBody>
          <a:bodyPr anchor="b"/>
          <a:lstStyle>
            <a:lvl1pPr>
              <a:defRPr sz="6000">
                <a:solidFill>
                  <a:srgbClr val="25327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37195DDB-3A78-4C6D-97A9-BF4491D2246E}" type="datetime1">
              <a:rPr lang="en-US" smtClean="0"/>
              <a:t>8/27/2019</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39313727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45795" y="1563016"/>
            <a:ext cx="3886200" cy="467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6295" y="1563016"/>
            <a:ext cx="3886200" cy="467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C28A85-6220-4C1A-AFF4-87E88D120771}" type="datetime1">
              <a:rPr lang="en-US" smtClean="0"/>
              <a:t>8/27/2019</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91376365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0" y="132683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0" y="2150744"/>
            <a:ext cx="3887391" cy="41014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24345A-3D20-49E5-8A05-7DD2A06E0781}" type="datetime1">
              <a:rPr lang="en-US" smtClean="0"/>
              <a:t>8/27/2019</a:t>
            </a:fld>
            <a:endParaRPr lang="en-US" dirty="0"/>
          </a:p>
        </p:txBody>
      </p:sp>
      <p:sp>
        <p:nvSpPr>
          <p:cNvPr id="8" name="Footer Placeholder 7"/>
          <p:cNvSpPr>
            <a:spLocks noGrp="1"/>
          </p:cNvSpPr>
          <p:nvPr>
            <p:ph type="ftr" sz="quarter" idx="11"/>
          </p:nvPr>
        </p:nvSpPr>
        <p:spPr/>
        <p:txBody>
          <a:bodyPr/>
          <a:lstStyle/>
          <a:p>
            <a:r>
              <a:rPr lang="en-US"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85363659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CC9E70-FB3D-4BDB-BC8B-791C280B0EC6}" type="datetime1">
              <a:rPr lang="en-US" smtClean="0"/>
              <a:t>8/27/2019</a:t>
            </a:fld>
            <a:endParaRPr lang="en-US" dirty="0"/>
          </a:p>
        </p:txBody>
      </p:sp>
      <p:sp>
        <p:nvSpPr>
          <p:cNvPr id="4" name="Footer Placeholder 3"/>
          <p:cNvSpPr>
            <a:spLocks noGrp="1"/>
          </p:cNvSpPr>
          <p:nvPr>
            <p:ph type="ftr" sz="quarter" idx="11"/>
          </p:nvPr>
        </p:nvSpPr>
        <p:spPr/>
        <p:txBody>
          <a:bodyPr/>
          <a:lstStyle/>
          <a:p>
            <a:r>
              <a:rPr lang="en-US"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17821590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74B86-8FF8-444A-ADFB-7DCF305616B1}" type="datetime1">
              <a:rPr lang="en-US" smtClean="0"/>
              <a:t>8/27/2019</a:t>
            </a:fld>
            <a:endParaRPr lang="en-US" dirty="0"/>
          </a:p>
        </p:txBody>
      </p:sp>
      <p:sp>
        <p:nvSpPr>
          <p:cNvPr id="3" name="Footer Placeholder 2"/>
          <p:cNvSpPr>
            <a:spLocks noGrp="1"/>
          </p:cNvSpPr>
          <p:nvPr>
            <p:ph type="ftr" sz="quarter" idx="11"/>
          </p:nvPr>
        </p:nvSpPr>
        <p:spPr/>
        <p:txBody>
          <a:bodyPr/>
          <a:lstStyle/>
          <a:p>
            <a:r>
              <a:rPr lang="en-US" dirty="0" smtClean="0"/>
              <a:t>DRAFT 5-25-10</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12898406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74B86-8FF8-444A-ADFB-7DCF305616B1}" type="datetime1">
              <a:rPr lang="en-US" smtClean="0"/>
              <a:t>8/27/2019</a:t>
            </a:fld>
            <a:endParaRPr lang="en-US" dirty="0"/>
          </a:p>
        </p:txBody>
      </p:sp>
      <p:sp>
        <p:nvSpPr>
          <p:cNvPr id="3" name="Footer Placeholder 2"/>
          <p:cNvSpPr>
            <a:spLocks noGrp="1"/>
          </p:cNvSpPr>
          <p:nvPr>
            <p:ph type="ftr" sz="quarter" idx="11"/>
          </p:nvPr>
        </p:nvSpPr>
        <p:spPr/>
        <p:txBody>
          <a:bodyPr/>
          <a:lstStyle/>
          <a:p>
            <a:r>
              <a:rPr lang="en-US" smtClean="0"/>
              <a:t>DRAFT 5-25-10</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73266839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49"/>
            <a:ext cx="2949178" cy="48748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48AC94-746D-4D1E-A90E-AED3C5E97251}" type="datetime1">
              <a:rPr lang="en-US" smtClean="0"/>
              <a:t>8/27/2019</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94454820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4"/>
            <a:ext cx="4629150" cy="501205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1297305"/>
            <a:ext cx="2949178" cy="50120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9D2612-89F1-4C39-A4E6-E99566F934F7}" type="datetime1">
              <a:rPr lang="en-US" smtClean="0"/>
              <a:t>8/27/2019</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418333065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0" y="132683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0" y="2150744"/>
            <a:ext cx="3887391" cy="41014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34E50B-2F52-4821-A80F-AEA68124EBC8}" type="datetime1">
              <a:rPr lang="en-US" smtClean="0"/>
              <a:t>8/27/2019</a:t>
            </a:fld>
            <a:endParaRPr lang="en-US" dirty="0"/>
          </a:p>
        </p:txBody>
      </p:sp>
      <p:sp>
        <p:nvSpPr>
          <p:cNvPr id="8" name="Footer Placeholder 7"/>
          <p:cNvSpPr>
            <a:spLocks noGrp="1"/>
          </p:cNvSpPr>
          <p:nvPr>
            <p:ph type="ftr" sz="quarter" idx="11"/>
          </p:nvPr>
        </p:nvSpPr>
        <p:spPr/>
        <p:txBody>
          <a:bodyPr/>
          <a:lstStyle/>
          <a:p>
            <a:r>
              <a:rPr lang="en-US"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69054593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49"/>
            <a:ext cx="2949178" cy="48748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6E1CF5-A70B-4390-BA91-1EB097C99F0D}" type="datetime1">
              <a:rPr lang="en-US" smtClean="0"/>
              <a:t>8/27/2019</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56507248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4"/>
            <a:ext cx="4629150" cy="501205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1297305"/>
            <a:ext cx="2949178" cy="50120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DF19AD-229C-4ABE-A25C-718C0D054BAE}" type="datetime1">
              <a:rPr lang="en-US" smtClean="0"/>
              <a:t>8/27/2019</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1867372051"/>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03086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t>8/27/2019</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50917564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26259"/>
            <a:ext cx="7886700" cy="2852737"/>
          </a:xfrm>
        </p:spPr>
        <p:txBody>
          <a:bodyPr anchor="b"/>
          <a:lstStyle>
            <a:lvl1pPr>
              <a:defRPr sz="6000">
                <a:solidFill>
                  <a:schemeClr val="accent5">
                    <a:lumMod val="50000"/>
                  </a:schemeClr>
                </a:solidFill>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72"/>
            <a:ext cx="7886700" cy="1500187"/>
          </a:xfrm>
        </p:spPr>
        <p:txBody>
          <a:bodyPr/>
          <a:lstStyle>
            <a:lvl1pPr marL="0" indent="0">
              <a:buNone/>
              <a:defRPr sz="2400">
                <a:solidFill>
                  <a:schemeClr val="tx1">
                    <a:lumMod val="75000"/>
                    <a:lumOff val="2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37195DDB-3A78-4C6D-97A9-BF4491D2246E}" type="datetime1">
              <a:rPr lang="en-US" smtClean="0"/>
              <a:t>8/27/2019</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92708996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45795" y="1563024"/>
            <a:ext cx="3886200" cy="4677763"/>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6295" y="1563024"/>
            <a:ext cx="3886200" cy="4677763"/>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C28A85-6220-4C1A-AFF4-87E88D120771}" type="datetime1">
              <a:rPr lang="en-US" smtClean="0"/>
              <a:t>8/27/2019</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8215395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solidFill>
                  <a:schemeClr val="accent5">
                    <a:lumMod val="50000"/>
                  </a:schemeClr>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lvl1pPr>
              <a:defRPr>
                <a:solidFill>
                  <a:schemeClr val="accent5">
                    <a:lumMod val="50000"/>
                  </a:schemeClr>
                </a:solidFill>
                <a:latin typeface="+mj-lt"/>
              </a:defRPr>
            </a:lvl1pPr>
            <a:lvl2pPr>
              <a:defRPr>
                <a:solidFill>
                  <a:schemeClr val="accent5">
                    <a:lumMod val="50000"/>
                  </a:schemeClr>
                </a:solidFill>
                <a:latin typeface="+mj-lt"/>
              </a:defRPr>
            </a:lvl2pPr>
            <a:lvl3pPr>
              <a:defRPr>
                <a:solidFill>
                  <a:schemeClr val="accent5">
                    <a:lumMod val="50000"/>
                  </a:schemeClr>
                </a:solidFill>
                <a:latin typeface="+mj-lt"/>
              </a:defRPr>
            </a:lvl3pPr>
            <a:lvl4pPr>
              <a:defRPr>
                <a:solidFill>
                  <a:schemeClr val="accent5">
                    <a:lumMod val="50000"/>
                  </a:schemeClr>
                </a:solidFill>
                <a:latin typeface="+mj-lt"/>
              </a:defRPr>
            </a:lvl4pPr>
            <a:lvl5pPr>
              <a:defRPr>
                <a:solidFill>
                  <a:schemeClr val="accent5">
                    <a:lumMod val="50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2" y="1326833"/>
            <a:ext cx="3887391" cy="823912"/>
          </a:xfrm>
        </p:spPr>
        <p:txBody>
          <a:bodyPr anchor="b"/>
          <a:lstStyle>
            <a:lvl1pPr marL="0" indent="0">
              <a:buNone/>
              <a:defRPr sz="2400" b="1">
                <a:solidFill>
                  <a:schemeClr val="accent5">
                    <a:lumMod val="50000"/>
                  </a:schemeClr>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2" y="2150752"/>
            <a:ext cx="3887391" cy="4101465"/>
          </a:xfrm>
        </p:spPr>
        <p:txBody>
          <a:bodyPr/>
          <a:lstStyle>
            <a:lvl1pPr>
              <a:defRPr>
                <a:solidFill>
                  <a:schemeClr val="accent5">
                    <a:lumMod val="50000"/>
                  </a:schemeClr>
                </a:solidFill>
                <a:latin typeface="+mj-lt"/>
              </a:defRPr>
            </a:lvl1pPr>
            <a:lvl2pPr>
              <a:defRPr>
                <a:solidFill>
                  <a:schemeClr val="accent5">
                    <a:lumMod val="50000"/>
                  </a:schemeClr>
                </a:solidFill>
                <a:latin typeface="+mj-lt"/>
              </a:defRPr>
            </a:lvl2pPr>
            <a:lvl3pPr>
              <a:defRPr>
                <a:solidFill>
                  <a:schemeClr val="accent5">
                    <a:lumMod val="50000"/>
                  </a:schemeClr>
                </a:solidFill>
                <a:latin typeface="+mj-lt"/>
              </a:defRPr>
            </a:lvl3pPr>
            <a:lvl4pPr>
              <a:defRPr>
                <a:solidFill>
                  <a:schemeClr val="accent5">
                    <a:lumMod val="50000"/>
                  </a:schemeClr>
                </a:solidFill>
                <a:latin typeface="+mj-lt"/>
              </a:defRPr>
            </a:lvl4pPr>
            <a:lvl5pPr>
              <a:defRPr>
                <a:solidFill>
                  <a:schemeClr val="accent5">
                    <a:lumMod val="50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24345A-3D20-49E5-8A05-7DD2A06E0781}" type="datetime1">
              <a:rPr lang="en-US" smtClean="0"/>
              <a:t>8/27/2019</a:t>
            </a:fld>
            <a:endParaRPr lang="en-US" dirty="0"/>
          </a:p>
        </p:txBody>
      </p:sp>
      <p:sp>
        <p:nvSpPr>
          <p:cNvPr id="8" name="Footer Placeholder 7"/>
          <p:cNvSpPr>
            <a:spLocks noGrp="1"/>
          </p:cNvSpPr>
          <p:nvPr>
            <p:ph type="ftr" sz="quarter" idx="11"/>
          </p:nvPr>
        </p:nvSpPr>
        <p:spPr/>
        <p:txBody>
          <a:bodyPr/>
          <a:lstStyle/>
          <a:p>
            <a:r>
              <a:rPr lang="en-US" dirty="0"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91042700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CC9E70-FB3D-4BDB-BC8B-791C280B0EC6}" type="datetime1">
              <a:rPr lang="en-US" smtClean="0"/>
              <a:t>8/27/2019</a:t>
            </a:fld>
            <a:endParaRPr lang="en-US" dirty="0"/>
          </a:p>
        </p:txBody>
      </p:sp>
      <p:sp>
        <p:nvSpPr>
          <p:cNvPr id="4" name="Footer Placeholder 3"/>
          <p:cNvSpPr>
            <a:spLocks noGrp="1"/>
          </p:cNvSpPr>
          <p:nvPr>
            <p:ph type="ftr" sz="quarter" idx="11"/>
          </p:nvPr>
        </p:nvSpPr>
        <p:spPr/>
        <p:txBody>
          <a:bodyPr/>
          <a:lstStyle/>
          <a:p>
            <a:r>
              <a:rPr lang="en-US" dirty="0"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01190570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3.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1.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D2A5C4-7B55-4892-8DB0-3D84B1A08917}" type="datetimeFigureOut">
              <a:rPr lang="en-US" smtClean="0"/>
              <a:t>8/27/2019</a:t>
            </a:fld>
            <a:endParaRPr lang="en-US" dirty="0"/>
          </a:p>
        </p:txBody>
      </p:sp>
      <p:sp>
        <p:nvSpPr>
          <p:cNvPr id="5" name="Footer Placeholder 4"/>
          <p:cNvSpPr>
            <a:spLocks noGrp="1"/>
          </p:cNvSpPr>
          <p:nvPr>
            <p:ph type="ftr" sz="quarter" idx="3"/>
          </p:nvPr>
        </p:nvSpPr>
        <p:spPr>
          <a:xfrm>
            <a:off x="3028950" y="635635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D7B3FC-F52A-4C3D-BF43-F2954D09CBBE}" type="slidenum">
              <a:rPr lang="en-US" smtClean="0"/>
              <a:t>‹#›</a:t>
            </a:fld>
            <a:endParaRPr lang="en-US" dirty="0"/>
          </a:p>
        </p:txBody>
      </p:sp>
    </p:spTree>
    <p:extLst>
      <p:ext uri="{BB962C8B-B14F-4D97-AF65-F5344CB8AC3E}">
        <p14:creationId xmlns:p14="http://schemas.microsoft.com/office/powerpoint/2010/main" val="1422370371"/>
      </p:ext>
    </p:extLst>
  </p:cSld>
  <p:clrMap bg1="lt1" tx1="dk1" bg2="lt2" tx2="dk2" accent1="accent1" accent2="accent2" accent3="accent3" accent4="accent4" accent5="accent5" accent6="accent6" hlink="hlink" folHlink="folHlink"/>
  <p:sldLayoutIdLst>
    <p:sldLayoutId id="2147483661" r:id="rId1"/>
    <p:sldLayoutId id="2147483701" r:id="rId2"/>
    <p:sldLayoutId id="2147483735" r:id="rId3"/>
    <p:sldLayoutId id="2147483736" r:id="rId4"/>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7190" y="1511216"/>
            <a:ext cx="8458200" cy="46634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DABCF4BF-2998-4258-A5A8-4925EC584ECF}" type="datetime1">
              <a:rPr lang="en-US" smtClean="0"/>
              <a:t>8/27/2019</a:t>
            </a:fld>
            <a:endParaRPr lang="en-US" dirty="0"/>
          </a:p>
        </p:txBody>
      </p:sp>
      <p:sp>
        <p:nvSpPr>
          <p:cNvPr id="5"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6"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
        <p:nvSpPr>
          <p:cNvPr id="7" name="Rectangle 6"/>
          <p:cNvSpPr/>
          <p:nvPr/>
        </p:nvSpPr>
        <p:spPr>
          <a:xfrm>
            <a:off x="0" y="6721476"/>
            <a:ext cx="9144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p:cNvPicPr>
            <a:picLocks noChangeAspect="1"/>
          </p:cNvPicPr>
          <p:nvPr/>
        </p:nvPicPr>
        <p:blipFill rotWithShape="1">
          <a:blip r:embed="rId14" cstate="print">
            <a:extLst>
              <a:ext uri="{28A0092B-C50C-407E-A947-70E740481C1C}">
                <a14:useLocalDpi xmlns:a14="http://schemas.microsoft.com/office/drawing/2010/main" val="0"/>
              </a:ext>
            </a:extLst>
          </a:blip>
          <a:srcRect l="15228" r="-1522"/>
          <a:stretch/>
        </p:blipFill>
        <p:spPr>
          <a:xfrm>
            <a:off x="0" y="8"/>
            <a:ext cx="1554480" cy="1453899"/>
          </a:xfrm>
          <a:prstGeom prst="rect">
            <a:avLst/>
          </a:prstGeom>
        </p:spPr>
      </p:pic>
    </p:spTree>
    <p:extLst>
      <p:ext uri="{BB962C8B-B14F-4D97-AF65-F5344CB8AC3E}">
        <p14:creationId xmlns:p14="http://schemas.microsoft.com/office/powerpoint/2010/main" val="10188792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iming>
    <p:tnLst>
      <p:par>
        <p:cTn id="1" dur="indefinite" restart="never" nodeType="tmRoot"/>
      </p:par>
    </p:tnLst>
  </p:timing>
  <p:hf hdr="0" ftr="0" dt="0"/>
  <p:txStyles>
    <p:titleStyle>
      <a:lvl1pPr algn="ctr" defTabSz="914377"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j-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j-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j-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2"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7190" y="1511216"/>
            <a:ext cx="8458200" cy="46634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pPr eaLnBrk="0" fontAlgn="base" hangingPunct="0">
              <a:spcBef>
                <a:spcPct val="0"/>
              </a:spcBef>
              <a:spcAft>
                <a:spcPct val="0"/>
              </a:spcAft>
            </a:pPr>
            <a:fld id="{DABCF4BF-2998-4258-A5A8-4925EC584ECF}" type="datetime1">
              <a:rPr lang="en-US" smtClean="0">
                <a:latin typeface="Arial" charset="0"/>
                <a:ea typeface="ＭＳ Ｐゴシック" pitchFamily="-16" charset="-128"/>
              </a:rPr>
              <a:pPr eaLnBrk="0" fontAlgn="base" hangingPunct="0">
                <a:spcBef>
                  <a:spcPct val="0"/>
                </a:spcBef>
                <a:spcAft>
                  <a:spcPct val="0"/>
                </a:spcAft>
              </a:pPr>
              <a:t>8/27/2019</a:t>
            </a:fld>
            <a:endParaRPr lang="en-US" dirty="0">
              <a:latin typeface="Arial" charset="0"/>
              <a:ea typeface="ＭＳ Ｐゴシック" pitchFamily="-16" charset="-128"/>
            </a:endParaRPr>
          </a:p>
        </p:txBody>
      </p:sp>
      <p:sp>
        <p:nvSpPr>
          <p:cNvPr id="5"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pPr eaLnBrk="0" fontAlgn="base" hangingPunct="0">
              <a:spcBef>
                <a:spcPct val="0"/>
              </a:spcBef>
              <a:spcAft>
                <a:spcPct val="0"/>
              </a:spcAft>
            </a:pPr>
            <a:r>
              <a:rPr lang="en-US" dirty="0" smtClean="0">
                <a:latin typeface="Arial" charset="0"/>
                <a:ea typeface="ＭＳ Ｐゴシック" pitchFamily="-16" charset="-128"/>
              </a:rPr>
              <a:t>DRAFT 5-25-10</a:t>
            </a:r>
            <a:endParaRPr lang="en-US" dirty="0">
              <a:latin typeface="Arial" charset="0"/>
              <a:ea typeface="ＭＳ Ｐゴシック" pitchFamily="-16" charset="-128"/>
            </a:endParaRPr>
          </a:p>
        </p:txBody>
      </p:sp>
      <p:sp>
        <p:nvSpPr>
          <p:cNvPr id="6"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pPr eaLnBrk="0" fontAlgn="base" hangingPunct="0">
              <a:spcBef>
                <a:spcPct val="0"/>
              </a:spcBef>
              <a:spcAft>
                <a:spcPct val="0"/>
              </a:spcAft>
            </a:pPr>
            <a:fld id="{2BC1FA3B-F0C1-4F58-90BE-DCC7501F4B28}" type="slidenum">
              <a:rPr lang="en-US" smtClean="0">
                <a:latin typeface="Arial" charset="0"/>
                <a:ea typeface="ＭＳ Ｐゴシック" pitchFamily="-16" charset="-128"/>
              </a:rPr>
              <a:pPr eaLnBrk="0" fontAlgn="base" hangingPunct="0">
                <a:spcBef>
                  <a:spcPct val="0"/>
                </a:spcBef>
                <a:spcAft>
                  <a:spcPct val="0"/>
                </a:spcAft>
              </a:pPr>
              <a:t>‹#›</a:t>
            </a:fld>
            <a:endParaRPr lang="en-US" dirty="0">
              <a:latin typeface="Arial" charset="0"/>
              <a:ea typeface="ＭＳ Ｐゴシック" pitchFamily="-16" charset="-128"/>
            </a:endParaRPr>
          </a:p>
        </p:txBody>
      </p:sp>
      <p:sp>
        <p:nvSpPr>
          <p:cNvPr id="7" name="Rectangle 6"/>
          <p:cNvSpPr/>
          <p:nvPr/>
        </p:nvSpPr>
        <p:spPr>
          <a:xfrm>
            <a:off x="0" y="6721476"/>
            <a:ext cx="9144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5228" r="-1522"/>
          <a:stretch/>
        </p:blipFill>
        <p:spPr>
          <a:xfrm>
            <a:off x="0" y="8"/>
            <a:ext cx="1554480" cy="1453899"/>
          </a:xfrm>
          <a:prstGeom prst="rect">
            <a:avLst/>
          </a:prstGeom>
        </p:spPr>
      </p:pic>
    </p:spTree>
    <p:extLst>
      <p:ext uri="{BB962C8B-B14F-4D97-AF65-F5344CB8AC3E}">
        <p14:creationId xmlns:p14="http://schemas.microsoft.com/office/powerpoint/2010/main" val="883395493"/>
      </p:ext>
    </p:extLst>
  </p:cSld>
  <p:clrMap bg1="lt1" tx1="dk1" bg2="lt2" tx2="dk2" accent1="accent1" accent2="accent2" accent3="accent3" accent4="accent4" accent5="accent5" accent6="accent6" hlink="hlink" folHlink="folHlink"/>
  <p:sldLayoutIdLst>
    <p:sldLayoutId id="2147483674" r:id="rId1"/>
  </p:sldLayoutIdLst>
  <p:timing>
    <p:tnLst>
      <p:par>
        <p:cTn id="1" dur="indefinite" restart="never" nodeType="tmRoot"/>
      </p:par>
    </p:tnLst>
  </p:timing>
  <p:hf hdr="0" ftr="0" dt="0"/>
  <p:txStyles>
    <p:titleStyle>
      <a:lvl1pPr algn="ctr" defTabSz="914377"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j-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j-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j-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14" descr="7"/>
          <p:cNvPicPr>
            <a:picLocks noChangeAspect="1" noChangeArrowheads="1"/>
          </p:cNvPicPr>
          <p:nvPr/>
        </p:nvPicPr>
        <p:blipFill>
          <a:blip r:embed="rId18" cstate="print"/>
          <a:srcRect/>
          <a:stretch>
            <a:fillRect/>
          </a:stretch>
        </p:blipFill>
        <p:spPr bwMode="auto">
          <a:xfrm>
            <a:off x="0" y="2"/>
            <a:ext cx="9145588" cy="6859588"/>
          </a:xfrm>
          <a:prstGeom prst="rect">
            <a:avLst/>
          </a:prstGeom>
          <a:noFill/>
          <a:ln w="9525">
            <a:noFill/>
            <a:miter lim="800000"/>
            <a:headEnd/>
            <a:tailEnd/>
          </a:ln>
        </p:spPr>
      </p:pic>
      <p:sp>
        <p:nvSpPr>
          <p:cNvPr id="2" name="Title Placeholder 1"/>
          <p:cNvSpPr>
            <a:spLocks noGrp="1"/>
          </p:cNvSpPr>
          <p:nvPr>
            <p:ph type="title"/>
          </p:nvPr>
        </p:nvSpPr>
        <p:spPr>
          <a:xfrm>
            <a:off x="1600200" y="228600"/>
            <a:ext cx="6858000" cy="990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fld id="{BFABAC6E-DB71-4523-8116-03E5C4C47792}" type="datetime1">
              <a:rPr lang="en-US" smtClean="0">
                <a:solidFill>
                  <a:prstClr val="black">
                    <a:tint val="75000"/>
                  </a:prstClr>
                </a:solidFill>
                <a:latin typeface="Arial" charset="0"/>
                <a:ea typeface="ＭＳ Ｐゴシック" pitchFamily="-16" charset="-128"/>
              </a:rPr>
              <a:pPr eaLnBrk="0" fontAlgn="base" hangingPunct="0">
                <a:spcBef>
                  <a:spcPct val="0"/>
                </a:spcBef>
                <a:spcAft>
                  <a:spcPct val="0"/>
                </a:spcAft>
              </a:pPr>
              <a:t>8/27/2019</a:t>
            </a:fld>
            <a:endParaRPr lang="en-US" dirty="0">
              <a:solidFill>
                <a:prstClr val="black">
                  <a:tint val="75000"/>
                </a:prstClr>
              </a:solidFill>
              <a:latin typeface="Arial" charset="0"/>
              <a:ea typeface="ＭＳ Ｐゴシック" pitchFamily="-16" charset="-128"/>
            </a:endParaRPr>
          </a:p>
        </p:txBody>
      </p:sp>
      <p:sp>
        <p:nvSpPr>
          <p:cNvPr id="5" name="Footer Placeholder 4"/>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r>
              <a:rPr lang="en-US" dirty="0" smtClean="0">
                <a:solidFill>
                  <a:prstClr val="black">
                    <a:tint val="75000"/>
                  </a:prstClr>
                </a:solidFill>
                <a:latin typeface="Arial" charset="0"/>
                <a:ea typeface="ＭＳ Ｐゴシック" pitchFamily="-16" charset="-128"/>
              </a:rPr>
              <a:t>DRAFT 5-25-10</a:t>
            </a:r>
            <a:endParaRPr lang="en-US" dirty="0">
              <a:solidFill>
                <a:prstClr val="black">
                  <a:tint val="75000"/>
                </a:prstClr>
              </a:solidFill>
              <a:latin typeface="Arial" charset="0"/>
              <a:ea typeface="ＭＳ Ｐゴシック" pitchFamily="-16" charset="-128"/>
            </a:endParaRPr>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2BC1FA3B-F0C1-4F58-90BE-DCC7501F4B28}" type="slidenum">
              <a:rPr lang="en-US" smtClean="0">
                <a:solidFill>
                  <a:prstClr val="black">
                    <a:tint val="75000"/>
                  </a:prstClr>
                </a:solidFill>
                <a:latin typeface="Arial" charset="0"/>
                <a:ea typeface="ＭＳ Ｐゴシック" pitchFamily="-16" charset="-128"/>
              </a:rPr>
              <a:pPr eaLnBrk="0" fontAlgn="base" hangingPunct="0">
                <a:spcBef>
                  <a:spcPct val="0"/>
                </a:spcBef>
                <a:spcAft>
                  <a:spcPct val="0"/>
                </a:spcAft>
              </a:pPr>
              <a:t>‹#›</a:t>
            </a:fld>
            <a:endParaRPr lang="en-US" dirty="0">
              <a:solidFill>
                <a:prstClr val="black">
                  <a:tint val="75000"/>
                </a:prstClr>
              </a:solidFill>
              <a:latin typeface="Arial" charset="0"/>
              <a:ea typeface="ＭＳ Ｐゴシック" pitchFamily="-16" charset="-128"/>
            </a:endParaRPr>
          </a:p>
        </p:txBody>
      </p:sp>
    </p:spTree>
    <p:extLst>
      <p:ext uri="{BB962C8B-B14F-4D97-AF65-F5344CB8AC3E}">
        <p14:creationId xmlns:p14="http://schemas.microsoft.com/office/powerpoint/2010/main" val="117507059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Lst>
  <p:hf hdr="0" ftr="0" dt="0"/>
  <p:txStyles>
    <p:titleStyle>
      <a:lvl1pPr algn="ctr" defTabSz="914377" rtl="0" eaLnBrk="1" latinLnBrk="0" hangingPunct="1">
        <a:spcBef>
          <a:spcPct val="0"/>
        </a:spcBef>
        <a:buNone/>
        <a:defRPr sz="4400" kern="1200">
          <a:solidFill>
            <a:srgbClr val="1B1E7A"/>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rgbClr val="1B1E7A"/>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rgbClr val="1B1E7A"/>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rgbClr val="1B1E7A"/>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rgbClr val="1B1E7A"/>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rgbClr val="1B1E7A"/>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7190" y="1511216"/>
            <a:ext cx="8458200" cy="46634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DABCF4BF-2998-4258-A5A8-4925EC584ECF}" type="datetime1">
              <a:rPr lang="en-US" smtClean="0"/>
              <a:t>8/27/2019</a:t>
            </a:fld>
            <a:endParaRPr lang="en-US" dirty="0"/>
          </a:p>
        </p:txBody>
      </p:sp>
      <p:sp>
        <p:nvSpPr>
          <p:cNvPr id="5"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smtClean="0"/>
              <a:t>DRAFT 5-25-10</a:t>
            </a:r>
            <a:endParaRPr lang="en-US" dirty="0"/>
          </a:p>
        </p:txBody>
      </p:sp>
      <p:sp>
        <p:nvSpPr>
          <p:cNvPr id="6"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
        <p:nvSpPr>
          <p:cNvPr id="7" name="Rectangle 6"/>
          <p:cNvSpPr/>
          <p:nvPr/>
        </p:nvSpPr>
        <p:spPr>
          <a:xfrm>
            <a:off x="0" y="6721476"/>
            <a:ext cx="9144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15" cstate="print">
            <a:extLst>
              <a:ext uri="{28A0092B-C50C-407E-A947-70E740481C1C}">
                <a14:useLocalDpi xmlns:a14="http://schemas.microsoft.com/office/drawing/2010/main" val="0"/>
              </a:ext>
            </a:extLst>
          </a:blip>
          <a:srcRect l="15228" r="-1522"/>
          <a:stretch/>
        </p:blipFill>
        <p:spPr>
          <a:xfrm>
            <a:off x="0" y="0"/>
            <a:ext cx="1554480" cy="1453899"/>
          </a:xfrm>
          <a:prstGeom prst="rect">
            <a:avLst/>
          </a:prstGeom>
        </p:spPr>
      </p:pic>
    </p:spTree>
    <p:extLst>
      <p:ext uri="{BB962C8B-B14F-4D97-AF65-F5344CB8AC3E}">
        <p14:creationId xmlns:p14="http://schemas.microsoft.com/office/powerpoint/2010/main" val="322776518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Lst>
  <p:timing>
    <p:tnLst>
      <p:par>
        <p:cTn id="1" dur="indefinite" restart="never" nodeType="tmRoot"/>
      </p:par>
    </p:tnLst>
  </p:timing>
  <p:hf hdr="0" ftr="0" dt="0"/>
  <p:txStyles>
    <p:titleStyle>
      <a:lvl1pPr algn="ctr" defTabSz="914400"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35.xml"/><Relationship Id="rId5" Type="http://schemas.openxmlformats.org/officeDocument/2006/relationships/chart" Target="../charts/chart6.xm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4.xml"/><Relationship Id="rId1" Type="http://schemas.openxmlformats.org/officeDocument/2006/relationships/slideLayout" Target="../slideLayouts/slideLayout35.xml"/><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4.emf"/><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6.emf"/></Relationships>
</file>

<file path=ppt/slides/_rels/slide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8.emf"/></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89937" y="796013"/>
            <a:ext cx="7164125" cy="3439916"/>
          </a:xfrm>
          <a:prstGeom prst="rect">
            <a:avLst/>
          </a:prstGeom>
          <a:noFill/>
        </p:spPr>
        <p:txBody>
          <a:bodyPr wrap="square" rtlCol="0">
            <a:spAutoFit/>
          </a:bodyPr>
          <a:lstStyle/>
          <a:p>
            <a:pPr lvl="0" algn="ctr" defTabSz="914377">
              <a:spcBef>
                <a:spcPts val="1000"/>
              </a:spcBef>
            </a:pPr>
            <a:r>
              <a:rPr lang="en-US" sz="3200" b="1" dirty="0" smtClean="0">
                <a:solidFill>
                  <a:srgbClr val="4472C4">
                    <a:lumMod val="50000"/>
                  </a:srgbClr>
                </a:solidFill>
                <a:latin typeface="Arial" panose="020B0604020202020204" pitchFamily="34" charset="0"/>
                <a:cs typeface="Arial" panose="020B0604020202020204" pitchFamily="34" charset="0"/>
              </a:rPr>
              <a:t>Demographic Trends, Characteristics, and Projections for Texas and the Central Texas Region</a:t>
            </a:r>
            <a:endParaRPr lang="en-US" sz="1200" b="1" dirty="0" smtClean="0">
              <a:solidFill>
                <a:srgbClr val="4472C4">
                  <a:lumMod val="50000"/>
                </a:srgbClr>
              </a:solidFill>
              <a:latin typeface="Calibri Light" panose="020F0302020204030204"/>
            </a:endParaRPr>
          </a:p>
          <a:p>
            <a:pPr lvl="0" algn="ctr" defTabSz="914377">
              <a:lnSpc>
                <a:spcPct val="75000"/>
              </a:lnSpc>
              <a:spcBef>
                <a:spcPts val="1000"/>
              </a:spcBef>
            </a:pPr>
            <a:r>
              <a:rPr lang="en-US" sz="2800" dirty="0" smtClean="0">
                <a:solidFill>
                  <a:srgbClr val="4472C4">
                    <a:lumMod val="50000"/>
                  </a:srgbClr>
                </a:solidFill>
                <a:latin typeface="Calibri Light" panose="020F0302020204030204"/>
              </a:rPr>
              <a:t>Associated Builders and Contractors</a:t>
            </a:r>
          </a:p>
          <a:p>
            <a:pPr lvl="0" algn="ctr" defTabSz="914377">
              <a:lnSpc>
                <a:spcPct val="75000"/>
              </a:lnSpc>
              <a:spcBef>
                <a:spcPts val="1000"/>
              </a:spcBef>
            </a:pPr>
            <a:r>
              <a:rPr lang="en-US" sz="2800" dirty="0" smtClean="0">
                <a:solidFill>
                  <a:srgbClr val="4472C4">
                    <a:lumMod val="50000"/>
                  </a:srgbClr>
                </a:solidFill>
                <a:latin typeface="Calibri Light" panose="020F0302020204030204"/>
              </a:rPr>
              <a:t>Central Texas Chapter </a:t>
            </a:r>
          </a:p>
          <a:p>
            <a:pPr lvl="0" algn="ctr" defTabSz="914377">
              <a:lnSpc>
                <a:spcPct val="75000"/>
              </a:lnSpc>
              <a:spcBef>
                <a:spcPts val="1000"/>
              </a:spcBef>
            </a:pPr>
            <a:r>
              <a:rPr lang="en-US" sz="2800" dirty="0" smtClean="0">
                <a:solidFill>
                  <a:srgbClr val="4472C4">
                    <a:lumMod val="50000"/>
                  </a:srgbClr>
                </a:solidFill>
                <a:latin typeface="Calibri Light" panose="020F0302020204030204"/>
              </a:rPr>
              <a:t>August 28, 2019</a:t>
            </a:r>
          </a:p>
          <a:p>
            <a:pPr lvl="0" algn="ctr" defTabSz="914377">
              <a:lnSpc>
                <a:spcPct val="90000"/>
              </a:lnSpc>
              <a:spcBef>
                <a:spcPts val="1000"/>
              </a:spcBef>
            </a:pPr>
            <a:endParaRPr lang="en-US" sz="2800" dirty="0">
              <a:solidFill>
                <a:srgbClr val="4472C4">
                  <a:lumMod val="50000"/>
                </a:srgbClr>
              </a:solidFill>
              <a:latin typeface="Calibri Light" panose="020F0302020204030204"/>
            </a:endParaRPr>
          </a:p>
        </p:txBody>
      </p:sp>
      <p:grpSp>
        <p:nvGrpSpPr>
          <p:cNvPr id="11" name="Group 10"/>
          <p:cNvGrpSpPr/>
          <p:nvPr/>
        </p:nvGrpSpPr>
        <p:grpSpPr>
          <a:xfrm>
            <a:off x="318053" y="5513768"/>
            <a:ext cx="8507894" cy="1344232"/>
            <a:chOff x="318052" y="5513768"/>
            <a:chExt cx="8507894" cy="1344232"/>
          </a:xfrm>
        </p:grpSpPr>
        <p:cxnSp>
          <p:nvCxnSpPr>
            <p:cNvPr id="5" name="Straight Connector 4"/>
            <p:cNvCxnSpPr/>
            <p:nvPr/>
          </p:nvCxnSpPr>
          <p:spPr>
            <a:xfrm>
              <a:off x="318052" y="6453229"/>
              <a:ext cx="2270954" cy="14246"/>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9006" y="5513768"/>
              <a:ext cx="3965986" cy="1344232"/>
            </a:xfrm>
            <a:prstGeom prst="rect">
              <a:avLst/>
            </a:prstGeom>
          </p:spPr>
        </p:pic>
        <p:cxnSp>
          <p:nvCxnSpPr>
            <p:cNvPr id="7" name="Straight Connector 6"/>
            <p:cNvCxnSpPr/>
            <p:nvPr/>
          </p:nvCxnSpPr>
          <p:spPr>
            <a:xfrm>
              <a:off x="6554992" y="6467475"/>
              <a:ext cx="2270954" cy="0"/>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8195" y="4849920"/>
            <a:ext cx="341697" cy="341697"/>
          </a:xfrm>
          <a:prstGeom prst="rect">
            <a:avLst/>
          </a:prstGeom>
        </p:spPr>
      </p:pic>
      <p:sp>
        <p:nvSpPr>
          <p:cNvPr id="9" name="TextBox 8"/>
          <p:cNvSpPr txBox="1"/>
          <p:nvPr/>
        </p:nvSpPr>
        <p:spPr>
          <a:xfrm>
            <a:off x="3592890" y="4820710"/>
            <a:ext cx="4561172" cy="400110"/>
          </a:xfrm>
          <a:prstGeom prst="rect">
            <a:avLst/>
          </a:prstGeom>
          <a:noFill/>
        </p:spPr>
        <p:txBody>
          <a:bodyPr wrap="square" rtlCol="0">
            <a:spAutoFit/>
          </a:bodyPr>
          <a:lstStyle/>
          <a:p>
            <a:r>
              <a:rPr lang="en-US" sz="2000" dirty="0">
                <a:solidFill>
                  <a:schemeClr val="accent5">
                    <a:lumMod val="50000"/>
                  </a:schemeClr>
                </a:solidFill>
              </a:rPr>
              <a:t>@TexasDemography</a:t>
            </a:r>
          </a:p>
        </p:txBody>
      </p:sp>
    </p:spTree>
    <p:extLst>
      <p:ext uri="{BB962C8B-B14F-4D97-AF65-F5344CB8AC3E}">
        <p14:creationId xmlns:p14="http://schemas.microsoft.com/office/powerpoint/2010/main" val="37102295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Top Counties for Percent Growth* in Texas, </a:t>
            </a:r>
            <a:r>
              <a:rPr lang="en-US" sz="2400" dirty="0" smtClean="0"/>
              <a:t>2017-2018</a:t>
            </a:r>
            <a:endParaRPr lang="en-US" sz="2400" dirty="0"/>
          </a:p>
        </p:txBody>
      </p:sp>
      <p:graphicFrame>
        <p:nvGraphicFramePr>
          <p:cNvPr id="4" name="Content Placeholder 3"/>
          <p:cNvGraphicFramePr>
            <a:graphicFrameLocks noGrp="1"/>
          </p:cNvGraphicFramePr>
          <p:nvPr>
            <p:ph idx="1"/>
            <p:extLst/>
          </p:nvPr>
        </p:nvGraphicFramePr>
        <p:xfrm>
          <a:off x="377825" y="1420684"/>
          <a:ext cx="8458200" cy="4845423"/>
        </p:xfrm>
        <a:graphic>
          <a:graphicData uri="http://schemas.openxmlformats.org/drawingml/2006/table">
            <a:tbl>
              <a:tblPr firstRow="1" bandRow="1">
                <a:tableStyleId>{5C22544A-7EE6-4342-B048-85BDC9FD1C3A}</a:tableStyleId>
              </a:tblPr>
              <a:tblGrid>
                <a:gridCol w="1057275">
                  <a:extLst>
                    <a:ext uri="{9D8B030D-6E8A-4147-A177-3AD203B41FA5}">
                      <a16:colId xmlns:a16="http://schemas.microsoft.com/office/drawing/2014/main" val="3618365980"/>
                    </a:ext>
                  </a:extLst>
                </a:gridCol>
                <a:gridCol w="850900">
                  <a:extLst>
                    <a:ext uri="{9D8B030D-6E8A-4147-A177-3AD203B41FA5}">
                      <a16:colId xmlns:a16="http://schemas.microsoft.com/office/drawing/2014/main" val="272417622"/>
                    </a:ext>
                  </a:extLst>
                </a:gridCol>
                <a:gridCol w="1263650">
                  <a:extLst>
                    <a:ext uri="{9D8B030D-6E8A-4147-A177-3AD203B41FA5}">
                      <a16:colId xmlns:a16="http://schemas.microsoft.com/office/drawing/2014/main" val="1015821435"/>
                    </a:ext>
                  </a:extLst>
                </a:gridCol>
                <a:gridCol w="1057275">
                  <a:extLst>
                    <a:ext uri="{9D8B030D-6E8A-4147-A177-3AD203B41FA5}">
                      <a16:colId xmlns:a16="http://schemas.microsoft.com/office/drawing/2014/main" val="2286551118"/>
                    </a:ext>
                  </a:extLst>
                </a:gridCol>
                <a:gridCol w="1057275">
                  <a:extLst>
                    <a:ext uri="{9D8B030D-6E8A-4147-A177-3AD203B41FA5}">
                      <a16:colId xmlns:a16="http://schemas.microsoft.com/office/drawing/2014/main" val="1610831424"/>
                    </a:ext>
                  </a:extLst>
                </a:gridCol>
                <a:gridCol w="1057275">
                  <a:extLst>
                    <a:ext uri="{9D8B030D-6E8A-4147-A177-3AD203B41FA5}">
                      <a16:colId xmlns:a16="http://schemas.microsoft.com/office/drawing/2014/main" val="1733748141"/>
                    </a:ext>
                  </a:extLst>
                </a:gridCol>
                <a:gridCol w="1057275">
                  <a:extLst>
                    <a:ext uri="{9D8B030D-6E8A-4147-A177-3AD203B41FA5}">
                      <a16:colId xmlns:a16="http://schemas.microsoft.com/office/drawing/2014/main" val="173708240"/>
                    </a:ext>
                  </a:extLst>
                </a:gridCol>
                <a:gridCol w="1057275">
                  <a:extLst>
                    <a:ext uri="{9D8B030D-6E8A-4147-A177-3AD203B41FA5}">
                      <a16:colId xmlns:a16="http://schemas.microsoft.com/office/drawing/2014/main" val="2155483443"/>
                    </a:ext>
                  </a:extLst>
                </a:gridCol>
              </a:tblGrid>
              <a:tr h="1123375">
                <a:tc>
                  <a:txBody>
                    <a:bodyPr/>
                    <a:lstStyle/>
                    <a:p>
                      <a:pPr algn="ctr" fontAlgn="b"/>
                      <a:r>
                        <a:rPr lang="en-US" sz="1400" u="none" strike="noStrike" dirty="0" smtClean="0">
                          <a:effectLst/>
                        </a:rPr>
                        <a:t>County</a:t>
                      </a:r>
                      <a:endParaRPr lang="en-US" sz="14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U.S. Rank</a:t>
                      </a:r>
                      <a:endParaRPr lang="en-US" sz="14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smtClean="0">
                          <a:effectLst/>
                        </a:rPr>
                        <a:t>2018 Population Estimate</a:t>
                      </a:r>
                      <a:endParaRPr lang="en-US" sz="14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smtClean="0">
                          <a:effectLst/>
                        </a:rPr>
                        <a:t>Population Change </a:t>
                      </a:r>
                    </a:p>
                    <a:p>
                      <a:pPr algn="ctr" fontAlgn="b"/>
                      <a:r>
                        <a:rPr lang="en-US" sz="1400" u="none" strike="noStrike" dirty="0" smtClean="0">
                          <a:effectLst/>
                        </a:rPr>
                        <a:t>2017-2018</a:t>
                      </a:r>
                      <a:endParaRPr lang="en-US" sz="14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smtClean="0">
                          <a:effectLst/>
                        </a:rPr>
                        <a:t>Percent Population</a:t>
                      </a:r>
                      <a:r>
                        <a:rPr lang="en-US" sz="1400" u="none" strike="noStrike" baseline="0" dirty="0" smtClean="0">
                          <a:effectLst/>
                        </a:rPr>
                        <a:t> Change </a:t>
                      </a:r>
                    </a:p>
                    <a:p>
                      <a:pPr algn="ctr" fontAlgn="b"/>
                      <a:r>
                        <a:rPr lang="en-US" sz="1400" u="none" strike="noStrike" baseline="0" dirty="0" smtClean="0">
                          <a:effectLst/>
                        </a:rPr>
                        <a:t>2017-2018</a:t>
                      </a:r>
                      <a:endParaRPr lang="en-US" sz="14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smtClean="0">
                          <a:effectLst/>
                        </a:rPr>
                        <a:t>Percent of Population</a:t>
                      </a:r>
                      <a:r>
                        <a:rPr lang="en-US" sz="1400" u="none" strike="noStrike" baseline="0" dirty="0" smtClean="0">
                          <a:effectLst/>
                        </a:rPr>
                        <a:t> Change from Natural Increase</a:t>
                      </a:r>
                      <a:endParaRPr lang="en-US" sz="14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smtClean="0">
                          <a:effectLst/>
                        </a:rPr>
                        <a:t>Percent of Population Change from Domestic Migration</a:t>
                      </a:r>
                      <a:endParaRPr lang="en-US" sz="14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smtClean="0">
                          <a:effectLst/>
                        </a:rPr>
                        <a:t>Percent of Population Change from International Migration</a:t>
                      </a:r>
                      <a:endParaRPr lang="en-US" sz="1400" b="1" i="0" u="none" strike="noStrike" dirty="0">
                        <a:solidFill>
                          <a:schemeClr val="bg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48485120"/>
                  </a:ext>
                </a:extLst>
              </a:tr>
              <a:tr h="232628">
                <a:tc>
                  <a:txBody>
                    <a:bodyPr/>
                    <a:lstStyle/>
                    <a:p>
                      <a:pPr algn="ctr" fontAlgn="b"/>
                      <a:r>
                        <a:rPr lang="en-US" sz="1400" u="none" strike="noStrike" dirty="0">
                          <a:effectLst/>
                        </a:rPr>
                        <a:t>Comal</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3</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148,373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7,583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5.4%</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4.9%</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93.1%</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2.0%</a:t>
                      </a:r>
                      <a:endParaRPr lang="en-US" sz="1400" b="0" i="0" u="none" strike="noStrike">
                        <a:solidFill>
                          <a:schemeClr val="tx2"/>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76565371"/>
                  </a:ext>
                </a:extLst>
              </a:tr>
              <a:tr h="232628">
                <a:tc>
                  <a:txBody>
                    <a:bodyPr/>
                    <a:lstStyle/>
                    <a:p>
                      <a:pPr algn="ctr" fontAlgn="b"/>
                      <a:r>
                        <a:rPr lang="en-US" sz="1400" u="none" strike="noStrike" dirty="0">
                          <a:effectLst/>
                        </a:rPr>
                        <a:t>Kaufman</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4</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128,622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5,777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4.7%</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13.0%</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85.8%</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1.2%</a:t>
                      </a:r>
                      <a:endParaRPr lang="en-US" sz="1400" b="0" i="0" u="none" strike="noStrike">
                        <a:solidFill>
                          <a:schemeClr val="tx2"/>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9818557"/>
                  </a:ext>
                </a:extLst>
              </a:tr>
              <a:tr h="232628">
                <a:tc>
                  <a:txBody>
                    <a:bodyPr/>
                    <a:lstStyle/>
                    <a:p>
                      <a:pPr algn="ctr" fontAlgn="b"/>
                      <a:r>
                        <a:rPr lang="en-US" sz="1400" u="none" strike="noStrike" dirty="0">
                          <a:effectLst/>
                        </a:rPr>
                        <a:t>Midland</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7</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172,578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7,192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4.3%</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24.3%</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69.3%</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6.4%</a:t>
                      </a:r>
                      <a:endParaRPr lang="en-US" sz="1400" b="0" i="0" u="none" strike="noStrike">
                        <a:solidFill>
                          <a:schemeClr val="tx2"/>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64998668"/>
                  </a:ext>
                </a:extLst>
              </a:tr>
              <a:tr h="232628">
                <a:tc>
                  <a:txBody>
                    <a:bodyPr/>
                    <a:lstStyle/>
                    <a:p>
                      <a:pPr algn="ctr" fontAlgn="b"/>
                      <a:r>
                        <a:rPr lang="en-US" sz="1400" u="none" strike="noStrike" dirty="0">
                          <a:effectLst/>
                        </a:rPr>
                        <a:t>Hood</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10</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60,537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           2,383 </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4.1%</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-2.3%</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100.0%</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2.3%</a:t>
                      </a:r>
                      <a:endParaRPr lang="en-US" sz="1400" b="0" i="0" u="none" strike="noStrike">
                        <a:solidFill>
                          <a:schemeClr val="tx2"/>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65111107"/>
                  </a:ext>
                </a:extLst>
              </a:tr>
              <a:tr h="232628">
                <a:tc>
                  <a:txBody>
                    <a:bodyPr/>
                    <a:lstStyle/>
                    <a:p>
                      <a:pPr algn="ctr" fontAlgn="b"/>
                      <a:r>
                        <a:rPr lang="en-US" sz="1400" u="none" strike="noStrike" dirty="0">
                          <a:effectLst/>
                        </a:rPr>
                        <a:t>Rockwall</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13</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100,657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3,780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3.9%</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11.8%</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84.4%</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3.8%</a:t>
                      </a:r>
                      <a:endParaRPr lang="en-US" sz="1400" b="0" i="0" u="none" strike="noStrike">
                        <a:solidFill>
                          <a:schemeClr val="tx2"/>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09598475"/>
                  </a:ext>
                </a:extLst>
              </a:tr>
              <a:tr h="232628">
                <a:tc>
                  <a:txBody>
                    <a:bodyPr/>
                    <a:lstStyle/>
                    <a:p>
                      <a:pPr algn="ctr" fontAlgn="b"/>
                      <a:r>
                        <a:rPr lang="en-US" sz="1400" u="none" strike="noStrike">
                          <a:effectLst/>
                        </a:rPr>
                        <a:t>Hays</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14</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             222,631 </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8,354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3.9%</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18.7%</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78.3%</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3.1%</a:t>
                      </a:r>
                      <a:endParaRPr lang="en-US" sz="1400" b="0" i="0" u="none" strike="noStrike">
                        <a:solidFill>
                          <a:schemeClr val="tx2"/>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72173023"/>
                  </a:ext>
                </a:extLst>
              </a:tr>
              <a:tr h="232628">
                <a:tc>
                  <a:txBody>
                    <a:bodyPr/>
                    <a:lstStyle/>
                    <a:p>
                      <a:pPr algn="ctr" fontAlgn="b"/>
                      <a:r>
                        <a:rPr lang="en-US" sz="1400" u="none" strike="noStrike">
                          <a:effectLst/>
                        </a:rPr>
                        <a:t>Williamson</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18</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             566,719 </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20,771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3.8%</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18.4%</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75.7%</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5.9%</a:t>
                      </a:r>
                      <a:endParaRPr lang="en-US" sz="1400" b="0" i="0" u="none" strike="noStrike">
                        <a:solidFill>
                          <a:schemeClr val="tx2"/>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57969331"/>
                  </a:ext>
                </a:extLst>
              </a:tr>
              <a:tr h="232628">
                <a:tc>
                  <a:txBody>
                    <a:bodyPr/>
                    <a:lstStyle/>
                    <a:p>
                      <a:pPr algn="ctr" fontAlgn="b"/>
                      <a:r>
                        <a:rPr lang="en-US" sz="1400" u="none" strike="noStrike">
                          <a:effectLst/>
                        </a:rPr>
                        <a:t>Kendall</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20</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               45,641 </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1,657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3.8%</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0.5%</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94.9%</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4.6%</a:t>
                      </a:r>
                      <a:endParaRPr lang="en-US" sz="1400" b="0" i="0" u="none" strike="noStrike">
                        <a:solidFill>
                          <a:schemeClr val="tx2"/>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6070291"/>
                  </a:ext>
                </a:extLst>
              </a:tr>
              <a:tr h="232628">
                <a:tc>
                  <a:txBody>
                    <a:bodyPr/>
                    <a:lstStyle/>
                    <a:p>
                      <a:pPr algn="ctr" fontAlgn="b"/>
                      <a:r>
                        <a:rPr lang="en-US" sz="1400" u="none" strike="noStrike">
                          <a:effectLst/>
                        </a:rPr>
                        <a:t>Wise</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22</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68,305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2,442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3.7%</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6.4%</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91.9%</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1.7%</a:t>
                      </a:r>
                      <a:endParaRPr lang="en-US" sz="1400" b="0" i="0" u="none" strike="noStrike">
                        <a:solidFill>
                          <a:schemeClr val="tx2"/>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26570209"/>
                  </a:ext>
                </a:extLst>
              </a:tr>
              <a:tr h="232628">
                <a:tc>
                  <a:txBody>
                    <a:bodyPr/>
                    <a:lstStyle/>
                    <a:p>
                      <a:pPr algn="ctr" fontAlgn="b"/>
                      <a:r>
                        <a:rPr lang="en-US" sz="1400" u="none" strike="noStrike">
                          <a:effectLst/>
                        </a:rPr>
                        <a:t>Waller</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24</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53,126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1,841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3.6%</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18.9%</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77.7%</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3.4%</a:t>
                      </a:r>
                      <a:endParaRPr lang="en-US" sz="1400" b="0" i="0" u="none" strike="noStrike">
                        <a:solidFill>
                          <a:schemeClr val="tx2"/>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3439868"/>
                  </a:ext>
                </a:extLst>
              </a:tr>
              <a:tr h="232628">
                <a:tc>
                  <a:txBody>
                    <a:bodyPr/>
                    <a:lstStyle/>
                    <a:p>
                      <a:pPr algn="ctr" fontAlgn="b"/>
                      <a:r>
                        <a:rPr lang="en-US" sz="1400" u="none" strike="noStrike">
                          <a:effectLst/>
                        </a:rPr>
                        <a:t>Parker</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31</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138,371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4,667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3.5%</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9.5%</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88.3%</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2.2%</a:t>
                      </a:r>
                      <a:endParaRPr lang="en-US" sz="1400" b="0" i="0" u="none" strike="noStrike">
                        <a:solidFill>
                          <a:schemeClr val="tx2"/>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5767631"/>
                  </a:ext>
                </a:extLst>
              </a:tr>
              <a:tr h="232628">
                <a:tc>
                  <a:txBody>
                    <a:bodyPr/>
                    <a:lstStyle/>
                    <a:p>
                      <a:pPr algn="ctr" fontAlgn="b"/>
                      <a:r>
                        <a:rPr lang="en-US" sz="1400" u="none" strike="noStrike">
                          <a:effectLst/>
                        </a:rPr>
                        <a:t>Collin</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33</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1,005,146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33,753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3.5%</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19.0%</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64.7%</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16.3%</a:t>
                      </a:r>
                      <a:endParaRPr lang="en-US" sz="1400" b="0" i="0" u="none" strike="noStrike">
                        <a:solidFill>
                          <a:schemeClr val="tx2"/>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49704231"/>
                  </a:ext>
                </a:extLst>
              </a:tr>
              <a:tr h="232628">
                <a:tc>
                  <a:txBody>
                    <a:bodyPr/>
                    <a:lstStyle/>
                    <a:p>
                      <a:pPr algn="ctr" fontAlgn="b"/>
                      <a:r>
                        <a:rPr lang="en-US" sz="1400" u="none" strike="noStrike">
                          <a:effectLst/>
                        </a:rPr>
                        <a:t>Rains</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34</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12,159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408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3.5%</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-5.9%</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103.2%</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2.7%</a:t>
                      </a:r>
                      <a:endParaRPr lang="en-US" sz="1400" b="0" i="0" u="none" strike="noStrike">
                        <a:solidFill>
                          <a:schemeClr val="tx2"/>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65485350"/>
                  </a:ext>
                </a:extLst>
              </a:tr>
              <a:tr h="232628">
                <a:tc>
                  <a:txBody>
                    <a:bodyPr/>
                    <a:lstStyle/>
                    <a:p>
                      <a:pPr algn="ctr" fontAlgn="b"/>
                      <a:r>
                        <a:rPr lang="en-US" sz="1400" u="none" strike="noStrike">
                          <a:effectLst/>
                        </a:rPr>
                        <a:t>Ellis</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39</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179,436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5,800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3.3%</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16.0%</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81.7%</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2.3%</a:t>
                      </a:r>
                      <a:endParaRPr lang="en-US" sz="1400" b="0" i="0" u="none" strike="noStrike">
                        <a:solidFill>
                          <a:schemeClr val="tx2"/>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16764489"/>
                  </a:ext>
                </a:extLst>
              </a:tr>
              <a:tr h="232628">
                <a:tc>
                  <a:txBody>
                    <a:bodyPr/>
                    <a:lstStyle/>
                    <a:p>
                      <a:pPr algn="ctr" fontAlgn="b"/>
                      <a:r>
                        <a:rPr lang="en-US" sz="1400" u="none" strike="noStrike">
                          <a:effectLst/>
                        </a:rPr>
                        <a:t>Montgomery</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43</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590,925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18,779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3.3%</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17.4%</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73.9%</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8.6%</a:t>
                      </a:r>
                      <a:endParaRPr lang="en-US" sz="1400" b="0" i="0" u="none" strike="noStrike" dirty="0">
                        <a:solidFill>
                          <a:schemeClr val="tx2"/>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64783779"/>
                  </a:ext>
                </a:extLst>
              </a:tr>
              <a:tr h="232628">
                <a:tc>
                  <a:txBody>
                    <a:bodyPr/>
                    <a:lstStyle/>
                    <a:p>
                      <a:pPr algn="ctr" fontAlgn="b"/>
                      <a:r>
                        <a:rPr lang="en-US" sz="1400" u="none" strike="noStrike">
                          <a:effectLst/>
                        </a:rPr>
                        <a:t>Ector</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48</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162,124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4,951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3.2%</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29.6%</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63.9%</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6.5%</a:t>
                      </a:r>
                      <a:endParaRPr lang="en-US" sz="1400" b="0" i="0" u="none" strike="noStrike" dirty="0">
                        <a:solidFill>
                          <a:schemeClr val="tx2"/>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90687147"/>
                  </a:ext>
                </a:extLst>
              </a:tr>
            </a:tbl>
          </a:graphicData>
        </a:graphic>
      </p:graphicFrame>
      <p:sp>
        <p:nvSpPr>
          <p:cNvPr id="6" name="Rectangle 5"/>
          <p:cNvSpPr/>
          <p:nvPr/>
        </p:nvSpPr>
        <p:spPr>
          <a:xfrm>
            <a:off x="377825" y="6266107"/>
            <a:ext cx="6248400" cy="261610"/>
          </a:xfrm>
          <a:prstGeom prst="rect">
            <a:avLst/>
          </a:prstGeom>
        </p:spPr>
        <p:txBody>
          <a:bodyPr wrap="square">
            <a:spAutoFit/>
          </a:bodyPr>
          <a:lstStyle/>
          <a:p>
            <a:r>
              <a:rPr lang="en-US" sz="1100" dirty="0" smtClean="0">
                <a:latin typeface="Calibri" panose="020F0502020204030204" pitchFamily="34" charset="0"/>
                <a:ea typeface="Calibri" panose="020F0502020204030204" pitchFamily="34" charset="0"/>
                <a:cs typeface="Times New Roman" panose="02020603050405020304" pitchFamily="18" charset="0"/>
              </a:rPr>
              <a:t>*Among counties with populations of 10,000 or more in 2018.</a:t>
            </a:r>
            <a:endParaRPr lang="en-US" sz="1100" dirty="0"/>
          </a:p>
        </p:txBody>
      </p:sp>
      <p:sp>
        <p:nvSpPr>
          <p:cNvPr id="7" name="Rectangle 6"/>
          <p:cNvSpPr/>
          <p:nvPr/>
        </p:nvSpPr>
        <p:spPr>
          <a:xfrm>
            <a:off x="0" y="6455484"/>
            <a:ext cx="4572000" cy="257506"/>
          </a:xfrm>
          <a:prstGeom prst="rect">
            <a:avLst/>
          </a:prstGeom>
        </p:spPr>
        <p:txBody>
          <a:bodyPr>
            <a:spAutoFit/>
          </a:bodyPr>
          <a:lstStyle/>
          <a:p>
            <a:pPr marL="0" marR="0">
              <a:lnSpc>
                <a:spcPct val="107000"/>
              </a:lnSpc>
              <a:spcBef>
                <a:spcPts val="0"/>
              </a:spcBef>
              <a:spcAft>
                <a:spcPts val="0"/>
              </a:spcAft>
            </a:pPr>
            <a:r>
              <a:rPr lang="en-US" sz="1000" dirty="0">
                <a:solidFill>
                  <a:schemeClr val="tx1">
                    <a:lumMod val="65000"/>
                    <a:lumOff val="35000"/>
                  </a:schemeClr>
                </a:solidFill>
              </a:rPr>
              <a:t>Source: U.S. Census  Bureau, </a:t>
            </a:r>
            <a:r>
              <a:rPr lang="en-US" sz="1000" dirty="0" smtClean="0">
                <a:solidFill>
                  <a:schemeClr val="tx1">
                    <a:lumMod val="65000"/>
                    <a:lumOff val="35000"/>
                  </a:schemeClr>
                </a:solidFill>
              </a:rPr>
              <a:t>2018 Population </a:t>
            </a:r>
            <a:r>
              <a:rPr lang="en-US" sz="1000" dirty="0">
                <a:solidFill>
                  <a:schemeClr val="tx1">
                    <a:lumMod val="65000"/>
                    <a:lumOff val="35000"/>
                  </a:schemeClr>
                </a:solidFill>
              </a:rPr>
              <a:t>Estimates</a:t>
            </a:r>
            <a:endParaRPr lang="en-US" sz="10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6738551" y="2545492"/>
            <a:ext cx="1029730" cy="3720615"/>
          </a:xfrm>
          <a:prstGeom prst="rect">
            <a:avLst/>
          </a:prstGeom>
          <a:noFill/>
          <a:ln w="34925">
            <a:solidFill>
              <a:srgbClr val="BF5B09"/>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srgbClr val="1F497D"/>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876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371600" y="76459"/>
            <a:ext cx="7909560" cy="1127760"/>
          </a:xfrm>
        </p:spPr>
        <p:txBody>
          <a:bodyPr>
            <a:normAutofit/>
          </a:bodyPr>
          <a:lstStyle/>
          <a:p>
            <a:r>
              <a:rPr lang="en-US" sz="2400" dirty="0" smtClean="0"/>
              <a:t>Estimated Percent of Total Net-Migrant Flows to and From Texas and Other States, 2017</a:t>
            </a:r>
            <a:endParaRPr lang="en-US" sz="2400" dirty="0"/>
          </a:p>
        </p:txBody>
      </p:sp>
      <p:sp>
        <p:nvSpPr>
          <p:cNvPr id="6" name="Rectangle 5"/>
          <p:cNvSpPr/>
          <p:nvPr/>
        </p:nvSpPr>
        <p:spPr>
          <a:xfrm>
            <a:off x="0" y="6498595"/>
            <a:ext cx="5943600"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white">
                    <a:lumMod val="50000"/>
                  </a:prstClr>
                </a:solidFill>
                <a:effectLst/>
                <a:uLnTx/>
                <a:uFillTx/>
                <a:latin typeface="Calibri" panose="020F0502020204030204"/>
                <a:ea typeface="Times New Roman" panose="02020603050405020304" pitchFamily="18" charset="0"/>
                <a:cs typeface="Times New Roman" panose="02020603050405020304" pitchFamily="18" charset="0"/>
              </a:rPr>
              <a:t>Source: U.S. Census Bureau, </a:t>
            </a:r>
            <a:r>
              <a:rPr lang="en-US" sz="900" dirty="0" smtClean="0">
                <a:solidFill>
                  <a:prstClr val="white">
                    <a:lumMod val="50000"/>
                  </a:prstClr>
                </a:solidFill>
                <a:latin typeface="Calibri" panose="020F0502020204030204"/>
                <a:ea typeface="Times New Roman" panose="02020603050405020304" pitchFamily="18" charset="0"/>
                <a:cs typeface="Times New Roman" panose="02020603050405020304" pitchFamily="18" charset="0"/>
              </a:rPr>
              <a:t>State to State </a:t>
            </a:r>
            <a:r>
              <a:rPr kumimoji="0" lang="en-US" sz="900" b="0" i="0" u="none" strike="noStrike" kern="1200" cap="none" spc="0" normalizeH="0" baseline="0" noProof="0" dirty="0" smtClean="0">
                <a:ln>
                  <a:noFill/>
                </a:ln>
                <a:solidFill>
                  <a:prstClr val="white">
                    <a:lumMod val="50000"/>
                  </a:prstClr>
                </a:solidFill>
                <a:effectLst/>
                <a:uLnTx/>
                <a:uFillTx/>
                <a:latin typeface="Calibri" panose="020F0502020204030204"/>
                <a:ea typeface="Times New Roman" panose="02020603050405020304" pitchFamily="18" charset="0"/>
                <a:cs typeface="Times New Roman" panose="02020603050405020304" pitchFamily="18" charset="0"/>
              </a:rPr>
              <a:t>Migration Flows, 2017</a:t>
            </a:r>
            <a:endParaRPr kumimoji="0" lang="en-US" sz="1100" b="0" i="0" u="none" strike="noStrike" kern="1200" cap="none" spc="0" normalizeH="0" baseline="0" noProof="0" dirty="0">
              <a:ln>
                <a:noFill/>
              </a:ln>
              <a:solidFill>
                <a:prstClr val="white">
                  <a:lumMod val="50000"/>
                </a:prstClr>
              </a:solidFill>
              <a:effectLst/>
              <a:uLnTx/>
              <a:uFillTx/>
              <a:latin typeface="Calibri" panose="020F0502020204030204"/>
              <a:ea typeface="Calibri" panose="020F0502020204030204" pitchFamily="34" charset="0"/>
              <a:cs typeface="Times New Roman" panose="02020603050405020304" pitchFamily="18" charset="0"/>
            </a:endParaRPr>
          </a:p>
        </p:txBody>
      </p:sp>
      <p:graphicFrame>
        <p:nvGraphicFramePr>
          <p:cNvPr id="8" name="Chart 7"/>
          <p:cNvGraphicFramePr>
            <a:graphicFrameLocks noGrp="1"/>
          </p:cNvGraphicFramePr>
          <p:nvPr>
            <p:extLst>
              <p:ext uri="{D42A27DB-BD31-4B8C-83A1-F6EECF244321}">
                <p14:modId xmlns:p14="http://schemas.microsoft.com/office/powerpoint/2010/main" val="2221073482"/>
              </p:ext>
            </p:extLst>
          </p:nvPr>
        </p:nvGraphicFramePr>
        <p:xfrm>
          <a:off x="223200" y="1461247"/>
          <a:ext cx="8791200" cy="51110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587378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186" y="134475"/>
            <a:ext cx="8417988" cy="6723529"/>
          </a:xfrm>
          <a:prstGeom prst="rect">
            <a:avLst/>
          </a:prstGeom>
        </p:spPr>
      </p:pic>
      <p:sp>
        <p:nvSpPr>
          <p:cNvPr id="3" name="TextBox 2"/>
          <p:cNvSpPr txBox="1"/>
          <p:nvPr/>
        </p:nvSpPr>
        <p:spPr>
          <a:xfrm>
            <a:off x="182881" y="255494"/>
            <a:ext cx="8682294" cy="523220"/>
          </a:xfrm>
          <a:prstGeom prst="rect">
            <a:avLst/>
          </a:prstGeom>
          <a:noFill/>
        </p:spPr>
        <p:txBody>
          <a:bodyPr wrap="square" rtlCol="0">
            <a:spAutoFit/>
          </a:bodyPr>
          <a:lstStyle/>
          <a:p>
            <a:pPr algn="r"/>
            <a:r>
              <a:rPr lang="en-US" sz="2800" dirty="0" smtClean="0">
                <a:solidFill>
                  <a:schemeClr val="accent5">
                    <a:lumMod val="50000"/>
                  </a:schemeClr>
                </a:solidFill>
                <a:latin typeface="+mj-lt"/>
              </a:rPr>
              <a:t>Texas continues to diversify.</a:t>
            </a:r>
            <a:endParaRPr lang="en-US" sz="2800" dirty="0">
              <a:solidFill>
                <a:schemeClr val="accent5">
                  <a:lumMod val="50000"/>
                </a:schemeClr>
              </a:solidFill>
              <a:latin typeface="+mj-lt"/>
            </a:endParaRPr>
          </a:p>
        </p:txBody>
      </p:sp>
    </p:spTree>
    <p:extLst>
      <p:ext uri="{BB962C8B-B14F-4D97-AF65-F5344CB8AC3E}">
        <p14:creationId xmlns:p14="http://schemas.microsoft.com/office/powerpoint/2010/main" val="4156256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600200" y="137656"/>
            <a:ext cx="7391400" cy="990600"/>
          </a:xfrm>
          <a:prstGeom prst="rect">
            <a:avLst/>
          </a:prstGeom>
        </p:spPr>
        <p:txBody>
          <a:bodyPr/>
          <a:lstStyle/>
          <a:p>
            <a:pPr lvl="0" algn="ctr" eaLnBrk="1" hangingPunct="1">
              <a:defRPr/>
            </a:pPr>
            <a:r>
              <a:rPr lang="en-US" sz="2400" kern="0" dirty="0">
                <a:solidFill>
                  <a:schemeClr val="bg1"/>
                </a:solidFill>
                <a:ea typeface="+mj-ea"/>
                <a:cs typeface="+mj-cs"/>
              </a:rPr>
              <a:t>Texas Racial and Ethnic Composition, </a:t>
            </a:r>
          </a:p>
          <a:p>
            <a:pPr lvl="0" algn="ctr" eaLnBrk="1" hangingPunct="1">
              <a:defRPr/>
            </a:pPr>
            <a:r>
              <a:rPr lang="en-US" sz="2400" kern="0" dirty="0">
                <a:solidFill>
                  <a:schemeClr val="bg1"/>
                </a:solidFill>
                <a:ea typeface="+mj-ea"/>
                <a:cs typeface="+mj-cs"/>
              </a:rPr>
              <a:t>2000, 2010, and </a:t>
            </a:r>
            <a:r>
              <a:rPr lang="en-US" sz="2400" kern="0" dirty="0" smtClean="0">
                <a:solidFill>
                  <a:schemeClr val="bg1"/>
                </a:solidFill>
                <a:ea typeface="+mj-ea"/>
                <a:cs typeface="+mj-cs"/>
              </a:rPr>
              <a:t>2018</a:t>
            </a:r>
            <a:endParaRPr lang="en-US" sz="2400" kern="0" dirty="0">
              <a:solidFill>
                <a:schemeClr val="bg1"/>
              </a:solidFill>
              <a:ea typeface="+mj-ea"/>
              <a:cs typeface="+mj-cs"/>
            </a:endParaRPr>
          </a:p>
        </p:txBody>
      </p:sp>
      <p:sp>
        <p:nvSpPr>
          <p:cNvPr id="9" name="Rectangle 8"/>
          <p:cNvSpPr/>
          <p:nvPr/>
        </p:nvSpPr>
        <p:spPr>
          <a:xfrm>
            <a:off x="0" y="6472543"/>
            <a:ext cx="8001000" cy="430887"/>
          </a:xfrm>
          <a:prstGeom prst="rect">
            <a:avLst/>
          </a:prstGeom>
        </p:spPr>
        <p:txBody>
          <a:bodyPr wrap="square">
            <a:spAutoFit/>
          </a:bodyPr>
          <a:lstStyle/>
          <a:p>
            <a:r>
              <a:rPr lang="en-US" sz="1100" dirty="0">
                <a:solidFill>
                  <a:schemeClr val="tx1">
                    <a:lumMod val="50000"/>
                    <a:lumOff val="50000"/>
                  </a:schemeClr>
                </a:solidFill>
              </a:rPr>
              <a:t>Source: U.S. Census Bureau. 2000, 2010 Decennial Census and </a:t>
            </a:r>
            <a:r>
              <a:rPr lang="en-US" sz="1100" dirty="0" smtClean="0">
                <a:solidFill>
                  <a:schemeClr val="tx1">
                    <a:lumMod val="50000"/>
                    <a:lumOff val="50000"/>
                  </a:schemeClr>
                </a:solidFill>
              </a:rPr>
              <a:t>2018 </a:t>
            </a:r>
            <a:r>
              <a:rPr lang="en-US" sz="1100" dirty="0">
                <a:solidFill>
                  <a:schemeClr val="tx1">
                    <a:lumMod val="50000"/>
                    <a:lumOff val="50000"/>
                  </a:schemeClr>
                </a:solidFill>
              </a:rPr>
              <a:t>Population Estimates					</a:t>
            </a:r>
          </a:p>
        </p:txBody>
      </p:sp>
      <p:sp>
        <p:nvSpPr>
          <p:cNvPr id="7" name="Slide Number Placeholder 3"/>
          <p:cNvSpPr txBox="1">
            <a:spLocks/>
          </p:cNvSpPr>
          <p:nvPr/>
        </p:nvSpPr>
        <p:spPr>
          <a:xfrm>
            <a:off x="6553200" y="6356355"/>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a:t>11</a:t>
            </a:r>
          </a:p>
        </p:txBody>
      </p:sp>
      <p:graphicFrame>
        <p:nvGraphicFramePr>
          <p:cNvPr id="11" name="Chart 10"/>
          <p:cNvGraphicFramePr>
            <a:graphicFrameLocks noGrp="1"/>
          </p:cNvGraphicFramePr>
          <p:nvPr>
            <p:extLst>
              <p:ext uri="{D42A27DB-BD31-4B8C-83A1-F6EECF244321}">
                <p14:modId xmlns:p14="http://schemas.microsoft.com/office/powerpoint/2010/main" val="105089360"/>
              </p:ext>
            </p:extLst>
          </p:nvPr>
        </p:nvGraphicFramePr>
        <p:xfrm>
          <a:off x="-721708" y="1112122"/>
          <a:ext cx="4966253" cy="37205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noGrp="1"/>
          </p:cNvGraphicFramePr>
          <p:nvPr>
            <p:extLst>
              <p:ext uri="{D42A27DB-BD31-4B8C-83A1-F6EECF244321}">
                <p14:modId xmlns:p14="http://schemas.microsoft.com/office/powerpoint/2010/main" val="596589382"/>
              </p:ext>
            </p:extLst>
          </p:nvPr>
        </p:nvGraphicFramePr>
        <p:xfrm>
          <a:off x="2336457" y="1819277"/>
          <a:ext cx="4415027" cy="372987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a:graphicFrameLocks noGrp="1"/>
          </p:cNvGraphicFramePr>
          <p:nvPr>
            <p:extLst>
              <p:ext uri="{D42A27DB-BD31-4B8C-83A1-F6EECF244321}">
                <p14:modId xmlns:p14="http://schemas.microsoft.com/office/powerpoint/2010/main" val="3878072642"/>
              </p:ext>
            </p:extLst>
          </p:nvPr>
        </p:nvGraphicFramePr>
        <p:xfrm>
          <a:off x="4852219" y="2443950"/>
          <a:ext cx="5062573" cy="373045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140079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Numeric Change and Percent of Total Population Change by Race/Ethnicity, 2010-2018, Texas</a:t>
            </a:r>
            <a:endParaRPr lang="en-US" sz="24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14</a:t>
            </a:fld>
            <a:endParaRPr lang="en-US" dirty="0"/>
          </a:p>
        </p:txBody>
      </p:sp>
      <p:sp>
        <p:nvSpPr>
          <p:cNvPr id="6" name="Rectangle 5"/>
          <p:cNvSpPr/>
          <p:nvPr/>
        </p:nvSpPr>
        <p:spPr>
          <a:xfrm>
            <a:off x="0" y="6472543"/>
            <a:ext cx="8001000" cy="430887"/>
          </a:xfrm>
          <a:prstGeom prst="rect">
            <a:avLst/>
          </a:prstGeom>
        </p:spPr>
        <p:txBody>
          <a:bodyPr wrap="square">
            <a:spAutoFit/>
          </a:bodyPr>
          <a:lstStyle/>
          <a:p>
            <a:r>
              <a:rPr lang="en-US" sz="1100" dirty="0">
                <a:solidFill>
                  <a:schemeClr val="tx1">
                    <a:lumMod val="50000"/>
                    <a:lumOff val="50000"/>
                  </a:schemeClr>
                </a:solidFill>
              </a:rPr>
              <a:t>Source: U.S. Census Bureau. </a:t>
            </a:r>
            <a:r>
              <a:rPr lang="en-US" sz="1100" dirty="0" smtClean="0">
                <a:solidFill>
                  <a:schemeClr val="tx1">
                    <a:lumMod val="50000"/>
                    <a:lumOff val="50000"/>
                  </a:schemeClr>
                </a:solidFill>
              </a:rPr>
              <a:t>2010 </a:t>
            </a:r>
            <a:r>
              <a:rPr lang="en-US" sz="1100" dirty="0">
                <a:solidFill>
                  <a:schemeClr val="tx1">
                    <a:lumMod val="50000"/>
                    <a:lumOff val="50000"/>
                  </a:schemeClr>
                </a:solidFill>
              </a:rPr>
              <a:t>Decennial Census and </a:t>
            </a:r>
            <a:r>
              <a:rPr lang="en-US" sz="1100" dirty="0" smtClean="0">
                <a:solidFill>
                  <a:schemeClr val="tx1">
                    <a:lumMod val="50000"/>
                    <a:lumOff val="50000"/>
                  </a:schemeClr>
                </a:solidFill>
              </a:rPr>
              <a:t>2018 </a:t>
            </a:r>
            <a:r>
              <a:rPr lang="en-US" sz="1100" dirty="0">
                <a:solidFill>
                  <a:schemeClr val="tx1">
                    <a:lumMod val="50000"/>
                    <a:lumOff val="50000"/>
                  </a:schemeClr>
                </a:solidFill>
              </a:rPr>
              <a:t>Population Estimates					</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503278277"/>
              </p:ext>
            </p:extLst>
          </p:nvPr>
        </p:nvGraphicFramePr>
        <p:xfrm>
          <a:off x="263700" y="1339200"/>
          <a:ext cx="8458200" cy="51333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06851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ext uri="{D42A27DB-BD31-4B8C-83A1-F6EECF244321}">
                <p14:modId xmlns:p14="http://schemas.microsoft.com/office/powerpoint/2010/main" val="223282944"/>
              </p:ext>
            </p:extLst>
          </p:nvPr>
        </p:nvGraphicFramePr>
        <p:xfrm>
          <a:off x="-306090" y="1707383"/>
          <a:ext cx="4621282" cy="4559949"/>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4"/>
          <p:cNvSpPr>
            <a:spLocks noGrp="1"/>
          </p:cNvSpPr>
          <p:nvPr>
            <p:ph type="title"/>
          </p:nvPr>
        </p:nvSpPr>
        <p:spPr/>
        <p:txBody>
          <a:bodyPr>
            <a:normAutofit/>
          </a:bodyPr>
          <a:lstStyle/>
          <a:p>
            <a:r>
              <a:rPr lang="en-US" sz="2400" dirty="0" smtClean="0"/>
              <a:t>Race/Ethnicity Composition, Austin Metro Area and Its Counties, 2017</a:t>
            </a:r>
            <a:endParaRPr lang="en-US" sz="24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15</a:t>
            </a:fld>
            <a:endParaRPr lang="en-US" dirty="0"/>
          </a:p>
        </p:txBody>
      </p:sp>
      <p:graphicFrame>
        <p:nvGraphicFramePr>
          <p:cNvPr id="11" name="Table 10"/>
          <p:cNvGraphicFramePr>
            <a:graphicFrameLocks noGrp="1"/>
          </p:cNvGraphicFramePr>
          <p:nvPr>
            <p:extLst/>
          </p:nvPr>
        </p:nvGraphicFramePr>
        <p:xfrm>
          <a:off x="4085968" y="2314832"/>
          <a:ext cx="4786183" cy="2647656"/>
        </p:xfrm>
        <a:graphic>
          <a:graphicData uri="http://schemas.openxmlformats.org/drawingml/2006/table">
            <a:tbl>
              <a:tblPr firstRow="1" bandRow="1">
                <a:tableStyleId>{5C22544A-7EE6-4342-B048-85BDC9FD1C3A}</a:tableStyleId>
              </a:tblPr>
              <a:tblGrid>
                <a:gridCol w="1264383">
                  <a:extLst>
                    <a:ext uri="{9D8B030D-6E8A-4147-A177-3AD203B41FA5}">
                      <a16:colId xmlns:a16="http://schemas.microsoft.com/office/drawing/2014/main" val="1843731899"/>
                    </a:ext>
                  </a:extLst>
                </a:gridCol>
                <a:gridCol w="704360">
                  <a:extLst>
                    <a:ext uri="{9D8B030D-6E8A-4147-A177-3AD203B41FA5}">
                      <a16:colId xmlns:a16="http://schemas.microsoft.com/office/drawing/2014/main" val="3942893218"/>
                    </a:ext>
                  </a:extLst>
                </a:gridCol>
                <a:gridCol w="704360">
                  <a:extLst>
                    <a:ext uri="{9D8B030D-6E8A-4147-A177-3AD203B41FA5}">
                      <a16:colId xmlns:a16="http://schemas.microsoft.com/office/drawing/2014/main" val="831295915"/>
                    </a:ext>
                  </a:extLst>
                </a:gridCol>
                <a:gridCol w="704360">
                  <a:extLst>
                    <a:ext uri="{9D8B030D-6E8A-4147-A177-3AD203B41FA5}">
                      <a16:colId xmlns:a16="http://schemas.microsoft.com/office/drawing/2014/main" val="3820081949"/>
                    </a:ext>
                  </a:extLst>
                </a:gridCol>
                <a:gridCol w="704360">
                  <a:extLst>
                    <a:ext uri="{9D8B030D-6E8A-4147-A177-3AD203B41FA5}">
                      <a16:colId xmlns:a16="http://schemas.microsoft.com/office/drawing/2014/main" val="2029511319"/>
                    </a:ext>
                  </a:extLst>
                </a:gridCol>
                <a:gridCol w="704360">
                  <a:extLst>
                    <a:ext uri="{9D8B030D-6E8A-4147-A177-3AD203B41FA5}">
                      <a16:colId xmlns:a16="http://schemas.microsoft.com/office/drawing/2014/main" val="399579599"/>
                    </a:ext>
                  </a:extLst>
                </a:gridCol>
              </a:tblGrid>
              <a:tr h="680543">
                <a:tc>
                  <a:txBody>
                    <a:bodyPr/>
                    <a:lstStyle/>
                    <a:p>
                      <a:pPr algn="ctr" fontAlgn="b"/>
                      <a:endParaRPr lang="en-US" sz="1400" b="0" i="0" u="none" strike="noStrike" dirty="0">
                        <a:solidFill>
                          <a:schemeClr val="bg1"/>
                        </a:solidFill>
                        <a:effectLst/>
                        <a:latin typeface="Calibri" panose="020F0502020204030204" pitchFamily="34" charset="0"/>
                      </a:endParaRPr>
                    </a:p>
                  </a:txBody>
                  <a:tcPr marL="7620" marR="7620" marT="7620" marB="0" anchor="b"/>
                </a:tc>
                <a:tc>
                  <a:txBody>
                    <a:bodyPr/>
                    <a:lstStyle/>
                    <a:p>
                      <a:pPr algn="ctr" fontAlgn="b"/>
                      <a:r>
                        <a:rPr lang="en-US" sz="1400" b="0" i="0" u="none" strike="noStrike">
                          <a:solidFill>
                            <a:schemeClr val="bg1"/>
                          </a:solidFill>
                          <a:effectLst/>
                          <a:latin typeface="Calibri" panose="020F0502020204030204" pitchFamily="34" charset="0"/>
                        </a:rPr>
                        <a:t>Hispanic</a:t>
                      </a:r>
                    </a:p>
                  </a:txBody>
                  <a:tcPr marL="7620" marR="7620" marT="7620" marB="0" anchor="b"/>
                </a:tc>
                <a:tc>
                  <a:txBody>
                    <a:bodyPr/>
                    <a:lstStyle/>
                    <a:p>
                      <a:pPr algn="ctr" fontAlgn="b"/>
                      <a:r>
                        <a:rPr lang="en-US" sz="1400" b="0" i="0" u="none" strike="noStrike">
                          <a:solidFill>
                            <a:schemeClr val="bg1"/>
                          </a:solidFill>
                          <a:effectLst/>
                          <a:latin typeface="Calibri" panose="020F0502020204030204" pitchFamily="34" charset="0"/>
                        </a:rPr>
                        <a:t>NH White</a:t>
                      </a:r>
                    </a:p>
                  </a:txBody>
                  <a:tcPr marL="7620" marR="7620" marT="7620" marB="0" anchor="b"/>
                </a:tc>
                <a:tc>
                  <a:txBody>
                    <a:bodyPr/>
                    <a:lstStyle/>
                    <a:p>
                      <a:pPr algn="ctr" fontAlgn="b"/>
                      <a:r>
                        <a:rPr lang="en-US" sz="1400" b="0" i="0" u="none" strike="noStrike">
                          <a:solidFill>
                            <a:schemeClr val="bg1"/>
                          </a:solidFill>
                          <a:effectLst/>
                          <a:latin typeface="Calibri" panose="020F0502020204030204" pitchFamily="34" charset="0"/>
                        </a:rPr>
                        <a:t>NH Black</a:t>
                      </a:r>
                    </a:p>
                  </a:txBody>
                  <a:tcPr marL="7620" marR="7620" marT="7620" marB="0" anchor="b"/>
                </a:tc>
                <a:tc>
                  <a:txBody>
                    <a:bodyPr/>
                    <a:lstStyle/>
                    <a:p>
                      <a:pPr algn="ctr" fontAlgn="b"/>
                      <a:r>
                        <a:rPr lang="en-US" sz="1400" b="0" i="0" u="none" strike="noStrike">
                          <a:solidFill>
                            <a:schemeClr val="bg1"/>
                          </a:solidFill>
                          <a:effectLst/>
                          <a:latin typeface="Calibri" panose="020F0502020204030204" pitchFamily="34" charset="0"/>
                        </a:rPr>
                        <a:t>NH Asian</a:t>
                      </a:r>
                    </a:p>
                  </a:txBody>
                  <a:tcPr marL="7620" marR="7620" marT="7620" marB="0" anchor="b"/>
                </a:tc>
                <a:tc>
                  <a:txBody>
                    <a:bodyPr/>
                    <a:lstStyle/>
                    <a:p>
                      <a:pPr algn="ctr" fontAlgn="b"/>
                      <a:r>
                        <a:rPr lang="en-US" sz="1400" b="0" i="0" u="none" strike="noStrike" dirty="0">
                          <a:solidFill>
                            <a:schemeClr val="bg1"/>
                          </a:solidFill>
                          <a:effectLst/>
                          <a:latin typeface="Calibri" panose="020F0502020204030204" pitchFamily="34" charset="0"/>
                        </a:rPr>
                        <a:t>NH Two or More Races</a:t>
                      </a:r>
                    </a:p>
                  </a:txBody>
                  <a:tcPr marL="7620" marR="7620" marT="7620" marB="0" anchor="b"/>
                </a:tc>
                <a:extLst>
                  <a:ext uri="{0D108BD9-81ED-4DB2-BD59-A6C34878D82A}">
                    <a16:rowId xmlns:a16="http://schemas.microsoft.com/office/drawing/2014/main" val="1684835834"/>
                  </a:ext>
                </a:extLst>
              </a:tr>
              <a:tr h="350127">
                <a:tc>
                  <a:txBody>
                    <a:bodyPr/>
                    <a:lstStyle/>
                    <a:p>
                      <a:pPr algn="l" fontAlgn="b"/>
                      <a:r>
                        <a:rPr lang="en-US" sz="1400" b="0" i="0" u="none" strike="noStrike">
                          <a:solidFill>
                            <a:srgbClr val="000000"/>
                          </a:solidFill>
                          <a:effectLst/>
                          <a:latin typeface="Calibri" panose="020F0502020204030204" pitchFamily="34" charset="0"/>
                        </a:rPr>
                        <a:t>Travis County</a:t>
                      </a:r>
                    </a:p>
                  </a:txBody>
                  <a:tcPr marL="9525" marR="9525" marT="9525" marB="0" anchor="b"/>
                </a:tc>
                <a:tc>
                  <a:txBody>
                    <a:bodyPr/>
                    <a:lstStyle/>
                    <a:p>
                      <a:pPr algn="r" fontAlgn="b"/>
                      <a:r>
                        <a:rPr lang="en-US" sz="1400" b="0" i="0" u="none" strike="noStrike">
                          <a:solidFill>
                            <a:srgbClr val="000000"/>
                          </a:solidFill>
                          <a:effectLst/>
                          <a:latin typeface="Calibri" panose="020F0502020204030204" pitchFamily="34" charset="0"/>
                        </a:rPr>
                        <a:t>33.9%</a:t>
                      </a:r>
                    </a:p>
                  </a:txBody>
                  <a:tcPr marL="9525" marR="9525" marT="9525" marB="0" anchor="b"/>
                </a:tc>
                <a:tc>
                  <a:txBody>
                    <a:bodyPr/>
                    <a:lstStyle/>
                    <a:p>
                      <a:pPr algn="r" fontAlgn="b"/>
                      <a:r>
                        <a:rPr lang="en-US" sz="1400" b="0" i="0" u="none" strike="noStrike">
                          <a:solidFill>
                            <a:srgbClr val="000000"/>
                          </a:solidFill>
                          <a:effectLst/>
                          <a:latin typeface="Calibri" panose="020F0502020204030204" pitchFamily="34" charset="0"/>
                        </a:rPr>
                        <a:t>49.0%</a:t>
                      </a:r>
                    </a:p>
                  </a:txBody>
                  <a:tcPr marL="9525" marR="9525" marT="9525" marB="0" anchor="b"/>
                </a:tc>
                <a:tc>
                  <a:txBody>
                    <a:bodyPr/>
                    <a:lstStyle/>
                    <a:p>
                      <a:pPr algn="r" fontAlgn="b"/>
                      <a:r>
                        <a:rPr lang="en-US" sz="1400" b="0" i="0" u="none" strike="noStrike">
                          <a:solidFill>
                            <a:srgbClr val="000000"/>
                          </a:solidFill>
                          <a:effectLst/>
                          <a:latin typeface="Calibri" panose="020F0502020204030204" pitchFamily="34" charset="0"/>
                        </a:rPr>
                        <a:t>8.0%</a:t>
                      </a:r>
                    </a:p>
                  </a:txBody>
                  <a:tcPr marL="9525" marR="9525" marT="9525" marB="0" anchor="b"/>
                </a:tc>
                <a:tc>
                  <a:txBody>
                    <a:bodyPr/>
                    <a:lstStyle/>
                    <a:p>
                      <a:pPr algn="r" fontAlgn="b"/>
                      <a:r>
                        <a:rPr lang="en-US" sz="1400" b="0" i="0" u="none" strike="noStrike">
                          <a:solidFill>
                            <a:srgbClr val="000000"/>
                          </a:solidFill>
                          <a:effectLst/>
                          <a:latin typeface="Calibri" panose="020F0502020204030204" pitchFamily="34" charset="0"/>
                        </a:rPr>
                        <a:t>6.8%</a:t>
                      </a:r>
                    </a:p>
                  </a:txBody>
                  <a:tcPr marL="9525" marR="9525" marT="9525" marB="0" anchor="b"/>
                </a:tc>
                <a:tc>
                  <a:txBody>
                    <a:bodyPr/>
                    <a:lstStyle/>
                    <a:p>
                      <a:pPr algn="r" fontAlgn="b"/>
                      <a:r>
                        <a:rPr lang="en-US" sz="1400" b="0" i="0" u="none" strike="noStrike">
                          <a:solidFill>
                            <a:srgbClr val="000000"/>
                          </a:solidFill>
                          <a:effectLst/>
                          <a:latin typeface="Calibri" panose="020F0502020204030204" pitchFamily="34" charset="0"/>
                        </a:rPr>
                        <a:t>1.9%</a:t>
                      </a:r>
                    </a:p>
                  </a:txBody>
                  <a:tcPr marL="9525" marR="9525" marT="9525" marB="0" anchor="b"/>
                </a:tc>
                <a:extLst>
                  <a:ext uri="{0D108BD9-81ED-4DB2-BD59-A6C34878D82A}">
                    <a16:rowId xmlns:a16="http://schemas.microsoft.com/office/drawing/2014/main" val="1564956679"/>
                  </a:ext>
                </a:extLst>
              </a:tr>
              <a:tr h="458366">
                <a:tc>
                  <a:txBody>
                    <a:bodyPr/>
                    <a:lstStyle/>
                    <a:p>
                      <a:pPr algn="l" fontAlgn="b"/>
                      <a:r>
                        <a:rPr lang="en-US" sz="1400" b="0" i="0" u="none" strike="noStrike">
                          <a:solidFill>
                            <a:srgbClr val="000000"/>
                          </a:solidFill>
                          <a:effectLst/>
                          <a:latin typeface="Calibri" panose="020F0502020204030204" pitchFamily="34" charset="0"/>
                        </a:rPr>
                        <a:t>Williamson County</a:t>
                      </a:r>
                    </a:p>
                  </a:txBody>
                  <a:tcPr marL="9525" marR="9525" marT="9525" marB="0" anchor="b"/>
                </a:tc>
                <a:tc>
                  <a:txBody>
                    <a:bodyPr/>
                    <a:lstStyle/>
                    <a:p>
                      <a:pPr algn="r" fontAlgn="b"/>
                      <a:r>
                        <a:rPr lang="en-US" sz="1400" b="0" i="0" u="none" strike="noStrike">
                          <a:solidFill>
                            <a:srgbClr val="000000"/>
                          </a:solidFill>
                          <a:effectLst/>
                          <a:latin typeface="Calibri" panose="020F0502020204030204" pitchFamily="34" charset="0"/>
                        </a:rPr>
                        <a:t>24.5%</a:t>
                      </a:r>
                    </a:p>
                  </a:txBody>
                  <a:tcPr marL="9525" marR="9525" marT="9525" marB="0" anchor="b"/>
                </a:tc>
                <a:tc>
                  <a:txBody>
                    <a:bodyPr/>
                    <a:lstStyle/>
                    <a:p>
                      <a:pPr algn="r" fontAlgn="b"/>
                      <a:r>
                        <a:rPr lang="en-US" sz="1400" b="0" i="0" u="none" strike="noStrike">
                          <a:solidFill>
                            <a:srgbClr val="000000"/>
                          </a:solidFill>
                          <a:effectLst/>
                          <a:latin typeface="Calibri" panose="020F0502020204030204" pitchFamily="34" charset="0"/>
                        </a:rPr>
                        <a:t>59.6%</a:t>
                      </a:r>
                    </a:p>
                  </a:txBody>
                  <a:tcPr marL="9525" marR="9525" marT="9525" marB="0" anchor="b"/>
                </a:tc>
                <a:tc>
                  <a:txBody>
                    <a:bodyPr/>
                    <a:lstStyle/>
                    <a:p>
                      <a:pPr algn="r" fontAlgn="b"/>
                      <a:r>
                        <a:rPr lang="en-US" sz="1400" b="0" i="0" u="none" strike="noStrike">
                          <a:solidFill>
                            <a:srgbClr val="000000"/>
                          </a:solidFill>
                          <a:effectLst/>
                          <a:latin typeface="Calibri" panose="020F0502020204030204" pitchFamily="34" charset="0"/>
                        </a:rPr>
                        <a:t>6.4%</a:t>
                      </a:r>
                    </a:p>
                  </a:txBody>
                  <a:tcPr marL="9525" marR="9525" marT="9525" marB="0" anchor="b"/>
                </a:tc>
                <a:tc>
                  <a:txBody>
                    <a:bodyPr/>
                    <a:lstStyle/>
                    <a:p>
                      <a:pPr algn="r" fontAlgn="b"/>
                      <a:r>
                        <a:rPr lang="en-US" sz="1400" b="0" i="0" u="none" strike="noStrike">
                          <a:solidFill>
                            <a:srgbClr val="000000"/>
                          </a:solidFill>
                          <a:effectLst/>
                          <a:latin typeface="Calibri" panose="020F0502020204030204" pitchFamily="34" charset="0"/>
                        </a:rPr>
                        <a:t>6.9%</a:t>
                      </a:r>
                    </a:p>
                  </a:txBody>
                  <a:tcPr marL="9525" marR="9525" marT="9525" marB="0" anchor="b"/>
                </a:tc>
                <a:tc>
                  <a:txBody>
                    <a:bodyPr/>
                    <a:lstStyle/>
                    <a:p>
                      <a:pPr algn="r" fontAlgn="b"/>
                      <a:r>
                        <a:rPr lang="en-US" sz="1400" b="0" i="0" u="none" strike="noStrike" dirty="0">
                          <a:solidFill>
                            <a:srgbClr val="000000"/>
                          </a:solidFill>
                          <a:effectLst/>
                          <a:latin typeface="Calibri" panose="020F0502020204030204" pitchFamily="34" charset="0"/>
                        </a:rPr>
                        <a:t>2.1%</a:t>
                      </a:r>
                    </a:p>
                  </a:txBody>
                  <a:tcPr marL="9525" marR="9525" marT="9525" marB="0" anchor="b"/>
                </a:tc>
                <a:extLst>
                  <a:ext uri="{0D108BD9-81ED-4DB2-BD59-A6C34878D82A}">
                    <a16:rowId xmlns:a16="http://schemas.microsoft.com/office/drawing/2014/main" val="1157697807"/>
                  </a:ext>
                </a:extLst>
              </a:tr>
              <a:tr h="350127">
                <a:tc>
                  <a:txBody>
                    <a:bodyPr/>
                    <a:lstStyle/>
                    <a:p>
                      <a:pPr algn="l" fontAlgn="b"/>
                      <a:r>
                        <a:rPr lang="en-US" sz="1400" b="0" i="0" u="none" strike="noStrike">
                          <a:solidFill>
                            <a:srgbClr val="000000"/>
                          </a:solidFill>
                          <a:effectLst/>
                          <a:latin typeface="Calibri" panose="020F0502020204030204" pitchFamily="34" charset="0"/>
                        </a:rPr>
                        <a:t>Hays County</a:t>
                      </a:r>
                    </a:p>
                  </a:txBody>
                  <a:tcPr marL="9525" marR="9525" marT="9525" marB="0" anchor="b"/>
                </a:tc>
                <a:tc>
                  <a:txBody>
                    <a:bodyPr/>
                    <a:lstStyle/>
                    <a:p>
                      <a:pPr algn="r" fontAlgn="b"/>
                      <a:r>
                        <a:rPr lang="en-US" sz="1400" b="0" i="0" u="none" strike="noStrike">
                          <a:solidFill>
                            <a:srgbClr val="000000"/>
                          </a:solidFill>
                          <a:effectLst/>
                          <a:latin typeface="Calibri" panose="020F0502020204030204" pitchFamily="34" charset="0"/>
                        </a:rPr>
                        <a:t>39.0%</a:t>
                      </a:r>
                    </a:p>
                  </a:txBody>
                  <a:tcPr marL="9525" marR="9525" marT="9525" marB="0" anchor="b"/>
                </a:tc>
                <a:tc>
                  <a:txBody>
                    <a:bodyPr/>
                    <a:lstStyle/>
                    <a:p>
                      <a:pPr algn="r" fontAlgn="b"/>
                      <a:r>
                        <a:rPr lang="en-US" sz="1400" b="0" i="0" u="none" strike="noStrike">
                          <a:solidFill>
                            <a:srgbClr val="000000"/>
                          </a:solidFill>
                          <a:effectLst/>
                          <a:latin typeface="Calibri" panose="020F0502020204030204" pitchFamily="34" charset="0"/>
                        </a:rPr>
                        <a:t>53.8%</a:t>
                      </a:r>
                    </a:p>
                  </a:txBody>
                  <a:tcPr marL="9525" marR="9525" marT="9525" marB="0" anchor="b"/>
                </a:tc>
                <a:tc>
                  <a:txBody>
                    <a:bodyPr/>
                    <a:lstStyle/>
                    <a:p>
                      <a:pPr algn="r" fontAlgn="b"/>
                      <a:r>
                        <a:rPr lang="en-US" sz="1400" b="0" i="0" u="none" strike="noStrike">
                          <a:solidFill>
                            <a:srgbClr val="000000"/>
                          </a:solidFill>
                          <a:effectLst/>
                          <a:latin typeface="Calibri" panose="020F0502020204030204" pitchFamily="34" charset="0"/>
                        </a:rPr>
                        <a:t>3.7%</a:t>
                      </a:r>
                    </a:p>
                  </a:txBody>
                  <a:tcPr marL="9525" marR="9525" marT="9525" marB="0" anchor="b"/>
                </a:tc>
                <a:tc>
                  <a:txBody>
                    <a:bodyPr/>
                    <a:lstStyle/>
                    <a:p>
                      <a:pPr algn="r" fontAlgn="b"/>
                      <a:r>
                        <a:rPr lang="en-US" sz="1400" b="0" i="0" u="none" strike="noStrike">
                          <a:solidFill>
                            <a:srgbClr val="000000"/>
                          </a:solidFill>
                          <a:effectLst/>
                          <a:latin typeface="Calibri" panose="020F0502020204030204" pitchFamily="34" charset="0"/>
                        </a:rPr>
                        <a:t>1.5%</a:t>
                      </a:r>
                    </a:p>
                  </a:txBody>
                  <a:tcPr marL="9525" marR="9525" marT="9525" marB="0" anchor="b"/>
                </a:tc>
                <a:tc>
                  <a:txBody>
                    <a:bodyPr/>
                    <a:lstStyle/>
                    <a:p>
                      <a:pPr algn="r" fontAlgn="b"/>
                      <a:r>
                        <a:rPr lang="en-US" sz="1400" b="0" i="0" u="none" strike="noStrike" dirty="0">
                          <a:solidFill>
                            <a:srgbClr val="000000"/>
                          </a:solidFill>
                          <a:effectLst/>
                          <a:latin typeface="Calibri" panose="020F0502020204030204" pitchFamily="34" charset="0"/>
                        </a:rPr>
                        <a:t>1.6%</a:t>
                      </a:r>
                    </a:p>
                  </a:txBody>
                  <a:tcPr marL="9525" marR="9525" marT="9525" marB="0" anchor="b"/>
                </a:tc>
                <a:extLst>
                  <a:ext uri="{0D108BD9-81ED-4DB2-BD59-A6C34878D82A}">
                    <a16:rowId xmlns:a16="http://schemas.microsoft.com/office/drawing/2014/main" val="794760411"/>
                  </a:ext>
                </a:extLst>
              </a:tr>
              <a:tr h="350127">
                <a:tc>
                  <a:txBody>
                    <a:bodyPr/>
                    <a:lstStyle/>
                    <a:p>
                      <a:pPr algn="l" fontAlgn="b"/>
                      <a:r>
                        <a:rPr lang="en-US" sz="1400" b="0" i="0" u="none" strike="noStrike">
                          <a:solidFill>
                            <a:srgbClr val="000000"/>
                          </a:solidFill>
                          <a:effectLst/>
                          <a:latin typeface="Calibri" panose="020F0502020204030204" pitchFamily="34" charset="0"/>
                        </a:rPr>
                        <a:t>Bastrop County</a:t>
                      </a:r>
                    </a:p>
                  </a:txBody>
                  <a:tcPr marL="9525" marR="9525" marT="9525" marB="0" anchor="b"/>
                </a:tc>
                <a:tc>
                  <a:txBody>
                    <a:bodyPr/>
                    <a:lstStyle/>
                    <a:p>
                      <a:pPr algn="r" fontAlgn="b"/>
                      <a:r>
                        <a:rPr lang="en-US" sz="1400" b="0" i="0" u="none" strike="noStrike">
                          <a:solidFill>
                            <a:srgbClr val="000000"/>
                          </a:solidFill>
                          <a:effectLst/>
                          <a:latin typeface="Calibri" panose="020F0502020204030204" pitchFamily="34" charset="0"/>
                        </a:rPr>
                        <a:t>37.8%</a:t>
                      </a:r>
                    </a:p>
                  </a:txBody>
                  <a:tcPr marL="9525" marR="9525" marT="9525" marB="0" anchor="b"/>
                </a:tc>
                <a:tc>
                  <a:txBody>
                    <a:bodyPr/>
                    <a:lstStyle/>
                    <a:p>
                      <a:pPr algn="r" fontAlgn="b"/>
                      <a:r>
                        <a:rPr lang="en-US" sz="1400" b="0" i="0" u="none" strike="noStrike">
                          <a:solidFill>
                            <a:srgbClr val="000000"/>
                          </a:solidFill>
                          <a:effectLst/>
                          <a:latin typeface="Calibri" panose="020F0502020204030204" pitchFamily="34" charset="0"/>
                        </a:rPr>
                        <a:t>52.6%</a:t>
                      </a:r>
                    </a:p>
                  </a:txBody>
                  <a:tcPr marL="9525" marR="9525" marT="9525" marB="0" anchor="b"/>
                </a:tc>
                <a:tc>
                  <a:txBody>
                    <a:bodyPr/>
                    <a:lstStyle/>
                    <a:p>
                      <a:pPr algn="r" fontAlgn="b"/>
                      <a:r>
                        <a:rPr lang="en-US" sz="1400" b="0" i="0" u="none" strike="noStrike">
                          <a:solidFill>
                            <a:srgbClr val="000000"/>
                          </a:solidFill>
                          <a:effectLst/>
                          <a:latin typeface="Calibri" panose="020F0502020204030204" pitchFamily="34" charset="0"/>
                        </a:rPr>
                        <a:t>6.8%</a:t>
                      </a:r>
                    </a:p>
                  </a:txBody>
                  <a:tcPr marL="9525" marR="9525" marT="9525" marB="0" anchor="b"/>
                </a:tc>
                <a:tc>
                  <a:txBody>
                    <a:bodyPr/>
                    <a:lstStyle/>
                    <a:p>
                      <a:pPr algn="r" fontAlgn="b"/>
                      <a:r>
                        <a:rPr lang="en-US" sz="1400" b="0" i="0" u="none" strike="noStrike">
                          <a:solidFill>
                            <a:srgbClr val="000000"/>
                          </a:solidFill>
                          <a:effectLst/>
                          <a:latin typeface="Calibri" panose="020F0502020204030204" pitchFamily="34" charset="0"/>
                        </a:rPr>
                        <a:t>0.8%</a:t>
                      </a:r>
                    </a:p>
                  </a:txBody>
                  <a:tcPr marL="9525" marR="9525" marT="9525" marB="0" anchor="b"/>
                </a:tc>
                <a:tc>
                  <a:txBody>
                    <a:bodyPr/>
                    <a:lstStyle/>
                    <a:p>
                      <a:pPr algn="r" fontAlgn="b"/>
                      <a:r>
                        <a:rPr lang="en-US" sz="1400" b="0" i="0" u="none" strike="noStrike">
                          <a:solidFill>
                            <a:srgbClr val="000000"/>
                          </a:solidFill>
                          <a:effectLst/>
                          <a:latin typeface="Calibri" panose="020F0502020204030204" pitchFamily="34" charset="0"/>
                        </a:rPr>
                        <a:t>1.4%</a:t>
                      </a:r>
                    </a:p>
                  </a:txBody>
                  <a:tcPr marL="9525" marR="9525" marT="9525" marB="0" anchor="b"/>
                </a:tc>
                <a:extLst>
                  <a:ext uri="{0D108BD9-81ED-4DB2-BD59-A6C34878D82A}">
                    <a16:rowId xmlns:a16="http://schemas.microsoft.com/office/drawing/2014/main" val="2276550380"/>
                  </a:ext>
                </a:extLst>
              </a:tr>
              <a:tr h="458366">
                <a:tc>
                  <a:txBody>
                    <a:bodyPr/>
                    <a:lstStyle/>
                    <a:p>
                      <a:pPr algn="l" fontAlgn="b"/>
                      <a:r>
                        <a:rPr lang="en-US" sz="1400" b="0" i="0" u="none" strike="noStrike">
                          <a:solidFill>
                            <a:srgbClr val="000000"/>
                          </a:solidFill>
                          <a:effectLst/>
                          <a:latin typeface="Calibri" panose="020F0502020204030204" pitchFamily="34" charset="0"/>
                        </a:rPr>
                        <a:t>Caldwell County</a:t>
                      </a:r>
                    </a:p>
                  </a:txBody>
                  <a:tcPr marL="9525" marR="9525" marT="9525" marB="0" anchor="b"/>
                </a:tc>
                <a:tc>
                  <a:txBody>
                    <a:bodyPr/>
                    <a:lstStyle/>
                    <a:p>
                      <a:pPr algn="r" fontAlgn="b"/>
                      <a:r>
                        <a:rPr lang="en-US" sz="1400" b="0" i="0" u="none" strike="noStrike" dirty="0">
                          <a:solidFill>
                            <a:srgbClr val="000000"/>
                          </a:solidFill>
                          <a:effectLst/>
                          <a:latin typeface="Calibri" panose="020F0502020204030204" pitchFamily="34" charset="0"/>
                        </a:rPr>
                        <a:t>52.3%</a:t>
                      </a:r>
                    </a:p>
                  </a:txBody>
                  <a:tcPr marL="9525" marR="9525" marT="9525" marB="0" anchor="b"/>
                </a:tc>
                <a:tc>
                  <a:txBody>
                    <a:bodyPr/>
                    <a:lstStyle/>
                    <a:p>
                      <a:pPr algn="r" fontAlgn="b"/>
                      <a:r>
                        <a:rPr lang="en-US" sz="1400" b="0" i="0" u="none" strike="noStrike" dirty="0">
                          <a:solidFill>
                            <a:srgbClr val="000000"/>
                          </a:solidFill>
                          <a:effectLst/>
                          <a:latin typeface="Calibri" panose="020F0502020204030204" pitchFamily="34" charset="0"/>
                        </a:rPr>
                        <a:t>39.7%</a:t>
                      </a:r>
                    </a:p>
                  </a:txBody>
                  <a:tcPr marL="9525" marR="9525" marT="9525" marB="0" anchor="b"/>
                </a:tc>
                <a:tc>
                  <a:txBody>
                    <a:bodyPr/>
                    <a:lstStyle/>
                    <a:p>
                      <a:pPr algn="r" fontAlgn="b"/>
                      <a:r>
                        <a:rPr lang="en-US" sz="1400" b="0" i="0" u="none" strike="noStrike" dirty="0">
                          <a:solidFill>
                            <a:srgbClr val="000000"/>
                          </a:solidFill>
                          <a:effectLst/>
                          <a:latin typeface="Calibri" panose="020F0502020204030204" pitchFamily="34" charset="0"/>
                        </a:rPr>
                        <a:t>5.8%</a:t>
                      </a:r>
                    </a:p>
                  </a:txBody>
                  <a:tcPr marL="9525" marR="9525" marT="9525" marB="0" anchor="b"/>
                </a:tc>
                <a:tc>
                  <a:txBody>
                    <a:bodyPr/>
                    <a:lstStyle/>
                    <a:p>
                      <a:pPr algn="r" fontAlgn="b"/>
                      <a:r>
                        <a:rPr lang="en-US" sz="1400" b="0" i="0" u="none" strike="noStrike" dirty="0">
                          <a:solidFill>
                            <a:srgbClr val="000000"/>
                          </a:solidFill>
                          <a:effectLst/>
                          <a:latin typeface="Calibri" panose="020F0502020204030204" pitchFamily="34" charset="0"/>
                        </a:rPr>
                        <a:t>0.9%</a:t>
                      </a:r>
                    </a:p>
                  </a:txBody>
                  <a:tcPr marL="9525" marR="9525" marT="9525" marB="0" anchor="b"/>
                </a:tc>
                <a:tc>
                  <a:txBody>
                    <a:bodyPr/>
                    <a:lstStyle/>
                    <a:p>
                      <a:pPr algn="r" fontAlgn="b"/>
                      <a:r>
                        <a:rPr lang="en-US" sz="1400" b="0" i="0" u="none" strike="noStrike" dirty="0">
                          <a:solidFill>
                            <a:srgbClr val="000000"/>
                          </a:solidFill>
                          <a:effectLst/>
                          <a:latin typeface="Calibri" panose="020F0502020204030204" pitchFamily="34" charset="0"/>
                        </a:rPr>
                        <a:t>1.0%</a:t>
                      </a:r>
                    </a:p>
                  </a:txBody>
                  <a:tcPr marL="9525" marR="9525" marT="9525" marB="0" anchor="b"/>
                </a:tc>
                <a:extLst>
                  <a:ext uri="{0D108BD9-81ED-4DB2-BD59-A6C34878D82A}">
                    <a16:rowId xmlns:a16="http://schemas.microsoft.com/office/drawing/2014/main" val="1772631813"/>
                  </a:ext>
                </a:extLst>
              </a:tr>
            </a:tbl>
          </a:graphicData>
        </a:graphic>
      </p:graphicFrame>
      <p:sp>
        <p:nvSpPr>
          <p:cNvPr id="12" name="TextBox 11"/>
          <p:cNvSpPr txBox="1"/>
          <p:nvPr/>
        </p:nvSpPr>
        <p:spPr>
          <a:xfrm>
            <a:off x="4315192" y="4962487"/>
            <a:ext cx="3204723" cy="253916"/>
          </a:xfrm>
          <a:prstGeom prst="rect">
            <a:avLst/>
          </a:prstGeom>
          <a:noFill/>
        </p:spPr>
        <p:txBody>
          <a:bodyPr wrap="none" rtlCol="0">
            <a:spAutoFit/>
          </a:bodyPr>
          <a:lstStyle/>
          <a:p>
            <a:r>
              <a:rPr lang="en-US" sz="1050" dirty="0">
                <a:solidFill>
                  <a:schemeClr val="tx1">
                    <a:lumMod val="50000"/>
                    <a:lumOff val="50000"/>
                  </a:schemeClr>
                </a:solidFill>
              </a:rPr>
              <a:t>Source: U.S. Census Bureau, </a:t>
            </a:r>
            <a:r>
              <a:rPr lang="en-US" sz="1050" dirty="0" smtClean="0">
                <a:solidFill>
                  <a:schemeClr val="tx1">
                    <a:lumMod val="50000"/>
                    <a:lumOff val="50000"/>
                  </a:schemeClr>
                </a:solidFill>
              </a:rPr>
              <a:t>2017 Population Estimates</a:t>
            </a:r>
            <a:endParaRPr lang="en-US" sz="1050" dirty="0">
              <a:solidFill>
                <a:schemeClr val="tx1">
                  <a:lumMod val="50000"/>
                  <a:lumOff val="50000"/>
                </a:schemeClr>
              </a:solidFill>
            </a:endParaRPr>
          </a:p>
        </p:txBody>
      </p:sp>
      <p:sp>
        <p:nvSpPr>
          <p:cNvPr id="13" name="TextBox 12"/>
          <p:cNvSpPr txBox="1"/>
          <p:nvPr/>
        </p:nvSpPr>
        <p:spPr>
          <a:xfrm>
            <a:off x="53636" y="5909350"/>
            <a:ext cx="4373313" cy="246221"/>
          </a:xfrm>
          <a:prstGeom prst="rect">
            <a:avLst/>
          </a:prstGeom>
          <a:noFill/>
        </p:spPr>
        <p:txBody>
          <a:bodyPr wrap="none" rtlCol="0">
            <a:spAutoFit/>
          </a:bodyPr>
          <a:lstStyle/>
          <a:p>
            <a:r>
              <a:rPr lang="en-US" sz="1000" dirty="0">
                <a:solidFill>
                  <a:schemeClr val="tx1">
                    <a:lumMod val="50000"/>
                    <a:lumOff val="50000"/>
                  </a:schemeClr>
                </a:solidFill>
              </a:rPr>
              <a:t>Source: U.S. Census Bureau, </a:t>
            </a:r>
            <a:r>
              <a:rPr lang="en-US" sz="1000" dirty="0" smtClean="0">
                <a:solidFill>
                  <a:schemeClr val="tx1">
                    <a:lumMod val="50000"/>
                    <a:lumOff val="50000"/>
                  </a:schemeClr>
                </a:solidFill>
              </a:rPr>
              <a:t>2017 American </a:t>
            </a:r>
            <a:r>
              <a:rPr lang="en-US" sz="1000" dirty="0">
                <a:solidFill>
                  <a:schemeClr val="tx1">
                    <a:lumMod val="50000"/>
                    <a:lumOff val="50000"/>
                  </a:schemeClr>
                </a:solidFill>
              </a:rPr>
              <a:t>Community </a:t>
            </a:r>
            <a:r>
              <a:rPr lang="en-US" sz="1000" dirty="0" smtClean="0">
                <a:solidFill>
                  <a:schemeClr val="tx1">
                    <a:lumMod val="50000"/>
                    <a:lumOff val="50000"/>
                  </a:schemeClr>
                </a:solidFill>
              </a:rPr>
              <a:t>Survey 1-Year Estimates</a:t>
            </a:r>
            <a:endParaRPr lang="en-US" sz="1000" dirty="0">
              <a:solidFill>
                <a:schemeClr val="tx1">
                  <a:lumMod val="50000"/>
                  <a:lumOff val="50000"/>
                </a:schemeClr>
              </a:solidFill>
            </a:endParaRPr>
          </a:p>
        </p:txBody>
      </p:sp>
      <p:sp>
        <p:nvSpPr>
          <p:cNvPr id="14" name="TextBox 13"/>
          <p:cNvSpPr txBox="1"/>
          <p:nvPr/>
        </p:nvSpPr>
        <p:spPr>
          <a:xfrm>
            <a:off x="1225010" y="1391010"/>
            <a:ext cx="1559081" cy="307777"/>
          </a:xfrm>
          <a:prstGeom prst="rect">
            <a:avLst/>
          </a:prstGeom>
          <a:noFill/>
        </p:spPr>
        <p:txBody>
          <a:bodyPr wrap="none" rtlCol="0">
            <a:spAutoFit/>
          </a:bodyPr>
          <a:lstStyle/>
          <a:p>
            <a:r>
              <a:rPr lang="en-US" sz="1400" b="1" dirty="0" smtClean="0">
                <a:solidFill>
                  <a:schemeClr val="accent1">
                    <a:lumMod val="50000"/>
                  </a:schemeClr>
                </a:solidFill>
              </a:rPr>
              <a:t>Austin Metro Area</a:t>
            </a:r>
            <a:endParaRPr lang="en-US" sz="1400" b="1" dirty="0">
              <a:solidFill>
                <a:schemeClr val="accent1">
                  <a:lumMod val="50000"/>
                </a:schemeClr>
              </a:solidFill>
            </a:endParaRPr>
          </a:p>
        </p:txBody>
      </p:sp>
    </p:spTree>
    <p:extLst>
      <p:ext uri="{BB962C8B-B14F-4D97-AF65-F5344CB8AC3E}">
        <p14:creationId xmlns:p14="http://schemas.microsoft.com/office/powerpoint/2010/main" val="17641866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t>Numeric and Percent Change by Race/Ethnicity, 2010 to 2017</a:t>
            </a:r>
            <a:endParaRPr lang="en-US" sz="24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16</a:t>
            </a:fld>
            <a:endParaRPr lang="en-US" dirty="0"/>
          </a:p>
        </p:txBody>
      </p:sp>
      <p:sp>
        <p:nvSpPr>
          <p:cNvPr id="8" name="TextBox 7"/>
          <p:cNvSpPr txBox="1"/>
          <p:nvPr/>
        </p:nvSpPr>
        <p:spPr>
          <a:xfrm>
            <a:off x="97881" y="6406375"/>
            <a:ext cx="5775940" cy="246221"/>
          </a:xfrm>
          <a:prstGeom prst="rect">
            <a:avLst/>
          </a:prstGeom>
          <a:noFill/>
        </p:spPr>
        <p:txBody>
          <a:bodyPr wrap="none" rtlCol="0">
            <a:spAutoFit/>
          </a:bodyPr>
          <a:lstStyle/>
          <a:p>
            <a:r>
              <a:rPr lang="en-US" sz="1000" dirty="0">
                <a:solidFill>
                  <a:schemeClr val="tx1">
                    <a:lumMod val="50000"/>
                    <a:lumOff val="50000"/>
                  </a:schemeClr>
                </a:solidFill>
              </a:rPr>
              <a:t>Source: U.S. Census Bureau, </a:t>
            </a:r>
            <a:r>
              <a:rPr lang="en-US" sz="1000" dirty="0" smtClean="0">
                <a:solidFill>
                  <a:schemeClr val="tx1">
                    <a:lumMod val="50000"/>
                    <a:lumOff val="50000"/>
                  </a:schemeClr>
                </a:solidFill>
              </a:rPr>
              <a:t>2017 Population Estimates; 2017 American Community Survey 1-Year Estimates</a:t>
            </a:r>
            <a:endParaRPr lang="en-US" sz="1000" dirty="0">
              <a:solidFill>
                <a:schemeClr val="tx1">
                  <a:lumMod val="50000"/>
                  <a:lumOff val="50000"/>
                </a:schemeClr>
              </a:solidFill>
            </a:endParaRPr>
          </a:p>
        </p:txBody>
      </p:sp>
      <p:graphicFrame>
        <p:nvGraphicFramePr>
          <p:cNvPr id="3" name="Content Placeholder 2"/>
          <p:cNvGraphicFramePr>
            <a:graphicFrameLocks noGrp="1"/>
          </p:cNvGraphicFramePr>
          <p:nvPr>
            <p:ph idx="1"/>
            <p:extLst/>
          </p:nvPr>
        </p:nvGraphicFramePr>
        <p:xfrm>
          <a:off x="270345" y="1511298"/>
          <a:ext cx="8685060" cy="3187922"/>
        </p:xfrm>
        <a:graphic>
          <a:graphicData uri="http://schemas.openxmlformats.org/drawingml/2006/table">
            <a:tbl>
              <a:tblPr firstRow="1" bandRow="1">
                <a:tableStyleId>{5C22544A-7EE6-4342-B048-85BDC9FD1C3A}</a:tableStyleId>
              </a:tblPr>
              <a:tblGrid>
                <a:gridCol w="1079532">
                  <a:extLst>
                    <a:ext uri="{9D8B030D-6E8A-4147-A177-3AD203B41FA5}">
                      <a16:colId xmlns:a16="http://schemas.microsoft.com/office/drawing/2014/main" val="3866657433"/>
                    </a:ext>
                  </a:extLst>
                </a:gridCol>
                <a:gridCol w="633794">
                  <a:extLst>
                    <a:ext uri="{9D8B030D-6E8A-4147-A177-3AD203B41FA5}">
                      <a16:colId xmlns:a16="http://schemas.microsoft.com/office/drawing/2014/main" val="2745566769"/>
                    </a:ext>
                  </a:extLst>
                </a:gridCol>
                <a:gridCol w="633794">
                  <a:extLst>
                    <a:ext uri="{9D8B030D-6E8A-4147-A177-3AD203B41FA5}">
                      <a16:colId xmlns:a16="http://schemas.microsoft.com/office/drawing/2014/main" val="474696401"/>
                    </a:ext>
                  </a:extLst>
                </a:gridCol>
                <a:gridCol w="633794">
                  <a:extLst>
                    <a:ext uri="{9D8B030D-6E8A-4147-A177-3AD203B41FA5}">
                      <a16:colId xmlns:a16="http://schemas.microsoft.com/office/drawing/2014/main" val="2632639713"/>
                    </a:ext>
                  </a:extLst>
                </a:gridCol>
                <a:gridCol w="633794">
                  <a:extLst>
                    <a:ext uri="{9D8B030D-6E8A-4147-A177-3AD203B41FA5}">
                      <a16:colId xmlns:a16="http://schemas.microsoft.com/office/drawing/2014/main" val="3767738098"/>
                    </a:ext>
                  </a:extLst>
                </a:gridCol>
                <a:gridCol w="633794">
                  <a:extLst>
                    <a:ext uri="{9D8B030D-6E8A-4147-A177-3AD203B41FA5}">
                      <a16:colId xmlns:a16="http://schemas.microsoft.com/office/drawing/2014/main" val="2897291726"/>
                    </a:ext>
                  </a:extLst>
                </a:gridCol>
                <a:gridCol w="633794">
                  <a:extLst>
                    <a:ext uri="{9D8B030D-6E8A-4147-A177-3AD203B41FA5}">
                      <a16:colId xmlns:a16="http://schemas.microsoft.com/office/drawing/2014/main" val="2990329511"/>
                    </a:ext>
                  </a:extLst>
                </a:gridCol>
                <a:gridCol w="633794">
                  <a:extLst>
                    <a:ext uri="{9D8B030D-6E8A-4147-A177-3AD203B41FA5}">
                      <a16:colId xmlns:a16="http://schemas.microsoft.com/office/drawing/2014/main" val="1126440144"/>
                    </a:ext>
                  </a:extLst>
                </a:gridCol>
                <a:gridCol w="633794">
                  <a:extLst>
                    <a:ext uri="{9D8B030D-6E8A-4147-A177-3AD203B41FA5}">
                      <a16:colId xmlns:a16="http://schemas.microsoft.com/office/drawing/2014/main" val="2149424661"/>
                    </a:ext>
                  </a:extLst>
                </a:gridCol>
                <a:gridCol w="633794">
                  <a:extLst>
                    <a:ext uri="{9D8B030D-6E8A-4147-A177-3AD203B41FA5}">
                      <a16:colId xmlns:a16="http://schemas.microsoft.com/office/drawing/2014/main" val="788113579"/>
                    </a:ext>
                  </a:extLst>
                </a:gridCol>
                <a:gridCol w="633794">
                  <a:extLst>
                    <a:ext uri="{9D8B030D-6E8A-4147-A177-3AD203B41FA5}">
                      <a16:colId xmlns:a16="http://schemas.microsoft.com/office/drawing/2014/main" val="826091625"/>
                    </a:ext>
                  </a:extLst>
                </a:gridCol>
                <a:gridCol w="633794">
                  <a:extLst>
                    <a:ext uri="{9D8B030D-6E8A-4147-A177-3AD203B41FA5}">
                      <a16:colId xmlns:a16="http://schemas.microsoft.com/office/drawing/2014/main" val="345559843"/>
                    </a:ext>
                  </a:extLst>
                </a:gridCol>
                <a:gridCol w="633794">
                  <a:extLst>
                    <a:ext uri="{9D8B030D-6E8A-4147-A177-3AD203B41FA5}">
                      <a16:colId xmlns:a16="http://schemas.microsoft.com/office/drawing/2014/main" val="3871325245"/>
                    </a:ext>
                  </a:extLst>
                </a:gridCol>
              </a:tblGrid>
              <a:tr h="381487">
                <a:tc>
                  <a:txBody>
                    <a:bodyPr/>
                    <a:lstStyle/>
                    <a:p>
                      <a:pPr algn="ctr" fontAlgn="b"/>
                      <a:endParaRPr lang="en-US" sz="1400" b="0" i="0" u="none" strike="noStrike" dirty="0">
                        <a:solidFill>
                          <a:schemeClr val="bg1"/>
                        </a:solidFill>
                        <a:effectLst/>
                        <a:latin typeface="Calibri" panose="020F0502020204030204" pitchFamily="34" charset="0"/>
                      </a:endParaRPr>
                    </a:p>
                  </a:txBody>
                  <a:tcPr marL="9525" marR="9525" marT="9525" marB="0" anchor="ctr"/>
                </a:tc>
                <a:tc gridSpan="2">
                  <a:txBody>
                    <a:bodyPr/>
                    <a:lstStyle/>
                    <a:p>
                      <a:pPr algn="ctr" fontAlgn="b"/>
                      <a:r>
                        <a:rPr lang="en-US" sz="1400" b="0" i="0" u="none" strike="noStrike" dirty="0" smtClean="0">
                          <a:solidFill>
                            <a:schemeClr val="bg1"/>
                          </a:solidFill>
                          <a:effectLst/>
                          <a:latin typeface="Calibri" panose="020F0502020204030204" pitchFamily="34" charset="0"/>
                        </a:rPr>
                        <a:t>Total</a:t>
                      </a:r>
                      <a:endParaRPr lang="en-US" sz="1400" b="0" i="0" u="none" strike="noStrike" dirty="0">
                        <a:solidFill>
                          <a:schemeClr val="bg1"/>
                        </a:solidFill>
                        <a:effectLst/>
                        <a:latin typeface="Calibri" panose="020F0502020204030204" pitchFamily="34" charset="0"/>
                      </a:endParaRPr>
                    </a:p>
                  </a:txBody>
                  <a:tcPr marL="9525" marR="9525" marT="9525" marB="0" anchor="ctr"/>
                </a:tc>
                <a:tc hMerge="1">
                  <a:txBody>
                    <a:bodyPr/>
                    <a:lstStyle/>
                    <a:p>
                      <a:pPr algn="ctr" fontAlgn="b"/>
                      <a:endParaRPr lang="en-US" sz="1100" b="0" i="0" u="none" strike="noStrike" dirty="0">
                        <a:solidFill>
                          <a:schemeClr val="bg1"/>
                        </a:solidFill>
                        <a:effectLst/>
                        <a:latin typeface="Calibri" panose="020F0502020204030204" pitchFamily="34" charset="0"/>
                      </a:endParaRPr>
                    </a:p>
                  </a:txBody>
                  <a:tcPr marL="9525" marR="9525" marT="9525" marB="0" anchor="ctr"/>
                </a:tc>
                <a:tc gridSpan="2">
                  <a:txBody>
                    <a:bodyPr/>
                    <a:lstStyle/>
                    <a:p>
                      <a:pPr algn="ctr" fontAlgn="b"/>
                      <a:r>
                        <a:rPr lang="en-US" sz="1400" b="0" i="0" u="none" strike="noStrike" dirty="0">
                          <a:solidFill>
                            <a:schemeClr val="bg1"/>
                          </a:solidFill>
                          <a:effectLst/>
                          <a:latin typeface="Calibri" panose="020F0502020204030204" pitchFamily="34" charset="0"/>
                        </a:rPr>
                        <a:t>Hispanic</a:t>
                      </a:r>
                    </a:p>
                  </a:txBody>
                  <a:tcPr marL="9525" marR="9525" marT="9525" marB="0" anchor="ct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ctr" fontAlgn="b"/>
                      <a:r>
                        <a:rPr lang="en-US" sz="1400" b="0" i="0" u="none" strike="noStrike" dirty="0">
                          <a:solidFill>
                            <a:schemeClr val="bg1"/>
                          </a:solidFill>
                          <a:effectLst/>
                          <a:latin typeface="Calibri" panose="020F0502020204030204" pitchFamily="34" charset="0"/>
                        </a:rPr>
                        <a:t>NH White</a:t>
                      </a:r>
                    </a:p>
                  </a:txBody>
                  <a:tcPr marL="9525" marR="9525" marT="9525" marB="0" anchor="ctr"/>
                </a:tc>
                <a:tc hMerge="1">
                  <a:txBody>
                    <a:bodyPr/>
                    <a:lstStyle/>
                    <a:p>
                      <a:endParaRPr lang="en-US"/>
                    </a:p>
                  </a:txBody>
                  <a:tcPr/>
                </a:tc>
                <a:tc gridSpan="2">
                  <a:txBody>
                    <a:bodyPr/>
                    <a:lstStyle/>
                    <a:p>
                      <a:pPr algn="ctr" fontAlgn="b"/>
                      <a:r>
                        <a:rPr lang="en-US" sz="1400" b="0" i="0" u="none" strike="noStrike" dirty="0">
                          <a:solidFill>
                            <a:schemeClr val="bg1"/>
                          </a:solidFill>
                          <a:effectLst/>
                          <a:latin typeface="Calibri" panose="020F0502020204030204" pitchFamily="34" charset="0"/>
                        </a:rPr>
                        <a:t>NH Black</a:t>
                      </a:r>
                    </a:p>
                  </a:txBody>
                  <a:tcPr marL="9525" marR="9525" marT="9525" marB="0" anchor="ct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ctr" fontAlgn="b"/>
                      <a:r>
                        <a:rPr lang="en-US" sz="1400" b="0" i="0" u="none" strike="noStrike" dirty="0">
                          <a:solidFill>
                            <a:schemeClr val="bg1"/>
                          </a:solidFill>
                          <a:effectLst/>
                          <a:latin typeface="Calibri" panose="020F0502020204030204" pitchFamily="34" charset="0"/>
                        </a:rPr>
                        <a:t>NH Asian</a:t>
                      </a:r>
                    </a:p>
                  </a:txBody>
                  <a:tcPr marL="9525" marR="9525" marT="9525" marB="0" anchor="ct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ctr" fontAlgn="b"/>
                      <a:r>
                        <a:rPr lang="en-US" sz="1400" b="0" i="0" u="none" strike="noStrike" dirty="0">
                          <a:solidFill>
                            <a:schemeClr val="bg1"/>
                          </a:solidFill>
                          <a:effectLst/>
                          <a:latin typeface="Calibri" panose="020F0502020204030204" pitchFamily="34" charset="0"/>
                        </a:rPr>
                        <a:t>NH Other</a:t>
                      </a:r>
                    </a:p>
                  </a:txBody>
                  <a:tcPr marL="9525" marR="9525" marT="9525" marB="0" anchor="ct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07346369"/>
                  </a:ext>
                </a:extLst>
              </a:tr>
              <a:tr h="449500">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b"/>
                      <a:r>
                        <a:rPr lang="en-US" sz="1400" b="0" i="0" u="none" strike="noStrike" dirty="0" err="1" smtClean="0">
                          <a:solidFill>
                            <a:srgbClr val="000000"/>
                          </a:solidFill>
                          <a:effectLst/>
                          <a:latin typeface="Calibri" panose="020F0502020204030204" pitchFamily="34" charset="0"/>
                        </a:rPr>
                        <a:t>Num</a:t>
                      </a:r>
                      <a:r>
                        <a:rPr lang="en-US" sz="1400" b="0" i="0" u="none" strike="noStrike" dirty="0" smtClean="0">
                          <a:solidFill>
                            <a:srgbClr val="000000"/>
                          </a:solidFill>
                          <a:effectLst/>
                          <a:latin typeface="Calibri" panose="020F0502020204030204" pitchFamily="34" charset="0"/>
                        </a:rPr>
                        <a:t> Change</a:t>
                      </a:r>
                      <a:endParaRPr lang="en-US" sz="1400" b="0"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b"/>
                      <a:r>
                        <a:rPr lang="en-US" sz="1400" b="0" i="0" u="none" strike="noStrike" dirty="0" smtClean="0">
                          <a:solidFill>
                            <a:srgbClr val="000000"/>
                          </a:solidFill>
                          <a:effectLst/>
                          <a:latin typeface="Calibri" panose="020F0502020204030204" pitchFamily="34" charset="0"/>
                        </a:rPr>
                        <a:t>% Change</a:t>
                      </a:r>
                      <a:endParaRPr lang="en-US" sz="1400" b="0"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b"/>
                      <a:r>
                        <a:rPr lang="en-US" sz="1400" b="0" i="0" u="none" strike="noStrike" dirty="0" err="1">
                          <a:solidFill>
                            <a:srgbClr val="000000"/>
                          </a:solidFill>
                          <a:effectLst/>
                          <a:latin typeface="Calibri" panose="020F0502020204030204" pitchFamily="34" charset="0"/>
                        </a:rPr>
                        <a:t>Num</a:t>
                      </a:r>
                      <a:r>
                        <a:rPr lang="en-US" sz="1400" b="0" i="0" u="none" strike="noStrike" dirty="0">
                          <a:solidFill>
                            <a:srgbClr val="000000"/>
                          </a:solidFill>
                          <a:effectLst/>
                          <a:latin typeface="Calibri" panose="020F0502020204030204" pitchFamily="34" charset="0"/>
                        </a:rPr>
                        <a:t> Change</a:t>
                      </a:r>
                    </a:p>
                  </a:txBody>
                  <a:tcPr marL="9525" marR="9525" marT="9525" marB="0" anchor="ctr">
                    <a:solidFill>
                      <a:schemeClr val="accent1">
                        <a:lumMod val="20000"/>
                        <a:lumOff val="80000"/>
                      </a:schemeClr>
                    </a:solidFill>
                  </a:tcPr>
                </a:tc>
                <a:tc>
                  <a:txBody>
                    <a:bodyPr/>
                    <a:lstStyle/>
                    <a:p>
                      <a:pPr algn="ctr" fontAlgn="b"/>
                      <a:r>
                        <a:rPr lang="en-US" sz="1400" b="0" i="0" u="none" strike="noStrike" dirty="0" smtClean="0">
                          <a:solidFill>
                            <a:srgbClr val="000000"/>
                          </a:solidFill>
                          <a:effectLst/>
                          <a:latin typeface="Calibri" panose="020F0502020204030204" pitchFamily="34" charset="0"/>
                        </a:rPr>
                        <a:t>% </a:t>
                      </a:r>
                      <a:r>
                        <a:rPr lang="en-US" sz="1400" b="0" i="0" u="none" strike="noStrike" dirty="0">
                          <a:solidFill>
                            <a:srgbClr val="000000"/>
                          </a:solidFill>
                          <a:effectLst/>
                          <a:latin typeface="Calibri" panose="020F0502020204030204" pitchFamily="34" charset="0"/>
                        </a:rPr>
                        <a:t>Change</a:t>
                      </a:r>
                    </a:p>
                  </a:txBody>
                  <a:tcPr marL="9525" marR="9525" marT="9525" marB="0" anchor="ctr">
                    <a:solidFill>
                      <a:schemeClr val="accent1">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Num Change</a:t>
                      </a:r>
                    </a:p>
                  </a:txBody>
                  <a:tcPr marL="9525" marR="9525" marT="9525" marB="0" anchor="ctr">
                    <a:solidFill>
                      <a:schemeClr val="accent1">
                        <a:lumMod val="20000"/>
                        <a:lumOff val="80000"/>
                      </a:schemeClr>
                    </a:solidFill>
                  </a:tcPr>
                </a:tc>
                <a:tc>
                  <a:txBody>
                    <a:bodyPr/>
                    <a:lstStyle/>
                    <a:p>
                      <a:pPr algn="ctr" fontAlgn="b"/>
                      <a:r>
                        <a:rPr lang="en-US" sz="1400" b="0" i="0" u="none" strike="noStrike" dirty="0" smtClean="0">
                          <a:solidFill>
                            <a:srgbClr val="000000"/>
                          </a:solidFill>
                          <a:effectLst/>
                          <a:latin typeface="Calibri" panose="020F0502020204030204" pitchFamily="34" charset="0"/>
                        </a:rPr>
                        <a:t>% </a:t>
                      </a:r>
                      <a:r>
                        <a:rPr lang="en-US" sz="1400" b="0" i="0" u="none" strike="noStrike" dirty="0">
                          <a:solidFill>
                            <a:srgbClr val="000000"/>
                          </a:solidFill>
                          <a:effectLst/>
                          <a:latin typeface="Calibri" panose="020F0502020204030204" pitchFamily="34" charset="0"/>
                        </a:rPr>
                        <a:t>Change</a:t>
                      </a:r>
                    </a:p>
                  </a:txBody>
                  <a:tcPr marL="9525" marR="9525" marT="9525" marB="0" anchor="ctr">
                    <a:solidFill>
                      <a:schemeClr val="accent1">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Num Change</a:t>
                      </a:r>
                    </a:p>
                  </a:txBody>
                  <a:tcPr marL="9525" marR="9525" marT="9525" marB="0" anchor="ctr">
                    <a:solidFill>
                      <a:schemeClr val="accent1">
                        <a:lumMod val="20000"/>
                        <a:lumOff val="80000"/>
                      </a:schemeClr>
                    </a:solidFill>
                  </a:tcPr>
                </a:tc>
                <a:tc>
                  <a:txBody>
                    <a:bodyPr/>
                    <a:lstStyle/>
                    <a:p>
                      <a:pPr algn="ctr" fontAlgn="b"/>
                      <a:r>
                        <a:rPr lang="en-US" sz="1400" b="0" i="0" u="none" strike="noStrike" dirty="0" smtClean="0">
                          <a:solidFill>
                            <a:srgbClr val="000000"/>
                          </a:solidFill>
                          <a:effectLst/>
                          <a:latin typeface="Calibri" panose="020F0502020204030204" pitchFamily="34" charset="0"/>
                        </a:rPr>
                        <a:t>% </a:t>
                      </a:r>
                      <a:r>
                        <a:rPr lang="en-US" sz="1400" b="0" i="0" u="none" strike="noStrike" dirty="0">
                          <a:solidFill>
                            <a:srgbClr val="000000"/>
                          </a:solidFill>
                          <a:effectLst/>
                          <a:latin typeface="Calibri" panose="020F0502020204030204" pitchFamily="34" charset="0"/>
                        </a:rPr>
                        <a:t>Change</a:t>
                      </a:r>
                    </a:p>
                  </a:txBody>
                  <a:tcPr marL="9525" marR="9525" marT="9525" marB="0" anchor="ctr">
                    <a:solidFill>
                      <a:schemeClr val="accent1">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Num Change</a:t>
                      </a:r>
                    </a:p>
                  </a:txBody>
                  <a:tcPr marL="9525" marR="9525" marT="9525" marB="0" anchor="ctr">
                    <a:solidFill>
                      <a:schemeClr val="accent1">
                        <a:lumMod val="20000"/>
                        <a:lumOff val="80000"/>
                      </a:schemeClr>
                    </a:solidFill>
                  </a:tcPr>
                </a:tc>
                <a:tc>
                  <a:txBody>
                    <a:bodyPr/>
                    <a:lstStyle/>
                    <a:p>
                      <a:pPr algn="ctr" fontAlgn="b"/>
                      <a:r>
                        <a:rPr lang="en-US" sz="1400" b="0" i="0" u="none" strike="noStrike" dirty="0" smtClean="0">
                          <a:solidFill>
                            <a:srgbClr val="000000"/>
                          </a:solidFill>
                          <a:effectLst/>
                          <a:latin typeface="Calibri" panose="020F0502020204030204" pitchFamily="34" charset="0"/>
                        </a:rPr>
                        <a:t>% </a:t>
                      </a:r>
                      <a:r>
                        <a:rPr lang="en-US" sz="1400" b="0" i="0" u="none" strike="noStrike" dirty="0">
                          <a:solidFill>
                            <a:srgbClr val="000000"/>
                          </a:solidFill>
                          <a:effectLst/>
                          <a:latin typeface="Calibri" panose="020F0502020204030204" pitchFamily="34" charset="0"/>
                        </a:rPr>
                        <a:t>Change</a:t>
                      </a:r>
                    </a:p>
                  </a:txBody>
                  <a:tcPr marL="9525" marR="9525" marT="9525" marB="0" anchor="ctr">
                    <a:solidFill>
                      <a:schemeClr val="accent1">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Num Change</a:t>
                      </a:r>
                    </a:p>
                  </a:txBody>
                  <a:tcPr marL="9525" marR="9525" marT="9525" marB="0" anchor="ctr">
                    <a:solidFill>
                      <a:schemeClr val="accent1">
                        <a:lumMod val="20000"/>
                        <a:lumOff val="80000"/>
                      </a:schemeClr>
                    </a:solidFill>
                  </a:tcPr>
                </a:tc>
                <a:tc>
                  <a:txBody>
                    <a:bodyPr/>
                    <a:lstStyle/>
                    <a:p>
                      <a:pPr algn="ctr" fontAlgn="b"/>
                      <a:r>
                        <a:rPr lang="en-US" sz="1400" b="0" i="0" u="none" strike="noStrike" dirty="0" smtClean="0">
                          <a:solidFill>
                            <a:srgbClr val="000000"/>
                          </a:solidFill>
                          <a:effectLst/>
                          <a:latin typeface="Calibri" panose="020F0502020204030204" pitchFamily="34" charset="0"/>
                        </a:rPr>
                        <a:t>% </a:t>
                      </a:r>
                      <a:r>
                        <a:rPr lang="en-US" sz="1400" b="0" i="0" u="none" strike="noStrike" dirty="0">
                          <a:solidFill>
                            <a:srgbClr val="000000"/>
                          </a:solidFill>
                          <a:effectLst/>
                          <a:latin typeface="Calibri" panose="020F0502020204030204" pitchFamily="34" charset="0"/>
                        </a:rPr>
                        <a:t>Change</a:t>
                      </a:r>
                    </a:p>
                  </a:txBody>
                  <a:tcPr marL="9525" marR="9525" marT="9525" marB="0" anchor="ctr">
                    <a:solidFill>
                      <a:schemeClr val="accent1">
                        <a:lumMod val="20000"/>
                        <a:lumOff val="80000"/>
                      </a:schemeClr>
                    </a:solidFill>
                  </a:tcPr>
                </a:tc>
                <a:extLst>
                  <a:ext uri="{0D108BD9-81ED-4DB2-BD59-A6C34878D82A}">
                    <a16:rowId xmlns:a16="http://schemas.microsoft.com/office/drawing/2014/main" val="1903595396"/>
                  </a:ext>
                </a:extLst>
              </a:tr>
              <a:tr h="381487">
                <a:tc>
                  <a:txBody>
                    <a:bodyPr/>
                    <a:lstStyle/>
                    <a:p>
                      <a:pPr algn="l" fontAlgn="b"/>
                      <a:r>
                        <a:rPr lang="en-US" sz="1400" b="0" i="0" u="none" strike="noStrike" dirty="0">
                          <a:solidFill>
                            <a:srgbClr val="000000"/>
                          </a:solidFill>
                          <a:effectLst/>
                          <a:latin typeface="Calibri" panose="020F0502020204030204" pitchFamily="34" charset="0"/>
                        </a:rPr>
                        <a:t>Bastrop</a:t>
                      </a:r>
                    </a:p>
                  </a:txBody>
                  <a:tcPr marL="9525" marR="9525" marT="9525" marB="0" anchor="b">
                    <a:solidFill>
                      <a:srgbClr val="EDF1F9"/>
                    </a:solidFill>
                  </a:tcPr>
                </a:tc>
                <a:tc>
                  <a:txBody>
                    <a:bodyPr/>
                    <a:lstStyle/>
                    <a:p>
                      <a:pPr algn="r" fontAlgn="b"/>
                      <a:r>
                        <a:rPr lang="en-US" sz="1400" b="0" i="0" u="none" strike="noStrike" dirty="0">
                          <a:solidFill>
                            <a:srgbClr val="000000"/>
                          </a:solidFill>
                          <a:effectLst/>
                          <a:latin typeface="Calibri" panose="020F0502020204030204" pitchFamily="34" charset="0"/>
                        </a:rPr>
                        <a:t>10,602</a:t>
                      </a:r>
                    </a:p>
                  </a:txBody>
                  <a:tcPr marL="9525" marR="9525" marT="9525" marB="0" anchor="b">
                    <a:solidFill>
                      <a:schemeClr val="accent1">
                        <a:lumMod val="20000"/>
                        <a:lumOff val="80000"/>
                      </a:schemeClr>
                    </a:solidFill>
                  </a:tcPr>
                </a:tc>
                <a:tc>
                  <a:txBody>
                    <a:bodyPr/>
                    <a:lstStyle/>
                    <a:p>
                      <a:pPr algn="r" fontAlgn="b"/>
                      <a:r>
                        <a:rPr lang="en-US" sz="1400" b="0" i="0" u="none" strike="noStrike" dirty="0">
                          <a:solidFill>
                            <a:srgbClr val="000000"/>
                          </a:solidFill>
                          <a:effectLst/>
                          <a:latin typeface="Calibri" panose="020F0502020204030204" pitchFamily="34" charset="0"/>
                        </a:rPr>
                        <a:t>14.3%</a:t>
                      </a:r>
                    </a:p>
                  </a:txBody>
                  <a:tcPr marL="9525" marR="9525" marT="9525" marB="0" anchor="b">
                    <a:solidFill>
                      <a:schemeClr val="accent1">
                        <a:lumMod val="20000"/>
                        <a:lumOff val="80000"/>
                      </a:schemeClr>
                    </a:solidFill>
                  </a:tcPr>
                </a:tc>
                <a:tc>
                  <a:txBody>
                    <a:bodyPr/>
                    <a:lstStyle/>
                    <a:p>
                      <a:pPr algn="r" fontAlgn="b"/>
                      <a:r>
                        <a:rPr lang="en-US" sz="1400" b="0" i="0" u="none" strike="noStrike" dirty="0">
                          <a:solidFill>
                            <a:srgbClr val="000000"/>
                          </a:solidFill>
                          <a:effectLst/>
                          <a:latin typeface="Calibri" panose="020F0502020204030204" pitchFamily="34" charset="0"/>
                        </a:rPr>
                        <a:t>7,884</a:t>
                      </a:r>
                    </a:p>
                  </a:txBody>
                  <a:tcPr marL="9525" marR="9525" marT="9525" marB="0" anchor="b">
                    <a:solidFill>
                      <a:srgbClr val="EDF1F9"/>
                    </a:solidFill>
                  </a:tcPr>
                </a:tc>
                <a:tc>
                  <a:txBody>
                    <a:bodyPr/>
                    <a:lstStyle/>
                    <a:p>
                      <a:pPr algn="r" fontAlgn="b"/>
                      <a:r>
                        <a:rPr lang="en-US" sz="1400" b="0" i="0" u="none" strike="noStrike" dirty="0">
                          <a:solidFill>
                            <a:srgbClr val="000000"/>
                          </a:solidFill>
                          <a:effectLst/>
                          <a:latin typeface="Calibri" panose="020F0502020204030204" pitchFamily="34" charset="0"/>
                        </a:rPr>
                        <a:t>32.6%</a:t>
                      </a:r>
                    </a:p>
                  </a:txBody>
                  <a:tcPr marL="9525" marR="9525" marT="9525" marB="0" anchor="b">
                    <a:solidFill>
                      <a:srgbClr val="EDF1F9"/>
                    </a:solidFill>
                  </a:tcPr>
                </a:tc>
                <a:tc>
                  <a:txBody>
                    <a:bodyPr/>
                    <a:lstStyle/>
                    <a:p>
                      <a:pPr algn="r" fontAlgn="b"/>
                      <a:r>
                        <a:rPr lang="en-US" sz="1400" b="0" i="0" u="none" strike="noStrike" dirty="0">
                          <a:solidFill>
                            <a:srgbClr val="000000"/>
                          </a:solidFill>
                          <a:effectLst/>
                          <a:latin typeface="Calibri" panose="020F0502020204030204" pitchFamily="34" charset="0"/>
                        </a:rPr>
                        <a:t>2,036</a:t>
                      </a:r>
                    </a:p>
                  </a:txBody>
                  <a:tcPr marL="9525" marR="9525" marT="9525" marB="0" anchor="b">
                    <a:solidFill>
                      <a:schemeClr val="accent1">
                        <a:lumMod val="20000"/>
                        <a:lumOff val="80000"/>
                      </a:schemeClr>
                    </a:solidFill>
                  </a:tcPr>
                </a:tc>
                <a:tc>
                  <a:txBody>
                    <a:bodyPr/>
                    <a:lstStyle/>
                    <a:p>
                      <a:pPr algn="r" fontAlgn="b"/>
                      <a:r>
                        <a:rPr lang="en-US" sz="1400" b="0" i="0" u="none" strike="noStrike" dirty="0">
                          <a:solidFill>
                            <a:srgbClr val="000000"/>
                          </a:solidFill>
                          <a:effectLst/>
                          <a:latin typeface="Calibri" panose="020F0502020204030204" pitchFamily="34" charset="0"/>
                        </a:rPr>
                        <a:t>4.8%</a:t>
                      </a:r>
                    </a:p>
                  </a:txBody>
                  <a:tcPr marL="9525" marR="9525" marT="9525" marB="0" anchor="b">
                    <a:solidFill>
                      <a:schemeClr val="accent1">
                        <a:lumMod val="20000"/>
                        <a:lumOff val="80000"/>
                      </a:schemeClr>
                    </a:solidFill>
                  </a:tcPr>
                </a:tc>
                <a:tc>
                  <a:txBody>
                    <a:bodyPr/>
                    <a:lstStyle/>
                    <a:p>
                      <a:pPr algn="r" fontAlgn="b"/>
                      <a:r>
                        <a:rPr lang="en-US" sz="1400" b="0" i="0" u="none" strike="noStrike" dirty="0">
                          <a:solidFill>
                            <a:srgbClr val="000000"/>
                          </a:solidFill>
                          <a:effectLst/>
                          <a:latin typeface="Calibri" panose="020F0502020204030204" pitchFamily="34" charset="0"/>
                        </a:rPr>
                        <a:t>233</a:t>
                      </a:r>
                    </a:p>
                  </a:txBody>
                  <a:tcPr marL="9525" marR="9525" marT="9525" marB="0" anchor="b">
                    <a:solidFill>
                      <a:srgbClr val="EDF1F9"/>
                    </a:solidFill>
                  </a:tcPr>
                </a:tc>
                <a:tc>
                  <a:txBody>
                    <a:bodyPr/>
                    <a:lstStyle/>
                    <a:p>
                      <a:pPr algn="r" fontAlgn="b"/>
                      <a:r>
                        <a:rPr lang="en-US" sz="1400" b="0" i="0" u="none" strike="noStrike" dirty="0">
                          <a:solidFill>
                            <a:srgbClr val="000000"/>
                          </a:solidFill>
                          <a:effectLst/>
                          <a:latin typeface="Calibri" panose="020F0502020204030204" pitchFamily="34" charset="0"/>
                        </a:rPr>
                        <a:t>4.2%</a:t>
                      </a:r>
                    </a:p>
                  </a:txBody>
                  <a:tcPr marL="9525" marR="9525" marT="9525" marB="0" anchor="b">
                    <a:solidFill>
                      <a:srgbClr val="EDF1F9"/>
                    </a:solidFill>
                  </a:tcPr>
                </a:tc>
                <a:tc>
                  <a:txBody>
                    <a:bodyPr/>
                    <a:lstStyle/>
                    <a:p>
                      <a:pPr algn="r" fontAlgn="b"/>
                      <a:r>
                        <a:rPr lang="en-US" sz="1400" b="0" i="0" u="none" strike="noStrike" dirty="0">
                          <a:solidFill>
                            <a:srgbClr val="000000"/>
                          </a:solidFill>
                          <a:effectLst/>
                          <a:latin typeface="Calibri" panose="020F0502020204030204" pitchFamily="34" charset="0"/>
                        </a:rPr>
                        <a:t>182</a:t>
                      </a:r>
                    </a:p>
                  </a:txBody>
                  <a:tcPr marL="9525" marR="9525" marT="9525" marB="0" anchor="b">
                    <a:solidFill>
                      <a:schemeClr val="accent1">
                        <a:lumMod val="20000"/>
                        <a:lumOff val="80000"/>
                      </a:schemeClr>
                    </a:solidFill>
                  </a:tcPr>
                </a:tc>
                <a:tc>
                  <a:txBody>
                    <a:bodyPr/>
                    <a:lstStyle/>
                    <a:p>
                      <a:pPr algn="r" fontAlgn="b"/>
                      <a:r>
                        <a:rPr lang="en-US" sz="1400" b="0" i="0" u="none" strike="noStrike" dirty="0">
                          <a:solidFill>
                            <a:srgbClr val="000000"/>
                          </a:solidFill>
                          <a:effectLst/>
                          <a:latin typeface="Calibri" panose="020F0502020204030204" pitchFamily="34" charset="0"/>
                        </a:rPr>
                        <a:t>40.0%</a:t>
                      </a:r>
                    </a:p>
                  </a:txBody>
                  <a:tcPr marL="9525" marR="9525" marT="9525" marB="0" anchor="b">
                    <a:solidFill>
                      <a:schemeClr val="accent1">
                        <a:lumMod val="20000"/>
                        <a:lumOff val="80000"/>
                      </a:schemeClr>
                    </a:solidFill>
                  </a:tcPr>
                </a:tc>
                <a:tc>
                  <a:txBody>
                    <a:bodyPr/>
                    <a:lstStyle/>
                    <a:p>
                      <a:pPr algn="r" fontAlgn="b"/>
                      <a:r>
                        <a:rPr lang="en-US" sz="1400" b="0" i="0" u="none" strike="noStrike" dirty="0">
                          <a:solidFill>
                            <a:srgbClr val="000000"/>
                          </a:solidFill>
                          <a:effectLst/>
                          <a:latin typeface="Calibri" panose="020F0502020204030204" pitchFamily="34" charset="0"/>
                        </a:rPr>
                        <a:t>255</a:t>
                      </a:r>
                    </a:p>
                  </a:txBody>
                  <a:tcPr marL="9525" marR="9525" marT="9525" marB="0" anchor="b">
                    <a:solidFill>
                      <a:srgbClr val="EDF1F9"/>
                    </a:solidFill>
                  </a:tcPr>
                </a:tc>
                <a:tc>
                  <a:txBody>
                    <a:bodyPr/>
                    <a:lstStyle/>
                    <a:p>
                      <a:pPr algn="r" fontAlgn="b"/>
                      <a:r>
                        <a:rPr lang="en-US" sz="1400" b="0" i="0" u="none" strike="noStrike">
                          <a:solidFill>
                            <a:srgbClr val="000000"/>
                          </a:solidFill>
                          <a:effectLst/>
                          <a:latin typeface="Calibri" panose="020F0502020204030204" pitchFamily="34" charset="0"/>
                        </a:rPr>
                        <a:t>18.4%</a:t>
                      </a:r>
                    </a:p>
                  </a:txBody>
                  <a:tcPr marL="9525" marR="9525" marT="9525" marB="0" anchor="b">
                    <a:solidFill>
                      <a:srgbClr val="EDF1F9"/>
                    </a:solidFill>
                  </a:tcPr>
                </a:tc>
                <a:extLst>
                  <a:ext uri="{0D108BD9-81ED-4DB2-BD59-A6C34878D82A}">
                    <a16:rowId xmlns:a16="http://schemas.microsoft.com/office/drawing/2014/main" val="883460430"/>
                  </a:ext>
                </a:extLst>
              </a:tr>
              <a:tr h="381487">
                <a:tc>
                  <a:txBody>
                    <a:bodyPr/>
                    <a:lstStyle/>
                    <a:p>
                      <a:pPr algn="l" fontAlgn="b"/>
                      <a:r>
                        <a:rPr lang="en-US" sz="1400" b="0" i="0" u="none" strike="noStrike" dirty="0">
                          <a:solidFill>
                            <a:srgbClr val="000000"/>
                          </a:solidFill>
                          <a:effectLst/>
                          <a:latin typeface="Calibri" panose="020F0502020204030204" pitchFamily="34" charset="0"/>
                        </a:rPr>
                        <a:t>Caldwell</a:t>
                      </a:r>
                    </a:p>
                  </a:txBody>
                  <a:tcPr marL="9525" marR="9525" marT="9525" marB="0" anchor="b">
                    <a:solidFill>
                      <a:srgbClr val="EDF1F9"/>
                    </a:solidFill>
                  </a:tcPr>
                </a:tc>
                <a:tc>
                  <a:txBody>
                    <a:bodyPr/>
                    <a:lstStyle/>
                    <a:p>
                      <a:pPr algn="r" fontAlgn="b"/>
                      <a:r>
                        <a:rPr lang="en-US" sz="1400" b="0" i="0" u="none" strike="noStrike">
                          <a:solidFill>
                            <a:srgbClr val="000000"/>
                          </a:solidFill>
                          <a:effectLst/>
                          <a:latin typeface="Calibri" panose="020F0502020204030204" pitchFamily="34" charset="0"/>
                        </a:rPr>
                        <a:t>4,281</a:t>
                      </a:r>
                    </a:p>
                  </a:txBody>
                  <a:tcPr marL="9525" marR="9525" marT="9525" marB="0" anchor="b">
                    <a:solidFill>
                      <a:schemeClr val="accent1">
                        <a:lumMod val="20000"/>
                        <a:lumOff val="80000"/>
                      </a:schemeClr>
                    </a:solidFill>
                  </a:tcPr>
                </a:tc>
                <a:tc>
                  <a:txBody>
                    <a:bodyPr/>
                    <a:lstStyle/>
                    <a:p>
                      <a:pPr algn="r" fontAlgn="b"/>
                      <a:r>
                        <a:rPr lang="en-US" sz="1400" b="0" i="0" u="none" strike="noStrike" dirty="0">
                          <a:solidFill>
                            <a:srgbClr val="000000"/>
                          </a:solidFill>
                          <a:effectLst/>
                          <a:latin typeface="Calibri" panose="020F0502020204030204" pitchFamily="34" charset="0"/>
                        </a:rPr>
                        <a:t>11.2%</a:t>
                      </a:r>
                    </a:p>
                  </a:txBody>
                  <a:tcPr marL="9525" marR="9525" marT="9525" marB="0" anchor="b">
                    <a:solidFill>
                      <a:schemeClr val="accent1">
                        <a:lumMod val="20000"/>
                        <a:lumOff val="80000"/>
                      </a:schemeClr>
                    </a:solidFill>
                  </a:tcPr>
                </a:tc>
                <a:tc>
                  <a:txBody>
                    <a:bodyPr/>
                    <a:lstStyle/>
                    <a:p>
                      <a:pPr algn="r" fontAlgn="b"/>
                      <a:r>
                        <a:rPr lang="en-US" sz="1400" b="0" i="0" u="none" strike="noStrike" dirty="0">
                          <a:solidFill>
                            <a:srgbClr val="000000"/>
                          </a:solidFill>
                          <a:effectLst/>
                          <a:latin typeface="Calibri" panose="020F0502020204030204" pitchFamily="34" charset="0"/>
                        </a:rPr>
                        <a:t>4,206</a:t>
                      </a:r>
                    </a:p>
                  </a:txBody>
                  <a:tcPr marL="9525" marR="9525" marT="9525" marB="0" anchor="b">
                    <a:solidFill>
                      <a:srgbClr val="EDF1F9"/>
                    </a:solidFill>
                  </a:tcPr>
                </a:tc>
                <a:tc>
                  <a:txBody>
                    <a:bodyPr/>
                    <a:lstStyle/>
                    <a:p>
                      <a:pPr algn="r" fontAlgn="b"/>
                      <a:r>
                        <a:rPr lang="en-US" sz="1400" b="0" i="0" u="none" strike="noStrike" dirty="0">
                          <a:solidFill>
                            <a:srgbClr val="000000"/>
                          </a:solidFill>
                          <a:effectLst/>
                          <a:latin typeface="Calibri" panose="020F0502020204030204" pitchFamily="34" charset="0"/>
                        </a:rPr>
                        <a:t>23.5%</a:t>
                      </a:r>
                    </a:p>
                  </a:txBody>
                  <a:tcPr marL="9525" marR="9525" marT="9525" marB="0" anchor="b">
                    <a:solidFill>
                      <a:srgbClr val="EDF1F9"/>
                    </a:solidFill>
                  </a:tcPr>
                </a:tc>
                <a:tc>
                  <a:txBody>
                    <a:bodyPr/>
                    <a:lstStyle/>
                    <a:p>
                      <a:pPr algn="r" fontAlgn="b"/>
                      <a:r>
                        <a:rPr lang="en-US" sz="1400" b="0" i="0" u="none" strike="noStrike" dirty="0">
                          <a:solidFill>
                            <a:srgbClr val="C00000"/>
                          </a:solidFill>
                          <a:effectLst/>
                          <a:latin typeface="Calibri" panose="020F0502020204030204" pitchFamily="34" charset="0"/>
                        </a:rPr>
                        <a:t>-76</a:t>
                      </a:r>
                    </a:p>
                  </a:txBody>
                  <a:tcPr marL="9525" marR="9525" marT="9525" marB="0" anchor="b">
                    <a:solidFill>
                      <a:schemeClr val="accent1">
                        <a:lumMod val="20000"/>
                        <a:lumOff val="80000"/>
                      </a:schemeClr>
                    </a:solidFill>
                  </a:tcPr>
                </a:tc>
                <a:tc>
                  <a:txBody>
                    <a:bodyPr/>
                    <a:lstStyle/>
                    <a:p>
                      <a:pPr algn="r" fontAlgn="b"/>
                      <a:r>
                        <a:rPr lang="en-US" sz="1400" b="0" i="0" u="none" strike="noStrike" dirty="0">
                          <a:solidFill>
                            <a:srgbClr val="C00000"/>
                          </a:solidFill>
                          <a:effectLst/>
                          <a:latin typeface="Calibri" panose="020F0502020204030204" pitchFamily="34" charset="0"/>
                        </a:rPr>
                        <a:t>-0.4%</a:t>
                      </a:r>
                    </a:p>
                  </a:txBody>
                  <a:tcPr marL="9525" marR="9525" marT="9525" marB="0" anchor="b">
                    <a:solidFill>
                      <a:schemeClr val="accent1">
                        <a:lumMod val="20000"/>
                        <a:lumOff val="80000"/>
                      </a:schemeClr>
                    </a:solidFill>
                  </a:tcPr>
                </a:tc>
                <a:tc>
                  <a:txBody>
                    <a:bodyPr/>
                    <a:lstStyle/>
                    <a:p>
                      <a:pPr algn="r" fontAlgn="b"/>
                      <a:r>
                        <a:rPr lang="en-US" sz="1400" b="0" i="0" u="none" strike="noStrike" dirty="0">
                          <a:solidFill>
                            <a:srgbClr val="C00000"/>
                          </a:solidFill>
                          <a:effectLst/>
                          <a:latin typeface="Calibri" panose="020F0502020204030204" pitchFamily="34" charset="0"/>
                        </a:rPr>
                        <a:t>-38</a:t>
                      </a:r>
                    </a:p>
                  </a:txBody>
                  <a:tcPr marL="9525" marR="9525" marT="9525" marB="0" anchor="b">
                    <a:solidFill>
                      <a:srgbClr val="EDF1F9"/>
                    </a:solidFill>
                  </a:tcPr>
                </a:tc>
                <a:tc>
                  <a:txBody>
                    <a:bodyPr/>
                    <a:lstStyle/>
                    <a:p>
                      <a:pPr algn="r" fontAlgn="b"/>
                      <a:r>
                        <a:rPr lang="en-US" sz="1400" b="0" i="0" u="none" strike="noStrike" dirty="0">
                          <a:solidFill>
                            <a:srgbClr val="C00000"/>
                          </a:solidFill>
                          <a:effectLst/>
                          <a:latin typeface="Calibri" panose="020F0502020204030204" pitchFamily="34" charset="0"/>
                        </a:rPr>
                        <a:t>-1.5%</a:t>
                      </a:r>
                    </a:p>
                  </a:txBody>
                  <a:tcPr marL="9525" marR="9525" marT="9525" marB="0" anchor="b">
                    <a:solidFill>
                      <a:srgbClr val="EDF1F9"/>
                    </a:solidFill>
                  </a:tcPr>
                </a:tc>
                <a:tc>
                  <a:txBody>
                    <a:bodyPr/>
                    <a:lstStyle/>
                    <a:p>
                      <a:pPr algn="r" fontAlgn="b"/>
                      <a:r>
                        <a:rPr lang="en-US" sz="1400" b="0" i="0" u="none" strike="noStrike" dirty="0">
                          <a:solidFill>
                            <a:srgbClr val="000000"/>
                          </a:solidFill>
                          <a:effectLst/>
                          <a:latin typeface="Calibri" panose="020F0502020204030204" pitchFamily="34" charset="0"/>
                        </a:rPr>
                        <a:t>39</a:t>
                      </a:r>
                    </a:p>
                  </a:txBody>
                  <a:tcPr marL="9525" marR="9525" marT="9525" marB="0" anchor="b">
                    <a:solidFill>
                      <a:schemeClr val="accent1">
                        <a:lumMod val="20000"/>
                        <a:lumOff val="80000"/>
                      </a:schemeClr>
                    </a:solidFill>
                  </a:tcPr>
                </a:tc>
                <a:tc>
                  <a:txBody>
                    <a:bodyPr/>
                    <a:lstStyle/>
                    <a:p>
                      <a:pPr algn="r" fontAlgn="b"/>
                      <a:r>
                        <a:rPr lang="en-US" sz="1400" b="0" i="0" u="none" strike="noStrike" dirty="0">
                          <a:solidFill>
                            <a:srgbClr val="000000"/>
                          </a:solidFill>
                          <a:effectLst/>
                          <a:latin typeface="Calibri" panose="020F0502020204030204" pitchFamily="34" charset="0"/>
                        </a:rPr>
                        <a:t>11.3%</a:t>
                      </a:r>
                    </a:p>
                  </a:txBody>
                  <a:tcPr marL="9525" marR="9525" marT="9525" marB="0" anchor="b">
                    <a:solidFill>
                      <a:schemeClr val="accent1">
                        <a:lumMod val="20000"/>
                        <a:lumOff val="80000"/>
                      </a:schemeClr>
                    </a:solidFill>
                  </a:tcPr>
                </a:tc>
                <a:tc>
                  <a:txBody>
                    <a:bodyPr/>
                    <a:lstStyle/>
                    <a:p>
                      <a:pPr algn="r" fontAlgn="b"/>
                      <a:r>
                        <a:rPr lang="en-US" sz="1400" b="0" i="0" u="none" strike="noStrike" dirty="0">
                          <a:solidFill>
                            <a:srgbClr val="000000"/>
                          </a:solidFill>
                          <a:effectLst/>
                          <a:latin typeface="Calibri" panose="020F0502020204030204" pitchFamily="34" charset="0"/>
                        </a:rPr>
                        <a:t>141</a:t>
                      </a:r>
                    </a:p>
                  </a:txBody>
                  <a:tcPr marL="9525" marR="9525" marT="9525" marB="0" anchor="b">
                    <a:solidFill>
                      <a:srgbClr val="EDF1F9"/>
                    </a:solidFill>
                  </a:tcPr>
                </a:tc>
                <a:tc>
                  <a:txBody>
                    <a:bodyPr/>
                    <a:lstStyle/>
                    <a:p>
                      <a:pPr algn="r" fontAlgn="b"/>
                      <a:r>
                        <a:rPr lang="en-US" sz="1400" b="0" i="0" u="none" strike="noStrike" dirty="0">
                          <a:solidFill>
                            <a:srgbClr val="000000"/>
                          </a:solidFill>
                          <a:effectLst/>
                          <a:latin typeface="Calibri" panose="020F0502020204030204" pitchFamily="34" charset="0"/>
                        </a:rPr>
                        <a:t>33.3%</a:t>
                      </a:r>
                    </a:p>
                  </a:txBody>
                  <a:tcPr marL="9525" marR="9525" marT="9525" marB="0" anchor="b">
                    <a:solidFill>
                      <a:srgbClr val="EDF1F9"/>
                    </a:solidFill>
                  </a:tcPr>
                </a:tc>
                <a:extLst>
                  <a:ext uri="{0D108BD9-81ED-4DB2-BD59-A6C34878D82A}">
                    <a16:rowId xmlns:a16="http://schemas.microsoft.com/office/drawing/2014/main" val="1302553777"/>
                  </a:ext>
                </a:extLst>
              </a:tr>
              <a:tr h="381487">
                <a:tc>
                  <a:txBody>
                    <a:bodyPr/>
                    <a:lstStyle/>
                    <a:p>
                      <a:pPr algn="l" fontAlgn="b"/>
                      <a:r>
                        <a:rPr lang="en-US" sz="1400" b="0" i="0" u="none" strike="noStrike" dirty="0">
                          <a:solidFill>
                            <a:srgbClr val="000000"/>
                          </a:solidFill>
                          <a:effectLst/>
                          <a:latin typeface="Calibri" panose="020F0502020204030204" pitchFamily="34" charset="0"/>
                        </a:rPr>
                        <a:t>Hays</a:t>
                      </a:r>
                    </a:p>
                  </a:txBody>
                  <a:tcPr marL="9525" marR="9525" marT="9525" marB="0" anchor="b">
                    <a:solidFill>
                      <a:srgbClr val="EDF1F9"/>
                    </a:solidFill>
                  </a:tcPr>
                </a:tc>
                <a:tc>
                  <a:txBody>
                    <a:bodyPr/>
                    <a:lstStyle/>
                    <a:p>
                      <a:pPr algn="r" fontAlgn="b"/>
                      <a:r>
                        <a:rPr lang="en-US" sz="1400" b="0" i="0" u="none" strike="noStrike">
                          <a:solidFill>
                            <a:srgbClr val="000000"/>
                          </a:solidFill>
                          <a:effectLst/>
                          <a:latin typeface="Calibri" panose="020F0502020204030204" pitchFamily="34" charset="0"/>
                        </a:rPr>
                        <a:t>57,396</a:t>
                      </a:r>
                    </a:p>
                  </a:txBody>
                  <a:tcPr marL="9525" marR="9525" marT="9525" marB="0" anchor="b">
                    <a:solidFill>
                      <a:schemeClr val="accent1">
                        <a:lumMod val="20000"/>
                        <a:lumOff val="80000"/>
                      </a:schemeClr>
                    </a:solidFill>
                  </a:tcPr>
                </a:tc>
                <a:tc>
                  <a:txBody>
                    <a:bodyPr/>
                    <a:lstStyle/>
                    <a:p>
                      <a:pPr algn="r" fontAlgn="b"/>
                      <a:r>
                        <a:rPr lang="en-US" sz="1400" b="0" i="0" u="none" strike="noStrike" dirty="0">
                          <a:solidFill>
                            <a:srgbClr val="000000"/>
                          </a:solidFill>
                          <a:effectLst/>
                          <a:latin typeface="Calibri" panose="020F0502020204030204" pitchFamily="34" charset="0"/>
                        </a:rPr>
                        <a:t>36.5%</a:t>
                      </a:r>
                    </a:p>
                  </a:txBody>
                  <a:tcPr marL="9525" marR="9525" marT="9525" marB="0" anchor="b">
                    <a:solidFill>
                      <a:schemeClr val="accent1">
                        <a:lumMod val="20000"/>
                        <a:lumOff val="80000"/>
                      </a:schemeClr>
                    </a:solidFill>
                  </a:tcPr>
                </a:tc>
                <a:tc>
                  <a:txBody>
                    <a:bodyPr/>
                    <a:lstStyle/>
                    <a:p>
                      <a:pPr algn="r" fontAlgn="b"/>
                      <a:r>
                        <a:rPr lang="en-US" sz="1400" b="0" i="0" u="none" strike="noStrike">
                          <a:solidFill>
                            <a:srgbClr val="000000"/>
                          </a:solidFill>
                          <a:effectLst/>
                          <a:latin typeface="Calibri" panose="020F0502020204030204" pitchFamily="34" charset="0"/>
                        </a:rPr>
                        <a:t>28,311</a:t>
                      </a:r>
                    </a:p>
                  </a:txBody>
                  <a:tcPr marL="9525" marR="9525" marT="9525" marB="0" anchor="b">
                    <a:solidFill>
                      <a:srgbClr val="EDF1F9"/>
                    </a:solidFill>
                  </a:tcPr>
                </a:tc>
                <a:tc>
                  <a:txBody>
                    <a:bodyPr/>
                    <a:lstStyle/>
                    <a:p>
                      <a:pPr algn="r" fontAlgn="b"/>
                      <a:r>
                        <a:rPr lang="en-US" sz="1400" b="0" i="0" u="none" strike="noStrike" dirty="0">
                          <a:solidFill>
                            <a:srgbClr val="000000"/>
                          </a:solidFill>
                          <a:effectLst/>
                          <a:latin typeface="Calibri" panose="020F0502020204030204" pitchFamily="34" charset="0"/>
                        </a:rPr>
                        <a:t>51.1%</a:t>
                      </a:r>
                    </a:p>
                  </a:txBody>
                  <a:tcPr marL="9525" marR="9525" marT="9525" marB="0" anchor="b">
                    <a:solidFill>
                      <a:srgbClr val="EDF1F9"/>
                    </a:solidFill>
                  </a:tcPr>
                </a:tc>
                <a:tc>
                  <a:txBody>
                    <a:bodyPr/>
                    <a:lstStyle/>
                    <a:p>
                      <a:pPr algn="r" fontAlgn="b"/>
                      <a:r>
                        <a:rPr lang="en-US" sz="1400" b="0" i="0" u="none" strike="noStrike">
                          <a:solidFill>
                            <a:srgbClr val="000000"/>
                          </a:solidFill>
                          <a:effectLst/>
                          <a:latin typeface="Calibri" panose="020F0502020204030204" pitchFamily="34" charset="0"/>
                        </a:rPr>
                        <a:t>23,024</a:t>
                      </a:r>
                    </a:p>
                  </a:txBody>
                  <a:tcPr marL="9525" marR="9525" marT="9525" marB="0" anchor="b">
                    <a:solidFill>
                      <a:schemeClr val="accent1">
                        <a:lumMod val="20000"/>
                        <a:lumOff val="80000"/>
                      </a:schemeClr>
                    </a:solidFill>
                  </a:tcPr>
                </a:tc>
                <a:tc>
                  <a:txBody>
                    <a:bodyPr/>
                    <a:lstStyle/>
                    <a:p>
                      <a:pPr algn="r" fontAlgn="b"/>
                      <a:r>
                        <a:rPr lang="en-US" sz="1400" b="0" i="0" u="none" strike="noStrike" dirty="0">
                          <a:solidFill>
                            <a:srgbClr val="000000"/>
                          </a:solidFill>
                          <a:effectLst/>
                          <a:latin typeface="Calibri" panose="020F0502020204030204" pitchFamily="34" charset="0"/>
                        </a:rPr>
                        <a:t>24.9%</a:t>
                      </a:r>
                    </a:p>
                  </a:txBody>
                  <a:tcPr marL="9525" marR="9525" marT="9525" marB="0" anchor="b">
                    <a:solidFill>
                      <a:schemeClr val="accent1">
                        <a:lumMod val="20000"/>
                        <a:lumOff val="80000"/>
                      </a:schemeClr>
                    </a:solidFill>
                  </a:tcPr>
                </a:tc>
                <a:tc>
                  <a:txBody>
                    <a:bodyPr/>
                    <a:lstStyle/>
                    <a:p>
                      <a:pPr algn="r" fontAlgn="b"/>
                      <a:r>
                        <a:rPr lang="en-US" sz="1400" b="0" i="0" u="none" strike="noStrike">
                          <a:solidFill>
                            <a:srgbClr val="000000"/>
                          </a:solidFill>
                          <a:effectLst/>
                          <a:latin typeface="Calibri" panose="020F0502020204030204" pitchFamily="34" charset="0"/>
                        </a:rPr>
                        <a:t>2,857</a:t>
                      </a:r>
                    </a:p>
                  </a:txBody>
                  <a:tcPr marL="9525" marR="9525" marT="9525" marB="0" anchor="b">
                    <a:solidFill>
                      <a:srgbClr val="EDF1F9"/>
                    </a:solidFill>
                  </a:tcPr>
                </a:tc>
                <a:tc>
                  <a:txBody>
                    <a:bodyPr/>
                    <a:lstStyle/>
                    <a:p>
                      <a:pPr algn="r" fontAlgn="b"/>
                      <a:r>
                        <a:rPr lang="en-US" sz="1400" b="0" i="0" u="none" strike="noStrike" dirty="0">
                          <a:solidFill>
                            <a:srgbClr val="000000"/>
                          </a:solidFill>
                          <a:effectLst/>
                          <a:latin typeface="Calibri" panose="020F0502020204030204" pitchFamily="34" charset="0"/>
                        </a:rPr>
                        <a:t>57.1%</a:t>
                      </a:r>
                    </a:p>
                  </a:txBody>
                  <a:tcPr marL="9525" marR="9525" marT="9525" marB="0" anchor="b">
                    <a:solidFill>
                      <a:srgbClr val="EDF1F9"/>
                    </a:solidFill>
                  </a:tcPr>
                </a:tc>
                <a:tc>
                  <a:txBody>
                    <a:bodyPr/>
                    <a:lstStyle/>
                    <a:p>
                      <a:pPr algn="r" fontAlgn="b"/>
                      <a:r>
                        <a:rPr lang="en-US" sz="1400" b="0" i="0" u="none" strike="noStrike">
                          <a:solidFill>
                            <a:srgbClr val="000000"/>
                          </a:solidFill>
                          <a:effectLst/>
                          <a:latin typeface="Calibri" panose="020F0502020204030204" pitchFamily="34" charset="0"/>
                        </a:rPr>
                        <a:t>1,537</a:t>
                      </a:r>
                    </a:p>
                  </a:txBody>
                  <a:tcPr marL="9525" marR="9525" marT="9525" marB="0" anchor="b">
                    <a:solidFill>
                      <a:schemeClr val="accent1">
                        <a:lumMod val="20000"/>
                        <a:lumOff val="80000"/>
                      </a:schemeClr>
                    </a:solidFill>
                  </a:tcPr>
                </a:tc>
                <a:tc>
                  <a:txBody>
                    <a:bodyPr/>
                    <a:lstStyle/>
                    <a:p>
                      <a:pPr algn="r" fontAlgn="b"/>
                      <a:r>
                        <a:rPr lang="en-US" sz="1400" b="0" i="0" u="none" strike="noStrike" dirty="0">
                          <a:solidFill>
                            <a:srgbClr val="000000"/>
                          </a:solidFill>
                          <a:effectLst/>
                          <a:latin typeface="Calibri" panose="020F0502020204030204" pitchFamily="34" charset="0"/>
                        </a:rPr>
                        <a:t>89.1%</a:t>
                      </a:r>
                    </a:p>
                  </a:txBody>
                  <a:tcPr marL="9525" marR="9525" marT="9525" marB="0" anchor="b">
                    <a:solidFill>
                      <a:schemeClr val="accent1">
                        <a:lumMod val="20000"/>
                        <a:lumOff val="80000"/>
                      </a:schemeClr>
                    </a:solidFill>
                  </a:tcPr>
                </a:tc>
                <a:tc>
                  <a:txBody>
                    <a:bodyPr/>
                    <a:lstStyle/>
                    <a:p>
                      <a:pPr algn="r" fontAlgn="b"/>
                      <a:r>
                        <a:rPr lang="en-US" sz="1400" b="0" i="0" u="none" strike="noStrike">
                          <a:solidFill>
                            <a:srgbClr val="000000"/>
                          </a:solidFill>
                          <a:effectLst/>
                          <a:latin typeface="Calibri" panose="020F0502020204030204" pitchFamily="34" charset="0"/>
                        </a:rPr>
                        <a:t>1,649</a:t>
                      </a:r>
                    </a:p>
                  </a:txBody>
                  <a:tcPr marL="9525" marR="9525" marT="9525" marB="0" anchor="b">
                    <a:solidFill>
                      <a:srgbClr val="EDF1F9"/>
                    </a:solidFill>
                  </a:tcPr>
                </a:tc>
                <a:tc>
                  <a:txBody>
                    <a:bodyPr/>
                    <a:lstStyle/>
                    <a:p>
                      <a:pPr algn="r" fontAlgn="b"/>
                      <a:r>
                        <a:rPr lang="en-US" sz="1400" b="0" i="0" u="none" strike="noStrike" dirty="0">
                          <a:solidFill>
                            <a:srgbClr val="000000"/>
                          </a:solidFill>
                          <a:effectLst/>
                          <a:latin typeface="Calibri" panose="020F0502020204030204" pitchFamily="34" charset="0"/>
                        </a:rPr>
                        <a:t>62.7%</a:t>
                      </a:r>
                    </a:p>
                  </a:txBody>
                  <a:tcPr marL="9525" marR="9525" marT="9525" marB="0" anchor="b">
                    <a:solidFill>
                      <a:srgbClr val="EDF1F9"/>
                    </a:solidFill>
                  </a:tcPr>
                </a:tc>
                <a:extLst>
                  <a:ext uri="{0D108BD9-81ED-4DB2-BD59-A6C34878D82A}">
                    <a16:rowId xmlns:a16="http://schemas.microsoft.com/office/drawing/2014/main" val="2394943464"/>
                  </a:ext>
                </a:extLst>
              </a:tr>
              <a:tr h="381487">
                <a:tc>
                  <a:txBody>
                    <a:bodyPr/>
                    <a:lstStyle/>
                    <a:p>
                      <a:pPr algn="l" fontAlgn="b"/>
                      <a:r>
                        <a:rPr lang="en-US" sz="1400" b="0" i="0" u="none" strike="noStrike" dirty="0">
                          <a:solidFill>
                            <a:srgbClr val="000000"/>
                          </a:solidFill>
                          <a:effectLst/>
                          <a:latin typeface="Calibri" panose="020F0502020204030204" pitchFamily="34" charset="0"/>
                        </a:rPr>
                        <a:t>Travis</a:t>
                      </a:r>
                    </a:p>
                  </a:txBody>
                  <a:tcPr marL="9525" marR="9525" marT="9525" marB="0" anchor="b">
                    <a:solidFill>
                      <a:srgbClr val="EDF1F9"/>
                    </a:solidFill>
                  </a:tcPr>
                </a:tc>
                <a:tc>
                  <a:txBody>
                    <a:bodyPr/>
                    <a:lstStyle/>
                    <a:p>
                      <a:pPr algn="r" fontAlgn="b"/>
                      <a:r>
                        <a:rPr lang="en-US" sz="1400" b="0" i="0" u="none" strike="noStrike">
                          <a:solidFill>
                            <a:srgbClr val="000000"/>
                          </a:solidFill>
                          <a:effectLst/>
                          <a:latin typeface="Calibri" panose="020F0502020204030204" pitchFamily="34" charset="0"/>
                        </a:rPr>
                        <a:t>202,219</a:t>
                      </a:r>
                    </a:p>
                  </a:txBody>
                  <a:tcPr marL="9525" marR="9525" marT="9525" marB="0" anchor="b">
                    <a:solidFill>
                      <a:schemeClr val="accent1">
                        <a:lumMod val="20000"/>
                        <a:lumOff val="80000"/>
                      </a:schemeClr>
                    </a:solidFill>
                  </a:tcPr>
                </a:tc>
                <a:tc>
                  <a:txBody>
                    <a:bodyPr/>
                    <a:lstStyle/>
                    <a:p>
                      <a:pPr algn="r" fontAlgn="b"/>
                      <a:r>
                        <a:rPr lang="en-US" sz="1400" b="0" i="0" u="none" strike="noStrike" dirty="0">
                          <a:solidFill>
                            <a:srgbClr val="000000"/>
                          </a:solidFill>
                          <a:effectLst/>
                          <a:latin typeface="Calibri" panose="020F0502020204030204" pitchFamily="34" charset="0"/>
                        </a:rPr>
                        <a:t>19.7%</a:t>
                      </a:r>
                    </a:p>
                  </a:txBody>
                  <a:tcPr marL="9525" marR="9525" marT="9525" marB="0" anchor="b">
                    <a:solidFill>
                      <a:schemeClr val="accent1">
                        <a:lumMod val="20000"/>
                        <a:lumOff val="80000"/>
                      </a:schemeClr>
                    </a:solidFill>
                  </a:tcPr>
                </a:tc>
                <a:tc>
                  <a:txBody>
                    <a:bodyPr/>
                    <a:lstStyle/>
                    <a:p>
                      <a:pPr algn="r" fontAlgn="b"/>
                      <a:r>
                        <a:rPr lang="en-US" sz="1400" b="0" i="0" u="none" strike="noStrike">
                          <a:solidFill>
                            <a:srgbClr val="000000"/>
                          </a:solidFill>
                          <a:effectLst/>
                          <a:latin typeface="Calibri" panose="020F0502020204030204" pitchFamily="34" charset="0"/>
                        </a:rPr>
                        <a:t>73,390</a:t>
                      </a:r>
                    </a:p>
                  </a:txBody>
                  <a:tcPr marL="9525" marR="9525" marT="9525" marB="0" anchor="b">
                    <a:solidFill>
                      <a:srgbClr val="EDF1F9"/>
                    </a:solidFill>
                  </a:tcPr>
                </a:tc>
                <a:tc>
                  <a:txBody>
                    <a:bodyPr/>
                    <a:lstStyle/>
                    <a:p>
                      <a:pPr algn="r" fontAlgn="b"/>
                      <a:r>
                        <a:rPr lang="en-US" sz="1400" b="0" i="0" u="none" strike="noStrike" dirty="0">
                          <a:solidFill>
                            <a:srgbClr val="000000"/>
                          </a:solidFill>
                          <a:effectLst/>
                          <a:latin typeface="Calibri" panose="020F0502020204030204" pitchFamily="34" charset="0"/>
                        </a:rPr>
                        <a:t>21.4%</a:t>
                      </a:r>
                    </a:p>
                  </a:txBody>
                  <a:tcPr marL="9525" marR="9525" marT="9525" marB="0" anchor="b">
                    <a:solidFill>
                      <a:srgbClr val="EDF1F9"/>
                    </a:solidFill>
                  </a:tcPr>
                </a:tc>
                <a:tc>
                  <a:txBody>
                    <a:bodyPr/>
                    <a:lstStyle/>
                    <a:p>
                      <a:pPr algn="r" fontAlgn="b"/>
                      <a:r>
                        <a:rPr lang="en-US" sz="1400" b="0" i="0" u="none" strike="noStrike">
                          <a:solidFill>
                            <a:srgbClr val="000000"/>
                          </a:solidFill>
                          <a:effectLst/>
                          <a:latin typeface="Calibri" panose="020F0502020204030204" pitchFamily="34" charset="0"/>
                        </a:rPr>
                        <a:t>82,086</a:t>
                      </a:r>
                    </a:p>
                  </a:txBody>
                  <a:tcPr marL="9525" marR="9525" marT="9525" marB="0" anchor="b">
                    <a:solidFill>
                      <a:schemeClr val="accent1">
                        <a:lumMod val="20000"/>
                        <a:lumOff val="80000"/>
                      </a:schemeClr>
                    </a:solidFill>
                  </a:tcPr>
                </a:tc>
                <a:tc>
                  <a:txBody>
                    <a:bodyPr/>
                    <a:lstStyle/>
                    <a:p>
                      <a:pPr algn="r" fontAlgn="b"/>
                      <a:r>
                        <a:rPr lang="en-US" sz="1400" b="0" i="0" u="none" strike="noStrike" dirty="0">
                          <a:solidFill>
                            <a:srgbClr val="000000"/>
                          </a:solidFill>
                          <a:effectLst/>
                          <a:latin typeface="Calibri" panose="020F0502020204030204" pitchFamily="34" charset="0"/>
                        </a:rPr>
                        <a:t>15.8%</a:t>
                      </a:r>
                    </a:p>
                  </a:txBody>
                  <a:tcPr marL="9525" marR="9525" marT="9525" marB="0" anchor="b">
                    <a:solidFill>
                      <a:schemeClr val="accent1">
                        <a:lumMod val="20000"/>
                        <a:lumOff val="80000"/>
                      </a:schemeClr>
                    </a:solidFill>
                  </a:tcPr>
                </a:tc>
                <a:tc>
                  <a:txBody>
                    <a:bodyPr/>
                    <a:lstStyle/>
                    <a:p>
                      <a:pPr algn="r" fontAlgn="b"/>
                      <a:r>
                        <a:rPr lang="en-US" sz="1400" b="0" i="0" u="none" strike="noStrike">
                          <a:solidFill>
                            <a:srgbClr val="000000"/>
                          </a:solidFill>
                          <a:effectLst/>
                          <a:latin typeface="Calibri" panose="020F0502020204030204" pitchFamily="34" charset="0"/>
                        </a:rPr>
                        <a:t>14,923</a:t>
                      </a:r>
                    </a:p>
                  </a:txBody>
                  <a:tcPr marL="9525" marR="9525" marT="9525" marB="0" anchor="b">
                    <a:solidFill>
                      <a:srgbClr val="EDF1F9"/>
                    </a:solidFill>
                  </a:tcPr>
                </a:tc>
                <a:tc>
                  <a:txBody>
                    <a:bodyPr/>
                    <a:lstStyle/>
                    <a:p>
                      <a:pPr algn="r" fontAlgn="b"/>
                      <a:r>
                        <a:rPr lang="en-US" sz="1400" b="0" i="0" u="none" strike="noStrike" dirty="0">
                          <a:solidFill>
                            <a:srgbClr val="000000"/>
                          </a:solidFill>
                          <a:effectLst/>
                          <a:latin typeface="Calibri" panose="020F0502020204030204" pitchFamily="34" charset="0"/>
                        </a:rPr>
                        <a:t>17.9%</a:t>
                      </a:r>
                    </a:p>
                  </a:txBody>
                  <a:tcPr marL="9525" marR="9525" marT="9525" marB="0" anchor="b">
                    <a:solidFill>
                      <a:srgbClr val="EDF1F9"/>
                    </a:solidFill>
                  </a:tcPr>
                </a:tc>
                <a:tc>
                  <a:txBody>
                    <a:bodyPr/>
                    <a:lstStyle/>
                    <a:p>
                      <a:pPr algn="r" fontAlgn="b"/>
                      <a:r>
                        <a:rPr lang="en-US" sz="1400" b="0" i="0" u="none" strike="noStrike">
                          <a:solidFill>
                            <a:srgbClr val="000000"/>
                          </a:solidFill>
                          <a:effectLst/>
                          <a:latin typeface="Calibri" panose="020F0502020204030204" pitchFamily="34" charset="0"/>
                        </a:rPr>
                        <a:t>24,703</a:t>
                      </a:r>
                    </a:p>
                  </a:txBody>
                  <a:tcPr marL="9525" marR="9525" marT="9525" marB="0" anchor="b">
                    <a:solidFill>
                      <a:schemeClr val="accent1">
                        <a:lumMod val="20000"/>
                        <a:lumOff val="80000"/>
                      </a:schemeClr>
                    </a:solidFill>
                  </a:tcPr>
                </a:tc>
                <a:tc>
                  <a:txBody>
                    <a:bodyPr/>
                    <a:lstStyle/>
                    <a:p>
                      <a:pPr algn="r" fontAlgn="b"/>
                      <a:r>
                        <a:rPr lang="en-US" sz="1400" b="0" i="0" u="none" strike="noStrike" dirty="0">
                          <a:solidFill>
                            <a:srgbClr val="000000"/>
                          </a:solidFill>
                          <a:effectLst/>
                          <a:latin typeface="Calibri" panose="020F0502020204030204" pitchFamily="34" charset="0"/>
                        </a:rPr>
                        <a:t>41.8%</a:t>
                      </a:r>
                    </a:p>
                  </a:txBody>
                  <a:tcPr marL="9525" marR="9525" marT="9525" marB="0" anchor="b">
                    <a:solidFill>
                      <a:schemeClr val="accent1">
                        <a:lumMod val="20000"/>
                        <a:lumOff val="80000"/>
                      </a:schemeClr>
                    </a:solidFill>
                  </a:tcPr>
                </a:tc>
                <a:tc>
                  <a:txBody>
                    <a:bodyPr/>
                    <a:lstStyle/>
                    <a:p>
                      <a:pPr algn="r" fontAlgn="b"/>
                      <a:r>
                        <a:rPr lang="en-US" sz="1400" b="0" i="0" u="none" strike="noStrike">
                          <a:solidFill>
                            <a:srgbClr val="000000"/>
                          </a:solidFill>
                          <a:effectLst/>
                          <a:latin typeface="Calibri" panose="020F0502020204030204" pitchFamily="34" charset="0"/>
                        </a:rPr>
                        <a:t>7,330</a:t>
                      </a:r>
                    </a:p>
                  </a:txBody>
                  <a:tcPr marL="9525" marR="9525" marT="9525" marB="0" anchor="b">
                    <a:solidFill>
                      <a:srgbClr val="EDF1F9"/>
                    </a:solidFill>
                  </a:tcPr>
                </a:tc>
                <a:tc>
                  <a:txBody>
                    <a:bodyPr/>
                    <a:lstStyle/>
                    <a:p>
                      <a:pPr algn="r" fontAlgn="b"/>
                      <a:r>
                        <a:rPr lang="en-US" sz="1400" b="0" i="0" u="none" strike="noStrike" dirty="0">
                          <a:solidFill>
                            <a:srgbClr val="000000"/>
                          </a:solidFill>
                          <a:effectLst/>
                          <a:latin typeface="Calibri" panose="020F0502020204030204" pitchFamily="34" charset="0"/>
                        </a:rPr>
                        <a:t>37.1%</a:t>
                      </a:r>
                    </a:p>
                  </a:txBody>
                  <a:tcPr marL="9525" marR="9525" marT="9525" marB="0" anchor="b">
                    <a:solidFill>
                      <a:srgbClr val="EDF1F9"/>
                    </a:solidFill>
                  </a:tcPr>
                </a:tc>
                <a:extLst>
                  <a:ext uri="{0D108BD9-81ED-4DB2-BD59-A6C34878D82A}">
                    <a16:rowId xmlns:a16="http://schemas.microsoft.com/office/drawing/2014/main" val="3820105517"/>
                  </a:ext>
                </a:extLst>
              </a:tr>
              <a:tr h="381487">
                <a:tc>
                  <a:txBody>
                    <a:bodyPr/>
                    <a:lstStyle/>
                    <a:p>
                      <a:pPr algn="l" fontAlgn="b"/>
                      <a:r>
                        <a:rPr lang="en-US" sz="1400" b="0" i="0" u="none" strike="noStrike" dirty="0">
                          <a:solidFill>
                            <a:srgbClr val="000000"/>
                          </a:solidFill>
                          <a:effectLst/>
                          <a:latin typeface="Calibri" panose="020F0502020204030204" pitchFamily="34" charset="0"/>
                        </a:rPr>
                        <a:t>Williamson</a:t>
                      </a:r>
                    </a:p>
                  </a:txBody>
                  <a:tcPr marL="9525" marR="9525" marT="9525" marB="0" anchor="b">
                    <a:solidFill>
                      <a:srgbClr val="EDF1F9"/>
                    </a:solidFill>
                  </a:tcPr>
                </a:tc>
                <a:tc>
                  <a:txBody>
                    <a:bodyPr/>
                    <a:lstStyle/>
                    <a:p>
                      <a:pPr algn="r" fontAlgn="b"/>
                      <a:r>
                        <a:rPr lang="en-US" sz="1400" b="0" i="0" u="none" strike="noStrike">
                          <a:solidFill>
                            <a:srgbClr val="000000"/>
                          </a:solidFill>
                          <a:effectLst/>
                          <a:latin typeface="Calibri" panose="020F0502020204030204" pitchFamily="34" charset="0"/>
                        </a:rPr>
                        <a:t>125,009</a:t>
                      </a:r>
                    </a:p>
                  </a:txBody>
                  <a:tcPr marL="9525" marR="9525" marT="9525" marB="0" anchor="b">
                    <a:solidFill>
                      <a:schemeClr val="accent1">
                        <a:lumMod val="20000"/>
                        <a:lumOff val="80000"/>
                      </a:schemeClr>
                    </a:solidFill>
                  </a:tcPr>
                </a:tc>
                <a:tc>
                  <a:txBody>
                    <a:bodyPr/>
                    <a:lstStyle/>
                    <a:p>
                      <a:pPr algn="r" fontAlgn="b"/>
                      <a:r>
                        <a:rPr lang="en-US" sz="1400" b="0" i="0" u="none" strike="noStrike" dirty="0">
                          <a:solidFill>
                            <a:srgbClr val="000000"/>
                          </a:solidFill>
                          <a:effectLst/>
                          <a:latin typeface="Calibri" panose="020F0502020204030204" pitchFamily="34" charset="0"/>
                        </a:rPr>
                        <a:t>29.6%</a:t>
                      </a:r>
                    </a:p>
                  </a:txBody>
                  <a:tcPr marL="9525" marR="9525" marT="9525" marB="0" anchor="b">
                    <a:solidFill>
                      <a:schemeClr val="accent1">
                        <a:lumMod val="20000"/>
                        <a:lumOff val="80000"/>
                      </a:schemeClr>
                    </a:solidFill>
                  </a:tcPr>
                </a:tc>
                <a:tc>
                  <a:txBody>
                    <a:bodyPr/>
                    <a:lstStyle/>
                    <a:p>
                      <a:pPr algn="r" fontAlgn="b"/>
                      <a:r>
                        <a:rPr lang="en-US" sz="1400" b="0" i="0" u="none" strike="noStrike">
                          <a:solidFill>
                            <a:srgbClr val="000000"/>
                          </a:solidFill>
                          <a:effectLst/>
                          <a:latin typeface="Calibri" panose="020F0502020204030204" pitchFamily="34" charset="0"/>
                        </a:rPr>
                        <a:t>36,218</a:t>
                      </a:r>
                    </a:p>
                  </a:txBody>
                  <a:tcPr marL="9525" marR="9525" marT="9525" marB="0" anchor="b">
                    <a:solidFill>
                      <a:srgbClr val="EDF1F9"/>
                    </a:solidFill>
                  </a:tcPr>
                </a:tc>
                <a:tc>
                  <a:txBody>
                    <a:bodyPr/>
                    <a:lstStyle/>
                    <a:p>
                      <a:pPr algn="r" fontAlgn="b"/>
                      <a:r>
                        <a:rPr lang="en-US" sz="1400" b="0" i="0" u="none" strike="noStrike" dirty="0">
                          <a:solidFill>
                            <a:srgbClr val="000000"/>
                          </a:solidFill>
                          <a:effectLst/>
                          <a:latin typeface="Calibri" panose="020F0502020204030204" pitchFamily="34" charset="0"/>
                        </a:rPr>
                        <a:t>36.9%</a:t>
                      </a:r>
                    </a:p>
                  </a:txBody>
                  <a:tcPr marL="9525" marR="9525" marT="9525" marB="0" anchor="b">
                    <a:solidFill>
                      <a:srgbClr val="EDF1F9"/>
                    </a:solidFill>
                  </a:tcPr>
                </a:tc>
                <a:tc>
                  <a:txBody>
                    <a:bodyPr/>
                    <a:lstStyle/>
                    <a:p>
                      <a:pPr algn="r" fontAlgn="b"/>
                      <a:r>
                        <a:rPr lang="en-US" sz="1400" b="0" i="0" u="none" strike="noStrike">
                          <a:solidFill>
                            <a:srgbClr val="000000"/>
                          </a:solidFill>
                          <a:effectLst/>
                          <a:latin typeface="Calibri" panose="020F0502020204030204" pitchFamily="34" charset="0"/>
                        </a:rPr>
                        <a:t>56,237</a:t>
                      </a:r>
                    </a:p>
                  </a:txBody>
                  <a:tcPr marL="9525" marR="9525" marT="9525" marB="0" anchor="b">
                    <a:solidFill>
                      <a:schemeClr val="accent1">
                        <a:lumMod val="20000"/>
                        <a:lumOff val="80000"/>
                      </a:schemeClr>
                    </a:solidFill>
                  </a:tcPr>
                </a:tc>
                <a:tc>
                  <a:txBody>
                    <a:bodyPr/>
                    <a:lstStyle/>
                    <a:p>
                      <a:pPr algn="r" fontAlgn="b"/>
                      <a:r>
                        <a:rPr lang="en-US" sz="1400" b="0" i="0" u="none" strike="noStrike" dirty="0">
                          <a:solidFill>
                            <a:srgbClr val="000000"/>
                          </a:solidFill>
                          <a:effectLst/>
                          <a:latin typeface="Calibri" panose="020F0502020204030204" pitchFamily="34" charset="0"/>
                        </a:rPr>
                        <a:t>20.8%</a:t>
                      </a:r>
                    </a:p>
                  </a:txBody>
                  <a:tcPr marL="9525" marR="9525" marT="9525" marB="0" anchor="b">
                    <a:solidFill>
                      <a:schemeClr val="accent1">
                        <a:lumMod val="20000"/>
                        <a:lumOff val="80000"/>
                      </a:schemeClr>
                    </a:solidFill>
                  </a:tcPr>
                </a:tc>
                <a:tc>
                  <a:txBody>
                    <a:bodyPr/>
                    <a:lstStyle/>
                    <a:p>
                      <a:pPr algn="r" fontAlgn="b"/>
                      <a:r>
                        <a:rPr lang="en-US" sz="1400" b="0" i="0" u="none" strike="noStrike" dirty="0">
                          <a:solidFill>
                            <a:srgbClr val="000000"/>
                          </a:solidFill>
                          <a:effectLst/>
                          <a:latin typeface="Calibri" panose="020F0502020204030204" pitchFamily="34" charset="0"/>
                        </a:rPr>
                        <a:t>9,920</a:t>
                      </a:r>
                    </a:p>
                  </a:txBody>
                  <a:tcPr marL="9525" marR="9525" marT="9525" marB="0" anchor="b">
                    <a:solidFill>
                      <a:srgbClr val="EDF1F9"/>
                    </a:solidFill>
                  </a:tcPr>
                </a:tc>
                <a:tc>
                  <a:txBody>
                    <a:bodyPr/>
                    <a:lstStyle/>
                    <a:p>
                      <a:pPr algn="r" fontAlgn="b"/>
                      <a:r>
                        <a:rPr lang="en-US" sz="1400" b="0" i="0" u="none" strike="noStrike" dirty="0">
                          <a:solidFill>
                            <a:srgbClr val="000000"/>
                          </a:solidFill>
                          <a:effectLst/>
                          <a:latin typeface="Calibri" panose="020F0502020204030204" pitchFamily="34" charset="0"/>
                        </a:rPr>
                        <a:t>39.8%</a:t>
                      </a:r>
                    </a:p>
                  </a:txBody>
                  <a:tcPr marL="9525" marR="9525" marT="9525" marB="0" anchor="b">
                    <a:solidFill>
                      <a:srgbClr val="EDF1F9"/>
                    </a:solidFill>
                  </a:tcPr>
                </a:tc>
                <a:tc>
                  <a:txBody>
                    <a:bodyPr/>
                    <a:lstStyle/>
                    <a:p>
                      <a:pPr algn="r" fontAlgn="b"/>
                      <a:r>
                        <a:rPr lang="en-US" sz="1400" b="0" i="0" u="none" strike="noStrike" dirty="0">
                          <a:solidFill>
                            <a:srgbClr val="000000"/>
                          </a:solidFill>
                          <a:effectLst/>
                          <a:latin typeface="Calibri" panose="020F0502020204030204" pitchFamily="34" charset="0"/>
                        </a:rPr>
                        <a:t>17,714</a:t>
                      </a:r>
                    </a:p>
                  </a:txBody>
                  <a:tcPr marL="9525" marR="9525" marT="9525" marB="0" anchor="b">
                    <a:solidFill>
                      <a:schemeClr val="accent1">
                        <a:lumMod val="20000"/>
                        <a:lumOff val="80000"/>
                      </a:schemeClr>
                    </a:solidFill>
                  </a:tcPr>
                </a:tc>
                <a:tc>
                  <a:txBody>
                    <a:bodyPr/>
                    <a:lstStyle/>
                    <a:p>
                      <a:pPr algn="r" fontAlgn="b"/>
                      <a:r>
                        <a:rPr lang="en-US" sz="1400" b="0" i="0" u="none" strike="noStrike" dirty="0">
                          <a:solidFill>
                            <a:srgbClr val="000000"/>
                          </a:solidFill>
                          <a:effectLst/>
                          <a:latin typeface="Calibri" panose="020F0502020204030204" pitchFamily="34" charset="0"/>
                        </a:rPr>
                        <a:t>87.3%</a:t>
                      </a:r>
                    </a:p>
                  </a:txBody>
                  <a:tcPr marL="9525" marR="9525" marT="9525" marB="0" anchor="b">
                    <a:solidFill>
                      <a:schemeClr val="accent1">
                        <a:lumMod val="20000"/>
                        <a:lumOff val="80000"/>
                      </a:schemeClr>
                    </a:solidFill>
                  </a:tcPr>
                </a:tc>
                <a:tc>
                  <a:txBody>
                    <a:bodyPr/>
                    <a:lstStyle/>
                    <a:p>
                      <a:pPr algn="r" fontAlgn="b"/>
                      <a:r>
                        <a:rPr lang="en-US" sz="1400" b="0" i="0" u="none" strike="noStrike">
                          <a:solidFill>
                            <a:srgbClr val="000000"/>
                          </a:solidFill>
                          <a:effectLst/>
                          <a:latin typeface="Calibri" panose="020F0502020204030204" pitchFamily="34" charset="0"/>
                        </a:rPr>
                        <a:t>4,777</a:t>
                      </a:r>
                    </a:p>
                  </a:txBody>
                  <a:tcPr marL="9525" marR="9525" marT="9525" marB="0" anchor="b">
                    <a:solidFill>
                      <a:srgbClr val="EDF1F9"/>
                    </a:solidFill>
                  </a:tcPr>
                </a:tc>
                <a:tc>
                  <a:txBody>
                    <a:bodyPr/>
                    <a:lstStyle/>
                    <a:p>
                      <a:pPr algn="r" fontAlgn="b"/>
                      <a:r>
                        <a:rPr lang="en-US" sz="1400" b="0" i="0" u="none" strike="noStrike" dirty="0">
                          <a:solidFill>
                            <a:srgbClr val="000000"/>
                          </a:solidFill>
                          <a:effectLst/>
                          <a:latin typeface="Calibri" panose="020F0502020204030204" pitchFamily="34" charset="0"/>
                        </a:rPr>
                        <a:t>51.5%</a:t>
                      </a:r>
                    </a:p>
                  </a:txBody>
                  <a:tcPr marL="9525" marR="9525" marT="9525" marB="0" anchor="b">
                    <a:solidFill>
                      <a:srgbClr val="EDF1F9"/>
                    </a:solidFill>
                  </a:tcPr>
                </a:tc>
                <a:extLst>
                  <a:ext uri="{0D108BD9-81ED-4DB2-BD59-A6C34878D82A}">
                    <a16:rowId xmlns:a16="http://schemas.microsoft.com/office/drawing/2014/main" val="1884025742"/>
                  </a:ext>
                </a:extLst>
              </a:tr>
              <a:tr h="449500">
                <a:tc>
                  <a:txBody>
                    <a:bodyPr/>
                    <a:lstStyle/>
                    <a:p>
                      <a:pPr algn="l" fontAlgn="b"/>
                      <a:r>
                        <a:rPr lang="en-US" sz="1400" b="1" i="0" u="none" strike="noStrike" dirty="0" smtClean="0">
                          <a:solidFill>
                            <a:srgbClr val="000000"/>
                          </a:solidFill>
                          <a:effectLst/>
                          <a:latin typeface="Calibri" panose="020F0502020204030204" pitchFamily="34" charset="0"/>
                        </a:rPr>
                        <a:t>Austin Metro</a:t>
                      </a:r>
                      <a:endParaRPr lang="en-US" sz="1400" b="1"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r" fontAlgn="b"/>
                      <a:r>
                        <a:rPr lang="en-US" sz="1400" b="1" i="0" u="none" strike="noStrike" dirty="0" smtClean="0">
                          <a:solidFill>
                            <a:srgbClr val="000000"/>
                          </a:solidFill>
                          <a:effectLst/>
                          <a:latin typeface="Calibri" panose="020F0502020204030204" pitchFamily="34" charset="0"/>
                        </a:rPr>
                        <a:t>399,507</a:t>
                      </a:r>
                      <a:endParaRPr lang="en-US" sz="1400" b="1"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r" fontAlgn="b"/>
                      <a:r>
                        <a:rPr lang="en-US" sz="1400" b="1" i="0" u="none" strike="noStrike" dirty="0" smtClean="0">
                          <a:solidFill>
                            <a:srgbClr val="000000"/>
                          </a:solidFill>
                          <a:effectLst/>
                          <a:latin typeface="Calibri" panose="020F0502020204030204" pitchFamily="34" charset="0"/>
                        </a:rPr>
                        <a:t>23.2%</a:t>
                      </a:r>
                      <a:endParaRPr lang="en-US" sz="1400" b="1"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r" fontAlgn="b"/>
                      <a:r>
                        <a:rPr lang="en-US" sz="1400" b="1" i="0" u="none" strike="noStrike" dirty="0" smtClean="0">
                          <a:solidFill>
                            <a:srgbClr val="000000"/>
                          </a:solidFill>
                          <a:effectLst/>
                          <a:latin typeface="Calibri" panose="020F0502020204030204" pitchFamily="34" charset="0"/>
                        </a:rPr>
                        <a:t>150,007</a:t>
                      </a:r>
                      <a:endParaRPr lang="en-US" sz="1400" b="1"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r" fontAlgn="b"/>
                      <a:r>
                        <a:rPr lang="en-US" sz="1400" b="1" i="0" u="none" strike="noStrike" dirty="0" smtClean="0">
                          <a:solidFill>
                            <a:srgbClr val="000000"/>
                          </a:solidFill>
                          <a:effectLst/>
                          <a:latin typeface="Calibri" panose="020F0502020204030204" pitchFamily="34" charset="0"/>
                        </a:rPr>
                        <a:t>27.9%</a:t>
                      </a:r>
                      <a:endParaRPr lang="en-US" sz="1400" b="1"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r" fontAlgn="b"/>
                      <a:r>
                        <a:rPr lang="en-US" sz="1400" b="1" i="0" u="none" strike="noStrike" dirty="0" smtClean="0">
                          <a:solidFill>
                            <a:srgbClr val="000000"/>
                          </a:solidFill>
                          <a:effectLst/>
                          <a:latin typeface="Calibri" panose="020F0502020204030204" pitchFamily="34" charset="0"/>
                        </a:rPr>
                        <a:t>162,392</a:t>
                      </a:r>
                      <a:endParaRPr lang="en-US" sz="1400" b="1"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r" fontAlgn="b"/>
                      <a:r>
                        <a:rPr lang="en-US" sz="1400" b="1" i="0" u="none" strike="noStrike" dirty="0" smtClean="0">
                          <a:solidFill>
                            <a:srgbClr val="000000"/>
                          </a:solidFill>
                          <a:effectLst/>
                          <a:latin typeface="Calibri" panose="020F0502020204030204" pitchFamily="34" charset="0"/>
                        </a:rPr>
                        <a:t>17.3%</a:t>
                      </a:r>
                      <a:endParaRPr lang="en-US" sz="1400" b="1"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r" fontAlgn="b"/>
                      <a:r>
                        <a:rPr lang="en-US" sz="1400" b="1" i="0" u="none" strike="noStrike" dirty="0" smtClean="0">
                          <a:solidFill>
                            <a:srgbClr val="000000"/>
                          </a:solidFill>
                          <a:effectLst/>
                          <a:latin typeface="Calibri" panose="020F0502020204030204" pitchFamily="34" charset="0"/>
                        </a:rPr>
                        <a:t>23,309</a:t>
                      </a:r>
                      <a:endParaRPr lang="en-US" sz="1400" b="1"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r" fontAlgn="b"/>
                      <a:r>
                        <a:rPr lang="en-US" sz="1400" b="1" i="0" u="none" strike="noStrike" dirty="0" smtClean="0">
                          <a:solidFill>
                            <a:srgbClr val="000000"/>
                          </a:solidFill>
                          <a:effectLst/>
                          <a:latin typeface="Calibri" panose="020F0502020204030204" pitchFamily="34" charset="0"/>
                        </a:rPr>
                        <a:t>19.3%</a:t>
                      </a:r>
                      <a:endParaRPr lang="en-US" sz="1400" b="1"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r" fontAlgn="b"/>
                      <a:r>
                        <a:rPr lang="en-US" sz="1400" b="1" i="0" u="none" strike="noStrike" dirty="0" smtClean="0">
                          <a:solidFill>
                            <a:srgbClr val="000000"/>
                          </a:solidFill>
                          <a:effectLst/>
                          <a:latin typeface="Calibri" panose="020F0502020204030204" pitchFamily="34" charset="0"/>
                        </a:rPr>
                        <a:t>40,942</a:t>
                      </a:r>
                      <a:endParaRPr lang="en-US" sz="1400" b="1"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r" fontAlgn="b"/>
                      <a:r>
                        <a:rPr lang="en-US" sz="1400" b="1" i="0" u="none" strike="noStrike" dirty="0" smtClean="0">
                          <a:solidFill>
                            <a:srgbClr val="000000"/>
                          </a:solidFill>
                          <a:effectLst/>
                          <a:latin typeface="Calibri" panose="020F0502020204030204" pitchFamily="34" charset="0"/>
                        </a:rPr>
                        <a:t>50.6%</a:t>
                      </a:r>
                      <a:endParaRPr lang="en-US" sz="1400" b="1"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r" fontAlgn="b"/>
                      <a:r>
                        <a:rPr lang="en-US" sz="1400" b="1" i="0" u="none" strike="noStrike" dirty="0" smtClean="0">
                          <a:solidFill>
                            <a:srgbClr val="000000"/>
                          </a:solidFill>
                          <a:effectLst/>
                          <a:latin typeface="Calibri" panose="020F0502020204030204" pitchFamily="34" charset="0"/>
                        </a:rPr>
                        <a:t>22,888</a:t>
                      </a:r>
                      <a:endParaRPr lang="en-US" sz="1400" b="1"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tc>
                  <a:txBody>
                    <a:bodyPr/>
                    <a:lstStyle/>
                    <a:p>
                      <a:pPr algn="r" fontAlgn="b"/>
                      <a:r>
                        <a:rPr lang="en-US" sz="1400" b="1" i="0" u="none" strike="noStrike" dirty="0" smtClean="0">
                          <a:solidFill>
                            <a:srgbClr val="000000"/>
                          </a:solidFill>
                          <a:effectLst/>
                          <a:latin typeface="Calibri" panose="020F0502020204030204" pitchFamily="34" charset="0"/>
                        </a:rPr>
                        <a:t>60.2%</a:t>
                      </a:r>
                      <a:endParaRPr lang="en-US" sz="1400" b="1" i="0" u="none" strike="noStrike" dirty="0">
                        <a:solidFill>
                          <a:srgbClr val="000000"/>
                        </a:solidFill>
                        <a:effectLst/>
                        <a:latin typeface="Calibri" panose="020F0502020204030204"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2637952144"/>
                  </a:ext>
                </a:extLst>
              </a:tr>
            </a:tbl>
          </a:graphicData>
        </a:graphic>
      </p:graphicFrame>
    </p:spTree>
    <p:extLst>
      <p:ext uri="{BB962C8B-B14F-4D97-AF65-F5344CB8AC3E}">
        <p14:creationId xmlns:p14="http://schemas.microsoft.com/office/powerpoint/2010/main" val="30963049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t>Total Fertility Rate by Race/Ethnicity, Texas, 1990-2017</a:t>
            </a:r>
            <a:endParaRPr lang="en-US" sz="2400" dirty="0"/>
          </a:p>
        </p:txBody>
      </p:sp>
      <p:sp>
        <p:nvSpPr>
          <p:cNvPr id="2" name="Slide Number Placeholder 1"/>
          <p:cNvSpPr>
            <a:spLocks noGrp="1"/>
          </p:cNvSpPr>
          <p:nvPr>
            <p:ph type="sldNum" sz="quarter" idx="4294967295"/>
          </p:nvPr>
        </p:nvSpPr>
        <p:spPr>
          <a:xfrm>
            <a:off x="8326438" y="6407150"/>
            <a:ext cx="817562" cy="314325"/>
          </a:xfrm>
        </p:spPr>
        <p:txBody>
          <a:bodyPr/>
          <a:lstStyle/>
          <a:p>
            <a:fld id="{2BC1FA3B-F0C1-4F58-90BE-DCC7501F4B28}" type="slidenum">
              <a:rPr lang="en-US" smtClean="0"/>
              <a:pPr/>
              <a:t>17</a:t>
            </a:fld>
            <a:endParaRPr lang="en-US" dirty="0"/>
          </a:p>
        </p:txBody>
      </p:sp>
      <p:graphicFrame>
        <p:nvGraphicFramePr>
          <p:cNvPr id="3" name="Chart 2"/>
          <p:cNvGraphicFramePr>
            <a:graphicFrameLocks/>
          </p:cNvGraphicFramePr>
          <p:nvPr>
            <p:extLst>
              <p:ext uri="{D42A27DB-BD31-4B8C-83A1-F6EECF244321}">
                <p14:modId xmlns:p14="http://schemas.microsoft.com/office/powerpoint/2010/main" val="266379367"/>
              </p:ext>
            </p:extLst>
          </p:nvPr>
        </p:nvGraphicFramePr>
        <p:xfrm>
          <a:off x="947737" y="1323975"/>
          <a:ext cx="7248525" cy="4962524"/>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0" y="6400807"/>
            <a:ext cx="8001000" cy="261610"/>
          </a:xfrm>
          <a:prstGeom prst="rect">
            <a:avLst/>
          </a:prstGeom>
        </p:spPr>
        <p:txBody>
          <a:bodyPr wrap="square">
            <a:spAutoFit/>
          </a:bodyPr>
          <a:lstStyle/>
          <a:p>
            <a:r>
              <a:rPr lang="en-US" sz="1100" dirty="0">
                <a:solidFill>
                  <a:schemeClr val="tx1">
                    <a:lumMod val="50000"/>
                    <a:lumOff val="50000"/>
                  </a:schemeClr>
                </a:solidFill>
              </a:rPr>
              <a:t>Source: </a:t>
            </a:r>
            <a:r>
              <a:rPr lang="en-US" sz="1100" dirty="0" smtClean="0">
                <a:solidFill>
                  <a:schemeClr val="tx1">
                    <a:lumMod val="50000"/>
                    <a:lumOff val="50000"/>
                  </a:schemeClr>
                </a:solidFill>
              </a:rPr>
              <a:t>Centers for Disease Control and Prevention, National Center for Health Statistics, National Vital Statistics Report</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1205342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400" dirty="0" smtClean="0"/>
              <a:t>Population Pyramid for White Non-Hispanics in Texas, 2017</a:t>
            </a:r>
            <a:endParaRPr lang="en-US" sz="24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18</a:t>
            </a:fld>
            <a:endParaRPr lang="en-US" dirty="0"/>
          </a:p>
        </p:txBody>
      </p:sp>
      <p:graphicFrame>
        <p:nvGraphicFramePr>
          <p:cNvPr id="7" name="Chart 6"/>
          <p:cNvGraphicFramePr>
            <a:graphicFrameLocks noGrp="1"/>
          </p:cNvGraphicFramePr>
          <p:nvPr>
            <p:extLst>
              <p:ext uri="{D42A27DB-BD31-4B8C-83A1-F6EECF244321}">
                <p14:modId xmlns:p14="http://schemas.microsoft.com/office/powerpoint/2010/main" val="242765771"/>
              </p:ext>
            </p:extLst>
          </p:nvPr>
        </p:nvGraphicFramePr>
        <p:xfrm>
          <a:off x="729915" y="1291388"/>
          <a:ext cx="7849853" cy="528086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0" y="6506033"/>
            <a:ext cx="2483372" cy="215444"/>
          </a:xfrm>
          <a:prstGeom prst="rect">
            <a:avLst/>
          </a:prstGeom>
          <a:noFill/>
        </p:spPr>
        <p:txBody>
          <a:bodyPr wrap="none" rtlCol="0">
            <a:spAutoFit/>
          </a:bodyPr>
          <a:lstStyle/>
          <a:p>
            <a:r>
              <a:rPr lang="en-US" sz="800" dirty="0">
                <a:solidFill>
                  <a:schemeClr val="tx1">
                    <a:lumMod val="50000"/>
                    <a:lumOff val="50000"/>
                  </a:schemeClr>
                </a:solidFill>
              </a:rPr>
              <a:t>Source: </a:t>
            </a:r>
            <a:r>
              <a:rPr lang="en-US" sz="800" dirty="0" smtClean="0">
                <a:solidFill>
                  <a:schemeClr val="tx1">
                    <a:lumMod val="50000"/>
                    <a:lumOff val="50000"/>
                  </a:schemeClr>
                </a:solidFill>
              </a:rPr>
              <a:t>U.S. Census Bureau, 2017 </a:t>
            </a:r>
            <a:r>
              <a:rPr lang="en-US" sz="800" dirty="0">
                <a:solidFill>
                  <a:schemeClr val="tx1">
                    <a:lumMod val="50000"/>
                    <a:lumOff val="50000"/>
                  </a:schemeClr>
                </a:solidFill>
              </a:rPr>
              <a:t>Population Estimates</a:t>
            </a:r>
          </a:p>
        </p:txBody>
      </p:sp>
    </p:spTree>
    <p:extLst>
      <p:ext uri="{BB962C8B-B14F-4D97-AF65-F5344CB8AC3E}">
        <p14:creationId xmlns:p14="http://schemas.microsoft.com/office/powerpoint/2010/main" val="5912854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5"/>
          <p:cNvSpPr>
            <a:spLocks noGrp="1"/>
          </p:cNvSpPr>
          <p:nvPr>
            <p:ph type="title"/>
          </p:nvPr>
        </p:nvSpPr>
        <p:spPr/>
        <p:txBody>
          <a:bodyPr>
            <a:normAutofit/>
          </a:bodyPr>
          <a:lstStyle/>
          <a:p>
            <a:r>
              <a:rPr lang="en-US" sz="2400" dirty="0" smtClean="0"/>
              <a:t>Population Pyramid for Hispanics in Texas, 2017</a:t>
            </a:r>
            <a:endParaRPr lang="en-US" sz="24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19</a:t>
            </a:fld>
            <a:endParaRPr lang="en-US" dirty="0"/>
          </a:p>
        </p:txBody>
      </p:sp>
      <p:graphicFrame>
        <p:nvGraphicFramePr>
          <p:cNvPr id="7" name="Chart 6"/>
          <p:cNvGraphicFramePr>
            <a:graphicFrameLocks noGrp="1"/>
          </p:cNvGraphicFramePr>
          <p:nvPr>
            <p:extLst>
              <p:ext uri="{D42A27DB-BD31-4B8C-83A1-F6EECF244321}">
                <p14:modId xmlns:p14="http://schemas.microsoft.com/office/powerpoint/2010/main" val="3457787502"/>
              </p:ext>
            </p:extLst>
          </p:nvPr>
        </p:nvGraphicFramePr>
        <p:xfrm>
          <a:off x="850231" y="1315453"/>
          <a:ext cx="7555831" cy="5197642"/>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0" y="6506033"/>
            <a:ext cx="2483372" cy="215444"/>
          </a:xfrm>
          <a:prstGeom prst="rect">
            <a:avLst/>
          </a:prstGeom>
          <a:noFill/>
        </p:spPr>
        <p:txBody>
          <a:bodyPr wrap="none" rtlCol="0">
            <a:spAutoFit/>
          </a:bodyPr>
          <a:lstStyle/>
          <a:p>
            <a:r>
              <a:rPr lang="en-US" sz="800" dirty="0">
                <a:solidFill>
                  <a:schemeClr val="tx1">
                    <a:lumMod val="50000"/>
                    <a:lumOff val="50000"/>
                  </a:schemeClr>
                </a:solidFill>
              </a:rPr>
              <a:t>Source: </a:t>
            </a:r>
            <a:r>
              <a:rPr lang="en-US" sz="800" dirty="0" smtClean="0">
                <a:solidFill>
                  <a:schemeClr val="tx1">
                    <a:lumMod val="50000"/>
                    <a:lumOff val="50000"/>
                  </a:schemeClr>
                </a:solidFill>
              </a:rPr>
              <a:t>U.S. Census Bureau, 2017 </a:t>
            </a:r>
            <a:r>
              <a:rPr lang="en-US" sz="800" dirty="0">
                <a:solidFill>
                  <a:schemeClr val="tx1">
                    <a:lumMod val="50000"/>
                    <a:lumOff val="50000"/>
                  </a:schemeClr>
                </a:solidFill>
              </a:rPr>
              <a:t>Population Estimates</a:t>
            </a:r>
          </a:p>
        </p:txBody>
      </p:sp>
    </p:spTree>
    <p:extLst>
      <p:ext uri="{BB962C8B-B14F-4D97-AF65-F5344CB8AC3E}">
        <p14:creationId xmlns:p14="http://schemas.microsoft.com/office/powerpoint/2010/main" val="27011688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0477" y="6148115"/>
            <a:ext cx="6324600" cy="523220"/>
          </a:xfrm>
          <a:prstGeom prst="rect">
            <a:avLst/>
          </a:prstGeom>
          <a:noFill/>
        </p:spPr>
        <p:txBody>
          <a:bodyPr wrap="square" rtlCol="0">
            <a:spAutoFit/>
          </a:bodyPr>
          <a:lstStyle/>
          <a:p>
            <a:r>
              <a:rPr lang="en-US" sz="2800" dirty="0" smtClean="0">
                <a:solidFill>
                  <a:srgbClr val="254061"/>
                </a:solidFill>
                <a:latin typeface="+mj-lt"/>
              </a:rPr>
              <a:t>Texas is experiencing significant growth.</a:t>
            </a:r>
            <a:endParaRPr lang="en-US" sz="2800" dirty="0">
              <a:solidFill>
                <a:srgbClr val="254061"/>
              </a:solidFill>
              <a:latin typeface="+mj-lt"/>
            </a:endParaRPr>
          </a:p>
        </p:txBody>
      </p:sp>
      <p:pic>
        <p:nvPicPr>
          <p:cNvPr id="4"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2118" t="1816" r="2942" b="4728"/>
          <a:stretch/>
        </p:blipFill>
        <p:spPr>
          <a:xfrm>
            <a:off x="1190625" y="648197"/>
            <a:ext cx="6762750" cy="5334000"/>
          </a:xfrm>
          <a:prstGeom prst="rect">
            <a:avLst/>
          </a:prstGeom>
        </p:spPr>
      </p:pic>
    </p:spTree>
    <p:extLst>
      <p:ext uri="{BB962C8B-B14F-4D97-AF65-F5344CB8AC3E}">
        <p14:creationId xmlns:p14="http://schemas.microsoft.com/office/powerpoint/2010/main" val="41263065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r>
              <a:rPr lang="en-US" sz="2400" dirty="0"/>
              <a:t>Texas Population Pyramid by Race/Ethnicity, </a:t>
            </a:r>
            <a:r>
              <a:rPr lang="en-US" sz="2400" dirty="0" smtClean="0"/>
              <a:t>2017</a:t>
            </a:r>
            <a:endParaRPr lang="en-US" sz="2400" dirty="0"/>
          </a:p>
        </p:txBody>
      </p:sp>
      <p:sp>
        <p:nvSpPr>
          <p:cNvPr id="4" name="Slide Number Placeholder 3"/>
          <p:cNvSpPr>
            <a:spLocks noGrp="1"/>
          </p:cNvSpPr>
          <p:nvPr>
            <p:ph type="sldNum" sz="quarter" idx="4"/>
          </p:nvPr>
        </p:nvSpPr>
        <p:spPr>
          <a:xfrm>
            <a:off x="6553200" y="6356352"/>
            <a:ext cx="2133600" cy="365125"/>
          </a:xfrm>
          <a:prstGeom prst="rect">
            <a:avLst/>
          </a:prstGeom>
        </p:spPr>
        <p:txBody>
          <a:bodyPr/>
          <a:lstStyle/>
          <a:p>
            <a:fld id="{2BC1FA3B-F0C1-4F58-90BE-DCC7501F4B28}" type="slidenum">
              <a:rPr lang="en-US" smtClean="0"/>
              <a:pPr/>
              <a:t>20</a:t>
            </a:fld>
            <a:endParaRPr lang="en-US" dirty="0"/>
          </a:p>
        </p:txBody>
      </p:sp>
      <p:sp>
        <p:nvSpPr>
          <p:cNvPr id="7" name="TextBox 6"/>
          <p:cNvSpPr txBox="1"/>
          <p:nvPr/>
        </p:nvSpPr>
        <p:spPr>
          <a:xfrm>
            <a:off x="0" y="6506033"/>
            <a:ext cx="2483372" cy="215444"/>
          </a:xfrm>
          <a:prstGeom prst="rect">
            <a:avLst/>
          </a:prstGeom>
          <a:noFill/>
        </p:spPr>
        <p:txBody>
          <a:bodyPr wrap="none" rtlCol="0">
            <a:spAutoFit/>
          </a:bodyPr>
          <a:lstStyle/>
          <a:p>
            <a:r>
              <a:rPr lang="en-US" sz="800" dirty="0">
                <a:solidFill>
                  <a:schemeClr val="tx1">
                    <a:lumMod val="50000"/>
                    <a:lumOff val="50000"/>
                  </a:schemeClr>
                </a:solidFill>
              </a:rPr>
              <a:t>Source: </a:t>
            </a:r>
            <a:r>
              <a:rPr lang="en-US" sz="800" dirty="0" smtClean="0">
                <a:solidFill>
                  <a:schemeClr val="tx1">
                    <a:lumMod val="50000"/>
                    <a:lumOff val="50000"/>
                  </a:schemeClr>
                </a:solidFill>
              </a:rPr>
              <a:t>U.S. Census Bureau, 2017 </a:t>
            </a:r>
            <a:r>
              <a:rPr lang="en-US" sz="800" dirty="0">
                <a:solidFill>
                  <a:schemeClr val="tx1">
                    <a:lumMod val="50000"/>
                    <a:lumOff val="50000"/>
                  </a:schemeClr>
                </a:solidFill>
              </a:rPr>
              <a:t>Population Estimates</a:t>
            </a:r>
          </a:p>
        </p:txBody>
      </p:sp>
      <p:graphicFrame>
        <p:nvGraphicFramePr>
          <p:cNvPr id="8" name="Chart 7"/>
          <p:cNvGraphicFramePr>
            <a:graphicFrameLocks noGrp="1"/>
          </p:cNvGraphicFramePr>
          <p:nvPr>
            <p:extLst>
              <p:ext uri="{D42A27DB-BD31-4B8C-83A1-F6EECF244321}">
                <p14:modId xmlns:p14="http://schemas.microsoft.com/office/powerpoint/2010/main" val="4179257438"/>
              </p:ext>
            </p:extLst>
          </p:nvPr>
        </p:nvGraphicFramePr>
        <p:xfrm>
          <a:off x="826168" y="1163053"/>
          <a:ext cx="7620000" cy="54507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175313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BC1FA3B-F0C1-4F58-90BE-DCC7501F4B28}" type="slidenum">
              <a:rPr lang="en-US" smtClean="0"/>
              <a:pPr/>
              <a:t>21</a:t>
            </a:fld>
            <a:endParaRPr lang="en-US" dirty="0"/>
          </a:p>
        </p:txBody>
      </p:sp>
      <p:sp>
        <p:nvSpPr>
          <p:cNvPr id="3" name="Title 1"/>
          <p:cNvSpPr txBox="1">
            <a:spLocks/>
          </p:cNvSpPr>
          <p:nvPr/>
        </p:nvSpPr>
        <p:spPr>
          <a:xfrm>
            <a:off x="1600200" y="228600"/>
            <a:ext cx="6858000" cy="990600"/>
          </a:xfrm>
          <a:prstGeom prst="rect">
            <a:avLst/>
          </a:prstGeom>
        </p:spPr>
        <p:txBody>
          <a:bodyPr>
            <a:noAutofit/>
          </a:bodyPr>
          <a:lstStyle>
            <a:lvl1pPr algn="ctr" defTabSz="914400"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a:lstStyle>
          <a:p>
            <a:r>
              <a:rPr lang="en-US" sz="2400" dirty="0"/>
              <a:t>Annual Shares of Recent Non-Citizen Immigrants to Texas by World Area of Birth, </a:t>
            </a:r>
            <a:r>
              <a:rPr lang="en-US" sz="2400" dirty="0" smtClean="0"/>
              <a:t>2005-2015 </a:t>
            </a:r>
            <a:endParaRPr lang="en-US" sz="2400" dirty="0"/>
          </a:p>
        </p:txBody>
      </p:sp>
      <p:sp>
        <p:nvSpPr>
          <p:cNvPr id="6" name="Rectangle 5"/>
          <p:cNvSpPr/>
          <p:nvPr/>
        </p:nvSpPr>
        <p:spPr>
          <a:xfrm>
            <a:off x="0" y="6400807"/>
            <a:ext cx="8001000" cy="261610"/>
          </a:xfrm>
          <a:prstGeom prst="rect">
            <a:avLst/>
          </a:prstGeom>
        </p:spPr>
        <p:txBody>
          <a:bodyPr wrap="square">
            <a:spAutoFit/>
          </a:bodyPr>
          <a:lstStyle/>
          <a:p>
            <a:r>
              <a:rPr lang="en-US" sz="1100" dirty="0">
                <a:solidFill>
                  <a:schemeClr val="tx1">
                    <a:lumMod val="50000"/>
                    <a:lumOff val="50000"/>
                  </a:schemeClr>
                </a:solidFill>
              </a:rPr>
              <a:t>Source: U.S. Census Bureau, </a:t>
            </a:r>
            <a:r>
              <a:rPr lang="en-US" sz="1100" dirty="0" smtClean="0">
                <a:solidFill>
                  <a:schemeClr val="tx1">
                    <a:lumMod val="50000"/>
                    <a:lumOff val="50000"/>
                  </a:schemeClr>
                </a:solidFill>
              </a:rPr>
              <a:t>American Community Survey, 1-Year PUMS</a:t>
            </a:r>
            <a:endParaRPr lang="en-US" sz="1100" dirty="0">
              <a:solidFill>
                <a:schemeClr val="tx1">
                  <a:lumMod val="50000"/>
                  <a:lumOff val="50000"/>
                </a:schemeClr>
              </a:solidFill>
            </a:endParaRPr>
          </a:p>
        </p:txBody>
      </p:sp>
      <p:graphicFrame>
        <p:nvGraphicFramePr>
          <p:cNvPr id="7" name="Chart 6"/>
          <p:cNvGraphicFramePr>
            <a:graphicFrameLocks noGrp="1"/>
          </p:cNvGraphicFramePr>
          <p:nvPr>
            <p:extLst>
              <p:ext uri="{D42A27DB-BD31-4B8C-83A1-F6EECF244321}">
                <p14:modId xmlns:p14="http://schemas.microsoft.com/office/powerpoint/2010/main" val="3338256955"/>
              </p:ext>
            </p:extLst>
          </p:nvPr>
        </p:nvGraphicFramePr>
        <p:xfrm>
          <a:off x="702400" y="1693627"/>
          <a:ext cx="6405074" cy="483268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7244632" y="1233730"/>
            <a:ext cx="1905000" cy="4278094"/>
          </a:xfrm>
          <a:prstGeom prst="rect">
            <a:avLst/>
          </a:prstGeom>
          <a:noFill/>
        </p:spPr>
        <p:txBody>
          <a:bodyPr wrap="square" rtlCol="0">
            <a:spAutoFit/>
          </a:bodyPr>
          <a:lstStyle/>
          <a:p>
            <a:r>
              <a:rPr lang="en-US" sz="1600" dirty="0"/>
              <a:t>Estimated number of international migrants to Texas</a:t>
            </a:r>
          </a:p>
          <a:p>
            <a:endParaRPr lang="en-US" sz="1600" dirty="0"/>
          </a:p>
          <a:p>
            <a:pPr algn="ctr"/>
            <a:r>
              <a:rPr lang="en-US" sz="1600" dirty="0"/>
              <a:t>101,588</a:t>
            </a:r>
          </a:p>
          <a:p>
            <a:pPr algn="ctr"/>
            <a:endParaRPr lang="en-US" sz="1600" dirty="0"/>
          </a:p>
          <a:p>
            <a:pPr algn="ctr"/>
            <a:endParaRPr lang="en-US" sz="1600" dirty="0"/>
          </a:p>
          <a:p>
            <a:pPr algn="ctr"/>
            <a:endParaRPr lang="en-US" sz="1600" dirty="0"/>
          </a:p>
          <a:p>
            <a:pPr algn="ctr"/>
            <a:endParaRPr lang="en-US" sz="1600" dirty="0"/>
          </a:p>
          <a:p>
            <a:pPr algn="ctr"/>
            <a:endParaRPr lang="en-US" sz="1600" dirty="0"/>
          </a:p>
          <a:p>
            <a:pPr algn="ctr"/>
            <a:r>
              <a:rPr lang="en-US" sz="1600" dirty="0"/>
              <a:t>77,702</a:t>
            </a:r>
          </a:p>
          <a:p>
            <a:pPr algn="ctr"/>
            <a:endParaRPr lang="en-US" sz="1600" dirty="0"/>
          </a:p>
          <a:p>
            <a:pPr algn="ctr"/>
            <a:endParaRPr lang="en-US" sz="1600" dirty="0"/>
          </a:p>
          <a:p>
            <a:pPr algn="ctr"/>
            <a:endParaRPr lang="en-US" sz="1600" dirty="0"/>
          </a:p>
          <a:p>
            <a:pPr algn="ctr"/>
            <a:endParaRPr lang="en-US" sz="1600" dirty="0"/>
          </a:p>
          <a:p>
            <a:pPr algn="ctr"/>
            <a:endParaRPr lang="en-US" sz="1600" dirty="0"/>
          </a:p>
          <a:p>
            <a:pPr algn="ctr"/>
            <a:r>
              <a:rPr lang="en-US" sz="1600" dirty="0"/>
              <a:t>98,194</a:t>
            </a:r>
          </a:p>
        </p:txBody>
      </p:sp>
    </p:spTree>
    <p:extLst>
      <p:ext uri="{BB962C8B-B14F-4D97-AF65-F5344CB8AC3E}">
        <p14:creationId xmlns:p14="http://schemas.microsoft.com/office/powerpoint/2010/main" val="35958703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465" y="0"/>
            <a:ext cx="10287000" cy="6858000"/>
          </a:xfrm>
          <a:prstGeom prst="rect">
            <a:avLst/>
          </a:prstGeom>
        </p:spPr>
      </p:pic>
      <p:sp>
        <p:nvSpPr>
          <p:cNvPr id="4" name="TextBox 3"/>
          <p:cNvSpPr txBox="1"/>
          <p:nvPr/>
        </p:nvSpPr>
        <p:spPr>
          <a:xfrm>
            <a:off x="2718547" y="389967"/>
            <a:ext cx="6324600" cy="523220"/>
          </a:xfrm>
          <a:prstGeom prst="rect">
            <a:avLst/>
          </a:prstGeom>
          <a:noFill/>
        </p:spPr>
        <p:txBody>
          <a:bodyPr wrap="square" rtlCol="0">
            <a:spAutoFit/>
          </a:bodyPr>
          <a:lstStyle/>
          <a:p>
            <a:pPr algn="r"/>
            <a:r>
              <a:rPr lang="en-US" sz="2800" dirty="0" smtClean="0">
                <a:solidFill>
                  <a:schemeClr val="bg1"/>
                </a:solidFill>
                <a:latin typeface="+mj-lt"/>
              </a:rPr>
              <a:t>Texas is young, but aging.</a:t>
            </a:r>
            <a:endParaRPr lang="en-US" sz="2800" dirty="0">
              <a:solidFill>
                <a:schemeClr val="bg1"/>
              </a:solidFill>
              <a:latin typeface="+mj-lt"/>
            </a:endParaRPr>
          </a:p>
        </p:txBody>
      </p:sp>
    </p:spTree>
    <p:extLst>
      <p:ext uri="{BB962C8B-B14F-4D97-AF65-F5344CB8AC3E}">
        <p14:creationId xmlns:p14="http://schemas.microsoft.com/office/powerpoint/2010/main" val="30201945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20782291"/>
              </p:ext>
            </p:extLst>
          </p:nvPr>
        </p:nvGraphicFramePr>
        <p:xfrm>
          <a:off x="756000" y="1836000"/>
          <a:ext cx="7812000" cy="3686399"/>
        </p:xfrm>
        <a:graphic>
          <a:graphicData uri="http://schemas.openxmlformats.org/drawingml/2006/table">
            <a:tbl>
              <a:tblPr firstRow="1">
                <a:tableStyleId>{5C22544A-7EE6-4342-B048-85BDC9FD1C3A}</a:tableStyleId>
              </a:tblPr>
              <a:tblGrid>
                <a:gridCol w="1180800">
                  <a:extLst>
                    <a:ext uri="{9D8B030D-6E8A-4147-A177-3AD203B41FA5}">
                      <a16:colId xmlns:a16="http://schemas.microsoft.com/office/drawing/2014/main" val="204135199"/>
                    </a:ext>
                  </a:extLst>
                </a:gridCol>
                <a:gridCol w="984000">
                  <a:extLst>
                    <a:ext uri="{9D8B030D-6E8A-4147-A177-3AD203B41FA5}">
                      <a16:colId xmlns:a16="http://schemas.microsoft.com/office/drawing/2014/main" val="2132611149"/>
                    </a:ext>
                  </a:extLst>
                </a:gridCol>
                <a:gridCol w="984000">
                  <a:extLst>
                    <a:ext uri="{9D8B030D-6E8A-4147-A177-3AD203B41FA5}">
                      <a16:colId xmlns:a16="http://schemas.microsoft.com/office/drawing/2014/main" val="735864704"/>
                    </a:ext>
                  </a:extLst>
                </a:gridCol>
                <a:gridCol w="984000">
                  <a:extLst>
                    <a:ext uri="{9D8B030D-6E8A-4147-A177-3AD203B41FA5}">
                      <a16:colId xmlns:a16="http://schemas.microsoft.com/office/drawing/2014/main" val="4067892548"/>
                    </a:ext>
                  </a:extLst>
                </a:gridCol>
                <a:gridCol w="860908">
                  <a:extLst>
                    <a:ext uri="{9D8B030D-6E8A-4147-A177-3AD203B41FA5}">
                      <a16:colId xmlns:a16="http://schemas.microsoft.com/office/drawing/2014/main" val="2148150976"/>
                    </a:ext>
                  </a:extLst>
                </a:gridCol>
                <a:gridCol w="860908">
                  <a:extLst>
                    <a:ext uri="{9D8B030D-6E8A-4147-A177-3AD203B41FA5}">
                      <a16:colId xmlns:a16="http://schemas.microsoft.com/office/drawing/2014/main" val="1409372228"/>
                    </a:ext>
                  </a:extLst>
                </a:gridCol>
                <a:gridCol w="978692">
                  <a:extLst>
                    <a:ext uri="{9D8B030D-6E8A-4147-A177-3AD203B41FA5}">
                      <a16:colId xmlns:a16="http://schemas.microsoft.com/office/drawing/2014/main" val="1377242974"/>
                    </a:ext>
                  </a:extLst>
                </a:gridCol>
                <a:gridCol w="978692">
                  <a:extLst>
                    <a:ext uri="{9D8B030D-6E8A-4147-A177-3AD203B41FA5}">
                      <a16:colId xmlns:a16="http://schemas.microsoft.com/office/drawing/2014/main" val="313548676"/>
                    </a:ext>
                  </a:extLst>
                </a:gridCol>
              </a:tblGrid>
              <a:tr h="1289519">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effectLst/>
                        </a:rPr>
                        <a:t>2010</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dirty="0">
                          <a:effectLst/>
                        </a:rPr>
                        <a:t>2017</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a:effectLst/>
                        </a:rPr>
                        <a:t>2018</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dirty="0" smtClean="0">
                          <a:effectLst/>
                        </a:rPr>
                        <a:t>Numeric Change, 2010-2018</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dirty="0" smtClean="0">
                          <a:effectLst/>
                        </a:rPr>
                        <a:t>Numeric</a:t>
                      </a:r>
                      <a:r>
                        <a:rPr lang="en-US" sz="1400" b="0" u="none" strike="noStrike" baseline="0" dirty="0" smtClean="0">
                          <a:effectLst/>
                        </a:rPr>
                        <a:t> Change</a:t>
                      </a:r>
                      <a:r>
                        <a:rPr lang="en-US" sz="1400" b="0" u="none" strike="noStrike" dirty="0" smtClean="0">
                          <a:effectLst/>
                        </a:rPr>
                        <a:t>, 2017-2018</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dirty="0" smtClean="0">
                          <a:effectLst/>
                        </a:rPr>
                        <a:t>Percent Change</a:t>
                      </a:r>
                      <a:r>
                        <a:rPr lang="en-US" sz="1400" b="0" u="none" strike="noStrike" dirty="0">
                          <a:effectLst/>
                        </a:rPr>
                        <a:t>, </a:t>
                      </a:r>
                      <a:r>
                        <a:rPr lang="en-US" sz="1400" b="0" u="none" strike="noStrike" dirty="0" smtClean="0">
                          <a:effectLst/>
                        </a:rPr>
                        <a:t>2010-2018</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u="none" strike="noStrike" dirty="0" smtClean="0">
                          <a:effectLst/>
                        </a:rPr>
                        <a:t>Percent Change</a:t>
                      </a:r>
                      <a:r>
                        <a:rPr lang="en-US" sz="1400" b="0" u="none" strike="noStrike" dirty="0">
                          <a:effectLst/>
                        </a:rPr>
                        <a:t>, </a:t>
                      </a:r>
                      <a:r>
                        <a:rPr lang="en-US" sz="1400" b="0" u="none" strike="noStrike" dirty="0" smtClean="0">
                          <a:effectLst/>
                        </a:rPr>
                        <a:t>2017-2018</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064071236"/>
                  </a:ext>
                </a:extLst>
              </a:tr>
              <a:tr h="479376">
                <a:tc>
                  <a:txBody>
                    <a:bodyPr/>
                    <a:lstStyle/>
                    <a:p>
                      <a:pPr marL="182880" algn="l" fontAlgn="b"/>
                      <a:r>
                        <a:rPr lang="en-US" sz="1400" b="0" u="none" strike="noStrike">
                          <a:effectLst/>
                        </a:rPr>
                        <a:t>Under 18</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6,865,824</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7,365,879</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7,398,099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532,275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32,220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7.75%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0.44%</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15597383"/>
                  </a:ext>
                </a:extLst>
              </a:tr>
              <a:tr h="479376">
                <a:tc>
                  <a:txBody>
                    <a:bodyPr/>
                    <a:lstStyle/>
                    <a:p>
                      <a:pPr marL="182880" algn="l" fontAlgn="b"/>
                      <a:r>
                        <a:rPr lang="en-US" sz="1400" b="0" u="none" strike="noStrike" dirty="0" smtClean="0">
                          <a:effectLst/>
                        </a:rPr>
                        <a:t>    18 </a:t>
                      </a:r>
                      <a:r>
                        <a:rPr lang="en-US" sz="1400" b="0" u="none" strike="noStrike" dirty="0">
                          <a:effectLst/>
                        </a:rPr>
                        <a:t>to 24</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2,572,969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2,775,029</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2,796,079</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223,110</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21,050</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8.67%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0.76%</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56358979"/>
                  </a:ext>
                </a:extLst>
              </a:tr>
              <a:tr h="479376">
                <a:tc>
                  <a:txBody>
                    <a:bodyPr/>
                    <a:lstStyle/>
                    <a:p>
                      <a:pPr marL="182880" algn="l" fontAlgn="b"/>
                      <a:r>
                        <a:rPr lang="en-US" sz="1400" b="0" u="none" strike="noStrike">
                          <a:effectLst/>
                        </a:rPr>
                        <a:t>18 to 64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15,677,851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17,493,434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17,701,426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2,023,575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207,992</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12.91%</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1.19%</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20030522"/>
                  </a:ext>
                </a:extLst>
              </a:tr>
              <a:tr h="479376">
                <a:tc>
                  <a:txBody>
                    <a:bodyPr/>
                    <a:lstStyle/>
                    <a:p>
                      <a:pPr marL="182880" algn="l" fontAlgn="b"/>
                      <a:r>
                        <a:rPr lang="en-US" sz="1400" b="0" u="none" strike="noStrike">
                          <a:effectLst/>
                        </a:rPr>
                        <a:t>65 plus</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2,601,886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3,463,404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3,602,320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1,000,434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138,916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38.45%</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4.01%</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64622604"/>
                  </a:ext>
                </a:extLst>
              </a:tr>
              <a:tr h="479376">
                <a:tc>
                  <a:txBody>
                    <a:bodyPr/>
                    <a:lstStyle/>
                    <a:p>
                      <a:pPr marL="182880" algn="l" fontAlgn="b"/>
                      <a:r>
                        <a:rPr lang="en-US" sz="1400" b="0" u="none" strike="noStrike" dirty="0" smtClean="0">
                          <a:effectLst/>
                        </a:rPr>
                        <a:t>    85 </a:t>
                      </a:r>
                      <a:r>
                        <a:rPr lang="en-US" sz="1400" b="0" u="none" strike="noStrike" dirty="0">
                          <a:effectLst/>
                        </a:rPr>
                        <a:t>plus</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305,179</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391,668</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400,499</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95,320</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8,831</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31.23%</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2.25%</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50676397"/>
                  </a:ext>
                </a:extLst>
              </a:tr>
            </a:tbl>
          </a:graphicData>
        </a:graphic>
      </p:graphicFrame>
      <p:sp>
        <p:nvSpPr>
          <p:cNvPr id="3" name="Title 2"/>
          <p:cNvSpPr>
            <a:spLocks noGrp="1"/>
          </p:cNvSpPr>
          <p:nvPr>
            <p:ph type="title"/>
          </p:nvPr>
        </p:nvSpPr>
        <p:spPr/>
        <p:txBody>
          <a:bodyPr>
            <a:normAutofit/>
          </a:bodyPr>
          <a:lstStyle/>
          <a:p>
            <a:r>
              <a:rPr lang="en-US" sz="2400" dirty="0" smtClean="0"/>
              <a:t>Population by Age Group, Texas, 2010, 2017, 2018</a:t>
            </a:r>
            <a:endParaRPr lang="en-US" sz="2400" dirty="0"/>
          </a:p>
        </p:txBody>
      </p:sp>
      <p:sp>
        <p:nvSpPr>
          <p:cNvPr id="5" name="Rectangle 4"/>
          <p:cNvSpPr/>
          <p:nvPr/>
        </p:nvSpPr>
        <p:spPr>
          <a:xfrm>
            <a:off x="0" y="6455484"/>
            <a:ext cx="4572000" cy="257506"/>
          </a:xfrm>
          <a:prstGeom prst="rect">
            <a:avLst/>
          </a:prstGeom>
        </p:spPr>
        <p:txBody>
          <a:bodyPr>
            <a:spAutoFit/>
          </a:bodyPr>
          <a:lstStyle/>
          <a:p>
            <a:pPr marL="0" marR="0">
              <a:lnSpc>
                <a:spcPct val="107000"/>
              </a:lnSpc>
              <a:spcBef>
                <a:spcPts val="0"/>
              </a:spcBef>
              <a:spcAft>
                <a:spcPts val="0"/>
              </a:spcAft>
            </a:pPr>
            <a:r>
              <a:rPr lang="en-US" sz="1000" dirty="0">
                <a:solidFill>
                  <a:schemeClr val="tx1">
                    <a:lumMod val="65000"/>
                    <a:lumOff val="35000"/>
                  </a:schemeClr>
                </a:solidFill>
              </a:rPr>
              <a:t>Source: U.S. Census  Bureau, </a:t>
            </a:r>
            <a:r>
              <a:rPr lang="en-US" sz="1000" dirty="0" smtClean="0">
                <a:solidFill>
                  <a:schemeClr val="tx1">
                    <a:lumMod val="65000"/>
                    <a:lumOff val="35000"/>
                  </a:schemeClr>
                </a:solidFill>
              </a:rPr>
              <a:t>2018 Population </a:t>
            </a:r>
            <a:r>
              <a:rPr lang="en-US" sz="1000" dirty="0">
                <a:solidFill>
                  <a:schemeClr val="tx1">
                    <a:lumMod val="65000"/>
                    <a:lumOff val="35000"/>
                  </a:schemeClr>
                </a:solidFill>
              </a:rPr>
              <a:t>Estimates</a:t>
            </a:r>
            <a:endParaRPr lang="en-US" sz="10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1636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326438" y="6407150"/>
            <a:ext cx="817562" cy="314325"/>
          </a:xfrm>
        </p:spPr>
        <p:txBody>
          <a:bodyPr/>
          <a:lstStyle/>
          <a:p>
            <a:fld id="{2BC1FA3B-F0C1-4F58-90BE-DCC7501F4B28}" type="slidenum">
              <a:rPr lang="en-US" smtClean="0"/>
              <a:pPr/>
              <a:t>24</a:t>
            </a:fld>
            <a:endParaRPr lang="en-US" dirty="0"/>
          </a:p>
        </p:txBody>
      </p:sp>
      <p:sp>
        <p:nvSpPr>
          <p:cNvPr id="6" name="TextBox 5"/>
          <p:cNvSpPr txBox="1"/>
          <p:nvPr/>
        </p:nvSpPr>
        <p:spPr>
          <a:xfrm>
            <a:off x="1" y="6510048"/>
            <a:ext cx="3060453" cy="246221"/>
          </a:xfrm>
          <a:prstGeom prst="rect">
            <a:avLst/>
          </a:prstGeom>
          <a:noFill/>
        </p:spPr>
        <p:txBody>
          <a:bodyPr wrap="none" rtlCol="0">
            <a:spAutoFit/>
          </a:bodyPr>
          <a:lstStyle/>
          <a:p>
            <a:r>
              <a:rPr lang="en-US" sz="1000" dirty="0">
                <a:solidFill>
                  <a:schemeClr val="tx1">
                    <a:lumMod val="50000"/>
                    <a:lumOff val="50000"/>
                  </a:schemeClr>
                </a:solidFill>
              </a:rPr>
              <a:t>Source: U.S. Census Bureau, </a:t>
            </a:r>
            <a:r>
              <a:rPr lang="en-US" sz="1000" dirty="0" smtClean="0">
                <a:solidFill>
                  <a:schemeClr val="tx1">
                    <a:lumMod val="50000"/>
                    <a:lumOff val="50000"/>
                  </a:schemeClr>
                </a:solidFill>
              </a:rPr>
              <a:t>2018 </a:t>
            </a:r>
            <a:r>
              <a:rPr lang="en-US" sz="1000" dirty="0">
                <a:solidFill>
                  <a:schemeClr val="tx1">
                    <a:lumMod val="50000"/>
                    <a:lumOff val="50000"/>
                  </a:schemeClr>
                </a:solidFill>
              </a:rPr>
              <a:t>Population Estimates</a:t>
            </a:r>
          </a:p>
        </p:txBody>
      </p:sp>
      <p:pic>
        <p:nvPicPr>
          <p:cNvPr id="7" name="Picture 6"/>
          <p:cNvPicPr>
            <a:picLocks noChangeAspect="1"/>
          </p:cNvPicPr>
          <p:nvPr/>
        </p:nvPicPr>
        <p:blipFill>
          <a:blip r:embed="rId3"/>
          <a:stretch>
            <a:fillRect/>
          </a:stretch>
        </p:blipFill>
        <p:spPr>
          <a:xfrm>
            <a:off x="808074" y="1"/>
            <a:ext cx="7527852" cy="6566400"/>
          </a:xfrm>
          <a:prstGeom prst="rect">
            <a:avLst/>
          </a:prstGeom>
        </p:spPr>
      </p:pic>
    </p:spTree>
    <p:extLst>
      <p:ext uri="{BB962C8B-B14F-4D97-AF65-F5344CB8AC3E}">
        <p14:creationId xmlns:p14="http://schemas.microsoft.com/office/powerpoint/2010/main" val="28956563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6288" b="5090"/>
          <a:stretch/>
        </p:blipFill>
        <p:spPr>
          <a:xfrm>
            <a:off x="1210818" y="633663"/>
            <a:ext cx="6722364" cy="5993289"/>
          </a:xfrm>
          <a:prstGeom prst="rect">
            <a:avLst/>
          </a:prstGeom>
        </p:spPr>
      </p:pic>
      <p:sp>
        <p:nvSpPr>
          <p:cNvPr id="3" name="TextBox 2"/>
          <p:cNvSpPr txBox="1"/>
          <p:nvPr/>
        </p:nvSpPr>
        <p:spPr>
          <a:xfrm>
            <a:off x="2540574" y="255494"/>
            <a:ext cx="6324600" cy="523220"/>
          </a:xfrm>
          <a:prstGeom prst="rect">
            <a:avLst/>
          </a:prstGeom>
          <a:noFill/>
        </p:spPr>
        <p:txBody>
          <a:bodyPr wrap="square" rtlCol="0">
            <a:spAutoFit/>
          </a:bodyPr>
          <a:lstStyle/>
          <a:p>
            <a:pPr algn="r"/>
            <a:r>
              <a:rPr lang="en-US" sz="2800" dirty="0" smtClean="0">
                <a:solidFill>
                  <a:schemeClr val="accent5">
                    <a:lumMod val="50000"/>
                  </a:schemeClr>
                </a:solidFill>
                <a:latin typeface="+mj-lt"/>
              </a:rPr>
              <a:t>Texas economic indicators</a:t>
            </a:r>
            <a:endParaRPr lang="en-US" sz="2800" dirty="0">
              <a:solidFill>
                <a:schemeClr val="accent5">
                  <a:lumMod val="50000"/>
                </a:schemeClr>
              </a:solidFill>
              <a:latin typeface="+mj-lt"/>
            </a:endParaRPr>
          </a:p>
        </p:txBody>
      </p:sp>
    </p:spTree>
    <p:extLst>
      <p:ext uri="{BB962C8B-B14F-4D97-AF65-F5344CB8AC3E}">
        <p14:creationId xmlns:p14="http://schemas.microsoft.com/office/powerpoint/2010/main" val="26969495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smtClean="0"/>
              <a:t>U.S. and Texas Job Growth, 2015-2019</a:t>
            </a:r>
            <a:endParaRPr lang="en-US" sz="2400" dirty="0"/>
          </a:p>
        </p:txBody>
      </p:sp>
      <p:pic>
        <p:nvPicPr>
          <p:cNvPr id="5" name="Picture 4"/>
          <p:cNvPicPr>
            <a:picLocks noChangeAspect="1"/>
          </p:cNvPicPr>
          <p:nvPr/>
        </p:nvPicPr>
        <p:blipFill>
          <a:blip r:embed="rId3"/>
          <a:stretch>
            <a:fillRect/>
          </a:stretch>
        </p:blipFill>
        <p:spPr>
          <a:xfrm>
            <a:off x="234339" y="1689502"/>
            <a:ext cx="8685124" cy="3969697"/>
          </a:xfrm>
          <a:prstGeom prst="rect">
            <a:avLst/>
          </a:prstGeom>
        </p:spPr>
      </p:pic>
    </p:spTree>
    <p:extLst>
      <p:ext uri="{BB962C8B-B14F-4D97-AF65-F5344CB8AC3E}">
        <p14:creationId xmlns:p14="http://schemas.microsoft.com/office/powerpoint/2010/main" val="9874765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dirty="0" smtClean="0"/>
              <a:t>U.S. and Texas Job Growth by Industry, 2019</a:t>
            </a:r>
            <a:endParaRPr lang="en-US" sz="2400" dirty="0"/>
          </a:p>
        </p:txBody>
      </p:sp>
      <p:sp>
        <p:nvSpPr>
          <p:cNvPr id="2" name="Slide Number Placeholder 1"/>
          <p:cNvSpPr>
            <a:spLocks noGrp="1"/>
          </p:cNvSpPr>
          <p:nvPr>
            <p:ph type="sldNum" sz="quarter" idx="4294967295"/>
          </p:nvPr>
        </p:nvSpPr>
        <p:spPr>
          <a:xfrm>
            <a:off x="7086600" y="6356350"/>
            <a:ext cx="2057400" cy="365125"/>
          </a:xfrm>
        </p:spPr>
        <p:txBody>
          <a:bodyPr/>
          <a:lstStyle/>
          <a:p>
            <a:fld id="{2BC1FA3B-F0C1-4F58-90BE-DCC7501F4B28}" type="slidenum">
              <a:rPr lang="en-US" smtClean="0"/>
              <a:pPr/>
              <a:t>27</a:t>
            </a:fld>
            <a:endParaRPr lang="en-US" dirty="0"/>
          </a:p>
        </p:txBody>
      </p:sp>
      <p:pic>
        <p:nvPicPr>
          <p:cNvPr id="6" name="Picture 5"/>
          <p:cNvPicPr>
            <a:picLocks noChangeAspect="1"/>
          </p:cNvPicPr>
          <p:nvPr/>
        </p:nvPicPr>
        <p:blipFill>
          <a:blip r:embed="rId3"/>
          <a:stretch>
            <a:fillRect/>
          </a:stretch>
        </p:blipFill>
        <p:spPr>
          <a:xfrm>
            <a:off x="85994" y="1705993"/>
            <a:ext cx="8888717" cy="3993893"/>
          </a:xfrm>
          <a:prstGeom prst="rect">
            <a:avLst/>
          </a:prstGeom>
        </p:spPr>
      </p:pic>
    </p:spTree>
    <p:extLst>
      <p:ext uri="{BB962C8B-B14F-4D97-AF65-F5344CB8AC3E}">
        <p14:creationId xmlns:p14="http://schemas.microsoft.com/office/powerpoint/2010/main" val="18080796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Austin Metro Area Job Growth by Industry Sector, 2019</a:t>
            </a:r>
            <a:endParaRPr lang="en-US" sz="2400" dirty="0"/>
          </a:p>
        </p:txBody>
      </p:sp>
      <p:pic>
        <p:nvPicPr>
          <p:cNvPr id="4" name="Content Placeholder 3"/>
          <p:cNvPicPr>
            <a:picLocks noGrp="1" noChangeAspect="1"/>
          </p:cNvPicPr>
          <p:nvPr>
            <p:ph idx="1"/>
          </p:nvPr>
        </p:nvPicPr>
        <p:blipFill>
          <a:blip r:embed="rId3"/>
          <a:stretch>
            <a:fillRect/>
          </a:stretch>
        </p:blipFill>
        <p:spPr>
          <a:xfrm>
            <a:off x="377825" y="1561556"/>
            <a:ext cx="8458200" cy="4563563"/>
          </a:xfrm>
          <a:prstGeom prst="rect">
            <a:avLst/>
          </a:prstGeom>
        </p:spPr>
      </p:pic>
    </p:spTree>
    <p:extLst>
      <p:ext uri="{BB962C8B-B14F-4D97-AF65-F5344CB8AC3E}">
        <p14:creationId xmlns:p14="http://schemas.microsoft.com/office/powerpoint/2010/main" val="9106609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t>Single Family Housing Permits, Texas and Major Metros, 2019</a:t>
            </a:r>
            <a:endParaRPr lang="en-US" sz="2400" dirty="0"/>
          </a:p>
        </p:txBody>
      </p:sp>
      <p:pic>
        <p:nvPicPr>
          <p:cNvPr id="7" name="Content Placeholder 6"/>
          <p:cNvPicPr>
            <a:picLocks noGrp="1" noChangeAspect="1"/>
          </p:cNvPicPr>
          <p:nvPr>
            <p:ph idx="1"/>
          </p:nvPr>
        </p:nvPicPr>
        <p:blipFill>
          <a:blip r:embed="rId3"/>
          <a:stretch>
            <a:fillRect/>
          </a:stretch>
        </p:blipFill>
        <p:spPr>
          <a:xfrm>
            <a:off x="491110" y="1511300"/>
            <a:ext cx="8231629" cy="4664075"/>
          </a:xfrm>
          <a:prstGeom prst="rect">
            <a:avLst/>
          </a:prstGeom>
        </p:spPr>
      </p:pic>
      <p:sp>
        <p:nvSpPr>
          <p:cNvPr id="4" name="Slide Number Placeholder 3"/>
          <p:cNvSpPr>
            <a:spLocks noGrp="1"/>
          </p:cNvSpPr>
          <p:nvPr>
            <p:ph type="sldNum" sz="quarter" idx="4"/>
          </p:nvPr>
        </p:nvSpPr>
        <p:spPr/>
        <p:txBody>
          <a:bodyPr/>
          <a:lstStyle/>
          <a:p>
            <a:fld id="{2BC1FA3B-F0C1-4F58-90BE-DCC7501F4B28}" type="slidenum">
              <a:rPr lang="en-US" smtClean="0"/>
              <a:pPr/>
              <a:t>29</a:t>
            </a:fld>
            <a:endParaRPr lang="en-US" dirty="0"/>
          </a:p>
        </p:txBody>
      </p:sp>
    </p:spTree>
    <p:extLst>
      <p:ext uri="{BB962C8B-B14F-4D97-AF65-F5344CB8AC3E}">
        <p14:creationId xmlns:p14="http://schemas.microsoft.com/office/powerpoint/2010/main" val="2263003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smtClean="0"/>
              <a:t>Population Growth of Select States</a:t>
            </a:r>
            <a:r>
              <a:rPr lang="en-US" sz="2400" dirty="0"/>
              <a:t>, </a:t>
            </a:r>
            <a:r>
              <a:rPr lang="en-US" sz="2400" dirty="0" smtClean="0"/>
              <a:t>2000-2018</a:t>
            </a:r>
            <a:endParaRPr lang="en-US" sz="2400" dirty="0"/>
          </a:p>
        </p:txBody>
      </p:sp>
      <p:sp>
        <p:nvSpPr>
          <p:cNvPr id="4" name="Slide Number Placeholder 3"/>
          <p:cNvSpPr>
            <a:spLocks noGrp="1"/>
          </p:cNvSpPr>
          <p:nvPr>
            <p:ph type="sldNum" sz="quarter" idx="4"/>
          </p:nvPr>
        </p:nvSpPr>
        <p:spPr>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8FA5D1"/>
              </a:solidFill>
              <a:effectLst/>
              <a:uLnTx/>
              <a:uFillTx/>
              <a:latin typeface="Calibri" panose="020F0502020204030204"/>
              <a:ea typeface="+mn-ea"/>
              <a:cs typeface="+mn-cs"/>
            </a:endParaRPr>
          </a:p>
        </p:txBody>
      </p:sp>
      <p:graphicFrame>
        <p:nvGraphicFramePr>
          <p:cNvPr id="6" name="Table 5"/>
          <p:cNvGraphicFramePr>
            <a:graphicFrameLocks noGrp="1"/>
          </p:cNvGraphicFramePr>
          <p:nvPr>
            <p:extLst/>
          </p:nvPr>
        </p:nvGraphicFramePr>
        <p:xfrm>
          <a:off x="245095" y="1481107"/>
          <a:ext cx="8653811" cy="4858706"/>
        </p:xfrm>
        <a:graphic>
          <a:graphicData uri="http://schemas.openxmlformats.org/drawingml/2006/table">
            <a:tbl>
              <a:tblPr firstRow="1" bandRow="1">
                <a:tableStyleId>{3B4B98B0-60AC-42C2-AFA5-B58CD77FA1E5}</a:tableStyleId>
              </a:tblPr>
              <a:tblGrid>
                <a:gridCol w="1470583">
                  <a:extLst>
                    <a:ext uri="{9D8B030D-6E8A-4147-A177-3AD203B41FA5}">
                      <a16:colId xmlns:a16="http://schemas.microsoft.com/office/drawing/2014/main" val="20000"/>
                    </a:ext>
                  </a:extLst>
                </a:gridCol>
                <a:gridCol w="1677971">
                  <a:extLst>
                    <a:ext uri="{9D8B030D-6E8A-4147-A177-3AD203B41FA5}">
                      <a16:colId xmlns:a16="http://schemas.microsoft.com/office/drawing/2014/main" val="20001"/>
                    </a:ext>
                  </a:extLst>
                </a:gridCol>
                <a:gridCol w="1536571">
                  <a:extLst>
                    <a:ext uri="{9D8B030D-6E8A-4147-A177-3AD203B41FA5}">
                      <a16:colId xmlns:a16="http://schemas.microsoft.com/office/drawing/2014/main" val="20002"/>
                    </a:ext>
                  </a:extLst>
                </a:gridCol>
                <a:gridCol w="1457893">
                  <a:extLst>
                    <a:ext uri="{9D8B030D-6E8A-4147-A177-3AD203B41FA5}">
                      <a16:colId xmlns:a16="http://schemas.microsoft.com/office/drawing/2014/main" val="20003"/>
                    </a:ext>
                  </a:extLst>
                </a:gridCol>
                <a:gridCol w="1361458">
                  <a:extLst>
                    <a:ext uri="{9D8B030D-6E8A-4147-A177-3AD203B41FA5}">
                      <a16:colId xmlns:a16="http://schemas.microsoft.com/office/drawing/2014/main" val="20004"/>
                    </a:ext>
                  </a:extLst>
                </a:gridCol>
                <a:gridCol w="1149335">
                  <a:extLst>
                    <a:ext uri="{9D8B030D-6E8A-4147-A177-3AD203B41FA5}">
                      <a16:colId xmlns:a16="http://schemas.microsoft.com/office/drawing/2014/main" val="20005"/>
                    </a:ext>
                  </a:extLst>
                </a:gridCol>
              </a:tblGrid>
              <a:tr h="1249031">
                <a:tc>
                  <a:txBody>
                    <a:bodyPr/>
                    <a:lstStyle/>
                    <a:p>
                      <a:pPr marL="117475" indent="0" algn="l"/>
                      <a:endParaRPr lang="en-US" sz="1600" b="1" dirty="0">
                        <a:solidFill>
                          <a:schemeClr val="accent1">
                            <a:lumMod val="50000"/>
                          </a:schemeClr>
                        </a:solidFill>
                        <a:latin typeface="Arial" pitchFamily="34" charset="0"/>
                        <a:cs typeface="Arial" pitchFamily="34" charset="0"/>
                      </a:endParaRPr>
                    </a:p>
                  </a:txBody>
                  <a:tcPr anchor="b"/>
                </a:tc>
                <a:tc>
                  <a:txBody>
                    <a:bodyPr/>
                    <a:lstStyle/>
                    <a:p>
                      <a:pPr marL="233363" indent="0" algn="ctr"/>
                      <a:r>
                        <a:rPr lang="en-US" sz="1600" dirty="0" smtClean="0">
                          <a:solidFill>
                            <a:schemeClr val="accent1">
                              <a:lumMod val="50000"/>
                            </a:schemeClr>
                          </a:solidFill>
                        </a:rPr>
                        <a:t>2000</a:t>
                      </a:r>
                    </a:p>
                    <a:p>
                      <a:pPr marL="233363" indent="0" algn="ctr"/>
                      <a:r>
                        <a:rPr lang="en-US" sz="1600" dirty="0" smtClean="0">
                          <a:solidFill>
                            <a:schemeClr val="accent1">
                              <a:lumMod val="50000"/>
                            </a:schemeClr>
                          </a:solidFill>
                        </a:rPr>
                        <a:t>Population</a:t>
                      </a:r>
                      <a:endParaRPr lang="en-US" sz="1600" b="1" dirty="0">
                        <a:solidFill>
                          <a:schemeClr val="accent1">
                            <a:lumMod val="50000"/>
                          </a:schemeClr>
                        </a:solidFill>
                        <a:latin typeface="Arial" pitchFamily="34" charset="0"/>
                        <a:cs typeface="Arial" pitchFamily="34" charset="0"/>
                      </a:endParaRPr>
                    </a:p>
                  </a:txBody>
                  <a:tcPr anchor="b"/>
                </a:tc>
                <a:tc>
                  <a:txBody>
                    <a:bodyPr/>
                    <a:lstStyle/>
                    <a:p>
                      <a:pPr marL="233363" indent="0" algn="ctr" defTabSz="914400" rtl="0" eaLnBrk="1" latinLnBrk="0" hangingPunct="1"/>
                      <a:r>
                        <a:rPr lang="en-US" sz="1600" kern="1200" dirty="0" smtClean="0">
                          <a:solidFill>
                            <a:schemeClr val="accent1">
                              <a:lumMod val="50000"/>
                            </a:schemeClr>
                          </a:solidFill>
                        </a:rPr>
                        <a:t>2010</a:t>
                      </a:r>
                    </a:p>
                    <a:p>
                      <a:pPr marL="233363" indent="0" algn="ctr" defTabSz="914400" rtl="0" eaLnBrk="1" latinLnBrk="0" hangingPunct="1"/>
                      <a:r>
                        <a:rPr lang="en-US" sz="1600" kern="1200" dirty="0" smtClean="0">
                          <a:solidFill>
                            <a:schemeClr val="accent1">
                              <a:lumMod val="50000"/>
                            </a:schemeClr>
                          </a:solidFill>
                        </a:rPr>
                        <a:t>Population</a:t>
                      </a:r>
                      <a:endParaRPr lang="en-US" sz="1600" b="1" kern="1200" dirty="0" smtClean="0">
                        <a:solidFill>
                          <a:schemeClr val="accent1">
                            <a:lumMod val="50000"/>
                          </a:schemeClr>
                        </a:solidFill>
                        <a:latin typeface="Arial" pitchFamily="34" charset="0"/>
                        <a:ea typeface="+mn-ea"/>
                        <a:cs typeface="Arial" pitchFamily="34" charset="0"/>
                      </a:endParaRPr>
                    </a:p>
                  </a:txBody>
                  <a:tcPr anchor="b"/>
                </a:tc>
                <a:tc>
                  <a:txBody>
                    <a:bodyPr/>
                    <a:lstStyle/>
                    <a:p>
                      <a:pPr marL="233363" indent="0" algn="ctr" defTabSz="914400" rtl="0" eaLnBrk="1" latinLnBrk="0" hangingPunct="1"/>
                      <a:r>
                        <a:rPr lang="en-US" sz="1600" kern="1200" dirty="0" smtClean="0">
                          <a:solidFill>
                            <a:schemeClr val="accent1">
                              <a:lumMod val="50000"/>
                            </a:schemeClr>
                          </a:solidFill>
                        </a:rPr>
                        <a:t>2018 Population</a:t>
                      </a:r>
                      <a:endParaRPr lang="en-US" sz="1600" b="1" kern="1200" dirty="0" smtClean="0">
                        <a:solidFill>
                          <a:schemeClr val="accent1">
                            <a:lumMod val="50000"/>
                          </a:schemeClr>
                        </a:solidFill>
                        <a:latin typeface="Arial" pitchFamily="34" charset="0"/>
                        <a:ea typeface="+mn-ea"/>
                        <a:cs typeface="Arial" pitchFamily="34" charset="0"/>
                      </a:endParaRPr>
                    </a:p>
                  </a:txBody>
                  <a:tcPr anchor="b"/>
                </a:tc>
                <a:tc>
                  <a:txBody>
                    <a:bodyPr/>
                    <a:lstStyle/>
                    <a:p>
                      <a:pPr marL="233363" indent="0" algn="ctr" defTabSz="914400" rtl="0" eaLnBrk="1" latinLnBrk="0" hangingPunct="1"/>
                      <a:r>
                        <a:rPr lang="en-US" sz="1600" kern="1200" dirty="0" smtClean="0">
                          <a:solidFill>
                            <a:schemeClr val="accent1">
                              <a:lumMod val="50000"/>
                            </a:schemeClr>
                          </a:solidFill>
                        </a:rPr>
                        <a:t>Numeric</a:t>
                      </a:r>
                    </a:p>
                    <a:p>
                      <a:pPr marL="233363" indent="0" algn="ctr" defTabSz="914400" rtl="0" eaLnBrk="1" latinLnBrk="0" hangingPunct="1"/>
                      <a:r>
                        <a:rPr lang="en-US" sz="1600" kern="1200" dirty="0" smtClean="0">
                          <a:solidFill>
                            <a:schemeClr val="accent1">
                              <a:lumMod val="50000"/>
                            </a:schemeClr>
                          </a:solidFill>
                        </a:rPr>
                        <a:t>Change</a:t>
                      </a:r>
                    </a:p>
                    <a:p>
                      <a:pPr marL="233363" indent="0" algn="ctr" defTabSz="914400" rtl="0" eaLnBrk="1" latinLnBrk="0" hangingPunct="1"/>
                      <a:r>
                        <a:rPr lang="en-US" sz="1600" kern="1200" dirty="0" smtClean="0">
                          <a:solidFill>
                            <a:schemeClr val="accent1">
                              <a:lumMod val="50000"/>
                            </a:schemeClr>
                          </a:solidFill>
                        </a:rPr>
                        <a:t>2010-2018</a:t>
                      </a:r>
                      <a:endParaRPr lang="en-US" sz="1600" b="1" kern="1200" dirty="0" smtClean="0">
                        <a:solidFill>
                          <a:schemeClr val="accent1">
                            <a:lumMod val="50000"/>
                          </a:schemeClr>
                        </a:solidFill>
                        <a:latin typeface="Arial" pitchFamily="34" charset="0"/>
                        <a:ea typeface="+mn-ea"/>
                        <a:cs typeface="Arial" pitchFamily="34" charset="0"/>
                      </a:endParaRPr>
                    </a:p>
                  </a:txBody>
                  <a:tcPr anchor="b"/>
                </a:tc>
                <a:tc>
                  <a:txBody>
                    <a:bodyPr/>
                    <a:lstStyle/>
                    <a:p>
                      <a:pPr marL="58738" indent="0" algn="ctr"/>
                      <a:r>
                        <a:rPr lang="en-US" sz="1600" dirty="0" smtClean="0">
                          <a:solidFill>
                            <a:schemeClr val="accent1">
                              <a:lumMod val="50000"/>
                            </a:schemeClr>
                          </a:solidFill>
                        </a:rPr>
                        <a:t>Percent</a:t>
                      </a:r>
                    </a:p>
                    <a:p>
                      <a:pPr marL="58738" indent="0" algn="ctr"/>
                      <a:r>
                        <a:rPr lang="en-US" sz="1600" dirty="0" smtClean="0">
                          <a:solidFill>
                            <a:schemeClr val="accent1">
                              <a:lumMod val="50000"/>
                            </a:schemeClr>
                          </a:solidFill>
                        </a:rPr>
                        <a:t>Change</a:t>
                      </a:r>
                    </a:p>
                    <a:p>
                      <a:pPr marL="58738" indent="0" algn="ctr"/>
                      <a:r>
                        <a:rPr lang="en-US" sz="1600" dirty="0" smtClean="0">
                          <a:solidFill>
                            <a:schemeClr val="accent1">
                              <a:lumMod val="50000"/>
                            </a:schemeClr>
                          </a:solidFill>
                        </a:rPr>
                        <a:t>2010-2018</a:t>
                      </a:r>
                      <a:endParaRPr lang="en-US" sz="1600" b="1" dirty="0">
                        <a:solidFill>
                          <a:schemeClr val="accent1">
                            <a:lumMod val="50000"/>
                          </a:schemeClr>
                        </a:solidFill>
                        <a:latin typeface="Arial" pitchFamily="34" charset="0"/>
                        <a:cs typeface="Arial" pitchFamily="34" charset="0"/>
                      </a:endParaRPr>
                    </a:p>
                  </a:txBody>
                  <a:tcPr anchor="b"/>
                </a:tc>
                <a:extLst>
                  <a:ext uri="{0D108BD9-81ED-4DB2-BD59-A6C34878D82A}">
                    <a16:rowId xmlns:a16="http://schemas.microsoft.com/office/drawing/2014/main" val="10000"/>
                  </a:ext>
                </a:extLst>
              </a:tr>
              <a:tr h="401075">
                <a:tc>
                  <a:txBody>
                    <a:bodyPr/>
                    <a:lstStyle/>
                    <a:p>
                      <a:pPr algn="l" rtl="0" fontAlgn="ctr"/>
                      <a:r>
                        <a:rPr lang="en-US" sz="1600" u="none" strike="noStrike" dirty="0">
                          <a:effectLst/>
                        </a:rPr>
                        <a:t>United States</a:t>
                      </a:r>
                      <a:endParaRPr lang="en-US" sz="1600" b="1" i="0" u="none" strike="noStrike" dirty="0">
                        <a:solidFill>
                          <a:schemeClr val="tx1"/>
                        </a:solidFill>
                        <a:effectLst/>
                        <a:latin typeface="Calibri" panose="020F0502020204030204" pitchFamily="34" charset="0"/>
                      </a:endParaRPr>
                    </a:p>
                  </a:txBody>
                  <a:tcPr marL="7620" marR="7620" marT="7620" marB="0" anchor="ctr"/>
                </a:tc>
                <a:tc>
                  <a:txBody>
                    <a:bodyPr/>
                    <a:lstStyle/>
                    <a:p>
                      <a:pPr algn="ctr" rtl="0" fontAlgn="b"/>
                      <a:r>
                        <a:rPr lang="en-US" sz="1600" u="none" strike="noStrike" dirty="0">
                          <a:effectLst/>
                        </a:rPr>
                        <a:t>281,421,906</a:t>
                      </a:r>
                      <a:endParaRPr lang="en-US" sz="1600" b="1" i="0" u="none" strike="noStrike" dirty="0">
                        <a:solidFill>
                          <a:schemeClr val="tx1"/>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308,745,538</a:t>
                      </a:r>
                      <a:endParaRPr lang="en-US" sz="1600" b="1" i="0" u="none" strike="noStrike" dirty="0">
                        <a:solidFill>
                          <a:schemeClr val="tx1"/>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327,167,434</a:t>
                      </a:r>
                      <a:endParaRPr lang="en-US" sz="1600" b="1" i="0" u="none" strike="noStrike" dirty="0">
                        <a:solidFill>
                          <a:schemeClr val="tx1"/>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18,409,329</a:t>
                      </a:r>
                      <a:endParaRPr lang="en-US" sz="1600" b="1" i="0" u="none" strike="noStrike" dirty="0">
                        <a:solidFill>
                          <a:schemeClr val="tx1"/>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6%</a:t>
                      </a:r>
                      <a:endParaRPr lang="en-US" sz="1600" b="1" i="0" u="none" strike="noStrike" dirty="0">
                        <a:solidFill>
                          <a:schemeClr val="tx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1"/>
                  </a:ext>
                </a:extLst>
              </a:tr>
              <a:tr h="401075">
                <a:tc>
                  <a:txBody>
                    <a:bodyPr/>
                    <a:lstStyle/>
                    <a:p>
                      <a:pPr algn="l" rtl="0" fontAlgn="ctr"/>
                      <a:r>
                        <a:rPr lang="en-US" sz="1600" b="1" u="none" strike="noStrike" dirty="0">
                          <a:solidFill>
                            <a:schemeClr val="accent1">
                              <a:lumMod val="50000"/>
                            </a:schemeClr>
                          </a:solidFill>
                          <a:effectLst/>
                        </a:rPr>
                        <a:t>Texas</a:t>
                      </a:r>
                      <a:endParaRPr lang="en-US" sz="1600" b="1" i="0" u="none" strike="noStrike" dirty="0">
                        <a:solidFill>
                          <a:schemeClr val="accent1">
                            <a:lumMod val="50000"/>
                          </a:schemeClr>
                        </a:solidFill>
                        <a:effectLst/>
                        <a:latin typeface="Calibri" panose="020F0502020204030204" pitchFamily="34" charset="0"/>
                      </a:endParaRPr>
                    </a:p>
                  </a:txBody>
                  <a:tcPr marL="7620" marR="7620" marT="7620" marB="0" anchor="ctr"/>
                </a:tc>
                <a:tc>
                  <a:txBody>
                    <a:bodyPr/>
                    <a:lstStyle/>
                    <a:p>
                      <a:pPr algn="ctr" rtl="0" fontAlgn="b"/>
                      <a:r>
                        <a:rPr lang="en-US" sz="1600" b="1" u="none" strike="noStrike" dirty="0">
                          <a:solidFill>
                            <a:schemeClr val="accent1">
                              <a:lumMod val="50000"/>
                            </a:schemeClr>
                          </a:solidFill>
                          <a:effectLst/>
                        </a:rPr>
                        <a:t>20,851,820</a:t>
                      </a:r>
                      <a:endParaRPr lang="en-US" sz="1600" b="1" i="0" u="none" strike="noStrike" dirty="0">
                        <a:solidFill>
                          <a:schemeClr val="accent1">
                            <a:lumMod val="50000"/>
                          </a:schemeClr>
                        </a:solidFill>
                        <a:effectLst/>
                        <a:latin typeface="Calibri" panose="020F0502020204030204" pitchFamily="34" charset="0"/>
                      </a:endParaRPr>
                    </a:p>
                  </a:txBody>
                  <a:tcPr marL="7620" marR="7620" marT="7620" marB="0" anchor="b"/>
                </a:tc>
                <a:tc>
                  <a:txBody>
                    <a:bodyPr/>
                    <a:lstStyle/>
                    <a:p>
                      <a:pPr algn="ctr" rtl="0" fontAlgn="b"/>
                      <a:r>
                        <a:rPr lang="en-US" sz="1600" b="1" u="none" strike="noStrike" dirty="0">
                          <a:solidFill>
                            <a:schemeClr val="accent1">
                              <a:lumMod val="50000"/>
                            </a:schemeClr>
                          </a:solidFill>
                          <a:effectLst/>
                        </a:rPr>
                        <a:t>25,145,561</a:t>
                      </a:r>
                      <a:endParaRPr lang="en-US" sz="1600" b="1" i="0" u="none" strike="noStrike" dirty="0">
                        <a:solidFill>
                          <a:schemeClr val="accent1">
                            <a:lumMod val="50000"/>
                          </a:schemeClr>
                        </a:solidFill>
                        <a:effectLst/>
                        <a:latin typeface="Calibri" panose="020F0502020204030204" pitchFamily="34" charset="0"/>
                      </a:endParaRPr>
                    </a:p>
                  </a:txBody>
                  <a:tcPr marL="7620" marR="7620" marT="7620" marB="0" anchor="b"/>
                </a:tc>
                <a:tc>
                  <a:txBody>
                    <a:bodyPr/>
                    <a:lstStyle/>
                    <a:p>
                      <a:pPr algn="ctr" rtl="0" fontAlgn="b"/>
                      <a:r>
                        <a:rPr lang="en-US" sz="1600" b="1" u="none" strike="noStrike" dirty="0" smtClean="0">
                          <a:solidFill>
                            <a:schemeClr val="accent1">
                              <a:lumMod val="50000"/>
                            </a:schemeClr>
                          </a:solidFill>
                          <a:effectLst/>
                        </a:rPr>
                        <a:t>28,701,845</a:t>
                      </a:r>
                      <a:endParaRPr lang="en-US" sz="1600" b="1" i="0" u="none" strike="noStrike" dirty="0">
                        <a:solidFill>
                          <a:schemeClr val="accent1">
                            <a:lumMod val="50000"/>
                          </a:schemeClr>
                        </a:solidFill>
                        <a:effectLst/>
                        <a:latin typeface="Calibri" panose="020F0502020204030204" pitchFamily="34" charset="0"/>
                      </a:endParaRPr>
                    </a:p>
                  </a:txBody>
                  <a:tcPr marL="7620" marR="7620" marT="7620" marB="0" anchor="b"/>
                </a:tc>
                <a:tc>
                  <a:txBody>
                    <a:bodyPr/>
                    <a:lstStyle/>
                    <a:p>
                      <a:pPr algn="ctr" rtl="0" fontAlgn="b"/>
                      <a:r>
                        <a:rPr lang="en-US" sz="1600" b="1" u="none" strike="noStrike" dirty="0" smtClean="0">
                          <a:solidFill>
                            <a:schemeClr val="accent1">
                              <a:lumMod val="50000"/>
                            </a:schemeClr>
                          </a:solidFill>
                          <a:effectLst/>
                        </a:rPr>
                        <a:t>3,555,731</a:t>
                      </a:r>
                      <a:endParaRPr lang="en-US" sz="1600" b="1" i="0" u="none" strike="noStrike" dirty="0">
                        <a:solidFill>
                          <a:schemeClr val="accent1">
                            <a:lumMod val="50000"/>
                          </a:schemeClr>
                        </a:solidFill>
                        <a:effectLst/>
                        <a:latin typeface="Calibri" panose="020F0502020204030204" pitchFamily="34" charset="0"/>
                      </a:endParaRPr>
                    </a:p>
                  </a:txBody>
                  <a:tcPr marL="7620" marR="7620" marT="7620" marB="0" anchor="b"/>
                </a:tc>
                <a:tc>
                  <a:txBody>
                    <a:bodyPr/>
                    <a:lstStyle/>
                    <a:p>
                      <a:pPr algn="ctr" rtl="0" fontAlgn="b"/>
                      <a:r>
                        <a:rPr lang="en-US" sz="1600" b="1" u="none" strike="noStrike" dirty="0" smtClean="0">
                          <a:solidFill>
                            <a:schemeClr val="accent1">
                              <a:lumMod val="50000"/>
                            </a:schemeClr>
                          </a:solidFill>
                          <a:effectLst/>
                        </a:rPr>
                        <a:t>14%</a:t>
                      </a:r>
                      <a:endParaRPr lang="en-US" sz="1600" b="1" i="0" u="none" strike="noStrike" dirty="0">
                        <a:solidFill>
                          <a:schemeClr val="accent1">
                            <a:lumMod val="50000"/>
                          </a:schemeClr>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2"/>
                  </a:ext>
                </a:extLst>
              </a:tr>
              <a:tr h="401075">
                <a:tc>
                  <a:txBody>
                    <a:bodyPr/>
                    <a:lstStyle/>
                    <a:p>
                      <a:pPr algn="l" rtl="0" fontAlgn="ctr"/>
                      <a:r>
                        <a:rPr lang="en-US" sz="1600" u="none" strike="noStrike" dirty="0">
                          <a:effectLst/>
                        </a:rPr>
                        <a:t>California</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1600" u="none" strike="noStrike" dirty="0">
                          <a:effectLst/>
                        </a:rPr>
                        <a:t>33,871,648</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37,253,956</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39,557,045</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2,302,522</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6%</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3"/>
                  </a:ext>
                </a:extLst>
              </a:tr>
              <a:tr h="401075">
                <a:tc>
                  <a:txBody>
                    <a:bodyPr/>
                    <a:lstStyle/>
                    <a:p>
                      <a:pPr algn="l" rtl="0" fontAlgn="ctr"/>
                      <a:r>
                        <a:rPr lang="en-US" sz="1600" u="none" strike="noStrike" dirty="0">
                          <a:effectLst/>
                        </a:rPr>
                        <a:t>Florida</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1600" u="none" strike="noStrike" dirty="0">
                          <a:effectLst/>
                        </a:rPr>
                        <a:t>15,982,378</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18,801,310</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21,299,325</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2,494,745</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13%</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4"/>
                  </a:ext>
                </a:extLst>
              </a:tr>
              <a:tr h="401075">
                <a:tc>
                  <a:txBody>
                    <a:bodyPr/>
                    <a:lstStyle/>
                    <a:p>
                      <a:pPr algn="l" rtl="0" fontAlgn="ctr"/>
                      <a:r>
                        <a:rPr lang="en-US" sz="1600" u="none" strike="noStrike" dirty="0">
                          <a:effectLst/>
                        </a:rPr>
                        <a:t>Georgia</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rtl="0" fontAlgn="b"/>
                      <a:r>
                        <a:rPr lang="en-US" sz="1600" u="none" strike="noStrike" dirty="0">
                          <a:effectLst/>
                        </a:rPr>
                        <a:t>8,186,453</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9,687,653</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10,519,475</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830,766</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9%</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5"/>
                  </a:ext>
                </a:extLst>
              </a:tr>
              <a:tr h="401075">
                <a:tc>
                  <a:txBody>
                    <a:bodyPr/>
                    <a:lstStyle/>
                    <a:p>
                      <a:pPr algn="l" rtl="0" fontAlgn="b"/>
                      <a:r>
                        <a:rPr lang="en-US" sz="1600" u="none" strike="noStrike" dirty="0">
                          <a:effectLst/>
                        </a:rPr>
                        <a:t>North Carolina</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8,049,313</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9,535,483</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10,383,620</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847,884</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9%</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6"/>
                  </a:ext>
                </a:extLst>
              </a:tr>
              <a:tr h="401075">
                <a:tc>
                  <a:txBody>
                    <a:bodyPr/>
                    <a:lstStyle/>
                    <a:p>
                      <a:pPr algn="l" rtl="0" fontAlgn="b"/>
                      <a:r>
                        <a:rPr lang="en-US" sz="1600" u="none" strike="noStrike" dirty="0">
                          <a:effectLst/>
                        </a:rPr>
                        <a:t>Washington</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5,894,121</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6,724,540</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7,535,591</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811,051</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12%</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35442627"/>
                  </a:ext>
                </a:extLst>
              </a:tr>
              <a:tr h="401075">
                <a:tc>
                  <a:txBody>
                    <a:bodyPr/>
                    <a:lstStyle/>
                    <a:p>
                      <a:pPr algn="l" rtl="0" fontAlgn="b"/>
                      <a:r>
                        <a:rPr lang="en-US" sz="1600" u="none" strike="noStrike" dirty="0">
                          <a:effectLst/>
                        </a:rPr>
                        <a:t>Arizona</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5,130,632</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a:effectLst/>
                        </a:rPr>
                        <a:t>6,392,017</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7,171,646</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779,358</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u="none" strike="noStrike" dirty="0" smtClean="0">
                          <a:effectLst/>
                        </a:rPr>
                        <a:t>12%</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7"/>
                  </a:ext>
                </a:extLst>
              </a:tr>
              <a:tr h="401075">
                <a:tc>
                  <a:txBody>
                    <a:bodyPr/>
                    <a:lstStyle/>
                    <a:p>
                      <a:pPr algn="l" rtl="0" fontAlgn="b"/>
                      <a:r>
                        <a:rPr lang="en-US" sz="1600" b="0" i="0" u="none" strike="noStrike" dirty="0" smtClean="0">
                          <a:solidFill>
                            <a:srgbClr val="000000"/>
                          </a:solidFill>
                          <a:effectLst/>
                          <a:latin typeface="Calibri" panose="020F0502020204030204" pitchFamily="34" charset="0"/>
                        </a:rPr>
                        <a:t>Colorado</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b="0" i="0" u="none" strike="noStrike" dirty="0" smtClean="0">
                          <a:solidFill>
                            <a:srgbClr val="000000"/>
                          </a:solidFill>
                          <a:effectLst/>
                          <a:latin typeface="Calibri" panose="020F0502020204030204" pitchFamily="34" charset="0"/>
                        </a:rPr>
                        <a:t>5,029,196</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b="0" i="0" u="none" strike="noStrike" dirty="0" smtClean="0">
                          <a:solidFill>
                            <a:srgbClr val="000000"/>
                          </a:solidFill>
                          <a:effectLst/>
                          <a:latin typeface="Calibri" panose="020F0502020204030204" pitchFamily="34" charset="0"/>
                        </a:rPr>
                        <a:t>5,029,196</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b="0" i="0" u="none" strike="noStrike" dirty="0" smtClean="0">
                          <a:solidFill>
                            <a:srgbClr val="000000"/>
                          </a:solidFill>
                          <a:effectLst/>
                          <a:latin typeface="Calibri" panose="020F0502020204030204" pitchFamily="34" charset="0"/>
                        </a:rPr>
                        <a:t>5,695,564</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b="0" i="0" u="none" strike="noStrike" dirty="0" smtClean="0">
                          <a:solidFill>
                            <a:srgbClr val="000000"/>
                          </a:solidFill>
                          <a:effectLst/>
                          <a:latin typeface="Calibri" panose="020F0502020204030204" pitchFamily="34" charset="0"/>
                        </a:rPr>
                        <a:t>666,248</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rtl="0" fontAlgn="b"/>
                      <a:r>
                        <a:rPr lang="en-US" sz="1600" b="0" i="0" u="none" strike="noStrike" dirty="0" smtClean="0">
                          <a:solidFill>
                            <a:srgbClr val="000000"/>
                          </a:solidFill>
                          <a:effectLst/>
                          <a:latin typeface="Calibri" panose="020F0502020204030204" pitchFamily="34" charset="0"/>
                        </a:rPr>
                        <a:t>13%</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37089043"/>
                  </a:ext>
                </a:extLst>
              </a:tr>
            </a:tbl>
          </a:graphicData>
        </a:graphic>
      </p:graphicFrame>
      <p:sp>
        <p:nvSpPr>
          <p:cNvPr id="9" name="Rectangle 8"/>
          <p:cNvSpPr/>
          <p:nvPr/>
        </p:nvSpPr>
        <p:spPr>
          <a:xfrm>
            <a:off x="0" y="6396338"/>
            <a:ext cx="800100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Source: U.S. Census Bureau. 2000 and 2010 Census Count, </a:t>
            </a:r>
            <a:r>
              <a:rPr kumimoji="0" lang="en-US" sz="12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t>2018 </a:t>
            </a:r>
            <a:r>
              <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Population Estimates.					</a:t>
            </a:r>
          </a:p>
        </p:txBody>
      </p:sp>
    </p:spTree>
    <p:extLst>
      <p:ext uri="{BB962C8B-B14F-4D97-AF65-F5344CB8AC3E}">
        <p14:creationId xmlns:p14="http://schemas.microsoft.com/office/powerpoint/2010/main" val="40553703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nvPr>
        </p:nvGraphicFramePr>
        <p:xfrm>
          <a:off x="5303520" y="1286564"/>
          <a:ext cx="3695574" cy="2768600"/>
        </p:xfrm>
        <a:graphic>
          <a:graphicData uri="http://schemas.openxmlformats.org/drawingml/2006/table">
            <a:tbl>
              <a:tblPr firstRow="1" bandRow="1">
                <a:tableStyleId>{5C22544A-7EE6-4342-B048-85BDC9FD1C3A}</a:tableStyleId>
              </a:tblPr>
              <a:tblGrid>
                <a:gridCol w="1231858">
                  <a:extLst>
                    <a:ext uri="{9D8B030D-6E8A-4147-A177-3AD203B41FA5}">
                      <a16:colId xmlns:a16="http://schemas.microsoft.com/office/drawing/2014/main" val="1624424667"/>
                    </a:ext>
                  </a:extLst>
                </a:gridCol>
                <a:gridCol w="1231858">
                  <a:extLst>
                    <a:ext uri="{9D8B030D-6E8A-4147-A177-3AD203B41FA5}">
                      <a16:colId xmlns:a16="http://schemas.microsoft.com/office/drawing/2014/main" val="325689473"/>
                    </a:ext>
                  </a:extLst>
                </a:gridCol>
                <a:gridCol w="1231858">
                  <a:extLst>
                    <a:ext uri="{9D8B030D-6E8A-4147-A177-3AD203B41FA5}">
                      <a16:colId xmlns:a16="http://schemas.microsoft.com/office/drawing/2014/main" val="1049867644"/>
                    </a:ext>
                  </a:extLst>
                </a:gridCol>
              </a:tblGrid>
              <a:tr h="370840">
                <a:tc>
                  <a:txBody>
                    <a:bodyPr/>
                    <a:lstStyle/>
                    <a:p>
                      <a:pPr algn="ctr"/>
                      <a:endParaRPr lang="en-US" sz="1800" dirty="0"/>
                    </a:p>
                  </a:txBody>
                  <a:tcPr anchor="ctr"/>
                </a:tc>
                <a:tc>
                  <a:txBody>
                    <a:bodyPr/>
                    <a:lstStyle/>
                    <a:p>
                      <a:pPr algn="ctr"/>
                      <a:r>
                        <a:rPr lang="en-US" sz="1800" dirty="0" smtClean="0"/>
                        <a:t>Median Household Income</a:t>
                      </a:r>
                      <a:endParaRPr lang="en-US" sz="1800" dirty="0"/>
                    </a:p>
                  </a:txBody>
                  <a:tcPr anchor="ctr"/>
                </a:tc>
                <a:tc>
                  <a:txBody>
                    <a:bodyPr/>
                    <a:lstStyle/>
                    <a:p>
                      <a:pPr algn="ctr"/>
                      <a:r>
                        <a:rPr lang="en-US" sz="1800" dirty="0" smtClean="0"/>
                        <a:t>Change,</a:t>
                      </a:r>
                      <a:r>
                        <a:rPr lang="en-US" sz="1800" baseline="0" dirty="0" smtClean="0"/>
                        <a:t> </a:t>
                      </a:r>
                      <a:r>
                        <a:rPr lang="en-US" sz="1800" dirty="0" smtClean="0"/>
                        <a:t>2016-2017</a:t>
                      </a:r>
                      <a:endParaRPr lang="en-US" sz="1800" dirty="0"/>
                    </a:p>
                  </a:txBody>
                  <a:tcPr anchor="ctr"/>
                </a:tc>
                <a:extLst>
                  <a:ext uri="{0D108BD9-81ED-4DB2-BD59-A6C34878D82A}">
                    <a16:rowId xmlns:a16="http://schemas.microsoft.com/office/drawing/2014/main" val="4003963765"/>
                  </a:ext>
                </a:extLst>
              </a:tr>
              <a:tr h="370840">
                <a:tc>
                  <a:txBody>
                    <a:bodyPr/>
                    <a:lstStyle/>
                    <a:p>
                      <a:pPr algn="ctr" fontAlgn="b"/>
                      <a:r>
                        <a:rPr lang="en-US" sz="1600" b="1" u="none" strike="noStrike" dirty="0">
                          <a:effectLst/>
                        </a:rPr>
                        <a:t>Texas</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1" u="none" strike="noStrike" dirty="0">
                          <a:effectLst/>
                        </a:rPr>
                        <a:t>$</a:t>
                      </a:r>
                      <a:r>
                        <a:rPr lang="en-US" sz="1600" b="1" u="none" strike="noStrike" dirty="0" smtClean="0">
                          <a:effectLst/>
                        </a:rPr>
                        <a:t>59,206 </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1" i="0" u="none" strike="noStrike" dirty="0" smtClean="0">
                          <a:solidFill>
                            <a:srgbClr val="000000"/>
                          </a:solidFill>
                          <a:effectLst/>
                          <a:latin typeface="Calibri" panose="020F0502020204030204" pitchFamily="34" charset="0"/>
                        </a:rPr>
                        <a:t>+</a:t>
                      </a:r>
                      <a:endParaRPr lang="en-US"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61792981"/>
                  </a:ext>
                </a:extLst>
              </a:tr>
              <a:tr h="370840">
                <a:tc>
                  <a:txBody>
                    <a:bodyPr/>
                    <a:lstStyle/>
                    <a:p>
                      <a:pPr algn="ctr" fontAlgn="b"/>
                      <a:r>
                        <a:rPr lang="en-US" sz="1600" u="none" strike="noStrike" dirty="0">
                          <a:effectLst/>
                        </a:rPr>
                        <a:t>Asian</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a:t>
                      </a:r>
                      <a:r>
                        <a:rPr lang="en-US" sz="1600" u="none" strike="noStrike" dirty="0" smtClean="0">
                          <a:effectLst/>
                        </a:rPr>
                        <a:t>84,100 </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57412685"/>
                  </a:ext>
                </a:extLst>
              </a:tr>
              <a:tr h="370840">
                <a:tc>
                  <a:txBody>
                    <a:bodyPr/>
                    <a:lstStyle/>
                    <a:p>
                      <a:pPr algn="ctr" fontAlgn="b"/>
                      <a:r>
                        <a:rPr lang="en-US" sz="1600" u="none" strike="noStrike" dirty="0">
                          <a:effectLst/>
                        </a:rPr>
                        <a:t>NH White</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a:t>
                      </a:r>
                      <a:r>
                        <a:rPr lang="en-US" sz="1600" u="none" strike="noStrike" dirty="0" smtClean="0">
                          <a:effectLst/>
                        </a:rPr>
                        <a:t>72,361 </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30070494"/>
                  </a:ext>
                </a:extLst>
              </a:tr>
              <a:tr h="370840">
                <a:tc>
                  <a:txBody>
                    <a:bodyPr/>
                    <a:lstStyle/>
                    <a:p>
                      <a:pPr algn="ctr" fontAlgn="b"/>
                      <a:r>
                        <a:rPr lang="en-US" sz="1600" u="none" strike="noStrike" dirty="0">
                          <a:effectLst/>
                        </a:rPr>
                        <a:t>Hispanic</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a:t>
                      </a:r>
                      <a:r>
                        <a:rPr lang="en-US" sz="1600" u="none" strike="noStrike" dirty="0" smtClean="0">
                          <a:effectLst/>
                        </a:rPr>
                        <a:t>46,855 </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39867801"/>
                  </a:ext>
                </a:extLst>
              </a:tr>
              <a:tr h="370840">
                <a:tc>
                  <a:txBody>
                    <a:bodyPr/>
                    <a:lstStyle/>
                    <a:p>
                      <a:pPr algn="ctr" fontAlgn="b"/>
                      <a:r>
                        <a:rPr lang="en-US" sz="1600" u="none" strike="noStrike" dirty="0">
                          <a:effectLst/>
                        </a:rPr>
                        <a:t>Black</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a:t>
                      </a:r>
                      <a:r>
                        <a:rPr lang="en-US" sz="1600" u="none" strike="noStrike" dirty="0" smtClean="0">
                          <a:effectLst/>
                        </a:rPr>
                        <a:t>45,092 </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29753375"/>
                  </a:ext>
                </a:extLst>
              </a:tr>
            </a:tbl>
          </a:graphicData>
        </a:graphic>
      </p:graphicFrame>
      <p:sp>
        <p:nvSpPr>
          <p:cNvPr id="5" name="Title 4"/>
          <p:cNvSpPr>
            <a:spLocks noGrp="1"/>
          </p:cNvSpPr>
          <p:nvPr>
            <p:ph type="title"/>
          </p:nvPr>
        </p:nvSpPr>
        <p:spPr/>
        <p:txBody>
          <a:bodyPr>
            <a:normAutofit/>
          </a:bodyPr>
          <a:lstStyle/>
          <a:p>
            <a:r>
              <a:rPr lang="en-US" sz="2400" dirty="0" smtClean="0"/>
              <a:t>Economic Indicators, Texas and U.S., 2017</a:t>
            </a:r>
            <a:endParaRPr lang="en-US" sz="2400" dirty="0"/>
          </a:p>
        </p:txBody>
      </p:sp>
      <p:sp>
        <p:nvSpPr>
          <p:cNvPr id="6" name="Content Placeholder 5"/>
          <p:cNvSpPr>
            <a:spLocks noGrp="1"/>
          </p:cNvSpPr>
          <p:nvPr>
            <p:ph idx="1"/>
          </p:nvPr>
        </p:nvSpPr>
        <p:spPr/>
        <p:txBody>
          <a:bodyPr>
            <a:normAutofit fontScale="92500" lnSpcReduction="10000"/>
          </a:bodyPr>
          <a:lstStyle/>
          <a:p>
            <a:r>
              <a:rPr lang="en-US" dirty="0"/>
              <a:t>Unemployment </a:t>
            </a:r>
            <a:r>
              <a:rPr lang="en-US" dirty="0" smtClean="0"/>
              <a:t>rate </a:t>
            </a:r>
          </a:p>
          <a:p>
            <a:pPr lvl="1"/>
            <a:r>
              <a:rPr lang="en-US" dirty="0" smtClean="0"/>
              <a:t>Texas </a:t>
            </a:r>
            <a:r>
              <a:rPr lang="en-US" dirty="0"/>
              <a:t>= </a:t>
            </a:r>
            <a:r>
              <a:rPr lang="en-US" dirty="0" smtClean="0"/>
              <a:t>5.1% </a:t>
            </a:r>
          </a:p>
          <a:p>
            <a:pPr lvl="1"/>
            <a:r>
              <a:rPr lang="en-US" dirty="0" smtClean="0"/>
              <a:t>U.S</a:t>
            </a:r>
            <a:r>
              <a:rPr lang="en-US" dirty="0"/>
              <a:t>. = </a:t>
            </a:r>
            <a:r>
              <a:rPr lang="en-US" dirty="0" smtClean="0"/>
              <a:t>5.3%</a:t>
            </a:r>
            <a:endParaRPr lang="en-US" dirty="0"/>
          </a:p>
          <a:p>
            <a:r>
              <a:rPr lang="en-US" dirty="0"/>
              <a:t>Median Household </a:t>
            </a:r>
            <a:r>
              <a:rPr lang="en-US" dirty="0" smtClean="0"/>
              <a:t>Income </a:t>
            </a:r>
          </a:p>
          <a:p>
            <a:pPr lvl="1"/>
            <a:r>
              <a:rPr lang="en-US" dirty="0" smtClean="0"/>
              <a:t>Texas </a:t>
            </a:r>
            <a:r>
              <a:rPr lang="en-US" dirty="0"/>
              <a:t>= $</a:t>
            </a:r>
            <a:r>
              <a:rPr lang="en-US" dirty="0" smtClean="0"/>
              <a:t>59,206 </a:t>
            </a:r>
          </a:p>
          <a:p>
            <a:pPr lvl="1"/>
            <a:r>
              <a:rPr lang="en-US" dirty="0" smtClean="0"/>
              <a:t>U.S</a:t>
            </a:r>
            <a:r>
              <a:rPr lang="en-US" dirty="0"/>
              <a:t>. = </a:t>
            </a:r>
            <a:r>
              <a:rPr lang="en-US" dirty="0" smtClean="0"/>
              <a:t>$60,336</a:t>
            </a:r>
            <a:endParaRPr lang="en-US" dirty="0"/>
          </a:p>
          <a:p>
            <a:r>
              <a:rPr lang="en-US" dirty="0"/>
              <a:t>Median Family </a:t>
            </a:r>
            <a:r>
              <a:rPr lang="en-US" dirty="0" smtClean="0"/>
              <a:t>Income </a:t>
            </a:r>
          </a:p>
          <a:p>
            <a:pPr lvl="1"/>
            <a:r>
              <a:rPr lang="en-US" dirty="0" smtClean="0"/>
              <a:t>Texas </a:t>
            </a:r>
            <a:r>
              <a:rPr lang="en-US" dirty="0"/>
              <a:t>= </a:t>
            </a:r>
            <a:r>
              <a:rPr lang="en-US" dirty="0" smtClean="0"/>
              <a:t>$70,136 </a:t>
            </a:r>
          </a:p>
          <a:p>
            <a:pPr lvl="1"/>
            <a:r>
              <a:rPr lang="en-US" dirty="0" smtClean="0"/>
              <a:t>U.S</a:t>
            </a:r>
            <a:r>
              <a:rPr lang="en-US" dirty="0"/>
              <a:t>. = </a:t>
            </a:r>
            <a:r>
              <a:rPr lang="en-US" dirty="0" smtClean="0"/>
              <a:t>$73,891</a:t>
            </a:r>
            <a:endParaRPr lang="en-US" dirty="0"/>
          </a:p>
          <a:p>
            <a:r>
              <a:rPr lang="en-US" dirty="0" smtClean="0"/>
              <a:t>Poverty rate</a:t>
            </a:r>
          </a:p>
          <a:p>
            <a:pPr lvl="1"/>
            <a:r>
              <a:rPr lang="en-US" dirty="0" smtClean="0"/>
              <a:t>Texas </a:t>
            </a:r>
            <a:r>
              <a:rPr lang="en-US" dirty="0"/>
              <a:t>= </a:t>
            </a:r>
            <a:r>
              <a:rPr lang="en-US" dirty="0" smtClean="0"/>
              <a:t>14.7%  </a:t>
            </a:r>
          </a:p>
          <a:p>
            <a:pPr lvl="1"/>
            <a:r>
              <a:rPr lang="en-US" dirty="0" smtClean="0"/>
              <a:t>U.S</a:t>
            </a:r>
            <a:r>
              <a:rPr lang="en-US" dirty="0"/>
              <a:t>. = </a:t>
            </a:r>
            <a:r>
              <a:rPr lang="en-US" dirty="0" smtClean="0"/>
              <a:t>13.4%</a:t>
            </a:r>
            <a:endParaRPr lang="en-US"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30</a:t>
            </a:fld>
            <a:endParaRPr lang="en-US" dirty="0"/>
          </a:p>
        </p:txBody>
      </p:sp>
      <p:sp>
        <p:nvSpPr>
          <p:cNvPr id="9" name="Down Arrow 8"/>
          <p:cNvSpPr/>
          <p:nvPr/>
        </p:nvSpPr>
        <p:spPr>
          <a:xfrm>
            <a:off x="7883013" y="2470355"/>
            <a:ext cx="255146" cy="213851"/>
          </a:xfrm>
          <a:prstGeom prst="downArrow">
            <a:avLst/>
          </a:prstGeom>
        </p:spPr>
        <p:txBody>
          <a:bodyPr rtlCol="0" anchor="ctr">
            <a:spAutoFit/>
          </a:bodyPr>
          <a:lstStyle/>
          <a:p>
            <a:pPr algn="ctr"/>
            <a:endParaRPr lang="en-US" dirty="0" smtClean="0">
              <a:solidFill>
                <a:schemeClr val="tx2"/>
              </a:solidFill>
            </a:endParaRPr>
          </a:p>
        </p:txBody>
      </p:sp>
      <p:sp>
        <p:nvSpPr>
          <p:cNvPr id="10" name="Down Arrow 9"/>
          <p:cNvSpPr/>
          <p:nvPr/>
        </p:nvSpPr>
        <p:spPr>
          <a:xfrm>
            <a:off x="7809271" y="2883310"/>
            <a:ext cx="328888" cy="184355"/>
          </a:xfrm>
          <a:prstGeom prst="downArrow">
            <a:avLst/>
          </a:prstGeom>
        </p:spPr>
        <p:txBody>
          <a:bodyPr rtlCol="0" anchor="ctr">
            <a:spAutoFit/>
          </a:bodyPr>
          <a:lstStyle/>
          <a:p>
            <a:pPr algn="ctr"/>
            <a:endParaRPr lang="en-US" dirty="0" smtClean="0">
              <a:solidFill>
                <a:schemeClr val="tx2"/>
              </a:solidFill>
            </a:endParaRPr>
          </a:p>
        </p:txBody>
      </p:sp>
      <p:sp>
        <p:nvSpPr>
          <p:cNvPr id="11" name="TextBox 10"/>
          <p:cNvSpPr txBox="1"/>
          <p:nvPr/>
        </p:nvSpPr>
        <p:spPr>
          <a:xfrm>
            <a:off x="152403" y="6489550"/>
            <a:ext cx="4786888" cy="261610"/>
          </a:xfrm>
          <a:prstGeom prst="rect">
            <a:avLst/>
          </a:prstGeom>
          <a:noFill/>
        </p:spPr>
        <p:txBody>
          <a:bodyPr wrap="none" rtlCol="0">
            <a:spAutoFit/>
          </a:bodyPr>
          <a:lstStyle/>
          <a:p>
            <a:r>
              <a:rPr lang="en-US" sz="1100" dirty="0">
                <a:solidFill>
                  <a:schemeClr val="tx1">
                    <a:lumMod val="50000"/>
                    <a:lumOff val="50000"/>
                  </a:schemeClr>
                </a:solidFill>
              </a:rPr>
              <a:t>Source: U.S. Census Bureau, </a:t>
            </a:r>
            <a:r>
              <a:rPr lang="en-US" sz="1100" dirty="0" smtClean="0">
                <a:solidFill>
                  <a:schemeClr val="tx1">
                    <a:lumMod val="50000"/>
                    <a:lumOff val="50000"/>
                  </a:schemeClr>
                </a:solidFill>
              </a:rPr>
              <a:t>2017 American </a:t>
            </a:r>
            <a:r>
              <a:rPr lang="en-US" sz="1100" dirty="0">
                <a:solidFill>
                  <a:schemeClr val="tx1">
                    <a:lumMod val="50000"/>
                    <a:lumOff val="50000"/>
                  </a:schemeClr>
                </a:solidFill>
              </a:rPr>
              <a:t>Community </a:t>
            </a:r>
            <a:r>
              <a:rPr lang="en-US" sz="1100" dirty="0" smtClean="0">
                <a:solidFill>
                  <a:schemeClr val="tx1">
                    <a:lumMod val="50000"/>
                    <a:lumOff val="50000"/>
                  </a:schemeClr>
                </a:solidFill>
              </a:rPr>
              <a:t>Survey 1-Year Estimates</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14269332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t>Unauthorized Immigrants in Texas</a:t>
            </a:r>
            <a:endParaRPr lang="en-US" sz="24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31</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2069" y="1460900"/>
            <a:ext cx="2610846" cy="277983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0377" y="1460900"/>
            <a:ext cx="2636728" cy="3737499"/>
          </a:xfrm>
          <a:prstGeom prst="rect">
            <a:avLst/>
          </a:prstGeom>
        </p:spPr>
      </p:pic>
      <p:sp>
        <p:nvSpPr>
          <p:cNvPr id="10" name="TextBox 9"/>
          <p:cNvSpPr txBox="1"/>
          <p:nvPr/>
        </p:nvSpPr>
        <p:spPr>
          <a:xfrm>
            <a:off x="3045969" y="4368701"/>
            <a:ext cx="2743046" cy="1754326"/>
          </a:xfrm>
          <a:prstGeom prst="rect">
            <a:avLst/>
          </a:prstGeom>
          <a:solidFill>
            <a:schemeClr val="accent5">
              <a:lumMod val="20000"/>
              <a:lumOff val="80000"/>
            </a:schemeClr>
          </a:solidFill>
        </p:spPr>
        <p:txBody>
          <a:bodyPr wrap="square" rtlCol="0" anchor="ctr">
            <a:spAutoFit/>
          </a:bodyPr>
          <a:lstStyle/>
          <a:p>
            <a:pPr algn="ctr"/>
            <a:r>
              <a:rPr lang="en-US" dirty="0" smtClean="0"/>
              <a:t>Unauthorized immigrants make up 5.7% of the total Texas population and 8.2% of the labor force, with 24% employed in construction.</a:t>
            </a:r>
          </a:p>
        </p:txBody>
      </p:sp>
      <p:sp>
        <p:nvSpPr>
          <p:cNvPr id="11" name="TextBox 10"/>
          <p:cNvSpPr txBox="1"/>
          <p:nvPr/>
        </p:nvSpPr>
        <p:spPr>
          <a:xfrm>
            <a:off x="152403" y="6489550"/>
            <a:ext cx="8744702" cy="261610"/>
          </a:xfrm>
          <a:prstGeom prst="rect">
            <a:avLst/>
          </a:prstGeom>
          <a:noFill/>
        </p:spPr>
        <p:txBody>
          <a:bodyPr wrap="none" rtlCol="0">
            <a:spAutoFit/>
          </a:bodyPr>
          <a:lstStyle/>
          <a:p>
            <a:r>
              <a:rPr lang="en-US" sz="1100" dirty="0">
                <a:solidFill>
                  <a:schemeClr val="tx1">
                    <a:lumMod val="50000"/>
                    <a:lumOff val="50000"/>
                  </a:schemeClr>
                </a:solidFill>
              </a:rPr>
              <a:t>Source: </a:t>
            </a:r>
            <a:r>
              <a:rPr lang="en-US" sz="1100" dirty="0" smtClean="0">
                <a:solidFill>
                  <a:schemeClr val="tx1">
                    <a:lumMod val="50000"/>
                    <a:lumOff val="50000"/>
                  </a:schemeClr>
                </a:solidFill>
              </a:rPr>
              <a:t>Pew Research Center, U.S. Unauthorized Immigrant Total Dips to Lowest Level in a Decade report; Migration Policy Institute, State Profiles</a:t>
            </a:r>
            <a:endParaRPr lang="en-US" sz="1100" dirty="0">
              <a:solidFill>
                <a:schemeClr val="tx1">
                  <a:lumMod val="50000"/>
                  <a:lumOff val="50000"/>
                </a:schemeClr>
              </a:solidFill>
            </a:endParaRPr>
          </a:p>
        </p:txBody>
      </p:sp>
      <p:pic>
        <p:nvPicPr>
          <p:cNvPr id="3" name="Content Placeholder 2"/>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90615" y="1460900"/>
            <a:ext cx="2283992" cy="4664075"/>
          </a:xfrm>
        </p:spPr>
      </p:pic>
    </p:spTree>
    <p:extLst>
      <p:ext uri="{BB962C8B-B14F-4D97-AF65-F5344CB8AC3E}">
        <p14:creationId xmlns:p14="http://schemas.microsoft.com/office/powerpoint/2010/main" val="38174057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832" y="0"/>
            <a:ext cx="9888832" cy="6858000"/>
          </a:xfrm>
          <a:prstGeom prst="rect">
            <a:avLst/>
          </a:prstGeom>
        </p:spPr>
      </p:pic>
      <p:sp>
        <p:nvSpPr>
          <p:cNvPr id="3" name="TextBox 2"/>
          <p:cNvSpPr txBox="1"/>
          <p:nvPr/>
        </p:nvSpPr>
        <p:spPr>
          <a:xfrm>
            <a:off x="250631" y="6169724"/>
            <a:ext cx="8610600" cy="461665"/>
          </a:xfrm>
          <a:prstGeom prst="rect">
            <a:avLst/>
          </a:prstGeom>
          <a:noFill/>
        </p:spPr>
        <p:txBody>
          <a:bodyPr wrap="square" rtlCol="0">
            <a:spAutoFit/>
          </a:bodyPr>
          <a:lstStyle/>
          <a:p>
            <a:r>
              <a:rPr lang="en-US" sz="2400" dirty="0" smtClean="0">
                <a:solidFill>
                  <a:schemeClr val="bg1"/>
                </a:solidFill>
                <a:latin typeface="+mj-lt"/>
              </a:rPr>
              <a:t>Population Projections</a:t>
            </a:r>
            <a:endParaRPr lang="en-US" sz="2400" dirty="0">
              <a:solidFill>
                <a:schemeClr val="bg1"/>
              </a:solidFill>
              <a:latin typeface="+mj-lt"/>
            </a:endParaRPr>
          </a:p>
        </p:txBody>
      </p:sp>
    </p:spTree>
    <p:extLst>
      <p:ext uri="{BB962C8B-B14F-4D97-AF65-F5344CB8AC3E}">
        <p14:creationId xmlns:p14="http://schemas.microsoft.com/office/powerpoint/2010/main" val="29075992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Projected Population, 2010-2050, Texas</a:t>
            </a:r>
            <a:endParaRPr lang="en-US" sz="2400" dirty="0"/>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srgbClr val="8FA5D1"/>
              </a:solidFill>
              <a:effectLst/>
              <a:uLnTx/>
              <a:uFillTx/>
              <a:latin typeface="Calibri" panose="020F0502020204030204"/>
              <a:ea typeface="+mn-ea"/>
              <a:cs typeface="+mn-cs"/>
            </a:endParaRPr>
          </a:p>
        </p:txBody>
      </p:sp>
      <p:graphicFrame>
        <p:nvGraphicFramePr>
          <p:cNvPr id="5" name="Chart 4"/>
          <p:cNvGraphicFramePr>
            <a:graphicFrameLocks noGrp="1"/>
          </p:cNvGraphicFramePr>
          <p:nvPr>
            <p:extLst>
              <p:ext uri="{D42A27DB-BD31-4B8C-83A1-F6EECF244321}">
                <p14:modId xmlns:p14="http://schemas.microsoft.com/office/powerpoint/2010/main" val="884583699"/>
              </p:ext>
            </p:extLst>
          </p:nvPr>
        </p:nvGraphicFramePr>
        <p:xfrm>
          <a:off x="333955" y="1069104"/>
          <a:ext cx="8181892" cy="527400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52403" y="6489550"/>
            <a:ext cx="4397358" cy="261610"/>
          </a:xfrm>
          <a:prstGeom prst="rect">
            <a:avLst/>
          </a:prstGeom>
          <a:noFill/>
        </p:spPr>
        <p:txBody>
          <a:bodyPr wrap="none" rtlCol="0">
            <a:spAutoFit/>
          </a:bodyPr>
          <a:lstStyle/>
          <a:p>
            <a:r>
              <a:rPr lang="en-US" sz="1100" dirty="0">
                <a:solidFill>
                  <a:schemeClr val="tx1">
                    <a:lumMod val="50000"/>
                    <a:lumOff val="50000"/>
                  </a:schemeClr>
                </a:solidFill>
              </a:rPr>
              <a:t>Source: </a:t>
            </a:r>
            <a:r>
              <a:rPr lang="en-US" sz="1100" dirty="0" smtClean="0">
                <a:solidFill>
                  <a:schemeClr val="tx1">
                    <a:lumMod val="50000"/>
                    <a:lumOff val="50000"/>
                  </a:schemeClr>
                </a:solidFill>
              </a:rPr>
              <a:t>Texas Demographic Center, 2014 and 2018 Population Projections</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4685945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Projected </a:t>
            </a:r>
            <a:r>
              <a:rPr lang="en-US" sz="2400" dirty="0" smtClean="0"/>
              <a:t>Population </a:t>
            </a:r>
            <a:r>
              <a:rPr lang="en-US" sz="2400" dirty="0"/>
              <a:t>by Race and Ethnicity, </a:t>
            </a:r>
            <a:r>
              <a:rPr lang="en-US" sz="2400" dirty="0" smtClean="0"/>
              <a:t/>
            </a:r>
            <a:br>
              <a:rPr lang="en-US" sz="2400" dirty="0" smtClean="0"/>
            </a:br>
            <a:r>
              <a:rPr lang="en-US" sz="2400" dirty="0" smtClean="0"/>
              <a:t>Texas </a:t>
            </a:r>
            <a:r>
              <a:rPr lang="en-US" sz="2400" dirty="0"/>
              <a:t>2010-2050</a:t>
            </a:r>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srgbClr val="8FA5D1"/>
              </a:solidFill>
              <a:effectLst/>
              <a:uLnTx/>
              <a:uFillTx/>
              <a:latin typeface="Calibri" panose="020F0502020204030204"/>
              <a:ea typeface="+mn-ea"/>
              <a:cs typeface="+mn-cs"/>
            </a:endParaRPr>
          </a:p>
        </p:txBody>
      </p:sp>
      <p:sp>
        <p:nvSpPr>
          <p:cNvPr id="10" name="TextBox 9"/>
          <p:cNvSpPr txBox="1"/>
          <p:nvPr/>
        </p:nvSpPr>
        <p:spPr>
          <a:xfrm>
            <a:off x="76200" y="6478320"/>
            <a:ext cx="8763000" cy="246221"/>
          </a:xfrm>
          <a:prstGeom prst="rect">
            <a:avLst/>
          </a:prstGeom>
          <a:noFill/>
        </p:spPr>
        <p:txBody>
          <a:bodyPr wrap="square" rtlCol="0">
            <a:spAutoFit/>
          </a:bodyPr>
          <a:lstStyle/>
          <a:p>
            <a:pPr marL="798513" marR="0" lvl="0" indent="-798513" algn="l" defTabSz="914400" rtl="0" eaLnBrk="1" fontAlgn="auto" latinLnBrk="0" hangingPunct="1">
              <a:lnSpc>
                <a:spcPct val="100000"/>
              </a:lnSpc>
              <a:spcBef>
                <a:spcPct val="50000"/>
              </a:spcBef>
              <a:spcAft>
                <a:spcPts val="0"/>
              </a:spcAft>
              <a:buClrTx/>
              <a:buSzTx/>
              <a:buFontTx/>
              <a:buNone/>
              <a:tabLst/>
              <a:defRPr/>
            </a:pP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Source: Texas </a:t>
            </a:r>
            <a:r>
              <a:rPr kumimoji="0" lang="en-US" sz="1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Arial" pitchFamily="34" charset="0"/>
              </a:rPr>
              <a:t>Demographic </a:t>
            </a: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Center </a:t>
            </a:r>
            <a:r>
              <a:rPr kumimoji="0" lang="en-US" sz="1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Arial" pitchFamily="34" charset="0"/>
              </a:rPr>
              <a:t>2018 </a:t>
            </a: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Population Projections </a:t>
            </a:r>
          </a:p>
        </p:txBody>
      </p:sp>
      <p:graphicFrame>
        <p:nvGraphicFramePr>
          <p:cNvPr id="7" name="Chart 6"/>
          <p:cNvGraphicFramePr>
            <a:graphicFrameLocks noGrp="1"/>
          </p:cNvGraphicFramePr>
          <p:nvPr>
            <p:extLst>
              <p:ext uri="{D42A27DB-BD31-4B8C-83A1-F6EECF244321}">
                <p14:modId xmlns:p14="http://schemas.microsoft.com/office/powerpoint/2010/main" val="4105767330"/>
              </p:ext>
            </p:extLst>
          </p:nvPr>
        </p:nvGraphicFramePr>
        <p:xfrm>
          <a:off x="781050" y="1276350"/>
          <a:ext cx="7581900" cy="51269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664171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Projected Population Change and Percent of Total Projected Change by Race/Ethnicity, 2010-2030, Texas</a:t>
            </a:r>
            <a:endParaRPr lang="en-US" sz="24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35</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22025432"/>
              </p:ext>
            </p:extLst>
          </p:nvPr>
        </p:nvGraphicFramePr>
        <p:xfrm>
          <a:off x="342900" y="1511300"/>
          <a:ext cx="8458200" cy="489201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76200" y="6478320"/>
            <a:ext cx="8763000" cy="246221"/>
          </a:xfrm>
          <a:prstGeom prst="rect">
            <a:avLst/>
          </a:prstGeom>
          <a:noFill/>
        </p:spPr>
        <p:txBody>
          <a:bodyPr wrap="square" rtlCol="0">
            <a:spAutoFit/>
          </a:bodyPr>
          <a:lstStyle/>
          <a:p>
            <a:pPr marL="798513" marR="0" lvl="0" indent="-798513" algn="l" defTabSz="914400" rtl="0" eaLnBrk="1" fontAlgn="auto" latinLnBrk="0" hangingPunct="1">
              <a:lnSpc>
                <a:spcPct val="100000"/>
              </a:lnSpc>
              <a:spcBef>
                <a:spcPct val="50000"/>
              </a:spcBef>
              <a:spcAft>
                <a:spcPts val="0"/>
              </a:spcAft>
              <a:buClrTx/>
              <a:buSzTx/>
              <a:buFontTx/>
              <a:buNone/>
              <a:tabLst/>
              <a:defRPr/>
            </a:pP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Source: Texas </a:t>
            </a:r>
            <a:r>
              <a:rPr kumimoji="0" lang="en-US" sz="1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Arial" pitchFamily="34" charset="0"/>
              </a:rPr>
              <a:t>Demographic </a:t>
            </a: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Center </a:t>
            </a:r>
            <a:r>
              <a:rPr kumimoji="0" lang="en-US" sz="1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Arial" pitchFamily="34" charset="0"/>
              </a:rPr>
              <a:t>2018 </a:t>
            </a: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Population Projections </a:t>
            </a:r>
          </a:p>
        </p:txBody>
      </p:sp>
    </p:spTree>
    <p:extLst>
      <p:ext uri="{BB962C8B-B14F-4D97-AF65-F5344CB8AC3E}">
        <p14:creationId xmlns:p14="http://schemas.microsoft.com/office/powerpoint/2010/main" val="15582972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Population Projections, Austin-Round Rock Metro Area, 2010-2050</a:t>
            </a:r>
            <a:endParaRPr lang="en-US" sz="2800" dirty="0"/>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srgbClr val="8FA5D1"/>
              </a:solidFill>
              <a:effectLst/>
              <a:uLnTx/>
              <a:uFillTx/>
              <a:latin typeface="Calibri" panose="020F0502020204030204"/>
              <a:ea typeface="+mn-ea"/>
              <a:cs typeface="+mn-cs"/>
            </a:endParaRPr>
          </a:p>
        </p:txBody>
      </p:sp>
      <p:sp>
        <p:nvSpPr>
          <p:cNvPr id="10" name="TextBox 9"/>
          <p:cNvSpPr txBox="1"/>
          <p:nvPr/>
        </p:nvSpPr>
        <p:spPr>
          <a:xfrm>
            <a:off x="152403" y="6489550"/>
            <a:ext cx="386195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Source: </a:t>
            </a:r>
            <a:r>
              <a:rPr kumimoji="0" lang="en-US" sz="11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t>Texas Demographic Center, 2018 Population Projections</a:t>
            </a:r>
            <a:endPar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graphicFrame>
        <p:nvGraphicFramePr>
          <p:cNvPr id="6" name="Chart 5"/>
          <p:cNvGraphicFramePr>
            <a:graphicFrameLocks/>
          </p:cNvGraphicFramePr>
          <p:nvPr>
            <p:extLst/>
          </p:nvPr>
        </p:nvGraphicFramePr>
        <p:xfrm>
          <a:off x="638176" y="1323975"/>
          <a:ext cx="7791450" cy="5233986"/>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p:cNvPicPr>
            <a:picLocks noChangeAspect="1"/>
          </p:cNvPicPr>
          <p:nvPr/>
        </p:nvPicPr>
        <p:blipFill>
          <a:blip r:embed="rId4"/>
          <a:stretch>
            <a:fillRect/>
          </a:stretch>
        </p:blipFill>
        <p:spPr>
          <a:xfrm>
            <a:off x="1554480" y="1168411"/>
            <a:ext cx="2641003" cy="1961251"/>
          </a:xfrm>
          <a:prstGeom prst="rect">
            <a:avLst/>
          </a:prstGeom>
        </p:spPr>
      </p:pic>
    </p:spTree>
    <p:extLst>
      <p:ext uri="{BB962C8B-B14F-4D97-AF65-F5344CB8AC3E}">
        <p14:creationId xmlns:p14="http://schemas.microsoft.com/office/powerpoint/2010/main" val="14751208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t>Population Projections by Race/Ethnicity, </a:t>
            </a:r>
            <a:br>
              <a:rPr lang="en-US" sz="2400" dirty="0" smtClean="0"/>
            </a:br>
            <a:r>
              <a:rPr lang="en-US" sz="2400" dirty="0" smtClean="0"/>
              <a:t>Austin Metro Area, 2010-2050</a:t>
            </a:r>
            <a:endParaRPr lang="en-US" sz="2400" dirty="0"/>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srgbClr val="8FA5D1"/>
              </a:solidFill>
              <a:effectLst/>
              <a:uLnTx/>
              <a:uFillTx/>
              <a:latin typeface="Calibri" panose="020F0502020204030204"/>
              <a:ea typeface="+mn-ea"/>
              <a:cs typeface="+mn-cs"/>
            </a:endParaRPr>
          </a:p>
        </p:txBody>
      </p:sp>
      <p:graphicFrame>
        <p:nvGraphicFramePr>
          <p:cNvPr id="7" name="Chart 6"/>
          <p:cNvGraphicFramePr>
            <a:graphicFrameLocks/>
          </p:cNvGraphicFramePr>
          <p:nvPr>
            <p:extLst/>
          </p:nvPr>
        </p:nvGraphicFramePr>
        <p:xfrm>
          <a:off x="412694" y="1258144"/>
          <a:ext cx="8318612" cy="536923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52403" y="6489550"/>
            <a:ext cx="386195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Source: </a:t>
            </a:r>
            <a:r>
              <a:rPr kumimoji="0" lang="en-US" sz="11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t>Texas Demographic Center, 2018 Population Projections</a:t>
            </a:r>
            <a:endPar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80601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326438" y="6407150"/>
            <a:ext cx="817562" cy="314325"/>
          </a:xfrm>
        </p:spPr>
        <p:txBody>
          <a:bodyPr/>
          <a:lstStyle/>
          <a:p>
            <a:fld id="{2BC1FA3B-F0C1-4F58-90BE-DCC7501F4B28}" type="slidenum">
              <a:rPr lang="en-US" smtClean="0"/>
              <a:pPr/>
              <a:t>38</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478" y="5440723"/>
            <a:ext cx="3315002" cy="1123588"/>
          </a:xfrm>
          <a:prstGeom prst="rect">
            <a:avLst/>
          </a:prstGeom>
        </p:spPr>
      </p:pic>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6131377" y="5241600"/>
            <a:ext cx="3019823" cy="1616670"/>
          </a:xfrm>
          <a:prstGeom prst="rect">
            <a:avLst/>
          </a:prstGeom>
        </p:spPr>
      </p:pic>
      <p:cxnSp>
        <p:nvCxnSpPr>
          <p:cNvPr id="9" name="Straight Connector 8"/>
          <p:cNvCxnSpPr/>
          <p:nvPr/>
        </p:nvCxnSpPr>
        <p:spPr>
          <a:xfrm>
            <a:off x="0" y="92382"/>
            <a:ext cx="9144000" cy="0"/>
          </a:xfrm>
          <a:prstGeom prst="line">
            <a:avLst/>
          </a:prstGeom>
          <a:ln w="190500">
            <a:solidFill>
              <a:srgbClr val="205493"/>
            </a:solidFill>
          </a:ln>
        </p:spPr>
        <p:style>
          <a:lnRef idx="1">
            <a:schemeClr val="accent5"/>
          </a:lnRef>
          <a:fillRef idx="0">
            <a:schemeClr val="accent5"/>
          </a:fillRef>
          <a:effectRef idx="0">
            <a:schemeClr val="accent5"/>
          </a:effectRef>
          <a:fontRef idx="minor">
            <a:schemeClr val="tx1"/>
          </a:fontRef>
        </p:style>
      </p:cxnSp>
      <p:cxnSp>
        <p:nvCxnSpPr>
          <p:cNvPr id="10" name="Straight Connector 9"/>
          <p:cNvCxnSpPr/>
          <p:nvPr/>
        </p:nvCxnSpPr>
        <p:spPr>
          <a:xfrm>
            <a:off x="0" y="6793065"/>
            <a:ext cx="9144000" cy="0"/>
          </a:xfrm>
          <a:prstGeom prst="line">
            <a:avLst/>
          </a:prstGeom>
          <a:ln w="190500">
            <a:solidFill>
              <a:srgbClr val="205493"/>
            </a:solidFill>
          </a:ln>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p:nvCxnSpPr>
        <p:spPr>
          <a:xfrm>
            <a:off x="9048135" y="0"/>
            <a:ext cx="0" cy="6858000"/>
          </a:xfrm>
          <a:prstGeom prst="line">
            <a:avLst/>
          </a:prstGeom>
          <a:ln w="190500">
            <a:solidFill>
              <a:srgbClr val="205493"/>
            </a:solidFill>
          </a:ln>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a:off x="93405" y="0"/>
            <a:ext cx="0" cy="6858000"/>
          </a:xfrm>
          <a:prstGeom prst="line">
            <a:avLst/>
          </a:prstGeom>
          <a:ln w="190500">
            <a:solidFill>
              <a:srgbClr val="205493"/>
            </a:solidFill>
          </a:ln>
        </p:spPr>
        <p:style>
          <a:lnRef idx="1">
            <a:schemeClr val="accent5"/>
          </a:lnRef>
          <a:fillRef idx="0">
            <a:schemeClr val="accent5"/>
          </a:fillRef>
          <a:effectRef idx="0">
            <a:schemeClr val="accent5"/>
          </a:effectRef>
          <a:fontRef idx="minor">
            <a:schemeClr val="tx1"/>
          </a:fontRef>
        </p:style>
      </p:cxnSp>
      <p:sp>
        <p:nvSpPr>
          <p:cNvPr id="16" name="TextBox 15"/>
          <p:cNvSpPr txBox="1"/>
          <p:nvPr/>
        </p:nvSpPr>
        <p:spPr>
          <a:xfrm>
            <a:off x="1441655" y="988142"/>
            <a:ext cx="6260691" cy="584775"/>
          </a:xfrm>
          <a:prstGeom prst="rect">
            <a:avLst/>
          </a:prstGeom>
          <a:noFill/>
        </p:spPr>
        <p:txBody>
          <a:bodyPr wrap="square" rtlCol="0">
            <a:spAutoFit/>
          </a:bodyPr>
          <a:lstStyle/>
          <a:p>
            <a:pPr algn="ctr"/>
            <a:r>
              <a:rPr lang="en-US" sz="3200" dirty="0" smtClean="0">
                <a:latin typeface="Century Gothic" panose="020B0502020202020204" pitchFamily="34" charset="0"/>
              </a:rPr>
              <a:t>Texas Counts Campaign</a:t>
            </a:r>
            <a:endParaRPr lang="en-US" sz="3200" dirty="0">
              <a:latin typeface="Century Gothic" panose="020B0502020202020204" pitchFamily="34" charset="0"/>
            </a:endParaRPr>
          </a:p>
        </p:txBody>
      </p:sp>
      <p:sp>
        <p:nvSpPr>
          <p:cNvPr id="17" name="AutoShape 2" descr="Image result for center for public policy priorities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9343" y="2440258"/>
            <a:ext cx="1396028" cy="1396028"/>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94031" y="2515749"/>
            <a:ext cx="3895725" cy="1171575"/>
          </a:xfrm>
          <a:prstGeom prst="rect">
            <a:avLst/>
          </a:prstGeom>
        </p:spPr>
      </p:pic>
    </p:spTree>
    <p:extLst>
      <p:ext uri="{BB962C8B-B14F-4D97-AF65-F5344CB8AC3E}">
        <p14:creationId xmlns:p14="http://schemas.microsoft.com/office/powerpoint/2010/main" val="2592534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729159" y="1717344"/>
            <a:ext cx="5816325" cy="3222170"/>
            <a:chOff x="2819400" y="1905006"/>
            <a:chExt cx="6194121" cy="3428581"/>
          </a:xfrm>
        </p:grpSpPr>
        <p:sp>
          <p:nvSpPr>
            <p:cNvPr id="9" name="Rectangle 8"/>
            <p:cNvSpPr/>
            <p:nvPr/>
          </p:nvSpPr>
          <p:spPr>
            <a:xfrm>
              <a:off x="2819400" y="1905006"/>
              <a:ext cx="4391972" cy="769441"/>
            </a:xfrm>
            <a:prstGeom prst="rect">
              <a:avLst/>
            </a:prstGeom>
          </p:spPr>
          <p:txBody>
            <a:bodyPr wrap="none">
              <a:spAutoFit/>
            </a:bodyPr>
            <a:lstStyle/>
            <a:p>
              <a:pPr eaLnBrk="1" hangingPunct="1">
                <a:buNone/>
              </a:pPr>
              <a:r>
                <a:rPr lang="en-US" sz="4400" dirty="0">
                  <a:solidFill>
                    <a:schemeClr val="accent5">
                      <a:lumMod val="50000"/>
                    </a:schemeClr>
                  </a:solidFill>
                  <a:latin typeface="+mj-lt"/>
                </a:rPr>
                <a:t>Lila Valencia, Ph.D.</a:t>
              </a:r>
            </a:p>
          </p:txBody>
        </p:sp>
        <p:grpSp>
          <p:nvGrpSpPr>
            <p:cNvPr id="10" name="Group 9"/>
            <p:cNvGrpSpPr/>
            <p:nvPr/>
          </p:nvGrpSpPr>
          <p:grpSpPr>
            <a:xfrm>
              <a:off x="3159701" y="2877393"/>
              <a:ext cx="5853820" cy="2456194"/>
              <a:chOff x="1600524" y="3504238"/>
              <a:chExt cx="5853819" cy="2456194"/>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524" y="5419306"/>
                <a:ext cx="380534" cy="380536"/>
              </a:xfrm>
              <a:prstGeom prst="rect">
                <a:avLst/>
              </a:prstGeom>
            </p:spPr>
          </p:pic>
          <p:sp>
            <p:nvSpPr>
              <p:cNvPr id="14" name="TextBox 13"/>
              <p:cNvSpPr txBox="1"/>
              <p:nvPr/>
            </p:nvSpPr>
            <p:spPr>
              <a:xfrm>
                <a:off x="2122976" y="3504238"/>
                <a:ext cx="5331367" cy="2456194"/>
              </a:xfrm>
              <a:prstGeom prst="rect">
                <a:avLst/>
              </a:prstGeom>
              <a:noFill/>
            </p:spPr>
            <p:txBody>
              <a:bodyPr wrap="square" rtlCol="0">
                <a:spAutoFit/>
              </a:bodyPr>
              <a:lstStyle/>
              <a:p>
                <a:pPr>
                  <a:lnSpc>
                    <a:spcPct val="150000"/>
                  </a:lnSpc>
                </a:pPr>
                <a:r>
                  <a:rPr lang="en-US" sz="2400" dirty="0" smtClean="0">
                    <a:solidFill>
                      <a:schemeClr val="accent5">
                        <a:lumMod val="50000"/>
                      </a:schemeClr>
                    </a:solidFill>
                  </a:rPr>
                  <a:t>(512) 936-3542</a:t>
                </a:r>
              </a:p>
              <a:p>
                <a:pPr>
                  <a:lnSpc>
                    <a:spcPct val="150000"/>
                  </a:lnSpc>
                </a:pPr>
                <a:r>
                  <a:rPr lang="en-US" sz="2400" dirty="0" smtClean="0">
                    <a:solidFill>
                      <a:schemeClr val="accent5">
                        <a:lumMod val="50000"/>
                      </a:schemeClr>
                    </a:solidFill>
                  </a:rPr>
                  <a:t>Lila.Valencia@utsa.edu</a:t>
                </a:r>
              </a:p>
              <a:p>
                <a:pPr>
                  <a:lnSpc>
                    <a:spcPct val="150000"/>
                  </a:lnSpc>
                </a:pPr>
                <a:r>
                  <a:rPr lang="en-US" sz="2400" dirty="0" smtClean="0">
                    <a:solidFill>
                      <a:schemeClr val="accent5">
                        <a:lumMod val="50000"/>
                      </a:schemeClr>
                    </a:solidFill>
                  </a:rPr>
                  <a:t>demographics.texas.gov</a:t>
                </a:r>
              </a:p>
              <a:p>
                <a:pPr>
                  <a:lnSpc>
                    <a:spcPct val="150000"/>
                  </a:lnSpc>
                </a:pPr>
                <a:r>
                  <a:rPr lang="en-US" sz="2400" dirty="0" smtClean="0">
                    <a:solidFill>
                      <a:schemeClr val="accent5">
                        <a:lumMod val="50000"/>
                      </a:schemeClr>
                    </a:solidFill>
                  </a:rPr>
                  <a:t>@</a:t>
                </a:r>
                <a:r>
                  <a:rPr lang="en-US" sz="2400" dirty="0">
                    <a:solidFill>
                      <a:schemeClr val="accent5">
                        <a:lumMod val="50000"/>
                      </a:schemeClr>
                    </a:solidFill>
                  </a:rPr>
                  <a:t>TexasDemography</a:t>
                </a:r>
              </a:p>
            </p:txBody>
          </p:sp>
        </p:grpSp>
        <p:pic>
          <p:nvPicPr>
            <p:cNvPr id="11" name="Picture 10"/>
            <p:cNvPicPr>
              <a:picLocks noChangeAspect="1"/>
            </p:cNvPicPr>
            <p:nvPr/>
          </p:nvPicPr>
          <p:blipFill>
            <a:blip r:embed="rId3"/>
            <a:stretch>
              <a:fillRect/>
            </a:stretch>
          </p:blipFill>
          <p:spPr>
            <a:xfrm>
              <a:off x="3145478" y="4240534"/>
              <a:ext cx="367960" cy="367960"/>
            </a:xfrm>
            <a:prstGeom prst="rect">
              <a:avLst/>
            </a:prstGeom>
          </p:spPr>
        </p:pic>
      </p:grpSp>
      <p:sp>
        <p:nvSpPr>
          <p:cNvPr id="2" name="Slide Number Placeholder 1"/>
          <p:cNvSpPr>
            <a:spLocks noGrp="1"/>
          </p:cNvSpPr>
          <p:nvPr>
            <p:ph type="sldNum" sz="quarter" idx="4294967295"/>
          </p:nvPr>
        </p:nvSpPr>
        <p:spPr>
          <a:xfrm>
            <a:off x="8326438" y="6407150"/>
            <a:ext cx="817562" cy="314325"/>
          </a:xfrm>
        </p:spPr>
        <p:txBody>
          <a:bodyPr/>
          <a:lstStyle/>
          <a:p>
            <a:fld id="{2BC1FA3B-F0C1-4F58-90BE-DCC7501F4B28}" type="slidenum">
              <a:rPr lang="en-US" smtClean="0"/>
              <a:pPr/>
              <a:t>39</a:t>
            </a:fld>
            <a:endParaRPr lang="en-US" dirty="0"/>
          </a:p>
        </p:txBody>
      </p:sp>
      <p:grpSp>
        <p:nvGrpSpPr>
          <p:cNvPr id="3" name="Group 2"/>
          <p:cNvGrpSpPr/>
          <p:nvPr/>
        </p:nvGrpSpPr>
        <p:grpSpPr>
          <a:xfrm>
            <a:off x="318052" y="5513768"/>
            <a:ext cx="8492573" cy="1344232"/>
            <a:chOff x="318052" y="5513768"/>
            <a:chExt cx="8492573" cy="1344232"/>
          </a:xfrm>
        </p:grpSpPr>
        <p:cxnSp>
          <p:nvCxnSpPr>
            <p:cNvPr id="4" name="Straight Connector 3"/>
            <p:cNvCxnSpPr/>
            <p:nvPr/>
          </p:nvCxnSpPr>
          <p:spPr>
            <a:xfrm>
              <a:off x="318052" y="6453229"/>
              <a:ext cx="2270954" cy="14246"/>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9006" y="5513768"/>
              <a:ext cx="3965986" cy="1344232"/>
            </a:xfrm>
            <a:prstGeom prst="rect">
              <a:avLst/>
            </a:prstGeom>
          </p:spPr>
        </p:pic>
        <p:cxnSp>
          <p:nvCxnSpPr>
            <p:cNvPr id="6" name="Straight Connector 5"/>
            <p:cNvCxnSpPr/>
            <p:nvPr/>
          </p:nvCxnSpPr>
          <p:spPr>
            <a:xfrm>
              <a:off x="6486525" y="6467475"/>
              <a:ext cx="2324100" cy="0"/>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6" name="AutoShape 2" descr="Image result for telephone icon vector"/>
          <p:cNvSpPr>
            <a:spLocks noChangeAspect="1" noChangeArrowheads="1"/>
          </p:cNvSpPr>
          <p:nvPr/>
        </p:nvSpPr>
        <p:spPr bwMode="auto">
          <a:xfrm>
            <a:off x="1829550" y="3172108"/>
            <a:ext cx="290141" cy="25538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Image result for telephone icon vector"/>
          <p:cNvPicPr>
            <a:picLocks noChangeAspect="1" noChangeArrowheads="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60664" y="2719896"/>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6">
            <a:grayscl/>
          </a:blip>
          <a:stretch>
            <a:fillRect/>
          </a:stretch>
        </p:blipFill>
        <p:spPr>
          <a:xfrm>
            <a:off x="2032267" y="3342778"/>
            <a:ext cx="390195" cy="390523"/>
          </a:xfrm>
          <a:prstGeom prst="rect">
            <a:avLst/>
          </a:prstGeom>
        </p:spPr>
      </p:pic>
    </p:spTree>
    <p:extLst>
      <p:ext uri="{BB962C8B-B14F-4D97-AF65-F5344CB8AC3E}">
        <p14:creationId xmlns:p14="http://schemas.microsoft.com/office/powerpoint/2010/main" val="40711430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7097" y="152400"/>
            <a:ext cx="6858000" cy="990600"/>
          </a:xfrm>
        </p:spPr>
        <p:txBody>
          <a:bodyPr>
            <a:noAutofit/>
          </a:bodyPr>
          <a:lstStyle/>
          <a:p>
            <a:r>
              <a:rPr lang="en-US" sz="2400" dirty="0"/>
              <a:t>Total Estimated Population by County, Texas, </a:t>
            </a:r>
            <a:r>
              <a:rPr lang="en-US" sz="2400" dirty="0" smtClean="0"/>
              <a:t>2018</a:t>
            </a:r>
            <a:endParaRPr lang="en-US" sz="2400" dirty="0"/>
          </a:p>
        </p:txBody>
      </p:sp>
      <p:sp>
        <p:nvSpPr>
          <p:cNvPr id="15" name="TextBox 14"/>
          <p:cNvSpPr txBox="1"/>
          <p:nvPr/>
        </p:nvSpPr>
        <p:spPr>
          <a:xfrm>
            <a:off x="1" y="6510048"/>
            <a:ext cx="3060453" cy="246221"/>
          </a:xfrm>
          <a:prstGeom prst="rect">
            <a:avLst/>
          </a:prstGeom>
          <a:noFill/>
        </p:spPr>
        <p:txBody>
          <a:bodyPr wrap="none" rtlCol="0">
            <a:spAutoFit/>
          </a:bodyPr>
          <a:lstStyle/>
          <a:p>
            <a:r>
              <a:rPr lang="en-US" sz="1000" dirty="0">
                <a:solidFill>
                  <a:schemeClr val="tx1">
                    <a:lumMod val="50000"/>
                    <a:lumOff val="50000"/>
                  </a:schemeClr>
                </a:solidFill>
              </a:rPr>
              <a:t>Source: U.S. Census Bureau, </a:t>
            </a:r>
            <a:r>
              <a:rPr lang="en-US" sz="1000" dirty="0" smtClean="0">
                <a:solidFill>
                  <a:schemeClr val="tx1">
                    <a:lumMod val="50000"/>
                    <a:lumOff val="50000"/>
                  </a:schemeClr>
                </a:solidFill>
              </a:rPr>
              <a:t>2018 </a:t>
            </a:r>
            <a:r>
              <a:rPr lang="en-US" sz="1000" dirty="0">
                <a:solidFill>
                  <a:schemeClr val="tx1">
                    <a:lumMod val="50000"/>
                    <a:lumOff val="50000"/>
                  </a:schemeClr>
                </a:solidFill>
              </a:rPr>
              <a:t>Population Estimates</a:t>
            </a:r>
          </a:p>
        </p:txBody>
      </p:sp>
      <p:pic>
        <p:nvPicPr>
          <p:cNvPr id="7" name="Picture 6"/>
          <p:cNvPicPr>
            <a:picLocks noChangeAspect="1"/>
          </p:cNvPicPr>
          <p:nvPr/>
        </p:nvPicPr>
        <p:blipFill rotWithShape="1">
          <a:blip r:embed="rId3"/>
          <a:srcRect l="5703" t="17945" r="2052" b="14969"/>
          <a:stretch/>
        </p:blipFill>
        <p:spPr>
          <a:xfrm>
            <a:off x="1778400" y="1143000"/>
            <a:ext cx="5796000" cy="5512238"/>
          </a:xfrm>
          <a:prstGeom prst="rect">
            <a:avLst/>
          </a:prstGeom>
        </p:spPr>
      </p:pic>
      <p:sp>
        <p:nvSpPr>
          <p:cNvPr id="5" name="Isosceles Triangle 4"/>
          <p:cNvSpPr/>
          <p:nvPr/>
        </p:nvSpPr>
        <p:spPr>
          <a:xfrm rot="21366823">
            <a:off x="5302652" y="2971214"/>
            <a:ext cx="1441813" cy="1726906"/>
          </a:xfrm>
          <a:prstGeom prst="triangle">
            <a:avLst/>
          </a:prstGeom>
          <a:noFill/>
          <a:ln w="38100">
            <a:solidFill>
              <a:schemeClr val="accent2">
                <a:alpha val="7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4796134" y="2519628"/>
            <a:ext cx="1135780" cy="3330341"/>
          </a:xfrm>
          <a:custGeom>
            <a:avLst/>
            <a:gdLst>
              <a:gd name="connsiteX0" fmla="*/ 0 w 1020216"/>
              <a:gd name="connsiteY0" fmla="*/ 3295291 h 3295291"/>
              <a:gd name="connsiteX1" fmla="*/ 34506 w 1020216"/>
              <a:gd name="connsiteY1" fmla="*/ 3209027 h 3295291"/>
              <a:gd name="connsiteX2" fmla="*/ 69011 w 1020216"/>
              <a:gd name="connsiteY2" fmla="*/ 3157268 h 3295291"/>
              <a:gd name="connsiteX3" fmla="*/ 86264 w 1020216"/>
              <a:gd name="connsiteY3" fmla="*/ 3105510 h 3295291"/>
              <a:gd name="connsiteX4" fmla="*/ 155276 w 1020216"/>
              <a:gd name="connsiteY4" fmla="*/ 3001993 h 3295291"/>
              <a:gd name="connsiteX5" fmla="*/ 189781 w 1020216"/>
              <a:gd name="connsiteY5" fmla="*/ 2950234 h 3295291"/>
              <a:gd name="connsiteX6" fmla="*/ 224287 w 1020216"/>
              <a:gd name="connsiteY6" fmla="*/ 2898476 h 3295291"/>
              <a:gd name="connsiteX7" fmla="*/ 276045 w 1020216"/>
              <a:gd name="connsiteY7" fmla="*/ 2743200 h 3295291"/>
              <a:gd name="connsiteX8" fmla="*/ 293298 w 1020216"/>
              <a:gd name="connsiteY8" fmla="*/ 2691442 h 3295291"/>
              <a:gd name="connsiteX9" fmla="*/ 327804 w 1020216"/>
              <a:gd name="connsiteY9" fmla="*/ 2553419 h 3295291"/>
              <a:gd name="connsiteX10" fmla="*/ 345057 w 1020216"/>
              <a:gd name="connsiteY10" fmla="*/ 2501661 h 3295291"/>
              <a:gd name="connsiteX11" fmla="*/ 362310 w 1020216"/>
              <a:gd name="connsiteY11" fmla="*/ 2432649 h 3295291"/>
              <a:gd name="connsiteX12" fmla="*/ 379562 w 1020216"/>
              <a:gd name="connsiteY12" fmla="*/ 2380891 h 3295291"/>
              <a:gd name="connsiteX13" fmla="*/ 396815 w 1020216"/>
              <a:gd name="connsiteY13" fmla="*/ 2311880 h 3295291"/>
              <a:gd name="connsiteX14" fmla="*/ 483079 w 1020216"/>
              <a:gd name="connsiteY14" fmla="*/ 2242868 h 3295291"/>
              <a:gd name="connsiteX15" fmla="*/ 586596 w 1020216"/>
              <a:gd name="connsiteY15" fmla="*/ 2173857 h 3295291"/>
              <a:gd name="connsiteX16" fmla="*/ 621102 w 1020216"/>
              <a:gd name="connsiteY16" fmla="*/ 2018582 h 3295291"/>
              <a:gd name="connsiteX17" fmla="*/ 638355 w 1020216"/>
              <a:gd name="connsiteY17" fmla="*/ 1966823 h 3295291"/>
              <a:gd name="connsiteX18" fmla="*/ 672861 w 1020216"/>
              <a:gd name="connsiteY18" fmla="*/ 1828800 h 3295291"/>
              <a:gd name="connsiteX19" fmla="*/ 724619 w 1020216"/>
              <a:gd name="connsiteY19" fmla="*/ 1621766 h 3295291"/>
              <a:gd name="connsiteX20" fmla="*/ 741872 w 1020216"/>
              <a:gd name="connsiteY20" fmla="*/ 1552755 h 3295291"/>
              <a:gd name="connsiteX21" fmla="*/ 776378 w 1020216"/>
              <a:gd name="connsiteY21" fmla="*/ 1500997 h 3295291"/>
              <a:gd name="connsiteX22" fmla="*/ 793630 w 1020216"/>
              <a:gd name="connsiteY22" fmla="*/ 1449238 h 3295291"/>
              <a:gd name="connsiteX23" fmla="*/ 862642 w 1020216"/>
              <a:gd name="connsiteY23" fmla="*/ 1345721 h 3295291"/>
              <a:gd name="connsiteX24" fmla="*/ 914400 w 1020216"/>
              <a:gd name="connsiteY24" fmla="*/ 862642 h 3295291"/>
              <a:gd name="connsiteX25" fmla="*/ 983411 w 1020216"/>
              <a:gd name="connsiteY25" fmla="*/ 741872 h 3295291"/>
              <a:gd name="connsiteX26" fmla="*/ 1017917 w 1020216"/>
              <a:gd name="connsiteY26" fmla="*/ 621102 h 3295291"/>
              <a:gd name="connsiteX27" fmla="*/ 1017917 w 1020216"/>
              <a:gd name="connsiteY27" fmla="*/ 0 h 329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20216" h="3295291">
                <a:moveTo>
                  <a:pt x="0" y="3295291"/>
                </a:moveTo>
                <a:cubicBezTo>
                  <a:pt x="11502" y="3266536"/>
                  <a:pt x="20656" y="3236727"/>
                  <a:pt x="34506" y="3209027"/>
                </a:cubicBezTo>
                <a:cubicBezTo>
                  <a:pt x="43779" y="3190481"/>
                  <a:pt x="59738" y="3175814"/>
                  <a:pt x="69011" y="3157268"/>
                </a:cubicBezTo>
                <a:cubicBezTo>
                  <a:pt x="77144" y="3141002"/>
                  <a:pt x="77432" y="3121407"/>
                  <a:pt x="86264" y="3105510"/>
                </a:cubicBezTo>
                <a:cubicBezTo>
                  <a:pt x="106404" y="3069258"/>
                  <a:pt x="132272" y="3036499"/>
                  <a:pt x="155276" y="3001993"/>
                </a:cubicBezTo>
                <a:lnTo>
                  <a:pt x="189781" y="2950234"/>
                </a:lnTo>
                <a:lnTo>
                  <a:pt x="224287" y="2898476"/>
                </a:lnTo>
                <a:lnTo>
                  <a:pt x="276045" y="2743200"/>
                </a:lnTo>
                <a:cubicBezTo>
                  <a:pt x="281796" y="2725947"/>
                  <a:pt x="288887" y="2709085"/>
                  <a:pt x="293298" y="2691442"/>
                </a:cubicBezTo>
                <a:cubicBezTo>
                  <a:pt x="304800" y="2645434"/>
                  <a:pt x="312807" y="2598409"/>
                  <a:pt x="327804" y="2553419"/>
                </a:cubicBezTo>
                <a:cubicBezTo>
                  <a:pt x="333555" y="2536166"/>
                  <a:pt x="340061" y="2519147"/>
                  <a:pt x="345057" y="2501661"/>
                </a:cubicBezTo>
                <a:cubicBezTo>
                  <a:pt x="351571" y="2478861"/>
                  <a:pt x="355796" y="2455449"/>
                  <a:pt x="362310" y="2432649"/>
                </a:cubicBezTo>
                <a:cubicBezTo>
                  <a:pt x="367306" y="2415163"/>
                  <a:pt x="374566" y="2398377"/>
                  <a:pt x="379562" y="2380891"/>
                </a:cubicBezTo>
                <a:cubicBezTo>
                  <a:pt x="386076" y="2358092"/>
                  <a:pt x="387474" y="2333674"/>
                  <a:pt x="396815" y="2311880"/>
                </a:cubicBezTo>
                <a:cubicBezTo>
                  <a:pt x="430686" y="2232848"/>
                  <a:pt x="421054" y="2277326"/>
                  <a:pt x="483079" y="2242868"/>
                </a:cubicBezTo>
                <a:cubicBezTo>
                  <a:pt x="519331" y="2222728"/>
                  <a:pt x="586596" y="2173857"/>
                  <a:pt x="586596" y="2173857"/>
                </a:cubicBezTo>
                <a:cubicBezTo>
                  <a:pt x="625435" y="2057340"/>
                  <a:pt x="580616" y="2200765"/>
                  <a:pt x="621102" y="2018582"/>
                </a:cubicBezTo>
                <a:cubicBezTo>
                  <a:pt x="625047" y="2000829"/>
                  <a:pt x="633944" y="1984466"/>
                  <a:pt x="638355" y="1966823"/>
                </a:cubicBezTo>
                <a:lnTo>
                  <a:pt x="672861" y="1828800"/>
                </a:lnTo>
                <a:cubicBezTo>
                  <a:pt x="696092" y="1689406"/>
                  <a:pt x="679051" y="1758469"/>
                  <a:pt x="724619" y="1621766"/>
                </a:cubicBezTo>
                <a:cubicBezTo>
                  <a:pt x="732117" y="1599271"/>
                  <a:pt x="732531" y="1574549"/>
                  <a:pt x="741872" y="1552755"/>
                </a:cubicBezTo>
                <a:cubicBezTo>
                  <a:pt x="750040" y="1533696"/>
                  <a:pt x="764876" y="1518250"/>
                  <a:pt x="776378" y="1500997"/>
                </a:cubicBezTo>
                <a:cubicBezTo>
                  <a:pt x="782129" y="1483744"/>
                  <a:pt x="784798" y="1465136"/>
                  <a:pt x="793630" y="1449238"/>
                </a:cubicBezTo>
                <a:cubicBezTo>
                  <a:pt x="813770" y="1412986"/>
                  <a:pt x="862642" y="1345721"/>
                  <a:pt x="862642" y="1345721"/>
                </a:cubicBezTo>
                <a:cubicBezTo>
                  <a:pt x="949971" y="1083728"/>
                  <a:pt x="851013" y="1411988"/>
                  <a:pt x="914400" y="862642"/>
                </a:cubicBezTo>
                <a:cubicBezTo>
                  <a:pt x="918937" y="823326"/>
                  <a:pt x="966279" y="776137"/>
                  <a:pt x="983411" y="741872"/>
                </a:cubicBezTo>
                <a:cubicBezTo>
                  <a:pt x="991771" y="725153"/>
                  <a:pt x="1017626" y="632741"/>
                  <a:pt x="1017917" y="621102"/>
                </a:cubicBezTo>
                <a:cubicBezTo>
                  <a:pt x="1023091" y="414133"/>
                  <a:pt x="1017917" y="207034"/>
                  <a:pt x="1017917" y="0"/>
                </a:cubicBezTo>
              </a:path>
            </a:pathLst>
          </a:custGeom>
          <a:noFill/>
          <a:ln w="79375">
            <a:solidFill>
              <a:schemeClr val="bg1">
                <a:alpha val="5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4" descr="Interstate 35 mark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02761" y="2150595"/>
            <a:ext cx="258306" cy="25830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5"/>
          <a:srcRect t="26451"/>
          <a:stretch/>
        </p:blipFill>
        <p:spPr>
          <a:xfrm>
            <a:off x="455441" y="5032800"/>
            <a:ext cx="1825117" cy="1287387"/>
          </a:xfrm>
          <a:prstGeom prst="rect">
            <a:avLst/>
          </a:prstGeom>
        </p:spPr>
      </p:pic>
    </p:spTree>
    <p:extLst>
      <p:ext uri="{BB962C8B-B14F-4D97-AF65-F5344CB8AC3E}">
        <p14:creationId xmlns:p14="http://schemas.microsoft.com/office/powerpoint/2010/main" val="409267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par>
                                <p:cTn id="12" presetID="10"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1853"/>
            <a:ext cx="7539616" cy="990600"/>
          </a:xfrm>
        </p:spPr>
        <p:txBody>
          <a:bodyPr>
            <a:noAutofit/>
          </a:bodyPr>
          <a:lstStyle/>
          <a:p>
            <a:r>
              <a:rPr lang="en-US" sz="2400" dirty="0"/>
              <a:t>Estimated Population Change, Texas Counties, </a:t>
            </a:r>
            <a:r>
              <a:rPr lang="en-US" sz="2400" dirty="0" smtClean="0"/>
              <a:t/>
            </a:r>
            <a:br>
              <a:rPr lang="en-US" sz="2400" dirty="0" smtClean="0"/>
            </a:br>
            <a:r>
              <a:rPr lang="en-US" sz="2400" dirty="0" smtClean="0"/>
              <a:t>2010 </a:t>
            </a:r>
            <a:r>
              <a:rPr lang="en-US" sz="2400" dirty="0"/>
              <a:t>to </a:t>
            </a:r>
            <a:r>
              <a:rPr lang="en-US" sz="2400" dirty="0" smtClean="0"/>
              <a:t>2018</a:t>
            </a:r>
            <a:endParaRPr lang="en-US" sz="2400" dirty="0"/>
          </a:p>
        </p:txBody>
      </p:sp>
      <p:sp>
        <p:nvSpPr>
          <p:cNvPr id="4" name="Slide Number Placeholder 3"/>
          <p:cNvSpPr>
            <a:spLocks noGrp="1"/>
          </p:cNvSpPr>
          <p:nvPr>
            <p:ph type="sldNum" sz="quarter" idx="4294967295"/>
          </p:nvPr>
        </p:nvSpPr>
        <p:spPr>
          <a:xfrm>
            <a:off x="6553200" y="6356355"/>
            <a:ext cx="2133600" cy="365125"/>
          </a:xfrm>
          <a:prstGeom prst="rect">
            <a:avLst/>
          </a:prstGeom>
        </p:spPr>
        <p:txBody>
          <a:bodyPr/>
          <a:lstStyle/>
          <a:p>
            <a:fld id="{2BC1FA3B-F0C1-4F58-90BE-DCC7501F4B28}" type="slidenum">
              <a:rPr lang="en-US" smtClean="0"/>
              <a:pPr/>
              <a:t>5</a:t>
            </a:fld>
            <a:endParaRPr lang="en-US" dirty="0"/>
          </a:p>
        </p:txBody>
      </p:sp>
      <p:sp>
        <p:nvSpPr>
          <p:cNvPr id="3" name="TextBox 2"/>
          <p:cNvSpPr txBox="1"/>
          <p:nvPr/>
        </p:nvSpPr>
        <p:spPr>
          <a:xfrm>
            <a:off x="6287445" y="1351555"/>
            <a:ext cx="2776171" cy="646331"/>
          </a:xfrm>
          <a:prstGeom prst="rect">
            <a:avLst/>
          </a:prstGeom>
          <a:noFill/>
        </p:spPr>
        <p:txBody>
          <a:bodyPr wrap="square" rtlCol="0">
            <a:spAutoFit/>
          </a:bodyPr>
          <a:lstStyle/>
          <a:p>
            <a:r>
              <a:rPr lang="en-US" dirty="0" smtClean="0">
                <a:solidFill>
                  <a:schemeClr val="tx1">
                    <a:lumMod val="75000"/>
                    <a:lumOff val="25000"/>
                  </a:schemeClr>
                </a:solidFill>
              </a:rPr>
              <a:t>96 </a:t>
            </a:r>
            <a:r>
              <a:rPr lang="en-US" dirty="0">
                <a:solidFill>
                  <a:schemeClr val="tx1">
                    <a:lumMod val="75000"/>
                    <a:lumOff val="25000"/>
                  </a:schemeClr>
                </a:solidFill>
              </a:rPr>
              <a:t>counties lost population over the </a:t>
            </a:r>
            <a:r>
              <a:rPr lang="en-US" dirty="0" smtClean="0">
                <a:solidFill>
                  <a:schemeClr val="tx1">
                    <a:lumMod val="75000"/>
                    <a:lumOff val="25000"/>
                  </a:schemeClr>
                </a:solidFill>
              </a:rPr>
              <a:t>8 </a:t>
            </a:r>
            <a:r>
              <a:rPr lang="en-US" dirty="0">
                <a:solidFill>
                  <a:schemeClr val="tx1">
                    <a:lumMod val="75000"/>
                    <a:lumOff val="25000"/>
                  </a:schemeClr>
                </a:solidFill>
              </a:rPr>
              <a:t>year period.</a:t>
            </a:r>
          </a:p>
        </p:txBody>
      </p:sp>
      <p:sp>
        <p:nvSpPr>
          <p:cNvPr id="15" name="TextBox 14"/>
          <p:cNvSpPr txBox="1"/>
          <p:nvPr/>
        </p:nvSpPr>
        <p:spPr>
          <a:xfrm>
            <a:off x="6" y="6501769"/>
            <a:ext cx="3089307" cy="246221"/>
          </a:xfrm>
          <a:prstGeom prst="rect">
            <a:avLst/>
          </a:prstGeom>
          <a:noFill/>
        </p:spPr>
        <p:txBody>
          <a:bodyPr wrap="none" rtlCol="0">
            <a:spAutoFit/>
          </a:bodyPr>
          <a:lstStyle/>
          <a:p>
            <a:r>
              <a:rPr lang="en-US" sz="1000" dirty="0">
                <a:solidFill>
                  <a:schemeClr val="tx1">
                    <a:lumMod val="50000"/>
                    <a:lumOff val="50000"/>
                  </a:schemeClr>
                </a:solidFill>
              </a:rPr>
              <a:t>Source: U.S. Census </a:t>
            </a:r>
            <a:r>
              <a:rPr lang="en-US" sz="1000" dirty="0" smtClean="0">
                <a:solidFill>
                  <a:schemeClr val="tx1">
                    <a:lumMod val="50000"/>
                    <a:lumOff val="50000"/>
                  </a:schemeClr>
                </a:solidFill>
              </a:rPr>
              <a:t>Bureau, 2018 </a:t>
            </a:r>
            <a:r>
              <a:rPr lang="en-US" sz="1000" dirty="0">
                <a:solidFill>
                  <a:schemeClr val="tx1">
                    <a:lumMod val="50000"/>
                    <a:lumOff val="50000"/>
                  </a:schemeClr>
                </a:solidFill>
              </a:rPr>
              <a:t>Population </a:t>
            </a:r>
            <a:r>
              <a:rPr lang="en-US" sz="1000" dirty="0" smtClean="0">
                <a:solidFill>
                  <a:schemeClr val="tx1">
                    <a:lumMod val="50000"/>
                    <a:lumOff val="50000"/>
                  </a:schemeClr>
                </a:solidFill>
              </a:rPr>
              <a:t>Estimates </a:t>
            </a:r>
            <a:endParaRPr lang="en-US" sz="1000" dirty="0">
              <a:solidFill>
                <a:schemeClr val="tx1">
                  <a:lumMod val="50000"/>
                  <a:lumOff val="50000"/>
                </a:schemeClr>
              </a:solidFill>
            </a:endParaRPr>
          </a:p>
        </p:txBody>
      </p:sp>
      <p:pic>
        <p:nvPicPr>
          <p:cNvPr id="5" name="Picture 4"/>
          <p:cNvPicPr>
            <a:picLocks noChangeAspect="1"/>
          </p:cNvPicPr>
          <p:nvPr/>
        </p:nvPicPr>
        <p:blipFill rotWithShape="1">
          <a:blip r:embed="rId3"/>
          <a:srcRect l="5895" t="18679" r="1955" b="15116"/>
          <a:stretch/>
        </p:blipFill>
        <p:spPr>
          <a:xfrm>
            <a:off x="1593000" y="1117630"/>
            <a:ext cx="5958000" cy="5597662"/>
          </a:xfrm>
          <a:prstGeom prst="rect">
            <a:avLst/>
          </a:prstGeom>
        </p:spPr>
      </p:pic>
      <p:pic>
        <p:nvPicPr>
          <p:cNvPr id="6" name="Picture 5"/>
          <p:cNvPicPr>
            <a:picLocks noChangeAspect="1"/>
          </p:cNvPicPr>
          <p:nvPr/>
        </p:nvPicPr>
        <p:blipFill rotWithShape="1">
          <a:blip r:embed="rId4"/>
          <a:srcRect t="26030"/>
          <a:stretch/>
        </p:blipFill>
        <p:spPr>
          <a:xfrm>
            <a:off x="457200" y="5061600"/>
            <a:ext cx="1590698" cy="1294755"/>
          </a:xfrm>
          <a:prstGeom prst="rect">
            <a:avLst/>
          </a:prstGeom>
        </p:spPr>
      </p:pic>
    </p:spTree>
    <p:extLst>
      <p:ext uri="{BB962C8B-B14F-4D97-AF65-F5344CB8AC3E}">
        <p14:creationId xmlns:p14="http://schemas.microsoft.com/office/powerpoint/2010/main" val="38447026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380" y="124001"/>
            <a:ext cx="7539616" cy="990600"/>
          </a:xfrm>
        </p:spPr>
        <p:txBody>
          <a:bodyPr>
            <a:noAutofit/>
          </a:bodyPr>
          <a:lstStyle/>
          <a:p>
            <a:r>
              <a:rPr lang="en-US" sz="2400" dirty="0"/>
              <a:t>Estimated Percent Change of the Total Population by County, Texas, 2010 to </a:t>
            </a:r>
            <a:r>
              <a:rPr lang="en-US" sz="2400" dirty="0" smtClean="0"/>
              <a:t>2018</a:t>
            </a:r>
            <a:endParaRPr lang="en-US" sz="2400" dirty="0"/>
          </a:p>
        </p:txBody>
      </p:sp>
      <p:sp>
        <p:nvSpPr>
          <p:cNvPr id="4" name="Slide Number Placeholder 3"/>
          <p:cNvSpPr>
            <a:spLocks noGrp="1"/>
          </p:cNvSpPr>
          <p:nvPr>
            <p:ph type="sldNum" sz="quarter" idx="4294967295"/>
          </p:nvPr>
        </p:nvSpPr>
        <p:spPr>
          <a:xfrm>
            <a:off x="6553200" y="6356355"/>
            <a:ext cx="2133600" cy="365125"/>
          </a:xfrm>
          <a:prstGeom prst="rect">
            <a:avLst/>
          </a:prstGeom>
        </p:spPr>
        <p:txBody>
          <a:bodyPr/>
          <a:lstStyle/>
          <a:p>
            <a:fld id="{2BC1FA3B-F0C1-4F58-90BE-DCC7501F4B28}" type="slidenum">
              <a:rPr lang="en-US" smtClean="0"/>
              <a:pPr/>
              <a:t>6</a:t>
            </a:fld>
            <a:endParaRPr lang="en-US" dirty="0"/>
          </a:p>
        </p:txBody>
      </p:sp>
      <p:sp>
        <p:nvSpPr>
          <p:cNvPr id="15" name="TextBox 14"/>
          <p:cNvSpPr txBox="1"/>
          <p:nvPr/>
        </p:nvSpPr>
        <p:spPr>
          <a:xfrm>
            <a:off x="5" y="6538923"/>
            <a:ext cx="3060453" cy="246221"/>
          </a:xfrm>
          <a:prstGeom prst="rect">
            <a:avLst/>
          </a:prstGeom>
          <a:noFill/>
        </p:spPr>
        <p:txBody>
          <a:bodyPr wrap="none" rtlCol="0">
            <a:spAutoFit/>
          </a:bodyPr>
          <a:lstStyle/>
          <a:p>
            <a:r>
              <a:rPr lang="en-US" sz="1000" dirty="0">
                <a:solidFill>
                  <a:schemeClr val="tx1">
                    <a:lumMod val="50000"/>
                    <a:lumOff val="50000"/>
                  </a:schemeClr>
                </a:solidFill>
              </a:rPr>
              <a:t>Source: U.S. Census </a:t>
            </a:r>
            <a:r>
              <a:rPr lang="en-US" sz="1000" dirty="0" smtClean="0">
                <a:solidFill>
                  <a:schemeClr val="tx1">
                    <a:lumMod val="50000"/>
                    <a:lumOff val="50000"/>
                  </a:schemeClr>
                </a:solidFill>
              </a:rPr>
              <a:t>Bureau, 2018 Population Estimates </a:t>
            </a:r>
            <a:endParaRPr lang="en-US" sz="1000" dirty="0">
              <a:solidFill>
                <a:schemeClr val="tx1">
                  <a:lumMod val="50000"/>
                  <a:lumOff val="50000"/>
                </a:schemeClr>
              </a:solidFill>
            </a:endParaRPr>
          </a:p>
        </p:txBody>
      </p:sp>
      <p:pic>
        <p:nvPicPr>
          <p:cNvPr id="3" name="Picture 2"/>
          <p:cNvPicPr>
            <a:picLocks noChangeAspect="1"/>
          </p:cNvPicPr>
          <p:nvPr/>
        </p:nvPicPr>
        <p:blipFill rotWithShape="1">
          <a:blip r:embed="rId3"/>
          <a:srcRect l="7048" t="15887" r="898" b="17982"/>
          <a:stretch/>
        </p:blipFill>
        <p:spPr>
          <a:xfrm>
            <a:off x="1663200" y="1196647"/>
            <a:ext cx="5817600" cy="5465386"/>
          </a:xfrm>
          <a:prstGeom prst="rect">
            <a:avLst/>
          </a:prstGeom>
        </p:spPr>
      </p:pic>
      <p:pic>
        <p:nvPicPr>
          <p:cNvPr id="9" name="Picture 8"/>
          <p:cNvPicPr>
            <a:picLocks noChangeAspect="1"/>
          </p:cNvPicPr>
          <p:nvPr/>
        </p:nvPicPr>
        <p:blipFill rotWithShape="1">
          <a:blip r:embed="rId4"/>
          <a:srcRect t="26295" r="62909"/>
          <a:stretch/>
        </p:blipFill>
        <p:spPr>
          <a:xfrm>
            <a:off x="590400" y="4935973"/>
            <a:ext cx="1684800" cy="1479839"/>
          </a:xfrm>
          <a:prstGeom prst="rect">
            <a:avLst/>
          </a:prstGeom>
        </p:spPr>
      </p:pic>
    </p:spTree>
    <p:extLst>
      <p:ext uri="{BB962C8B-B14F-4D97-AF65-F5344CB8AC3E}">
        <p14:creationId xmlns:p14="http://schemas.microsoft.com/office/powerpoint/2010/main" val="29616049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144789695"/>
              </p:ext>
            </p:extLst>
          </p:nvPr>
        </p:nvGraphicFramePr>
        <p:xfrm>
          <a:off x="659958" y="1441790"/>
          <a:ext cx="8865042" cy="457801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a:xfrm>
            <a:off x="1586023" y="108097"/>
            <a:ext cx="6858000" cy="990600"/>
          </a:xfrm>
          <a:prstGeom prst="rect">
            <a:avLst/>
          </a:prstGeom>
        </p:spPr>
        <p:txBody>
          <a:bodyPr>
            <a:noAutofit/>
          </a:bodyPr>
          <a:lstStyle>
            <a:lvl1pPr algn="ctr" defTabSz="914400" rtl="0" eaLnBrk="1" latinLnBrk="0" hangingPunct="1">
              <a:spcBef>
                <a:spcPct val="0"/>
              </a:spcBef>
              <a:buNone/>
              <a:defRPr sz="4400" kern="1200">
                <a:solidFill>
                  <a:srgbClr val="1B1E7A"/>
                </a:solidFill>
                <a:latin typeface="+mj-lt"/>
                <a:ea typeface="+mj-ea"/>
                <a:cs typeface="+mj-cs"/>
              </a:defRPr>
            </a:lvl1pPr>
          </a:lstStyle>
          <a:p>
            <a:pPr fontAlgn="auto">
              <a:spcAft>
                <a:spcPts val="0"/>
              </a:spcAft>
            </a:pPr>
            <a:r>
              <a:rPr lang="en-US" sz="2400" dirty="0" smtClean="0">
                <a:solidFill>
                  <a:schemeClr val="bg1"/>
                </a:solidFill>
                <a:latin typeface="+mn-lt"/>
              </a:rPr>
              <a:t>Components of Population Change </a:t>
            </a:r>
          </a:p>
          <a:p>
            <a:pPr fontAlgn="auto">
              <a:spcAft>
                <a:spcPts val="0"/>
              </a:spcAft>
            </a:pPr>
            <a:r>
              <a:rPr lang="en-US" sz="2400" dirty="0" smtClean="0">
                <a:solidFill>
                  <a:schemeClr val="bg1"/>
                </a:solidFill>
                <a:latin typeface="+mn-lt"/>
              </a:rPr>
              <a:t>by Percent in Texas, 1950-2010</a:t>
            </a:r>
            <a:endParaRPr lang="en-US" sz="2400" dirty="0">
              <a:solidFill>
                <a:schemeClr val="bg1"/>
              </a:solidFill>
              <a:latin typeface="+mn-lt"/>
            </a:endParaRPr>
          </a:p>
        </p:txBody>
      </p:sp>
      <p:sp>
        <p:nvSpPr>
          <p:cNvPr id="6" name="Rectangle 5"/>
          <p:cNvSpPr/>
          <p:nvPr/>
        </p:nvSpPr>
        <p:spPr>
          <a:xfrm>
            <a:off x="76200" y="6431192"/>
            <a:ext cx="4572000" cy="215444"/>
          </a:xfrm>
          <a:prstGeom prst="rect">
            <a:avLst/>
          </a:prstGeom>
        </p:spPr>
        <p:txBody>
          <a:bodyPr>
            <a:spAutoFit/>
          </a:bodyPr>
          <a:lstStyle/>
          <a:p>
            <a:pPr marL="914400" indent="-914400"/>
            <a:r>
              <a:rPr lang="en-US" sz="800" dirty="0">
                <a:solidFill>
                  <a:schemeClr val="bg1">
                    <a:lumMod val="50000"/>
                  </a:schemeClr>
                </a:solidFill>
                <a:latin typeface="Arial" pitchFamily="34" charset="0"/>
                <a:cs typeface="Arial" pitchFamily="34" charset="0"/>
              </a:rPr>
              <a:t>Source: U.S. Census Bureau, </a:t>
            </a:r>
            <a:r>
              <a:rPr lang="en-US" sz="800" dirty="0" smtClean="0">
                <a:solidFill>
                  <a:schemeClr val="bg1">
                    <a:lumMod val="50000"/>
                  </a:schemeClr>
                </a:solidFill>
                <a:latin typeface="Arial" pitchFamily="34" charset="0"/>
                <a:cs typeface="Arial" pitchFamily="34" charset="0"/>
              </a:rPr>
              <a:t>Population </a:t>
            </a:r>
            <a:r>
              <a:rPr lang="en-US" sz="800" dirty="0">
                <a:solidFill>
                  <a:schemeClr val="bg1">
                    <a:lumMod val="50000"/>
                  </a:schemeClr>
                </a:solidFill>
                <a:latin typeface="Arial" pitchFamily="34" charset="0"/>
                <a:cs typeface="Arial" pitchFamily="34" charset="0"/>
              </a:rPr>
              <a:t>Estimates</a:t>
            </a:r>
          </a:p>
        </p:txBody>
      </p:sp>
    </p:spTree>
    <p:extLst>
      <p:ext uri="{BB962C8B-B14F-4D97-AF65-F5344CB8AC3E}">
        <p14:creationId xmlns:p14="http://schemas.microsoft.com/office/powerpoint/2010/main" val="206678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Estimates of Percent </a:t>
            </a:r>
            <a:r>
              <a:rPr lang="en-US" sz="2400" dirty="0"/>
              <a:t>C</a:t>
            </a:r>
            <a:r>
              <a:rPr lang="en-US" sz="2400" dirty="0" smtClean="0"/>
              <a:t>omponents </a:t>
            </a:r>
            <a:r>
              <a:rPr lang="en-US" sz="2400" dirty="0"/>
              <a:t>of </a:t>
            </a:r>
            <a:r>
              <a:rPr lang="en-US" sz="2400" dirty="0" smtClean="0"/>
              <a:t>Population </a:t>
            </a:r>
            <a:r>
              <a:rPr lang="en-US" sz="2400" dirty="0"/>
              <a:t>C</a:t>
            </a:r>
            <a:r>
              <a:rPr lang="en-US" sz="2400" dirty="0" smtClean="0"/>
              <a:t>hange, </a:t>
            </a:r>
            <a:r>
              <a:rPr lang="en-US" sz="2400" dirty="0"/>
              <a:t>Texas, </a:t>
            </a:r>
            <a:r>
              <a:rPr lang="en-US" sz="2400" dirty="0" smtClean="0"/>
              <a:t>2011-2018</a:t>
            </a:r>
            <a:endParaRPr lang="en-US" sz="2400" dirty="0"/>
          </a:p>
        </p:txBody>
      </p:sp>
      <p:graphicFrame>
        <p:nvGraphicFramePr>
          <p:cNvPr id="7" name="Content Placeholder 6"/>
          <p:cNvGraphicFramePr>
            <a:graphicFrameLocks noGrp="1"/>
          </p:cNvGraphicFramePr>
          <p:nvPr>
            <p:ph idx="1"/>
            <p:extLst/>
          </p:nvPr>
        </p:nvGraphicFramePr>
        <p:xfrm>
          <a:off x="203405" y="1511012"/>
          <a:ext cx="8751999" cy="487997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Arial" charset="0"/>
                <a:ea typeface="ＭＳ Ｐゴシック" pitchFamily="-16"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8FA5D1"/>
              </a:solidFill>
              <a:effectLst/>
              <a:uLnTx/>
              <a:uFillTx/>
              <a:latin typeface="Arial" charset="0"/>
              <a:ea typeface="ＭＳ Ｐゴシック" pitchFamily="-16" charset="-128"/>
              <a:cs typeface="+mn-cs"/>
            </a:endParaRPr>
          </a:p>
        </p:txBody>
      </p:sp>
      <p:sp>
        <p:nvSpPr>
          <p:cNvPr id="8" name="TextBox 7"/>
          <p:cNvSpPr txBox="1"/>
          <p:nvPr/>
        </p:nvSpPr>
        <p:spPr>
          <a:xfrm>
            <a:off x="228600" y="6459866"/>
            <a:ext cx="9067800" cy="2462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prstClr val="black">
                    <a:lumMod val="50000"/>
                    <a:lumOff val="50000"/>
                  </a:prstClr>
                </a:solidFill>
                <a:effectLst/>
                <a:uLnTx/>
                <a:uFillTx/>
                <a:latin typeface="Arial" charset="0"/>
                <a:ea typeface="ＭＳ Ｐゴシック" pitchFamily="-16" charset="-128"/>
                <a:cs typeface="+mn-cs"/>
              </a:rPr>
              <a:t>Source: U.S. Census Bureau, 2018 Vintage population estimates</a:t>
            </a:r>
            <a:endParaRPr kumimoji="0" lang="en-US" sz="1000" b="0" i="0" u="none" strike="noStrike" kern="1200" cap="none" spc="0" normalizeH="0" baseline="0" noProof="0" dirty="0">
              <a:ln>
                <a:noFill/>
              </a:ln>
              <a:solidFill>
                <a:prstClr val="black">
                  <a:lumMod val="50000"/>
                  <a:lumOff val="50000"/>
                </a:prstClr>
              </a:solidFill>
              <a:effectLst/>
              <a:uLnTx/>
              <a:uFillTx/>
              <a:latin typeface="Arial" charset="0"/>
              <a:ea typeface="ＭＳ Ｐゴシック" pitchFamily="-16" charset="-128"/>
              <a:cs typeface="+mn-cs"/>
            </a:endParaRPr>
          </a:p>
        </p:txBody>
      </p:sp>
    </p:spTree>
    <p:extLst>
      <p:ext uri="{BB962C8B-B14F-4D97-AF65-F5344CB8AC3E}">
        <p14:creationId xmlns:p14="http://schemas.microsoft.com/office/powerpoint/2010/main" val="1015578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609600" y="1458093"/>
          <a:ext cx="8077202" cy="4761479"/>
        </p:xfrm>
        <a:graphic>
          <a:graphicData uri="http://schemas.openxmlformats.org/drawingml/2006/table">
            <a:tbl>
              <a:tblPr firstRow="1" bandRow="1">
                <a:tableStyleId>{5C22544A-7EE6-4342-B048-85BDC9FD1C3A}</a:tableStyleId>
              </a:tblPr>
              <a:tblGrid>
                <a:gridCol w="1153886">
                  <a:extLst>
                    <a:ext uri="{9D8B030D-6E8A-4147-A177-3AD203B41FA5}">
                      <a16:colId xmlns:a16="http://schemas.microsoft.com/office/drawing/2014/main" val="525756818"/>
                    </a:ext>
                  </a:extLst>
                </a:gridCol>
                <a:gridCol w="584298">
                  <a:extLst>
                    <a:ext uri="{9D8B030D-6E8A-4147-A177-3AD203B41FA5}">
                      <a16:colId xmlns:a16="http://schemas.microsoft.com/office/drawing/2014/main" val="3956983059"/>
                    </a:ext>
                  </a:extLst>
                </a:gridCol>
                <a:gridCol w="1499286">
                  <a:extLst>
                    <a:ext uri="{9D8B030D-6E8A-4147-A177-3AD203B41FA5}">
                      <a16:colId xmlns:a16="http://schemas.microsoft.com/office/drawing/2014/main" val="2723616987"/>
                    </a:ext>
                  </a:extLst>
                </a:gridCol>
                <a:gridCol w="1378074">
                  <a:extLst>
                    <a:ext uri="{9D8B030D-6E8A-4147-A177-3AD203B41FA5}">
                      <a16:colId xmlns:a16="http://schemas.microsoft.com/office/drawing/2014/main" val="598238824"/>
                    </a:ext>
                  </a:extLst>
                </a:gridCol>
                <a:gridCol w="1153886">
                  <a:extLst>
                    <a:ext uri="{9D8B030D-6E8A-4147-A177-3AD203B41FA5}">
                      <a16:colId xmlns:a16="http://schemas.microsoft.com/office/drawing/2014/main" val="3412997383"/>
                    </a:ext>
                  </a:extLst>
                </a:gridCol>
                <a:gridCol w="1153886">
                  <a:extLst>
                    <a:ext uri="{9D8B030D-6E8A-4147-A177-3AD203B41FA5}">
                      <a16:colId xmlns:a16="http://schemas.microsoft.com/office/drawing/2014/main" val="2026699358"/>
                    </a:ext>
                  </a:extLst>
                </a:gridCol>
                <a:gridCol w="1153886">
                  <a:extLst>
                    <a:ext uri="{9D8B030D-6E8A-4147-A177-3AD203B41FA5}">
                      <a16:colId xmlns:a16="http://schemas.microsoft.com/office/drawing/2014/main" val="2595499657"/>
                    </a:ext>
                  </a:extLst>
                </a:gridCol>
              </a:tblGrid>
              <a:tr h="927719">
                <a:tc>
                  <a:txBody>
                    <a:bodyPr/>
                    <a:lstStyle/>
                    <a:p>
                      <a:pPr algn="ctr" fontAlgn="b"/>
                      <a:r>
                        <a:rPr lang="en-US" sz="1400" u="none" strike="noStrike" dirty="0" smtClean="0">
                          <a:effectLst/>
                        </a:rPr>
                        <a:t>County</a:t>
                      </a:r>
                      <a:endParaRPr lang="en-US" sz="1400" b="0"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smtClean="0">
                          <a:effectLst/>
                        </a:rPr>
                        <a:t>U.S. Rank</a:t>
                      </a:r>
                      <a:endParaRPr lang="en-US" sz="1400" b="0"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smtClean="0">
                          <a:effectLst/>
                        </a:rPr>
                        <a:t>2018 Population Estimate</a:t>
                      </a:r>
                      <a:endParaRPr lang="en-US" sz="1400" b="0"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smtClean="0">
                          <a:effectLst/>
                        </a:rPr>
                        <a:t>Population</a:t>
                      </a:r>
                      <a:r>
                        <a:rPr lang="en-US" sz="1400" u="none" strike="noStrike" baseline="0" dirty="0" smtClean="0">
                          <a:effectLst/>
                        </a:rPr>
                        <a:t> Change </a:t>
                      </a:r>
                    </a:p>
                    <a:p>
                      <a:pPr algn="ctr" fontAlgn="b"/>
                      <a:r>
                        <a:rPr lang="en-US" sz="1400" u="none" strike="noStrike" baseline="0" dirty="0" smtClean="0">
                          <a:effectLst/>
                        </a:rPr>
                        <a:t>2017-2018</a:t>
                      </a:r>
                      <a:endParaRPr lang="en-US" sz="1400" b="0"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smtClean="0">
                          <a:effectLst/>
                        </a:rPr>
                        <a:t>Percent of Change from Natural Increase</a:t>
                      </a:r>
                      <a:endParaRPr lang="en-US" sz="1400" b="0"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smtClean="0">
                          <a:effectLst/>
                        </a:rPr>
                        <a:t>Percent of Change from Domestic Migration</a:t>
                      </a:r>
                      <a:endParaRPr lang="en-US" sz="1400" b="0"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smtClean="0">
                          <a:effectLst/>
                        </a:rPr>
                        <a:t>Percent of Change from International Migration</a:t>
                      </a:r>
                      <a:endParaRPr lang="en-US" sz="1400" b="0" i="0" u="none" strike="noStrike" dirty="0">
                        <a:solidFill>
                          <a:schemeClr val="bg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678481"/>
                  </a:ext>
                </a:extLst>
              </a:tr>
              <a:tr h="239610">
                <a:tc>
                  <a:txBody>
                    <a:bodyPr/>
                    <a:lstStyle/>
                    <a:p>
                      <a:pPr algn="ctr" fontAlgn="b"/>
                      <a:r>
                        <a:rPr lang="en-US" sz="1400" u="none" strike="noStrike" dirty="0">
                          <a:effectLst/>
                        </a:rPr>
                        <a:t>Harris</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3</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r" fontAlgn="b"/>
                      <a:r>
                        <a:rPr lang="en-US" sz="1400" u="none" strike="noStrike" dirty="0">
                          <a:effectLst/>
                        </a:rPr>
                        <a:t>           4,698,619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           34,460 </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122.5%</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-127.2%</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104.8%</a:t>
                      </a:r>
                      <a:endParaRPr lang="en-US" sz="1400" b="0" i="0" u="none" strike="noStrike">
                        <a:solidFill>
                          <a:schemeClr val="tx2"/>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7172438"/>
                  </a:ext>
                </a:extLst>
              </a:tr>
              <a:tr h="239610">
                <a:tc>
                  <a:txBody>
                    <a:bodyPr/>
                    <a:lstStyle/>
                    <a:p>
                      <a:pPr algn="ctr" fontAlgn="b"/>
                      <a:r>
                        <a:rPr lang="en-US" sz="1400" u="none" strike="noStrike" dirty="0">
                          <a:effectLst/>
                        </a:rPr>
                        <a:t>Collin</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4</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r" fontAlgn="b"/>
                      <a:r>
                        <a:rPr lang="en-US" sz="1400" u="none" strike="noStrike" dirty="0">
                          <a:effectLst/>
                        </a:rPr>
                        <a:t>           1,005,146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           33,753 </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19.0%</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64.7%</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16.3%</a:t>
                      </a:r>
                      <a:endParaRPr lang="en-US" sz="1400" b="0" i="0" u="none" strike="noStrike">
                        <a:solidFill>
                          <a:schemeClr val="tx2"/>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39762210"/>
                  </a:ext>
                </a:extLst>
              </a:tr>
              <a:tr h="239610">
                <a:tc>
                  <a:txBody>
                    <a:bodyPr/>
                    <a:lstStyle/>
                    <a:p>
                      <a:pPr algn="ctr" fontAlgn="b"/>
                      <a:r>
                        <a:rPr lang="en-US" sz="1400" u="none" strike="noStrike" dirty="0">
                          <a:effectLst/>
                        </a:rPr>
                        <a:t>Tarrant</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8</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r" fontAlgn="b"/>
                      <a:r>
                        <a:rPr lang="en-US" sz="1400" u="none" strike="noStrike" dirty="0">
                          <a:effectLst/>
                        </a:rPr>
                        <a:t>           2,084,931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27,463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54.2%</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15.6%</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30.2%</a:t>
                      </a:r>
                      <a:endParaRPr lang="en-US" sz="1400" b="0" i="0" u="none" strike="noStrike">
                        <a:solidFill>
                          <a:schemeClr val="tx2"/>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30926044"/>
                  </a:ext>
                </a:extLst>
              </a:tr>
              <a:tr h="239610">
                <a:tc>
                  <a:txBody>
                    <a:bodyPr/>
                    <a:lstStyle/>
                    <a:p>
                      <a:pPr algn="ctr" fontAlgn="b"/>
                      <a:r>
                        <a:rPr lang="en-US" sz="1400" u="none" strike="noStrike" dirty="0">
                          <a:effectLst/>
                        </a:rPr>
                        <a:t>Bexar</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9</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r" fontAlgn="b"/>
                      <a:r>
                        <a:rPr lang="en-US" sz="1400" u="none" strike="noStrike">
                          <a:effectLst/>
                        </a:rPr>
                        <a:t>           1,986,049 </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           27,208 </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51.1%</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30.1%</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18.8%</a:t>
                      </a:r>
                      <a:endParaRPr lang="en-US" sz="1400" b="0" i="0" u="none" strike="noStrike">
                        <a:solidFill>
                          <a:schemeClr val="tx2"/>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14183867"/>
                  </a:ext>
                </a:extLst>
              </a:tr>
              <a:tr h="239610">
                <a:tc>
                  <a:txBody>
                    <a:bodyPr/>
                    <a:lstStyle/>
                    <a:p>
                      <a:pPr algn="ctr" fontAlgn="b"/>
                      <a:r>
                        <a:rPr lang="en-US" sz="1400" u="none" strike="noStrike" dirty="0">
                          <a:effectLst/>
                        </a:rPr>
                        <a:t>Denton</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11</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r" fontAlgn="b"/>
                      <a:r>
                        <a:rPr lang="en-US" sz="1400" u="none" strike="noStrike" dirty="0">
                          <a:effectLst/>
                        </a:rPr>
                        <a:t>               859,064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           23,734 </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25.9%</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63.8%</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10.3%</a:t>
                      </a:r>
                      <a:endParaRPr lang="en-US" sz="1400" b="0" i="0" u="none" strike="noStrike">
                        <a:solidFill>
                          <a:schemeClr val="tx2"/>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98593721"/>
                  </a:ext>
                </a:extLst>
              </a:tr>
              <a:tr h="239610">
                <a:tc>
                  <a:txBody>
                    <a:bodyPr/>
                    <a:lstStyle/>
                    <a:p>
                      <a:pPr algn="ctr" fontAlgn="b"/>
                      <a:r>
                        <a:rPr lang="en-US" sz="1400" u="none" strike="noStrike" dirty="0">
                          <a:effectLst/>
                        </a:rPr>
                        <a:t>Fort Bend</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13</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r" fontAlgn="b"/>
                      <a:r>
                        <a:rPr lang="en-US" sz="1400" u="none" strike="noStrike" dirty="0">
                          <a:effectLst/>
                        </a:rPr>
                        <a:t>               787,858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           21,722 </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29.0%</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45.8%</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25.2%</a:t>
                      </a:r>
                      <a:endParaRPr lang="en-US" sz="1400" b="0" i="0" u="none" strike="noStrike">
                        <a:solidFill>
                          <a:schemeClr val="tx2"/>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88169718"/>
                  </a:ext>
                </a:extLst>
              </a:tr>
              <a:tr h="239610">
                <a:tc>
                  <a:txBody>
                    <a:bodyPr/>
                    <a:lstStyle/>
                    <a:p>
                      <a:pPr algn="ctr" fontAlgn="b"/>
                      <a:r>
                        <a:rPr lang="en-US" sz="1400" u="none" strike="noStrike" dirty="0">
                          <a:effectLst/>
                        </a:rPr>
                        <a:t>Travis</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14</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r" fontAlgn="b"/>
                      <a:r>
                        <a:rPr lang="en-US" sz="1400" u="none" strike="noStrike" dirty="0">
                          <a:effectLst/>
                        </a:rPr>
                        <a:t>           1,248,743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           20,972 </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46.3%</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23.5%</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30.2%</a:t>
                      </a:r>
                      <a:endParaRPr lang="en-US" sz="1400" b="0" i="0" u="none" strike="noStrike">
                        <a:solidFill>
                          <a:schemeClr val="tx2"/>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26814583"/>
                  </a:ext>
                </a:extLst>
              </a:tr>
              <a:tr h="239610">
                <a:tc>
                  <a:txBody>
                    <a:bodyPr/>
                    <a:lstStyle/>
                    <a:p>
                      <a:pPr algn="ctr" fontAlgn="b"/>
                      <a:r>
                        <a:rPr lang="en-US" sz="1400" u="none" strike="noStrike" dirty="0">
                          <a:effectLst/>
                        </a:rPr>
                        <a:t>Williamson</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15</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r" fontAlgn="b"/>
                      <a:r>
                        <a:rPr lang="en-US" sz="1400" u="none" strike="noStrike" dirty="0">
                          <a:effectLst/>
                        </a:rPr>
                        <a:t>               566,719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           20,771 </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18.4%</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75.7%</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5.9%</a:t>
                      </a:r>
                      <a:endParaRPr lang="en-US" sz="1400" b="0" i="0" u="none" strike="noStrike">
                        <a:solidFill>
                          <a:schemeClr val="tx2"/>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88018286"/>
                  </a:ext>
                </a:extLst>
              </a:tr>
              <a:tr h="239610">
                <a:tc>
                  <a:txBody>
                    <a:bodyPr/>
                    <a:lstStyle/>
                    <a:p>
                      <a:pPr algn="ctr" fontAlgn="b"/>
                      <a:r>
                        <a:rPr lang="en-US" sz="1400" u="none" strike="noStrike" dirty="0">
                          <a:effectLst/>
                        </a:rPr>
                        <a:t>Montgomery</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17</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r" fontAlgn="b"/>
                      <a:r>
                        <a:rPr lang="en-US" sz="1400" u="none" strike="noStrike" dirty="0">
                          <a:effectLst/>
                        </a:rPr>
                        <a:t>               590,925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18,779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17.4%</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73.9%</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8.6%</a:t>
                      </a:r>
                      <a:endParaRPr lang="en-US" sz="1400" b="0" i="0" u="none" strike="noStrike">
                        <a:solidFill>
                          <a:schemeClr val="tx2"/>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6543038"/>
                  </a:ext>
                </a:extLst>
              </a:tr>
              <a:tr h="239610">
                <a:tc>
                  <a:txBody>
                    <a:bodyPr/>
                    <a:lstStyle/>
                    <a:p>
                      <a:pPr algn="ctr" fontAlgn="b"/>
                      <a:r>
                        <a:rPr lang="en-US" sz="1400" u="none" strike="noStrike" dirty="0">
                          <a:effectLst/>
                        </a:rPr>
                        <a:t>Dallas</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28</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r" fontAlgn="b"/>
                      <a:r>
                        <a:rPr lang="en-US" sz="1400" u="none" strike="noStrike">
                          <a:effectLst/>
                        </a:rPr>
                        <a:t>           2,637,772 </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14,973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153.5%</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-148.9%</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95.5%</a:t>
                      </a:r>
                      <a:endParaRPr lang="en-US" sz="1400" b="0" i="0" u="none" strike="noStrike">
                        <a:solidFill>
                          <a:schemeClr val="tx2"/>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99362724"/>
                  </a:ext>
                </a:extLst>
              </a:tr>
              <a:tr h="239610">
                <a:tc>
                  <a:txBody>
                    <a:bodyPr/>
                    <a:lstStyle/>
                    <a:p>
                      <a:pPr algn="ctr" fontAlgn="b"/>
                      <a:r>
                        <a:rPr lang="en-US" sz="1400" u="none" strike="noStrike" dirty="0">
                          <a:effectLst/>
                        </a:rPr>
                        <a:t>Hays</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56</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r" fontAlgn="b"/>
                      <a:r>
                        <a:rPr lang="en-US" sz="1400" u="none" strike="noStrike">
                          <a:effectLst/>
                        </a:rPr>
                        <a:t>               222,631 </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8,354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18.7%</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78.3%</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3.1%</a:t>
                      </a:r>
                      <a:endParaRPr lang="en-US" sz="1400" b="0" i="0" u="none" strike="noStrike">
                        <a:solidFill>
                          <a:schemeClr val="tx2"/>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77077208"/>
                  </a:ext>
                </a:extLst>
              </a:tr>
              <a:tr h="239610">
                <a:tc>
                  <a:txBody>
                    <a:bodyPr/>
                    <a:lstStyle/>
                    <a:p>
                      <a:pPr algn="ctr" fontAlgn="b"/>
                      <a:r>
                        <a:rPr lang="en-US" sz="1400" u="none" strike="noStrike" dirty="0">
                          <a:effectLst/>
                        </a:rPr>
                        <a:t>Bell</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61</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r" fontAlgn="b"/>
                      <a:r>
                        <a:rPr lang="en-US" sz="1400" u="none" strike="noStrike">
                          <a:effectLst/>
                        </a:rPr>
                        <a:t>               355,642 </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7,791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49.1%</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39.8%</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11.1%</a:t>
                      </a:r>
                      <a:endParaRPr lang="en-US" sz="1400" b="0" i="0" u="none" strike="noStrike">
                        <a:solidFill>
                          <a:schemeClr val="tx2"/>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18785377"/>
                  </a:ext>
                </a:extLst>
              </a:tr>
              <a:tr h="239610">
                <a:tc>
                  <a:txBody>
                    <a:bodyPr/>
                    <a:lstStyle/>
                    <a:p>
                      <a:pPr algn="ctr" fontAlgn="b"/>
                      <a:r>
                        <a:rPr lang="en-US" sz="1400" u="none" strike="noStrike" dirty="0">
                          <a:effectLst/>
                        </a:rPr>
                        <a:t>Hidalgo</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65</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r" fontAlgn="b"/>
                      <a:r>
                        <a:rPr lang="en-US" sz="1400" u="none" strike="noStrike">
                          <a:effectLst/>
                        </a:rPr>
                        <a:t>               865,939 </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7,616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131.1%</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-46.7%</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15.6%</a:t>
                      </a:r>
                      <a:endParaRPr lang="en-US" sz="1400" b="0" i="0" u="none" strike="noStrike">
                        <a:solidFill>
                          <a:schemeClr val="tx2"/>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80702678"/>
                  </a:ext>
                </a:extLst>
              </a:tr>
              <a:tr h="239610">
                <a:tc>
                  <a:txBody>
                    <a:bodyPr/>
                    <a:lstStyle/>
                    <a:p>
                      <a:pPr algn="ctr" fontAlgn="b"/>
                      <a:r>
                        <a:rPr lang="en-US" sz="1400" u="none" strike="noStrike" dirty="0">
                          <a:effectLst/>
                        </a:rPr>
                        <a:t>Comal</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67</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r" fontAlgn="b"/>
                      <a:r>
                        <a:rPr lang="en-US" sz="1400" u="none" strike="noStrike">
                          <a:effectLst/>
                        </a:rPr>
                        <a:t>               148,373 </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7,583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4.9%</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93.1%</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2.0%</a:t>
                      </a:r>
                      <a:endParaRPr lang="en-US" sz="1400" b="0" i="0" u="none" strike="noStrike">
                        <a:solidFill>
                          <a:schemeClr val="tx2"/>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80429443"/>
                  </a:ext>
                </a:extLst>
              </a:tr>
              <a:tr h="239610">
                <a:tc>
                  <a:txBody>
                    <a:bodyPr/>
                    <a:lstStyle/>
                    <a:p>
                      <a:pPr algn="ctr" fontAlgn="b"/>
                      <a:r>
                        <a:rPr lang="en-US" sz="1400" u="none" strike="noStrike" dirty="0">
                          <a:effectLst/>
                        </a:rPr>
                        <a:t>Brazoria</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68</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r" fontAlgn="b"/>
                      <a:r>
                        <a:rPr lang="en-US" sz="1400" u="none" strike="noStrike">
                          <a:effectLst/>
                        </a:rPr>
                        <a:t>               370,200 </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7,500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30.9%</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59.8%</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9.3%</a:t>
                      </a:r>
                      <a:endParaRPr lang="en-US" sz="1400" b="0" i="0" u="none" strike="noStrike">
                        <a:solidFill>
                          <a:schemeClr val="tx2"/>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93999485"/>
                  </a:ext>
                </a:extLst>
              </a:tr>
              <a:tr h="239610">
                <a:tc>
                  <a:txBody>
                    <a:bodyPr/>
                    <a:lstStyle/>
                    <a:p>
                      <a:pPr algn="ctr" fontAlgn="b"/>
                      <a:r>
                        <a:rPr lang="en-US" sz="1400" u="none" strike="noStrike" dirty="0">
                          <a:effectLst/>
                        </a:rPr>
                        <a:t>Midland</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72</a:t>
                      </a:r>
                      <a:endParaRPr lang="en-US" sz="1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r" fontAlgn="b"/>
                      <a:r>
                        <a:rPr lang="en-US" sz="1400" u="none" strike="noStrike">
                          <a:effectLst/>
                        </a:rPr>
                        <a:t>               172,578 </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             7,192 </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24.3%</a:t>
                      </a:r>
                      <a:endParaRPr lang="en-US" sz="14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69.3%</a:t>
                      </a:r>
                      <a:endParaRPr lang="en-US" sz="14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6.4%</a:t>
                      </a:r>
                      <a:endParaRPr lang="en-US" sz="1400" b="0" i="0" u="none" strike="noStrike" dirty="0">
                        <a:solidFill>
                          <a:schemeClr val="tx2"/>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85662721"/>
                  </a:ext>
                </a:extLst>
              </a:tr>
            </a:tbl>
          </a:graphicData>
        </a:graphic>
      </p:graphicFrame>
      <p:sp>
        <p:nvSpPr>
          <p:cNvPr id="3" name="Rectangle 2"/>
          <p:cNvSpPr/>
          <p:nvPr/>
        </p:nvSpPr>
        <p:spPr>
          <a:xfrm>
            <a:off x="2356022" y="117711"/>
            <a:ext cx="5502875" cy="830997"/>
          </a:xfrm>
          <a:prstGeom prst="rect">
            <a:avLst/>
          </a:prstGeom>
        </p:spPr>
        <p:txBody>
          <a:bodyPr wrap="square">
            <a:spAutoFit/>
          </a:bodyPr>
          <a:lstStyle/>
          <a:p>
            <a:pPr algn="ctr"/>
            <a:r>
              <a:rPr lang="en-US" sz="2400" dirty="0">
                <a:solidFill>
                  <a:schemeClr val="bg1"/>
                </a:solidFill>
                <a:latin typeface="+mn-lt"/>
              </a:rPr>
              <a:t>Top Counties for Numeric Growth in Texas, </a:t>
            </a:r>
            <a:r>
              <a:rPr lang="en-US" sz="2400" dirty="0" smtClean="0">
                <a:solidFill>
                  <a:schemeClr val="bg1"/>
                </a:solidFill>
                <a:latin typeface="+mn-lt"/>
              </a:rPr>
              <a:t>2017-2018</a:t>
            </a:r>
            <a:endParaRPr lang="en-US" sz="2400" dirty="0">
              <a:solidFill>
                <a:schemeClr val="bg1"/>
              </a:solidFill>
              <a:latin typeface="+mn-lt"/>
            </a:endParaRPr>
          </a:p>
        </p:txBody>
      </p:sp>
      <p:sp>
        <p:nvSpPr>
          <p:cNvPr id="4" name="Rectangle 3"/>
          <p:cNvSpPr/>
          <p:nvPr/>
        </p:nvSpPr>
        <p:spPr>
          <a:xfrm>
            <a:off x="609600" y="6219572"/>
            <a:ext cx="6248400" cy="261610"/>
          </a:xfrm>
          <a:prstGeom prst="rect">
            <a:avLst/>
          </a:prstGeom>
        </p:spPr>
        <p:txBody>
          <a:bodyPr wrap="square">
            <a:spAutoFit/>
          </a:bodyPr>
          <a:lstStyle/>
          <a:p>
            <a:r>
              <a:rPr lang="en-US" sz="1100" dirty="0" smtClean="0">
                <a:latin typeface="Calibri" panose="020F0502020204030204" pitchFamily="34" charset="0"/>
                <a:ea typeface="Calibri" panose="020F0502020204030204" pitchFamily="34" charset="0"/>
                <a:cs typeface="Times New Roman" panose="02020603050405020304" pitchFamily="18" charset="0"/>
              </a:rPr>
              <a:t>Harris, Dallas, and Hidalgo </a:t>
            </a:r>
            <a:r>
              <a:rPr lang="en-US" sz="1100" dirty="0">
                <a:latin typeface="Calibri" panose="020F0502020204030204" pitchFamily="34" charset="0"/>
                <a:ea typeface="Calibri" panose="020F0502020204030204" pitchFamily="34" charset="0"/>
                <a:cs typeface="Times New Roman" panose="02020603050405020304" pitchFamily="18" charset="0"/>
              </a:rPr>
              <a:t>Counties had negative net </a:t>
            </a:r>
            <a:r>
              <a:rPr lang="en-US" sz="1100" dirty="0" smtClean="0">
                <a:latin typeface="Calibri" panose="020F0502020204030204" pitchFamily="34" charset="0"/>
                <a:ea typeface="Calibri" panose="020F0502020204030204" pitchFamily="34" charset="0"/>
                <a:cs typeface="Times New Roman" panose="02020603050405020304" pitchFamily="18" charset="0"/>
              </a:rPr>
              <a:t>migration.</a:t>
            </a:r>
            <a:endParaRPr lang="en-US" sz="1100" dirty="0"/>
          </a:p>
        </p:txBody>
      </p:sp>
      <p:sp>
        <p:nvSpPr>
          <p:cNvPr id="5" name="Rectangle 4"/>
          <p:cNvSpPr/>
          <p:nvPr/>
        </p:nvSpPr>
        <p:spPr>
          <a:xfrm>
            <a:off x="0" y="6455484"/>
            <a:ext cx="4572000" cy="257506"/>
          </a:xfrm>
          <a:prstGeom prst="rect">
            <a:avLst/>
          </a:prstGeom>
        </p:spPr>
        <p:txBody>
          <a:bodyPr>
            <a:spAutoFit/>
          </a:bodyPr>
          <a:lstStyle/>
          <a:p>
            <a:pPr marL="0" marR="0">
              <a:lnSpc>
                <a:spcPct val="107000"/>
              </a:lnSpc>
              <a:spcBef>
                <a:spcPts val="0"/>
              </a:spcBef>
              <a:spcAft>
                <a:spcPts val="0"/>
              </a:spcAft>
            </a:pPr>
            <a:r>
              <a:rPr lang="en-US" sz="1000" dirty="0">
                <a:solidFill>
                  <a:schemeClr val="tx1">
                    <a:lumMod val="65000"/>
                    <a:lumOff val="35000"/>
                  </a:schemeClr>
                </a:solidFill>
              </a:rPr>
              <a:t>Source: U.S. Census  Bureau, </a:t>
            </a:r>
            <a:r>
              <a:rPr lang="en-US" sz="1000" dirty="0" smtClean="0">
                <a:solidFill>
                  <a:schemeClr val="tx1">
                    <a:lumMod val="65000"/>
                    <a:lumOff val="35000"/>
                  </a:schemeClr>
                </a:solidFill>
              </a:rPr>
              <a:t>2018 Population </a:t>
            </a:r>
            <a:r>
              <a:rPr lang="en-US" sz="1000" dirty="0">
                <a:solidFill>
                  <a:schemeClr val="tx1">
                    <a:lumMod val="65000"/>
                    <a:lumOff val="35000"/>
                  </a:schemeClr>
                </a:solidFill>
              </a:rPr>
              <a:t>Estimates</a:t>
            </a:r>
            <a:endParaRPr lang="en-US" sz="10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609600" y="3822514"/>
            <a:ext cx="8077202" cy="246977"/>
          </a:xfrm>
          <a:prstGeom prst="rect">
            <a:avLst/>
          </a:prstGeom>
          <a:ln w="22225">
            <a:solidFill>
              <a:schemeClr val="accent6"/>
            </a:solidFill>
          </a:ln>
        </p:spPr>
        <p:txBody>
          <a:bodyPr wrap="square" rtlCol="0" anchor="ctr">
            <a:spAutoFit/>
          </a:bodyPr>
          <a:lstStyle/>
          <a:p>
            <a:pPr algn="ctr"/>
            <a:endParaRPr lang="en-US" dirty="0" smtClean="0">
              <a:solidFill>
                <a:schemeClr val="tx2"/>
              </a:solidFill>
            </a:endParaRPr>
          </a:p>
        </p:txBody>
      </p:sp>
      <p:sp>
        <p:nvSpPr>
          <p:cNvPr id="7" name="Rectangle 6"/>
          <p:cNvSpPr/>
          <p:nvPr/>
        </p:nvSpPr>
        <p:spPr>
          <a:xfrm>
            <a:off x="609600" y="2380735"/>
            <a:ext cx="8077202" cy="214184"/>
          </a:xfrm>
          <a:prstGeom prst="rect">
            <a:avLst/>
          </a:prstGeom>
          <a:ln w="22225">
            <a:solidFill>
              <a:schemeClr val="accent2"/>
            </a:solidFill>
          </a:ln>
        </p:spPr>
        <p:txBody>
          <a:bodyPr wrap="square" rtlCol="0" anchor="ctr">
            <a:spAutoFit/>
          </a:bodyPr>
          <a:lstStyle/>
          <a:p>
            <a:pPr algn="ctr"/>
            <a:endParaRPr lang="en-US" dirty="0" smtClean="0">
              <a:solidFill>
                <a:schemeClr val="tx2"/>
              </a:solidFill>
            </a:endParaRPr>
          </a:p>
        </p:txBody>
      </p:sp>
      <p:sp>
        <p:nvSpPr>
          <p:cNvPr id="8" name="Rectangle 7"/>
          <p:cNvSpPr/>
          <p:nvPr/>
        </p:nvSpPr>
        <p:spPr>
          <a:xfrm>
            <a:off x="609601" y="4095944"/>
            <a:ext cx="8077201" cy="418391"/>
          </a:xfrm>
          <a:prstGeom prst="rect">
            <a:avLst/>
          </a:prstGeom>
          <a:ln w="22225">
            <a:solidFill>
              <a:srgbClr val="FFCC00"/>
            </a:solidFill>
          </a:ln>
        </p:spPr>
        <p:txBody>
          <a:bodyPr wrap="square" rtlCol="0" anchor="ctr">
            <a:spAutoFit/>
          </a:bodyPr>
          <a:lstStyle/>
          <a:p>
            <a:pPr algn="ctr"/>
            <a:endParaRPr lang="en-US" dirty="0" smtClean="0">
              <a:solidFill>
                <a:schemeClr val="tx2"/>
              </a:solidFill>
            </a:endParaRPr>
          </a:p>
        </p:txBody>
      </p:sp>
    </p:spTree>
    <p:extLst>
      <p:ext uri="{BB962C8B-B14F-4D97-AF65-F5344CB8AC3E}">
        <p14:creationId xmlns:p14="http://schemas.microsoft.com/office/powerpoint/2010/main" val="122880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10586</TotalTime>
  <Words>3121</Words>
  <Application>Microsoft Office PowerPoint</Application>
  <PresentationFormat>On-screen Show (4:3)</PresentationFormat>
  <Paragraphs>710</Paragraphs>
  <Slides>39</Slides>
  <Notes>25</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39</vt:i4>
      </vt:variant>
    </vt:vector>
  </HeadingPairs>
  <TitlesOfParts>
    <vt:vector size="50" baseType="lpstr">
      <vt:lpstr>ＭＳ Ｐゴシック</vt:lpstr>
      <vt:lpstr>Arial</vt:lpstr>
      <vt:lpstr>Calibri</vt:lpstr>
      <vt:lpstr>Calibri Light</vt:lpstr>
      <vt:lpstr>Century Gothic</vt:lpstr>
      <vt:lpstr>Times New Roman</vt:lpstr>
      <vt:lpstr>Office Theme</vt:lpstr>
      <vt:lpstr>2_Office Theme</vt:lpstr>
      <vt:lpstr>1_Office Theme</vt:lpstr>
      <vt:lpstr>Custom Design</vt:lpstr>
      <vt:lpstr>3_Office Theme</vt:lpstr>
      <vt:lpstr>PowerPoint Presentation</vt:lpstr>
      <vt:lpstr>PowerPoint Presentation</vt:lpstr>
      <vt:lpstr>Population Growth of Select States, 2000-2018</vt:lpstr>
      <vt:lpstr>Total Estimated Population by County, Texas, 2018</vt:lpstr>
      <vt:lpstr>Estimated Population Change, Texas Counties,  2010 to 2018</vt:lpstr>
      <vt:lpstr>Estimated Percent Change of the Total Population by County, Texas, 2010 to 2018</vt:lpstr>
      <vt:lpstr>PowerPoint Presentation</vt:lpstr>
      <vt:lpstr>Estimates of Percent Components of Population Change, Texas, 2011-2018</vt:lpstr>
      <vt:lpstr>PowerPoint Presentation</vt:lpstr>
      <vt:lpstr>Top Counties for Percent Growth* in Texas, 2017-2018</vt:lpstr>
      <vt:lpstr>Estimated Percent of Total Net-Migrant Flows to and From Texas and Other States, 2017</vt:lpstr>
      <vt:lpstr>PowerPoint Presentation</vt:lpstr>
      <vt:lpstr>PowerPoint Presentation</vt:lpstr>
      <vt:lpstr>Numeric Change and Percent of Total Population Change by Race/Ethnicity, 2010-2018, Texas</vt:lpstr>
      <vt:lpstr>Race/Ethnicity Composition, Austin Metro Area and Its Counties, 2017</vt:lpstr>
      <vt:lpstr>Numeric and Percent Change by Race/Ethnicity, 2010 to 2017</vt:lpstr>
      <vt:lpstr>Total Fertility Rate by Race/Ethnicity, Texas, 1990-2017</vt:lpstr>
      <vt:lpstr>Population Pyramid for White Non-Hispanics in Texas, 2017</vt:lpstr>
      <vt:lpstr>Population Pyramid for Hispanics in Texas, 2017</vt:lpstr>
      <vt:lpstr>Texas Population Pyramid by Race/Ethnicity, 2017</vt:lpstr>
      <vt:lpstr>PowerPoint Presentation</vt:lpstr>
      <vt:lpstr>PowerPoint Presentation</vt:lpstr>
      <vt:lpstr>Population by Age Group, Texas, 2010, 2017, 2018</vt:lpstr>
      <vt:lpstr>PowerPoint Presentation</vt:lpstr>
      <vt:lpstr>PowerPoint Presentation</vt:lpstr>
      <vt:lpstr>U.S. and Texas Job Growth, 2015-2019</vt:lpstr>
      <vt:lpstr>U.S. and Texas Job Growth by Industry, 2019</vt:lpstr>
      <vt:lpstr>Austin Metro Area Job Growth by Industry Sector, 2019</vt:lpstr>
      <vt:lpstr>Single Family Housing Permits, Texas and Major Metros, 2019</vt:lpstr>
      <vt:lpstr>Economic Indicators, Texas and U.S., 2017</vt:lpstr>
      <vt:lpstr>Unauthorized Immigrants in Texas</vt:lpstr>
      <vt:lpstr>PowerPoint Presentation</vt:lpstr>
      <vt:lpstr>Projected Population, 2010-2050, Texas</vt:lpstr>
      <vt:lpstr>Projected Population by Race and Ethnicity,  Texas 2010-2050</vt:lpstr>
      <vt:lpstr>Projected Population Change and Percent of Total Projected Change by Race/Ethnicity, 2010-2030, Texas</vt:lpstr>
      <vt:lpstr>Population Projections, Austin-Round Rock Metro Area, 2010-2050</vt:lpstr>
      <vt:lpstr>Population Projections by Race/Ethnicity,  Austin Metro Area, 2010-2050</vt:lpstr>
      <vt:lpstr>PowerPoint Presentation</vt:lpstr>
      <vt:lpstr>PowerPoint Presentation</vt:lpstr>
    </vt:vector>
  </TitlesOfParts>
  <Company>UTSA/IDSER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Alelhie Lila Valencia</dc:creator>
  <cp:lastModifiedBy>Alelhie Lila Valencia</cp:lastModifiedBy>
  <cp:revision>574</cp:revision>
  <cp:lastPrinted>2018-10-03T15:51:15Z</cp:lastPrinted>
  <dcterms:created xsi:type="dcterms:W3CDTF">2016-06-30T18:52:57Z</dcterms:created>
  <dcterms:modified xsi:type="dcterms:W3CDTF">2019-08-27T20:27:41Z</dcterms:modified>
</cp:coreProperties>
</file>