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0.xml" ContentType="application/vnd.openxmlformats-officedocument.drawingml.chart+xml"/>
  <Override PartName="/ppt/theme/themeOverride3.xml" ContentType="application/vnd.openxmlformats-officedocument.themeOverride+xml"/>
  <Override PartName="/ppt/notesSlides/notesSlide25.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 id="2147483721" r:id="rId5"/>
  </p:sldMasterIdLst>
  <p:notesMasterIdLst>
    <p:notesMasterId r:id="rId50"/>
  </p:notesMasterIdLst>
  <p:handoutMasterIdLst>
    <p:handoutMasterId r:id="rId51"/>
  </p:handoutMasterIdLst>
  <p:sldIdLst>
    <p:sldId id="549" r:id="rId6"/>
    <p:sldId id="592" r:id="rId7"/>
    <p:sldId id="604" r:id="rId8"/>
    <p:sldId id="620" r:id="rId9"/>
    <p:sldId id="621" r:id="rId10"/>
    <p:sldId id="622" r:id="rId11"/>
    <p:sldId id="590" r:id="rId12"/>
    <p:sldId id="625" r:id="rId13"/>
    <p:sldId id="424" r:id="rId14"/>
    <p:sldId id="666" r:id="rId15"/>
    <p:sldId id="668" r:id="rId16"/>
    <p:sldId id="626" r:id="rId17"/>
    <p:sldId id="409" r:id="rId18"/>
    <p:sldId id="669" r:id="rId19"/>
    <p:sldId id="680" r:id="rId20"/>
    <p:sldId id="681" r:id="rId21"/>
    <p:sldId id="670" r:id="rId22"/>
    <p:sldId id="671" r:id="rId23"/>
    <p:sldId id="672" r:id="rId24"/>
    <p:sldId id="703" r:id="rId25"/>
    <p:sldId id="673" r:id="rId26"/>
    <p:sldId id="674" r:id="rId27"/>
    <p:sldId id="676" r:id="rId28"/>
    <p:sldId id="677" r:id="rId29"/>
    <p:sldId id="678" r:id="rId30"/>
    <p:sldId id="423" r:id="rId31"/>
    <p:sldId id="534" r:id="rId32"/>
    <p:sldId id="535" r:id="rId33"/>
    <p:sldId id="650" r:id="rId34"/>
    <p:sldId id="691" r:id="rId35"/>
    <p:sldId id="702" r:id="rId36"/>
    <p:sldId id="701" r:id="rId37"/>
    <p:sldId id="692" r:id="rId38"/>
    <p:sldId id="658" r:id="rId39"/>
    <p:sldId id="696" r:id="rId40"/>
    <p:sldId id="697" r:id="rId41"/>
    <p:sldId id="698" r:id="rId42"/>
    <p:sldId id="699" r:id="rId43"/>
    <p:sldId id="685" r:id="rId44"/>
    <p:sldId id="693" r:id="rId45"/>
    <p:sldId id="694" r:id="rId46"/>
    <p:sldId id="695" r:id="rId47"/>
    <p:sldId id="700" r:id="rId48"/>
    <p:sldId id="659" r:id="rId4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493"/>
    <a:srgbClr val="CC9900"/>
    <a:srgbClr val="313D95"/>
    <a:srgbClr val="BC8B00"/>
    <a:srgbClr val="F8A662"/>
    <a:srgbClr val="FFCC00"/>
    <a:srgbClr val="FFFF00"/>
    <a:srgbClr val="25406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95332" autoAdjust="0"/>
  </p:normalViewPr>
  <p:slideViewPr>
    <p:cSldViewPr snapToGrid="0">
      <p:cViewPr varScale="1">
        <p:scale>
          <a:sx n="123" d="100"/>
          <a:sy n="123" d="100"/>
        </p:scale>
        <p:origin x="108" y="372"/>
      </p:cViewPr>
      <p:guideLst/>
    </p:cSldViewPr>
  </p:slideViewPr>
  <p:notesTextViewPr>
    <p:cViewPr>
      <p:scale>
        <a:sx n="1" d="1"/>
        <a:sy n="1" d="1"/>
      </p:scale>
      <p:origin x="0" y="0"/>
    </p:cViewPr>
  </p:notesTextViewPr>
  <p:notesViewPr>
    <p:cSldViewPr snapToGrid="0">
      <p:cViewPr varScale="1">
        <p:scale>
          <a:sx n="140" d="100"/>
          <a:sy n="140" d="100"/>
        </p:scale>
        <p:origin x="123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Natural Increase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Sheet1!$B$2:$B$9</c:f>
              <c:numCache>
                <c:formatCode>0.0%</c:formatCode>
                <c:ptCount val="8"/>
                <c:pt idx="0">
                  <c:v>0.53173337049932679</c:v>
                </c:pt>
                <c:pt idx="1">
                  <c:v>0.48435091590544027</c:v>
                </c:pt>
                <c:pt idx="2">
                  <c:v>0.51596056741998408</c:v>
                </c:pt>
                <c:pt idx="3">
                  <c:v>0.45207065767356391</c:v>
                </c:pt>
                <c:pt idx="4">
                  <c:v>0.42984751421095374</c:v>
                </c:pt>
                <c:pt idx="5">
                  <c:v>0.47136308258708237</c:v>
                </c:pt>
                <c:pt idx="6">
                  <c:v>0.52518345981416081</c:v>
                </c:pt>
                <c:pt idx="7" formatCode="0.00%">
                  <c:v>0.504</c:v>
                </c:pt>
              </c:numCache>
            </c:numRef>
          </c:val>
          <c:extLst>
            <c:ext xmlns:c16="http://schemas.microsoft.com/office/drawing/2014/chart" uri="{C3380CC4-5D6E-409C-BE32-E72D297353CC}">
              <c16:uniqueId val="{00000000-7910-4928-A331-F6F715EF4A96}"/>
            </c:ext>
          </c:extLst>
        </c:ser>
        <c:ser>
          <c:idx val="1"/>
          <c:order val="1"/>
          <c:tx>
            <c:strRef>
              <c:f>Sheet1!$C$1</c:f>
              <c:strCache>
                <c:ptCount val="1"/>
                <c:pt idx="0">
                  <c:v>Net International Migration</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Sheet1!$C$2:$C$9</c:f>
              <c:numCache>
                <c:formatCode>0.0%</c:formatCode>
                <c:ptCount val="8"/>
                <c:pt idx="0">
                  <c:v>0.17554709918591541</c:v>
                </c:pt>
                <c:pt idx="1">
                  <c:v>0.17836919461049391</c:v>
                </c:pt>
                <c:pt idx="2">
                  <c:v>0.20671266465759744</c:v>
                </c:pt>
                <c:pt idx="3">
                  <c:v>0.2025162904721379</c:v>
                </c:pt>
                <c:pt idx="4">
                  <c:v>0.22086879805908949</c:v>
                </c:pt>
                <c:pt idx="5">
                  <c:v>0.24895954682483926</c:v>
                </c:pt>
                <c:pt idx="6">
                  <c:v>0.27654719863751348</c:v>
                </c:pt>
                <c:pt idx="7" formatCode="0.00%">
                  <c:v>0.27700000000000002</c:v>
                </c:pt>
              </c:numCache>
            </c:numRef>
          </c:val>
          <c:extLst>
            <c:ext xmlns:c16="http://schemas.microsoft.com/office/drawing/2014/chart" uri="{C3380CC4-5D6E-409C-BE32-E72D297353CC}">
              <c16:uniqueId val="{00000001-7910-4928-A331-F6F715EF4A96}"/>
            </c:ext>
          </c:extLst>
        </c:ser>
        <c:ser>
          <c:idx val="2"/>
          <c:order val="2"/>
          <c:tx>
            <c:strRef>
              <c:f>Sheet1!$D$1</c:f>
              <c:strCache>
                <c:ptCount val="1"/>
                <c:pt idx="0">
                  <c:v>Net Domestic Migration</c:v>
                </c:pt>
              </c:strCache>
            </c:strRef>
          </c:tx>
          <c:spPr>
            <a:solidFill>
              <a:schemeClr val="accent6">
                <a:lumMod val="5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Sheet1!$D$2:$D$9</c:f>
              <c:numCache>
                <c:formatCode>0.0%</c:formatCode>
                <c:ptCount val="8"/>
                <c:pt idx="0">
                  <c:v>0.29271953031475778</c:v>
                </c:pt>
                <c:pt idx="1">
                  <c:v>0.33727988948406584</c:v>
                </c:pt>
                <c:pt idx="2">
                  <c:v>0.2773267679224185</c:v>
                </c:pt>
                <c:pt idx="3">
                  <c:v>0.34541305185429821</c:v>
                </c:pt>
                <c:pt idx="4">
                  <c:v>0.34928368772995677</c:v>
                </c:pt>
                <c:pt idx="5">
                  <c:v>0.27967737058807834</c:v>
                </c:pt>
                <c:pt idx="6">
                  <c:v>0.19826934154832571</c:v>
                </c:pt>
                <c:pt idx="7" formatCode="0.00%">
                  <c:v>0.218</c:v>
                </c:pt>
              </c:numCache>
            </c:numRef>
          </c:val>
          <c:extLst>
            <c:ext xmlns:c16="http://schemas.microsoft.com/office/drawing/2014/chart" uri="{C3380CC4-5D6E-409C-BE32-E72D297353CC}">
              <c16:uniqueId val="{00000002-7910-4928-A331-F6F715EF4A96}"/>
            </c:ext>
          </c:extLst>
        </c:ser>
        <c:dLbls>
          <c:showLegendKey val="0"/>
          <c:showVal val="1"/>
          <c:showCatName val="0"/>
          <c:showSerName val="0"/>
          <c:showPercent val="0"/>
          <c:showBubbleSize val="0"/>
        </c:dLbls>
        <c:gapWidth val="75"/>
        <c:overlap val="100"/>
        <c:axId val="735792608"/>
        <c:axId val="735789864"/>
      </c:barChart>
      <c:catAx>
        <c:axId val="73579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5789864"/>
        <c:crosses val="autoZero"/>
        <c:auto val="1"/>
        <c:lblAlgn val="ctr"/>
        <c:lblOffset val="100"/>
        <c:noMultiLvlLbl val="0"/>
      </c:catAx>
      <c:valAx>
        <c:axId val="735789864"/>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579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Sheet1!$O$3</c:f>
              <c:strCache>
                <c:ptCount val="1"/>
                <c:pt idx="0">
                  <c:v>Hispanic</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Sheet1!$P$3:$Y$3</c:f>
              <c:numCache>
                <c:formatCode>#,##0</c:formatCode>
                <c:ptCount val="10"/>
                <c:pt idx="0">
                  <c:v>438441</c:v>
                </c:pt>
                <c:pt idx="1">
                  <c:v>475529</c:v>
                </c:pt>
                <c:pt idx="2">
                  <c:v>549531</c:v>
                </c:pt>
                <c:pt idx="3">
                  <c:v>584856</c:v>
                </c:pt>
                <c:pt idx="4">
                  <c:v>610867</c:v>
                </c:pt>
                <c:pt idx="5">
                  <c:v>610722</c:v>
                </c:pt>
                <c:pt idx="6">
                  <c:v>614483</c:v>
                </c:pt>
                <c:pt idx="7">
                  <c:v>622508</c:v>
                </c:pt>
                <c:pt idx="8">
                  <c:v>648916</c:v>
                </c:pt>
                <c:pt idx="9">
                  <c:v>671791</c:v>
                </c:pt>
              </c:numCache>
            </c:numRef>
          </c:val>
          <c:smooth val="0"/>
          <c:extLst>
            <c:ext xmlns:c16="http://schemas.microsoft.com/office/drawing/2014/chart" uri="{C3380CC4-5D6E-409C-BE32-E72D297353CC}">
              <c16:uniqueId val="{00000000-1297-4912-8D94-6F37DBEB340C}"/>
            </c:ext>
          </c:extLst>
        </c:ser>
        <c:ser>
          <c:idx val="1"/>
          <c:order val="1"/>
          <c:tx>
            <c:strRef>
              <c:f>Sheet1!$O$4</c:f>
              <c:strCache>
                <c:ptCount val="1"/>
                <c:pt idx="0">
                  <c:v>NH White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Sheet1!$P$4:$Y$4</c:f>
              <c:numCache>
                <c:formatCode>#,##0</c:formatCode>
                <c:ptCount val="10"/>
                <c:pt idx="0">
                  <c:v>759798</c:v>
                </c:pt>
                <c:pt idx="1">
                  <c:v>783197</c:v>
                </c:pt>
                <c:pt idx="2">
                  <c:v>790783</c:v>
                </c:pt>
                <c:pt idx="3">
                  <c:v>810331</c:v>
                </c:pt>
                <c:pt idx="4">
                  <c:v>780112</c:v>
                </c:pt>
                <c:pt idx="5">
                  <c:v>758223</c:v>
                </c:pt>
                <c:pt idx="6">
                  <c:v>752893</c:v>
                </c:pt>
                <c:pt idx="7">
                  <c:v>736929</c:v>
                </c:pt>
                <c:pt idx="8">
                  <c:v>729651</c:v>
                </c:pt>
                <c:pt idx="9">
                  <c:v>707117</c:v>
                </c:pt>
              </c:numCache>
            </c:numRef>
          </c:val>
          <c:smooth val="0"/>
          <c:extLst>
            <c:ext xmlns:c16="http://schemas.microsoft.com/office/drawing/2014/chart" uri="{C3380CC4-5D6E-409C-BE32-E72D297353CC}">
              <c16:uniqueId val="{00000001-1297-4912-8D94-6F37DBEB340C}"/>
            </c:ext>
          </c:extLst>
        </c:ser>
        <c:ser>
          <c:idx val="2"/>
          <c:order val="2"/>
          <c:tx>
            <c:strRef>
              <c:f>Sheet1!$O$5</c:f>
              <c:strCache>
                <c:ptCount val="1"/>
                <c:pt idx="0">
                  <c:v>Black</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Sheet1!$P$5:$Y$5</c:f>
              <c:numCache>
                <c:formatCode>#,##0</c:formatCode>
                <c:ptCount val="10"/>
                <c:pt idx="0">
                  <c:v>224917</c:v>
                </c:pt>
                <c:pt idx="1">
                  <c:v>233939</c:v>
                </c:pt>
                <c:pt idx="2">
                  <c:v>272391</c:v>
                </c:pt>
                <c:pt idx="3">
                  <c:v>273737</c:v>
                </c:pt>
                <c:pt idx="4">
                  <c:v>293158</c:v>
                </c:pt>
                <c:pt idx="5">
                  <c:v>286624</c:v>
                </c:pt>
                <c:pt idx="6">
                  <c:v>296972</c:v>
                </c:pt>
                <c:pt idx="7">
                  <c:v>275673</c:v>
                </c:pt>
                <c:pt idx="8">
                  <c:v>285606</c:v>
                </c:pt>
                <c:pt idx="9">
                  <c:v>280719</c:v>
                </c:pt>
              </c:numCache>
            </c:numRef>
          </c:val>
          <c:smooth val="0"/>
          <c:extLst>
            <c:ext xmlns:c16="http://schemas.microsoft.com/office/drawing/2014/chart" uri="{C3380CC4-5D6E-409C-BE32-E72D297353CC}">
              <c16:uniqueId val="{00000002-1297-4912-8D94-6F37DBEB340C}"/>
            </c:ext>
          </c:extLst>
        </c:ser>
        <c:ser>
          <c:idx val="3"/>
          <c:order val="3"/>
          <c:tx>
            <c:strRef>
              <c:f>Sheet1!$O$6</c:f>
              <c:strCache>
                <c:ptCount val="1"/>
                <c:pt idx="0">
                  <c:v>Asian</c:v>
                </c:pt>
              </c:strCache>
            </c:strRef>
          </c:tx>
          <c:spPr>
            <a:ln w="22225" cap="rnd">
              <a:solidFill>
                <a:schemeClr val="accent4"/>
              </a:solidFill>
              <a:round/>
            </a:ln>
            <a:effectLst/>
          </c:spPr>
          <c:marker>
            <c:symbol val="x"/>
            <c:size val="6"/>
            <c:spPr>
              <a:noFill/>
              <a:ln w="9525">
                <a:solidFill>
                  <a:schemeClr val="accent4"/>
                </a:solidFill>
                <a:round/>
              </a:ln>
              <a:effectLst/>
            </c:spPr>
          </c:marker>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Sheet1!$P$6:$Y$6</c:f>
              <c:numCache>
                <c:formatCode>#,##0</c:formatCode>
                <c:ptCount val="10"/>
                <c:pt idx="0">
                  <c:v>91473</c:v>
                </c:pt>
                <c:pt idx="1">
                  <c:v>94278</c:v>
                </c:pt>
                <c:pt idx="2">
                  <c:v>115095</c:v>
                </c:pt>
                <c:pt idx="3">
                  <c:v>121878</c:v>
                </c:pt>
                <c:pt idx="4">
                  <c:v>122319</c:v>
                </c:pt>
                <c:pt idx="5">
                  <c:v>123644</c:v>
                </c:pt>
                <c:pt idx="6">
                  <c:v>128321</c:v>
                </c:pt>
                <c:pt idx="7">
                  <c:v>135340</c:v>
                </c:pt>
                <c:pt idx="8">
                  <c:v>140679</c:v>
                </c:pt>
                <c:pt idx="9">
                  <c:v>145699</c:v>
                </c:pt>
              </c:numCache>
            </c:numRef>
          </c:val>
          <c:smooth val="0"/>
          <c:extLst>
            <c:ext xmlns:c16="http://schemas.microsoft.com/office/drawing/2014/chart" uri="{C3380CC4-5D6E-409C-BE32-E72D297353CC}">
              <c16:uniqueId val="{00000003-1297-4912-8D94-6F37DBEB340C}"/>
            </c:ext>
          </c:extLst>
        </c:ser>
        <c:dLbls>
          <c:showLegendKey val="0"/>
          <c:showVal val="0"/>
          <c:showCatName val="0"/>
          <c:showSerName val="0"/>
          <c:showPercent val="0"/>
          <c:showBubbleSize val="0"/>
        </c:dLbls>
        <c:marker val="1"/>
        <c:smooth val="0"/>
        <c:axId val="579520488"/>
        <c:axId val="579519504"/>
      </c:lineChart>
      <c:catAx>
        <c:axId val="579520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79519504"/>
        <c:crosses val="autoZero"/>
        <c:auto val="1"/>
        <c:lblAlgn val="ctr"/>
        <c:lblOffset val="100"/>
        <c:noMultiLvlLbl val="0"/>
      </c:catAx>
      <c:valAx>
        <c:axId val="579519504"/>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520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Sheet1!$A$52</c:f>
              <c:strCache>
                <c:ptCount val="1"/>
                <c:pt idx="0">
                  <c:v>Less than High School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0408032423269349E-2"/>
                  <c:y val="2.9811761415443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8D6-4CB3-8B14-A1CE01F3C440}"/>
                </c:ext>
              </c:extLst>
            </c:dLbl>
            <c:dLbl>
              <c:idx val="1"/>
              <c:layout>
                <c:manualLayout>
                  <c:x val="-4.4572652622750578E-2"/>
                  <c:y val="2.74182112603907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8D6-4CB3-8B14-A1CE01F3C44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Sheet1!$B$52:$C$52</c:f>
              <c:numCache>
                <c:formatCode>0.00%</c:formatCode>
                <c:ptCount val="2"/>
                <c:pt idx="0">
                  <c:v>0.155</c:v>
                </c:pt>
                <c:pt idx="1">
                  <c:v>0.12</c:v>
                </c:pt>
              </c:numCache>
            </c:numRef>
          </c:val>
          <c:smooth val="0"/>
          <c:extLst>
            <c:ext xmlns:c16="http://schemas.microsoft.com/office/drawing/2014/chart" uri="{C3380CC4-5D6E-409C-BE32-E72D297353CC}">
              <c16:uniqueId val="{00000000-72E2-4C66-9161-389D499BEF16}"/>
            </c:ext>
          </c:extLst>
        </c:ser>
        <c:ser>
          <c:idx val="1"/>
          <c:order val="1"/>
          <c:tx>
            <c:strRef>
              <c:f>Sheet1!$A$53</c:f>
              <c:strCache>
                <c:ptCount val="1"/>
                <c:pt idx="0">
                  <c:v>High School or Equivalent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
              <c:layout>
                <c:manualLayout>
                  <c:x val="-5.0408032423269425E-2"/>
                  <c:y val="2.74182112603906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8D6-4CB3-8B14-A1CE01F3C44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Sheet1!$B$53:$C$53</c:f>
              <c:numCache>
                <c:formatCode>0.00%</c:formatCode>
                <c:ptCount val="2"/>
                <c:pt idx="0">
                  <c:v>0.30099999999999999</c:v>
                </c:pt>
                <c:pt idx="1">
                  <c:v>0.27100000000000002</c:v>
                </c:pt>
              </c:numCache>
            </c:numRef>
          </c:val>
          <c:smooth val="0"/>
          <c:extLst>
            <c:ext xmlns:c16="http://schemas.microsoft.com/office/drawing/2014/chart" uri="{C3380CC4-5D6E-409C-BE32-E72D297353CC}">
              <c16:uniqueId val="{00000001-72E2-4C66-9161-389D499BEF16}"/>
            </c:ext>
          </c:extLst>
        </c:ser>
        <c:ser>
          <c:idx val="2"/>
          <c:order val="2"/>
          <c:tx>
            <c:strRef>
              <c:f>Sheet1!$A$54</c:f>
              <c:strCache>
                <c:ptCount val="1"/>
                <c:pt idx="0">
                  <c:v>Some College or Associate's Degree</c:v>
                </c:pt>
              </c:strCache>
            </c:strRef>
          </c:tx>
          <c:spPr>
            <a:ln w="28575" cap="rnd">
              <a:solidFill>
                <a:schemeClr val="tx2">
                  <a:lumMod val="40000"/>
                  <a:lumOff val="60000"/>
                </a:schemeClr>
              </a:solidFill>
              <a:round/>
            </a:ln>
            <a:effectLst/>
          </c:spPr>
          <c:marker>
            <c:symbol val="circle"/>
            <c:size val="5"/>
            <c:spPr>
              <a:solidFill>
                <a:schemeClr val="tx2">
                  <a:lumMod val="40000"/>
                  <a:lumOff val="60000"/>
                </a:schemeClr>
              </a:solidFill>
              <a:ln w="9525">
                <a:solidFill>
                  <a:schemeClr val="tx2">
                    <a:lumMod val="40000"/>
                    <a:lumOff val="60000"/>
                  </a:schemeClr>
                </a:solidFill>
              </a:ln>
              <a:effectLst/>
            </c:spPr>
          </c:marker>
          <c:dLbls>
            <c:dLbl>
              <c:idx val="0"/>
              <c:layout>
                <c:manualLayout>
                  <c:x val="-4.8462905823096404E-2"/>
                  <c:y val="3.22053115704968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8D6-4CB3-8B14-A1CE01F3C44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Sheet1!$B$54:$C$54</c:f>
              <c:numCache>
                <c:formatCode>0.00%</c:formatCode>
                <c:ptCount val="2"/>
                <c:pt idx="0">
                  <c:v>0.26900000000000002</c:v>
                </c:pt>
                <c:pt idx="1">
                  <c:v>0.28899999999999998</c:v>
                </c:pt>
              </c:numCache>
            </c:numRef>
          </c:val>
          <c:smooth val="0"/>
          <c:extLst>
            <c:ext xmlns:c16="http://schemas.microsoft.com/office/drawing/2014/chart" uri="{C3380CC4-5D6E-409C-BE32-E72D297353CC}">
              <c16:uniqueId val="{00000002-72E2-4C66-9161-389D499BEF16}"/>
            </c:ext>
          </c:extLst>
        </c:ser>
        <c:ser>
          <c:idx val="3"/>
          <c:order val="3"/>
          <c:tx>
            <c:strRef>
              <c:f>Sheet1!$A$55</c:f>
              <c:strCache>
                <c:ptCount val="1"/>
                <c:pt idx="0">
                  <c:v>Bachelor's Degree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Sheet1!$B$55:$C$55</c:f>
              <c:numCache>
                <c:formatCode>0.00%</c:formatCode>
                <c:ptCount val="2"/>
                <c:pt idx="0">
                  <c:v>0.17399999999999999</c:v>
                </c:pt>
                <c:pt idx="1">
                  <c:v>0.19700000000000001</c:v>
                </c:pt>
              </c:numCache>
            </c:numRef>
          </c:val>
          <c:smooth val="0"/>
          <c:extLst>
            <c:ext xmlns:c16="http://schemas.microsoft.com/office/drawing/2014/chart" uri="{C3380CC4-5D6E-409C-BE32-E72D297353CC}">
              <c16:uniqueId val="{00000003-72E2-4C66-9161-389D499BEF16}"/>
            </c:ext>
          </c:extLst>
        </c:ser>
        <c:ser>
          <c:idx val="4"/>
          <c:order val="4"/>
          <c:tx>
            <c:strRef>
              <c:f>Sheet1!$A$56</c:f>
              <c:strCache>
                <c:ptCount val="1"/>
                <c:pt idx="0">
                  <c:v>Graduate or Professional Degree</c:v>
                </c:pt>
              </c:strCache>
            </c:strRef>
          </c:tx>
          <c:spPr>
            <a:ln w="28575" cap="rnd">
              <a:solidFill>
                <a:schemeClr val="accent1">
                  <a:lumMod val="75000"/>
                </a:schemeClr>
              </a:solidFill>
              <a:round/>
            </a:ln>
            <a:effectLst/>
          </c:spPr>
          <c:marker>
            <c:symbol val="circle"/>
            <c:size val="5"/>
            <c:spPr>
              <a:solidFill>
                <a:schemeClr val="accent1">
                  <a:lumMod val="75000"/>
                </a:schemeClr>
              </a:solidFill>
              <a:ln w="9525">
                <a:solidFill>
                  <a:schemeClr val="accent1">
                    <a:lumMod val="75000"/>
                  </a:schemeClr>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Sheet1!$B$56:$C$56</c:f>
              <c:numCache>
                <c:formatCode>0.00%</c:formatCode>
                <c:ptCount val="2"/>
                <c:pt idx="0">
                  <c:v>0.10100000000000001</c:v>
                </c:pt>
                <c:pt idx="1">
                  <c:v>0.123</c:v>
                </c:pt>
              </c:numCache>
            </c:numRef>
          </c:val>
          <c:smooth val="0"/>
          <c:extLst>
            <c:ext xmlns:c16="http://schemas.microsoft.com/office/drawing/2014/chart" uri="{C3380CC4-5D6E-409C-BE32-E72D297353CC}">
              <c16:uniqueId val="{00000004-72E2-4C66-9161-389D499BEF16}"/>
            </c:ext>
          </c:extLst>
        </c:ser>
        <c:dLbls>
          <c:showLegendKey val="0"/>
          <c:showVal val="0"/>
          <c:showCatName val="0"/>
          <c:showSerName val="0"/>
          <c:showPercent val="0"/>
          <c:showBubbleSize val="0"/>
        </c:dLbls>
        <c:marker val="1"/>
        <c:smooth val="0"/>
        <c:axId val="405512168"/>
        <c:axId val="405512496"/>
      </c:lineChart>
      <c:catAx>
        <c:axId val="40551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5512496"/>
        <c:crosses val="autoZero"/>
        <c:auto val="1"/>
        <c:lblAlgn val="ctr"/>
        <c:lblOffset val="100"/>
        <c:noMultiLvlLbl val="0"/>
      </c:catAx>
      <c:valAx>
        <c:axId val="4055124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05512168"/>
        <c:crosses val="autoZero"/>
        <c:crossBetween val="between"/>
      </c:valAx>
      <c:spPr>
        <a:noFill/>
        <a:ln>
          <a:noFill/>
        </a:ln>
        <a:effectLst/>
      </c:spPr>
    </c:plotArea>
    <c:legend>
      <c:legendPos val="r"/>
      <c:layout>
        <c:manualLayout>
          <c:xMode val="edge"/>
          <c:yMode val="edge"/>
          <c:x val="0.66841319635149388"/>
          <c:y val="2.7231438960890138E-2"/>
          <c:w val="0.33158680364850612"/>
          <c:h val="0.476770689979468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smtClean="0"/>
              <a:t>Percent BA by Age Group</a:t>
            </a:r>
            <a:endParaRPr lang="en-US"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71405745375004"/>
          <c:y val="0.11102514506769826"/>
          <c:w val="0.82135291327613547"/>
          <c:h val="0.73537194697858121"/>
        </c:manualLayout>
      </c:layout>
      <c:lineChart>
        <c:grouping val="standard"/>
        <c:varyColors val="0"/>
        <c:ser>
          <c:idx val="0"/>
          <c:order val="0"/>
          <c:tx>
            <c:strRef>
              <c:f>Sheet1!$A$4</c:f>
              <c:strCache>
                <c:ptCount val="1"/>
                <c:pt idx="0">
                  <c:v>25 to 34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8.8681089320888067E-3"/>
                  <c:y val="-5.1579626047711154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832-4765-8AEF-CEB9B9C9C8A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Sheet1!$B$4:$C$4</c:f>
              <c:numCache>
                <c:formatCode>0.0%</c:formatCode>
                <c:ptCount val="2"/>
                <c:pt idx="0">
                  <c:v>0.23799999999999999</c:v>
                </c:pt>
                <c:pt idx="1">
                  <c:v>0.31</c:v>
                </c:pt>
              </c:numCache>
            </c:numRef>
          </c:val>
          <c:smooth val="0"/>
          <c:extLst>
            <c:ext xmlns:c16="http://schemas.microsoft.com/office/drawing/2014/chart" uri="{C3380CC4-5D6E-409C-BE32-E72D297353CC}">
              <c16:uniqueId val="{00000000-64A7-4B51-8D28-9DAC75E642EA}"/>
            </c:ext>
          </c:extLst>
        </c:ser>
        <c:ser>
          <c:idx val="1"/>
          <c:order val="1"/>
          <c:tx>
            <c:strRef>
              <c:f>Sheet1!$A$5</c:f>
              <c:strCache>
                <c:ptCount val="1"/>
                <c:pt idx="0">
                  <c:v>35 to 44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1.2001716328586617E-2"/>
                  <c:y val="-3.09477756286266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832-4765-8AEF-CEB9B9C9C8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Sheet1!$B$5:$C$5</c:f>
              <c:numCache>
                <c:formatCode>0.0%</c:formatCode>
                <c:ptCount val="2"/>
                <c:pt idx="0">
                  <c:v>0.26900000000000002</c:v>
                </c:pt>
                <c:pt idx="1">
                  <c:v>0.316</c:v>
                </c:pt>
              </c:numCache>
            </c:numRef>
          </c:val>
          <c:smooth val="0"/>
          <c:extLst>
            <c:ext xmlns:c16="http://schemas.microsoft.com/office/drawing/2014/chart" uri="{C3380CC4-5D6E-409C-BE32-E72D297353CC}">
              <c16:uniqueId val="{00000001-64A7-4B51-8D28-9DAC75E642EA}"/>
            </c:ext>
          </c:extLst>
        </c:ser>
        <c:ser>
          <c:idx val="2"/>
          <c:order val="2"/>
          <c:tx>
            <c:strRef>
              <c:f>Sheet1!$A$6</c:f>
              <c:strCache>
                <c:ptCount val="1"/>
                <c:pt idx="0">
                  <c:v>45 to 64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0.16241487136048155"/>
                  <c:y val="-1.547388781431334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832-4765-8AEF-CEB9B9C9C8AE}"/>
                </c:ext>
              </c:extLst>
            </c:dLbl>
            <c:dLbl>
              <c:idx val="1"/>
              <c:layout>
                <c:manualLayout>
                  <c:x val="-8.8681089320888067E-3"/>
                  <c:y val="1.547388781431334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832-4765-8AEF-CEB9B9C9C8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Sheet1!$B$6:$C$6</c:f>
              <c:numCache>
                <c:formatCode>0.0%</c:formatCode>
                <c:ptCount val="2"/>
                <c:pt idx="0">
                  <c:v>0.27600000000000002</c:v>
                </c:pt>
                <c:pt idx="1">
                  <c:v>0.28999999999999998</c:v>
                </c:pt>
              </c:numCache>
            </c:numRef>
          </c:val>
          <c:smooth val="0"/>
          <c:extLst>
            <c:ext xmlns:c16="http://schemas.microsoft.com/office/drawing/2014/chart" uri="{C3380CC4-5D6E-409C-BE32-E72D297353CC}">
              <c16:uniqueId val="{00000002-64A7-4B51-8D28-9DAC75E642EA}"/>
            </c:ext>
          </c:extLst>
        </c:ser>
        <c:ser>
          <c:idx val="3"/>
          <c:order val="3"/>
          <c:tx>
            <c:strRef>
              <c:f>Sheet1!$A$7</c:f>
              <c:strCache>
                <c:ptCount val="1"/>
                <c:pt idx="0">
                  <c:v>65 plus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layout>
                <c:manualLayout>
                  <c:x val="-1.2001716328586617E-2"/>
                  <c:y val="2.063185041908446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832-4765-8AEF-CEB9B9C9C8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Sheet1!$B$7:$C$7</c:f>
              <c:numCache>
                <c:formatCode>0.0%</c:formatCode>
                <c:ptCount val="2"/>
                <c:pt idx="0">
                  <c:v>0.19</c:v>
                </c:pt>
                <c:pt idx="1">
                  <c:v>0.27</c:v>
                </c:pt>
              </c:numCache>
            </c:numRef>
          </c:val>
          <c:smooth val="0"/>
          <c:extLst>
            <c:ext xmlns:c16="http://schemas.microsoft.com/office/drawing/2014/chart" uri="{C3380CC4-5D6E-409C-BE32-E72D297353CC}">
              <c16:uniqueId val="{00000003-64A7-4B51-8D28-9DAC75E642EA}"/>
            </c:ext>
          </c:extLst>
        </c:ser>
        <c:ser>
          <c:idx val="4"/>
          <c:order val="4"/>
          <c:tx>
            <c:strRef>
              <c:f>Sheet1!$A$8</c:f>
              <c:strCache>
                <c:ptCount val="1"/>
                <c:pt idx="0">
                  <c:v>Total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1"/>
              <c:layout>
                <c:manualLayout>
                  <c:x val="-2.8987102121304162E-3"/>
                  <c:y val="0"/>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832-4765-8AEF-CEB9B9C9C8A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Sheet1!$B$8:$C$8</c:f>
              <c:numCache>
                <c:formatCode>0.00%</c:formatCode>
                <c:ptCount val="2"/>
                <c:pt idx="0">
                  <c:v>0.252</c:v>
                </c:pt>
                <c:pt idx="1">
                  <c:v>0.29599999999999999</c:v>
                </c:pt>
              </c:numCache>
            </c:numRef>
          </c:val>
          <c:smooth val="0"/>
          <c:extLst>
            <c:ext xmlns:c16="http://schemas.microsoft.com/office/drawing/2014/chart" uri="{C3380CC4-5D6E-409C-BE32-E72D297353CC}">
              <c16:uniqueId val="{00000004-64A7-4B51-8D28-9DAC75E642EA}"/>
            </c:ext>
          </c:extLst>
        </c:ser>
        <c:dLbls>
          <c:dLblPos val="l"/>
          <c:showLegendKey val="0"/>
          <c:showVal val="1"/>
          <c:showCatName val="0"/>
          <c:showSerName val="0"/>
          <c:showPercent val="0"/>
          <c:showBubbleSize val="0"/>
        </c:dLbls>
        <c:marker val="1"/>
        <c:smooth val="0"/>
        <c:axId val="401476056"/>
        <c:axId val="401476384"/>
      </c:lineChart>
      <c:catAx>
        <c:axId val="401476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1476384"/>
        <c:crosses val="autoZero"/>
        <c:auto val="1"/>
        <c:lblAlgn val="ctr"/>
        <c:lblOffset val="100"/>
        <c:noMultiLvlLbl val="0"/>
      </c:catAx>
      <c:valAx>
        <c:axId val="4014763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01476056"/>
        <c:crosses val="autoZero"/>
        <c:crossBetween val="between"/>
      </c:valAx>
      <c:spPr>
        <a:noFill/>
        <a:ln>
          <a:noFill/>
        </a:ln>
        <a:effectLst/>
      </c:spPr>
    </c:plotArea>
    <c:legend>
      <c:legendPos val="b"/>
      <c:layout>
        <c:manualLayout>
          <c:xMode val="edge"/>
          <c:yMode val="edge"/>
          <c:x val="5.5246596585666857E-2"/>
          <c:y val="0.91101259720813799"/>
          <c:w val="0.88950680682866645"/>
          <c:h val="7.3514511013977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Percent BA by Race/Ethnicity</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Sheet1!$I$4</c:f>
              <c:strCache>
                <c:ptCount val="1"/>
                <c:pt idx="0">
                  <c:v>White, NH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Sheet1!$J$3:$K$3</c:f>
              <c:numCache>
                <c:formatCode>General</c:formatCode>
                <c:ptCount val="2"/>
                <c:pt idx="0">
                  <c:v>2007</c:v>
                </c:pt>
                <c:pt idx="1">
                  <c:v>2017</c:v>
                </c:pt>
              </c:numCache>
            </c:numRef>
          </c:cat>
          <c:val>
            <c:numRef>
              <c:f>Sheet1!$J$4:$K$4</c:f>
              <c:numCache>
                <c:formatCode>0.00%</c:formatCode>
                <c:ptCount val="2"/>
                <c:pt idx="0">
                  <c:v>0.33300000000000002</c:v>
                </c:pt>
                <c:pt idx="1">
                  <c:v>0.38600000000000001</c:v>
                </c:pt>
              </c:numCache>
            </c:numRef>
          </c:val>
          <c:smooth val="0"/>
          <c:extLst>
            <c:ext xmlns:c16="http://schemas.microsoft.com/office/drawing/2014/chart" uri="{C3380CC4-5D6E-409C-BE32-E72D297353CC}">
              <c16:uniqueId val="{00000000-C294-47DA-8844-2ECE1290C270}"/>
            </c:ext>
          </c:extLst>
        </c:ser>
        <c:ser>
          <c:idx val="1"/>
          <c:order val="1"/>
          <c:tx>
            <c:strRef>
              <c:f>Sheet1!$I$5</c:f>
              <c:strCache>
                <c:ptCount val="1"/>
                <c:pt idx="0">
                  <c:v>Black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Sheet1!$J$3:$K$3</c:f>
              <c:numCache>
                <c:formatCode>General</c:formatCode>
                <c:ptCount val="2"/>
                <c:pt idx="0">
                  <c:v>2007</c:v>
                </c:pt>
                <c:pt idx="1">
                  <c:v>2017</c:v>
                </c:pt>
              </c:numCache>
            </c:numRef>
          </c:cat>
          <c:val>
            <c:numRef>
              <c:f>Sheet1!$J$5:$K$5</c:f>
              <c:numCache>
                <c:formatCode>0.00%</c:formatCode>
                <c:ptCount val="2"/>
                <c:pt idx="0">
                  <c:v>0.18</c:v>
                </c:pt>
                <c:pt idx="1">
                  <c:v>0.24199999999999999</c:v>
                </c:pt>
              </c:numCache>
            </c:numRef>
          </c:val>
          <c:smooth val="0"/>
          <c:extLst>
            <c:ext xmlns:c16="http://schemas.microsoft.com/office/drawing/2014/chart" uri="{C3380CC4-5D6E-409C-BE32-E72D297353CC}">
              <c16:uniqueId val="{00000001-C294-47DA-8844-2ECE1290C270}"/>
            </c:ext>
          </c:extLst>
        </c:ser>
        <c:ser>
          <c:idx val="2"/>
          <c:order val="2"/>
          <c:tx>
            <c:strRef>
              <c:f>Sheet1!$I$6</c:f>
              <c:strCache>
                <c:ptCount val="1"/>
                <c:pt idx="0">
                  <c:v>Hispanic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Sheet1!$J$3:$K$3</c:f>
              <c:numCache>
                <c:formatCode>General</c:formatCode>
                <c:ptCount val="2"/>
                <c:pt idx="0">
                  <c:v>2007</c:v>
                </c:pt>
                <c:pt idx="1">
                  <c:v>2017</c:v>
                </c:pt>
              </c:numCache>
            </c:numRef>
          </c:cat>
          <c:val>
            <c:numRef>
              <c:f>Sheet1!$J$6:$K$6</c:f>
              <c:numCache>
                <c:formatCode>0.00%</c:formatCode>
                <c:ptCount val="2"/>
                <c:pt idx="0">
                  <c:v>0.107</c:v>
                </c:pt>
                <c:pt idx="1">
                  <c:v>0.14499999999999999</c:v>
                </c:pt>
              </c:numCache>
            </c:numRef>
          </c:val>
          <c:smooth val="0"/>
          <c:extLst>
            <c:ext xmlns:c16="http://schemas.microsoft.com/office/drawing/2014/chart" uri="{C3380CC4-5D6E-409C-BE32-E72D297353CC}">
              <c16:uniqueId val="{00000002-C294-47DA-8844-2ECE1290C270}"/>
            </c:ext>
          </c:extLst>
        </c:ser>
        <c:ser>
          <c:idx val="3"/>
          <c:order val="3"/>
          <c:tx>
            <c:strRef>
              <c:f>Sheet1!$I$7</c:f>
              <c:strCache>
                <c:ptCount val="1"/>
                <c:pt idx="0">
                  <c:v>Asian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Sheet1!$J$3:$K$3</c:f>
              <c:numCache>
                <c:formatCode>General</c:formatCode>
                <c:ptCount val="2"/>
                <c:pt idx="0">
                  <c:v>2007</c:v>
                </c:pt>
                <c:pt idx="1">
                  <c:v>2017</c:v>
                </c:pt>
              </c:numCache>
            </c:numRef>
          </c:cat>
          <c:val>
            <c:numRef>
              <c:f>Sheet1!$J$7:$K$7</c:f>
              <c:numCache>
                <c:formatCode>0.00%</c:formatCode>
                <c:ptCount val="2"/>
                <c:pt idx="0">
                  <c:v>0.52800000000000002</c:v>
                </c:pt>
                <c:pt idx="1">
                  <c:v>0.59199999999999997</c:v>
                </c:pt>
              </c:numCache>
            </c:numRef>
          </c:val>
          <c:smooth val="0"/>
          <c:extLst>
            <c:ext xmlns:c16="http://schemas.microsoft.com/office/drawing/2014/chart" uri="{C3380CC4-5D6E-409C-BE32-E72D297353CC}">
              <c16:uniqueId val="{00000003-C294-47DA-8844-2ECE1290C270}"/>
            </c:ext>
          </c:extLst>
        </c:ser>
        <c:dLbls>
          <c:dLblPos val="t"/>
          <c:showLegendKey val="0"/>
          <c:showVal val="1"/>
          <c:showCatName val="0"/>
          <c:showSerName val="0"/>
          <c:showPercent val="0"/>
          <c:showBubbleSize val="0"/>
        </c:dLbls>
        <c:marker val="1"/>
        <c:smooth val="0"/>
        <c:axId val="519017160"/>
        <c:axId val="519012240"/>
      </c:lineChart>
      <c:catAx>
        <c:axId val="519017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9012240"/>
        <c:crosses val="autoZero"/>
        <c:auto val="1"/>
        <c:lblAlgn val="ctr"/>
        <c:lblOffset val="100"/>
        <c:noMultiLvlLbl val="0"/>
      </c:catAx>
      <c:valAx>
        <c:axId val="51901224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519017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Sheet1!$B$11</c:f>
              <c:strCache>
                <c:ptCount val="1"/>
                <c:pt idx="0">
                  <c:v>2007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6"/>
                <c:pt idx="0">
                  <c:v>Management occupations</c:v>
                </c:pt>
                <c:pt idx="1">
                  <c:v>Business and financial operations occupations</c:v>
                </c:pt>
                <c:pt idx="2">
                  <c:v>Healthcare practitioners and technical occupations</c:v>
                </c:pt>
                <c:pt idx="3">
                  <c:v>Construction and extraction occupations</c:v>
                </c:pt>
                <c:pt idx="4">
                  <c:v>Installation, maintenance, and repair occupations</c:v>
                </c:pt>
                <c:pt idx="5">
                  <c:v>Production, transportation, and material moving occupations</c:v>
                </c:pt>
              </c:strCache>
            </c:strRef>
          </c:cat>
          <c:val>
            <c:numRef>
              <c:f>Sheet1!$B$12:$B$17</c:f>
              <c:numCache>
                <c:formatCode>0.0%</c:formatCode>
                <c:ptCount val="6"/>
                <c:pt idx="0">
                  <c:v>9.3418662503556391E-2</c:v>
                </c:pt>
                <c:pt idx="1">
                  <c:v>4.3333856153840541E-2</c:v>
                </c:pt>
                <c:pt idx="2">
                  <c:v>4.26995411338153E-2</c:v>
                </c:pt>
                <c:pt idx="3">
                  <c:v>7.8068713204986984E-2</c:v>
                </c:pt>
                <c:pt idx="4">
                  <c:v>3.7641252726569735E-2</c:v>
                </c:pt>
                <c:pt idx="5">
                  <c:v>0.12647763665676956</c:v>
                </c:pt>
              </c:numCache>
            </c:numRef>
          </c:val>
          <c:extLst>
            <c:ext xmlns:c16="http://schemas.microsoft.com/office/drawing/2014/chart" uri="{C3380CC4-5D6E-409C-BE32-E72D297353CC}">
              <c16:uniqueId val="{00000000-616C-4282-AFC6-061DFEB3D68B}"/>
            </c:ext>
          </c:extLst>
        </c:ser>
        <c:ser>
          <c:idx val="1"/>
          <c:order val="1"/>
          <c:tx>
            <c:strRef>
              <c:f>Sheet1!$C$11</c:f>
              <c:strCache>
                <c:ptCount val="1"/>
                <c:pt idx="0">
                  <c:v>2017</c:v>
                </c:pt>
              </c:strCache>
            </c:strRef>
          </c:tx>
          <c:spPr>
            <a:solidFill>
              <a:schemeClr val="accent5"/>
            </a:solidFill>
            <a:ln>
              <a:noFill/>
            </a:ln>
            <a:effectLst/>
          </c:spPr>
          <c:invertIfNegative val="0"/>
          <c:dLbls>
            <c:dLbl>
              <c:idx val="4"/>
              <c:layout>
                <c:manualLayout>
                  <c:x val="3.0030030030028928E-3"/>
                  <c:y val="1.633764465622872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16C-4282-AFC6-061DFEB3D6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6"/>
                <c:pt idx="0">
                  <c:v>Management occupations</c:v>
                </c:pt>
                <c:pt idx="1">
                  <c:v>Business and financial operations occupations</c:v>
                </c:pt>
                <c:pt idx="2">
                  <c:v>Healthcare practitioners and technical occupations</c:v>
                </c:pt>
                <c:pt idx="3">
                  <c:v>Construction and extraction occupations</c:v>
                </c:pt>
                <c:pt idx="4">
                  <c:v>Installation, maintenance, and repair occupations</c:v>
                </c:pt>
                <c:pt idx="5">
                  <c:v>Production, transportation, and material moving occupations</c:v>
                </c:pt>
              </c:strCache>
            </c:strRef>
          </c:cat>
          <c:val>
            <c:numRef>
              <c:f>Sheet1!$C$12:$C$17</c:f>
              <c:numCache>
                <c:formatCode>0.0%</c:formatCode>
                <c:ptCount val="6"/>
                <c:pt idx="0">
                  <c:v>0.10357046577645582</c:v>
                </c:pt>
                <c:pt idx="1">
                  <c:v>4.8799978730319771E-2</c:v>
                </c:pt>
                <c:pt idx="2">
                  <c:v>5.4779576653071899E-2</c:v>
                </c:pt>
                <c:pt idx="3">
                  <c:v>6.9850675179790531E-2</c:v>
                </c:pt>
                <c:pt idx="4">
                  <c:v>3.3816443417083203E-2</c:v>
                </c:pt>
                <c:pt idx="5">
                  <c:v>0.11808823448095428</c:v>
                </c:pt>
              </c:numCache>
            </c:numRef>
          </c:val>
          <c:extLst>
            <c:ext xmlns:c16="http://schemas.microsoft.com/office/drawing/2014/chart" uri="{C3380CC4-5D6E-409C-BE32-E72D297353CC}">
              <c16:uniqueId val="{00000001-616C-4282-AFC6-061DFEB3D68B}"/>
            </c:ext>
          </c:extLst>
        </c:ser>
        <c:ser>
          <c:idx val="2"/>
          <c:order val="2"/>
          <c:tx>
            <c:strRef>
              <c:f>Sheet1!$D$11</c:f>
              <c:strCache>
                <c:ptCount val="1"/>
                <c:pt idx="0">
                  <c:v>Change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6"/>
                <c:pt idx="0">
                  <c:v>Management occupations</c:v>
                </c:pt>
                <c:pt idx="1">
                  <c:v>Business and financial operations occupations</c:v>
                </c:pt>
                <c:pt idx="2">
                  <c:v>Healthcare practitioners and technical occupations</c:v>
                </c:pt>
                <c:pt idx="3">
                  <c:v>Construction and extraction occupations</c:v>
                </c:pt>
                <c:pt idx="4">
                  <c:v>Installation, maintenance, and repair occupations</c:v>
                </c:pt>
                <c:pt idx="5">
                  <c:v>Production, transportation, and material moving occupations</c:v>
                </c:pt>
              </c:strCache>
            </c:strRef>
          </c:cat>
          <c:val>
            <c:numRef>
              <c:f>Sheet1!$D$12:$D$17</c:f>
              <c:numCache>
                <c:formatCode>0.0%</c:formatCode>
                <c:ptCount val="6"/>
                <c:pt idx="0">
                  <c:v>1.0151803272899426E-2</c:v>
                </c:pt>
                <c:pt idx="1">
                  <c:v>5.4661225764792293E-3</c:v>
                </c:pt>
                <c:pt idx="2">
                  <c:v>1.2080035519256599E-2</c:v>
                </c:pt>
                <c:pt idx="3">
                  <c:v>-8.218038025196453E-3</c:v>
                </c:pt>
                <c:pt idx="4">
                  <c:v>-3.8248093094865321E-3</c:v>
                </c:pt>
                <c:pt idx="5">
                  <c:v>-8.3894021758152831E-3</c:v>
                </c:pt>
              </c:numCache>
            </c:numRef>
          </c:val>
          <c:extLst>
            <c:ext xmlns:c16="http://schemas.microsoft.com/office/drawing/2014/chart" uri="{C3380CC4-5D6E-409C-BE32-E72D297353CC}">
              <c16:uniqueId val="{00000002-616C-4282-AFC6-061DFEB3D68B}"/>
            </c:ext>
          </c:extLst>
        </c:ser>
        <c:dLbls>
          <c:dLblPos val="outEnd"/>
          <c:showLegendKey val="0"/>
          <c:showVal val="1"/>
          <c:showCatName val="0"/>
          <c:showSerName val="0"/>
          <c:showPercent val="0"/>
          <c:showBubbleSize val="0"/>
        </c:dLbls>
        <c:gapWidth val="219"/>
        <c:overlap val="-27"/>
        <c:axId val="519138832"/>
        <c:axId val="519133584"/>
      </c:barChart>
      <c:catAx>
        <c:axId val="519138832"/>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9133584"/>
        <c:crosses val="autoZero"/>
        <c:auto val="1"/>
        <c:lblAlgn val="ctr"/>
        <c:lblOffset val="100"/>
        <c:noMultiLvlLbl val="0"/>
      </c:catAx>
      <c:valAx>
        <c:axId val="51913358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19138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Sheet1!$A$4</c:f>
              <c:strCache>
                <c:ptCount val="1"/>
                <c:pt idx="0">
                  <c:v>Austin</c:v>
                </c:pt>
              </c:strCache>
            </c:strRef>
          </c:tx>
          <c:spPr>
            <a:solidFill>
              <a:srgbClr val="205493"/>
            </a:solidFill>
            <a:ln>
              <a:noFill/>
            </a:ln>
            <a:effectLst/>
          </c:spPr>
          <c:invertIfNegative val="0"/>
          <c:cat>
            <c:strRef>
              <c:f>Sheet1!$B$2:$L$2</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Sheet1!$B$4:$L$4</c:f>
              <c:numCache>
                <c:formatCode>0.00%</c:formatCode>
                <c:ptCount val="11"/>
                <c:pt idx="0">
                  <c:v>0.90600000000000003</c:v>
                </c:pt>
                <c:pt idx="1">
                  <c:v>0.96799999999999997</c:v>
                </c:pt>
                <c:pt idx="2">
                  <c:v>0.76300000000000001</c:v>
                </c:pt>
                <c:pt idx="3">
                  <c:v>0.91300000000000003</c:v>
                </c:pt>
                <c:pt idx="4">
                  <c:v>0.95099999999999996</c:v>
                </c:pt>
                <c:pt idx="6">
                  <c:v>0.44800000000000001</c:v>
                </c:pt>
                <c:pt idx="7">
                  <c:v>0.53800000000000003</c:v>
                </c:pt>
                <c:pt idx="8">
                  <c:v>0.23400000000000001</c:v>
                </c:pt>
                <c:pt idx="9">
                  <c:v>0.33700000000000002</c:v>
                </c:pt>
                <c:pt idx="10">
                  <c:v>0.71</c:v>
                </c:pt>
              </c:numCache>
            </c:numRef>
          </c:val>
          <c:extLst>
            <c:ext xmlns:c16="http://schemas.microsoft.com/office/drawing/2014/chart" uri="{C3380CC4-5D6E-409C-BE32-E72D297353CC}">
              <c16:uniqueId val="{00000000-E78E-4A15-AFB4-5AB1C6DE0DDA}"/>
            </c:ext>
          </c:extLst>
        </c:ser>
        <c:ser>
          <c:idx val="2"/>
          <c:order val="2"/>
          <c:tx>
            <c:strRef>
              <c:f>Sheet1!$A$5</c:f>
              <c:strCache>
                <c:ptCount val="1"/>
                <c:pt idx="0">
                  <c:v>Dallas</c:v>
                </c:pt>
              </c:strCache>
            </c:strRef>
          </c:tx>
          <c:spPr>
            <a:solidFill>
              <a:schemeClr val="accent1"/>
            </a:solidFill>
            <a:ln>
              <a:noFill/>
            </a:ln>
            <a:effectLst/>
          </c:spPr>
          <c:invertIfNegative val="0"/>
          <c:cat>
            <c:strRef>
              <c:f>Sheet1!$B$2:$L$2</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Sheet1!$B$5:$L$5</c:f>
              <c:numCache>
                <c:formatCode>0.00%</c:formatCode>
                <c:ptCount val="11"/>
                <c:pt idx="0">
                  <c:v>0.85399999999999998</c:v>
                </c:pt>
                <c:pt idx="1">
                  <c:v>0.95</c:v>
                </c:pt>
                <c:pt idx="2">
                  <c:v>0.59499999999999997</c:v>
                </c:pt>
                <c:pt idx="3">
                  <c:v>0.90800000000000003</c:v>
                </c:pt>
                <c:pt idx="4">
                  <c:v>0.88300000000000001</c:v>
                </c:pt>
                <c:pt idx="6">
                  <c:v>0.34599999999999997</c:v>
                </c:pt>
                <c:pt idx="7">
                  <c:v>0.432</c:v>
                </c:pt>
                <c:pt idx="8">
                  <c:v>0.129</c:v>
                </c:pt>
                <c:pt idx="9">
                  <c:v>0.26600000000000001</c:v>
                </c:pt>
                <c:pt idx="10">
                  <c:v>0.61199999999999999</c:v>
                </c:pt>
              </c:numCache>
            </c:numRef>
          </c:val>
          <c:extLst>
            <c:ext xmlns:c16="http://schemas.microsoft.com/office/drawing/2014/chart" uri="{C3380CC4-5D6E-409C-BE32-E72D297353CC}">
              <c16:uniqueId val="{00000001-E78E-4A15-AFB4-5AB1C6DE0DDA}"/>
            </c:ext>
          </c:extLst>
        </c:ser>
        <c:ser>
          <c:idx val="3"/>
          <c:order val="3"/>
          <c:tx>
            <c:strRef>
              <c:f>Sheet1!$A$6</c:f>
              <c:strCache>
                <c:ptCount val="1"/>
                <c:pt idx="0">
                  <c:v>Houston</c:v>
                </c:pt>
              </c:strCache>
            </c:strRef>
          </c:tx>
          <c:spPr>
            <a:solidFill>
              <a:schemeClr val="tx2">
                <a:lumMod val="40000"/>
                <a:lumOff val="60000"/>
              </a:schemeClr>
            </a:solidFill>
            <a:ln>
              <a:noFill/>
            </a:ln>
            <a:effectLst/>
          </c:spPr>
          <c:invertIfNegative val="0"/>
          <c:cat>
            <c:strRef>
              <c:f>Sheet1!$B$2:$L$2</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Sheet1!$B$6:$L$6</c:f>
              <c:numCache>
                <c:formatCode>0.00%</c:formatCode>
                <c:ptCount val="11"/>
                <c:pt idx="0">
                  <c:v>0.83499999999999996</c:v>
                </c:pt>
                <c:pt idx="1">
                  <c:v>0.95399999999999996</c:v>
                </c:pt>
                <c:pt idx="2">
                  <c:v>0.63300000000000001</c:v>
                </c:pt>
                <c:pt idx="3">
                  <c:v>0.9</c:v>
                </c:pt>
                <c:pt idx="4">
                  <c:v>0.88400000000000001</c:v>
                </c:pt>
                <c:pt idx="6">
                  <c:v>0.32400000000000001</c:v>
                </c:pt>
                <c:pt idx="7">
                  <c:v>0.435</c:v>
                </c:pt>
                <c:pt idx="8">
                  <c:v>0.14399999999999999</c:v>
                </c:pt>
                <c:pt idx="9">
                  <c:v>0.26500000000000001</c:v>
                </c:pt>
                <c:pt idx="10">
                  <c:v>0.57399999999999995</c:v>
                </c:pt>
              </c:numCache>
            </c:numRef>
          </c:val>
          <c:extLst>
            <c:ext xmlns:c16="http://schemas.microsoft.com/office/drawing/2014/chart" uri="{C3380CC4-5D6E-409C-BE32-E72D297353CC}">
              <c16:uniqueId val="{00000002-E78E-4A15-AFB4-5AB1C6DE0DDA}"/>
            </c:ext>
          </c:extLst>
        </c:ser>
        <c:ser>
          <c:idx val="4"/>
          <c:order val="4"/>
          <c:tx>
            <c:strRef>
              <c:f>Sheet1!$A$7</c:f>
              <c:strCache>
                <c:ptCount val="1"/>
                <c:pt idx="0">
                  <c:v>San Antonio</c:v>
                </c:pt>
              </c:strCache>
            </c:strRef>
          </c:tx>
          <c:spPr>
            <a:solidFill>
              <a:schemeClr val="accent6"/>
            </a:solidFill>
            <a:ln>
              <a:noFill/>
            </a:ln>
            <a:effectLst/>
          </c:spPr>
          <c:invertIfNegative val="0"/>
          <c:cat>
            <c:strRef>
              <c:f>Sheet1!$B$2:$L$2</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Sheet1!$B$7:$L$7</c:f>
              <c:numCache>
                <c:formatCode>0.00%</c:formatCode>
                <c:ptCount val="11"/>
                <c:pt idx="0">
                  <c:v>0.85599999999999998</c:v>
                </c:pt>
                <c:pt idx="1">
                  <c:v>0.95799999999999996</c:v>
                </c:pt>
                <c:pt idx="2">
                  <c:v>0.76900000000000002</c:v>
                </c:pt>
                <c:pt idx="3">
                  <c:v>0.92500000000000004</c:v>
                </c:pt>
                <c:pt idx="4">
                  <c:v>0.85199999999999998</c:v>
                </c:pt>
                <c:pt idx="6">
                  <c:v>0.28100000000000003</c:v>
                </c:pt>
                <c:pt idx="7">
                  <c:v>0.41099999999999998</c:v>
                </c:pt>
                <c:pt idx="8">
                  <c:v>0.16600000000000001</c:v>
                </c:pt>
                <c:pt idx="9">
                  <c:v>0.308</c:v>
                </c:pt>
                <c:pt idx="10">
                  <c:v>0.52800000000000002</c:v>
                </c:pt>
              </c:numCache>
            </c:numRef>
          </c:val>
          <c:extLst>
            <c:ext xmlns:c16="http://schemas.microsoft.com/office/drawing/2014/chart" uri="{C3380CC4-5D6E-409C-BE32-E72D297353CC}">
              <c16:uniqueId val="{00000003-E78E-4A15-AFB4-5AB1C6DE0DDA}"/>
            </c:ext>
          </c:extLst>
        </c:ser>
        <c:dLbls>
          <c:showLegendKey val="0"/>
          <c:showVal val="0"/>
          <c:showCatName val="0"/>
          <c:showSerName val="0"/>
          <c:showPercent val="0"/>
          <c:showBubbleSize val="0"/>
        </c:dLbls>
        <c:gapWidth val="150"/>
        <c:axId val="462370856"/>
        <c:axId val="588029832"/>
      </c:barChart>
      <c:lineChart>
        <c:grouping val="standard"/>
        <c:varyColors val="0"/>
        <c:ser>
          <c:idx val="0"/>
          <c:order val="0"/>
          <c:tx>
            <c:strRef>
              <c:f>Sheet1!$A$3</c:f>
              <c:strCache>
                <c:ptCount val="1"/>
                <c:pt idx="0">
                  <c:v>Texas</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0"/>
              <c:layout>
                <c:manualLayout>
                  <c:x val="-4.0128864675303119E-2"/>
                  <c:y val="-8.576700307417271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F09-4D93-AA17-0F4AFD0A94E8}"/>
                </c:ext>
              </c:extLst>
            </c:dLbl>
            <c:dLbl>
              <c:idx val="2"/>
              <c:layout>
                <c:manualLayout>
                  <c:x val="-4.3110756258186313E-2"/>
                  <c:y val="-0.11133477881860768"/>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F09-4D93-AA17-0F4AFD0A94E8}"/>
                </c:ext>
              </c:extLst>
            </c:dLbl>
            <c:dLbl>
              <c:idx val="3"/>
              <c:layout>
                <c:manualLayout>
                  <c:x val="-3.8637918883861602E-2"/>
                  <c:y val="-4.997211703196375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F09-4D93-AA17-0F4AFD0A94E8}"/>
                </c:ext>
              </c:extLst>
            </c:dLbl>
            <c:dLbl>
              <c:idx val="4"/>
              <c:layout>
                <c:manualLayout>
                  <c:x val="-3.8637918883861547E-2"/>
                  <c:y val="-8.32102254997292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F09-4D93-AA17-0F4AFD0A94E8}"/>
                </c:ext>
              </c:extLst>
            </c:dLbl>
            <c:dLbl>
              <c:idx val="6"/>
              <c:layout>
                <c:manualLayout>
                  <c:x val="-3.5656027300978513E-2"/>
                  <c:y val="-0.1471296648608167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F09-4D93-AA17-0F4AFD0A94E8}"/>
                </c:ext>
              </c:extLst>
            </c:dLbl>
            <c:dLbl>
              <c:idx val="7"/>
              <c:layout>
                <c:manualLayout>
                  <c:x val="-3.8637918883861547E-2"/>
                  <c:y val="-0.1420161097119297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F09-4D93-AA17-0F4AFD0A94E8}"/>
                </c:ext>
              </c:extLst>
            </c:dLbl>
            <c:dLbl>
              <c:idx val="8"/>
              <c:layout>
                <c:manualLayout>
                  <c:x val="-3.416508150953694E-2"/>
                  <c:y val="-9.855089094639021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F09-4D93-AA17-0F4AFD0A94E8}"/>
                </c:ext>
              </c:extLst>
            </c:dLbl>
            <c:dLbl>
              <c:idx val="9"/>
              <c:layout>
                <c:manualLayout>
                  <c:x val="-3.8637918883861547E-2"/>
                  <c:y val="-0.10110766852083371"/>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F09-4D93-AA17-0F4AFD0A94E8}"/>
                </c:ext>
              </c:extLst>
            </c:dLbl>
            <c:dLbl>
              <c:idx val="10"/>
              <c:layout>
                <c:manualLayout>
                  <c:x val="-2.126652205666452E-2"/>
                  <c:y val="-0.131788999414155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F09-4D93-AA17-0F4AFD0A94E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Sheet1!$B$2:$L$2</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Sheet1!$B$3:$L$3</c:f>
              <c:numCache>
                <c:formatCode>0.00%</c:formatCode>
                <c:ptCount val="11"/>
                <c:pt idx="0">
                  <c:v>0.83599999999999997</c:v>
                </c:pt>
                <c:pt idx="1">
                  <c:v>0.94</c:v>
                </c:pt>
                <c:pt idx="2">
                  <c:v>0.66200000000000003</c:v>
                </c:pt>
                <c:pt idx="3">
                  <c:v>0.89500000000000002</c:v>
                </c:pt>
                <c:pt idx="4">
                  <c:v>0.88400000000000001</c:v>
                </c:pt>
                <c:pt idx="6">
                  <c:v>0.29599999999999999</c:v>
                </c:pt>
                <c:pt idx="7">
                  <c:v>0.38600000000000001</c:v>
                </c:pt>
                <c:pt idx="8">
                  <c:v>0.14499999999999999</c:v>
                </c:pt>
                <c:pt idx="9">
                  <c:v>0.24199999999999999</c:v>
                </c:pt>
                <c:pt idx="10">
                  <c:v>0.59199999999999997</c:v>
                </c:pt>
              </c:numCache>
            </c:numRef>
          </c:val>
          <c:smooth val="0"/>
          <c:extLst>
            <c:ext xmlns:c16="http://schemas.microsoft.com/office/drawing/2014/chart" uri="{C3380CC4-5D6E-409C-BE32-E72D297353CC}">
              <c16:uniqueId val="{00000004-E78E-4A15-AFB4-5AB1C6DE0DDA}"/>
            </c:ext>
          </c:extLst>
        </c:ser>
        <c:dLbls>
          <c:showLegendKey val="0"/>
          <c:showVal val="0"/>
          <c:showCatName val="0"/>
          <c:showSerName val="0"/>
          <c:showPercent val="0"/>
          <c:showBubbleSize val="0"/>
        </c:dLbls>
        <c:marker val="1"/>
        <c:smooth val="0"/>
        <c:axId val="462370856"/>
        <c:axId val="588029832"/>
      </c:lineChart>
      <c:catAx>
        <c:axId val="462370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8029832"/>
        <c:crosses val="autoZero"/>
        <c:auto val="1"/>
        <c:lblAlgn val="ctr"/>
        <c:lblOffset val="100"/>
        <c:noMultiLvlLbl val="0"/>
      </c:catAx>
      <c:valAx>
        <c:axId val="5880298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2370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Age!$B$2</c:f>
              <c:strCache>
                <c:ptCount val="1"/>
                <c:pt idx="0">
                  <c:v>Under 18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DE2D-4096-B570-0E2E25F26BED}"/>
                </c:ext>
              </c:extLst>
            </c:dLbl>
            <c:dLbl>
              <c:idx val="2"/>
              <c:delete val="1"/>
              <c:extLst>
                <c:ext xmlns:c15="http://schemas.microsoft.com/office/drawing/2012/chart" uri="{CE6537A1-D6FC-4f65-9D91-7224C49458BB}"/>
                <c:ext xmlns:c16="http://schemas.microsoft.com/office/drawing/2014/chart" uri="{C3380CC4-5D6E-409C-BE32-E72D297353CC}">
                  <c16:uniqueId val="{00000001-DE2D-4096-B570-0E2E25F26BED}"/>
                </c:ext>
              </c:extLst>
            </c:dLbl>
            <c:dLbl>
              <c:idx val="3"/>
              <c:delete val="1"/>
              <c:extLst>
                <c:ext xmlns:c15="http://schemas.microsoft.com/office/drawing/2012/chart" uri="{CE6537A1-D6FC-4f65-9D91-7224C49458BB}"/>
                <c:ext xmlns:c16="http://schemas.microsoft.com/office/drawing/2014/chart" uri="{C3380CC4-5D6E-409C-BE32-E72D297353CC}">
                  <c16:uniqueId val="{00000002-DE2D-4096-B570-0E2E25F26BED}"/>
                </c:ext>
              </c:extLst>
            </c:dLbl>
            <c:dLbl>
              <c:idx val="4"/>
              <c:delete val="1"/>
              <c:extLst>
                <c:ext xmlns:c15="http://schemas.microsoft.com/office/drawing/2012/chart" uri="{CE6537A1-D6FC-4f65-9D91-7224C49458BB}"/>
                <c:ext xmlns:c16="http://schemas.microsoft.com/office/drawing/2014/chart" uri="{C3380CC4-5D6E-409C-BE32-E72D297353CC}">
                  <c16:uniqueId val="{00000003-DE2D-4096-B570-0E2E25F26BED}"/>
                </c:ext>
              </c:extLst>
            </c:dLbl>
            <c:dLbl>
              <c:idx val="5"/>
              <c:delete val="1"/>
              <c:extLst>
                <c:ext xmlns:c15="http://schemas.microsoft.com/office/drawing/2012/chart" uri="{CE6537A1-D6FC-4f65-9D91-7224C49458BB}"/>
                <c:ext xmlns:c16="http://schemas.microsoft.com/office/drawing/2014/chart" uri="{C3380CC4-5D6E-409C-BE32-E72D297353CC}">
                  <c16:uniqueId val="{00000004-DE2D-4096-B570-0E2E25F26BED}"/>
                </c:ext>
              </c:extLst>
            </c:dLbl>
            <c:dLbl>
              <c:idx val="6"/>
              <c:delete val="1"/>
              <c:extLst>
                <c:ext xmlns:c15="http://schemas.microsoft.com/office/drawing/2012/chart" uri="{CE6537A1-D6FC-4f65-9D91-7224C49458BB}"/>
                <c:ext xmlns:c16="http://schemas.microsoft.com/office/drawing/2014/chart" uri="{C3380CC4-5D6E-409C-BE32-E72D297353CC}">
                  <c16:uniqueId val="{00000005-DE2D-4096-B570-0E2E25F26BED}"/>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Age!$A$3:$A$10</c:f>
              <c:numCache>
                <c:formatCode>General</c:formatCode>
                <c:ptCount val="8"/>
                <c:pt idx="0">
                  <c:v>2010</c:v>
                </c:pt>
                <c:pt idx="1">
                  <c:v>2011</c:v>
                </c:pt>
                <c:pt idx="2">
                  <c:v>2012</c:v>
                </c:pt>
                <c:pt idx="3">
                  <c:v>2013</c:v>
                </c:pt>
                <c:pt idx="4">
                  <c:v>2014</c:v>
                </c:pt>
                <c:pt idx="5">
                  <c:v>2015</c:v>
                </c:pt>
                <c:pt idx="6">
                  <c:v>2016</c:v>
                </c:pt>
                <c:pt idx="7">
                  <c:v>2017</c:v>
                </c:pt>
              </c:numCache>
            </c:numRef>
          </c:cat>
          <c:val>
            <c:numRef>
              <c:f>Age!$B$3:$B$10</c:f>
              <c:numCache>
                <c:formatCode>#,##0</c:formatCode>
                <c:ptCount val="8"/>
                <c:pt idx="0">
                  <c:v>6865824</c:v>
                </c:pt>
                <c:pt idx="1">
                  <c:v>6931103</c:v>
                </c:pt>
                <c:pt idx="2">
                  <c:v>6984832</c:v>
                </c:pt>
                <c:pt idx="3">
                  <c:v>7046391</c:v>
                </c:pt>
                <c:pt idx="4">
                  <c:v>7130917</c:v>
                </c:pt>
                <c:pt idx="5">
                  <c:v>7225720</c:v>
                </c:pt>
                <c:pt idx="6">
                  <c:v>7305001</c:v>
                </c:pt>
                <c:pt idx="7">
                  <c:v>7366039</c:v>
                </c:pt>
              </c:numCache>
            </c:numRef>
          </c:val>
          <c:smooth val="0"/>
          <c:extLst>
            <c:ext xmlns:c16="http://schemas.microsoft.com/office/drawing/2014/chart" uri="{C3380CC4-5D6E-409C-BE32-E72D297353CC}">
              <c16:uniqueId val="{00000006-DE2D-4096-B570-0E2E25F26BED}"/>
            </c:ext>
          </c:extLst>
        </c:ser>
        <c:ser>
          <c:idx val="1"/>
          <c:order val="1"/>
          <c:tx>
            <c:strRef>
              <c:f>Age!$C$2</c:f>
              <c:strCache>
                <c:ptCount val="1"/>
                <c:pt idx="0">
                  <c:v>18 to 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7-DE2D-4096-B570-0E2E25F26BED}"/>
                </c:ext>
              </c:extLst>
            </c:dLbl>
            <c:dLbl>
              <c:idx val="2"/>
              <c:delete val="1"/>
              <c:extLst>
                <c:ext xmlns:c15="http://schemas.microsoft.com/office/drawing/2012/chart" uri="{CE6537A1-D6FC-4f65-9D91-7224C49458BB}"/>
                <c:ext xmlns:c16="http://schemas.microsoft.com/office/drawing/2014/chart" uri="{C3380CC4-5D6E-409C-BE32-E72D297353CC}">
                  <c16:uniqueId val="{00000008-DE2D-4096-B570-0E2E25F26BED}"/>
                </c:ext>
              </c:extLst>
            </c:dLbl>
            <c:dLbl>
              <c:idx val="3"/>
              <c:delete val="1"/>
              <c:extLst>
                <c:ext xmlns:c15="http://schemas.microsoft.com/office/drawing/2012/chart" uri="{CE6537A1-D6FC-4f65-9D91-7224C49458BB}"/>
                <c:ext xmlns:c16="http://schemas.microsoft.com/office/drawing/2014/chart" uri="{C3380CC4-5D6E-409C-BE32-E72D297353CC}">
                  <c16:uniqueId val="{00000009-DE2D-4096-B570-0E2E25F26BED}"/>
                </c:ext>
              </c:extLst>
            </c:dLbl>
            <c:dLbl>
              <c:idx val="4"/>
              <c:delete val="1"/>
              <c:extLst>
                <c:ext xmlns:c15="http://schemas.microsoft.com/office/drawing/2012/chart" uri="{CE6537A1-D6FC-4f65-9D91-7224C49458BB}"/>
                <c:ext xmlns:c16="http://schemas.microsoft.com/office/drawing/2014/chart" uri="{C3380CC4-5D6E-409C-BE32-E72D297353CC}">
                  <c16:uniqueId val="{0000000A-DE2D-4096-B570-0E2E25F26BED}"/>
                </c:ext>
              </c:extLst>
            </c:dLbl>
            <c:dLbl>
              <c:idx val="5"/>
              <c:delete val="1"/>
              <c:extLst>
                <c:ext xmlns:c15="http://schemas.microsoft.com/office/drawing/2012/chart" uri="{CE6537A1-D6FC-4f65-9D91-7224C49458BB}"/>
                <c:ext xmlns:c16="http://schemas.microsoft.com/office/drawing/2014/chart" uri="{C3380CC4-5D6E-409C-BE32-E72D297353CC}">
                  <c16:uniqueId val="{0000000B-DE2D-4096-B570-0E2E25F26BED}"/>
                </c:ext>
              </c:extLst>
            </c:dLbl>
            <c:dLbl>
              <c:idx val="6"/>
              <c:delete val="1"/>
              <c:extLst>
                <c:ext xmlns:c15="http://schemas.microsoft.com/office/drawing/2012/chart" uri="{CE6537A1-D6FC-4f65-9D91-7224C49458BB}"/>
                <c:ext xmlns:c16="http://schemas.microsoft.com/office/drawing/2014/chart" uri="{C3380CC4-5D6E-409C-BE32-E72D297353CC}">
                  <c16:uniqueId val="{0000000C-DE2D-4096-B570-0E2E25F26BED}"/>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Age!$A$3:$A$10</c:f>
              <c:numCache>
                <c:formatCode>General</c:formatCode>
                <c:ptCount val="8"/>
                <c:pt idx="0">
                  <c:v>2010</c:v>
                </c:pt>
                <c:pt idx="1">
                  <c:v>2011</c:v>
                </c:pt>
                <c:pt idx="2">
                  <c:v>2012</c:v>
                </c:pt>
                <c:pt idx="3">
                  <c:v>2013</c:v>
                </c:pt>
                <c:pt idx="4">
                  <c:v>2014</c:v>
                </c:pt>
                <c:pt idx="5">
                  <c:v>2015</c:v>
                </c:pt>
                <c:pt idx="6">
                  <c:v>2016</c:v>
                </c:pt>
                <c:pt idx="7">
                  <c:v>2017</c:v>
                </c:pt>
              </c:numCache>
            </c:numRef>
          </c:cat>
          <c:val>
            <c:numRef>
              <c:f>Age!$C$3:$C$10</c:f>
              <c:numCache>
                <c:formatCode>#,##0</c:formatCode>
                <c:ptCount val="8"/>
                <c:pt idx="0">
                  <c:v>2572969</c:v>
                </c:pt>
                <c:pt idx="1">
                  <c:v>2624887</c:v>
                </c:pt>
                <c:pt idx="2">
                  <c:v>2677195</c:v>
                </c:pt>
                <c:pt idx="3">
                  <c:v>2711843</c:v>
                </c:pt>
                <c:pt idx="4">
                  <c:v>2744926</c:v>
                </c:pt>
                <c:pt idx="5">
                  <c:v>2760990</c:v>
                </c:pt>
                <c:pt idx="6">
                  <c:v>2765722</c:v>
                </c:pt>
                <c:pt idx="7">
                  <c:v>2768427</c:v>
                </c:pt>
              </c:numCache>
            </c:numRef>
          </c:val>
          <c:smooth val="0"/>
          <c:extLst>
            <c:ext xmlns:c16="http://schemas.microsoft.com/office/drawing/2014/chart" uri="{C3380CC4-5D6E-409C-BE32-E72D297353CC}">
              <c16:uniqueId val="{0000000D-DE2D-4096-B570-0E2E25F26BED}"/>
            </c:ext>
          </c:extLst>
        </c:ser>
        <c:ser>
          <c:idx val="2"/>
          <c:order val="2"/>
          <c:tx>
            <c:strRef>
              <c:f>Age!$D$2</c:f>
              <c:strCache>
                <c:ptCount val="1"/>
                <c:pt idx="0">
                  <c:v>25 to 34</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E-DE2D-4096-B570-0E2E25F26BED}"/>
                </c:ext>
              </c:extLst>
            </c:dLbl>
            <c:dLbl>
              <c:idx val="2"/>
              <c:delete val="1"/>
              <c:extLst>
                <c:ext xmlns:c15="http://schemas.microsoft.com/office/drawing/2012/chart" uri="{CE6537A1-D6FC-4f65-9D91-7224C49458BB}"/>
                <c:ext xmlns:c16="http://schemas.microsoft.com/office/drawing/2014/chart" uri="{C3380CC4-5D6E-409C-BE32-E72D297353CC}">
                  <c16:uniqueId val="{0000000F-DE2D-4096-B570-0E2E25F26BED}"/>
                </c:ext>
              </c:extLst>
            </c:dLbl>
            <c:dLbl>
              <c:idx val="3"/>
              <c:delete val="1"/>
              <c:extLst>
                <c:ext xmlns:c15="http://schemas.microsoft.com/office/drawing/2012/chart" uri="{CE6537A1-D6FC-4f65-9D91-7224C49458BB}"/>
                <c:ext xmlns:c16="http://schemas.microsoft.com/office/drawing/2014/chart" uri="{C3380CC4-5D6E-409C-BE32-E72D297353CC}">
                  <c16:uniqueId val="{00000010-DE2D-4096-B570-0E2E25F26BED}"/>
                </c:ext>
              </c:extLst>
            </c:dLbl>
            <c:dLbl>
              <c:idx val="4"/>
              <c:delete val="1"/>
              <c:extLst>
                <c:ext xmlns:c15="http://schemas.microsoft.com/office/drawing/2012/chart" uri="{CE6537A1-D6FC-4f65-9D91-7224C49458BB}"/>
                <c:ext xmlns:c16="http://schemas.microsoft.com/office/drawing/2014/chart" uri="{C3380CC4-5D6E-409C-BE32-E72D297353CC}">
                  <c16:uniqueId val="{00000011-DE2D-4096-B570-0E2E25F26BED}"/>
                </c:ext>
              </c:extLst>
            </c:dLbl>
            <c:dLbl>
              <c:idx val="5"/>
              <c:delete val="1"/>
              <c:extLst>
                <c:ext xmlns:c15="http://schemas.microsoft.com/office/drawing/2012/chart" uri="{CE6537A1-D6FC-4f65-9D91-7224C49458BB}"/>
                <c:ext xmlns:c16="http://schemas.microsoft.com/office/drawing/2014/chart" uri="{C3380CC4-5D6E-409C-BE32-E72D297353CC}">
                  <c16:uniqueId val="{00000012-DE2D-4096-B570-0E2E25F26BED}"/>
                </c:ext>
              </c:extLst>
            </c:dLbl>
            <c:dLbl>
              <c:idx val="6"/>
              <c:delete val="1"/>
              <c:extLst>
                <c:ext xmlns:c15="http://schemas.microsoft.com/office/drawing/2012/chart" uri="{CE6537A1-D6FC-4f65-9D91-7224C49458BB}"/>
                <c:ext xmlns:c16="http://schemas.microsoft.com/office/drawing/2014/chart" uri="{C3380CC4-5D6E-409C-BE32-E72D297353CC}">
                  <c16:uniqueId val="{00000013-DE2D-4096-B570-0E2E25F26BED}"/>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Age!$A$3:$A$10</c:f>
              <c:numCache>
                <c:formatCode>General</c:formatCode>
                <c:ptCount val="8"/>
                <c:pt idx="0">
                  <c:v>2010</c:v>
                </c:pt>
                <c:pt idx="1">
                  <c:v>2011</c:v>
                </c:pt>
                <c:pt idx="2">
                  <c:v>2012</c:v>
                </c:pt>
                <c:pt idx="3">
                  <c:v>2013</c:v>
                </c:pt>
                <c:pt idx="4">
                  <c:v>2014</c:v>
                </c:pt>
                <c:pt idx="5">
                  <c:v>2015</c:v>
                </c:pt>
                <c:pt idx="6">
                  <c:v>2016</c:v>
                </c:pt>
                <c:pt idx="7">
                  <c:v>2017</c:v>
                </c:pt>
              </c:numCache>
            </c:numRef>
          </c:cat>
          <c:val>
            <c:numRef>
              <c:f>Age!$D$3:$D$10</c:f>
              <c:numCache>
                <c:formatCode>#,##0</c:formatCode>
                <c:ptCount val="8"/>
                <c:pt idx="0">
                  <c:v>3613473</c:v>
                </c:pt>
                <c:pt idx="1">
                  <c:v>3701503</c:v>
                </c:pt>
                <c:pt idx="2">
                  <c:v>3774067</c:v>
                </c:pt>
                <c:pt idx="3">
                  <c:v>3844745</c:v>
                </c:pt>
                <c:pt idx="4">
                  <c:v>3933097</c:v>
                </c:pt>
                <c:pt idx="5">
                  <c:v>4018958</c:v>
                </c:pt>
                <c:pt idx="6">
                  <c:v>4099461</c:v>
                </c:pt>
                <c:pt idx="7">
                  <c:v>4162040</c:v>
                </c:pt>
              </c:numCache>
            </c:numRef>
          </c:val>
          <c:smooth val="0"/>
          <c:extLst>
            <c:ext xmlns:c16="http://schemas.microsoft.com/office/drawing/2014/chart" uri="{C3380CC4-5D6E-409C-BE32-E72D297353CC}">
              <c16:uniqueId val="{00000014-DE2D-4096-B570-0E2E25F26BED}"/>
            </c:ext>
          </c:extLst>
        </c:ser>
        <c:ser>
          <c:idx val="3"/>
          <c:order val="3"/>
          <c:tx>
            <c:strRef>
              <c:f>Age!$E$2</c:f>
              <c:strCache>
                <c:ptCount val="1"/>
                <c:pt idx="0">
                  <c:v>35 to 64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5-DE2D-4096-B570-0E2E25F26BED}"/>
                </c:ext>
              </c:extLst>
            </c:dLbl>
            <c:dLbl>
              <c:idx val="2"/>
              <c:delete val="1"/>
              <c:extLst>
                <c:ext xmlns:c15="http://schemas.microsoft.com/office/drawing/2012/chart" uri="{CE6537A1-D6FC-4f65-9D91-7224C49458BB}"/>
                <c:ext xmlns:c16="http://schemas.microsoft.com/office/drawing/2014/chart" uri="{C3380CC4-5D6E-409C-BE32-E72D297353CC}">
                  <c16:uniqueId val="{00000016-DE2D-4096-B570-0E2E25F26BED}"/>
                </c:ext>
              </c:extLst>
            </c:dLbl>
            <c:dLbl>
              <c:idx val="3"/>
              <c:delete val="1"/>
              <c:extLst>
                <c:ext xmlns:c15="http://schemas.microsoft.com/office/drawing/2012/chart" uri="{CE6537A1-D6FC-4f65-9D91-7224C49458BB}"/>
                <c:ext xmlns:c16="http://schemas.microsoft.com/office/drawing/2014/chart" uri="{C3380CC4-5D6E-409C-BE32-E72D297353CC}">
                  <c16:uniqueId val="{00000017-DE2D-4096-B570-0E2E25F26BED}"/>
                </c:ext>
              </c:extLst>
            </c:dLbl>
            <c:dLbl>
              <c:idx val="4"/>
              <c:delete val="1"/>
              <c:extLst>
                <c:ext xmlns:c15="http://schemas.microsoft.com/office/drawing/2012/chart" uri="{CE6537A1-D6FC-4f65-9D91-7224C49458BB}"/>
                <c:ext xmlns:c16="http://schemas.microsoft.com/office/drawing/2014/chart" uri="{C3380CC4-5D6E-409C-BE32-E72D297353CC}">
                  <c16:uniqueId val="{00000018-DE2D-4096-B570-0E2E25F26BED}"/>
                </c:ext>
              </c:extLst>
            </c:dLbl>
            <c:dLbl>
              <c:idx val="5"/>
              <c:delete val="1"/>
              <c:extLst>
                <c:ext xmlns:c15="http://schemas.microsoft.com/office/drawing/2012/chart" uri="{CE6537A1-D6FC-4f65-9D91-7224C49458BB}"/>
                <c:ext xmlns:c16="http://schemas.microsoft.com/office/drawing/2014/chart" uri="{C3380CC4-5D6E-409C-BE32-E72D297353CC}">
                  <c16:uniqueId val="{00000019-DE2D-4096-B570-0E2E25F26BED}"/>
                </c:ext>
              </c:extLst>
            </c:dLbl>
            <c:dLbl>
              <c:idx val="6"/>
              <c:delete val="1"/>
              <c:extLst>
                <c:ext xmlns:c15="http://schemas.microsoft.com/office/drawing/2012/chart" uri="{CE6537A1-D6FC-4f65-9D91-7224C49458BB}"/>
                <c:ext xmlns:c16="http://schemas.microsoft.com/office/drawing/2014/chart" uri="{C3380CC4-5D6E-409C-BE32-E72D297353CC}">
                  <c16:uniqueId val="{0000001A-DE2D-4096-B570-0E2E25F26BED}"/>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Age!$A$3:$A$10</c:f>
              <c:numCache>
                <c:formatCode>General</c:formatCode>
                <c:ptCount val="8"/>
                <c:pt idx="0">
                  <c:v>2010</c:v>
                </c:pt>
                <c:pt idx="1">
                  <c:v>2011</c:v>
                </c:pt>
                <c:pt idx="2">
                  <c:v>2012</c:v>
                </c:pt>
                <c:pt idx="3">
                  <c:v>2013</c:v>
                </c:pt>
                <c:pt idx="4">
                  <c:v>2014</c:v>
                </c:pt>
                <c:pt idx="5">
                  <c:v>2015</c:v>
                </c:pt>
                <c:pt idx="6">
                  <c:v>2016</c:v>
                </c:pt>
                <c:pt idx="7">
                  <c:v>2017</c:v>
                </c:pt>
              </c:numCache>
            </c:numRef>
          </c:cat>
          <c:val>
            <c:numRef>
              <c:f>Age!$E$3:$E$10</c:f>
              <c:numCache>
                <c:formatCode>#,##0</c:formatCode>
                <c:ptCount val="8"/>
                <c:pt idx="0">
                  <c:v>9491409</c:v>
                </c:pt>
                <c:pt idx="1">
                  <c:v>9683182</c:v>
                </c:pt>
                <c:pt idx="2">
                  <c:v>9799849</c:v>
                </c:pt>
                <c:pt idx="3">
                  <c:v>9912798</c:v>
                </c:pt>
                <c:pt idx="4">
                  <c:v>10057067</c:v>
                </c:pt>
                <c:pt idx="5">
                  <c:v>10234480</c:v>
                </c:pt>
                <c:pt idx="6">
                  <c:v>10392037</c:v>
                </c:pt>
                <c:pt idx="7">
                  <c:v>10535378</c:v>
                </c:pt>
              </c:numCache>
            </c:numRef>
          </c:val>
          <c:smooth val="0"/>
          <c:extLst>
            <c:ext xmlns:c16="http://schemas.microsoft.com/office/drawing/2014/chart" uri="{C3380CC4-5D6E-409C-BE32-E72D297353CC}">
              <c16:uniqueId val="{0000001B-DE2D-4096-B570-0E2E25F26BED}"/>
            </c:ext>
          </c:extLst>
        </c:ser>
        <c:ser>
          <c:idx val="4"/>
          <c:order val="4"/>
          <c:tx>
            <c:strRef>
              <c:f>Age!$F$2</c:f>
              <c:strCache>
                <c:ptCount val="1"/>
                <c:pt idx="0">
                  <c:v>65 plus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C-DE2D-4096-B570-0E2E25F26BED}"/>
                </c:ext>
              </c:extLst>
            </c:dLbl>
            <c:dLbl>
              <c:idx val="1"/>
              <c:delete val="1"/>
              <c:extLst>
                <c:ext xmlns:c15="http://schemas.microsoft.com/office/drawing/2012/chart" uri="{CE6537A1-D6FC-4f65-9D91-7224C49458BB}"/>
                <c:ext xmlns:c16="http://schemas.microsoft.com/office/drawing/2014/chart" uri="{C3380CC4-5D6E-409C-BE32-E72D297353CC}">
                  <c16:uniqueId val="{0000001D-DE2D-4096-B570-0E2E25F26BED}"/>
                </c:ext>
              </c:extLst>
            </c:dLbl>
            <c:dLbl>
              <c:idx val="2"/>
              <c:delete val="1"/>
              <c:extLst>
                <c:ext xmlns:c15="http://schemas.microsoft.com/office/drawing/2012/chart" uri="{CE6537A1-D6FC-4f65-9D91-7224C49458BB}"/>
                <c:ext xmlns:c16="http://schemas.microsoft.com/office/drawing/2014/chart" uri="{C3380CC4-5D6E-409C-BE32-E72D297353CC}">
                  <c16:uniqueId val="{0000001E-DE2D-4096-B570-0E2E25F26BED}"/>
                </c:ext>
              </c:extLst>
            </c:dLbl>
            <c:dLbl>
              <c:idx val="3"/>
              <c:delete val="1"/>
              <c:extLst>
                <c:ext xmlns:c15="http://schemas.microsoft.com/office/drawing/2012/chart" uri="{CE6537A1-D6FC-4f65-9D91-7224C49458BB}"/>
                <c:ext xmlns:c16="http://schemas.microsoft.com/office/drawing/2014/chart" uri="{C3380CC4-5D6E-409C-BE32-E72D297353CC}">
                  <c16:uniqueId val="{0000001F-DE2D-4096-B570-0E2E25F26BED}"/>
                </c:ext>
              </c:extLst>
            </c:dLbl>
            <c:dLbl>
              <c:idx val="4"/>
              <c:delete val="1"/>
              <c:extLst>
                <c:ext xmlns:c15="http://schemas.microsoft.com/office/drawing/2012/chart" uri="{CE6537A1-D6FC-4f65-9D91-7224C49458BB}"/>
                <c:ext xmlns:c16="http://schemas.microsoft.com/office/drawing/2014/chart" uri="{C3380CC4-5D6E-409C-BE32-E72D297353CC}">
                  <c16:uniqueId val="{00000020-DE2D-4096-B570-0E2E25F26BED}"/>
                </c:ext>
              </c:extLst>
            </c:dLbl>
            <c:dLbl>
              <c:idx val="5"/>
              <c:delete val="1"/>
              <c:extLst>
                <c:ext xmlns:c15="http://schemas.microsoft.com/office/drawing/2012/chart" uri="{CE6537A1-D6FC-4f65-9D91-7224C49458BB}"/>
                <c:ext xmlns:c16="http://schemas.microsoft.com/office/drawing/2014/chart" uri="{C3380CC4-5D6E-409C-BE32-E72D297353CC}">
                  <c16:uniqueId val="{00000021-DE2D-4096-B570-0E2E25F26BED}"/>
                </c:ext>
              </c:extLst>
            </c:dLbl>
            <c:dLbl>
              <c:idx val="6"/>
              <c:delete val="1"/>
              <c:extLst>
                <c:ext xmlns:c15="http://schemas.microsoft.com/office/drawing/2012/chart" uri="{CE6537A1-D6FC-4f65-9D91-7224C49458BB}"/>
                <c:ext xmlns:c16="http://schemas.microsoft.com/office/drawing/2014/chart" uri="{C3380CC4-5D6E-409C-BE32-E72D297353CC}">
                  <c16:uniqueId val="{00000022-DE2D-4096-B570-0E2E25F26BED}"/>
                </c:ext>
              </c:extLst>
            </c:dLbl>
            <c:dLbl>
              <c:idx val="7"/>
              <c:layout>
                <c:manualLayout>
                  <c:x val="-5.4168070951243026E-3"/>
                  <c:y val="-3.8370783682335828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DE2D-4096-B570-0E2E25F26BED}"/>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Age!$A$3:$A$10</c:f>
              <c:numCache>
                <c:formatCode>General</c:formatCode>
                <c:ptCount val="8"/>
                <c:pt idx="0">
                  <c:v>2010</c:v>
                </c:pt>
                <c:pt idx="1">
                  <c:v>2011</c:v>
                </c:pt>
                <c:pt idx="2">
                  <c:v>2012</c:v>
                </c:pt>
                <c:pt idx="3">
                  <c:v>2013</c:v>
                </c:pt>
                <c:pt idx="4">
                  <c:v>2014</c:v>
                </c:pt>
                <c:pt idx="5">
                  <c:v>2015</c:v>
                </c:pt>
                <c:pt idx="6">
                  <c:v>2016</c:v>
                </c:pt>
                <c:pt idx="7">
                  <c:v>2017</c:v>
                </c:pt>
              </c:numCache>
            </c:numRef>
          </c:cat>
          <c:val>
            <c:numRef>
              <c:f>Age!$F$3:$F$10</c:f>
              <c:numCache>
                <c:formatCode>#,##0</c:formatCode>
                <c:ptCount val="8"/>
                <c:pt idx="0">
                  <c:v>2601886</c:v>
                </c:pt>
                <c:pt idx="1">
                  <c:v>2703749</c:v>
                </c:pt>
                <c:pt idx="2">
                  <c:v>2842384</c:v>
                </c:pt>
                <c:pt idx="3">
                  <c:v>2963502</c:v>
                </c:pt>
                <c:pt idx="4">
                  <c:v>3088429</c:v>
                </c:pt>
                <c:pt idx="5">
                  <c:v>3214732</c:v>
                </c:pt>
                <c:pt idx="6">
                  <c:v>3342641</c:v>
                </c:pt>
                <c:pt idx="7">
                  <c:v>3472712</c:v>
                </c:pt>
              </c:numCache>
            </c:numRef>
          </c:val>
          <c:smooth val="0"/>
          <c:extLst>
            <c:ext xmlns:c16="http://schemas.microsoft.com/office/drawing/2014/chart" uri="{C3380CC4-5D6E-409C-BE32-E72D297353CC}">
              <c16:uniqueId val="{00000023-DE2D-4096-B570-0E2E25F26BED}"/>
            </c:ext>
          </c:extLst>
        </c:ser>
        <c:dLbls>
          <c:dLblPos val="t"/>
          <c:showLegendKey val="0"/>
          <c:showVal val="1"/>
          <c:showCatName val="0"/>
          <c:showSerName val="0"/>
          <c:showPercent val="0"/>
          <c:showBubbleSize val="0"/>
        </c:dLbls>
        <c:marker val="1"/>
        <c:smooth val="0"/>
        <c:axId val="508934408"/>
        <c:axId val="508935064"/>
      </c:lineChart>
      <c:catAx>
        <c:axId val="50893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8935064"/>
        <c:crosses val="autoZero"/>
        <c:auto val="1"/>
        <c:lblAlgn val="ctr"/>
        <c:lblOffset val="100"/>
        <c:noMultiLvlLbl val="0"/>
      </c:catAx>
      <c:valAx>
        <c:axId val="508935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8934408"/>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Nativity!$J$5</c:f>
              <c:strCache>
                <c:ptCount val="1"/>
                <c:pt idx="0">
                  <c:v>2007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Nativity!$I$6:$I$9</c:f>
              <c:strCache>
                <c:ptCount val="4"/>
                <c:pt idx="0">
                  <c:v>Born in Texas</c:v>
                </c:pt>
                <c:pt idx="1">
                  <c:v>Born in Other State</c:v>
                </c:pt>
                <c:pt idx="2">
                  <c:v>Native, Born Outside of U.S.</c:v>
                </c:pt>
                <c:pt idx="3">
                  <c:v>Foreign Born</c:v>
                </c:pt>
              </c:strCache>
            </c:strRef>
          </c:cat>
          <c:val>
            <c:numRef>
              <c:f>Nativity!$J$6:$J$9</c:f>
              <c:numCache>
                <c:formatCode>0.0%</c:formatCode>
                <c:ptCount val="4"/>
                <c:pt idx="0">
                  <c:v>0.66471432736559677</c:v>
                </c:pt>
                <c:pt idx="1">
                  <c:v>0.16943032781339229</c:v>
                </c:pt>
                <c:pt idx="2">
                  <c:v>1.2190536177737099E-2</c:v>
                </c:pt>
                <c:pt idx="3">
                  <c:v>0.15366480864327386</c:v>
                </c:pt>
              </c:numCache>
            </c:numRef>
          </c:val>
          <c:extLst>
            <c:ext xmlns:c16="http://schemas.microsoft.com/office/drawing/2014/chart" uri="{C3380CC4-5D6E-409C-BE32-E72D297353CC}">
              <c16:uniqueId val="{00000000-3F85-471C-AE89-FFD5664D2FCA}"/>
            </c:ext>
          </c:extLst>
        </c:ser>
        <c:ser>
          <c:idx val="1"/>
          <c:order val="1"/>
          <c:tx>
            <c:strRef>
              <c:f>Nativity!$K$5</c:f>
              <c:strCache>
                <c:ptCount val="1"/>
                <c:pt idx="0">
                  <c:v>2017</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Nativity!$I$6:$I$9</c:f>
              <c:strCache>
                <c:ptCount val="4"/>
                <c:pt idx="0">
                  <c:v>Born in Texas</c:v>
                </c:pt>
                <c:pt idx="1">
                  <c:v>Born in Other State</c:v>
                </c:pt>
                <c:pt idx="2">
                  <c:v>Native, Born Outside of U.S.</c:v>
                </c:pt>
                <c:pt idx="3">
                  <c:v>Foreign Born</c:v>
                </c:pt>
              </c:strCache>
            </c:strRef>
          </c:cat>
          <c:val>
            <c:numRef>
              <c:f>Nativity!$K$6:$K$9</c:f>
              <c:numCache>
                <c:formatCode>0.0%</c:formatCode>
                <c:ptCount val="4"/>
                <c:pt idx="0">
                  <c:v>0.68212102346629333</c:v>
                </c:pt>
                <c:pt idx="1">
                  <c:v>0.17558162164835719</c:v>
                </c:pt>
                <c:pt idx="2">
                  <c:v>1.7919871315840687E-2</c:v>
                </c:pt>
                <c:pt idx="3">
                  <c:v>0.12437748356950877</c:v>
                </c:pt>
              </c:numCache>
            </c:numRef>
          </c:val>
          <c:extLst>
            <c:ext xmlns:c16="http://schemas.microsoft.com/office/drawing/2014/chart" uri="{C3380CC4-5D6E-409C-BE32-E72D297353CC}">
              <c16:uniqueId val="{00000001-3F85-471C-AE89-FFD5664D2FCA}"/>
            </c:ext>
          </c:extLst>
        </c:ser>
        <c:dLbls>
          <c:dLblPos val="outEnd"/>
          <c:showLegendKey val="0"/>
          <c:showVal val="1"/>
          <c:showCatName val="0"/>
          <c:showSerName val="0"/>
          <c:showPercent val="0"/>
          <c:showBubbleSize val="0"/>
        </c:dLbls>
        <c:gapWidth val="219"/>
        <c:overlap val="-27"/>
        <c:axId val="587915752"/>
        <c:axId val="587913456"/>
      </c:barChart>
      <c:catAx>
        <c:axId val="587915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7913456"/>
        <c:crosses val="autoZero"/>
        <c:auto val="1"/>
        <c:lblAlgn val="ctr"/>
        <c:lblOffset val="100"/>
        <c:noMultiLvlLbl val="0"/>
      </c:catAx>
      <c:valAx>
        <c:axId val="58791345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87915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AgeXRace!$B$94</c:f>
              <c:strCache>
                <c:ptCount val="1"/>
                <c:pt idx="0">
                  <c:v>Hispanic</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55C-4163-9E25-BA021778AD83}"/>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AgeXRace!$B$95:$B$102</c:f>
              <c:numCache>
                <c:formatCode>#,##0</c:formatCode>
                <c:ptCount val="8"/>
                <c:pt idx="0">
                  <c:v>1112368</c:v>
                </c:pt>
                <c:pt idx="1">
                  <c:v>1146344</c:v>
                </c:pt>
                <c:pt idx="2">
                  <c:v>1173860</c:v>
                </c:pt>
                <c:pt idx="3">
                  <c:v>1198270</c:v>
                </c:pt>
                <c:pt idx="4">
                  <c:v>1223285</c:v>
                </c:pt>
                <c:pt idx="5">
                  <c:v>1242890</c:v>
                </c:pt>
                <c:pt idx="6">
                  <c:v>1259732</c:v>
                </c:pt>
                <c:pt idx="7">
                  <c:v>1274642</c:v>
                </c:pt>
              </c:numCache>
            </c:numRef>
          </c:val>
          <c:smooth val="0"/>
          <c:extLst>
            <c:ext xmlns:c16="http://schemas.microsoft.com/office/drawing/2014/chart" uri="{C3380CC4-5D6E-409C-BE32-E72D297353CC}">
              <c16:uniqueId val="{00000000-C55C-4163-9E25-BA021778AD83}"/>
            </c:ext>
          </c:extLst>
        </c:ser>
        <c:ser>
          <c:idx val="1"/>
          <c:order val="1"/>
          <c:tx>
            <c:strRef>
              <c:f>AgeXRace!$C$94</c:f>
              <c:strCache>
                <c:ptCount val="1"/>
                <c:pt idx="0">
                  <c:v>NH White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55C-4163-9E25-BA021778AD83}"/>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AgeXRace!$C$95:$C$102</c:f>
              <c:numCache>
                <c:formatCode>#,##0</c:formatCode>
                <c:ptCount val="8"/>
                <c:pt idx="0">
                  <c:v>998053</c:v>
                </c:pt>
                <c:pt idx="1">
                  <c:v>994866</c:v>
                </c:pt>
                <c:pt idx="2">
                  <c:v>1000389</c:v>
                </c:pt>
                <c:pt idx="3">
                  <c:v>997577</c:v>
                </c:pt>
                <c:pt idx="4">
                  <c:v>995008</c:v>
                </c:pt>
                <c:pt idx="5">
                  <c:v>984644</c:v>
                </c:pt>
                <c:pt idx="6">
                  <c:v>967641</c:v>
                </c:pt>
                <c:pt idx="7">
                  <c:v>953289</c:v>
                </c:pt>
              </c:numCache>
            </c:numRef>
          </c:val>
          <c:smooth val="0"/>
          <c:extLst>
            <c:ext xmlns:c16="http://schemas.microsoft.com/office/drawing/2014/chart" uri="{C3380CC4-5D6E-409C-BE32-E72D297353CC}">
              <c16:uniqueId val="{00000001-C55C-4163-9E25-BA021778AD83}"/>
            </c:ext>
          </c:extLst>
        </c:ser>
        <c:ser>
          <c:idx val="2"/>
          <c:order val="2"/>
          <c:tx>
            <c:strRef>
              <c:f>AgeXRace!$D$94</c:f>
              <c:strCache>
                <c:ptCount val="1"/>
                <c:pt idx="0">
                  <c:v>NH Black</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55C-4163-9E25-BA021778AD83}"/>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AgeXRace!$D$95:$D$102</c:f>
              <c:numCache>
                <c:formatCode>#,##0</c:formatCode>
                <c:ptCount val="8"/>
                <c:pt idx="0">
                  <c:v>324961</c:v>
                </c:pt>
                <c:pt idx="1">
                  <c:v>339593</c:v>
                </c:pt>
                <c:pt idx="2">
                  <c:v>351967</c:v>
                </c:pt>
                <c:pt idx="3">
                  <c:v>359034</c:v>
                </c:pt>
                <c:pt idx="4">
                  <c:v>363632</c:v>
                </c:pt>
                <c:pt idx="5">
                  <c:v>364519</c:v>
                </c:pt>
                <c:pt idx="6">
                  <c:v>364270</c:v>
                </c:pt>
                <c:pt idx="7">
                  <c:v>361762</c:v>
                </c:pt>
              </c:numCache>
            </c:numRef>
          </c:val>
          <c:smooth val="0"/>
          <c:extLst>
            <c:ext xmlns:c16="http://schemas.microsoft.com/office/drawing/2014/chart" uri="{C3380CC4-5D6E-409C-BE32-E72D297353CC}">
              <c16:uniqueId val="{00000002-C55C-4163-9E25-BA021778AD83}"/>
            </c:ext>
          </c:extLst>
        </c:ser>
        <c:ser>
          <c:idx val="3"/>
          <c:order val="3"/>
          <c:tx>
            <c:strRef>
              <c:f>AgeXRace!$E$94</c:f>
              <c:strCache>
                <c:ptCount val="1"/>
                <c:pt idx="0">
                  <c:v>NH Asian</c:v>
                </c:pt>
              </c:strCache>
            </c:strRef>
          </c:tx>
          <c:spPr>
            <a:ln w="22225" cap="rnd">
              <a:solidFill>
                <a:schemeClr val="accent4"/>
              </a:solidFill>
              <a:round/>
            </a:ln>
            <a:effectLst/>
          </c:spPr>
          <c:marker>
            <c:symbol val="x"/>
            <c:size val="6"/>
            <c:spPr>
              <a:noFill/>
              <a:ln w="9525">
                <a:solidFill>
                  <a:schemeClr val="accent4"/>
                </a:solidFill>
                <a:round/>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55C-4163-9E25-BA021778AD83}"/>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AgeXRace!$E$95:$E$102</c:f>
              <c:numCache>
                <c:formatCode>#,##0</c:formatCode>
                <c:ptCount val="8"/>
                <c:pt idx="0">
                  <c:v>93759</c:v>
                </c:pt>
                <c:pt idx="1">
                  <c:v>97340</c:v>
                </c:pt>
                <c:pt idx="2">
                  <c:v>101425</c:v>
                </c:pt>
                <c:pt idx="3">
                  <c:v>104751</c:v>
                </c:pt>
                <c:pt idx="4">
                  <c:v>108205</c:v>
                </c:pt>
                <c:pt idx="5">
                  <c:v>111799</c:v>
                </c:pt>
                <c:pt idx="6">
                  <c:v>114840</c:v>
                </c:pt>
                <c:pt idx="7">
                  <c:v>117807</c:v>
                </c:pt>
              </c:numCache>
            </c:numRef>
          </c:val>
          <c:smooth val="0"/>
          <c:extLst>
            <c:ext xmlns:c16="http://schemas.microsoft.com/office/drawing/2014/chart" uri="{C3380CC4-5D6E-409C-BE32-E72D297353CC}">
              <c16:uniqueId val="{00000003-C55C-4163-9E25-BA021778AD83}"/>
            </c:ext>
          </c:extLst>
        </c:ser>
        <c:ser>
          <c:idx val="4"/>
          <c:order val="4"/>
          <c:tx>
            <c:strRef>
              <c:f>AgeXRace!$F$94</c:f>
              <c:strCache>
                <c:ptCount val="1"/>
                <c:pt idx="0">
                  <c:v>Two or More Races</c:v>
                </c:pt>
              </c:strCache>
            </c:strRef>
          </c:tx>
          <c:spPr>
            <a:ln w="22225" cap="rnd">
              <a:solidFill>
                <a:schemeClr val="accent5"/>
              </a:solidFill>
              <a:round/>
            </a:ln>
            <a:effectLst/>
          </c:spPr>
          <c:marker>
            <c:symbol val="star"/>
            <c:size val="6"/>
            <c:spPr>
              <a:noFill/>
              <a:ln w="9525">
                <a:solidFill>
                  <a:schemeClr val="accent5"/>
                </a:solidFill>
                <a:round/>
              </a:ln>
              <a:effectLst/>
            </c:spPr>
          </c:marker>
          <c:dLbls>
            <c:dLbl>
              <c:idx val="0"/>
              <c:layout>
                <c:manualLayout>
                  <c:x val="-4.8087358784901564E-2"/>
                  <c:y val="-7.56042366212603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C55C-4163-9E25-BA021778AD83}"/>
                </c:ext>
              </c:extLst>
            </c:dLbl>
            <c:dLbl>
              <c:idx val="7"/>
              <c:layout>
                <c:manualLayout>
                  <c:x val="-3.5858611383461536E-3"/>
                  <c:y val="-2.5945639476630577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AgeXRace!$F$95:$F$102</c:f>
              <c:numCache>
                <c:formatCode>#,##0</c:formatCode>
                <c:ptCount val="8"/>
                <c:pt idx="0">
                  <c:v>32711</c:v>
                </c:pt>
                <c:pt idx="1">
                  <c:v>35167</c:v>
                </c:pt>
                <c:pt idx="2">
                  <c:v>37505</c:v>
                </c:pt>
                <c:pt idx="3">
                  <c:v>39905</c:v>
                </c:pt>
                <c:pt idx="4">
                  <c:v>42247</c:v>
                </c:pt>
                <c:pt idx="5">
                  <c:v>44612</c:v>
                </c:pt>
                <c:pt idx="6">
                  <c:v>46796</c:v>
                </c:pt>
                <c:pt idx="7">
                  <c:v>48761</c:v>
                </c:pt>
              </c:numCache>
            </c:numRef>
          </c:val>
          <c:smooth val="0"/>
          <c:extLst>
            <c:ext xmlns:c16="http://schemas.microsoft.com/office/drawing/2014/chart" uri="{C3380CC4-5D6E-409C-BE32-E72D297353CC}">
              <c16:uniqueId val="{00000004-C55C-4163-9E25-BA021778AD83}"/>
            </c:ext>
          </c:extLst>
        </c:ser>
        <c:dLbls>
          <c:showLegendKey val="0"/>
          <c:showVal val="0"/>
          <c:showCatName val="0"/>
          <c:showSerName val="0"/>
          <c:showPercent val="0"/>
          <c:showBubbleSize val="0"/>
        </c:dLbls>
        <c:marker val="1"/>
        <c:smooth val="0"/>
        <c:axId val="574035648"/>
        <c:axId val="574038600"/>
      </c:lineChart>
      <c:catAx>
        <c:axId val="574035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574038600"/>
        <c:crosses val="autoZero"/>
        <c:auto val="1"/>
        <c:lblAlgn val="ctr"/>
        <c:lblOffset val="100"/>
        <c:noMultiLvlLbl val="0"/>
      </c:catAx>
      <c:valAx>
        <c:axId val="574038600"/>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4035648"/>
        <c:crosses val="autoZero"/>
        <c:crossBetween val="between"/>
        <c:dispUnits>
          <c:builtInUnit val="thousands"/>
          <c:dispUnitsLbl>
            <c:layout/>
            <c:tx>
              <c:rich>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r>
                    <a:rPr lang="en-US" dirty="0" smtClean="0"/>
                    <a:t>THOUSANDS</a:t>
                  </a:r>
                  <a:endParaRPr lang="en-US" dirty="0"/>
                </a:p>
              </c:rich>
            </c:tx>
            <c:spPr>
              <a:noFill/>
              <a:ln>
                <a:noFill/>
              </a:ln>
              <a:effectLst/>
            </c:spPr>
            <c:txPr>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AgeXRace!$R$94</c:f>
              <c:strCache>
                <c:ptCount val="1"/>
                <c:pt idx="0">
                  <c:v>Hispanic</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AgeXRace!$R$95:$R$102</c:f>
              <c:numCache>
                <c:formatCode>#,##0</c:formatCode>
                <c:ptCount val="8"/>
                <c:pt idx="1">
                  <c:v>33976</c:v>
                </c:pt>
                <c:pt idx="2">
                  <c:v>27516</c:v>
                </c:pt>
                <c:pt idx="3">
                  <c:v>24410</c:v>
                </c:pt>
                <c:pt idx="4">
                  <c:v>25015</c:v>
                </c:pt>
                <c:pt idx="5">
                  <c:v>19605</c:v>
                </c:pt>
                <c:pt idx="6">
                  <c:v>16842</c:v>
                </c:pt>
                <c:pt idx="7">
                  <c:v>14910</c:v>
                </c:pt>
              </c:numCache>
            </c:numRef>
          </c:val>
          <c:smooth val="0"/>
          <c:extLst>
            <c:ext xmlns:c16="http://schemas.microsoft.com/office/drawing/2014/chart" uri="{C3380CC4-5D6E-409C-BE32-E72D297353CC}">
              <c16:uniqueId val="{00000000-83F4-40DE-815D-3E40F37CF831}"/>
            </c:ext>
          </c:extLst>
        </c:ser>
        <c:ser>
          <c:idx val="1"/>
          <c:order val="1"/>
          <c:tx>
            <c:strRef>
              <c:f>AgeXRace!$S$94</c:f>
              <c:strCache>
                <c:ptCount val="1"/>
                <c:pt idx="0">
                  <c:v>NH White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AgeXRace!$S$95:$S$102</c:f>
              <c:numCache>
                <c:formatCode>#,##0</c:formatCode>
                <c:ptCount val="8"/>
                <c:pt idx="1">
                  <c:v>-3187</c:v>
                </c:pt>
                <c:pt idx="2">
                  <c:v>5523</c:v>
                </c:pt>
                <c:pt idx="3">
                  <c:v>-2812</c:v>
                </c:pt>
                <c:pt idx="4">
                  <c:v>-2569</c:v>
                </c:pt>
                <c:pt idx="5">
                  <c:v>-10364</c:v>
                </c:pt>
                <c:pt idx="6">
                  <c:v>-17003</c:v>
                </c:pt>
                <c:pt idx="7">
                  <c:v>-14352</c:v>
                </c:pt>
              </c:numCache>
            </c:numRef>
          </c:val>
          <c:smooth val="0"/>
          <c:extLst>
            <c:ext xmlns:c16="http://schemas.microsoft.com/office/drawing/2014/chart" uri="{C3380CC4-5D6E-409C-BE32-E72D297353CC}">
              <c16:uniqueId val="{00000001-83F4-40DE-815D-3E40F37CF831}"/>
            </c:ext>
          </c:extLst>
        </c:ser>
        <c:ser>
          <c:idx val="2"/>
          <c:order val="2"/>
          <c:tx>
            <c:strRef>
              <c:f>AgeXRace!$T$94</c:f>
              <c:strCache>
                <c:ptCount val="1"/>
                <c:pt idx="0">
                  <c:v>NH Black</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AgeXRace!$T$95:$T$102</c:f>
              <c:numCache>
                <c:formatCode>#,##0</c:formatCode>
                <c:ptCount val="8"/>
                <c:pt idx="1">
                  <c:v>14632</c:v>
                </c:pt>
                <c:pt idx="2">
                  <c:v>12374</c:v>
                </c:pt>
                <c:pt idx="3">
                  <c:v>7067</c:v>
                </c:pt>
                <c:pt idx="4">
                  <c:v>4598</c:v>
                </c:pt>
                <c:pt idx="5">
                  <c:v>887</c:v>
                </c:pt>
                <c:pt idx="6">
                  <c:v>-249</c:v>
                </c:pt>
                <c:pt idx="7">
                  <c:v>-2508</c:v>
                </c:pt>
              </c:numCache>
            </c:numRef>
          </c:val>
          <c:smooth val="0"/>
          <c:extLst>
            <c:ext xmlns:c16="http://schemas.microsoft.com/office/drawing/2014/chart" uri="{C3380CC4-5D6E-409C-BE32-E72D297353CC}">
              <c16:uniqueId val="{00000002-83F4-40DE-815D-3E40F37CF831}"/>
            </c:ext>
          </c:extLst>
        </c:ser>
        <c:ser>
          <c:idx val="3"/>
          <c:order val="3"/>
          <c:tx>
            <c:strRef>
              <c:f>AgeXRace!$U$94</c:f>
              <c:strCache>
                <c:ptCount val="1"/>
                <c:pt idx="0">
                  <c:v>NH Asian</c:v>
                </c:pt>
              </c:strCache>
            </c:strRef>
          </c:tx>
          <c:spPr>
            <a:ln w="22225" cap="rnd">
              <a:solidFill>
                <a:schemeClr val="accent4"/>
              </a:solidFill>
              <a:round/>
            </a:ln>
            <a:effectLst/>
          </c:spPr>
          <c:marker>
            <c:symbol val="x"/>
            <c:size val="6"/>
            <c:spPr>
              <a:noFill/>
              <a:ln w="9525">
                <a:solidFill>
                  <a:schemeClr val="accent4"/>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AgeXRace!$U$95:$U$102</c:f>
              <c:numCache>
                <c:formatCode>#,##0</c:formatCode>
                <c:ptCount val="8"/>
                <c:pt idx="1">
                  <c:v>3581</c:v>
                </c:pt>
                <c:pt idx="2">
                  <c:v>4085</c:v>
                </c:pt>
                <c:pt idx="3">
                  <c:v>3326</c:v>
                </c:pt>
                <c:pt idx="4">
                  <c:v>3454</c:v>
                </c:pt>
                <c:pt idx="5">
                  <c:v>3594</c:v>
                </c:pt>
                <c:pt idx="6">
                  <c:v>3041</c:v>
                </c:pt>
                <c:pt idx="7">
                  <c:v>2967</c:v>
                </c:pt>
              </c:numCache>
            </c:numRef>
          </c:val>
          <c:smooth val="0"/>
          <c:extLst>
            <c:ext xmlns:c16="http://schemas.microsoft.com/office/drawing/2014/chart" uri="{C3380CC4-5D6E-409C-BE32-E72D297353CC}">
              <c16:uniqueId val="{00000003-83F4-40DE-815D-3E40F37CF831}"/>
            </c:ext>
          </c:extLst>
        </c:ser>
        <c:ser>
          <c:idx val="4"/>
          <c:order val="4"/>
          <c:tx>
            <c:strRef>
              <c:f>AgeXRace!$V$94</c:f>
              <c:strCache>
                <c:ptCount val="1"/>
                <c:pt idx="0">
                  <c:v>Two or More Races</c:v>
                </c:pt>
              </c:strCache>
            </c:strRef>
          </c:tx>
          <c:spPr>
            <a:ln w="22225" cap="rnd">
              <a:solidFill>
                <a:schemeClr val="accent5"/>
              </a:solidFill>
              <a:round/>
            </a:ln>
            <a:effectLst/>
          </c:spPr>
          <c:marker>
            <c:symbol val="star"/>
            <c:size val="6"/>
            <c:spPr>
              <a:noFill/>
              <a:ln w="9525">
                <a:solidFill>
                  <a:schemeClr val="accent5"/>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AgeXRace!$V$95:$V$102</c:f>
              <c:numCache>
                <c:formatCode>#,##0</c:formatCode>
                <c:ptCount val="8"/>
                <c:pt idx="1">
                  <c:v>2456</c:v>
                </c:pt>
                <c:pt idx="2">
                  <c:v>2338</c:v>
                </c:pt>
                <c:pt idx="3">
                  <c:v>2400</c:v>
                </c:pt>
                <c:pt idx="4">
                  <c:v>2342</c:v>
                </c:pt>
                <c:pt idx="5">
                  <c:v>2365</c:v>
                </c:pt>
                <c:pt idx="6">
                  <c:v>2184</c:v>
                </c:pt>
                <c:pt idx="7">
                  <c:v>1965</c:v>
                </c:pt>
              </c:numCache>
            </c:numRef>
          </c:val>
          <c:smooth val="0"/>
          <c:extLst>
            <c:ext xmlns:c16="http://schemas.microsoft.com/office/drawing/2014/chart" uri="{C3380CC4-5D6E-409C-BE32-E72D297353CC}">
              <c16:uniqueId val="{00000004-83F4-40DE-815D-3E40F37CF831}"/>
            </c:ext>
          </c:extLst>
        </c:ser>
        <c:dLbls>
          <c:showLegendKey val="0"/>
          <c:showVal val="0"/>
          <c:showCatName val="0"/>
          <c:showSerName val="0"/>
          <c:showPercent val="0"/>
          <c:showBubbleSize val="0"/>
        </c:dLbls>
        <c:marker val="1"/>
        <c:smooth val="0"/>
        <c:axId val="581721056"/>
        <c:axId val="581721384"/>
      </c:lineChart>
      <c:catAx>
        <c:axId val="581721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solidFill>
                <a:latin typeface="+mn-lt"/>
                <a:ea typeface="+mn-ea"/>
                <a:cs typeface="+mn-cs"/>
              </a:defRPr>
            </a:pPr>
            <a:endParaRPr lang="en-US"/>
          </a:p>
        </c:txPr>
        <c:crossAx val="581721384"/>
        <c:crosses val="autoZero"/>
        <c:auto val="1"/>
        <c:lblAlgn val="ctr"/>
        <c:lblOffset val="100"/>
        <c:noMultiLvlLbl val="0"/>
      </c:catAx>
      <c:valAx>
        <c:axId val="581721384"/>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1721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'[State_to_State_Migrations_Table_2017 (3).xls]Sheet1'!$A$7:$A$56</c:f>
              <c:strCache>
                <c:ptCount val="50"/>
                <c:pt idx="0">
                  <c:v>California</c:v>
                </c:pt>
                <c:pt idx="1">
                  <c:v>Illinois</c:v>
                </c:pt>
                <c:pt idx="2">
                  <c:v>Louisiana</c:v>
                </c:pt>
                <c:pt idx="3">
                  <c:v>New York</c:v>
                </c:pt>
                <c:pt idx="4">
                  <c:v>Mississippi</c:v>
                </c:pt>
                <c:pt idx="5">
                  <c:v>Pennsylvania</c:v>
                </c:pt>
                <c:pt idx="6">
                  <c:v>Minnesota</c:v>
                </c:pt>
                <c:pt idx="7">
                  <c:v>Maryland</c:v>
                </c:pt>
                <c:pt idx="8">
                  <c:v>Iowa</c:v>
                </c:pt>
                <c:pt idx="9">
                  <c:v>Utah</c:v>
                </c:pt>
                <c:pt idx="10">
                  <c:v>Hawaii</c:v>
                </c:pt>
                <c:pt idx="11">
                  <c:v>Nevada</c:v>
                </c:pt>
                <c:pt idx="12">
                  <c:v>Florida</c:v>
                </c:pt>
                <c:pt idx="13">
                  <c:v>Arizona</c:v>
                </c:pt>
                <c:pt idx="14">
                  <c:v>Wisconsin</c:v>
                </c:pt>
                <c:pt idx="15">
                  <c:v>Kansas</c:v>
                </c:pt>
                <c:pt idx="16">
                  <c:v>Alabama</c:v>
                </c:pt>
                <c:pt idx="17">
                  <c:v>Alaska</c:v>
                </c:pt>
                <c:pt idx="18">
                  <c:v>Ohio</c:v>
                </c:pt>
                <c:pt idx="19">
                  <c:v>Massachusetts</c:v>
                </c:pt>
                <c:pt idx="20">
                  <c:v>New Jersey</c:v>
                </c:pt>
                <c:pt idx="21">
                  <c:v>Washington</c:v>
                </c:pt>
                <c:pt idx="22">
                  <c:v>South Dakota</c:v>
                </c:pt>
                <c:pt idx="23">
                  <c:v>Vermont</c:v>
                </c:pt>
                <c:pt idx="24">
                  <c:v>Maine</c:v>
                </c:pt>
                <c:pt idx="25">
                  <c:v>New Mexico</c:v>
                </c:pt>
                <c:pt idx="26">
                  <c:v>Michigan</c:v>
                </c:pt>
                <c:pt idx="27">
                  <c:v>Wyoming</c:v>
                </c:pt>
                <c:pt idx="28">
                  <c:v>North Dakota</c:v>
                </c:pt>
                <c:pt idx="29">
                  <c:v>Kentucky</c:v>
                </c:pt>
                <c:pt idx="30">
                  <c:v>Virginia</c:v>
                </c:pt>
                <c:pt idx="31">
                  <c:v>New Hampshire</c:v>
                </c:pt>
                <c:pt idx="32">
                  <c:v>West Virginia</c:v>
                </c:pt>
                <c:pt idx="33">
                  <c:v>Delaware</c:v>
                </c:pt>
                <c:pt idx="34">
                  <c:v>Montana</c:v>
                </c:pt>
                <c:pt idx="35">
                  <c:v>Missouri</c:v>
                </c:pt>
                <c:pt idx="36">
                  <c:v>Rhode Island</c:v>
                </c:pt>
                <c:pt idx="37">
                  <c:v>Indiana</c:v>
                </c:pt>
                <c:pt idx="38">
                  <c:v>Idaho</c:v>
                </c:pt>
                <c:pt idx="39">
                  <c:v>Tennessee</c:v>
                </c:pt>
                <c:pt idx="40">
                  <c:v>Connecticut</c:v>
                </c:pt>
                <c:pt idx="41">
                  <c:v>North Carolina</c:v>
                </c:pt>
                <c:pt idx="42">
                  <c:v>Arkansas</c:v>
                </c:pt>
                <c:pt idx="43">
                  <c:v>District of Columbia </c:v>
                </c:pt>
                <c:pt idx="44">
                  <c:v>Nebraska</c:v>
                </c:pt>
                <c:pt idx="45">
                  <c:v>South Carolina</c:v>
                </c:pt>
                <c:pt idx="46">
                  <c:v>Oregon</c:v>
                </c:pt>
                <c:pt idx="47">
                  <c:v>Georgia</c:v>
                </c:pt>
                <c:pt idx="48">
                  <c:v>Colorado</c:v>
                </c:pt>
                <c:pt idx="49">
                  <c:v>Oklahoma</c:v>
                </c:pt>
              </c:strCache>
            </c:strRef>
          </c:cat>
          <c:val>
            <c:numRef>
              <c:f>'[State_to_State_Migrations_Table_2017 (3).xls]Sheet1'!$E$7:$E$56</c:f>
              <c:numCache>
                <c:formatCode>0.00%</c:formatCode>
                <c:ptCount val="50"/>
                <c:pt idx="0">
                  <c:v>0.38785790495513617</c:v>
                </c:pt>
                <c:pt idx="1">
                  <c:v>0.25487555314571564</c:v>
                </c:pt>
                <c:pt idx="2">
                  <c:v>0.19285326990012769</c:v>
                </c:pt>
                <c:pt idx="3">
                  <c:v>0.1855071449810225</c:v>
                </c:pt>
                <c:pt idx="4">
                  <c:v>0.1074458223287216</c:v>
                </c:pt>
                <c:pt idx="5">
                  <c:v>9.5464642401133407E-2</c:v>
                </c:pt>
                <c:pt idx="6">
                  <c:v>5.5725604743497803E-2</c:v>
                </c:pt>
                <c:pt idx="7">
                  <c:v>5.077571580991027E-2</c:v>
                </c:pt>
                <c:pt idx="8">
                  <c:v>4.8466933692477218E-2</c:v>
                </c:pt>
                <c:pt idx="9">
                  <c:v>4.5388557535899814E-2</c:v>
                </c:pt>
                <c:pt idx="10">
                  <c:v>4.0193797771675442E-2</c:v>
                </c:pt>
                <c:pt idx="11">
                  <c:v>3.9406712958914174E-2</c:v>
                </c:pt>
                <c:pt idx="12">
                  <c:v>3.6992986199779615E-2</c:v>
                </c:pt>
                <c:pt idx="13">
                  <c:v>3.6415790670421354E-2</c:v>
                </c:pt>
                <c:pt idx="14">
                  <c:v>3.6170919839784516E-2</c:v>
                </c:pt>
                <c:pt idx="15">
                  <c:v>3.2095569587042835E-2</c:v>
                </c:pt>
                <c:pt idx="16">
                  <c:v>2.4661990799853078E-2</c:v>
                </c:pt>
                <c:pt idx="17">
                  <c:v>2.4102286044111732E-2</c:v>
                </c:pt>
                <c:pt idx="18">
                  <c:v>2.0849002151365155E-2</c:v>
                </c:pt>
                <c:pt idx="19">
                  <c:v>1.5724205481608453E-2</c:v>
                </c:pt>
                <c:pt idx="20">
                  <c:v>1.519948227310094E-2</c:v>
                </c:pt>
                <c:pt idx="21">
                  <c:v>9.6199254893043918E-3</c:v>
                </c:pt>
                <c:pt idx="22">
                  <c:v>5.9818445769856399E-3</c:v>
                </c:pt>
                <c:pt idx="23">
                  <c:v>3.0958669301943227E-3</c:v>
                </c:pt>
                <c:pt idx="24">
                  <c:v>2.7460514578559808E-3</c:v>
                </c:pt>
                <c:pt idx="25">
                  <c:v>6.8214017105976599E-4</c:v>
                </c:pt>
                <c:pt idx="26">
                  <c:v>-5.2472320850751229E-5</c:v>
                </c:pt>
                <c:pt idx="27">
                  <c:v>-5.4221398212442936E-4</c:v>
                </c:pt>
                <c:pt idx="28">
                  <c:v>-1.2768264740349465E-3</c:v>
                </c:pt>
                <c:pt idx="29">
                  <c:v>-2.028929739562381E-3</c:v>
                </c:pt>
                <c:pt idx="30">
                  <c:v>-2.7985237787067322E-3</c:v>
                </c:pt>
                <c:pt idx="31">
                  <c:v>-9.8298147727073973E-3</c:v>
                </c:pt>
                <c:pt idx="32">
                  <c:v>-1.4377415913105837E-2</c:v>
                </c:pt>
                <c:pt idx="33">
                  <c:v>-1.49546114424641E-2</c:v>
                </c:pt>
                <c:pt idx="34">
                  <c:v>-1.6074020953946794E-2</c:v>
                </c:pt>
                <c:pt idx="35">
                  <c:v>-1.6423836426285133E-2</c:v>
                </c:pt>
                <c:pt idx="36">
                  <c:v>-1.6966050408409563E-2</c:v>
                </c:pt>
                <c:pt idx="37">
                  <c:v>-1.8067969146275339E-2</c:v>
                </c:pt>
                <c:pt idx="38">
                  <c:v>-2.0096898885837721E-2</c:v>
                </c:pt>
                <c:pt idx="39">
                  <c:v>-2.2283245587952354E-2</c:v>
                </c:pt>
                <c:pt idx="40">
                  <c:v>-2.3350182778584298E-2</c:v>
                </c:pt>
                <c:pt idx="41">
                  <c:v>-2.3909887534325644E-2</c:v>
                </c:pt>
                <c:pt idx="42">
                  <c:v>-2.7023245238136883E-2</c:v>
                </c:pt>
                <c:pt idx="43">
                  <c:v>-2.7128189879838387E-2</c:v>
                </c:pt>
                <c:pt idx="44">
                  <c:v>-3.8252321900197644E-2</c:v>
                </c:pt>
                <c:pt idx="45">
                  <c:v>-5.0338446469487347E-2</c:v>
                </c:pt>
                <c:pt idx="46">
                  <c:v>-5.8139331502632362E-2</c:v>
                </c:pt>
                <c:pt idx="47">
                  <c:v>-6.6237559687264969E-2</c:v>
                </c:pt>
                <c:pt idx="48">
                  <c:v>-9.0759624298182712E-2</c:v>
                </c:pt>
                <c:pt idx="49">
                  <c:v>-0.20738810277578576</c:v>
                </c:pt>
              </c:numCache>
            </c:numRef>
          </c:val>
          <c:extLst>
            <c:ext xmlns:c16="http://schemas.microsoft.com/office/drawing/2014/chart" uri="{C3380CC4-5D6E-409C-BE32-E72D297353CC}">
              <c16:uniqueId val="{00000000-F83F-44E5-AFAB-DFDA31FCEAD7}"/>
            </c:ext>
          </c:extLst>
        </c:ser>
        <c:dLbls>
          <c:showLegendKey val="0"/>
          <c:showVal val="0"/>
          <c:showCatName val="0"/>
          <c:showSerName val="0"/>
          <c:showPercent val="0"/>
          <c:showBubbleSize val="0"/>
        </c:dLbls>
        <c:gapWidth val="100"/>
        <c:overlap val="-27"/>
        <c:axId val="465282584"/>
        <c:axId val="465283240"/>
      </c:barChart>
      <c:catAx>
        <c:axId val="465282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5283240"/>
        <c:crosses val="autoZero"/>
        <c:auto val="1"/>
        <c:lblAlgn val="ctr"/>
        <c:lblOffset val="100"/>
        <c:noMultiLvlLbl val="0"/>
      </c:catAx>
      <c:valAx>
        <c:axId val="46528324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65282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54062416175666"/>
          <c:y val="0.11212630239401893"/>
          <c:w val="0.77519932848038642"/>
          <c:h val="0.77066377858433055"/>
        </c:manualLayout>
      </c:layout>
      <c:lineChart>
        <c:grouping val="standard"/>
        <c:varyColors val="0"/>
        <c:ser>
          <c:idx val="2"/>
          <c:order val="0"/>
          <c:tx>
            <c:strRef>
              <c:f>Sheet!$B$1</c:f>
              <c:strCache>
                <c:ptCount val="1"/>
                <c:pt idx="0">
                  <c:v>Zero Migration</c:v>
                </c:pt>
              </c:strCache>
            </c:strRef>
          </c:tx>
          <c:spPr>
            <a:ln w="50800" cmpd="sng">
              <a:solidFill>
                <a:srgbClr val="0099CC"/>
              </a:solidFill>
              <a:prstDash val="sysDash"/>
            </a:ln>
          </c:spPr>
          <c:marker>
            <c:symbol val="none"/>
          </c:marker>
          <c:dLbls>
            <c:delete val="1"/>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Sheet!$B$2:$B$11</c:f>
              <c:numCache>
                <c:formatCode>#,##0</c:formatCode>
                <c:ptCount val="10"/>
                <c:pt idx="1">
                  <c:v>25145561</c:v>
                </c:pt>
                <c:pt idx="2">
                  <c:v>26230098</c:v>
                </c:pt>
                <c:pt idx="3">
                  <c:v>27238610</c:v>
                </c:pt>
                <c:pt idx="4">
                  <c:v>28165689</c:v>
                </c:pt>
                <c:pt idx="5">
                  <c:v>28994210</c:v>
                </c:pt>
                <c:pt idx="6">
                  <c:v>29705207</c:v>
                </c:pt>
                <c:pt idx="7">
                  <c:v>30305304</c:v>
                </c:pt>
                <c:pt idx="8">
                  <c:v>30808219</c:v>
                </c:pt>
                <c:pt idx="9">
                  <c:v>31246355</c:v>
                </c:pt>
              </c:numCache>
            </c:numRef>
          </c:val>
          <c:smooth val="0"/>
          <c:extLst>
            <c:ext xmlns:c16="http://schemas.microsoft.com/office/drawing/2014/chart" uri="{C3380CC4-5D6E-409C-BE32-E72D297353CC}">
              <c16:uniqueId val="{00000001-1530-4093-B44F-18ECA27564D9}"/>
            </c:ext>
          </c:extLst>
        </c:ser>
        <c:ser>
          <c:idx val="3"/>
          <c:order val="1"/>
          <c:tx>
            <c:strRef>
              <c:f>Sheet!$C$1</c:f>
              <c:strCache>
                <c:ptCount val="1"/>
                <c:pt idx="0">
                  <c:v>0.5 Migration</c:v>
                </c:pt>
              </c:strCache>
            </c:strRef>
          </c:tx>
          <c:spPr>
            <a:ln w="57150" cmpd="dbl">
              <a:solidFill>
                <a:srgbClr val="002060"/>
              </a:solidFill>
            </a:ln>
          </c:spPr>
          <c:marker>
            <c:symbol val="none"/>
          </c:marker>
          <c:dLbls>
            <c:delete val="1"/>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Sheet!$C$2:$C$11</c:f>
              <c:numCache>
                <c:formatCode>#,##0</c:formatCode>
                <c:ptCount val="10"/>
                <c:pt idx="1">
                  <c:v>25145561</c:v>
                </c:pt>
                <c:pt idx="2">
                  <c:v>26947116</c:v>
                </c:pt>
                <c:pt idx="3">
                  <c:v>28813282</c:v>
                </c:pt>
                <c:pt idx="4">
                  <c:v>30734321</c:v>
                </c:pt>
                <c:pt idx="5">
                  <c:v>32680217</c:v>
                </c:pt>
                <c:pt idx="6">
                  <c:v>34616890</c:v>
                </c:pt>
                <c:pt idx="7">
                  <c:v>36550595</c:v>
                </c:pt>
                <c:pt idx="8">
                  <c:v>38499538</c:v>
                </c:pt>
                <c:pt idx="9">
                  <c:v>40502749</c:v>
                </c:pt>
              </c:numCache>
            </c:numRef>
          </c:val>
          <c:smooth val="0"/>
          <c:extLst>
            <c:ext xmlns:c16="http://schemas.microsoft.com/office/drawing/2014/chart" uri="{C3380CC4-5D6E-409C-BE32-E72D297353CC}">
              <c16:uniqueId val="{00000003-1530-4093-B44F-18ECA27564D9}"/>
            </c:ext>
          </c:extLst>
        </c:ser>
        <c:ser>
          <c:idx val="0"/>
          <c:order val="2"/>
          <c:tx>
            <c:strRef>
              <c:f>Sheet!$D$1</c:f>
              <c:strCache>
                <c:ptCount val="1"/>
                <c:pt idx="0">
                  <c:v>1.0 Migration</c:v>
                </c:pt>
              </c:strCache>
            </c:strRef>
          </c:tx>
          <c:spPr>
            <a:ln w="44450" cmpd="dbl"/>
          </c:spPr>
          <c:marker>
            <c:symbol val="none"/>
          </c:marker>
          <c:dLbls>
            <c:delete val="1"/>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Sheet!$D$2:$D$11</c:f>
              <c:numCache>
                <c:formatCode>#,##0</c:formatCode>
                <c:ptCount val="10"/>
                <c:pt idx="1">
                  <c:v>25145561</c:v>
                </c:pt>
                <c:pt idx="2">
                  <c:v>27695284</c:v>
                </c:pt>
                <c:pt idx="3">
                  <c:v>30541978</c:v>
                </c:pt>
                <c:pt idx="4">
                  <c:v>33699307</c:v>
                </c:pt>
                <c:pt idx="5">
                  <c:v>37155084</c:v>
                </c:pt>
                <c:pt idx="6">
                  <c:v>40892255</c:v>
                </c:pt>
                <c:pt idx="7">
                  <c:v>44955896</c:v>
                </c:pt>
                <c:pt idx="8">
                  <c:v>49416165</c:v>
                </c:pt>
                <c:pt idx="9">
                  <c:v>54369297</c:v>
                </c:pt>
              </c:numCache>
            </c:numRef>
          </c:val>
          <c:smooth val="0"/>
          <c:extLst>
            <c:ext xmlns:c16="http://schemas.microsoft.com/office/drawing/2014/chart" uri="{C3380CC4-5D6E-409C-BE32-E72D297353CC}">
              <c16:uniqueId val="{00000005-1530-4093-B44F-18ECA27564D9}"/>
            </c:ext>
          </c:extLst>
        </c:ser>
        <c:ser>
          <c:idx val="4"/>
          <c:order val="3"/>
          <c:tx>
            <c:strRef>
              <c:f>Sheet!$E$1</c:f>
              <c:strCache>
                <c:ptCount val="1"/>
                <c:pt idx="0">
                  <c:v>2010-2015 Migration</c:v>
                </c:pt>
              </c:strCache>
            </c:strRef>
          </c:tx>
          <c:spPr>
            <a:ln w="41275">
              <a:solidFill>
                <a:schemeClr val="accent4">
                  <a:lumMod val="75000"/>
                </a:schemeClr>
              </a:solidFill>
            </a:ln>
          </c:spPr>
          <c:marker>
            <c:symbol val="none"/>
          </c:marker>
          <c:dLbls>
            <c:dLbl>
              <c:idx val="2"/>
              <c:delete val="1"/>
              <c:extLst>
                <c:ext xmlns:c15="http://schemas.microsoft.com/office/drawing/2012/chart" uri="{CE6537A1-D6FC-4f65-9D91-7224C49458BB}"/>
                <c:ext xmlns:c16="http://schemas.microsoft.com/office/drawing/2014/chart" uri="{C3380CC4-5D6E-409C-BE32-E72D297353CC}">
                  <c16:uniqueId val="{00000000-200F-47C0-BEB8-7249C81442FC}"/>
                </c:ext>
              </c:extLst>
            </c:dLbl>
            <c:dLbl>
              <c:idx val="3"/>
              <c:numFmt formatCode="#,##0.0" sourceLinked="0"/>
              <c:spPr>
                <a:noFill/>
                <a:ln>
                  <a:noFill/>
                </a:ln>
                <a:effectLst/>
              </c:spPr>
              <c:txPr>
                <a:bodyPr wrap="square" lIns="38100" tIns="19050" rIns="38100" bIns="19050" anchor="ctr">
                  <a:spAutoFit/>
                </a:bodyPr>
                <a:lstStyle/>
                <a:p>
                  <a:pPr>
                    <a:defRPr b="1"/>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200F-47C0-BEB8-7249C81442FC}"/>
                </c:ext>
              </c:extLst>
            </c:dLbl>
            <c:dLbl>
              <c:idx val="4"/>
              <c:delete val="1"/>
              <c:extLst>
                <c:ext xmlns:c15="http://schemas.microsoft.com/office/drawing/2012/chart" uri="{CE6537A1-D6FC-4f65-9D91-7224C49458BB}"/>
                <c:ext xmlns:c16="http://schemas.microsoft.com/office/drawing/2014/chart" uri="{C3380CC4-5D6E-409C-BE32-E72D297353CC}">
                  <c16:uniqueId val="{00000000-1EEB-435F-8D98-F5CACA57848F}"/>
                </c:ext>
              </c:extLst>
            </c:dLbl>
            <c:dLbl>
              <c:idx val="5"/>
              <c:delete val="1"/>
              <c:extLst>
                <c:ext xmlns:c15="http://schemas.microsoft.com/office/drawing/2012/chart" uri="{CE6537A1-D6FC-4f65-9D91-7224C49458BB}"/>
                <c:ext xmlns:c16="http://schemas.microsoft.com/office/drawing/2014/chart" uri="{C3380CC4-5D6E-409C-BE32-E72D297353CC}">
                  <c16:uniqueId val="{00000001-200F-47C0-BEB8-7249C81442FC}"/>
                </c:ext>
              </c:extLst>
            </c:dLbl>
            <c:dLbl>
              <c:idx val="6"/>
              <c:delete val="1"/>
              <c:extLst>
                <c:ext xmlns:c15="http://schemas.microsoft.com/office/drawing/2012/chart" uri="{CE6537A1-D6FC-4f65-9D91-7224C49458BB}"/>
                <c:ext xmlns:c16="http://schemas.microsoft.com/office/drawing/2014/chart" uri="{C3380CC4-5D6E-409C-BE32-E72D297353CC}">
                  <c16:uniqueId val="{00000002-200F-47C0-BEB8-7249C81442FC}"/>
                </c:ext>
              </c:extLst>
            </c:dLbl>
            <c:dLbl>
              <c:idx val="7"/>
              <c:delete val="1"/>
              <c:extLst>
                <c:ext xmlns:c15="http://schemas.microsoft.com/office/drawing/2012/chart" uri="{CE6537A1-D6FC-4f65-9D91-7224C49458BB}"/>
                <c:ext xmlns:c16="http://schemas.microsoft.com/office/drawing/2014/chart" uri="{C3380CC4-5D6E-409C-BE32-E72D297353CC}">
                  <c16:uniqueId val="{00000003-200F-47C0-BEB8-7249C81442FC}"/>
                </c:ext>
              </c:extLst>
            </c:dLbl>
            <c:dLbl>
              <c:idx val="8"/>
              <c:delete val="1"/>
              <c:extLst>
                <c:ext xmlns:c15="http://schemas.microsoft.com/office/drawing/2012/chart" uri="{CE6537A1-D6FC-4f65-9D91-7224C49458BB}"/>
                <c:ext xmlns:c16="http://schemas.microsoft.com/office/drawing/2014/chart" uri="{C3380CC4-5D6E-409C-BE32-E72D297353CC}">
                  <c16:uniqueId val="{00000004-200F-47C0-BEB8-7249C81442FC}"/>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Sheet!$E$2:$E$11</c:f>
              <c:numCache>
                <c:formatCode>#,##0</c:formatCode>
                <c:ptCount val="10"/>
                <c:pt idx="1">
                  <c:v>25145561</c:v>
                </c:pt>
                <c:pt idx="2">
                  <c:v>27326252</c:v>
                </c:pt>
                <c:pt idx="3">
                  <c:v>29677772</c:v>
                </c:pt>
                <c:pt idx="4">
                  <c:v>32204904</c:v>
                </c:pt>
                <c:pt idx="5">
                  <c:v>34894429</c:v>
                </c:pt>
                <c:pt idx="6">
                  <c:v>37716507</c:v>
                </c:pt>
                <c:pt idx="7">
                  <c:v>40686490</c:v>
                </c:pt>
                <c:pt idx="8">
                  <c:v>43867040</c:v>
                </c:pt>
                <c:pt idx="9">
                  <c:v>47342417</c:v>
                </c:pt>
              </c:numCache>
            </c:numRef>
          </c:val>
          <c:smooth val="0"/>
          <c:extLst>
            <c:ext xmlns:c16="http://schemas.microsoft.com/office/drawing/2014/chart" uri="{C3380CC4-5D6E-409C-BE32-E72D297353CC}">
              <c16:uniqueId val="{00000007-1530-4093-B44F-18ECA27564D9}"/>
            </c:ext>
          </c:extLst>
        </c:ser>
        <c:dLbls>
          <c:dLblPos val="t"/>
          <c:showLegendKey val="0"/>
          <c:showVal val="1"/>
          <c:showCatName val="0"/>
          <c:showSerName val="0"/>
          <c:showPercent val="0"/>
          <c:showBubbleSize val="0"/>
        </c:dLbls>
        <c:smooth val="0"/>
        <c:axId val="187929344"/>
        <c:axId val="187925400"/>
      </c:lineChart>
      <c:catAx>
        <c:axId val="187929344"/>
        <c:scaling>
          <c:orientation val="minMax"/>
        </c:scaling>
        <c:delete val="0"/>
        <c:axPos val="b"/>
        <c:numFmt formatCode="General" sourceLinked="1"/>
        <c:majorTickMark val="out"/>
        <c:minorTickMark val="none"/>
        <c:tickLblPos val="nextTo"/>
        <c:txPr>
          <a:bodyPr rot="2700000"/>
          <a:lstStyle/>
          <a:p>
            <a:pPr>
              <a:defRPr sz="1600"/>
            </a:pPr>
            <a:endParaRPr lang="en-US"/>
          </a:p>
        </c:txPr>
        <c:crossAx val="187925400"/>
        <c:crosses val="autoZero"/>
        <c:auto val="1"/>
        <c:lblAlgn val="ctr"/>
        <c:lblOffset val="0"/>
        <c:noMultiLvlLbl val="0"/>
      </c:catAx>
      <c:valAx>
        <c:axId val="187925400"/>
        <c:scaling>
          <c:orientation val="minMax"/>
          <c:max val="55000000"/>
          <c:min val="20000000"/>
        </c:scaling>
        <c:delete val="0"/>
        <c:axPos val="l"/>
        <c:majorGridlines/>
        <c:numFmt formatCode="0" sourceLinked="0"/>
        <c:majorTickMark val="out"/>
        <c:minorTickMark val="none"/>
        <c:tickLblPos val="nextTo"/>
        <c:crossAx val="187929344"/>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4492972630488471"/>
          <c:y val="0.13582843154954094"/>
          <c:w val="0.30646275544262264"/>
          <c:h val="0.2433574228193034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'C:\Users\wnx035\Downloads\[Population Projections for Texas -- Reportsearch (3).xlsx]Sheet1'!$B$1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CE26-4878-BF0A-9F093C7B7920}"/>
                </c:ext>
              </c:extLst>
            </c:dLbl>
            <c:dLbl>
              <c:idx val="1"/>
              <c:delete val="1"/>
              <c:extLst>
                <c:ext xmlns:c15="http://schemas.microsoft.com/office/drawing/2012/chart" uri="{CE6537A1-D6FC-4f65-9D91-7224C49458BB}"/>
                <c:ext xmlns:c16="http://schemas.microsoft.com/office/drawing/2014/chart" uri="{C3380CC4-5D6E-409C-BE32-E72D297353CC}">
                  <c16:uniqueId val="{0000002B-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2A-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28-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27-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29-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12-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11-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10-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0F-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0E-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0D-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0C-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0B-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0A-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09-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08-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07-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06-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05-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[1]Sheet1!$B$2:$B$22</c:f>
              <c:numCache>
                <c:formatCode>General</c:formatCode>
                <c:ptCount val="2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pt idx="11">
                  <c:v>12209069</c:v>
                </c:pt>
                <c:pt idx="12">
                  <c:v>12278379</c:v>
                </c:pt>
                <c:pt idx="13">
                  <c:v>12346409</c:v>
                </c:pt>
                <c:pt idx="14">
                  <c:v>12412906</c:v>
                </c:pt>
                <c:pt idx="15">
                  <c:v>12478060</c:v>
                </c:pt>
                <c:pt idx="16">
                  <c:v>12541296</c:v>
                </c:pt>
                <c:pt idx="17">
                  <c:v>12602511</c:v>
                </c:pt>
                <c:pt idx="18">
                  <c:v>12661794</c:v>
                </c:pt>
                <c:pt idx="19">
                  <c:v>12719053</c:v>
                </c:pt>
                <c:pt idx="20">
                  <c:v>12774056</c:v>
                </c:pt>
              </c:numCache>
            </c:numRef>
          </c:val>
          <c:smooth val="0"/>
          <c:extLst>
            <c:ext xmlns:c16="http://schemas.microsoft.com/office/drawing/2014/chart" uri="{C3380CC4-5D6E-409C-BE32-E72D297353CC}">
              <c16:uniqueId val="{00000000-CE26-4878-BF0A-9F093C7B7920}"/>
            </c:ext>
          </c:extLst>
        </c:ser>
        <c:ser>
          <c:idx val="1"/>
          <c:order val="1"/>
          <c:tx>
            <c:strRef>
              <c:f>'C:\Users\wnx035\Downloads\[Population Projections for Texas -- Reportsearch (3).xlsx]Sheet1'!$C$1</c:f>
              <c:strCache>
                <c:ptCount val="1"/>
                <c:pt idx="0">
                  <c:v>NH Black </c:v>
                </c:pt>
              </c:strCache>
            </c:strRef>
          </c:tx>
          <c:spPr>
            <a:ln w="28575" cap="rnd">
              <a:solidFill>
                <a:srgbClr val="CC9900"/>
              </a:solidFill>
              <a:round/>
            </a:ln>
            <a:effectLst/>
          </c:spPr>
          <c:marker>
            <c:symbol val="circle"/>
            <c:size val="5"/>
            <c:spPr>
              <a:solidFill>
                <a:srgbClr val="CC9900"/>
              </a:solidFill>
              <a:ln w="9525">
                <a:solidFill>
                  <a:srgbClr val="CC9900"/>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40-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3F-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3E-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3D-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3C-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3B-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3A-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39-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38-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37-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36-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35-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34-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33-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32-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31-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30-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2F-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2E-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[1]Sheet1!$C$2:$C$22</c:f>
              <c:numCache>
                <c:formatCode>General</c:formatCode>
                <c:ptCount val="21"/>
                <c:pt idx="0">
                  <c:v>2886825</c:v>
                </c:pt>
                <c:pt idx="1">
                  <c:v>2948232</c:v>
                </c:pt>
                <c:pt idx="2">
                  <c:v>3011317</c:v>
                </c:pt>
                <c:pt idx="3">
                  <c:v>3075723</c:v>
                </c:pt>
                <c:pt idx="4">
                  <c:v>3141271</c:v>
                </c:pt>
                <c:pt idx="5">
                  <c:v>3207833</c:v>
                </c:pt>
                <c:pt idx="6">
                  <c:v>3275849</c:v>
                </c:pt>
                <c:pt idx="7">
                  <c:v>3344849</c:v>
                </c:pt>
                <c:pt idx="8">
                  <c:v>3414806</c:v>
                </c:pt>
                <c:pt idx="9">
                  <c:v>3485870</c:v>
                </c:pt>
                <c:pt idx="10">
                  <c:v>3557892</c:v>
                </c:pt>
                <c:pt idx="11">
                  <c:v>3630915</c:v>
                </c:pt>
                <c:pt idx="12">
                  <c:v>3704755</c:v>
                </c:pt>
                <c:pt idx="13">
                  <c:v>3779551</c:v>
                </c:pt>
                <c:pt idx="14">
                  <c:v>3855122</c:v>
                </c:pt>
                <c:pt idx="15">
                  <c:v>3931512</c:v>
                </c:pt>
                <c:pt idx="16">
                  <c:v>4008568</c:v>
                </c:pt>
                <c:pt idx="17">
                  <c:v>4086385</c:v>
                </c:pt>
                <c:pt idx="18">
                  <c:v>4164659</c:v>
                </c:pt>
                <c:pt idx="19">
                  <c:v>4243566</c:v>
                </c:pt>
                <c:pt idx="20">
                  <c:v>4322983</c:v>
                </c:pt>
              </c:numCache>
            </c:numRef>
          </c:val>
          <c:smooth val="0"/>
          <c:extLst>
            <c:ext xmlns:c16="http://schemas.microsoft.com/office/drawing/2014/chart" uri="{C3380CC4-5D6E-409C-BE32-E72D297353CC}">
              <c16:uniqueId val="{00000001-CE26-4878-BF0A-9F093C7B7920}"/>
            </c:ext>
          </c:extLst>
        </c:ser>
        <c:ser>
          <c:idx val="2"/>
          <c:order val="2"/>
          <c:tx>
            <c:strRef>
              <c:f>'C:\Users\wnx035\Downloads\[Population Projections for Texas -- Reportsearch (3).xlsx]Sheet1'!$D$1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CE26-4878-BF0A-9F093C7B7920}"/>
                </c:ext>
              </c:extLst>
            </c:dLbl>
            <c:dLbl>
              <c:idx val="1"/>
              <c:delete val="1"/>
              <c:extLst>
                <c:ext xmlns:c15="http://schemas.microsoft.com/office/drawing/2012/chart" uri="{CE6537A1-D6FC-4f65-9D91-7224C49458BB}"/>
                <c:ext xmlns:c16="http://schemas.microsoft.com/office/drawing/2014/chart" uri="{C3380CC4-5D6E-409C-BE32-E72D297353CC}">
                  <c16:uniqueId val="{00000023-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24-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25-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26-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1F-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13-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1E-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1D-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1C-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1B-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1A-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19-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18-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17-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16-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15-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14-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20-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21-CE26-4878-BF0A-9F093C7B7920}"/>
                </c:ext>
              </c:extLst>
            </c:dLbl>
            <c:dLbl>
              <c:idx val="20"/>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CE26-4878-BF0A-9F093C7B79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[1]Sheet1!$D$2:$D$22</c:f>
              <c:numCache>
                <c:formatCode>General</c:formatCode>
                <c:ptCount val="2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pt idx="11">
                  <c:v>12056086</c:v>
                </c:pt>
                <c:pt idx="12">
                  <c:v>12310931</c:v>
                </c:pt>
                <c:pt idx="13">
                  <c:v>12568988</c:v>
                </c:pt>
                <c:pt idx="14">
                  <c:v>12830248</c:v>
                </c:pt>
                <c:pt idx="15">
                  <c:v>13094633</c:v>
                </c:pt>
                <c:pt idx="16">
                  <c:v>13361810</c:v>
                </c:pt>
                <c:pt idx="17">
                  <c:v>13631520</c:v>
                </c:pt>
                <c:pt idx="18">
                  <c:v>13903534</c:v>
                </c:pt>
                <c:pt idx="19">
                  <c:v>14177454</c:v>
                </c:pt>
                <c:pt idx="20">
                  <c:v>14452949</c:v>
                </c:pt>
              </c:numCache>
            </c:numRef>
          </c:val>
          <c:smooth val="0"/>
          <c:extLst>
            <c:ext xmlns:c16="http://schemas.microsoft.com/office/drawing/2014/chart" uri="{C3380CC4-5D6E-409C-BE32-E72D297353CC}">
              <c16:uniqueId val="{00000002-CE26-4878-BF0A-9F093C7B7920}"/>
            </c:ext>
          </c:extLst>
        </c:ser>
        <c:ser>
          <c:idx val="3"/>
          <c:order val="3"/>
          <c:tx>
            <c:strRef>
              <c:f>'C:\Users\wnx035\Downloads\[Population Projections for Texas -- Reportsearch (3).xlsx]Sheet1'!$E$1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53-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52-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51-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50-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4F-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4E-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4D-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4C-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4B-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4A-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49-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48-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47-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46-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45-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44-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43-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42-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41-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[1]Sheet1!$E$2:$E$22</c:f>
              <c:numCache>
                <c:formatCode>General</c:formatCode>
                <c:ptCount val="21"/>
                <c:pt idx="0">
                  <c:v>948426</c:v>
                </c:pt>
                <c:pt idx="1">
                  <c:v>995813</c:v>
                </c:pt>
                <c:pt idx="2">
                  <c:v>1045280</c:v>
                </c:pt>
                <c:pt idx="3">
                  <c:v>1096888</c:v>
                </c:pt>
                <c:pt idx="4">
                  <c:v>1150724</c:v>
                </c:pt>
                <c:pt idx="5">
                  <c:v>1206752</c:v>
                </c:pt>
                <c:pt idx="6">
                  <c:v>1265200</c:v>
                </c:pt>
                <c:pt idx="7">
                  <c:v>1326199</c:v>
                </c:pt>
                <c:pt idx="8">
                  <c:v>1389858</c:v>
                </c:pt>
                <c:pt idx="9">
                  <c:v>1456220</c:v>
                </c:pt>
                <c:pt idx="10">
                  <c:v>1525540</c:v>
                </c:pt>
                <c:pt idx="11">
                  <c:v>1597919</c:v>
                </c:pt>
                <c:pt idx="12">
                  <c:v>1673482</c:v>
                </c:pt>
                <c:pt idx="13">
                  <c:v>1752407</c:v>
                </c:pt>
                <c:pt idx="14">
                  <c:v>1835119</c:v>
                </c:pt>
                <c:pt idx="15">
                  <c:v>1921387</c:v>
                </c:pt>
                <c:pt idx="16">
                  <c:v>2011587</c:v>
                </c:pt>
                <c:pt idx="17">
                  <c:v>2105829</c:v>
                </c:pt>
                <c:pt idx="18">
                  <c:v>2204361</c:v>
                </c:pt>
                <c:pt idx="19">
                  <c:v>2307326</c:v>
                </c:pt>
                <c:pt idx="20">
                  <c:v>2414778</c:v>
                </c:pt>
              </c:numCache>
            </c:numRef>
          </c:val>
          <c:smooth val="0"/>
          <c:extLst>
            <c:ext xmlns:c16="http://schemas.microsoft.com/office/drawing/2014/chart" uri="{C3380CC4-5D6E-409C-BE32-E72D297353CC}">
              <c16:uniqueId val="{00000003-CE26-4878-BF0A-9F093C7B7920}"/>
            </c:ext>
          </c:extLst>
        </c:ser>
        <c:ser>
          <c:idx val="4"/>
          <c:order val="4"/>
          <c:tx>
            <c:strRef>
              <c:f>'C:\Users\wnx035\Downloads\[Population Projections for Texas -- Reportsearch (3).xlsx]Sheet1'!$F$1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8-CE26-4878-BF0A-9F093C7B7920}"/>
                </c:ext>
              </c:extLst>
            </c:dLbl>
            <c:dLbl>
              <c:idx val="1"/>
              <c:delete val="1"/>
              <c:extLst>
                <c:ext xmlns:c15="http://schemas.microsoft.com/office/drawing/2012/chart" uri="{CE6537A1-D6FC-4f65-9D91-7224C49458BB}"/>
                <c:ext xmlns:c16="http://schemas.microsoft.com/office/drawing/2014/chart" uri="{C3380CC4-5D6E-409C-BE32-E72D297353CC}">
                  <c16:uniqueId val="{00000054-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55-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56-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57-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58-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59-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5A-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5B-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5C-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5D-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5E-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5F-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60-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61-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62-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63-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64-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65-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66-CE26-4878-BF0A-9F093C7B7920}"/>
                </c:ext>
              </c:extLst>
            </c:dLbl>
            <c:dLbl>
              <c:idx val="2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7-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[1]Sheet1!$F$2:$F$22</c:f>
              <c:numCache>
                <c:formatCode>General</c:formatCode>
                <c:ptCount val="21"/>
                <c:pt idx="0">
                  <c:v>452044</c:v>
                </c:pt>
                <c:pt idx="1">
                  <c:v>468808</c:v>
                </c:pt>
                <c:pt idx="2">
                  <c:v>486223</c:v>
                </c:pt>
                <c:pt idx="3">
                  <c:v>504309</c:v>
                </c:pt>
                <c:pt idx="4">
                  <c:v>523152</c:v>
                </c:pt>
                <c:pt idx="5">
                  <c:v>542675</c:v>
                </c:pt>
                <c:pt idx="6">
                  <c:v>562844</c:v>
                </c:pt>
                <c:pt idx="7">
                  <c:v>583789</c:v>
                </c:pt>
                <c:pt idx="8">
                  <c:v>605397</c:v>
                </c:pt>
                <c:pt idx="9">
                  <c:v>627886</c:v>
                </c:pt>
                <c:pt idx="10">
                  <c:v>651054</c:v>
                </c:pt>
                <c:pt idx="11">
                  <c:v>674937</c:v>
                </c:pt>
                <c:pt idx="12">
                  <c:v>699843</c:v>
                </c:pt>
                <c:pt idx="13">
                  <c:v>725477</c:v>
                </c:pt>
                <c:pt idx="14">
                  <c:v>751839</c:v>
                </c:pt>
                <c:pt idx="15">
                  <c:v>779328</c:v>
                </c:pt>
                <c:pt idx="16">
                  <c:v>807487</c:v>
                </c:pt>
                <c:pt idx="17">
                  <c:v>836782</c:v>
                </c:pt>
                <c:pt idx="18">
                  <c:v>866756</c:v>
                </c:pt>
                <c:pt idx="19">
                  <c:v>897758</c:v>
                </c:pt>
                <c:pt idx="20">
                  <c:v>929686</c:v>
                </c:pt>
              </c:numCache>
            </c:numRef>
          </c:val>
          <c:smooth val="0"/>
          <c:extLst>
            <c:ext xmlns:c16="http://schemas.microsoft.com/office/drawing/2014/chart" uri="{C3380CC4-5D6E-409C-BE32-E72D297353CC}">
              <c16:uniqueId val="{00000004-CE26-4878-BF0A-9F093C7B7920}"/>
            </c:ext>
          </c:extLst>
        </c:ser>
        <c:dLbls>
          <c:showLegendKey val="0"/>
          <c:showVal val="1"/>
          <c:showCatName val="0"/>
          <c:showSerName val="0"/>
          <c:showPercent val="0"/>
          <c:showBubbleSize val="0"/>
        </c:dLbls>
        <c:marker val="1"/>
        <c:smooth val="0"/>
        <c:axId val="453771320"/>
        <c:axId val="445904080"/>
      </c:lineChart>
      <c:catAx>
        <c:axId val="45377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904080"/>
        <c:crosses val="autoZero"/>
        <c:auto val="1"/>
        <c:lblAlgn val="ctr"/>
        <c:lblOffset val="100"/>
        <c:noMultiLvlLbl val="0"/>
      </c:catAx>
      <c:valAx>
        <c:axId val="44590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3771320"/>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NumChbyRace!$B$19</c:f>
              <c:strCache>
                <c:ptCount val="1"/>
                <c:pt idx="0">
                  <c:v>Numeric Change</c:v>
                </c:pt>
              </c:strCache>
            </c:strRef>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4-6F5F-45E0-9B44-75EE7F7E38C5}"/>
              </c:ext>
            </c:extLst>
          </c:dPt>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5-6F5F-45E0-9B44-75EE7F7E38C5}"/>
              </c:ext>
            </c:extLst>
          </c:dPt>
          <c:dPt>
            <c:idx val="3"/>
            <c:invertIfNegative val="0"/>
            <c:bubble3D val="0"/>
            <c:spPr>
              <a:solidFill>
                <a:schemeClr val="accent6">
                  <a:lumMod val="50000"/>
                </a:schemeClr>
              </a:solidFill>
              <a:ln>
                <a:noFill/>
              </a:ln>
              <a:effectLst/>
            </c:spPr>
            <c:extLst>
              <c:ext xmlns:c16="http://schemas.microsoft.com/office/drawing/2014/chart" uri="{C3380CC4-5D6E-409C-BE32-E72D297353CC}">
                <c16:uniqueId val="{00000006-6F5F-45E0-9B44-75EE7F7E38C5}"/>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7-6F5F-45E0-9B44-75EE7F7E38C5}"/>
              </c:ext>
            </c:extLst>
          </c:dPt>
          <c:dLbls>
            <c:dLbl>
              <c:idx val="0"/>
              <c:spPr>
                <a:solidFill>
                  <a:schemeClr val="accent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6F5F-45E0-9B44-75EE7F7E38C5}"/>
                </c:ext>
              </c:extLst>
            </c:dLbl>
            <c:dLbl>
              <c:idx val="1"/>
              <c:spPr>
                <a:solidFill>
                  <a:srgbClr val="BC8B0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6F5F-45E0-9B44-75EE7F7E38C5}"/>
                </c:ext>
              </c:extLst>
            </c:dLbl>
            <c:dLbl>
              <c:idx val="2"/>
              <c:spPr>
                <a:solidFill>
                  <a:schemeClr val="accent1">
                    <a:lumMod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6F5F-45E0-9B44-75EE7F7E38C5}"/>
                </c:ext>
              </c:extLst>
            </c:dLbl>
            <c:dLbl>
              <c:idx val="3"/>
              <c:spPr>
                <a:solidFill>
                  <a:schemeClr val="accent6">
                    <a:lumMod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6-6F5F-45E0-9B44-75EE7F7E38C5}"/>
                </c:ext>
              </c:extLst>
            </c:dLbl>
            <c:dLbl>
              <c:idx val="4"/>
              <c:spPr>
                <a:solidFill>
                  <a:schemeClr val="accent6"/>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6F5F-45E0-9B44-75EE7F7E38C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NumChbyRace!$A$20:$A$24</c:f>
              <c:strCache>
                <c:ptCount val="5"/>
                <c:pt idx="0">
                  <c:v>NH White</c:v>
                </c:pt>
                <c:pt idx="1">
                  <c:v>NH Black</c:v>
                </c:pt>
                <c:pt idx="2">
                  <c:v>Hispanic</c:v>
                </c:pt>
                <c:pt idx="3">
                  <c:v>NH Asian </c:v>
                </c:pt>
                <c:pt idx="4">
                  <c:v>NH Other</c:v>
                </c:pt>
              </c:strCache>
            </c:strRef>
          </c:cat>
          <c:val>
            <c:numRef>
              <c:f>NumChbyRace!$B$20:$B$24</c:f>
              <c:numCache>
                <c:formatCode>#,##0</c:formatCode>
                <c:ptCount val="5"/>
                <c:pt idx="0">
                  <c:v>1376711</c:v>
                </c:pt>
                <c:pt idx="1">
                  <c:v>1436158</c:v>
                </c:pt>
                <c:pt idx="2">
                  <c:v>4992028</c:v>
                </c:pt>
                <c:pt idx="3">
                  <c:v>1466352</c:v>
                </c:pt>
                <c:pt idx="4">
                  <c:v>477642</c:v>
                </c:pt>
              </c:numCache>
            </c:numRef>
          </c:val>
          <c:extLst>
            <c:ext xmlns:c16="http://schemas.microsoft.com/office/drawing/2014/chart" uri="{C3380CC4-5D6E-409C-BE32-E72D297353CC}">
              <c16:uniqueId val="{00000000-6F5F-45E0-9B44-75EE7F7E38C5}"/>
            </c:ext>
          </c:extLst>
        </c:ser>
        <c:dLbls>
          <c:showLegendKey val="0"/>
          <c:showVal val="0"/>
          <c:showCatName val="0"/>
          <c:showSerName val="0"/>
          <c:showPercent val="0"/>
          <c:showBubbleSize val="0"/>
        </c:dLbls>
        <c:gapWidth val="150"/>
        <c:axId val="602134136"/>
        <c:axId val="602136104"/>
      </c:barChart>
      <c:lineChart>
        <c:grouping val="standard"/>
        <c:varyColors val="0"/>
        <c:ser>
          <c:idx val="1"/>
          <c:order val="1"/>
          <c:tx>
            <c:strRef>
              <c:f>NumChbyRace!$C$19</c:f>
              <c:strCache>
                <c:ptCount val="1"/>
                <c:pt idx="0">
                  <c:v>Percent of Total Population Change</c:v>
                </c:pt>
              </c:strCache>
            </c:strRef>
          </c:tx>
          <c:spPr>
            <a:ln w="38100" cap="rnd">
              <a:solidFill>
                <a:schemeClr val="tx1">
                  <a:lumMod val="65000"/>
                  <a:lumOff val="35000"/>
                </a:schemeClr>
              </a:solidFill>
              <a:round/>
            </a:ln>
            <a:effectLst/>
          </c:spPr>
          <c:marker>
            <c:symbol val="circle"/>
            <c:size val="5"/>
            <c:spPr>
              <a:solidFill>
                <a:schemeClr val="tx1">
                  <a:lumMod val="65000"/>
                  <a:lumOff val="35000"/>
                </a:schemeClr>
              </a:solidFill>
              <a:ln w="38100">
                <a:solidFill>
                  <a:schemeClr val="tx1">
                    <a:lumMod val="65000"/>
                    <a:lumOff val="35000"/>
                  </a:schemeClr>
                </a:solidFill>
              </a:ln>
              <a:effectLst/>
            </c:spPr>
          </c:marker>
          <c:dLbls>
            <c:dLbl>
              <c:idx val="1"/>
              <c:layout>
                <c:manualLayout>
                  <c:x val="-5.3926485540658771E-2"/>
                  <c:y val="-4.2328007161119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5F-45E0-9B44-75EE7F7E38C5}"/>
                </c:ext>
              </c:extLst>
            </c:dLbl>
            <c:dLbl>
              <c:idx val="3"/>
              <c:layout>
                <c:manualLayout>
                  <c:x val="-1.1884443498616728E-2"/>
                  <c:y val="-4.2328007161119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5F-45E0-9B44-75EE7F7E38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NumChbyRace!$A$20:$A$24</c:f>
              <c:strCache>
                <c:ptCount val="5"/>
                <c:pt idx="0">
                  <c:v>NH White</c:v>
                </c:pt>
                <c:pt idx="1">
                  <c:v>NH Black</c:v>
                </c:pt>
                <c:pt idx="2">
                  <c:v>Hispanic</c:v>
                </c:pt>
                <c:pt idx="3">
                  <c:v>NH Asian </c:v>
                </c:pt>
                <c:pt idx="4">
                  <c:v>NH Other</c:v>
                </c:pt>
              </c:strCache>
            </c:strRef>
          </c:cat>
          <c:val>
            <c:numRef>
              <c:f>NumChbyRace!$C$20:$C$24</c:f>
              <c:numCache>
                <c:formatCode>0.0%</c:formatCode>
                <c:ptCount val="5"/>
                <c:pt idx="0">
                  <c:v>0.14121719075533823</c:v>
                </c:pt>
                <c:pt idx="1">
                  <c:v>0.14731501254860682</c:v>
                </c:pt>
                <c:pt idx="2">
                  <c:v>0.51206111546431277</c:v>
                </c:pt>
                <c:pt idx="3">
                  <c:v>0.15041218534497924</c:v>
                </c:pt>
                <c:pt idx="4">
                  <c:v>4.8994495886762912E-2</c:v>
                </c:pt>
              </c:numCache>
            </c:numRef>
          </c:val>
          <c:smooth val="0"/>
          <c:extLst>
            <c:ext xmlns:c16="http://schemas.microsoft.com/office/drawing/2014/chart" uri="{C3380CC4-5D6E-409C-BE32-E72D297353CC}">
              <c16:uniqueId val="{00000001-6F5F-45E0-9B44-75EE7F7E38C5}"/>
            </c:ext>
          </c:extLst>
        </c:ser>
        <c:dLbls>
          <c:showLegendKey val="0"/>
          <c:showVal val="0"/>
          <c:showCatName val="0"/>
          <c:showSerName val="0"/>
          <c:showPercent val="0"/>
          <c:showBubbleSize val="0"/>
        </c:dLbls>
        <c:marker val="1"/>
        <c:smooth val="0"/>
        <c:axId val="219817640"/>
        <c:axId val="219825840"/>
      </c:lineChart>
      <c:catAx>
        <c:axId val="60213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136104"/>
        <c:crosses val="autoZero"/>
        <c:auto val="1"/>
        <c:lblAlgn val="ctr"/>
        <c:lblOffset val="100"/>
        <c:noMultiLvlLbl val="0"/>
      </c:catAx>
      <c:valAx>
        <c:axId val="602136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134136"/>
        <c:crosses val="autoZero"/>
        <c:crossBetween val="between"/>
      </c:valAx>
      <c:valAx>
        <c:axId val="21982584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9817640"/>
        <c:crosses val="max"/>
        <c:crossBetween val="between"/>
      </c:valAx>
      <c:catAx>
        <c:axId val="219817640"/>
        <c:scaling>
          <c:orientation val="minMax"/>
        </c:scaling>
        <c:delete val="1"/>
        <c:axPos val="b"/>
        <c:numFmt formatCode="General" sourceLinked="1"/>
        <c:majorTickMark val="out"/>
        <c:minorTickMark val="none"/>
        <c:tickLblPos val="nextTo"/>
        <c:crossAx val="2198258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'[Population Projections for Texas -- Reportsearch (5).xlsx]Sheet2'!$A$4</c:f>
              <c:strCache>
                <c:ptCount val="1"/>
                <c:pt idx="0">
                  <c:v>Bexar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A-1968-41C5-A5C2-2C69AEFFBFC4}"/>
                </c:ext>
              </c:extLst>
            </c:dLbl>
            <c:dLbl>
              <c:idx val="2"/>
              <c:delete val="1"/>
              <c:extLst>
                <c:ext xmlns:c15="http://schemas.microsoft.com/office/drawing/2012/chart" uri="{CE6537A1-D6FC-4f65-9D91-7224C49458BB}"/>
                <c:ext xmlns:c16="http://schemas.microsoft.com/office/drawing/2014/chart" uri="{C3380CC4-5D6E-409C-BE32-E72D297353CC}">
                  <c16:uniqueId val="{00000009-1968-41C5-A5C2-2C69AEFFBFC4}"/>
                </c:ext>
              </c:extLst>
            </c:dLbl>
            <c:dLbl>
              <c:idx val="3"/>
              <c:delete val="1"/>
              <c:extLst>
                <c:ext xmlns:c15="http://schemas.microsoft.com/office/drawing/2012/chart" uri="{CE6537A1-D6FC-4f65-9D91-7224C49458BB}"/>
                <c:ext xmlns:c16="http://schemas.microsoft.com/office/drawing/2014/chart" uri="{C3380CC4-5D6E-409C-BE32-E72D297353CC}">
                  <c16:uniqueId val="{00000008-1968-41C5-A5C2-2C69AEFFBFC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(5).xlsx]Sheet2'!$B$1:$J$1</c:f>
              <c:numCache>
                <c:formatCode>General</c:formatCode>
                <c:ptCount val="5"/>
                <c:pt idx="0">
                  <c:v>2010</c:v>
                </c:pt>
                <c:pt idx="1">
                  <c:v>2015</c:v>
                </c:pt>
                <c:pt idx="2">
                  <c:v>2020</c:v>
                </c:pt>
                <c:pt idx="3">
                  <c:v>2025</c:v>
                </c:pt>
                <c:pt idx="4">
                  <c:v>2030</c:v>
                </c:pt>
              </c:numCache>
              <c:extLst/>
            </c:numRef>
          </c:cat>
          <c:val>
            <c:numRef>
              <c:f>'[Population Projections for Texas -- Reportsearch (5).xlsx]Sheet2'!$B$4:$J$4</c:f>
              <c:numCache>
                <c:formatCode>#,##0</c:formatCode>
                <c:ptCount val="5"/>
                <c:pt idx="0">
                  <c:v>1714773</c:v>
                </c:pt>
                <c:pt idx="1">
                  <c:v>1897850</c:v>
                </c:pt>
                <c:pt idx="2">
                  <c:v>2093502</c:v>
                </c:pt>
                <c:pt idx="3">
                  <c:v>2297072</c:v>
                </c:pt>
                <c:pt idx="4">
                  <c:v>2502617</c:v>
                </c:pt>
              </c:numCache>
              <c:extLst/>
            </c:numRef>
          </c:val>
          <c:smooth val="0"/>
          <c:extLst>
            <c:ext xmlns:c16="http://schemas.microsoft.com/office/drawing/2014/chart" uri="{C3380CC4-5D6E-409C-BE32-E72D297353CC}">
              <c16:uniqueId val="{00000000-1968-41C5-A5C2-2C69AEFFBFC4}"/>
            </c:ext>
          </c:extLst>
        </c:ser>
        <c:ser>
          <c:idx val="3"/>
          <c:order val="3"/>
          <c:tx>
            <c:strRef>
              <c:f>'[Population Projections for Texas -- Reportsearch (5).xlsx]Sheet2'!$A$5</c:f>
              <c:strCache>
                <c:ptCount val="1"/>
                <c:pt idx="0">
                  <c:v>Comal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E-1968-41C5-A5C2-2C69AEFFBFC4}"/>
                </c:ext>
              </c:extLst>
            </c:dLbl>
            <c:dLbl>
              <c:idx val="2"/>
              <c:delete val="1"/>
              <c:extLst>
                <c:ext xmlns:c15="http://schemas.microsoft.com/office/drawing/2012/chart" uri="{CE6537A1-D6FC-4f65-9D91-7224C49458BB}"/>
                <c:ext xmlns:c16="http://schemas.microsoft.com/office/drawing/2014/chart" uri="{C3380CC4-5D6E-409C-BE32-E72D297353CC}">
                  <c16:uniqueId val="{0000000F-1968-41C5-A5C2-2C69AEFFBFC4}"/>
                </c:ext>
              </c:extLst>
            </c:dLbl>
            <c:dLbl>
              <c:idx val="3"/>
              <c:delete val="1"/>
              <c:extLst>
                <c:ext xmlns:c15="http://schemas.microsoft.com/office/drawing/2012/chart" uri="{CE6537A1-D6FC-4f65-9D91-7224C49458BB}"/>
                <c:ext xmlns:c16="http://schemas.microsoft.com/office/drawing/2014/chart" uri="{C3380CC4-5D6E-409C-BE32-E72D297353CC}">
                  <c16:uniqueId val="{00000010-1968-41C5-A5C2-2C69AEFFBFC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(5).xlsx]Sheet2'!$B$1:$J$1</c:f>
              <c:numCache>
                <c:formatCode>General</c:formatCode>
                <c:ptCount val="5"/>
                <c:pt idx="0">
                  <c:v>2010</c:v>
                </c:pt>
                <c:pt idx="1">
                  <c:v>2015</c:v>
                </c:pt>
                <c:pt idx="2">
                  <c:v>2020</c:v>
                </c:pt>
                <c:pt idx="3">
                  <c:v>2025</c:v>
                </c:pt>
                <c:pt idx="4">
                  <c:v>2030</c:v>
                </c:pt>
              </c:numCache>
              <c:extLst/>
            </c:numRef>
          </c:cat>
          <c:val>
            <c:numRef>
              <c:f>'[Population Projections for Texas -- Reportsearch (5).xlsx]Sheet2'!$B$5:$J$5</c:f>
              <c:numCache>
                <c:formatCode>#,##0</c:formatCode>
                <c:ptCount val="5"/>
                <c:pt idx="0">
                  <c:v>108472</c:v>
                </c:pt>
                <c:pt idx="1">
                  <c:v>126054</c:v>
                </c:pt>
                <c:pt idx="2">
                  <c:v>147330</c:v>
                </c:pt>
                <c:pt idx="3">
                  <c:v>173540</c:v>
                </c:pt>
                <c:pt idx="4">
                  <c:v>204873</c:v>
                </c:pt>
              </c:numCache>
              <c:extLst/>
            </c:numRef>
          </c:val>
          <c:smooth val="0"/>
          <c:extLst>
            <c:ext xmlns:c16="http://schemas.microsoft.com/office/drawing/2014/chart" uri="{C3380CC4-5D6E-409C-BE32-E72D297353CC}">
              <c16:uniqueId val="{00000001-1968-41C5-A5C2-2C69AEFFBFC4}"/>
            </c:ext>
          </c:extLst>
        </c:ser>
        <c:ser>
          <c:idx val="4"/>
          <c:order val="4"/>
          <c:tx>
            <c:strRef>
              <c:f>'[Population Projections for Texas -- Reportsearch (5).xlsx]Sheet2'!$A$6</c:f>
              <c:strCache>
                <c:ptCount val="1"/>
                <c:pt idx="0">
                  <c:v>Guadalupe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D-1968-41C5-A5C2-2C69AEFFBFC4}"/>
                </c:ext>
              </c:extLst>
            </c:dLbl>
            <c:dLbl>
              <c:idx val="2"/>
              <c:delete val="1"/>
              <c:extLst>
                <c:ext xmlns:c15="http://schemas.microsoft.com/office/drawing/2012/chart" uri="{CE6537A1-D6FC-4f65-9D91-7224C49458BB}"/>
                <c:ext xmlns:c16="http://schemas.microsoft.com/office/drawing/2014/chart" uri="{C3380CC4-5D6E-409C-BE32-E72D297353CC}">
                  <c16:uniqueId val="{0000000C-1968-41C5-A5C2-2C69AEFFBFC4}"/>
                </c:ext>
              </c:extLst>
            </c:dLbl>
            <c:dLbl>
              <c:idx val="3"/>
              <c:delete val="1"/>
              <c:extLst>
                <c:ext xmlns:c15="http://schemas.microsoft.com/office/drawing/2012/chart" uri="{CE6537A1-D6FC-4f65-9D91-7224C49458BB}"/>
                <c:ext xmlns:c16="http://schemas.microsoft.com/office/drawing/2014/chart" uri="{C3380CC4-5D6E-409C-BE32-E72D297353CC}">
                  <c16:uniqueId val="{0000000B-1968-41C5-A5C2-2C69AEFFBFC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(5).xlsx]Sheet2'!$B$1:$J$1</c:f>
              <c:numCache>
                <c:formatCode>General</c:formatCode>
                <c:ptCount val="5"/>
                <c:pt idx="0">
                  <c:v>2010</c:v>
                </c:pt>
                <c:pt idx="1">
                  <c:v>2015</c:v>
                </c:pt>
                <c:pt idx="2">
                  <c:v>2020</c:v>
                </c:pt>
                <c:pt idx="3">
                  <c:v>2025</c:v>
                </c:pt>
                <c:pt idx="4">
                  <c:v>2030</c:v>
                </c:pt>
              </c:numCache>
              <c:extLst/>
            </c:numRef>
          </c:cat>
          <c:val>
            <c:numRef>
              <c:f>'[Population Projections for Texas -- Reportsearch (5).xlsx]Sheet2'!$B$6:$J$6</c:f>
              <c:numCache>
                <c:formatCode>#,##0</c:formatCode>
                <c:ptCount val="5"/>
                <c:pt idx="0">
                  <c:v>131533</c:v>
                </c:pt>
                <c:pt idx="1">
                  <c:v>149395</c:v>
                </c:pt>
                <c:pt idx="2">
                  <c:v>170266</c:v>
                </c:pt>
                <c:pt idx="3">
                  <c:v>194538</c:v>
                </c:pt>
                <c:pt idx="4">
                  <c:v>221353</c:v>
                </c:pt>
              </c:numCache>
              <c:extLst/>
            </c:numRef>
          </c:val>
          <c:smooth val="0"/>
          <c:extLst>
            <c:ext xmlns:c16="http://schemas.microsoft.com/office/drawing/2014/chart" uri="{C3380CC4-5D6E-409C-BE32-E72D297353CC}">
              <c16:uniqueId val="{00000002-1968-41C5-A5C2-2C69AEFFBFC4}"/>
            </c:ext>
          </c:extLst>
        </c:ser>
        <c:dLbls>
          <c:dLblPos val="t"/>
          <c:showLegendKey val="0"/>
          <c:showVal val="1"/>
          <c:showCatName val="0"/>
          <c:showSerName val="0"/>
          <c:showPercent val="0"/>
          <c:showBubbleSize val="0"/>
        </c:dLbls>
        <c:marker val="1"/>
        <c:smooth val="0"/>
        <c:axId val="371150776"/>
        <c:axId val="371151104"/>
        <c:extLst>
          <c:ext xmlns:c15="http://schemas.microsoft.com/office/drawing/2012/chart" uri="{02D57815-91ED-43cb-92C2-25804820EDAC}">
            <c15:filteredLineSeries>
              <c15:ser>
                <c:idx val="0"/>
                <c:order val="0"/>
                <c:tx>
                  <c:strRef>
                    <c:extLst>
                      <c:ext uri="{02D57815-91ED-43cb-92C2-25804820EDAC}">
                        <c15:formulaRef>
                          <c15:sqref>'[Population Projections for Texas -- Reportsearch (5).xlsx]Sheet2'!$A$2</c15:sqref>
                        </c15:formulaRef>
                      </c:ext>
                    </c:extLst>
                    <c:strCache>
                      <c:ptCount val="1"/>
                      <c:pt idx="0">
                        <c:v>Atascosa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'[Population Projections for Texas -- Reportsearch (5).xlsx]Sheet2'!$B$1:$J$1</c15:sqref>
                        </c15:formulaRef>
                      </c:ext>
                    </c:extLst>
                    <c:numCache>
                      <c:formatCode>General</c:formatCode>
                      <c:ptCount val="5"/>
                      <c:pt idx="0">
                        <c:v>2010</c:v>
                      </c:pt>
                      <c:pt idx="1">
                        <c:v>2015</c:v>
                      </c:pt>
                      <c:pt idx="2">
                        <c:v>2020</c:v>
                      </c:pt>
                      <c:pt idx="3">
                        <c:v>2025</c:v>
                      </c:pt>
                      <c:pt idx="4">
                        <c:v>2030</c:v>
                      </c:pt>
                    </c:numCache>
                  </c:numRef>
                </c:cat>
                <c:val>
                  <c:numRef>
                    <c:extLst>
                      <c:ext uri="{02D57815-91ED-43cb-92C2-25804820EDAC}">
                        <c15:formulaRef>
                          <c15:sqref>'[Population Projections for Texas -- Reportsearch (5).xlsx]Sheet2'!$B$2:$J$2</c15:sqref>
                        </c15:formulaRef>
                      </c:ext>
                    </c:extLst>
                    <c:numCache>
                      <c:formatCode>#,##0</c:formatCode>
                      <c:ptCount val="5"/>
                      <c:pt idx="0">
                        <c:v>44911</c:v>
                      </c:pt>
                      <c:pt idx="1">
                        <c:v>48087</c:v>
                      </c:pt>
                      <c:pt idx="2">
                        <c:v>51831</c:v>
                      </c:pt>
                      <c:pt idx="3">
                        <c:v>56049</c:v>
                      </c:pt>
                      <c:pt idx="4">
                        <c:v>60113</c:v>
                      </c:pt>
                    </c:numCache>
                  </c:numRef>
                </c:val>
                <c:smooth val="0"/>
                <c:extLst>
                  <c:ext xmlns:c16="http://schemas.microsoft.com/office/drawing/2014/chart" uri="{C3380CC4-5D6E-409C-BE32-E72D297353CC}">
                    <c16:uniqueId val="{00000003-1968-41C5-A5C2-2C69AEFFBFC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'[Population Projections for Texas -- Reportsearch (5).xlsx]Sheet2'!$A$3</c15:sqref>
                        </c15:formulaRef>
                      </c:ext>
                    </c:extLst>
                    <c:strCache>
                      <c:ptCount val="1"/>
                      <c:pt idx="0">
                        <c:v>Bandera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'[Population Projections for Texas -- Reportsearch (5).xlsx]Sheet2'!$B$1:$J$1</c15:sqref>
                        </c15:formulaRef>
                      </c:ext>
                    </c:extLst>
                    <c:numCache>
                      <c:formatCode>General</c:formatCode>
                      <c:ptCount val="5"/>
                      <c:pt idx="0">
                        <c:v>2010</c:v>
                      </c:pt>
                      <c:pt idx="1">
                        <c:v>2015</c:v>
                      </c:pt>
                      <c:pt idx="2">
                        <c:v>2020</c:v>
                      </c:pt>
                      <c:pt idx="3">
                        <c:v>2025</c:v>
                      </c:pt>
                      <c:pt idx="4">
                        <c:v>2030</c:v>
                      </c:pt>
                    </c:numCache>
                  </c:numRef>
                </c:cat>
                <c:val>
                  <c:numRef>
                    <c:extLst xmlns:c15="http://schemas.microsoft.com/office/drawing/2012/chart">
                      <c:ext xmlns:c15="http://schemas.microsoft.com/office/drawing/2012/chart" uri="{02D57815-91ED-43cb-92C2-25804820EDAC}">
                        <c15:formulaRef>
                          <c15:sqref>'[Population Projections for Texas -- Reportsearch (5).xlsx]Sheet2'!$B$3:$J$3</c15:sqref>
                        </c15:formulaRef>
                      </c:ext>
                    </c:extLst>
                    <c:numCache>
                      <c:formatCode>#,##0</c:formatCode>
                      <c:ptCount val="5"/>
                      <c:pt idx="0">
                        <c:v>20485</c:v>
                      </c:pt>
                      <c:pt idx="1">
                        <c:v>20830</c:v>
                      </c:pt>
                      <c:pt idx="2">
                        <c:v>21246</c:v>
                      </c:pt>
                      <c:pt idx="3">
                        <c:v>21573</c:v>
                      </c:pt>
                      <c:pt idx="4">
                        <c:v>21653</c:v>
                      </c:pt>
                    </c:numCache>
                  </c:numRef>
                </c:val>
                <c:smooth val="0"/>
                <c:extLst xmlns:c15="http://schemas.microsoft.com/office/drawing/2012/chart">
                  <c:ext xmlns:c16="http://schemas.microsoft.com/office/drawing/2014/chart" uri="{C3380CC4-5D6E-409C-BE32-E72D297353CC}">
                    <c16:uniqueId val="{00000004-1968-41C5-A5C2-2C69AEFFBFC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'[Population Projections for Texas -- Reportsearch (5).xlsx]Sheet2'!$A$7</c15:sqref>
                        </c15:formulaRef>
                      </c:ext>
                    </c:extLst>
                    <c:strCache>
                      <c:ptCount val="1"/>
                      <c:pt idx="0">
                        <c:v>Kendall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'[Population Projections for Texas -- Reportsearch (5).xlsx]Sheet2'!$B$1:$J$1</c15:sqref>
                        </c15:formulaRef>
                      </c:ext>
                    </c:extLst>
                    <c:numCache>
                      <c:formatCode>General</c:formatCode>
                      <c:ptCount val="5"/>
                      <c:pt idx="0">
                        <c:v>2010</c:v>
                      </c:pt>
                      <c:pt idx="1">
                        <c:v>2015</c:v>
                      </c:pt>
                      <c:pt idx="2">
                        <c:v>2020</c:v>
                      </c:pt>
                      <c:pt idx="3">
                        <c:v>2025</c:v>
                      </c:pt>
                      <c:pt idx="4">
                        <c:v>2030</c:v>
                      </c:pt>
                    </c:numCache>
                  </c:numRef>
                </c:cat>
                <c:val>
                  <c:numRef>
                    <c:extLst xmlns:c15="http://schemas.microsoft.com/office/drawing/2012/chart">
                      <c:ext xmlns:c15="http://schemas.microsoft.com/office/drawing/2012/chart" uri="{02D57815-91ED-43cb-92C2-25804820EDAC}">
                        <c15:formulaRef>
                          <c15:sqref>'[Population Projections for Texas -- Reportsearch (5).xlsx]Sheet2'!$B$7:$J$7</c15:sqref>
                        </c15:formulaRef>
                      </c:ext>
                    </c:extLst>
                    <c:numCache>
                      <c:formatCode>#,##0</c:formatCode>
                      <c:ptCount val="5"/>
                      <c:pt idx="0">
                        <c:v>33410</c:v>
                      </c:pt>
                      <c:pt idx="1">
                        <c:v>39084</c:v>
                      </c:pt>
                      <c:pt idx="2">
                        <c:v>46278</c:v>
                      </c:pt>
                      <c:pt idx="3">
                        <c:v>55631</c:v>
                      </c:pt>
                      <c:pt idx="4">
                        <c:v>67443</c:v>
                      </c:pt>
                    </c:numCache>
                  </c:numRef>
                </c:val>
                <c:smooth val="0"/>
                <c:extLst xmlns:c15="http://schemas.microsoft.com/office/drawing/2012/chart">
                  <c:ext xmlns:c16="http://schemas.microsoft.com/office/drawing/2014/chart" uri="{C3380CC4-5D6E-409C-BE32-E72D297353CC}">
                    <c16:uniqueId val="{00000005-1968-41C5-A5C2-2C69AEFFBFC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'[Population Projections for Texas -- Reportsearch (5).xlsx]Sheet2'!$A$8</c15:sqref>
                        </c15:formulaRef>
                      </c:ext>
                    </c:extLst>
                    <c:strCache>
                      <c:ptCount val="1"/>
                      <c:pt idx="0">
                        <c:v>Medina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'[Population Projections for Texas -- Reportsearch (5).xlsx]Sheet2'!$B$1:$J$1</c15:sqref>
                        </c15:formulaRef>
                      </c:ext>
                    </c:extLst>
                    <c:numCache>
                      <c:formatCode>General</c:formatCode>
                      <c:ptCount val="5"/>
                      <c:pt idx="0">
                        <c:v>2010</c:v>
                      </c:pt>
                      <c:pt idx="1">
                        <c:v>2015</c:v>
                      </c:pt>
                      <c:pt idx="2">
                        <c:v>2020</c:v>
                      </c:pt>
                      <c:pt idx="3">
                        <c:v>2025</c:v>
                      </c:pt>
                      <c:pt idx="4">
                        <c:v>2030</c:v>
                      </c:pt>
                    </c:numCache>
                  </c:numRef>
                </c:cat>
                <c:val>
                  <c:numRef>
                    <c:extLst xmlns:c15="http://schemas.microsoft.com/office/drawing/2012/chart">
                      <c:ext xmlns:c15="http://schemas.microsoft.com/office/drawing/2012/chart" uri="{02D57815-91ED-43cb-92C2-25804820EDAC}">
                        <c15:formulaRef>
                          <c15:sqref>'[Population Projections for Texas -- Reportsearch (5).xlsx]Sheet2'!$B$8:$J$8</c15:sqref>
                        </c15:formulaRef>
                      </c:ext>
                    </c:extLst>
                    <c:numCache>
                      <c:formatCode>#,##0</c:formatCode>
                      <c:ptCount val="5"/>
                      <c:pt idx="0">
                        <c:v>46006</c:v>
                      </c:pt>
                      <c:pt idx="1">
                        <c:v>48221</c:v>
                      </c:pt>
                      <c:pt idx="2">
                        <c:v>50594</c:v>
                      </c:pt>
                      <c:pt idx="3">
                        <c:v>53172</c:v>
                      </c:pt>
                      <c:pt idx="4">
                        <c:v>55703</c:v>
                      </c:pt>
                    </c:numCache>
                  </c:numRef>
                </c:val>
                <c:smooth val="0"/>
                <c:extLst xmlns:c15="http://schemas.microsoft.com/office/drawing/2012/chart">
                  <c:ext xmlns:c16="http://schemas.microsoft.com/office/drawing/2014/chart" uri="{C3380CC4-5D6E-409C-BE32-E72D297353CC}">
                    <c16:uniqueId val="{00000006-1968-41C5-A5C2-2C69AEFFBFC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'[Population Projections for Texas -- Reportsearch (5).xlsx]Sheet2'!$A$9</c15:sqref>
                        </c15:formulaRef>
                      </c:ext>
                    </c:extLst>
                    <c:strCache>
                      <c:ptCount val="1"/>
                      <c:pt idx="0">
                        <c:v>Wilson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'[Population Projections for Texas -- Reportsearch (5).xlsx]Sheet2'!$B$1:$J$1</c15:sqref>
                        </c15:formulaRef>
                      </c:ext>
                    </c:extLst>
                    <c:numCache>
                      <c:formatCode>General</c:formatCode>
                      <c:ptCount val="5"/>
                      <c:pt idx="0">
                        <c:v>2010</c:v>
                      </c:pt>
                      <c:pt idx="1">
                        <c:v>2015</c:v>
                      </c:pt>
                      <c:pt idx="2">
                        <c:v>2020</c:v>
                      </c:pt>
                      <c:pt idx="3">
                        <c:v>2025</c:v>
                      </c:pt>
                      <c:pt idx="4">
                        <c:v>2030</c:v>
                      </c:pt>
                    </c:numCache>
                  </c:numRef>
                </c:cat>
                <c:val>
                  <c:numRef>
                    <c:extLst xmlns:c15="http://schemas.microsoft.com/office/drawing/2012/chart">
                      <c:ext xmlns:c15="http://schemas.microsoft.com/office/drawing/2012/chart" uri="{02D57815-91ED-43cb-92C2-25804820EDAC}">
                        <c15:formulaRef>
                          <c15:sqref>'[Population Projections for Texas -- Reportsearch (5).xlsx]Sheet2'!$B$9:$J$9</c15:sqref>
                        </c15:formulaRef>
                      </c:ext>
                    </c:extLst>
                    <c:numCache>
                      <c:formatCode>#,##0</c:formatCode>
                      <c:ptCount val="5"/>
                      <c:pt idx="0">
                        <c:v>42918</c:v>
                      </c:pt>
                      <c:pt idx="1">
                        <c:v>47206</c:v>
                      </c:pt>
                      <c:pt idx="2">
                        <c:v>51802</c:v>
                      </c:pt>
                      <c:pt idx="3">
                        <c:v>56906</c:v>
                      </c:pt>
                      <c:pt idx="4">
                        <c:v>62283</c:v>
                      </c:pt>
                    </c:numCache>
                  </c:numRef>
                </c:val>
                <c:smooth val="0"/>
                <c:extLst xmlns:c15="http://schemas.microsoft.com/office/drawing/2012/chart">
                  <c:ext xmlns:c16="http://schemas.microsoft.com/office/drawing/2014/chart" uri="{C3380CC4-5D6E-409C-BE32-E72D297353CC}">
                    <c16:uniqueId val="{00000007-1968-41C5-A5C2-2C69AEFFBFC4}"/>
                  </c:ext>
                </c:extLst>
              </c15:ser>
            </c15:filteredLineSeries>
          </c:ext>
        </c:extLst>
      </c:lineChart>
      <c:catAx>
        <c:axId val="371150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1151104"/>
        <c:crosses val="autoZero"/>
        <c:auto val="1"/>
        <c:lblAlgn val="ctr"/>
        <c:lblOffset val="100"/>
        <c:noMultiLvlLbl val="0"/>
      </c:catAx>
      <c:valAx>
        <c:axId val="3711511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71150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'[Population Projections for Texas -- Reportsearch (5).xlsx]Sheet2'!$A$2</c:f>
              <c:strCache>
                <c:ptCount val="1"/>
                <c:pt idx="0">
                  <c:v>Atascosa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9.3048048048048046E-2"/>
                  <c:y val="-1.6337644656228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AFE-4026-AD79-4B4A839C649D}"/>
                </c:ext>
              </c:extLst>
            </c:dLbl>
            <c:dLbl>
              <c:idx val="1"/>
              <c:delete val="1"/>
              <c:extLst>
                <c:ext xmlns:c15="http://schemas.microsoft.com/office/drawing/2012/chart" uri="{CE6537A1-D6FC-4f65-9D91-7224C49458BB}"/>
                <c:ext xmlns:c16="http://schemas.microsoft.com/office/drawing/2014/chart" uri="{C3380CC4-5D6E-409C-BE32-E72D297353CC}">
                  <c16:uniqueId val="{00000015-AAFE-4026-AD79-4B4A839C649D}"/>
                </c:ext>
              </c:extLst>
            </c:dLbl>
            <c:dLbl>
              <c:idx val="2"/>
              <c:delete val="1"/>
              <c:extLst>
                <c:ext xmlns:c15="http://schemas.microsoft.com/office/drawing/2012/chart" uri="{CE6537A1-D6FC-4f65-9D91-7224C49458BB}"/>
                <c:ext xmlns:c16="http://schemas.microsoft.com/office/drawing/2014/chart" uri="{C3380CC4-5D6E-409C-BE32-E72D297353CC}">
                  <c16:uniqueId val="{00000016-AAFE-4026-AD79-4B4A839C649D}"/>
                </c:ext>
              </c:extLst>
            </c:dLbl>
            <c:dLbl>
              <c:idx val="3"/>
              <c:delete val="1"/>
              <c:extLst>
                <c:ext xmlns:c15="http://schemas.microsoft.com/office/drawing/2012/chart" uri="{CE6537A1-D6FC-4f65-9D91-7224C49458BB}"/>
                <c:ext xmlns:c16="http://schemas.microsoft.com/office/drawing/2014/chart" uri="{C3380CC4-5D6E-409C-BE32-E72D297353CC}">
                  <c16:uniqueId val="{00000017-AAFE-4026-AD79-4B4A839C649D}"/>
                </c:ext>
              </c:extLst>
            </c:dLbl>
            <c:dLbl>
              <c:idx val="4"/>
              <c:layout>
                <c:manualLayout>
                  <c:x val="-3.0030030030031131E-3"/>
                  <c:y val="1.0891763104152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AFE-4026-AD79-4B4A839C649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(5).xlsx]Sheet2'!$B$1:$J$1</c:f>
              <c:numCache>
                <c:formatCode>General</c:formatCode>
                <c:ptCount val="5"/>
                <c:pt idx="0">
                  <c:v>2010</c:v>
                </c:pt>
                <c:pt idx="1">
                  <c:v>2015</c:v>
                </c:pt>
                <c:pt idx="2">
                  <c:v>2020</c:v>
                </c:pt>
                <c:pt idx="3">
                  <c:v>2025</c:v>
                </c:pt>
                <c:pt idx="4">
                  <c:v>2030</c:v>
                </c:pt>
              </c:numCache>
              <c:extLst/>
            </c:numRef>
          </c:cat>
          <c:val>
            <c:numRef>
              <c:f>'[Population Projections for Texas -- Reportsearch (5).xlsx]Sheet2'!$B$2:$J$2</c:f>
              <c:numCache>
                <c:formatCode>#,##0</c:formatCode>
                <c:ptCount val="5"/>
                <c:pt idx="0">
                  <c:v>44911</c:v>
                </c:pt>
                <c:pt idx="1">
                  <c:v>48087</c:v>
                </c:pt>
                <c:pt idx="2">
                  <c:v>51831</c:v>
                </c:pt>
                <c:pt idx="3">
                  <c:v>56049</c:v>
                </c:pt>
                <c:pt idx="4">
                  <c:v>60113</c:v>
                </c:pt>
              </c:numCache>
              <c:extLst/>
            </c:numRef>
          </c:val>
          <c:smooth val="0"/>
          <c:extLst>
            <c:ext xmlns:c16="http://schemas.microsoft.com/office/drawing/2014/chart" uri="{C3380CC4-5D6E-409C-BE32-E72D297353CC}">
              <c16:uniqueId val="{00000000-AAFE-4026-AD79-4B4A839C649D}"/>
            </c:ext>
          </c:extLst>
        </c:ser>
        <c:ser>
          <c:idx val="1"/>
          <c:order val="1"/>
          <c:tx>
            <c:strRef>
              <c:f>'[Population Projections for Texas -- Reportsearch (5).xlsx]Sheet2'!$A$3</c:f>
              <c:strCache>
                <c:ptCount val="1"/>
                <c:pt idx="0">
                  <c:v>Bandera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AFE-4026-AD79-4B4A839C649D}"/>
                </c:ext>
              </c:extLst>
            </c:dLbl>
            <c:dLbl>
              <c:idx val="1"/>
              <c:delete val="1"/>
              <c:extLst>
                <c:ext xmlns:c15="http://schemas.microsoft.com/office/drawing/2012/chart" uri="{CE6537A1-D6FC-4f65-9D91-7224C49458BB}"/>
                <c:ext xmlns:c16="http://schemas.microsoft.com/office/drawing/2014/chart" uri="{C3380CC4-5D6E-409C-BE32-E72D297353CC}">
                  <c16:uniqueId val="{0000000A-AAFE-4026-AD79-4B4A839C649D}"/>
                </c:ext>
              </c:extLst>
            </c:dLbl>
            <c:dLbl>
              <c:idx val="2"/>
              <c:delete val="1"/>
              <c:extLst>
                <c:ext xmlns:c15="http://schemas.microsoft.com/office/drawing/2012/chart" uri="{CE6537A1-D6FC-4f65-9D91-7224C49458BB}"/>
                <c:ext xmlns:c16="http://schemas.microsoft.com/office/drawing/2014/chart" uri="{C3380CC4-5D6E-409C-BE32-E72D297353CC}">
                  <c16:uniqueId val="{00000009-AAFE-4026-AD79-4B4A839C649D}"/>
                </c:ext>
              </c:extLst>
            </c:dLbl>
            <c:dLbl>
              <c:idx val="3"/>
              <c:delete val="1"/>
              <c:extLst>
                <c:ext xmlns:c15="http://schemas.microsoft.com/office/drawing/2012/chart" uri="{CE6537A1-D6FC-4f65-9D91-7224C49458BB}"/>
                <c:ext xmlns:c16="http://schemas.microsoft.com/office/drawing/2014/chart" uri="{C3380CC4-5D6E-409C-BE32-E72D297353CC}">
                  <c16:uniqueId val="{00000008-AAFE-4026-AD79-4B4A839C649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(5).xlsx]Sheet2'!$B$1:$J$1</c:f>
              <c:numCache>
                <c:formatCode>General</c:formatCode>
                <c:ptCount val="5"/>
                <c:pt idx="0">
                  <c:v>2010</c:v>
                </c:pt>
                <c:pt idx="1">
                  <c:v>2015</c:v>
                </c:pt>
                <c:pt idx="2">
                  <c:v>2020</c:v>
                </c:pt>
                <c:pt idx="3">
                  <c:v>2025</c:v>
                </c:pt>
                <c:pt idx="4">
                  <c:v>2030</c:v>
                </c:pt>
              </c:numCache>
              <c:extLst/>
            </c:numRef>
          </c:cat>
          <c:val>
            <c:numRef>
              <c:f>'[Population Projections for Texas -- Reportsearch (5).xlsx]Sheet2'!$B$3:$J$3</c:f>
              <c:numCache>
                <c:formatCode>#,##0</c:formatCode>
                <c:ptCount val="5"/>
                <c:pt idx="0">
                  <c:v>20485</c:v>
                </c:pt>
                <c:pt idx="1">
                  <c:v>20830</c:v>
                </c:pt>
                <c:pt idx="2">
                  <c:v>21246</c:v>
                </c:pt>
                <c:pt idx="3">
                  <c:v>21573</c:v>
                </c:pt>
                <c:pt idx="4">
                  <c:v>21653</c:v>
                </c:pt>
              </c:numCache>
              <c:extLst/>
            </c:numRef>
          </c:val>
          <c:smooth val="0"/>
          <c:extLst>
            <c:ext xmlns:c16="http://schemas.microsoft.com/office/drawing/2014/chart" uri="{C3380CC4-5D6E-409C-BE32-E72D297353CC}">
              <c16:uniqueId val="{00000001-AAFE-4026-AD79-4B4A839C649D}"/>
            </c:ext>
          </c:extLst>
        </c:ser>
        <c:ser>
          <c:idx val="5"/>
          <c:order val="5"/>
          <c:tx>
            <c:strRef>
              <c:f>'[Population Projections for Texas -- Reportsearch (5).xlsx]Sheet2'!$A$7</c:f>
              <c:strCache>
                <c:ptCount val="1"/>
                <c:pt idx="0">
                  <c:v>Kendall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AFE-4026-AD79-4B4A839C649D}"/>
                </c:ext>
              </c:extLst>
            </c:dLbl>
            <c:dLbl>
              <c:idx val="1"/>
              <c:delete val="1"/>
              <c:extLst>
                <c:ext xmlns:c15="http://schemas.microsoft.com/office/drawing/2012/chart" uri="{CE6537A1-D6FC-4f65-9D91-7224C49458BB}"/>
                <c:ext xmlns:c16="http://schemas.microsoft.com/office/drawing/2014/chart" uri="{C3380CC4-5D6E-409C-BE32-E72D297353CC}">
                  <c16:uniqueId val="{00000013-AAFE-4026-AD79-4B4A839C649D}"/>
                </c:ext>
              </c:extLst>
            </c:dLbl>
            <c:dLbl>
              <c:idx val="2"/>
              <c:delete val="1"/>
              <c:extLst>
                <c:ext xmlns:c15="http://schemas.microsoft.com/office/drawing/2012/chart" uri="{CE6537A1-D6FC-4f65-9D91-7224C49458BB}"/>
                <c:ext xmlns:c16="http://schemas.microsoft.com/office/drawing/2014/chart" uri="{C3380CC4-5D6E-409C-BE32-E72D297353CC}">
                  <c16:uniqueId val="{00000012-AAFE-4026-AD79-4B4A839C649D}"/>
                </c:ext>
              </c:extLst>
            </c:dLbl>
            <c:dLbl>
              <c:idx val="3"/>
              <c:delete val="1"/>
              <c:extLst>
                <c:ext xmlns:c15="http://schemas.microsoft.com/office/drawing/2012/chart" uri="{CE6537A1-D6FC-4f65-9D91-7224C49458BB}"/>
                <c:ext xmlns:c16="http://schemas.microsoft.com/office/drawing/2014/chart" uri="{C3380CC4-5D6E-409C-BE32-E72D297353CC}">
                  <c16:uniqueId val="{00000011-AAFE-4026-AD79-4B4A839C649D}"/>
                </c:ext>
              </c:extLst>
            </c:dLbl>
            <c:dLbl>
              <c:idx val="4"/>
              <c:layout>
                <c:manualLayout>
                  <c:x val="-3.0030030030031131E-3"/>
                  <c:y val="-1.9060585432266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AFE-4026-AD79-4B4A839C649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(5).xlsx]Sheet2'!$B$1:$J$1</c:f>
              <c:numCache>
                <c:formatCode>General</c:formatCode>
                <c:ptCount val="5"/>
                <c:pt idx="0">
                  <c:v>2010</c:v>
                </c:pt>
                <c:pt idx="1">
                  <c:v>2015</c:v>
                </c:pt>
                <c:pt idx="2">
                  <c:v>2020</c:v>
                </c:pt>
                <c:pt idx="3">
                  <c:v>2025</c:v>
                </c:pt>
                <c:pt idx="4">
                  <c:v>2030</c:v>
                </c:pt>
              </c:numCache>
              <c:extLst/>
            </c:numRef>
          </c:cat>
          <c:val>
            <c:numRef>
              <c:f>'[Population Projections for Texas -- Reportsearch (5).xlsx]Sheet2'!$B$7:$J$7</c:f>
              <c:numCache>
                <c:formatCode>#,##0</c:formatCode>
                <c:ptCount val="5"/>
                <c:pt idx="0">
                  <c:v>33410</c:v>
                </c:pt>
                <c:pt idx="1">
                  <c:v>39084</c:v>
                </c:pt>
                <c:pt idx="2">
                  <c:v>46278</c:v>
                </c:pt>
                <c:pt idx="3">
                  <c:v>55631</c:v>
                </c:pt>
                <c:pt idx="4">
                  <c:v>67443</c:v>
                </c:pt>
              </c:numCache>
              <c:extLst/>
            </c:numRef>
          </c:val>
          <c:smooth val="0"/>
          <c:extLst>
            <c:ext xmlns:c16="http://schemas.microsoft.com/office/drawing/2014/chart" uri="{C3380CC4-5D6E-409C-BE32-E72D297353CC}">
              <c16:uniqueId val="{00000002-AAFE-4026-AD79-4B4A839C649D}"/>
            </c:ext>
          </c:extLst>
        </c:ser>
        <c:ser>
          <c:idx val="6"/>
          <c:order val="6"/>
          <c:tx>
            <c:strRef>
              <c:f>'[Population Projections for Texas -- Reportsearch (5).xlsx]Sheet2'!$A$8</c:f>
              <c:strCache>
                <c:ptCount val="1"/>
                <c:pt idx="0">
                  <c:v>Medina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manualLayout>
                  <c:x val="-7.9557116171289397E-2"/>
                  <c:y val="-5.3219770265272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AFE-4026-AD79-4B4A839C649D}"/>
                </c:ext>
              </c:extLst>
            </c:dLbl>
            <c:dLbl>
              <c:idx val="1"/>
              <c:delete val="1"/>
              <c:extLst>
                <c:ext xmlns:c15="http://schemas.microsoft.com/office/drawing/2012/chart" uri="{CE6537A1-D6FC-4f65-9D91-7224C49458BB}"/>
                <c:ext xmlns:c16="http://schemas.microsoft.com/office/drawing/2014/chart" uri="{C3380CC4-5D6E-409C-BE32-E72D297353CC}">
                  <c16:uniqueId val="{0000000D-AAFE-4026-AD79-4B4A839C649D}"/>
                </c:ext>
              </c:extLst>
            </c:dLbl>
            <c:dLbl>
              <c:idx val="2"/>
              <c:delete val="1"/>
              <c:extLst>
                <c:ext xmlns:c15="http://schemas.microsoft.com/office/drawing/2012/chart" uri="{CE6537A1-D6FC-4f65-9D91-7224C49458BB}"/>
                <c:ext xmlns:c16="http://schemas.microsoft.com/office/drawing/2014/chart" uri="{C3380CC4-5D6E-409C-BE32-E72D297353CC}">
                  <c16:uniqueId val="{0000000C-AAFE-4026-AD79-4B4A839C649D}"/>
                </c:ext>
              </c:extLst>
            </c:dLbl>
            <c:dLbl>
              <c:idx val="3"/>
              <c:delete val="1"/>
              <c:extLst>
                <c:ext xmlns:c15="http://schemas.microsoft.com/office/drawing/2012/chart" uri="{CE6537A1-D6FC-4f65-9D91-7224C49458BB}"/>
                <c:ext xmlns:c16="http://schemas.microsoft.com/office/drawing/2014/chart" uri="{C3380CC4-5D6E-409C-BE32-E72D297353CC}">
                  <c16:uniqueId val="{0000000B-AAFE-4026-AD79-4B4A839C649D}"/>
                </c:ext>
              </c:extLst>
            </c:dLbl>
            <c:dLbl>
              <c:idx val="4"/>
              <c:layout>
                <c:manualLayout>
                  <c:x val="-3.0030030030031131E-3"/>
                  <c:y val="2.45064669843430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AFE-4026-AD79-4B4A839C649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(5).xlsx]Sheet2'!$B$1:$J$1</c:f>
              <c:numCache>
                <c:formatCode>General</c:formatCode>
                <c:ptCount val="5"/>
                <c:pt idx="0">
                  <c:v>2010</c:v>
                </c:pt>
                <c:pt idx="1">
                  <c:v>2015</c:v>
                </c:pt>
                <c:pt idx="2">
                  <c:v>2020</c:v>
                </c:pt>
                <c:pt idx="3">
                  <c:v>2025</c:v>
                </c:pt>
                <c:pt idx="4">
                  <c:v>2030</c:v>
                </c:pt>
              </c:numCache>
              <c:extLst/>
            </c:numRef>
          </c:cat>
          <c:val>
            <c:numRef>
              <c:f>'[Population Projections for Texas -- Reportsearch (5).xlsx]Sheet2'!$B$8:$J$8</c:f>
              <c:numCache>
                <c:formatCode>#,##0</c:formatCode>
                <c:ptCount val="5"/>
                <c:pt idx="0">
                  <c:v>46006</c:v>
                </c:pt>
                <c:pt idx="1">
                  <c:v>48221</c:v>
                </c:pt>
                <c:pt idx="2">
                  <c:v>50594</c:v>
                </c:pt>
                <c:pt idx="3">
                  <c:v>53172</c:v>
                </c:pt>
                <c:pt idx="4">
                  <c:v>55703</c:v>
                </c:pt>
              </c:numCache>
              <c:extLst/>
            </c:numRef>
          </c:val>
          <c:smooth val="0"/>
          <c:extLst>
            <c:ext xmlns:c16="http://schemas.microsoft.com/office/drawing/2014/chart" uri="{C3380CC4-5D6E-409C-BE32-E72D297353CC}">
              <c16:uniqueId val="{00000003-AAFE-4026-AD79-4B4A839C649D}"/>
            </c:ext>
          </c:extLst>
        </c:ser>
        <c:ser>
          <c:idx val="7"/>
          <c:order val="7"/>
          <c:tx>
            <c:strRef>
              <c:f>'[Population Projections for Texas -- Reportsearch (5).xlsx]Sheet2'!$A$9</c:f>
              <c:strCache>
                <c:ptCount val="1"/>
                <c:pt idx="0">
                  <c:v>Wilson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9.1546546546546551E-2"/>
                  <c:y val="1.63376446562287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AFE-4026-AD79-4B4A839C649D}"/>
                </c:ext>
              </c:extLst>
            </c:dLbl>
            <c:dLbl>
              <c:idx val="1"/>
              <c:delete val="1"/>
              <c:extLst>
                <c:ext xmlns:c15="http://schemas.microsoft.com/office/drawing/2012/chart" uri="{CE6537A1-D6FC-4f65-9D91-7224C49458BB}"/>
                <c:ext xmlns:c16="http://schemas.microsoft.com/office/drawing/2014/chart" uri="{C3380CC4-5D6E-409C-BE32-E72D297353CC}">
                  <c16:uniqueId val="{00000010-AAFE-4026-AD79-4B4A839C649D}"/>
                </c:ext>
              </c:extLst>
            </c:dLbl>
            <c:dLbl>
              <c:idx val="2"/>
              <c:delete val="1"/>
              <c:extLst>
                <c:ext xmlns:c15="http://schemas.microsoft.com/office/drawing/2012/chart" uri="{CE6537A1-D6FC-4f65-9D91-7224C49458BB}"/>
                <c:ext xmlns:c16="http://schemas.microsoft.com/office/drawing/2014/chart" uri="{C3380CC4-5D6E-409C-BE32-E72D297353CC}">
                  <c16:uniqueId val="{0000000F-AAFE-4026-AD79-4B4A839C649D}"/>
                </c:ext>
              </c:extLst>
            </c:dLbl>
            <c:dLbl>
              <c:idx val="3"/>
              <c:delete val="1"/>
              <c:extLst>
                <c:ext xmlns:c15="http://schemas.microsoft.com/office/drawing/2012/chart" uri="{CE6537A1-D6FC-4f65-9D91-7224C49458BB}"/>
                <c:ext xmlns:c16="http://schemas.microsoft.com/office/drawing/2014/chart" uri="{C3380CC4-5D6E-409C-BE32-E72D297353CC}">
                  <c16:uniqueId val="{0000000E-AAFE-4026-AD79-4B4A839C649D}"/>
                </c:ext>
              </c:extLst>
            </c:dLbl>
            <c:dLbl>
              <c:idx val="4"/>
              <c:layout>
                <c:manualLayout>
                  <c:x val="-3.0030030030031131E-3"/>
                  <c:y val="-8.16882232811438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AFE-4026-AD79-4B4A839C649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(5).xlsx]Sheet2'!$B$1:$J$1</c:f>
              <c:numCache>
                <c:formatCode>General</c:formatCode>
                <c:ptCount val="5"/>
                <c:pt idx="0">
                  <c:v>2010</c:v>
                </c:pt>
                <c:pt idx="1">
                  <c:v>2015</c:v>
                </c:pt>
                <c:pt idx="2">
                  <c:v>2020</c:v>
                </c:pt>
                <c:pt idx="3">
                  <c:v>2025</c:v>
                </c:pt>
                <c:pt idx="4">
                  <c:v>2030</c:v>
                </c:pt>
              </c:numCache>
              <c:extLst/>
            </c:numRef>
          </c:cat>
          <c:val>
            <c:numRef>
              <c:f>'[Population Projections for Texas -- Reportsearch (5).xlsx]Sheet2'!$B$9:$J$9</c:f>
              <c:numCache>
                <c:formatCode>#,##0</c:formatCode>
                <c:ptCount val="5"/>
                <c:pt idx="0">
                  <c:v>42918</c:v>
                </c:pt>
                <c:pt idx="1">
                  <c:v>47206</c:v>
                </c:pt>
                <c:pt idx="2">
                  <c:v>51802</c:v>
                </c:pt>
                <c:pt idx="3">
                  <c:v>56906</c:v>
                </c:pt>
                <c:pt idx="4">
                  <c:v>62283</c:v>
                </c:pt>
              </c:numCache>
              <c:extLst/>
            </c:numRef>
          </c:val>
          <c:smooth val="0"/>
          <c:extLst>
            <c:ext xmlns:c16="http://schemas.microsoft.com/office/drawing/2014/chart" uri="{C3380CC4-5D6E-409C-BE32-E72D297353CC}">
              <c16:uniqueId val="{00000004-AAFE-4026-AD79-4B4A839C649D}"/>
            </c:ext>
          </c:extLst>
        </c:ser>
        <c:dLbls>
          <c:dLblPos val="t"/>
          <c:showLegendKey val="0"/>
          <c:showVal val="1"/>
          <c:showCatName val="0"/>
          <c:showSerName val="0"/>
          <c:showPercent val="0"/>
          <c:showBubbleSize val="0"/>
        </c:dLbls>
        <c:marker val="1"/>
        <c:smooth val="0"/>
        <c:axId val="371150776"/>
        <c:axId val="371151104"/>
        <c:extLst>
          <c:ext xmlns:c15="http://schemas.microsoft.com/office/drawing/2012/chart" uri="{02D57815-91ED-43cb-92C2-25804820EDAC}">
            <c15:filteredLineSeries>
              <c15:ser>
                <c:idx val="2"/>
                <c:order val="2"/>
                <c:tx>
                  <c:strRef>
                    <c:extLst>
                      <c:ext uri="{02D57815-91ED-43cb-92C2-25804820EDAC}">
                        <c15:formulaRef>
                          <c15:sqref>'[Population Projections for Texas -- Reportsearch (5).xlsx]Sheet2'!$A$4</c15:sqref>
                        </c15:formulaRef>
                      </c:ext>
                    </c:extLst>
                    <c:strCache>
                      <c:ptCount val="1"/>
                      <c:pt idx="0">
                        <c:v>Bexar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'[Population Projections for Texas -- Reportsearch (5).xlsx]Sheet2'!$B$1:$J$1</c15:sqref>
                        </c15:formulaRef>
                      </c:ext>
                    </c:extLst>
                    <c:numCache>
                      <c:formatCode>General</c:formatCode>
                      <c:ptCount val="5"/>
                      <c:pt idx="0">
                        <c:v>2010</c:v>
                      </c:pt>
                      <c:pt idx="1">
                        <c:v>2015</c:v>
                      </c:pt>
                      <c:pt idx="2">
                        <c:v>2020</c:v>
                      </c:pt>
                      <c:pt idx="3">
                        <c:v>2025</c:v>
                      </c:pt>
                      <c:pt idx="4">
                        <c:v>2030</c:v>
                      </c:pt>
                    </c:numCache>
                  </c:numRef>
                </c:cat>
                <c:val>
                  <c:numRef>
                    <c:extLst>
                      <c:ext uri="{02D57815-91ED-43cb-92C2-25804820EDAC}">
                        <c15:formulaRef>
                          <c15:sqref>'[Population Projections for Texas -- Reportsearch (5).xlsx]Sheet2'!$B$4:$J$4</c15:sqref>
                        </c15:formulaRef>
                      </c:ext>
                    </c:extLst>
                    <c:numCache>
                      <c:formatCode>#,##0</c:formatCode>
                      <c:ptCount val="5"/>
                      <c:pt idx="0">
                        <c:v>1714773</c:v>
                      </c:pt>
                      <c:pt idx="1">
                        <c:v>1897850</c:v>
                      </c:pt>
                      <c:pt idx="2">
                        <c:v>2093502</c:v>
                      </c:pt>
                      <c:pt idx="3">
                        <c:v>2297072</c:v>
                      </c:pt>
                      <c:pt idx="4">
                        <c:v>2502617</c:v>
                      </c:pt>
                    </c:numCache>
                  </c:numRef>
                </c:val>
                <c:smooth val="0"/>
                <c:extLst>
                  <c:ext xmlns:c16="http://schemas.microsoft.com/office/drawing/2014/chart" uri="{C3380CC4-5D6E-409C-BE32-E72D297353CC}">
                    <c16:uniqueId val="{00000005-AAFE-4026-AD79-4B4A839C649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'[Population Projections for Texas -- Reportsearch (5).xlsx]Sheet2'!$A$5</c15:sqref>
                        </c15:formulaRef>
                      </c:ext>
                    </c:extLst>
                    <c:strCache>
                      <c:ptCount val="1"/>
                      <c:pt idx="0">
                        <c:v>Comal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'[Population Projections for Texas -- Reportsearch (5).xlsx]Sheet2'!$B$1:$J$1</c15:sqref>
                        </c15:formulaRef>
                      </c:ext>
                    </c:extLst>
                    <c:numCache>
                      <c:formatCode>General</c:formatCode>
                      <c:ptCount val="5"/>
                      <c:pt idx="0">
                        <c:v>2010</c:v>
                      </c:pt>
                      <c:pt idx="1">
                        <c:v>2015</c:v>
                      </c:pt>
                      <c:pt idx="2">
                        <c:v>2020</c:v>
                      </c:pt>
                      <c:pt idx="3">
                        <c:v>2025</c:v>
                      </c:pt>
                      <c:pt idx="4">
                        <c:v>2030</c:v>
                      </c:pt>
                    </c:numCache>
                  </c:numRef>
                </c:cat>
                <c:val>
                  <c:numRef>
                    <c:extLst xmlns:c15="http://schemas.microsoft.com/office/drawing/2012/chart">
                      <c:ext xmlns:c15="http://schemas.microsoft.com/office/drawing/2012/chart" uri="{02D57815-91ED-43cb-92C2-25804820EDAC}">
                        <c15:formulaRef>
                          <c15:sqref>'[Population Projections for Texas -- Reportsearch (5).xlsx]Sheet2'!$B$5:$J$5</c15:sqref>
                        </c15:formulaRef>
                      </c:ext>
                    </c:extLst>
                    <c:numCache>
                      <c:formatCode>#,##0</c:formatCode>
                      <c:ptCount val="5"/>
                      <c:pt idx="0">
                        <c:v>108472</c:v>
                      </c:pt>
                      <c:pt idx="1">
                        <c:v>126054</c:v>
                      </c:pt>
                      <c:pt idx="2">
                        <c:v>147330</c:v>
                      </c:pt>
                      <c:pt idx="3">
                        <c:v>173540</c:v>
                      </c:pt>
                      <c:pt idx="4">
                        <c:v>204873</c:v>
                      </c:pt>
                    </c:numCache>
                  </c:numRef>
                </c:val>
                <c:smooth val="0"/>
                <c:extLst xmlns:c15="http://schemas.microsoft.com/office/drawing/2012/chart">
                  <c:ext xmlns:c16="http://schemas.microsoft.com/office/drawing/2014/chart" uri="{C3380CC4-5D6E-409C-BE32-E72D297353CC}">
                    <c16:uniqueId val="{00000006-AAFE-4026-AD79-4B4A839C649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'[Population Projections for Texas -- Reportsearch (5).xlsx]Sheet2'!$A$6</c15:sqref>
                        </c15:formulaRef>
                      </c:ext>
                    </c:extLst>
                    <c:strCache>
                      <c:ptCount val="1"/>
                      <c:pt idx="0">
                        <c:v>Guadalupe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'[Population Projections for Texas -- Reportsearch (5).xlsx]Sheet2'!$B$1:$J$1</c15:sqref>
                        </c15:formulaRef>
                      </c:ext>
                    </c:extLst>
                    <c:numCache>
                      <c:formatCode>General</c:formatCode>
                      <c:ptCount val="5"/>
                      <c:pt idx="0">
                        <c:v>2010</c:v>
                      </c:pt>
                      <c:pt idx="1">
                        <c:v>2015</c:v>
                      </c:pt>
                      <c:pt idx="2">
                        <c:v>2020</c:v>
                      </c:pt>
                      <c:pt idx="3">
                        <c:v>2025</c:v>
                      </c:pt>
                      <c:pt idx="4">
                        <c:v>2030</c:v>
                      </c:pt>
                    </c:numCache>
                  </c:numRef>
                </c:cat>
                <c:val>
                  <c:numRef>
                    <c:extLst xmlns:c15="http://schemas.microsoft.com/office/drawing/2012/chart">
                      <c:ext xmlns:c15="http://schemas.microsoft.com/office/drawing/2012/chart" uri="{02D57815-91ED-43cb-92C2-25804820EDAC}">
                        <c15:formulaRef>
                          <c15:sqref>'[Population Projections for Texas -- Reportsearch (5).xlsx]Sheet2'!$B$6:$J$6</c15:sqref>
                        </c15:formulaRef>
                      </c:ext>
                    </c:extLst>
                    <c:numCache>
                      <c:formatCode>#,##0</c:formatCode>
                      <c:ptCount val="5"/>
                      <c:pt idx="0">
                        <c:v>131533</c:v>
                      </c:pt>
                      <c:pt idx="1">
                        <c:v>149395</c:v>
                      </c:pt>
                      <c:pt idx="2">
                        <c:v>170266</c:v>
                      </c:pt>
                      <c:pt idx="3">
                        <c:v>194538</c:v>
                      </c:pt>
                      <c:pt idx="4">
                        <c:v>221353</c:v>
                      </c:pt>
                    </c:numCache>
                  </c:numRef>
                </c:val>
                <c:smooth val="0"/>
                <c:extLst xmlns:c15="http://schemas.microsoft.com/office/drawing/2012/chart">
                  <c:ext xmlns:c16="http://schemas.microsoft.com/office/drawing/2014/chart" uri="{C3380CC4-5D6E-409C-BE32-E72D297353CC}">
                    <c16:uniqueId val="{00000007-AAFE-4026-AD79-4B4A839C649D}"/>
                  </c:ext>
                </c:extLst>
              </c15:ser>
            </c15:filteredLineSeries>
          </c:ext>
        </c:extLst>
      </c:lineChart>
      <c:catAx>
        <c:axId val="371150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1151104"/>
        <c:crosses val="autoZero"/>
        <c:auto val="1"/>
        <c:lblAlgn val="ctr"/>
        <c:lblOffset val="100"/>
        <c:noMultiLvlLbl val="0"/>
      </c:catAx>
      <c:valAx>
        <c:axId val="371151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1150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2000718663055053"/>
          <c:y val="0.82277835916552622"/>
        </c:manualLayout>
      </c:layout>
      <c:overlay val="0"/>
      <c:spPr>
        <a:noFill/>
        <a:ln>
          <a:noFill/>
        </a:ln>
        <a:effectLst/>
      </c:spPr>
      <c:txPr>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269741389578079"/>
          <c:y val="0.12163526140775649"/>
          <c:w val="0.55460517220843852"/>
          <c:h val="0.6819212835390207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r>
              <a:rPr lang="en-US" sz="1800"/>
              <a:t>2018</a:t>
            </a:r>
          </a:p>
        </c:rich>
      </c:tx>
      <c:layout>
        <c:manualLayout>
          <c:xMode val="edge"/>
          <c:yMode val="edge"/>
          <c:x val="0.39035461721715053"/>
          <c:y val="0.88716461479673281"/>
        </c:manualLayout>
      </c:layout>
      <c:overlay val="0"/>
      <c:spPr>
        <a:noFill/>
        <a:ln>
          <a:noFill/>
        </a:ln>
        <a:effectLst/>
      </c:spPr>
      <c:txPr>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61337247504815"/>
          <c:y val="0.18227795333900548"/>
          <c:w val="0.56924590607767012"/>
          <c:h val="0.7434631339661514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02-46D5-9565-EB0700E2C309}"/>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F702-46D5-9565-EB0700E2C309}"/>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F702-46D5-9565-EB0700E2C309}"/>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F702-46D5-9565-EB0700E2C309}"/>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F702-46D5-9565-EB0700E2C309}"/>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02-46D5-9565-EB0700E2C309}"/>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02-46D5-9565-EB0700E2C309}"/>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02-46D5-9565-EB0700E2C30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RaceEthnicity!$A$10:$A$14</c:f>
              <c:strCache>
                <c:ptCount val="5"/>
                <c:pt idx="0">
                  <c:v>White, NH</c:v>
                </c:pt>
                <c:pt idx="1">
                  <c:v>Black, NH</c:v>
                </c:pt>
                <c:pt idx="2">
                  <c:v>Asian, NH</c:v>
                </c:pt>
                <c:pt idx="3">
                  <c:v>Other, NH</c:v>
                </c:pt>
                <c:pt idx="4">
                  <c:v>Hispanic</c:v>
                </c:pt>
              </c:strCache>
            </c:strRef>
          </c:cat>
          <c:val>
            <c:numRef>
              <c:f>RaceEthnicity!$J$10:$J$14</c:f>
              <c:numCache>
                <c:formatCode>0.0%</c:formatCode>
                <c:ptCount val="5"/>
                <c:pt idx="0">
                  <c:v>0.41505516457217295</c:v>
                </c:pt>
                <c:pt idx="1">
                  <c:v>0.11991020089475084</c:v>
                </c:pt>
                <c:pt idx="2">
                  <c:v>4.9952746940135732E-2</c:v>
                </c:pt>
                <c:pt idx="3">
                  <c:v>1.8980208415173311E-2</c:v>
                </c:pt>
                <c:pt idx="4">
                  <c:v>0.39610167917776712</c:v>
                </c:pt>
              </c:numCache>
            </c:numRef>
          </c:val>
          <c:extLst>
            <c:ext xmlns:c16="http://schemas.microsoft.com/office/drawing/2014/chart" uri="{C3380CC4-5D6E-409C-BE32-E72D297353CC}">
              <c16:uniqueId val="{0000000A-F702-46D5-9565-EB0700E2C3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t" anchorCtr="1"/>
          <a:lstStyle/>
          <a:p>
            <a:pPr>
              <a:defRPr sz="1320" b="0" i="0" u="none" strike="noStrike" kern="1200" spc="0" baseline="0">
                <a:solidFill>
                  <a:schemeClr val="tx1">
                    <a:lumMod val="65000"/>
                    <a:lumOff val="35000"/>
                  </a:schemeClr>
                </a:solidFill>
                <a:latin typeface="+mn-lt"/>
                <a:ea typeface="+mn-ea"/>
                <a:cs typeface="+mn-cs"/>
              </a:defRPr>
            </a:pPr>
            <a:r>
              <a:rPr lang="en-US" dirty="0" smtClean="0"/>
              <a:t>Percent Contribution by Race/Ethnicity to Total Population Change,</a:t>
            </a:r>
            <a:r>
              <a:rPr lang="en-US" baseline="0" dirty="0" smtClean="0"/>
              <a:t> 2010 to 2018</a:t>
            </a:r>
            <a:endParaRPr lang="en-US" dirty="0"/>
          </a:p>
        </c:rich>
      </c:tx>
      <c:overlay val="0"/>
      <c:spPr>
        <a:noFill/>
        <a:ln>
          <a:noFill/>
        </a:ln>
        <a:effectLst/>
      </c:spPr>
      <c:txPr>
        <a:bodyPr rot="0" spcFirstLastPara="1" vertOverflow="ellipsis" vert="horz" wrap="square" anchor="t"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32976283369985"/>
          <c:y val="0.16137795320765108"/>
          <c:w val="0.80411104017403234"/>
          <c:h val="0.71677266520699179"/>
        </c:manualLayout>
      </c:layout>
      <c:barChart>
        <c:barDir val="col"/>
        <c:grouping val="clustered"/>
        <c:varyColors val="0"/>
        <c:ser>
          <c:idx val="0"/>
          <c:order val="0"/>
          <c:tx>
            <c:strRef>
              <c:f>NumChbyRace!$B$1</c:f>
              <c:strCache>
                <c:ptCount val="1"/>
                <c:pt idx="0">
                  <c:v>Numeric Change</c:v>
                </c:pt>
              </c:strCache>
            </c:strRef>
          </c:tx>
          <c:spPr>
            <a:solidFill>
              <a:srgbClr val="C00000"/>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CE2D-4FEF-8247-5CAFC0716CF6}"/>
              </c:ext>
            </c:extLst>
          </c:dPt>
          <c:dPt>
            <c:idx val="1"/>
            <c:invertIfNegative val="0"/>
            <c:bubble3D val="0"/>
            <c:spPr>
              <a:solidFill>
                <a:schemeClr val="bg2">
                  <a:lumMod val="50000"/>
                </a:schemeClr>
              </a:solidFill>
              <a:ln>
                <a:noFill/>
              </a:ln>
              <a:effectLst/>
            </c:spPr>
            <c:extLst>
              <c:ext xmlns:c16="http://schemas.microsoft.com/office/drawing/2014/chart" uri="{C3380CC4-5D6E-409C-BE32-E72D297353CC}">
                <c16:uniqueId val="{00000003-CE2D-4FEF-8247-5CAFC0716CF6}"/>
              </c:ext>
            </c:extLst>
          </c:dPt>
          <c:dPt>
            <c:idx val="2"/>
            <c:invertIfNegative val="0"/>
            <c:bubble3D val="0"/>
            <c:spPr>
              <a:solidFill>
                <a:srgbClr val="2F526F"/>
              </a:solidFill>
              <a:ln>
                <a:noFill/>
              </a:ln>
              <a:effectLst/>
            </c:spPr>
            <c:extLst>
              <c:ext xmlns:c16="http://schemas.microsoft.com/office/drawing/2014/chart" uri="{C3380CC4-5D6E-409C-BE32-E72D297353CC}">
                <c16:uniqueId val="{00000005-CE2D-4FEF-8247-5CAFC0716CF6}"/>
              </c:ext>
            </c:extLst>
          </c:dPt>
          <c:dPt>
            <c:idx val="3"/>
            <c:invertIfNegative val="0"/>
            <c:bubble3D val="0"/>
            <c:spPr>
              <a:solidFill>
                <a:srgbClr val="A50021"/>
              </a:solidFill>
              <a:ln>
                <a:noFill/>
              </a:ln>
              <a:effectLst/>
            </c:spPr>
            <c:extLst>
              <c:ext xmlns:c16="http://schemas.microsoft.com/office/drawing/2014/chart" uri="{C3380CC4-5D6E-409C-BE32-E72D297353CC}">
                <c16:uniqueId val="{00000007-CE2D-4FEF-8247-5CAFC0716CF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CE2D-4FEF-8247-5CAFC0716CF6}"/>
              </c:ext>
            </c:extLst>
          </c:dPt>
          <c:dLbls>
            <c:dLbl>
              <c:idx val="0"/>
              <c:spPr>
                <a:solidFill>
                  <a:schemeClr val="accent1">
                    <a:lumMod val="75000"/>
                  </a:schemeClr>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CE2D-4FEF-8247-5CAFC0716CF6}"/>
                </c:ext>
              </c:extLst>
            </c:dLbl>
            <c:dLbl>
              <c:idx val="1"/>
              <c:spPr>
                <a:solidFill>
                  <a:schemeClr val="bg2">
                    <a:lumMod val="50000"/>
                  </a:schemeClr>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E2D-4FEF-8247-5CAFC0716CF6}"/>
                </c:ext>
              </c:extLst>
            </c:dLbl>
            <c:dLbl>
              <c:idx val="2"/>
              <c:spPr>
                <a:solidFill>
                  <a:srgbClr val="2F526F"/>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CE2D-4FEF-8247-5CAFC0716CF6}"/>
                </c:ext>
              </c:extLst>
            </c:dLbl>
            <c:dLbl>
              <c:idx val="3"/>
              <c:spPr>
                <a:solidFill>
                  <a:srgbClr val="A50021"/>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E2D-4FEF-8247-5CAFC0716CF6}"/>
                </c:ext>
              </c:extLst>
            </c:dLbl>
            <c:dLbl>
              <c:idx val="4"/>
              <c:layout>
                <c:manualLayout>
                  <c:x val="1.5015015015013913E-3"/>
                  <c:y val="5.7957726354876865E-2"/>
                </c:manualLayout>
              </c:layout>
              <c:spPr>
                <a:solidFill>
                  <a:schemeClr val="accent2"/>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2D-4FEF-8247-5CAFC0716CF6}"/>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NumChbyRace!$A$2:$A$6</c:f>
              <c:strCache>
                <c:ptCount val="5"/>
                <c:pt idx="0">
                  <c:v>NH White</c:v>
                </c:pt>
                <c:pt idx="1">
                  <c:v>NH Black</c:v>
                </c:pt>
                <c:pt idx="2">
                  <c:v>Hispanic</c:v>
                </c:pt>
                <c:pt idx="3">
                  <c:v>NH Asian </c:v>
                </c:pt>
                <c:pt idx="4">
                  <c:v>NH Other</c:v>
                </c:pt>
              </c:strCache>
            </c:strRef>
          </c:cat>
          <c:val>
            <c:numRef>
              <c:f>NumChbyRace!$B$2:$B$6</c:f>
              <c:numCache>
                <c:formatCode>#,##0</c:formatCode>
                <c:ptCount val="5"/>
                <c:pt idx="0">
                  <c:v>484211</c:v>
                </c:pt>
                <c:pt idx="1">
                  <c:v>541760</c:v>
                </c:pt>
                <c:pt idx="2">
                  <c:v>1907928</c:v>
                </c:pt>
                <c:pt idx="3">
                  <c:v>473193</c:v>
                </c:pt>
                <c:pt idx="4">
                  <c:v>149192</c:v>
                </c:pt>
              </c:numCache>
            </c:numRef>
          </c:val>
          <c:extLst>
            <c:ext xmlns:c16="http://schemas.microsoft.com/office/drawing/2014/chart" uri="{C3380CC4-5D6E-409C-BE32-E72D297353CC}">
              <c16:uniqueId val="{0000000A-CE2D-4FEF-8247-5CAFC0716CF6}"/>
            </c:ext>
          </c:extLst>
        </c:ser>
        <c:dLbls>
          <c:showLegendKey val="0"/>
          <c:showVal val="0"/>
          <c:showCatName val="0"/>
          <c:showSerName val="0"/>
          <c:showPercent val="0"/>
          <c:showBubbleSize val="0"/>
        </c:dLbls>
        <c:gapWidth val="150"/>
        <c:axId val="446992024"/>
        <c:axId val="446993336"/>
      </c:barChart>
      <c:lineChart>
        <c:grouping val="standard"/>
        <c:varyColors val="0"/>
        <c:ser>
          <c:idx val="1"/>
          <c:order val="1"/>
          <c:tx>
            <c:strRef>
              <c:f>NumChbyRace!$C$1</c:f>
              <c:strCache>
                <c:ptCount val="1"/>
                <c:pt idx="0">
                  <c:v>Percent of Total Population Change</c:v>
                </c:pt>
              </c:strCache>
            </c:strRef>
          </c:tx>
          <c:spPr>
            <a:ln w="38100" cap="rnd">
              <a:solidFill>
                <a:schemeClr val="tx1">
                  <a:lumMod val="65000"/>
                  <a:lumOff val="35000"/>
                </a:schemeClr>
              </a:solidFill>
              <a:round/>
            </a:ln>
            <a:effectLst/>
          </c:spPr>
          <c:marker>
            <c:symbol val="circle"/>
            <c:size val="5"/>
            <c:spPr>
              <a:solidFill>
                <a:schemeClr val="tx1">
                  <a:lumMod val="65000"/>
                  <a:lumOff val="35000"/>
                </a:schemeClr>
              </a:solidFill>
              <a:ln w="38100">
                <a:solidFill>
                  <a:schemeClr val="tx1">
                    <a:lumMod val="65000"/>
                    <a:lumOff val="35000"/>
                  </a:schemeClr>
                </a:solidFill>
              </a:ln>
              <a:effectLst/>
            </c:spPr>
          </c:marker>
          <c:dLbls>
            <c:dLbl>
              <c:idx val="1"/>
              <c:layout>
                <c:manualLayout>
                  <c:x val="-6.72939904049219E-2"/>
                  <c:y val="-3.1385433652384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2D-4FEF-8247-5CAFC0716CF6}"/>
                </c:ext>
              </c:extLst>
            </c:dLbl>
            <c:dLbl>
              <c:idx val="3"/>
              <c:layout>
                <c:manualLayout>
                  <c:x val="-5.7379591832966426E-3"/>
                  <c:y val="-3.1385433652384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E2D-4FEF-8247-5CAFC0716CF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NumChbyRace!$A$2:$A$6</c:f>
              <c:strCache>
                <c:ptCount val="5"/>
                <c:pt idx="0">
                  <c:v>NH White</c:v>
                </c:pt>
                <c:pt idx="1">
                  <c:v>NH Black</c:v>
                </c:pt>
                <c:pt idx="2">
                  <c:v>Hispanic</c:v>
                </c:pt>
                <c:pt idx="3">
                  <c:v>NH Asian </c:v>
                </c:pt>
                <c:pt idx="4">
                  <c:v>NH Other</c:v>
                </c:pt>
              </c:strCache>
            </c:strRef>
          </c:cat>
          <c:val>
            <c:numRef>
              <c:f>NumChbyRace!$C$2:$C$6</c:f>
              <c:numCache>
                <c:formatCode>0.0%</c:formatCode>
                <c:ptCount val="5"/>
                <c:pt idx="0">
                  <c:v>0.1361564486975731</c:v>
                </c:pt>
                <c:pt idx="1">
                  <c:v>0.15233878959048264</c:v>
                </c:pt>
                <c:pt idx="2">
                  <c:v>0.53649483562055222</c:v>
                </c:pt>
                <c:pt idx="3">
                  <c:v>0.13305827093674183</c:v>
                </c:pt>
                <c:pt idx="4">
                  <c:v>4.1951655154650193E-2</c:v>
                </c:pt>
              </c:numCache>
            </c:numRef>
          </c:val>
          <c:smooth val="0"/>
          <c:extLst>
            <c:ext xmlns:c16="http://schemas.microsoft.com/office/drawing/2014/chart" uri="{C3380CC4-5D6E-409C-BE32-E72D297353CC}">
              <c16:uniqueId val="{0000000D-CE2D-4FEF-8247-5CAFC0716CF6}"/>
            </c:ext>
          </c:extLst>
        </c:ser>
        <c:dLbls>
          <c:showLegendKey val="0"/>
          <c:showVal val="0"/>
          <c:showCatName val="0"/>
          <c:showSerName val="0"/>
          <c:showPercent val="0"/>
          <c:showBubbleSize val="0"/>
        </c:dLbls>
        <c:marker val="1"/>
        <c:smooth val="0"/>
        <c:axId val="610833800"/>
        <c:axId val="610831832"/>
      </c:lineChart>
      <c:catAx>
        <c:axId val="44699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6993336"/>
        <c:crosses val="autoZero"/>
        <c:auto val="1"/>
        <c:lblAlgn val="ctr"/>
        <c:lblOffset val="100"/>
        <c:noMultiLvlLbl val="0"/>
      </c:catAx>
      <c:valAx>
        <c:axId val="446993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6992024"/>
        <c:crosses val="autoZero"/>
        <c:crossBetween val="between"/>
      </c:valAx>
      <c:valAx>
        <c:axId val="61083183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10833800"/>
        <c:crosses val="max"/>
        <c:crossBetween val="between"/>
      </c:valAx>
      <c:catAx>
        <c:axId val="610833800"/>
        <c:scaling>
          <c:orientation val="minMax"/>
        </c:scaling>
        <c:delete val="1"/>
        <c:axPos val="b"/>
        <c:numFmt formatCode="General" sourceLinked="1"/>
        <c:majorTickMark val="out"/>
        <c:minorTickMark val="none"/>
        <c:tickLblPos val="nextTo"/>
        <c:crossAx val="6108318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'Race-Ethnicity'!$A$73</c:f>
              <c:strCache>
                <c:ptCount val="1"/>
                <c:pt idx="0">
                  <c:v>NH White</c:v>
                </c:pt>
              </c:strCache>
            </c:strRef>
          </c:tx>
          <c:spPr>
            <a:solidFill>
              <a:schemeClr val="accent1"/>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'Race-Ethnicity'!$B$73:$O$73</c:f>
              <c:numCache>
                <c:formatCode>#,##0</c:formatCode>
                <c:ptCount val="14"/>
                <c:pt idx="0">
                  <c:v>2333760</c:v>
                </c:pt>
                <c:pt idx="1">
                  <c:v>2321518</c:v>
                </c:pt>
                <c:pt idx="3">
                  <c:v>998053</c:v>
                </c:pt>
                <c:pt idx="4">
                  <c:v>948778</c:v>
                </c:pt>
                <c:pt idx="6">
                  <c:v>2942776</c:v>
                </c:pt>
                <c:pt idx="7">
                  <c:v>3080291</c:v>
                </c:pt>
                <c:pt idx="9">
                  <c:v>3392112</c:v>
                </c:pt>
                <c:pt idx="10">
                  <c:v>3307967</c:v>
                </c:pt>
                <c:pt idx="12">
                  <c:v>1761937</c:v>
                </c:pt>
                <c:pt idx="13">
                  <c:v>2254295</c:v>
                </c:pt>
              </c:numCache>
            </c:numRef>
          </c:val>
          <c:extLst>
            <c:ext xmlns:c16="http://schemas.microsoft.com/office/drawing/2014/chart" uri="{C3380CC4-5D6E-409C-BE32-E72D297353CC}">
              <c16:uniqueId val="{00000000-0D48-423D-9F10-E0311D9127EE}"/>
            </c:ext>
          </c:extLst>
        </c:ser>
        <c:ser>
          <c:idx val="1"/>
          <c:order val="1"/>
          <c:tx>
            <c:strRef>
              <c:f>'Race-Ethnicity'!$A$74</c:f>
              <c:strCache>
                <c:ptCount val="1"/>
                <c:pt idx="0">
                  <c:v>NH Black</c:v>
                </c:pt>
              </c:strCache>
            </c:strRef>
          </c:tx>
          <c:spPr>
            <a:solidFill>
              <a:srgbClr val="CC9900"/>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'Race-Ethnicity'!$B$74:$O$74</c:f>
              <c:numCache>
                <c:formatCode>#,##0</c:formatCode>
                <c:ptCount val="14"/>
                <c:pt idx="0">
                  <c:v>815981</c:v>
                </c:pt>
                <c:pt idx="1">
                  <c:v>870787</c:v>
                </c:pt>
                <c:pt idx="3">
                  <c:v>324961</c:v>
                </c:pt>
                <c:pt idx="4">
                  <c:v>361853</c:v>
                </c:pt>
                <c:pt idx="6">
                  <c:v>845222</c:v>
                </c:pt>
                <c:pt idx="7">
                  <c:v>1049332</c:v>
                </c:pt>
                <c:pt idx="9">
                  <c:v>694825</c:v>
                </c:pt>
                <c:pt idx="10">
                  <c:v>827062</c:v>
                </c:pt>
                <c:pt idx="12">
                  <c:v>218895</c:v>
                </c:pt>
                <c:pt idx="13">
                  <c:v>332610</c:v>
                </c:pt>
              </c:numCache>
            </c:numRef>
          </c:val>
          <c:extLst>
            <c:ext xmlns:c16="http://schemas.microsoft.com/office/drawing/2014/chart" uri="{C3380CC4-5D6E-409C-BE32-E72D297353CC}">
              <c16:uniqueId val="{00000001-0D48-423D-9F10-E0311D9127EE}"/>
            </c:ext>
          </c:extLst>
        </c:ser>
        <c:ser>
          <c:idx val="2"/>
          <c:order val="2"/>
          <c:tx>
            <c:strRef>
              <c:f>'Race-Ethnicity'!$A$75</c:f>
              <c:strCache>
                <c:ptCount val="1"/>
                <c:pt idx="0">
                  <c:v>NH Asian</c:v>
                </c:pt>
              </c:strCache>
            </c:strRef>
          </c:tx>
          <c:spPr>
            <a:solidFill>
              <a:schemeClr val="accent2">
                <a:lumMod val="75000"/>
              </a:schemeClr>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'Race-Ethnicity'!$B$75:$O$75</c:f>
              <c:numCache>
                <c:formatCode>#,##0</c:formatCode>
                <c:ptCount val="14"/>
                <c:pt idx="0">
                  <c:v>234763</c:v>
                </c:pt>
                <c:pt idx="1">
                  <c:v>322560</c:v>
                </c:pt>
                <c:pt idx="3">
                  <c:v>93759</c:v>
                </c:pt>
                <c:pt idx="4">
                  <c:v>123217</c:v>
                </c:pt>
                <c:pt idx="6">
                  <c:v>344081</c:v>
                </c:pt>
                <c:pt idx="7">
                  <c:v>505298</c:v>
                </c:pt>
                <c:pt idx="9">
                  <c:v>221865</c:v>
                </c:pt>
                <c:pt idx="10">
                  <c:v>340830</c:v>
                </c:pt>
                <c:pt idx="12">
                  <c:v>66075</c:v>
                </c:pt>
                <c:pt idx="13">
                  <c:v>141831</c:v>
                </c:pt>
              </c:numCache>
            </c:numRef>
          </c:val>
          <c:extLst>
            <c:ext xmlns:c16="http://schemas.microsoft.com/office/drawing/2014/chart" uri="{C3380CC4-5D6E-409C-BE32-E72D297353CC}">
              <c16:uniqueId val="{00000002-0D48-423D-9F10-E0311D9127EE}"/>
            </c:ext>
          </c:extLst>
        </c:ser>
        <c:ser>
          <c:idx val="3"/>
          <c:order val="3"/>
          <c:tx>
            <c:strRef>
              <c:f>'Race-Ethnicity'!$A$76</c:f>
              <c:strCache>
                <c:ptCount val="1"/>
                <c:pt idx="0">
                  <c:v>NH Other</c:v>
                </c:pt>
              </c:strCache>
            </c:strRef>
          </c:tx>
          <c:spPr>
            <a:solidFill>
              <a:schemeClr val="accent6">
                <a:lumMod val="75000"/>
              </a:schemeClr>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'Race-Ethnicity'!$B$76:$O$76</c:f>
              <c:numCache>
                <c:formatCode>#,##0</c:formatCode>
                <c:ptCount val="14"/>
                <c:pt idx="0">
                  <c:v>163543</c:v>
                </c:pt>
                <c:pt idx="1">
                  <c:v>220905</c:v>
                </c:pt>
                <c:pt idx="3">
                  <c:v>43828</c:v>
                </c:pt>
                <c:pt idx="4">
                  <c:v>63134</c:v>
                </c:pt>
                <c:pt idx="6">
                  <c:v>95341</c:v>
                </c:pt>
                <c:pt idx="7">
                  <c:v>134503</c:v>
                </c:pt>
                <c:pt idx="9">
                  <c:v>70805</c:v>
                </c:pt>
                <c:pt idx="10">
                  <c:v>86715</c:v>
                </c:pt>
                <c:pt idx="12">
                  <c:v>22058</c:v>
                </c:pt>
                <c:pt idx="13">
                  <c:v>39510</c:v>
                </c:pt>
              </c:numCache>
            </c:numRef>
          </c:val>
          <c:extLst>
            <c:ext xmlns:c16="http://schemas.microsoft.com/office/drawing/2014/chart" uri="{C3380CC4-5D6E-409C-BE32-E72D297353CC}">
              <c16:uniqueId val="{00000003-0D48-423D-9F10-E0311D9127EE}"/>
            </c:ext>
          </c:extLst>
        </c:ser>
        <c:ser>
          <c:idx val="4"/>
          <c:order val="4"/>
          <c:tx>
            <c:strRef>
              <c:f>'Race-Ethnicity'!$A$77</c:f>
              <c:strCache>
                <c:ptCount val="1"/>
                <c:pt idx="0">
                  <c:v>Hispanic</c:v>
                </c:pt>
              </c:strCache>
            </c:strRef>
          </c:tx>
          <c:spPr>
            <a:solidFill>
              <a:schemeClr val="accent1">
                <a:lumMod val="50000"/>
              </a:schemeClr>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'Race-Ethnicity'!$B$77:$O$77</c:f>
              <c:numCache>
                <c:formatCode>#,##0</c:formatCode>
                <c:ptCount val="14"/>
                <c:pt idx="0">
                  <c:v>3317777</c:v>
                </c:pt>
                <c:pt idx="1">
                  <c:v>3662329</c:v>
                </c:pt>
                <c:pt idx="3">
                  <c:v>1112368</c:v>
                </c:pt>
                <c:pt idx="4">
                  <c:v>1299097</c:v>
                </c:pt>
                <c:pt idx="6">
                  <c:v>2844435</c:v>
                </c:pt>
                <c:pt idx="7">
                  <c:v>3348676</c:v>
                </c:pt>
                <c:pt idx="9">
                  <c:v>1653420</c:v>
                </c:pt>
                <c:pt idx="10">
                  <c:v>2224673</c:v>
                </c:pt>
                <c:pt idx="12">
                  <c:v>532921</c:v>
                </c:pt>
                <c:pt idx="13">
                  <c:v>834074</c:v>
                </c:pt>
              </c:numCache>
            </c:numRef>
          </c:val>
          <c:extLst>
            <c:ext xmlns:c16="http://schemas.microsoft.com/office/drawing/2014/chart" uri="{C3380CC4-5D6E-409C-BE32-E72D297353CC}">
              <c16:uniqueId val="{00000004-0D48-423D-9F10-E0311D9127EE}"/>
            </c:ext>
          </c:extLst>
        </c:ser>
        <c:dLbls>
          <c:showLegendKey val="0"/>
          <c:showVal val="0"/>
          <c:showCatName val="0"/>
          <c:showSerName val="0"/>
          <c:showPercent val="0"/>
          <c:showBubbleSize val="0"/>
        </c:dLbls>
        <c:gapWidth val="25"/>
        <c:overlap val="100"/>
        <c:axId val="619673640"/>
        <c:axId val="619667080"/>
      </c:barChart>
      <c:catAx>
        <c:axId val="6196736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9667080"/>
        <c:crosses val="autoZero"/>
        <c:auto val="1"/>
        <c:lblAlgn val="ctr"/>
        <c:lblOffset val="100"/>
        <c:noMultiLvlLbl val="0"/>
      </c:catAx>
      <c:valAx>
        <c:axId val="619667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9673640"/>
        <c:crosses val="autoZero"/>
        <c:crossBetween val="between"/>
        <c:dispUnits>
          <c:builtInUnit val="millions"/>
          <c:dispUnitsLbl>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r"/>
      <c:layout>
        <c:manualLayout>
          <c:xMode val="edge"/>
          <c:yMode val="edge"/>
          <c:x val="0.80081910946325041"/>
          <c:y val="2.4147652168252213E-2"/>
          <c:w val="0.18892789410142463"/>
          <c:h val="0.2895589028023775"/>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Sheet2!$M$2</c:f>
              <c:strCache>
                <c:ptCount val="1"/>
                <c:pt idx="0">
                  <c:v>Texas</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AD-4C4F-B6D2-8C1DBFA99BB3}"/>
                </c:ext>
              </c:extLst>
            </c:dLbl>
            <c:dLbl>
              <c:idx val="7"/>
              <c:layout>
                <c:manualLayout>
                  <c:x val="3.5041611914146766E-3"/>
                  <c:y val="-7.677544733284916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Sheet2!$N$2:$AC$2</c:f>
              <c:numCache>
                <c:formatCode>General</c:formatCode>
                <c:ptCount val="8"/>
                <c:pt idx="0">
                  <c:v>2.25</c:v>
                </c:pt>
                <c:pt idx="1">
                  <c:v>2.21</c:v>
                </c:pt>
                <c:pt idx="2">
                  <c:v>2.34</c:v>
                </c:pt>
                <c:pt idx="3">
                  <c:v>2.33</c:v>
                </c:pt>
                <c:pt idx="4">
                  <c:v>2.35</c:v>
                </c:pt>
                <c:pt idx="5">
                  <c:v>2.16</c:v>
                </c:pt>
                <c:pt idx="6">
                  <c:v>2.0699999999999998</c:v>
                </c:pt>
                <c:pt idx="7">
                  <c:v>1.92</c:v>
                </c:pt>
              </c:numCache>
            </c:numRef>
          </c:val>
          <c:smooth val="0"/>
          <c:extLst>
            <c:ext xmlns:c16="http://schemas.microsoft.com/office/drawing/2014/chart" uri="{C3380CC4-5D6E-409C-BE32-E72D297353CC}">
              <c16:uniqueId val="{00000002-CEAD-4C4F-B6D2-8C1DBFA99BB3}"/>
            </c:ext>
          </c:extLst>
        </c:ser>
        <c:ser>
          <c:idx val="1"/>
          <c:order val="1"/>
          <c:tx>
            <c:strRef>
              <c:f>Sheet2!$M$3</c:f>
              <c:strCache>
                <c:ptCount val="1"/>
                <c:pt idx="0">
                  <c:v>Replacement TFR</c:v>
                </c:pt>
              </c:strCache>
            </c:strRef>
          </c:tx>
          <c:spPr>
            <a:ln w="38100" cap="rnd">
              <a:solidFill>
                <a:sysClr val="windowText" lastClr="000000">
                  <a:lumMod val="50000"/>
                  <a:lumOff val="50000"/>
                </a:sysClr>
              </a:solidFill>
              <a:prstDash val="sysDash"/>
              <a:round/>
            </a:ln>
            <a:effectLst/>
          </c:spPr>
          <c:marker>
            <c:symbol val="circle"/>
            <c:size val="5"/>
            <c:spPr>
              <a:solidFill>
                <a:schemeClr val="tx1">
                  <a:lumMod val="50000"/>
                  <a:lumOff val="50000"/>
                </a:schemeClr>
              </a:solidFill>
              <a:ln w="38100">
                <a:solidFill>
                  <a:sysClr val="windowText" lastClr="000000">
                    <a:lumMod val="50000"/>
                    <a:lumOff val="50000"/>
                  </a:sys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Sheet2!$N$3:$AC$3</c:f>
              <c:numCache>
                <c:formatCode>General</c:formatCode>
                <c:ptCount val="8"/>
                <c:pt idx="0">
                  <c:v>2.1</c:v>
                </c:pt>
                <c:pt idx="1">
                  <c:v>2.1</c:v>
                </c:pt>
                <c:pt idx="2">
                  <c:v>2.1</c:v>
                </c:pt>
                <c:pt idx="3">
                  <c:v>2.1</c:v>
                </c:pt>
                <c:pt idx="4">
                  <c:v>2.1</c:v>
                </c:pt>
                <c:pt idx="5">
                  <c:v>2.1</c:v>
                </c:pt>
                <c:pt idx="6">
                  <c:v>2.1</c:v>
                </c:pt>
                <c:pt idx="7">
                  <c:v>2.1</c:v>
                </c:pt>
              </c:numCache>
            </c:numRef>
          </c:val>
          <c:smooth val="0"/>
          <c:extLst>
            <c:ext xmlns:c16="http://schemas.microsoft.com/office/drawing/2014/chart" uri="{C3380CC4-5D6E-409C-BE32-E72D297353CC}">
              <c16:uniqueId val="{00000004-CEAD-4C4F-B6D2-8C1DBFA99BB3}"/>
            </c:ext>
          </c:extLst>
        </c:ser>
        <c:ser>
          <c:idx val="2"/>
          <c:order val="2"/>
          <c:tx>
            <c:strRef>
              <c:f>Sheet2!$M$4</c:f>
              <c:strCache>
                <c:ptCount val="1"/>
                <c:pt idx="0">
                  <c:v>NH White</c:v>
                </c:pt>
              </c:strCache>
            </c:strRef>
          </c:tx>
          <c:spPr>
            <a:ln w="38100" cap="rnd">
              <a:solidFill>
                <a:srgbClr val="4BACC6"/>
              </a:solidFill>
              <a:round/>
            </a:ln>
            <a:effectLst/>
          </c:spPr>
          <c:marker>
            <c:symbol val="circle"/>
            <c:size val="5"/>
            <c:spPr>
              <a:solidFill>
                <a:srgbClr val="4BACC6"/>
              </a:solidFill>
              <a:ln w="38100">
                <a:solidFill>
                  <a:srgbClr val="4BACC6"/>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AD-4C4F-B6D2-8C1DBFA99BB3}"/>
                </c:ext>
              </c:extLst>
            </c:dLbl>
            <c:dLbl>
              <c:idx val="7"/>
              <c:layout>
                <c:manualLayout>
                  <c:x val="3.6618484450283428E-3"/>
                  <c:y val="2.69866704926767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Sheet2!$N$4:$AC$4</c:f>
              <c:numCache>
                <c:formatCode>General</c:formatCode>
                <c:ptCount val="8"/>
                <c:pt idx="0">
                  <c:v>1.85</c:v>
                </c:pt>
                <c:pt idx="1">
                  <c:v>1.81</c:v>
                </c:pt>
                <c:pt idx="2">
                  <c:v>1.95</c:v>
                </c:pt>
                <c:pt idx="3">
                  <c:v>1.93</c:v>
                </c:pt>
                <c:pt idx="4">
                  <c:v>1.93</c:v>
                </c:pt>
                <c:pt idx="5">
                  <c:v>1.8</c:v>
                </c:pt>
                <c:pt idx="6">
                  <c:v>1.75</c:v>
                </c:pt>
                <c:pt idx="7">
                  <c:v>1.71</c:v>
                </c:pt>
              </c:numCache>
            </c:numRef>
          </c:val>
          <c:smooth val="0"/>
          <c:extLst>
            <c:ext xmlns:c16="http://schemas.microsoft.com/office/drawing/2014/chart" uri="{C3380CC4-5D6E-409C-BE32-E72D297353CC}">
              <c16:uniqueId val="{00000007-CEAD-4C4F-B6D2-8C1DBFA99BB3}"/>
            </c:ext>
          </c:extLst>
        </c:ser>
        <c:ser>
          <c:idx val="3"/>
          <c:order val="3"/>
          <c:tx>
            <c:strRef>
              <c:f>Sheet2!$M$5</c:f>
              <c:strCache>
                <c:ptCount val="1"/>
                <c:pt idx="0">
                  <c:v>Hispanic</c:v>
                </c:pt>
              </c:strCache>
            </c:strRef>
          </c:tx>
          <c:spPr>
            <a:ln w="38100" cap="rnd">
              <a:solidFill>
                <a:srgbClr val="4F81BD">
                  <a:lumMod val="50000"/>
                </a:srgbClr>
              </a:solidFill>
              <a:round/>
            </a:ln>
            <a:effectLst/>
          </c:spPr>
          <c:marker>
            <c:symbol val="circle"/>
            <c:size val="5"/>
            <c:spPr>
              <a:solidFill>
                <a:srgbClr val="4F81BD">
                  <a:lumMod val="50000"/>
                </a:srgbClr>
              </a:solidFill>
              <a:ln w="38100">
                <a:solidFill>
                  <a:srgbClr val="4F81BD">
                    <a:lumMod val="50000"/>
                  </a:srgb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AD-4C4F-B6D2-8C1DBFA99BB3}"/>
                </c:ext>
              </c:extLst>
            </c:dLbl>
            <c:dLbl>
              <c:idx val="7"/>
              <c:layout>
                <c:manualLayout>
                  <c:x val="3.5041611914146766E-3"/>
                  <c:y val="-1.0236726311046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Sheet2!$N$5:$AC$5</c:f>
              <c:numCache>
                <c:formatCode>General</c:formatCode>
                <c:ptCount val="8"/>
                <c:pt idx="0">
                  <c:v>2.99</c:v>
                </c:pt>
                <c:pt idx="1">
                  <c:v>2.89</c:v>
                </c:pt>
                <c:pt idx="2">
                  <c:v>2.95</c:v>
                </c:pt>
                <c:pt idx="3">
                  <c:v>2.92</c:v>
                </c:pt>
                <c:pt idx="4">
                  <c:v>2.95</c:v>
                </c:pt>
                <c:pt idx="5">
                  <c:v>2.4</c:v>
                </c:pt>
                <c:pt idx="6">
                  <c:v>2.15</c:v>
                </c:pt>
                <c:pt idx="7">
                  <c:v>2.14</c:v>
                </c:pt>
              </c:numCache>
            </c:numRef>
          </c:val>
          <c:smooth val="0"/>
          <c:extLst>
            <c:ext xmlns:c16="http://schemas.microsoft.com/office/drawing/2014/chart" uri="{C3380CC4-5D6E-409C-BE32-E72D297353CC}">
              <c16:uniqueId val="{0000000A-CEAD-4C4F-B6D2-8C1DBFA99BB3}"/>
            </c:ext>
          </c:extLst>
        </c:ser>
        <c:ser>
          <c:idx val="4"/>
          <c:order val="4"/>
          <c:tx>
            <c:strRef>
              <c:f>Sheet2!$M$6</c:f>
              <c:strCache>
                <c:ptCount val="1"/>
                <c:pt idx="0">
                  <c:v>NH Black</c:v>
                </c:pt>
              </c:strCache>
            </c:strRef>
          </c:tx>
          <c:spPr>
            <a:ln w="38100" cap="rnd">
              <a:solidFill>
                <a:srgbClr val="CC9900"/>
              </a:solidFill>
              <a:round/>
            </a:ln>
            <a:effectLst/>
          </c:spPr>
          <c:marker>
            <c:symbol val="circle"/>
            <c:size val="5"/>
            <c:spPr>
              <a:solidFill>
                <a:srgbClr val="CC9900"/>
              </a:solidFill>
              <a:ln w="38100">
                <a:solidFill>
                  <a:srgbClr val="CC9900"/>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AD-4C4F-B6D2-8C1DBFA99BB3}"/>
                </c:ext>
              </c:extLst>
            </c:dLbl>
            <c:dLbl>
              <c:idx val="7"/>
              <c:layout>
                <c:manualLayout>
                  <c:x val="3.5041611914146766E-3"/>
                  <c:y val="-4.691778692735181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Sheet2!$N$6:$AC$6</c:f>
              <c:numCache>
                <c:formatCode>General</c:formatCode>
                <c:ptCount val="8"/>
                <c:pt idx="0">
                  <c:v>2.39</c:v>
                </c:pt>
                <c:pt idx="1">
                  <c:v>2.0699999999999998</c:v>
                </c:pt>
                <c:pt idx="2">
                  <c:v>2.09</c:v>
                </c:pt>
                <c:pt idx="3">
                  <c:v>2.06</c:v>
                </c:pt>
                <c:pt idx="4">
                  <c:v>2.12</c:v>
                </c:pt>
                <c:pt idx="5">
                  <c:v>2.1</c:v>
                </c:pt>
                <c:pt idx="6">
                  <c:v>1.88</c:v>
                </c:pt>
                <c:pt idx="7">
                  <c:v>1.83</c:v>
                </c:pt>
              </c:numCache>
            </c:numRef>
          </c:val>
          <c:smooth val="0"/>
          <c:extLst>
            <c:ext xmlns:c16="http://schemas.microsoft.com/office/drawing/2014/chart" uri="{C3380CC4-5D6E-409C-BE32-E72D297353CC}">
              <c16:uniqueId val="{0000000D-CEAD-4C4F-B6D2-8C1DBFA99BB3}"/>
            </c:ext>
          </c:extLst>
        </c:ser>
        <c:dLbls>
          <c:showLegendKey val="0"/>
          <c:showVal val="0"/>
          <c:showCatName val="0"/>
          <c:showSerName val="0"/>
          <c:showPercent val="0"/>
          <c:showBubbleSize val="0"/>
        </c:dLbls>
        <c:marker val="1"/>
        <c:smooth val="0"/>
        <c:axId val="632763552"/>
        <c:axId val="816208880"/>
      </c:lineChart>
      <c:catAx>
        <c:axId val="63276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16208880"/>
        <c:crosses val="autoZero"/>
        <c:auto val="1"/>
        <c:lblAlgn val="ctr"/>
        <c:lblOffset val="100"/>
        <c:noMultiLvlLbl val="0"/>
      </c:catAx>
      <c:valAx>
        <c:axId val="8162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3276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waob_TS!$B$10:$L$10</c:f>
              <c:numCache>
                <c:formatCode>0.0%</c:formatCode>
                <c:ptCount val="3"/>
                <c:pt idx="0">
                  <c:v>0.44067179557631542</c:v>
                </c:pt>
                <c:pt idx="1">
                  <c:v>0.5058690565888091</c:v>
                </c:pt>
                <c:pt idx="2">
                  <c:v>0.69406961682871249</c:v>
                </c:pt>
              </c:numCache>
            </c:numRef>
          </c:val>
          <c:extLst>
            <c:ext xmlns:c16="http://schemas.microsoft.com/office/drawing/2014/chart" uri="{C3380CC4-5D6E-409C-BE32-E72D297353CC}">
              <c16:uniqueId val="{00000000-23AB-4E82-A057-423D3D8EAC3F}"/>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waob_TS!$B$11:$L$11</c:f>
              <c:numCache>
                <c:formatCode>0.0%</c:formatCode>
                <c:ptCount val="3"/>
                <c:pt idx="0">
                  <c:v>0.35754911388927052</c:v>
                </c:pt>
                <c:pt idx="1">
                  <c:v>0.33027322837768175</c:v>
                </c:pt>
                <c:pt idx="2">
                  <c:v>0.1729107573248512</c:v>
                </c:pt>
              </c:numCache>
            </c:numRef>
          </c:val>
          <c:extLst>
            <c:ext xmlns:c16="http://schemas.microsoft.com/office/drawing/2014/chart" uri="{C3380CC4-5D6E-409C-BE32-E72D297353CC}">
              <c16:uniqueId val="{00000001-23AB-4E82-A057-423D3D8EAC3F}"/>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waob_TS!$B$12:$L$12</c:f>
              <c:numCache>
                <c:formatCode>0.0%</c:formatCode>
                <c:ptCount val="3"/>
                <c:pt idx="0">
                  <c:v>7.1074323396070893E-2</c:v>
                </c:pt>
                <c:pt idx="1">
                  <c:v>7.2520521870166957E-2</c:v>
                </c:pt>
                <c:pt idx="2">
                  <c:v>7.8290239543539211E-2</c:v>
                </c:pt>
              </c:numCache>
            </c:numRef>
          </c:val>
          <c:extLst>
            <c:ext xmlns:c16="http://schemas.microsoft.com/office/drawing/2014/chart" uri="{C3380CC4-5D6E-409C-BE32-E72D297353CC}">
              <c16:uniqueId val="{00000002-23AB-4E82-A057-423D3D8EAC3F}"/>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waob_TS!$B$13:$L$13</c:f>
              <c:numCache>
                <c:formatCode>0.0%</c:formatCode>
                <c:ptCount val="3"/>
                <c:pt idx="0">
                  <c:v>0.13070476713834317</c:v>
                </c:pt>
                <c:pt idx="1">
                  <c:v>9.1337193163342184E-2</c:v>
                </c:pt>
                <c:pt idx="2">
                  <c:v>5.472938630289715E-2</c:v>
                </c:pt>
              </c:numCache>
            </c:numRef>
          </c:val>
          <c:extLst>
            <c:ext xmlns:c16="http://schemas.microsoft.com/office/drawing/2014/chart" uri="{C3380CC4-5D6E-409C-BE32-E72D297353CC}">
              <c16:uniqueId val="{00000003-23AB-4E82-A057-423D3D8EAC3F}"/>
            </c:ext>
          </c:extLst>
        </c:ser>
        <c:dLbls>
          <c:showLegendKey val="0"/>
          <c:showVal val="0"/>
          <c:showCatName val="0"/>
          <c:showSerName val="0"/>
          <c:showPercent val="0"/>
          <c:showBubbleSize val="0"/>
        </c:dLbls>
        <c:gapWidth val="50"/>
        <c:overlap val="100"/>
        <c:axId val="1512721304"/>
        <c:axId val="1512719736"/>
      </c:barChart>
      <c:catAx>
        <c:axId val="1512721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12719736"/>
        <c:crosses val="autoZero"/>
        <c:auto val="1"/>
        <c:lblAlgn val="ctr"/>
        <c:lblOffset val="100"/>
        <c:noMultiLvlLbl val="0"/>
      </c:catAx>
      <c:valAx>
        <c:axId val="1512719736"/>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1512721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Enrolled in college, undergrad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470-4620-BF32-1BF6F83E178F}"/>
                </c:ext>
              </c:extLst>
            </c:dLbl>
            <c:dLbl>
              <c:idx val="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470-4620-BF32-1BF6F83E178F}"/>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470-4620-BF32-1BF6F83E17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Sheet1!$B$2:$L$2</c:f>
              <c:numCache>
                <c:formatCode>#,##0</c:formatCode>
                <c:ptCount val="11"/>
                <c:pt idx="0">
                  <c:v>1275882</c:v>
                </c:pt>
                <c:pt idx="1">
                  <c:v>1303492</c:v>
                </c:pt>
                <c:pt idx="2">
                  <c:v>1353185</c:v>
                </c:pt>
                <c:pt idx="3">
                  <c:v>1477123</c:v>
                </c:pt>
                <c:pt idx="4">
                  <c:v>1546122</c:v>
                </c:pt>
                <c:pt idx="5">
                  <c:v>1558096</c:v>
                </c:pt>
                <c:pt idx="6">
                  <c:v>1523860</c:v>
                </c:pt>
                <c:pt idx="7">
                  <c:v>1526401</c:v>
                </c:pt>
                <c:pt idx="8">
                  <c:v>1511378</c:v>
                </c:pt>
                <c:pt idx="9">
                  <c:v>1525151</c:v>
                </c:pt>
                <c:pt idx="10">
                  <c:v>1530060</c:v>
                </c:pt>
              </c:numCache>
            </c:numRef>
          </c:val>
          <c:smooth val="0"/>
          <c:extLst>
            <c:ext xmlns:c16="http://schemas.microsoft.com/office/drawing/2014/chart" uri="{C3380CC4-5D6E-409C-BE32-E72D297353CC}">
              <c16:uniqueId val="{00000000-0470-4620-BF32-1BF6F83E178F}"/>
            </c:ext>
          </c:extLst>
        </c:ser>
        <c:ser>
          <c:idx val="1"/>
          <c:order val="1"/>
          <c:tx>
            <c:strRef>
              <c:f>Sheet1!$A$3</c:f>
              <c:strCache>
                <c:ptCount val="1"/>
                <c:pt idx="0">
                  <c:v>Enrolled in graduate school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470-4620-BF32-1BF6F83E178F}"/>
                </c:ext>
              </c:extLst>
            </c:dLbl>
            <c:dLbl>
              <c:idx val="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470-4620-BF32-1BF6F83E178F}"/>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470-4620-BF32-1BF6F83E17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Sheet1!$B$3:$L$3</c:f>
              <c:numCache>
                <c:formatCode>#,##0</c:formatCode>
                <c:ptCount val="11"/>
                <c:pt idx="0">
                  <c:v>227929</c:v>
                </c:pt>
                <c:pt idx="1">
                  <c:v>242628</c:v>
                </c:pt>
                <c:pt idx="2">
                  <c:v>261930</c:v>
                </c:pt>
                <c:pt idx="3">
                  <c:v>286325</c:v>
                </c:pt>
                <c:pt idx="4">
                  <c:v>282528</c:v>
                </c:pt>
                <c:pt idx="5">
                  <c:v>286125</c:v>
                </c:pt>
                <c:pt idx="6">
                  <c:v>292064</c:v>
                </c:pt>
                <c:pt idx="7">
                  <c:v>306680</c:v>
                </c:pt>
                <c:pt idx="8">
                  <c:v>294710</c:v>
                </c:pt>
                <c:pt idx="9">
                  <c:v>322757</c:v>
                </c:pt>
                <c:pt idx="10">
                  <c:v>320584</c:v>
                </c:pt>
              </c:numCache>
            </c:numRef>
          </c:val>
          <c:smooth val="0"/>
          <c:extLst>
            <c:ext xmlns:c16="http://schemas.microsoft.com/office/drawing/2014/chart" uri="{C3380CC4-5D6E-409C-BE32-E72D297353CC}">
              <c16:uniqueId val="{00000001-0470-4620-BF32-1BF6F83E178F}"/>
            </c:ext>
          </c:extLst>
        </c:ser>
        <c:dLbls>
          <c:showLegendKey val="0"/>
          <c:showVal val="0"/>
          <c:showCatName val="0"/>
          <c:showSerName val="0"/>
          <c:showPercent val="0"/>
          <c:showBubbleSize val="0"/>
        </c:dLbls>
        <c:marker val="1"/>
        <c:smooth val="0"/>
        <c:axId val="579491304"/>
        <c:axId val="579498520"/>
      </c:lineChart>
      <c:catAx>
        <c:axId val="579491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9498520"/>
        <c:crosses val="autoZero"/>
        <c:auto val="1"/>
        <c:lblAlgn val="ctr"/>
        <c:lblOffset val="100"/>
        <c:noMultiLvlLbl val="0"/>
      </c:catAx>
      <c:valAx>
        <c:axId val="579498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9491304"/>
        <c:crosses val="autoZero"/>
        <c:crossBetween val="between"/>
        <c:dispUnits>
          <c:builtInUnit val="thousands"/>
          <c:dispUnitsLbl>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844" cy="351216"/>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5265539" y="0"/>
            <a:ext cx="4028844" cy="351216"/>
          </a:xfrm>
          <a:prstGeom prst="rect">
            <a:avLst/>
          </a:prstGeom>
        </p:spPr>
        <p:txBody>
          <a:bodyPr vert="horz" lIns="88139" tIns="44070" rIns="88139" bIns="44070" rtlCol="0"/>
          <a:lstStyle>
            <a:lvl1pPr algn="r">
              <a:defRPr sz="1200"/>
            </a:lvl1pPr>
          </a:lstStyle>
          <a:p>
            <a:fld id="{1B21FB2D-27B8-4727-AE11-4AB7B0934FCE}" type="datetimeFigureOut">
              <a:rPr lang="en-US" smtClean="0"/>
              <a:t>9/18/2019</a:t>
            </a:fld>
            <a:endParaRPr lang="en-US"/>
          </a:p>
        </p:txBody>
      </p:sp>
      <p:sp>
        <p:nvSpPr>
          <p:cNvPr id="4" name="Footer Placeholder 3"/>
          <p:cNvSpPr>
            <a:spLocks noGrp="1"/>
          </p:cNvSpPr>
          <p:nvPr>
            <p:ph type="ftr" sz="quarter" idx="2"/>
          </p:nvPr>
        </p:nvSpPr>
        <p:spPr>
          <a:xfrm>
            <a:off x="1" y="6659185"/>
            <a:ext cx="4028844" cy="35121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5265539" y="6659185"/>
            <a:ext cx="4028844" cy="351215"/>
          </a:xfrm>
          <a:prstGeom prst="rect">
            <a:avLst/>
          </a:prstGeom>
        </p:spPr>
        <p:txBody>
          <a:bodyPr vert="horz" lIns="88139" tIns="44070" rIns="88139" bIns="44070" rtlCol="0" anchor="b"/>
          <a:lstStyle>
            <a:lvl1pPr algn="r">
              <a:defRPr sz="1200"/>
            </a:lvl1pPr>
          </a:lstStyle>
          <a:p>
            <a:fld id="{C3D10B85-B6E0-45B9-9ED2-169B86A5848B}" type="slidenum">
              <a:rPr lang="en-US" smtClean="0"/>
              <a:t>‹#›</a:t>
            </a:fld>
            <a:endParaRPr lang="en-US"/>
          </a:p>
        </p:txBody>
      </p:sp>
    </p:spTree>
    <p:extLst>
      <p:ext uri="{BB962C8B-B14F-4D97-AF65-F5344CB8AC3E}">
        <p14:creationId xmlns:p14="http://schemas.microsoft.com/office/powerpoint/2010/main" val="1694911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64" tIns="46582" rIns="93164" bIns="46582" rtlCol="0"/>
          <a:lstStyle>
            <a:lvl1pPr algn="r">
              <a:defRPr sz="1200"/>
            </a:lvl1pPr>
          </a:lstStyle>
          <a:p>
            <a:fld id="{755BA6F8-D932-4BC6-B450-A920176CDAFB}" type="datetimeFigureOut">
              <a:rPr lang="en-US" smtClean="0"/>
              <a:t>9/18/2019</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5"/>
            <a:ext cx="4028440" cy="351736"/>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5"/>
            <a:ext cx="4028440" cy="351736"/>
          </a:xfrm>
          <a:prstGeom prst="rect">
            <a:avLst/>
          </a:prstGeom>
        </p:spPr>
        <p:txBody>
          <a:bodyPr vert="horz" lIns="93164" tIns="46582" rIns="93164" bIns="46582"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876300"/>
            <a:ext cx="5994400" cy="4497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308286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2279650" y="406400"/>
            <a:ext cx="4873625" cy="3654425"/>
          </a:xfrm>
          <a:noFill/>
          <a:ln>
            <a:solidFill>
              <a:srgbClr val="000000"/>
            </a:solidFill>
            <a:miter lim="800000"/>
            <a:headEnd/>
            <a:tailEnd/>
          </a:ln>
        </p:spPr>
      </p:sp>
      <p:sp>
        <p:nvSpPr>
          <p:cNvPr id="29699" name="Notes Placeholder 2"/>
          <p:cNvSpPr>
            <a:spLocks noGrp="1"/>
          </p:cNvSpPr>
          <p:nvPr>
            <p:ph type="body" idx="1"/>
          </p:nvPr>
        </p:nvSpPr>
        <p:spPr bwMode="auto">
          <a:xfrm>
            <a:off x="929640" y="4278573"/>
            <a:ext cx="7437120" cy="2251881"/>
          </a:xfrm>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White, about 32% where of Hispanic descent, about 11% where non-Hispanic African American, and about 3% NH Asian, and 1% non-Hispanic Other. </a:t>
            </a:r>
            <a:endParaRPr lang="en-US" dirty="0" smtClean="0"/>
          </a:p>
          <a:p>
            <a:r>
              <a:rPr lang="en-US" dirty="0" smtClean="0"/>
              <a:t>In</a:t>
            </a:r>
            <a:r>
              <a:rPr lang="en-US" baseline="0" dirty="0" smtClean="0"/>
              <a:t> 2010, the Texas population was made up of 45% non-Hispanic Whites, 38% of Hispanic descent, 11% non-Hispanic Black or African American, 4% non-Hispanic Asian, and 2% non-Hispanic Other. In 2017, Texas continues to diversify with increases in the proportion of the population identifying as Hispanic and NH Asian and a decrease in the proportion identifying as White, NH.</a:t>
            </a:r>
          </a:p>
          <a:p>
            <a:pPr defTabSz="881390">
              <a:defRPr/>
            </a:pPr>
            <a:r>
              <a:rPr lang="en-US" dirty="0"/>
              <a:t>Hispanics are a major driver of growth in Texas. Between 2000 and 2010, of every 10 people added to the Texas population, 6 were Hispanic. In 2010, Hispanics made up 32% of the total Texas population. Currently, Hispanics make up 39% of the total population. This represents an annual growth rate of over 2.5%, higher than the state growth rate. Over half (53.7%) of the growth add to the Texas population between 2010 and 2017 can be attributed to growth among Hispanics. </a:t>
            </a:r>
          </a:p>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10</a:t>
            </a:fld>
            <a:endParaRPr lang="en-US" dirty="0"/>
          </a:p>
        </p:txBody>
      </p:sp>
    </p:spTree>
    <p:extLst>
      <p:ext uri="{BB962C8B-B14F-4D97-AF65-F5344CB8AC3E}">
        <p14:creationId xmlns:p14="http://schemas.microsoft.com/office/powerpoint/2010/main" val="2880554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876300"/>
            <a:ext cx="6800850" cy="5100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874285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8675" y="876300"/>
            <a:ext cx="4908550" cy="3681413"/>
          </a:xfrm>
        </p:spPr>
      </p:sp>
      <p:sp>
        <p:nvSpPr>
          <p:cNvPr id="3" name="Notes Placeholder 2"/>
          <p:cNvSpPr>
            <a:spLocks noGrp="1"/>
          </p:cNvSpPr>
          <p:nvPr>
            <p:ph type="body" idx="1"/>
          </p:nvPr>
        </p:nvSpPr>
        <p:spPr>
          <a:xfrm>
            <a:off x="929640" y="4763069"/>
            <a:ext cx="7437120" cy="1371031"/>
          </a:xfrm>
        </p:spPr>
        <p:txBody>
          <a:bodyPr/>
          <a:lstStyle/>
          <a:p>
            <a:r>
              <a:rPr lang="en-US" dirty="0" smtClean="0"/>
              <a:t>In 2017, it</a:t>
            </a:r>
            <a:r>
              <a:rPr lang="en-US" baseline="0" dirty="0" smtClean="0"/>
              <a:t> is estimated 17%, or 4.85 million, of the Texas population was foreign born.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13</a:t>
            </a:fld>
            <a:endParaRPr lang="en-US" dirty="0"/>
          </a:p>
        </p:txBody>
      </p:sp>
    </p:spTree>
    <p:extLst>
      <p:ext uri="{BB962C8B-B14F-4D97-AF65-F5344CB8AC3E}">
        <p14:creationId xmlns:p14="http://schemas.microsoft.com/office/powerpoint/2010/main" val="342362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14</a:t>
            </a:fld>
            <a:endParaRPr lang="en-US" dirty="0"/>
          </a:p>
        </p:txBody>
      </p:sp>
    </p:spTree>
    <p:extLst>
      <p:ext uri="{BB962C8B-B14F-4D97-AF65-F5344CB8AC3E}">
        <p14:creationId xmlns:p14="http://schemas.microsoft.com/office/powerpoint/2010/main" val="70768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15</a:t>
            </a:fld>
            <a:endParaRPr lang="en-US" dirty="0"/>
          </a:p>
        </p:txBody>
      </p:sp>
    </p:spTree>
    <p:extLst>
      <p:ext uri="{BB962C8B-B14F-4D97-AF65-F5344CB8AC3E}">
        <p14:creationId xmlns:p14="http://schemas.microsoft.com/office/powerpoint/2010/main" val="2270258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16</a:t>
            </a:fld>
            <a:endParaRPr lang="en-US" dirty="0"/>
          </a:p>
        </p:txBody>
      </p:sp>
    </p:spTree>
    <p:extLst>
      <p:ext uri="{BB962C8B-B14F-4D97-AF65-F5344CB8AC3E}">
        <p14:creationId xmlns:p14="http://schemas.microsoft.com/office/powerpoint/2010/main" val="1986945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r>
              <a:rPr lang="en-US" dirty="0" smtClean="0"/>
              <a:t>Texas continues to make strides</a:t>
            </a:r>
            <a:r>
              <a:rPr lang="en-US" baseline="0" dirty="0" smtClean="0"/>
              <a:t> in educational attainment. In 2007 about half (48.5%) of Texans 25 years and older had a high school diploma or GED or even less education and the other half had some college and up to a professional degree. By 2017, closer to 60% of Texans 25 years and older now have some college, a college degree, or a professional degree. Similarly our percent of the population with at least a HS diploma has increased from 79% in 2007 to over 83% in 2017 and the percent of population with a bachelor’s degree has increased from 25% to over 29% during the same time period.</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17</a:t>
            </a:fld>
            <a:endParaRPr lang="en-US" dirty="0"/>
          </a:p>
        </p:txBody>
      </p:sp>
    </p:spTree>
    <p:extLst>
      <p:ext uri="{BB962C8B-B14F-4D97-AF65-F5344CB8AC3E}">
        <p14:creationId xmlns:p14="http://schemas.microsoft.com/office/powerpoint/2010/main" val="1015278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18</a:t>
            </a:fld>
            <a:endParaRPr lang="en-US" dirty="0"/>
          </a:p>
        </p:txBody>
      </p:sp>
    </p:spTree>
    <p:extLst>
      <p:ext uri="{BB962C8B-B14F-4D97-AF65-F5344CB8AC3E}">
        <p14:creationId xmlns:p14="http://schemas.microsoft.com/office/powerpoint/2010/main" val="3801965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19</a:t>
            </a:fld>
            <a:endParaRPr lang="en-US" dirty="0"/>
          </a:p>
        </p:txBody>
      </p:sp>
    </p:spTree>
    <p:extLst>
      <p:ext uri="{BB962C8B-B14F-4D97-AF65-F5344CB8AC3E}">
        <p14:creationId xmlns:p14="http://schemas.microsoft.com/office/powerpoint/2010/main" val="1446628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20</a:t>
            </a:fld>
            <a:endParaRPr lang="en-US" dirty="0"/>
          </a:p>
        </p:txBody>
      </p:sp>
    </p:spTree>
    <p:extLst>
      <p:ext uri="{BB962C8B-B14F-4D97-AF65-F5344CB8AC3E}">
        <p14:creationId xmlns:p14="http://schemas.microsoft.com/office/powerpoint/2010/main" val="247965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423" y="876300"/>
            <a:ext cx="4744037" cy="355922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296649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23</a:t>
            </a:fld>
            <a:endParaRPr lang="en-US" dirty="0"/>
          </a:p>
        </p:txBody>
      </p:sp>
    </p:spTree>
    <p:extLst>
      <p:ext uri="{BB962C8B-B14F-4D97-AF65-F5344CB8AC3E}">
        <p14:creationId xmlns:p14="http://schemas.microsoft.com/office/powerpoint/2010/main" val="3377106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half (or 46%) of Young</a:t>
            </a:r>
            <a:r>
              <a:rPr lang="en-US" baseline="0" dirty="0" smtClean="0"/>
              <a:t> Texans are Hispanic. Hispanics and other non-white race groups are driving growth in the 18 to 24 year-old population. The non-White population of 18 to 24 year-olds decreased between 2010 and 2017 from right under 1 million to 953 thousand. </a:t>
            </a:r>
            <a:endParaRPr lang="en-US" dirty="0" smtClean="0"/>
          </a:p>
        </p:txBody>
      </p:sp>
      <p:sp>
        <p:nvSpPr>
          <p:cNvPr id="4" name="Slide Number Placeholder 3"/>
          <p:cNvSpPr>
            <a:spLocks noGrp="1"/>
          </p:cNvSpPr>
          <p:nvPr>
            <p:ph type="sldNum" sz="quarter" idx="10"/>
          </p:nvPr>
        </p:nvSpPr>
        <p:spPr/>
        <p:txBody>
          <a:bodyPr/>
          <a:lstStyle/>
          <a:p>
            <a:fld id="{36C95698-22BF-4099-B592-586CF61CB162}" type="slidenum">
              <a:rPr lang="en-US" smtClean="0"/>
              <a:t>24</a:t>
            </a:fld>
            <a:endParaRPr lang="en-US" dirty="0"/>
          </a:p>
        </p:txBody>
      </p:sp>
    </p:spTree>
    <p:extLst>
      <p:ext uri="{BB962C8B-B14F-4D97-AF65-F5344CB8AC3E}">
        <p14:creationId xmlns:p14="http://schemas.microsoft.com/office/powerpoint/2010/main" val="4123859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population of young Texans has been growing since the last Census, growth has been steadily decreasing among all race/ethnic groups, with actual declines seen among Black and non-Hispanic White 18 to 24 year olds.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25</a:t>
            </a:fld>
            <a:endParaRPr lang="en-US" dirty="0"/>
          </a:p>
        </p:txBody>
      </p:sp>
    </p:spTree>
    <p:extLst>
      <p:ext uri="{BB962C8B-B14F-4D97-AF65-F5344CB8AC3E}">
        <p14:creationId xmlns:p14="http://schemas.microsoft.com/office/powerpoint/2010/main" val="2882134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7887" y="876300"/>
            <a:ext cx="5917351" cy="443950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26</a:t>
            </a:fld>
            <a:endParaRPr lang="en-US" dirty="0"/>
          </a:p>
        </p:txBody>
      </p:sp>
    </p:spTree>
    <p:extLst>
      <p:ext uri="{BB962C8B-B14F-4D97-AF65-F5344CB8AC3E}">
        <p14:creationId xmlns:p14="http://schemas.microsoft.com/office/powerpoint/2010/main" val="1408268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876300"/>
            <a:ext cx="6426200" cy="4821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27</a:t>
            </a:fld>
            <a:endParaRPr lang="en-US" dirty="0"/>
          </a:p>
        </p:txBody>
      </p:sp>
    </p:spTree>
    <p:extLst>
      <p:ext uri="{BB962C8B-B14F-4D97-AF65-F5344CB8AC3E}">
        <p14:creationId xmlns:p14="http://schemas.microsoft.com/office/powerpoint/2010/main" val="1076629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9113" y="876300"/>
            <a:ext cx="5226050" cy="3919538"/>
          </a:xfrm>
        </p:spPr>
      </p:sp>
      <p:sp>
        <p:nvSpPr>
          <p:cNvPr id="3" name="Notes Placeholder 2"/>
          <p:cNvSpPr>
            <a:spLocks noGrp="1"/>
          </p:cNvSpPr>
          <p:nvPr>
            <p:ph type="body" idx="1"/>
          </p:nvPr>
        </p:nvSpPr>
        <p:spPr>
          <a:xfrm>
            <a:off x="929640" y="4906370"/>
            <a:ext cx="7437120" cy="1227730"/>
          </a:xfrm>
        </p:spPr>
        <p:txBody>
          <a:bodyPr/>
          <a:lstStyle/>
          <a:p>
            <a:r>
              <a:rPr lang="en-US" dirty="0" smtClean="0"/>
              <a:t>Population projections </a:t>
            </a:r>
            <a:r>
              <a:rPr lang="en-US" baseline="0" dirty="0" smtClean="0"/>
              <a:t>by race and ethnicity suggest that Latino’s are and will increasingly be the largest race/ethnic group. The number and percent who are non-Hispanic white are likely to decline. Non-Hispanic other are largely of Asian descent and they appear to be increasing rapidly, although the base number is small. </a:t>
            </a:r>
            <a:endParaRPr lang="en-US" dirty="0"/>
          </a:p>
        </p:txBody>
      </p:sp>
      <p:sp>
        <p:nvSpPr>
          <p:cNvPr id="4" name="Slide Number Placeholder 3"/>
          <p:cNvSpPr>
            <a:spLocks noGrp="1"/>
          </p:cNvSpPr>
          <p:nvPr>
            <p:ph type="sldNum" sz="quarter" idx="10"/>
          </p:nvPr>
        </p:nvSpPr>
        <p:spPr/>
        <p:txBody>
          <a:bodyPr/>
          <a:lstStyle/>
          <a:p>
            <a:pPr defTabSz="881390">
              <a:defRPr/>
            </a:pPr>
            <a:fld id="{47192831-88FD-46AC-A3A6-55A2B3E79D84}" type="slidenum">
              <a:rPr lang="en-US">
                <a:solidFill>
                  <a:prstClr val="black"/>
                </a:solidFill>
                <a:latin typeface="Calibri" panose="020F0502020204030204"/>
              </a:rPr>
              <a:pPr defTabSz="881390">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00026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876300"/>
            <a:ext cx="5872163" cy="44053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29</a:t>
            </a:fld>
            <a:endParaRPr lang="en-US" dirty="0"/>
          </a:p>
        </p:txBody>
      </p:sp>
    </p:spTree>
    <p:extLst>
      <p:ext uri="{BB962C8B-B14F-4D97-AF65-F5344CB8AC3E}">
        <p14:creationId xmlns:p14="http://schemas.microsoft.com/office/powerpoint/2010/main" val="3838118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counties in the San Antonio Metro</a:t>
            </a:r>
            <a:r>
              <a:rPr lang="en-US" baseline="0" dirty="0" smtClean="0"/>
              <a:t> Area are projected to grow at a faster rate than the state (growth rate = 14% between 2010 and 2018), with the exception of Bandera and Medina County. </a:t>
            </a:r>
          </a:p>
          <a:p>
            <a:r>
              <a:rPr lang="en-US" baseline="0" dirty="0" smtClean="0"/>
              <a:t>Bexar ranked 9</a:t>
            </a:r>
            <a:r>
              <a:rPr lang="en-US" baseline="30000" dirty="0" smtClean="0"/>
              <a:t>th</a:t>
            </a:r>
            <a:r>
              <a:rPr lang="en-US" baseline="0" dirty="0" smtClean="0"/>
              <a:t> in the country among counties adding the largest numbers to their populations between 2017 and 2018. Comal ranked 67</a:t>
            </a:r>
            <a:r>
              <a:rPr lang="en-US" baseline="30000" dirty="0" smtClean="0"/>
              <a:t>th</a:t>
            </a:r>
            <a:r>
              <a:rPr lang="en-US" baseline="0" dirty="0" smtClean="0"/>
              <a:t>. </a:t>
            </a:r>
          </a:p>
          <a:p>
            <a:r>
              <a:rPr lang="en-US" baseline="0" dirty="0" smtClean="0"/>
              <a:t>Comal was 3</a:t>
            </a:r>
            <a:r>
              <a:rPr lang="en-US" baseline="30000" dirty="0" smtClean="0"/>
              <a:t>rd</a:t>
            </a:r>
            <a:r>
              <a:rPr lang="en-US" baseline="0" dirty="0" smtClean="0"/>
              <a:t> fastest growing county in the country between 2017 and 2018. Kendall was the 20</a:t>
            </a:r>
            <a:r>
              <a:rPr lang="en-US" baseline="30000" dirty="0" smtClean="0"/>
              <a:t>th</a:t>
            </a:r>
            <a:r>
              <a:rPr lang="en-US" baseline="0" dirty="0" smtClean="0"/>
              <a:t> fastest growing county during this time period.</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30</a:t>
            </a:fld>
            <a:endParaRPr lang="en-US" dirty="0"/>
          </a:p>
        </p:txBody>
      </p:sp>
    </p:spTree>
    <p:extLst>
      <p:ext uri="{BB962C8B-B14F-4D97-AF65-F5344CB8AC3E}">
        <p14:creationId xmlns:p14="http://schemas.microsoft.com/office/powerpoint/2010/main" val="1377430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Hispanic population is projected to be the greatest contributor to the total population change for 6 of the 8</a:t>
            </a:r>
            <a:r>
              <a:rPr lang="en-US" dirty="0" smtClean="0"/>
              <a:t> counties in the San Antonio metro</a:t>
            </a:r>
            <a:r>
              <a:rPr lang="en-US" baseline="0" dirty="0" smtClean="0"/>
              <a:t> area</a:t>
            </a:r>
            <a:r>
              <a:rPr lang="en-US" dirty="0" smtClean="0"/>
              <a:t>.</a:t>
            </a:r>
            <a:r>
              <a:rPr lang="en-US" baseline="0" dirty="0" smtClean="0"/>
              <a:t> The NH White population is projected to be the greatest contributor to total population change in Comal and Kendall county, but expected to decline in size in Bandera and Median counties.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33</a:t>
            </a:fld>
            <a:endParaRPr lang="en-US" dirty="0"/>
          </a:p>
        </p:txBody>
      </p:sp>
    </p:spTree>
    <p:extLst>
      <p:ext uri="{BB962C8B-B14F-4D97-AF65-F5344CB8AC3E}">
        <p14:creationId xmlns:p14="http://schemas.microsoft.com/office/powerpoint/2010/main" val="4097683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8663" y="876300"/>
            <a:ext cx="5199062" cy="3900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34</a:t>
            </a:fld>
            <a:endParaRPr lang="en-US" dirty="0"/>
          </a:p>
        </p:txBody>
      </p:sp>
    </p:spTree>
    <p:extLst>
      <p:ext uri="{BB962C8B-B14F-4D97-AF65-F5344CB8AC3E}">
        <p14:creationId xmlns:p14="http://schemas.microsoft.com/office/powerpoint/2010/main" val="356766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1725" y="404813"/>
            <a:ext cx="4956175" cy="3717925"/>
          </a:xfrm>
        </p:spPr>
      </p:sp>
      <p:sp>
        <p:nvSpPr>
          <p:cNvPr id="3" name="Notes Placeholder 2"/>
          <p:cNvSpPr>
            <a:spLocks noGrp="1"/>
          </p:cNvSpPr>
          <p:nvPr>
            <p:ph type="body" idx="1"/>
          </p:nvPr>
        </p:nvSpPr>
        <p:spPr>
          <a:xfrm>
            <a:off x="929640" y="4251278"/>
            <a:ext cx="7437120" cy="1882822"/>
          </a:xfrm>
        </p:spPr>
        <p:txBody>
          <a:bodyPr>
            <a:normAutofit/>
          </a:bodyPr>
          <a:lstStyle/>
          <a:p>
            <a:pPr defTabSz="1175158"/>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2018. </a:t>
            </a:r>
            <a:r>
              <a:rPr lang="en-US" altLang="en-US" dirty="0" smtClean="0">
                <a:solidFill>
                  <a:srgbClr val="254061"/>
                </a:solidFill>
                <a:ea typeface="Calibri" panose="020F0502020204030204" pitchFamily="34" charset="0"/>
              </a:rPr>
              <a:t>Texas added 379,128 people between July 1, 2017 and July 1, 2018. </a:t>
            </a:r>
          </a:p>
          <a:p>
            <a:pPr defTabSz="1175158"/>
            <a:endParaRPr lang="en-US" altLang="en-US" dirty="0" smtClean="0">
              <a:solidFill>
                <a:srgbClr val="254061"/>
              </a:solidFill>
              <a:ea typeface="Calibri" panose="020F0502020204030204" pitchFamily="34" charset="0"/>
            </a:endParaRPr>
          </a:p>
          <a:p>
            <a:pPr marL="276965" indent="-276965" defTabSz="1175158">
              <a:buFont typeface="Arial" panose="020B0604020202020204" pitchFamily="34" charset="0"/>
              <a:buChar char="•"/>
            </a:pPr>
            <a:r>
              <a:rPr lang="en-US" altLang="en-US" dirty="0">
                <a:solidFill>
                  <a:srgbClr val="254061"/>
                </a:solidFill>
                <a:ea typeface="Calibri" panose="020F0502020204030204" pitchFamily="34" charset="0"/>
              </a:rPr>
              <a:t>About </a:t>
            </a:r>
            <a:r>
              <a:rPr lang="en-US" altLang="en-US" b="1" dirty="0">
                <a:solidFill>
                  <a:srgbClr val="254061"/>
                </a:solidFill>
                <a:ea typeface="Calibri" panose="020F0502020204030204" pitchFamily="34" charset="0"/>
              </a:rPr>
              <a:t>1,039</a:t>
            </a:r>
            <a:r>
              <a:rPr lang="en-US" altLang="en-US" dirty="0">
                <a:solidFill>
                  <a:srgbClr val="254061"/>
                </a:solidFill>
                <a:ea typeface="Calibri" panose="020F0502020204030204" pitchFamily="34" charset="0"/>
              </a:rPr>
              <a:t> people per day added to our population. </a:t>
            </a:r>
          </a:p>
          <a:p>
            <a:pPr marL="367236" indent="-367236" defTabSz="1175158">
              <a:buFont typeface="Arial" panose="020B0604020202020204" pitchFamily="34" charset="0"/>
              <a:buChar char="•"/>
            </a:pPr>
            <a:endParaRPr lang="en-US" altLang="en-US" dirty="0">
              <a:solidFill>
                <a:srgbClr val="254061"/>
              </a:solidFill>
              <a:ea typeface="Calibri" panose="020F0502020204030204" pitchFamily="34" charset="0"/>
            </a:endParaRPr>
          </a:p>
          <a:p>
            <a:pPr marL="604426" lvl="1" indent="-16833" defTabSz="1175158">
              <a:buFont typeface="Arial" panose="020B0604020202020204" pitchFamily="34" charset="0"/>
              <a:buChar char="•"/>
            </a:pPr>
            <a:r>
              <a:rPr lang="en-US" altLang="en-US" dirty="0">
                <a:solidFill>
                  <a:srgbClr val="254061"/>
                </a:solidFill>
                <a:ea typeface="Calibri" panose="020F0502020204030204" pitchFamily="34" charset="0"/>
              </a:rPr>
              <a:t> About </a:t>
            </a:r>
            <a:r>
              <a:rPr lang="en-US" altLang="en-US" b="1" dirty="0">
                <a:solidFill>
                  <a:srgbClr val="254061"/>
                </a:solidFill>
                <a:ea typeface="Calibri" panose="020F0502020204030204" pitchFamily="34" charset="0"/>
              </a:rPr>
              <a:t>524</a:t>
            </a:r>
            <a:r>
              <a:rPr lang="en-US" altLang="en-US" dirty="0">
                <a:solidFill>
                  <a:srgbClr val="254061"/>
                </a:solidFill>
                <a:ea typeface="Calibri" panose="020F0502020204030204" pitchFamily="34" charset="0"/>
              </a:rPr>
              <a:t> persons per day from </a:t>
            </a:r>
            <a:r>
              <a:rPr lang="en-US" altLang="en-US" u="sng" dirty="0">
                <a:solidFill>
                  <a:srgbClr val="254061"/>
                </a:solidFill>
                <a:ea typeface="Calibri" panose="020F0502020204030204" pitchFamily="34" charset="0"/>
              </a:rPr>
              <a:t>natural increase</a:t>
            </a:r>
            <a:r>
              <a:rPr lang="en-US" altLang="en-US" dirty="0">
                <a:solidFill>
                  <a:srgbClr val="254061"/>
                </a:solidFill>
                <a:ea typeface="Calibri" panose="020F0502020204030204" pitchFamily="34" charset="0"/>
              </a:rPr>
              <a:t> (more births than deaths)</a:t>
            </a:r>
          </a:p>
          <a:p>
            <a:pPr marL="954815" lvl="1" indent="-367236" defTabSz="1175158">
              <a:buFont typeface="Arial" panose="020B0604020202020204" pitchFamily="34" charset="0"/>
              <a:buChar char="•"/>
            </a:pPr>
            <a:endParaRPr lang="en-US" altLang="en-US" dirty="0">
              <a:solidFill>
                <a:srgbClr val="254061"/>
              </a:solidFill>
              <a:ea typeface="Calibri" panose="020F0502020204030204" pitchFamily="34" charset="0"/>
            </a:endParaRPr>
          </a:p>
          <a:p>
            <a:pPr marL="714600" lvl="1" indent="-127006" defTabSz="1175158">
              <a:buFont typeface="Arial" panose="020B0604020202020204" pitchFamily="34" charset="0"/>
              <a:buChar char="•"/>
            </a:pPr>
            <a:r>
              <a:rPr lang="en-US" altLang="en-US" dirty="0">
                <a:solidFill>
                  <a:srgbClr val="254061"/>
                </a:solidFill>
                <a:ea typeface="Calibri" panose="020F0502020204030204" pitchFamily="34" charset="0"/>
              </a:rPr>
              <a:t>About </a:t>
            </a:r>
            <a:r>
              <a:rPr lang="en-US" altLang="en-US" b="1" dirty="0">
                <a:solidFill>
                  <a:srgbClr val="254061"/>
                </a:solidFill>
                <a:ea typeface="Calibri" panose="020F0502020204030204" pitchFamily="34" charset="0"/>
              </a:rPr>
              <a:t>515</a:t>
            </a:r>
            <a:r>
              <a:rPr lang="en-US" altLang="en-US" dirty="0">
                <a:solidFill>
                  <a:srgbClr val="254061"/>
                </a:solidFill>
                <a:ea typeface="Calibri" panose="020F0502020204030204" pitchFamily="34" charset="0"/>
              </a:rPr>
              <a:t> per day from </a:t>
            </a:r>
            <a:r>
              <a:rPr lang="en-US" altLang="en-US" u="sng" dirty="0">
                <a:solidFill>
                  <a:srgbClr val="254061"/>
                </a:solidFill>
                <a:ea typeface="Calibri" panose="020F0502020204030204" pitchFamily="34" charset="0"/>
              </a:rPr>
              <a:t>net migration</a:t>
            </a:r>
            <a:r>
              <a:rPr lang="en-US" altLang="en-US" dirty="0">
                <a:solidFill>
                  <a:srgbClr val="254061"/>
                </a:solidFill>
                <a:ea typeface="Calibri" panose="020F0502020204030204" pitchFamily="34" charset="0"/>
              </a:rPr>
              <a:t> (</a:t>
            </a:r>
            <a:r>
              <a:rPr lang="en-US" altLang="en-US" b="1" dirty="0">
                <a:solidFill>
                  <a:srgbClr val="254061"/>
                </a:solidFill>
                <a:ea typeface="Calibri" panose="020F0502020204030204" pitchFamily="34" charset="0"/>
              </a:rPr>
              <a:t>288</a:t>
            </a:r>
            <a:r>
              <a:rPr lang="en-US" altLang="en-US" dirty="0">
                <a:solidFill>
                  <a:srgbClr val="254061"/>
                </a:solidFill>
                <a:ea typeface="Calibri" panose="020F0502020204030204" pitchFamily="34" charset="0"/>
              </a:rPr>
              <a:t> </a:t>
            </a:r>
            <a:r>
              <a:rPr lang="en-US" altLang="en-US" u="sng" dirty="0">
                <a:solidFill>
                  <a:srgbClr val="254061"/>
                </a:solidFill>
                <a:ea typeface="Calibri" panose="020F0502020204030204" pitchFamily="34" charset="0"/>
              </a:rPr>
              <a:t>international</a:t>
            </a:r>
            <a:r>
              <a:rPr lang="en-US" altLang="en-US" dirty="0">
                <a:solidFill>
                  <a:srgbClr val="254061"/>
                </a:solidFill>
                <a:ea typeface="Calibri" panose="020F0502020204030204" pitchFamily="34" charset="0"/>
              </a:rPr>
              <a:t> and </a:t>
            </a:r>
            <a:r>
              <a:rPr lang="en-US" altLang="en-US" b="1" dirty="0">
                <a:solidFill>
                  <a:srgbClr val="254061"/>
                </a:solidFill>
                <a:ea typeface="Calibri" panose="020F0502020204030204" pitchFamily="34" charset="0"/>
              </a:rPr>
              <a:t>227</a:t>
            </a:r>
            <a:r>
              <a:rPr lang="en-US" altLang="en-US" dirty="0">
                <a:solidFill>
                  <a:srgbClr val="254061"/>
                </a:solidFill>
                <a:ea typeface="Calibri" panose="020F0502020204030204" pitchFamily="34" charset="0"/>
              </a:rPr>
              <a:t> </a:t>
            </a:r>
            <a:r>
              <a:rPr lang="en-US" altLang="en-US" u="sng" dirty="0">
                <a:solidFill>
                  <a:srgbClr val="254061"/>
                </a:solidFill>
                <a:ea typeface="Calibri" panose="020F0502020204030204" pitchFamily="34" charset="0"/>
              </a:rPr>
              <a:t>domestic</a:t>
            </a:r>
            <a:r>
              <a:rPr lang="en-US" altLang="en-US" dirty="0">
                <a:solidFill>
                  <a:srgbClr val="254061"/>
                </a:solidFill>
                <a:ea typeface="Calibri" panose="020F0502020204030204" pitchFamily="34" charset="0"/>
              </a:rPr>
              <a:t> migrants per day).</a:t>
            </a:r>
            <a:endParaRPr lang="en-US" altLang="en-US" dirty="0">
              <a:solidFill>
                <a:srgbClr val="254061"/>
              </a:solidFill>
            </a:endParaRPr>
          </a:p>
          <a:p>
            <a:endParaRPr lang="en-US" dirty="0"/>
          </a:p>
        </p:txBody>
      </p:sp>
      <p:sp>
        <p:nvSpPr>
          <p:cNvPr id="4" name="Slide Number Placeholder 3"/>
          <p:cNvSpPr>
            <a:spLocks noGrp="1"/>
          </p:cNvSpPr>
          <p:nvPr>
            <p:ph type="sldNum" sz="quarter" idx="10"/>
          </p:nvPr>
        </p:nvSpPr>
        <p:spPr/>
        <p:txBody>
          <a:bodyPr/>
          <a:lstStyle/>
          <a:p>
            <a:pPr defTabSz="881390">
              <a:defRPr/>
            </a:pPr>
            <a:fld id="{76F32840-EA76-4A40-B83F-F31ACE11B3A9}" type="slidenum">
              <a:rPr lang="en-US">
                <a:solidFill>
                  <a:prstClr val="black"/>
                </a:solidFill>
                <a:latin typeface="Calibri" panose="020F0502020204030204"/>
              </a:rPr>
              <a:pPr defTabSz="881390">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6495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35</a:t>
            </a:fld>
            <a:endParaRPr lang="en-US" dirty="0"/>
          </a:p>
        </p:txBody>
      </p:sp>
    </p:spTree>
    <p:extLst>
      <p:ext uri="{BB962C8B-B14F-4D97-AF65-F5344CB8AC3E}">
        <p14:creationId xmlns:p14="http://schemas.microsoft.com/office/powerpoint/2010/main" val="776516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36</a:t>
            </a:fld>
            <a:endParaRPr lang="en-US" dirty="0"/>
          </a:p>
        </p:txBody>
      </p:sp>
    </p:spTree>
    <p:extLst>
      <p:ext uri="{BB962C8B-B14F-4D97-AF65-F5344CB8AC3E}">
        <p14:creationId xmlns:p14="http://schemas.microsoft.com/office/powerpoint/2010/main" val="3255553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37</a:t>
            </a:fld>
            <a:endParaRPr lang="en-US" dirty="0"/>
          </a:p>
        </p:txBody>
      </p:sp>
    </p:spTree>
    <p:extLst>
      <p:ext uri="{BB962C8B-B14F-4D97-AF65-F5344CB8AC3E}">
        <p14:creationId xmlns:p14="http://schemas.microsoft.com/office/powerpoint/2010/main" val="3124110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38</a:t>
            </a:fld>
            <a:endParaRPr lang="en-US" dirty="0"/>
          </a:p>
        </p:txBody>
      </p:sp>
    </p:spTree>
    <p:extLst>
      <p:ext uri="{BB962C8B-B14F-4D97-AF65-F5344CB8AC3E}">
        <p14:creationId xmlns:p14="http://schemas.microsoft.com/office/powerpoint/2010/main" val="1989689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40</a:t>
            </a:fld>
            <a:endParaRPr lang="en-US" dirty="0"/>
          </a:p>
        </p:txBody>
      </p:sp>
    </p:spTree>
    <p:extLst>
      <p:ext uri="{BB962C8B-B14F-4D97-AF65-F5344CB8AC3E}">
        <p14:creationId xmlns:p14="http://schemas.microsoft.com/office/powerpoint/2010/main" val="2338127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41</a:t>
            </a:fld>
            <a:endParaRPr lang="en-US" dirty="0"/>
          </a:p>
        </p:txBody>
      </p:sp>
    </p:spTree>
    <p:extLst>
      <p:ext uri="{BB962C8B-B14F-4D97-AF65-F5344CB8AC3E}">
        <p14:creationId xmlns:p14="http://schemas.microsoft.com/office/powerpoint/2010/main" val="2415283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42</a:t>
            </a:fld>
            <a:endParaRPr lang="en-US" dirty="0"/>
          </a:p>
        </p:txBody>
      </p:sp>
    </p:spTree>
    <p:extLst>
      <p:ext uri="{BB962C8B-B14F-4D97-AF65-F5344CB8AC3E}">
        <p14:creationId xmlns:p14="http://schemas.microsoft.com/office/powerpoint/2010/main" val="598260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43</a:t>
            </a:fld>
            <a:endParaRPr lang="en-US" dirty="0"/>
          </a:p>
        </p:txBody>
      </p:sp>
    </p:spTree>
    <p:extLst>
      <p:ext uri="{BB962C8B-B14F-4D97-AF65-F5344CB8AC3E}">
        <p14:creationId xmlns:p14="http://schemas.microsoft.com/office/powerpoint/2010/main" val="4143096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876300"/>
            <a:ext cx="6046788" cy="4535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44</a:t>
            </a:fld>
            <a:endParaRPr lang="en-US" dirty="0"/>
          </a:p>
        </p:txBody>
      </p:sp>
    </p:spTree>
    <p:extLst>
      <p:ext uri="{BB962C8B-B14F-4D97-AF65-F5344CB8AC3E}">
        <p14:creationId xmlns:p14="http://schemas.microsoft.com/office/powerpoint/2010/main" val="188272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0387" y="226147"/>
            <a:ext cx="5851525" cy="4387850"/>
          </a:xfrm>
        </p:spPr>
      </p:sp>
      <p:sp>
        <p:nvSpPr>
          <p:cNvPr id="3" name="Notes Placeholder 2"/>
          <p:cNvSpPr>
            <a:spLocks noGrp="1"/>
          </p:cNvSpPr>
          <p:nvPr>
            <p:ph type="body" idx="1"/>
          </p:nvPr>
        </p:nvSpPr>
        <p:spPr>
          <a:xfrm>
            <a:off x="929640" y="4738255"/>
            <a:ext cx="7437120" cy="1395845"/>
          </a:xfrm>
        </p:spPr>
        <p:txBody>
          <a:bodyPr/>
          <a:lstStyle/>
          <a:p>
            <a:pPr defTabSz="965963">
              <a:defRPr/>
            </a:pPr>
            <a:r>
              <a:rPr lang="en-US" sz="1000" dirty="0"/>
              <a:t>When we look at the geographic distribution of the population of Texas over time we see continually increasing population in the counties along the I-35 corridor, the Houston area, and the lower Rio Grand Valley. Urbanized areas out west have grown but most counties in the west have experienced limited growth and some population decline. Approximately 86% of the population is along I-35 and east.  This area with the 3 major metropolitan areas at the points is often described as the Texas population triangle.</a:t>
            </a:r>
          </a:p>
        </p:txBody>
      </p:sp>
    </p:spTree>
    <p:extLst>
      <p:ext uri="{BB962C8B-B14F-4D97-AF65-F5344CB8AC3E}">
        <p14:creationId xmlns:p14="http://schemas.microsoft.com/office/powerpoint/2010/main" val="55456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1450" y="320675"/>
            <a:ext cx="5705475" cy="4278313"/>
          </a:xfrm>
        </p:spPr>
      </p:sp>
      <p:sp>
        <p:nvSpPr>
          <p:cNvPr id="3" name="Notes Placeholder 2"/>
          <p:cNvSpPr>
            <a:spLocks noGrp="1"/>
          </p:cNvSpPr>
          <p:nvPr>
            <p:ph type="body" idx="1"/>
          </p:nvPr>
        </p:nvSpPr>
        <p:spPr>
          <a:xfrm>
            <a:off x="771245" y="4770784"/>
            <a:ext cx="7174337" cy="1498398"/>
          </a:xfrm>
          <a:prstGeom prst="rect">
            <a:avLst/>
          </a:prstGeom>
        </p:spPr>
        <p:txBody>
          <a:bodyPr/>
          <a:lstStyle/>
          <a:p>
            <a:pPr defTabSz="1001993">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1001993">
              <a:defRPr/>
            </a:pPr>
            <a:endParaRPr lang="en-US" dirty="0" smtClean="0"/>
          </a:p>
        </p:txBody>
      </p:sp>
    </p:spTree>
    <p:extLst>
      <p:ext uri="{BB962C8B-B14F-4D97-AF65-F5344CB8AC3E}">
        <p14:creationId xmlns:p14="http://schemas.microsoft.com/office/powerpoint/2010/main" val="68269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3725" y="595313"/>
            <a:ext cx="5316538" cy="3987800"/>
          </a:xfrm>
        </p:spPr>
      </p:sp>
      <p:sp>
        <p:nvSpPr>
          <p:cNvPr id="3" name="Notes Placeholder 2"/>
          <p:cNvSpPr>
            <a:spLocks noGrp="1"/>
          </p:cNvSpPr>
          <p:nvPr>
            <p:ph type="body" idx="1"/>
          </p:nvPr>
        </p:nvSpPr>
        <p:spPr>
          <a:xfrm>
            <a:off x="771245" y="4643561"/>
            <a:ext cx="7846282" cy="1944275"/>
          </a:xfrm>
          <a:prstGeom prst="rect">
            <a:avLst/>
          </a:prstGeom>
        </p:spPr>
        <p:txBody>
          <a:bodyPr/>
          <a:lstStyle/>
          <a:p>
            <a:pPr defTabSz="1001993">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had been growing quickly. This is less so the case today. The Cline Shale area (Midland and Odessa area) continues to grow and in some cases even growing faster than the State. </a:t>
            </a:r>
          </a:p>
          <a:p>
            <a:pPr defTabSz="1001993">
              <a:defRPr/>
            </a:pPr>
            <a:endParaRPr lang="en-US" dirty="0" smtClean="0"/>
          </a:p>
        </p:txBody>
      </p:sp>
    </p:spTree>
    <p:extLst>
      <p:ext uri="{BB962C8B-B14F-4D97-AF65-F5344CB8AC3E}">
        <p14:creationId xmlns:p14="http://schemas.microsoft.com/office/powerpoint/2010/main" val="52255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a:t>
            </a:r>
            <a:r>
              <a:rPr lang="en-US" baseline="0" dirty="0" smtClean="0"/>
              <a:t> increase has been in the range of half of population change since the last Census in Texas. Thus Texas is growing quickly and substantially from having more births than deaths over time. In recent years, the number and percent of new Texans from other states has declined and the number and percent of international migrants has increased. </a:t>
            </a:r>
            <a:endParaRPr lang="en-US" dirty="0"/>
          </a:p>
        </p:txBody>
      </p:sp>
      <p:sp>
        <p:nvSpPr>
          <p:cNvPr id="4" name="Slide Number Placeholder 3"/>
          <p:cNvSpPr>
            <a:spLocks noGrp="1"/>
          </p:cNvSpPr>
          <p:nvPr>
            <p:ph type="sldNum" sz="quarter" idx="10"/>
          </p:nvPr>
        </p:nvSpPr>
        <p:spPr/>
        <p:txBody>
          <a:bodyPr/>
          <a:lstStyle/>
          <a:p>
            <a:pPr defTabSz="931637" eaLnBrk="0" fontAlgn="base" hangingPunct="0">
              <a:spcBef>
                <a:spcPct val="0"/>
              </a:spcBef>
              <a:spcAft>
                <a:spcPct val="0"/>
              </a:spcAft>
              <a:defRPr/>
            </a:pPr>
            <a:fld id="{47192831-88FD-46AC-A3A6-55A2B3E79D84}" type="slidenum">
              <a:rPr lang="en-US">
                <a:solidFill>
                  <a:srgbClr val="000000"/>
                </a:solidFill>
                <a:latin typeface="Arial" charset="0"/>
                <a:ea typeface="ＭＳ Ｐゴシック" pitchFamily="-16" charset="-128"/>
              </a:rPr>
              <a:pPr defTabSz="931637" eaLnBrk="0" fontAlgn="base" hangingPunct="0">
                <a:spcBef>
                  <a:spcPct val="0"/>
                </a:spcBef>
                <a:spcAft>
                  <a:spcPct val="0"/>
                </a:spcAft>
                <a:defRPr/>
              </a:pPr>
              <a:t>7</a:t>
            </a:fld>
            <a:endParaRPr lang="en-US" dirty="0">
              <a:solidFill>
                <a:srgbClr val="000000"/>
              </a:solidFill>
              <a:latin typeface="Arial" charset="0"/>
              <a:ea typeface="ＭＳ Ｐゴシック" pitchFamily="-16" charset="-128"/>
            </a:endParaRPr>
          </a:p>
        </p:txBody>
      </p:sp>
    </p:spTree>
    <p:extLst>
      <p:ext uri="{BB962C8B-B14F-4D97-AF65-F5344CB8AC3E}">
        <p14:creationId xmlns:p14="http://schemas.microsoft.com/office/powerpoint/2010/main" val="288287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8538" y="876300"/>
            <a:ext cx="6746875" cy="5060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81390">
              <a:defRPr/>
            </a:pPr>
            <a:fld id="{47192831-88FD-46AC-A3A6-55A2B3E79D84}" type="slidenum">
              <a:rPr lang="en-US">
                <a:solidFill>
                  <a:prstClr val="black"/>
                </a:solidFill>
                <a:latin typeface="Calibri" panose="020F0502020204030204"/>
              </a:rPr>
              <a:pPr defTabSz="881390">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5986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4369" y="876300"/>
            <a:ext cx="5826396" cy="4371264"/>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1130619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9/18/2019</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9/18/2019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9/18/2019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9/18/2019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9/18/2019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9/18/2019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9/18/2019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9/18/2019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9/18/2019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9/18/2019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9/18/2019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9/18/2019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9/18/2019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9/18/2019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9/18/2019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9/18/2019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9/18/2019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9/18/2019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9/18/2019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218209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9/18/2019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9/18/2019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9/18/2019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9/18/2019</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9/18/2019</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9/18/2019</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1289840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9/18/2019</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9/18/2019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9/18/2019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9/18/2019</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9/18/2019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9/18/2019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91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9/18/2019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9/18/2019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9/18/2019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9/18/2019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9/18/2019</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9/18/2019</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35" r:id="rId3"/>
    <p:sldLayoutId id="2147483736"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9/18/2019</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9/18/2019</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9/18/2019</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9/18/2019</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7"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0.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937" y="796013"/>
            <a:ext cx="7164125" cy="4024692"/>
          </a:xfrm>
          <a:prstGeom prst="rect">
            <a:avLst/>
          </a:prstGeom>
          <a:noFill/>
        </p:spPr>
        <p:txBody>
          <a:bodyPr wrap="square" rtlCol="0">
            <a:spAutoFit/>
          </a:bodyPr>
          <a:lstStyle/>
          <a:p>
            <a:pPr lvl="0" algn="ctr" defTabSz="914377">
              <a:spcBef>
                <a:spcPts val="1000"/>
              </a:spcBef>
            </a:pPr>
            <a:r>
              <a:rPr lang="en-US" sz="3200" b="1" dirty="0" smtClean="0">
                <a:solidFill>
                  <a:srgbClr val="4472C4">
                    <a:lumMod val="50000"/>
                  </a:srgbClr>
                </a:solidFill>
                <a:latin typeface="Arial" panose="020B0604020202020204" pitchFamily="34" charset="0"/>
                <a:cs typeface="Arial" panose="020B0604020202020204" pitchFamily="34" charset="0"/>
              </a:rPr>
              <a:t>Demographic Characteristics and Trends in Texas and Higher Education</a:t>
            </a:r>
          </a:p>
          <a:p>
            <a:pPr lvl="0" algn="ctr" defTabSz="914377">
              <a:spcBef>
                <a:spcPts val="1000"/>
              </a:spcBef>
            </a:pPr>
            <a:r>
              <a:rPr lang="en-US" sz="2800" dirty="0" smtClean="0">
                <a:solidFill>
                  <a:srgbClr val="4472C4">
                    <a:lumMod val="50000"/>
                  </a:srgbClr>
                </a:solidFill>
                <a:latin typeface="Calibri Light" panose="020F0302020204030204"/>
              </a:rPr>
              <a:t>President’s Commission on Equity at              Texas </a:t>
            </a:r>
            <a:r>
              <a:rPr lang="en-US" sz="2800" dirty="0" smtClean="0">
                <a:solidFill>
                  <a:srgbClr val="4472C4">
                    <a:lumMod val="50000"/>
                  </a:srgbClr>
                </a:solidFill>
                <a:latin typeface="Calibri Light" panose="020F0302020204030204"/>
              </a:rPr>
              <a:t>A</a:t>
            </a:r>
            <a:r>
              <a:rPr lang="en-US" sz="2400" dirty="0" smtClean="0">
                <a:solidFill>
                  <a:srgbClr val="4472C4">
                    <a:lumMod val="50000"/>
                  </a:srgbClr>
                </a:solidFill>
                <a:latin typeface="Calibri Light" panose="020F0302020204030204"/>
              </a:rPr>
              <a:t>&amp;</a:t>
            </a:r>
            <a:r>
              <a:rPr lang="en-US" sz="2800" dirty="0" smtClean="0">
                <a:solidFill>
                  <a:srgbClr val="4472C4">
                    <a:lumMod val="50000"/>
                  </a:srgbClr>
                </a:solidFill>
                <a:latin typeface="Calibri Light" panose="020F0302020204030204"/>
              </a:rPr>
              <a:t>M University at San </a:t>
            </a:r>
            <a:r>
              <a:rPr lang="en-US" sz="2800" dirty="0" smtClean="0">
                <a:solidFill>
                  <a:srgbClr val="4472C4">
                    <a:lumMod val="50000"/>
                  </a:srgbClr>
                </a:solidFill>
                <a:latin typeface="Calibri Light" panose="020F0302020204030204"/>
              </a:rPr>
              <a:t>Antonio</a:t>
            </a:r>
          </a:p>
          <a:p>
            <a:pPr lvl="0" algn="ctr" defTabSz="914377">
              <a:spcBef>
                <a:spcPts val="1000"/>
              </a:spcBef>
            </a:pPr>
            <a:endParaRPr lang="en-US" sz="1600" dirty="0" smtClean="0">
              <a:solidFill>
                <a:srgbClr val="4472C4">
                  <a:lumMod val="50000"/>
                </a:srgbClr>
              </a:solidFill>
              <a:latin typeface="Calibri Light" panose="020F0302020204030204"/>
            </a:endParaRP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September 19, 2019</a:t>
            </a: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8195" y="4849920"/>
            <a:ext cx="341697" cy="341697"/>
          </a:xfrm>
          <a:prstGeom prst="rect">
            <a:avLst/>
          </a:prstGeom>
        </p:spPr>
      </p:pic>
      <p:sp>
        <p:nvSpPr>
          <p:cNvPr id="9" name="TextBox 8"/>
          <p:cNvSpPr txBox="1"/>
          <p:nvPr/>
        </p:nvSpPr>
        <p:spPr>
          <a:xfrm>
            <a:off x="3592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71022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ea typeface="+mj-ea"/>
                <a:cs typeface="+mj-cs"/>
              </a:rPr>
              <a:t>Texas Racial and Ethnic Composition, </a:t>
            </a:r>
          </a:p>
          <a:p>
            <a:pPr lvl="0" algn="ctr" eaLnBrk="1" hangingPunct="1">
              <a:defRPr/>
            </a:pPr>
            <a:r>
              <a:rPr lang="en-US" sz="2400" kern="0" dirty="0" smtClean="0">
                <a:solidFill>
                  <a:schemeClr val="bg1"/>
                </a:solidFill>
                <a:ea typeface="+mj-ea"/>
                <a:cs typeface="+mj-cs"/>
              </a:rPr>
              <a:t>2010 </a:t>
            </a:r>
            <a:r>
              <a:rPr lang="en-US" sz="2400" kern="0" dirty="0">
                <a:solidFill>
                  <a:schemeClr val="bg1"/>
                </a:solidFill>
                <a:ea typeface="+mj-ea"/>
                <a:cs typeface="+mj-cs"/>
              </a:rPr>
              <a:t>and </a:t>
            </a:r>
            <a:r>
              <a:rPr lang="en-US" sz="2400" kern="0" dirty="0" smtClean="0">
                <a:solidFill>
                  <a:schemeClr val="bg1"/>
                </a:solidFill>
                <a:ea typeface="+mj-ea"/>
                <a:cs typeface="+mj-cs"/>
              </a:rPr>
              <a:t>2018</a:t>
            </a:r>
            <a:endParaRPr lang="en-US" sz="2400" kern="0" dirty="0">
              <a:solidFill>
                <a:schemeClr val="bg1"/>
              </a:solidFill>
              <a:ea typeface="+mj-ea"/>
              <a:cs typeface="+mj-cs"/>
            </a:endParaRPr>
          </a:p>
        </p:txBody>
      </p:sp>
      <p:sp>
        <p:nvSpPr>
          <p:cNvPr id="9" name="Rectangle 8"/>
          <p:cNvSpPr/>
          <p:nvPr/>
        </p:nvSpPr>
        <p:spPr>
          <a:xfrm>
            <a:off x="0" y="6472543"/>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2018 </a:t>
            </a:r>
            <a:r>
              <a:rPr lang="en-US" sz="1100" dirty="0">
                <a:solidFill>
                  <a:schemeClr val="tx1">
                    <a:lumMod val="50000"/>
                    <a:lumOff val="50000"/>
                  </a:schemeClr>
                </a:solidFill>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0" name="Chart 9"/>
          <p:cNvGraphicFramePr>
            <a:graphicFrameLocks noGrp="1"/>
          </p:cNvGraphicFramePr>
          <p:nvPr>
            <p:extLst/>
          </p:nvPr>
        </p:nvGraphicFramePr>
        <p:xfrm>
          <a:off x="-147235" y="738047"/>
          <a:ext cx="3971263" cy="3229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noGrp="1"/>
          </p:cNvGraphicFramePr>
          <p:nvPr>
            <p:extLst/>
          </p:nvPr>
        </p:nvGraphicFramePr>
        <p:xfrm>
          <a:off x="26092" y="2982456"/>
          <a:ext cx="4048196" cy="36270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2941778261"/>
              </p:ext>
            </p:extLst>
          </p:nvPr>
        </p:nvGraphicFramePr>
        <p:xfrm>
          <a:off x="3023062" y="2060499"/>
          <a:ext cx="5968538" cy="33636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235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Race-Ethnicity Composition by Age Group, 2010 to 2018, Texas</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11</a:t>
            </a:fld>
            <a:endParaRPr lang="en-US" dirty="0"/>
          </a:p>
        </p:txBody>
      </p:sp>
      <p:graphicFrame>
        <p:nvGraphicFramePr>
          <p:cNvPr id="5" name="Content Placeholder 4"/>
          <p:cNvGraphicFramePr>
            <a:graphicFrameLocks noGrp="1"/>
          </p:cNvGraphicFramePr>
          <p:nvPr>
            <p:ph idx="1"/>
            <p:extLst/>
          </p:nvPr>
        </p:nvGraphicFramePr>
        <p:xfrm>
          <a:off x="262625" y="16121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472543"/>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2018 </a:t>
            </a:r>
            <a:r>
              <a:rPr lang="en-US" sz="1100" dirty="0">
                <a:solidFill>
                  <a:schemeClr val="tx1">
                    <a:lumMod val="50000"/>
                    <a:lumOff val="50000"/>
                  </a:schemeClr>
                </a:solidFill>
              </a:rPr>
              <a:t>Population Estimates					</a:t>
            </a:r>
          </a:p>
        </p:txBody>
      </p:sp>
    </p:spTree>
    <p:extLst>
      <p:ext uri="{BB962C8B-B14F-4D97-AF65-F5344CB8AC3E}">
        <p14:creationId xmlns:p14="http://schemas.microsoft.com/office/powerpoint/2010/main" val="713851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Total Fertility Rate by Race/Ethnicity, Texas, 1990-2017</a:t>
            </a:r>
            <a:endParaRPr lang="en-US" sz="2400" dirty="0"/>
          </a:p>
        </p:txBody>
      </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12</a:t>
            </a:fld>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66379367"/>
              </p:ext>
            </p:extLst>
          </p:nvPr>
        </p:nvGraphicFramePr>
        <p:xfrm>
          <a:off x="947737" y="1323975"/>
          <a:ext cx="7248525" cy="496252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Centers for Disease Control and Prevention, National Center for Health Statistics, National Vital Statistics Report</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205342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13</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Annual Shares of Recent Non-Citizen Immigrants to Texas by World Area of Birth, </a:t>
            </a:r>
            <a:r>
              <a:rPr lang="en-US" sz="2400" dirty="0" smtClean="0"/>
              <a:t>2005-2015 </a:t>
            </a:r>
            <a:endParaRPr lang="en-US" sz="2400" dirty="0"/>
          </a:p>
        </p:txBody>
      </p:sp>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3338256955"/>
              </p:ext>
            </p:extLst>
          </p:nvPr>
        </p:nvGraphicFramePr>
        <p:xfrm>
          <a:off x="702400" y="1693627"/>
          <a:ext cx="6405074" cy="483268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244632" y="1233730"/>
            <a:ext cx="1905000" cy="4278094"/>
          </a:xfrm>
          <a:prstGeom prst="rect">
            <a:avLst/>
          </a:prstGeom>
          <a:noFill/>
        </p:spPr>
        <p:txBody>
          <a:bodyPr wrap="square" rtlCol="0">
            <a:spAutoFit/>
          </a:bodyPr>
          <a:lstStyle/>
          <a:p>
            <a:r>
              <a:rPr lang="en-US" sz="1600" dirty="0"/>
              <a:t>Estimated number of international migrants to Texas</a:t>
            </a:r>
          </a:p>
          <a:p>
            <a:endParaRPr lang="en-US" sz="1600" dirty="0"/>
          </a:p>
          <a:p>
            <a:pPr algn="ctr"/>
            <a:r>
              <a:rPr lang="en-US" sz="1600" dirty="0"/>
              <a:t>101,588</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r>
              <a:rPr lang="en-US" sz="1600" dirty="0"/>
              <a:t>77,702</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r>
              <a:rPr lang="en-US" sz="1600" dirty="0"/>
              <a:t>98,194</a:t>
            </a:r>
          </a:p>
        </p:txBody>
      </p:sp>
    </p:spTree>
    <p:extLst>
      <p:ext uri="{BB962C8B-B14F-4D97-AF65-F5344CB8AC3E}">
        <p14:creationId xmlns:p14="http://schemas.microsoft.com/office/powerpoint/2010/main" val="3595870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14</a:t>
            </a:fld>
            <a:endParaRPr lang="en-US" dirty="0"/>
          </a:p>
        </p:txBody>
      </p:sp>
      <p:sp>
        <p:nvSpPr>
          <p:cNvPr id="8" name="TextBox 7"/>
          <p:cNvSpPr txBox="1"/>
          <p:nvPr/>
        </p:nvSpPr>
        <p:spPr>
          <a:xfrm>
            <a:off x="330867" y="18369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Education in Texas</a:t>
            </a:r>
            <a:endParaRPr lang="en-US" sz="2400" dirty="0">
              <a:solidFill>
                <a:schemeClr val="accent5">
                  <a:lumMod val="50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81886"/>
            <a:ext cx="9143999" cy="6076114"/>
          </a:xfrm>
          <a:prstGeom prst="rect">
            <a:avLst/>
          </a:prstGeom>
        </p:spPr>
      </p:pic>
    </p:spTree>
    <p:extLst>
      <p:ext uri="{BB962C8B-B14F-4D97-AF65-F5344CB8AC3E}">
        <p14:creationId xmlns:p14="http://schemas.microsoft.com/office/powerpoint/2010/main" val="2638849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College and Graduate Enrollment, Texas, 2007-2017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15</a:t>
            </a:fld>
            <a:endParaRPr lang="en-US" dirty="0"/>
          </a:p>
        </p:txBody>
      </p:sp>
      <p:graphicFrame>
        <p:nvGraphicFramePr>
          <p:cNvPr id="7" name="Chart 6"/>
          <p:cNvGraphicFramePr>
            <a:graphicFrameLocks/>
          </p:cNvGraphicFramePr>
          <p:nvPr>
            <p:extLst/>
          </p:nvPr>
        </p:nvGraphicFramePr>
        <p:xfrm>
          <a:off x="601579" y="1447800"/>
          <a:ext cx="8201024" cy="508935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2887579" y="1596189"/>
            <a:ext cx="0" cy="417094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48463" y="1596189"/>
            <a:ext cx="0" cy="417094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American Community Survey 1-Year Estimates, 2007-2017</a:t>
            </a:r>
            <a:endParaRPr lang="en-US" sz="1000" dirty="0">
              <a:solidFill>
                <a:schemeClr val="bg1">
                  <a:lumMod val="50000"/>
                </a:schemeClr>
              </a:solidFill>
            </a:endParaRPr>
          </a:p>
        </p:txBody>
      </p:sp>
    </p:spTree>
    <p:extLst>
      <p:ext uri="{BB962C8B-B14F-4D97-AF65-F5344CB8AC3E}">
        <p14:creationId xmlns:p14="http://schemas.microsoft.com/office/powerpoint/2010/main" val="285933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College and Graduate Enrollment by Race/Ethnicity, Texas, 2008-2017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16</a:t>
            </a:fld>
            <a:endParaRPr lang="en-US" dirty="0"/>
          </a:p>
        </p:txBody>
      </p:sp>
      <p:graphicFrame>
        <p:nvGraphicFramePr>
          <p:cNvPr id="7" name="Chart 6"/>
          <p:cNvGraphicFramePr>
            <a:graphicFrameLocks/>
          </p:cNvGraphicFramePr>
          <p:nvPr>
            <p:extLst/>
          </p:nvPr>
        </p:nvGraphicFramePr>
        <p:xfrm>
          <a:off x="954505" y="1315651"/>
          <a:ext cx="7315200" cy="524827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2518610" y="1451810"/>
            <a:ext cx="16043" cy="44356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82715" y="1451810"/>
            <a:ext cx="16043" cy="44356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American Community Survey 1-Year Estimates, 2008-2017</a:t>
            </a:r>
            <a:endParaRPr lang="en-US" sz="1000" dirty="0">
              <a:solidFill>
                <a:schemeClr val="bg1">
                  <a:lumMod val="50000"/>
                </a:schemeClr>
              </a:solidFill>
            </a:endParaRPr>
          </a:p>
        </p:txBody>
      </p:sp>
    </p:spTree>
    <p:extLst>
      <p:ext uri="{BB962C8B-B14F-4D97-AF65-F5344CB8AC3E}">
        <p14:creationId xmlns:p14="http://schemas.microsoft.com/office/powerpoint/2010/main" val="722386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Percent Distribution of Educational Attainment of Persons Aged 25 Years and Older, Texas, 2007</a:t>
            </a:r>
            <a:r>
              <a:rPr lang="en-US" sz="2400" dirty="0"/>
              <a:t> </a:t>
            </a:r>
            <a:r>
              <a:rPr lang="en-US" sz="2400" dirty="0" smtClean="0"/>
              <a:t>and 2017</a:t>
            </a:r>
            <a:endParaRPr lang="en-US" sz="2400" dirty="0"/>
          </a:p>
        </p:txBody>
      </p:sp>
      <p:sp>
        <p:nvSpPr>
          <p:cNvPr id="4" name="Slide Number Placeholder 3"/>
          <p:cNvSpPr>
            <a:spLocks noGrp="1"/>
          </p:cNvSpPr>
          <p:nvPr>
            <p:ph type="sldNum" sz="quarter" idx="4294967295"/>
          </p:nvPr>
        </p:nvSpPr>
        <p:spPr/>
        <p:txBody>
          <a:bodyPr/>
          <a:lstStyle/>
          <a:p>
            <a:fld id="{2BC1FA3B-F0C1-4F58-90BE-DCC7501F4B28}" type="slidenum">
              <a:rPr lang="en-US" smtClean="0"/>
              <a:pPr/>
              <a:t>17</a:t>
            </a:fld>
            <a:endParaRPr lang="en-US" dirty="0"/>
          </a:p>
        </p:txBody>
      </p:sp>
      <p:sp>
        <p:nvSpPr>
          <p:cNvPr id="8" name="Rectangle 7"/>
          <p:cNvSpPr/>
          <p:nvPr/>
        </p:nvSpPr>
        <p:spPr>
          <a:xfrm>
            <a:off x="0" y="6477000"/>
            <a:ext cx="6400800" cy="569387"/>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Samples, 2007-2017. </a:t>
            </a:r>
            <a:r>
              <a:rPr lang="en-US" sz="900" dirty="0">
                <a:solidFill>
                  <a:prstClr val="white">
                    <a:lumMod val="50000"/>
                  </a:prstClr>
                </a:solidFill>
                <a:latin typeface="Arial" panose="020B0604020202020204" pitchFamily="34" charset="0"/>
                <a:ea typeface="ＭＳ Ｐゴシック" pitchFamily="-16" charset="-128"/>
              </a:rPr>
              <a:t>* Years significantly different </a:t>
            </a:r>
            <a:r>
              <a:rPr lang="en-US" sz="1000" i="1" dirty="0">
                <a:solidFill>
                  <a:prstClr val="white">
                    <a:lumMod val="50000"/>
                  </a:prstClr>
                </a:solidFill>
                <a:latin typeface="Arial" panose="020B0604020202020204" pitchFamily="34" charset="0"/>
                <a:ea typeface="ＭＳ Ｐゴシック" pitchFamily="-16" charset="-128"/>
              </a:rPr>
              <a:t>p&lt;.05</a:t>
            </a:r>
            <a:endParaRPr lang="en-US" sz="1000" dirty="0">
              <a:solidFill>
                <a:prstClr val="white">
                  <a:lumMod val="50000"/>
                </a:prstClr>
              </a:solidFill>
              <a:latin typeface="Arial" charset="0"/>
              <a:ea typeface="ＭＳ Ｐゴシック" pitchFamily="-16" charset="-128"/>
            </a:endParaRPr>
          </a:p>
          <a:p>
            <a:endParaRPr lang="en-US" sz="1000" dirty="0">
              <a:solidFill>
                <a:schemeClr val="bg1">
                  <a:lumMod val="50000"/>
                </a:schemeClr>
              </a:solidFill>
            </a:endParaRPr>
          </a:p>
        </p:txBody>
      </p:sp>
      <p:graphicFrame>
        <p:nvGraphicFramePr>
          <p:cNvPr id="19" name="Content Placeholder 4"/>
          <p:cNvGraphicFramePr>
            <a:graphicFrameLocks noGrp="1"/>
          </p:cNvGraphicFramePr>
          <p:nvPr>
            <p:ph idx="1"/>
            <p:extLst/>
          </p:nvPr>
        </p:nvGraphicFramePr>
        <p:xfrm>
          <a:off x="5588470" y="4163989"/>
          <a:ext cx="3295648" cy="1095375"/>
        </p:xfrm>
        <a:graphic>
          <a:graphicData uri="http://schemas.openxmlformats.org/drawingml/2006/table">
            <a:tbl>
              <a:tblPr firstRow="1">
                <a:tableStyleId>{5C22544A-7EE6-4342-B048-85BDC9FD1C3A}</a:tableStyleId>
              </a:tblPr>
              <a:tblGrid>
                <a:gridCol w="2024280">
                  <a:extLst>
                    <a:ext uri="{9D8B030D-6E8A-4147-A177-3AD203B41FA5}">
                      <a16:colId xmlns:a16="http://schemas.microsoft.com/office/drawing/2014/main" val="20000"/>
                    </a:ext>
                  </a:extLst>
                </a:gridCol>
                <a:gridCol w="514103">
                  <a:extLst>
                    <a:ext uri="{9D8B030D-6E8A-4147-A177-3AD203B41FA5}">
                      <a16:colId xmlns:a16="http://schemas.microsoft.com/office/drawing/2014/main" val="20001"/>
                    </a:ext>
                  </a:extLst>
                </a:gridCol>
                <a:gridCol w="537556">
                  <a:extLst>
                    <a:ext uri="{9D8B030D-6E8A-4147-A177-3AD203B41FA5}">
                      <a16:colId xmlns:a16="http://schemas.microsoft.com/office/drawing/2014/main" val="20002"/>
                    </a:ext>
                  </a:extLst>
                </a:gridCol>
                <a:gridCol w="219709">
                  <a:extLst>
                    <a:ext uri="{9D8B030D-6E8A-4147-A177-3AD203B41FA5}">
                      <a16:colId xmlns:a16="http://schemas.microsoft.com/office/drawing/2014/main" val="20003"/>
                    </a:ext>
                  </a:extLst>
                </a:gridCol>
              </a:tblGrid>
              <a:tr h="214342">
                <a:tc>
                  <a:txBody>
                    <a:bodyPr/>
                    <a:lstStyle/>
                    <a:p>
                      <a:pPr algn="l" fontAlgn="t"/>
                      <a:endParaRPr lang="en-US" sz="1100" b="0" i="0" u="none" strike="noStrike" dirty="0">
                        <a:solidFill>
                          <a:schemeClr val="tx2"/>
                        </a:solidFill>
                        <a:effectLst/>
                        <a:latin typeface="SansSerif" panose="00000400000000000000" pitchFamily="2" charset="2"/>
                      </a:endParaRPr>
                    </a:p>
                  </a:txBody>
                  <a:tcPr marL="9525" marR="9525" marT="9525" marB="0"/>
                </a:tc>
                <a:tc>
                  <a:txBody>
                    <a:bodyPr/>
                    <a:lstStyle/>
                    <a:p>
                      <a:pPr algn="ctr" fontAlgn="t"/>
                      <a:r>
                        <a:rPr lang="en-US" sz="1400" b="0" u="none" strike="noStrike" dirty="0">
                          <a:effectLst/>
                        </a:rPr>
                        <a:t> </a:t>
                      </a:r>
                      <a:r>
                        <a:rPr lang="en-US" sz="1400" b="0" u="none" strike="noStrike" dirty="0" smtClean="0">
                          <a:effectLst/>
                        </a:rPr>
                        <a:t>2007</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1400" b="0" u="none" strike="noStrike" dirty="0" smtClean="0">
                          <a:effectLst/>
                        </a:rPr>
                        <a:t>2017</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l" fontAlgn="t"/>
                      <a:r>
                        <a:rPr lang="en-US" sz="1100" b="0" u="none" strike="noStrike" dirty="0">
                          <a:effectLst/>
                        </a:rPr>
                        <a:t> </a:t>
                      </a:r>
                      <a:endParaRPr lang="en-US" sz="1100" b="0" i="0" u="none" strike="noStrike" dirty="0">
                        <a:solidFill>
                          <a:schemeClr val="tx2"/>
                        </a:solidFill>
                        <a:effectLst/>
                        <a:latin typeface="SansSerif" panose="00000400000000000000" pitchFamily="2" charset="2"/>
                      </a:endParaRPr>
                    </a:p>
                  </a:txBody>
                  <a:tcPr marL="9525" marR="9525" marT="9525" marB="0"/>
                </a:tc>
                <a:extLst>
                  <a:ext uri="{0D108BD9-81ED-4DB2-BD59-A6C34878D82A}">
                    <a16:rowId xmlns:a16="http://schemas.microsoft.com/office/drawing/2014/main" val="10000"/>
                  </a:ext>
                </a:extLst>
              </a:tr>
              <a:tr h="420144">
                <a:tc>
                  <a:txBody>
                    <a:bodyPr/>
                    <a:lstStyle/>
                    <a:p>
                      <a:pPr marL="0" lvl="1" algn="l" fontAlgn="t"/>
                      <a:r>
                        <a:rPr lang="en-US" sz="1400" b="0" u="none" strike="noStrike" dirty="0" smtClean="0">
                          <a:solidFill>
                            <a:schemeClr val="tx2"/>
                          </a:solidFill>
                          <a:effectLst/>
                        </a:rPr>
                        <a:t>Percent </a:t>
                      </a:r>
                      <a:r>
                        <a:rPr lang="en-US" sz="1400" b="0" u="none" strike="noStrike" dirty="0">
                          <a:solidFill>
                            <a:schemeClr val="tx2"/>
                          </a:solidFill>
                          <a:effectLst/>
                        </a:rPr>
                        <a:t>high school graduate or higher</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79.1%</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83.6%</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1400" b="0" u="none" strike="noStrike" dirty="0">
                          <a:solidFill>
                            <a:schemeClr val="tx2"/>
                          </a:solidFill>
                          <a:effectLst/>
                        </a:rPr>
                        <a:t>*</a:t>
                      </a:r>
                      <a:endParaRPr lang="en-US" sz="1400" b="0" i="0" u="none" strike="noStrike" dirty="0">
                        <a:solidFill>
                          <a:schemeClr val="tx2"/>
                        </a:solidFill>
                        <a:effectLst/>
                        <a:latin typeface="SansSerif" panose="00000400000000000000" pitchFamily="2" charset="2"/>
                      </a:endParaRPr>
                    </a:p>
                  </a:txBody>
                  <a:tcPr marL="9525" marR="9525" marT="9525" marB="0" anchor="ctr"/>
                </a:tc>
                <a:extLst>
                  <a:ext uri="{0D108BD9-81ED-4DB2-BD59-A6C34878D82A}">
                    <a16:rowId xmlns:a16="http://schemas.microsoft.com/office/drawing/2014/main" val="10001"/>
                  </a:ext>
                </a:extLst>
              </a:tr>
              <a:tr h="420144">
                <a:tc>
                  <a:txBody>
                    <a:bodyPr/>
                    <a:lstStyle/>
                    <a:p>
                      <a:pPr marL="0" lvl="1" algn="l" fontAlgn="t"/>
                      <a:r>
                        <a:rPr lang="en-US" sz="1400" b="0" u="none" strike="noStrike" dirty="0" smtClean="0">
                          <a:solidFill>
                            <a:schemeClr val="tx2"/>
                          </a:solidFill>
                          <a:effectLst/>
                        </a:rPr>
                        <a:t>Percent </a:t>
                      </a:r>
                      <a:r>
                        <a:rPr lang="en-US" sz="1400" b="0" u="none" strike="noStrike" dirty="0">
                          <a:solidFill>
                            <a:schemeClr val="tx2"/>
                          </a:solidFill>
                          <a:effectLst/>
                        </a:rPr>
                        <a:t>bachelor's degree or higher</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25.2%</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29.6%</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1400" b="0" u="none" strike="noStrike" dirty="0">
                          <a:solidFill>
                            <a:schemeClr val="tx2"/>
                          </a:solidFill>
                          <a:effectLst/>
                        </a:rPr>
                        <a:t>*</a:t>
                      </a:r>
                      <a:endParaRPr lang="en-US" sz="1400" b="0" i="0" u="none" strike="noStrike" dirty="0">
                        <a:solidFill>
                          <a:schemeClr val="tx2"/>
                        </a:solidFill>
                        <a:effectLst/>
                        <a:latin typeface="SansSerif" panose="00000400000000000000" pitchFamily="2" charset="2"/>
                      </a:endParaRP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20" name="Chart 19"/>
          <p:cNvGraphicFramePr>
            <a:graphicFrameLocks/>
          </p:cNvGraphicFramePr>
          <p:nvPr>
            <p:extLst/>
          </p:nvPr>
        </p:nvGraphicFramePr>
        <p:xfrm>
          <a:off x="1042736" y="1171075"/>
          <a:ext cx="6529138" cy="5305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0996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Educational Attainment, Texas, </a:t>
            </a:r>
            <a:br>
              <a:rPr lang="en-US" dirty="0" smtClean="0"/>
            </a:br>
            <a:r>
              <a:rPr lang="en-US" dirty="0" smtClean="0"/>
              <a:t>2007 and 2017</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graphicFrame>
        <p:nvGraphicFramePr>
          <p:cNvPr id="11" name="Content Placeholder 10"/>
          <p:cNvGraphicFramePr>
            <a:graphicFrameLocks noGrp="1"/>
          </p:cNvGraphicFramePr>
          <p:nvPr>
            <p:ph sz="quarter" idx="4294967295"/>
            <p:extLst/>
          </p:nvPr>
        </p:nvGraphicFramePr>
        <p:xfrm>
          <a:off x="473242" y="1130969"/>
          <a:ext cx="4052837" cy="5432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half" idx="2"/>
            <p:extLst/>
          </p:nvPr>
        </p:nvGraphicFramePr>
        <p:xfrm>
          <a:off x="4646613" y="1130969"/>
          <a:ext cx="3886200" cy="543295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ACS </a:t>
            </a:r>
            <a:r>
              <a:rPr lang="en-US" sz="900" dirty="0">
                <a:solidFill>
                  <a:schemeClr val="bg1">
                    <a:lumMod val="50000"/>
                  </a:schemeClr>
                </a:solidFill>
                <a:ea typeface="Times New Roman" panose="02020603050405020304" pitchFamily="18" charset="0"/>
                <a:cs typeface="Times New Roman" panose="02020603050405020304" pitchFamily="18" charset="0"/>
              </a:rPr>
              <a:t>1</a:t>
            </a:r>
            <a:r>
              <a:rPr lang="en-US" sz="900" dirty="0" smtClean="0">
                <a:solidFill>
                  <a:schemeClr val="bg1">
                    <a:lumMod val="50000"/>
                  </a:schemeClr>
                </a:solidFill>
                <a:ea typeface="Times New Roman" panose="02020603050405020304" pitchFamily="18" charset="0"/>
                <a:cs typeface="Times New Roman" panose="02020603050405020304" pitchFamily="18" charset="0"/>
              </a:rPr>
              <a:t>-Year Estimates, 2007, 2017</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565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Percent of Civilian Labor Force by Occupation, Texas, 2007, 2017 and 2017-2017 Change</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19</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a:t>
            </a:r>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2007, 2017</a:t>
            </a:r>
            <a:endParaRPr lang="en-US" sz="1000" dirty="0">
              <a:solidFill>
                <a:schemeClr val="bg1">
                  <a:lumMod val="50000"/>
                </a:schemeClr>
              </a:solidFill>
            </a:endParaRPr>
          </a:p>
        </p:txBody>
      </p:sp>
      <p:graphicFrame>
        <p:nvGraphicFramePr>
          <p:cNvPr id="9" name="Content Placeholder 8"/>
          <p:cNvGraphicFramePr>
            <a:graphicFrameLocks noGrp="1"/>
          </p:cNvGraphicFramePr>
          <p:nvPr>
            <p:ph idx="1"/>
            <p:extLst/>
          </p:nvPr>
        </p:nvGraphicFramePr>
        <p:xfrm>
          <a:off x="305635" y="1607553"/>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9221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77" y="6148115"/>
            <a:ext cx="6324600" cy="523220"/>
          </a:xfrm>
          <a:prstGeom prst="rect">
            <a:avLst/>
          </a:prstGeom>
          <a:noFill/>
        </p:spPr>
        <p:txBody>
          <a:bodyPr wrap="square" rtlCol="0">
            <a:spAutoFit/>
          </a:bodyPr>
          <a:lstStyle/>
          <a:p>
            <a:r>
              <a:rPr lang="en-US" sz="2800" dirty="0" smtClean="0">
                <a:solidFill>
                  <a:srgbClr val="254061"/>
                </a:solidFill>
                <a:latin typeface="+mj-lt"/>
              </a:rPr>
              <a:t>Texas is experiencing significant growth.</a:t>
            </a:r>
            <a:endParaRPr lang="en-US" sz="2800" dirty="0">
              <a:solidFill>
                <a:srgbClr val="254061"/>
              </a:solidFill>
              <a:latin typeface="+mj-lt"/>
            </a:endParaRP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118" t="1816" r="2942" b="4728"/>
          <a:stretch/>
        </p:blipFill>
        <p:spPr>
          <a:xfrm>
            <a:off x="1190625" y="648197"/>
            <a:ext cx="6762750" cy="5334000"/>
          </a:xfrm>
          <a:prstGeom prst="rect">
            <a:avLst/>
          </a:prstGeom>
        </p:spPr>
      </p:pic>
    </p:spTree>
    <p:extLst>
      <p:ext uri="{BB962C8B-B14F-4D97-AF65-F5344CB8AC3E}">
        <p14:creationId xmlns:p14="http://schemas.microsoft.com/office/powerpoint/2010/main" val="4126306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Educational Attainment by Race/Ethnicity, </a:t>
            </a:r>
            <a:br>
              <a:rPr lang="en-US" sz="2400" dirty="0" smtClean="0"/>
            </a:br>
            <a:r>
              <a:rPr lang="en-US" sz="2400" dirty="0" smtClean="0"/>
              <a:t>Texas and Big Four Metro Areas,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20</a:t>
            </a:fld>
            <a:endParaRPr lang="en-US" dirty="0"/>
          </a:p>
        </p:txBody>
      </p:sp>
      <p:sp>
        <p:nvSpPr>
          <p:cNvPr id="6" name="TextBox 5"/>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2017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1-Year Estimates</a:t>
            </a:r>
            <a:endParaRPr lang="en-US" sz="1100" dirty="0">
              <a:solidFill>
                <a:schemeClr val="tx1">
                  <a:lumMod val="50000"/>
                  <a:lumOff val="50000"/>
                </a:schemeClr>
              </a:solidFill>
            </a:endParaRPr>
          </a:p>
        </p:txBody>
      </p:sp>
      <p:sp>
        <p:nvSpPr>
          <p:cNvPr id="3" name="TextBox 2"/>
          <p:cNvSpPr txBox="1"/>
          <p:nvPr/>
        </p:nvSpPr>
        <p:spPr>
          <a:xfrm>
            <a:off x="1461660" y="1267609"/>
            <a:ext cx="2406364" cy="307777"/>
          </a:xfrm>
          <a:prstGeom prst="rect">
            <a:avLst/>
          </a:prstGeom>
          <a:noFill/>
        </p:spPr>
        <p:txBody>
          <a:bodyPr wrap="none" rtlCol="0">
            <a:spAutoFit/>
          </a:bodyPr>
          <a:lstStyle/>
          <a:p>
            <a:r>
              <a:rPr lang="en-US" sz="1400" dirty="0" smtClean="0">
                <a:solidFill>
                  <a:schemeClr val="bg2">
                    <a:lumMod val="25000"/>
                  </a:schemeClr>
                </a:solidFill>
              </a:rPr>
              <a:t>High School Degree and above</a:t>
            </a:r>
            <a:endParaRPr lang="en-US" sz="1400" dirty="0">
              <a:solidFill>
                <a:schemeClr val="bg2">
                  <a:lumMod val="25000"/>
                </a:schemeClr>
              </a:solidFill>
            </a:endParaRPr>
          </a:p>
        </p:txBody>
      </p:sp>
      <p:sp>
        <p:nvSpPr>
          <p:cNvPr id="10" name="TextBox 9"/>
          <p:cNvSpPr txBox="1"/>
          <p:nvPr/>
        </p:nvSpPr>
        <p:spPr>
          <a:xfrm>
            <a:off x="5827627" y="2421929"/>
            <a:ext cx="2305568" cy="307777"/>
          </a:xfrm>
          <a:prstGeom prst="rect">
            <a:avLst/>
          </a:prstGeom>
          <a:noFill/>
        </p:spPr>
        <p:txBody>
          <a:bodyPr wrap="none" rtlCol="0">
            <a:spAutoFit/>
          </a:bodyPr>
          <a:lstStyle/>
          <a:p>
            <a:r>
              <a:rPr lang="en-US" sz="1400" dirty="0" smtClean="0">
                <a:solidFill>
                  <a:schemeClr val="bg2">
                    <a:lumMod val="25000"/>
                  </a:schemeClr>
                </a:solidFill>
              </a:rPr>
              <a:t>Bachelor’s Degree and above</a:t>
            </a:r>
            <a:endParaRPr lang="en-US" sz="1400" dirty="0">
              <a:solidFill>
                <a:schemeClr val="bg2">
                  <a:lumMod val="25000"/>
                </a:schemeClr>
              </a:solidFill>
            </a:endParaRPr>
          </a:p>
        </p:txBody>
      </p:sp>
      <p:graphicFrame>
        <p:nvGraphicFramePr>
          <p:cNvPr id="11" name="Chart 10"/>
          <p:cNvGraphicFramePr>
            <a:graphicFrameLocks noGrp="1"/>
          </p:cNvGraphicFramePr>
          <p:nvPr>
            <p:extLst>
              <p:ext uri="{D42A27DB-BD31-4B8C-83A1-F6EECF244321}">
                <p14:modId xmlns:p14="http://schemas.microsoft.com/office/powerpoint/2010/main" val="559682107"/>
              </p:ext>
            </p:extLst>
          </p:nvPr>
        </p:nvGraphicFramePr>
        <p:xfrm>
          <a:off x="312959" y="1514812"/>
          <a:ext cx="8518083" cy="49671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708290" y="1267609"/>
            <a:ext cx="4144297" cy="1169551"/>
          </a:xfrm>
          <a:prstGeom prst="rect">
            <a:avLst/>
          </a:prstGeom>
          <a:solidFill>
            <a:schemeClr val="bg1"/>
          </a:solidFill>
          <a:ln>
            <a:solidFill>
              <a:schemeClr val="bg2">
                <a:lumMod val="50000"/>
              </a:schemeClr>
            </a:solidFill>
          </a:ln>
        </p:spPr>
        <p:txBody>
          <a:bodyPr wrap="square" rtlCol="0">
            <a:spAutoFit/>
          </a:bodyPr>
          <a:lstStyle/>
          <a:p>
            <a:r>
              <a:rPr lang="en-US" sz="1400" dirty="0" smtClean="0">
                <a:ln w="3175">
                  <a:noFill/>
                </a:ln>
              </a:rPr>
              <a:t>Educational attainment in the San Antonio metro is slightly higher than that of the state overall. Hispanics and Blacks in San Antonio have higher educational attainment shares relative to the state and other metros.</a:t>
            </a:r>
            <a:endParaRPr lang="en-US" sz="1400" dirty="0">
              <a:ln w="3175">
                <a:noFill/>
              </a:ln>
            </a:endParaRPr>
          </a:p>
        </p:txBody>
      </p:sp>
    </p:spTree>
    <p:extLst>
      <p:ext uri="{BB962C8B-B14F-4D97-AF65-F5344CB8AC3E}">
        <p14:creationId xmlns:p14="http://schemas.microsoft.com/office/powerpoint/2010/main" val="412588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3746"/>
          <a:stretch/>
        </p:blipFill>
        <p:spPr>
          <a:xfrm>
            <a:off x="160421" y="118075"/>
            <a:ext cx="6432885" cy="6587525"/>
          </a:xfrm>
          <a:prstGeom prst="rect">
            <a:avLst/>
          </a:prstGeom>
        </p:spPr>
      </p:pic>
      <p:sp>
        <p:nvSpPr>
          <p:cNvPr id="5" name="TextBox 4"/>
          <p:cNvSpPr txBox="1"/>
          <p:nvPr/>
        </p:nvSpPr>
        <p:spPr>
          <a:xfrm>
            <a:off x="330867" y="18369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Young Texans</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1294207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by Age Group, Texas, 2010-2017</a:t>
            </a:r>
            <a:endParaRPr lang="en-US" sz="2400" dirty="0"/>
          </a:p>
        </p:txBody>
      </p:sp>
      <p:graphicFrame>
        <p:nvGraphicFramePr>
          <p:cNvPr id="4" name="Chart 3"/>
          <p:cNvGraphicFramePr>
            <a:graphicFrameLocks noGrp="1"/>
          </p:cNvGraphicFramePr>
          <p:nvPr>
            <p:extLst/>
          </p:nvPr>
        </p:nvGraphicFramePr>
        <p:xfrm>
          <a:off x="630195" y="1458097"/>
          <a:ext cx="7883611" cy="511352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2017 Population Estimates</a:t>
            </a:r>
            <a:endParaRPr lang="en-US" sz="1000" dirty="0">
              <a:solidFill>
                <a:schemeClr val="bg1">
                  <a:lumMod val="50000"/>
                </a:schemeClr>
              </a:solidFill>
            </a:endParaRPr>
          </a:p>
        </p:txBody>
      </p:sp>
    </p:spTree>
    <p:extLst>
      <p:ext uri="{BB962C8B-B14F-4D97-AF65-F5344CB8AC3E}">
        <p14:creationId xmlns:p14="http://schemas.microsoft.com/office/powerpoint/2010/main" val="1945596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Place of Birth for Population 18 to 24 Years, Texas, </a:t>
            </a:r>
            <a:br>
              <a:rPr lang="en-US" sz="2400" dirty="0" smtClean="0"/>
            </a:br>
            <a:r>
              <a:rPr lang="en-US" sz="2400" dirty="0" smtClean="0"/>
              <a:t>2007</a:t>
            </a:r>
            <a:r>
              <a:rPr lang="en-US" sz="2400" dirty="0"/>
              <a:t> </a:t>
            </a:r>
            <a:r>
              <a:rPr lang="en-US" sz="2400" dirty="0" smtClean="0"/>
              <a:t>and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23</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794672818"/>
              </p:ext>
            </p:extLst>
          </p:nvPr>
        </p:nvGraphicFramePr>
        <p:xfrm>
          <a:off x="1315452" y="1069672"/>
          <a:ext cx="6938211" cy="549425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American Community Survey 1-Year Estimates, 2007, 2017</a:t>
            </a:r>
            <a:endParaRPr lang="en-US" sz="1000" dirty="0">
              <a:solidFill>
                <a:schemeClr val="bg1">
                  <a:lumMod val="50000"/>
                </a:schemeClr>
              </a:solidFill>
            </a:endParaRPr>
          </a:p>
        </p:txBody>
      </p:sp>
    </p:spTree>
    <p:extLst>
      <p:ext uri="{BB962C8B-B14F-4D97-AF65-F5344CB8AC3E}">
        <p14:creationId xmlns:p14="http://schemas.microsoft.com/office/powerpoint/2010/main" val="145465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18 to 24 Years by Race/Ethnicity, Texas, </a:t>
            </a:r>
            <a:br>
              <a:rPr lang="en-US" sz="2400" dirty="0" smtClean="0"/>
            </a:br>
            <a:r>
              <a:rPr lang="en-US" sz="2400" dirty="0" smtClean="0"/>
              <a:t>2010-2017</a:t>
            </a:r>
            <a:endParaRPr lang="en-US" sz="2400" dirty="0"/>
          </a:p>
        </p:txBody>
      </p:sp>
      <p:sp>
        <p:nvSpPr>
          <p:cNvPr id="5" name="Rectangle 4"/>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2017 Population Estimates</a:t>
            </a:r>
            <a:endParaRPr lang="en-US" sz="1000" dirty="0">
              <a:solidFill>
                <a:schemeClr val="bg1">
                  <a:lumMod val="50000"/>
                </a:schemeClr>
              </a:solidFill>
            </a:endParaRPr>
          </a:p>
        </p:txBody>
      </p:sp>
      <p:graphicFrame>
        <p:nvGraphicFramePr>
          <p:cNvPr id="8" name="Chart 7"/>
          <p:cNvGraphicFramePr>
            <a:graphicFrameLocks/>
          </p:cNvGraphicFramePr>
          <p:nvPr>
            <p:extLst/>
          </p:nvPr>
        </p:nvGraphicFramePr>
        <p:xfrm>
          <a:off x="878054" y="1362075"/>
          <a:ext cx="7419975" cy="5114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0219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Annual Numeric Change in Population 18 to 24, Texas, 2010-2017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25</a:t>
            </a:fld>
            <a:endParaRPr lang="en-US" dirty="0"/>
          </a:p>
        </p:txBody>
      </p:sp>
      <p:graphicFrame>
        <p:nvGraphicFramePr>
          <p:cNvPr id="7" name="Chart 6"/>
          <p:cNvGraphicFramePr>
            <a:graphicFrameLocks/>
          </p:cNvGraphicFramePr>
          <p:nvPr>
            <p:extLst/>
          </p:nvPr>
        </p:nvGraphicFramePr>
        <p:xfrm>
          <a:off x="1554479" y="1122946"/>
          <a:ext cx="6217921" cy="544097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2017 Population Estimates</a:t>
            </a:r>
            <a:endParaRPr lang="en-US" sz="1000" dirty="0">
              <a:solidFill>
                <a:schemeClr val="bg1">
                  <a:lumMod val="50000"/>
                </a:schemeClr>
              </a:solidFill>
            </a:endParaRPr>
          </a:p>
        </p:txBody>
      </p:sp>
    </p:spTree>
    <p:extLst>
      <p:ext uri="{BB962C8B-B14F-4D97-AF65-F5344CB8AC3E}">
        <p14:creationId xmlns:p14="http://schemas.microsoft.com/office/powerpoint/2010/main" val="2224723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32" y="0"/>
            <a:ext cx="9888832" cy="6858000"/>
          </a:xfrm>
          <a:prstGeom prst="rect">
            <a:avLst/>
          </a:prstGeom>
        </p:spPr>
      </p:pic>
      <p:sp>
        <p:nvSpPr>
          <p:cNvPr id="3" name="TextBox 2"/>
          <p:cNvSpPr txBox="1"/>
          <p:nvPr/>
        </p:nvSpPr>
        <p:spPr>
          <a:xfrm>
            <a:off x="250631" y="6169724"/>
            <a:ext cx="8610600" cy="461665"/>
          </a:xfrm>
          <a:prstGeom prst="rect">
            <a:avLst/>
          </a:prstGeom>
          <a:noFill/>
        </p:spPr>
        <p:txBody>
          <a:bodyPr wrap="square" rtlCol="0">
            <a:spAutoFit/>
          </a:bodyPr>
          <a:lstStyle/>
          <a:p>
            <a:r>
              <a:rPr lang="en-US" sz="2400" dirty="0" smtClean="0">
                <a:solidFill>
                  <a:schemeClr val="bg1"/>
                </a:solidFill>
                <a:latin typeface="+mj-lt"/>
              </a:rPr>
              <a:t>Population Projections</a:t>
            </a:r>
            <a:endParaRPr lang="en-US" sz="2400" dirty="0">
              <a:solidFill>
                <a:schemeClr val="bg1"/>
              </a:solidFill>
              <a:latin typeface="+mj-lt"/>
            </a:endParaRPr>
          </a:p>
        </p:txBody>
      </p:sp>
    </p:spTree>
    <p:extLst>
      <p:ext uri="{BB962C8B-B14F-4D97-AF65-F5344CB8AC3E}">
        <p14:creationId xmlns:p14="http://schemas.microsoft.com/office/powerpoint/2010/main" val="2907599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2010-2050,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5" name="Chart 4"/>
          <p:cNvGraphicFramePr>
            <a:graphicFrameLocks noGrp="1"/>
          </p:cNvGraphicFramePr>
          <p:nvPr>
            <p:extLst>
              <p:ext uri="{D42A27DB-BD31-4B8C-83A1-F6EECF244321}">
                <p14:modId xmlns:p14="http://schemas.microsoft.com/office/powerpoint/2010/main" val="566423259"/>
              </p:ext>
            </p:extLst>
          </p:nvPr>
        </p:nvGraphicFramePr>
        <p:xfrm>
          <a:off x="333955" y="1069104"/>
          <a:ext cx="8181892" cy="52740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403" y="6489550"/>
            <a:ext cx="4397358"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and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468594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a:t>
            </a:r>
            <a:r>
              <a:rPr lang="en-US" sz="2400" dirty="0" smtClean="0"/>
              <a:t>Population </a:t>
            </a:r>
            <a:r>
              <a:rPr lang="en-US" sz="2400" dirty="0"/>
              <a:t>by Race and Ethnicity, </a:t>
            </a:r>
            <a:r>
              <a:rPr lang="en-US" sz="2400" dirty="0" smtClean="0"/>
              <a:t/>
            </a:r>
            <a:br>
              <a:rPr lang="en-US" sz="2400" dirty="0" smtClean="0"/>
            </a:br>
            <a:r>
              <a:rPr lang="en-US" sz="2400" dirty="0" smtClean="0"/>
              <a:t>Texas 2010-2030</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10" name="TextBox 9"/>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48719660"/>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6417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Projected Population Change and Percent of Total Projected Change by Race/Ethnicity, 2010-2030, Texas</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2025432"/>
              </p:ext>
            </p:extLst>
          </p:nvPr>
        </p:nvGraphicFramePr>
        <p:xfrm>
          <a:off x="342900" y="1511300"/>
          <a:ext cx="8458200" cy="489201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spTree>
    <p:extLst>
      <p:ext uri="{BB962C8B-B14F-4D97-AF65-F5344CB8AC3E}">
        <p14:creationId xmlns:p14="http://schemas.microsoft.com/office/powerpoint/2010/main" val="155829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t>Population Growth of Select States</a:t>
            </a:r>
            <a:r>
              <a:rPr lang="en-US" sz="2400" dirty="0"/>
              <a:t>, </a:t>
            </a:r>
            <a:r>
              <a:rPr lang="en-US" sz="2400" dirty="0" smtClean="0"/>
              <a:t>2000-2018</a:t>
            </a:r>
            <a:endParaRPr lang="en-US" sz="2400" dirty="0"/>
          </a:p>
        </p:txBody>
      </p:sp>
      <p:sp>
        <p:nvSpPr>
          <p:cNvPr id="4" name="Slide Number Placeholder 3"/>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9" name="Rectangle 8"/>
          <p:cNvSpPr/>
          <p:nvPr/>
        </p:nvSpPr>
        <p:spPr>
          <a:xfrm>
            <a:off x="0" y="6396338"/>
            <a:ext cx="8001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2000 and 2010 Census Count,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Estimates.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51610397"/>
              </p:ext>
            </p:extLst>
          </p:nvPr>
        </p:nvGraphicFramePr>
        <p:xfrm>
          <a:off x="377825" y="1511300"/>
          <a:ext cx="8653811" cy="4858706"/>
        </p:xfrm>
        <a:graphic>
          <a:graphicData uri="http://schemas.openxmlformats.org/drawingml/2006/table">
            <a:tbl>
              <a:tblPr firstRow="1" bandRow="1">
                <a:tableStyleId>{3B4B98B0-60AC-42C2-AFA5-B58CD77FA1E5}</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457893">
                  <a:extLst>
                    <a:ext uri="{9D8B030D-6E8A-4147-A177-3AD203B41FA5}">
                      <a16:colId xmlns:a16="http://schemas.microsoft.com/office/drawing/2014/main" val="20003"/>
                    </a:ext>
                  </a:extLst>
                </a:gridCol>
                <a:gridCol w="136145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249031">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a:r>
                        <a:rPr lang="en-US" sz="1600" dirty="0" smtClean="0">
                          <a:solidFill>
                            <a:schemeClr val="accent1">
                              <a:lumMod val="50000"/>
                            </a:schemeClr>
                          </a:solidFill>
                        </a:rPr>
                        <a:t>2000</a:t>
                      </a:r>
                    </a:p>
                    <a:p>
                      <a:pPr marL="233363" indent="0" algn="ctr"/>
                      <a:r>
                        <a:rPr lang="en-US" sz="1600" dirty="0" smtClean="0">
                          <a:solidFill>
                            <a:schemeClr val="accent1">
                              <a:lumMod val="50000"/>
                            </a:schemeClr>
                          </a:solidFill>
                        </a:rPr>
                        <a:t>Population</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2010</a:t>
                      </a:r>
                    </a:p>
                    <a:p>
                      <a:pPr marL="233363" indent="0" algn="ctr" defTabSz="914400" rtl="0" eaLnBrk="1" latinLnBrk="0" hangingPunct="1"/>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2018 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Numeric</a:t>
                      </a:r>
                    </a:p>
                    <a:p>
                      <a:pPr marL="233363" indent="0" algn="ctr" defTabSz="914400" rtl="0" eaLnBrk="1" latinLnBrk="0" hangingPunct="1"/>
                      <a:r>
                        <a:rPr lang="en-US" sz="1600" kern="1200" dirty="0" smtClean="0">
                          <a:solidFill>
                            <a:schemeClr val="accent1">
                              <a:lumMod val="50000"/>
                            </a:schemeClr>
                          </a:solidFill>
                        </a:rPr>
                        <a:t>Change</a:t>
                      </a:r>
                    </a:p>
                    <a:p>
                      <a:pPr marL="233363" indent="0" algn="ctr" defTabSz="914400" rtl="0" eaLnBrk="1" latinLnBrk="0" hangingPunct="1"/>
                      <a:r>
                        <a:rPr lang="en-US" sz="1600" kern="1200" dirty="0" smtClean="0">
                          <a:solidFill>
                            <a:schemeClr val="accent1">
                              <a:lumMod val="50000"/>
                            </a:schemeClr>
                          </a:solidFill>
                        </a:rPr>
                        <a:t>2010-2018</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smtClean="0">
                          <a:solidFill>
                            <a:schemeClr val="accent1">
                              <a:lumMod val="50000"/>
                            </a:schemeClr>
                          </a:solidFill>
                        </a:rPr>
                        <a:t>Percent</a:t>
                      </a:r>
                    </a:p>
                    <a:p>
                      <a:pPr marL="58738" indent="0" algn="ctr"/>
                      <a:r>
                        <a:rPr lang="en-US" sz="1600" dirty="0" smtClean="0">
                          <a:solidFill>
                            <a:schemeClr val="accent1">
                              <a:lumMod val="50000"/>
                            </a:schemeClr>
                          </a:solidFill>
                        </a:rPr>
                        <a:t>Change</a:t>
                      </a:r>
                    </a:p>
                    <a:p>
                      <a:pPr marL="58738" indent="0" algn="ctr"/>
                      <a:r>
                        <a:rPr lang="en-US" sz="1600" dirty="0" smtClean="0">
                          <a:solidFill>
                            <a:schemeClr val="accent1">
                              <a:lumMod val="50000"/>
                            </a:schemeClr>
                          </a:solidFill>
                        </a:rPr>
                        <a:t>2010-2018</a:t>
                      </a:r>
                      <a:endParaRPr lang="en-US" sz="1600" b="1" dirty="0">
                        <a:solidFill>
                          <a:schemeClr val="accent1">
                            <a:lumMod val="50000"/>
                          </a:schemeClr>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01075">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281,421,906</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308,745,538</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327,167,434</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18,409,329</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6%</a:t>
                      </a:r>
                      <a:endParaRPr lang="en-US" sz="1600" b="1" i="0" u="none" strike="noStrike" dirty="0">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401075">
                <a:tc>
                  <a:txBody>
                    <a:bodyPr/>
                    <a:lstStyle/>
                    <a:p>
                      <a:pPr algn="l" rtl="0" fontAlgn="ctr"/>
                      <a:r>
                        <a:rPr lang="en-US" sz="1600" b="1" u="none" strike="noStrike" dirty="0">
                          <a:solidFill>
                            <a:schemeClr val="accent1">
                              <a:lumMod val="50000"/>
                            </a:schemeClr>
                          </a:solidFill>
                          <a:effectLst/>
                        </a:rPr>
                        <a:t>Texas</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ctr"/>
                </a:tc>
                <a:tc>
                  <a:txBody>
                    <a:bodyPr/>
                    <a:lstStyle/>
                    <a:p>
                      <a:pPr algn="ctr" rtl="0" fontAlgn="b"/>
                      <a:r>
                        <a:rPr lang="en-US" sz="1600" b="1" u="none" strike="noStrike" dirty="0">
                          <a:solidFill>
                            <a:schemeClr val="accent1">
                              <a:lumMod val="50000"/>
                            </a:schemeClr>
                          </a:solidFill>
                          <a:effectLst/>
                        </a:rPr>
                        <a:t>20,851,820</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a:solidFill>
                            <a:schemeClr val="accent1">
                              <a:lumMod val="50000"/>
                            </a:schemeClr>
                          </a:solidFill>
                          <a:effectLst/>
                        </a:rPr>
                        <a:t>25,145,561</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28,701,845</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3,555,731</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14%</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401075">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33,871,648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37,253,956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39,557,045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2,302,522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6%</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401075">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15,982,378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18,801,310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21,299,325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2,494,745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13%</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401075">
                <a:tc>
                  <a:txBody>
                    <a:bodyPr/>
                    <a:lstStyle/>
                    <a:p>
                      <a:pPr algn="l" rtl="0" fontAlgn="ctr"/>
                      <a:r>
                        <a:rPr lang="en-US" sz="1600" u="none" strike="noStrike" dirty="0">
                          <a:effectLst/>
                        </a:rPr>
                        <a:t>Georgia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8,186,453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9,687,653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10,519,475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830,766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401075">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8,049,313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9,535,483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10,383,620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847,884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401075">
                <a:tc>
                  <a:txBody>
                    <a:bodyPr/>
                    <a:lstStyle/>
                    <a:p>
                      <a:pPr algn="l" rtl="0" fontAlgn="b"/>
                      <a:r>
                        <a:rPr lang="en-US" sz="1600" u="none" strike="noStrike" dirty="0">
                          <a:effectLst/>
                        </a:rPr>
                        <a:t>Washington</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5,894,121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6,724,540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7,535,591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811,051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5442627"/>
                  </a:ext>
                </a:extLst>
              </a:tr>
              <a:tr h="401075">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5,130,632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6,392,017</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7,171,646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779,358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401075">
                <a:tc>
                  <a:txBody>
                    <a:bodyPr/>
                    <a:lstStyle/>
                    <a:p>
                      <a:pPr algn="l" rtl="0" fontAlgn="b"/>
                      <a:r>
                        <a:rPr lang="en-US" sz="1600" b="0" i="0" u="none" strike="noStrike" dirty="0" smtClean="0">
                          <a:solidFill>
                            <a:srgbClr val="000000"/>
                          </a:solidFill>
                          <a:effectLst/>
                          <a:latin typeface="Calibri" panose="020F0502020204030204" pitchFamily="34" charset="0"/>
                        </a:rPr>
                        <a:t>Colorado</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5,695,564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666,248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13%</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37089043"/>
                  </a:ext>
                </a:extLst>
              </a:tr>
            </a:tbl>
          </a:graphicData>
        </a:graphic>
      </p:graphicFrame>
    </p:spTree>
    <p:extLst>
      <p:ext uri="{BB962C8B-B14F-4D97-AF65-F5344CB8AC3E}">
        <p14:creationId xmlns:p14="http://schemas.microsoft.com/office/powerpoint/2010/main" val="4055370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Population and Projected Population Change, </a:t>
            </a:r>
            <a:br>
              <a:rPr lang="en-US" sz="2400" dirty="0" smtClean="0"/>
            </a:br>
            <a:r>
              <a:rPr lang="en-US" sz="2400" dirty="0" smtClean="0"/>
              <a:t>San Antonio Metro Counties, 2010-2020 </a:t>
            </a:r>
            <a:endParaRPr lang="en-US" sz="2400" dirty="0"/>
          </a:p>
        </p:txBody>
      </p:sp>
      <p:graphicFrame>
        <p:nvGraphicFramePr>
          <p:cNvPr id="7" name="Content Placeholder 6"/>
          <p:cNvGraphicFramePr>
            <a:graphicFrameLocks noGrp="1"/>
          </p:cNvGraphicFramePr>
          <p:nvPr>
            <p:ph idx="1"/>
            <p:extLst/>
          </p:nvPr>
        </p:nvGraphicFramePr>
        <p:xfrm>
          <a:off x="641133" y="1425866"/>
          <a:ext cx="7872245" cy="4567383"/>
        </p:xfrm>
        <a:graphic>
          <a:graphicData uri="http://schemas.openxmlformats.org/drawingml/2006/table">
            <a:tbl>
              <a:tblPr firstRow="1" bandRow="1">
                <a:tableStyleId>{5C22544A-7EE6-4342-B048-85BDC9FD1C3A}</a:tableStyleId>
              </a:tblPr>
              <a:tblGrid>
                <a:gridCol w="1204435">
                  <a:extLst>
                    <a:ext uri="{9D8B030D-6E8A-4147-A177-3AD203B41FA5}">
                      <a16:colId xmlns:a16="http://schemas.microsoft.com/office/drawing/2014/main" val="618885690"/>
                    </a:ext>
                  </a:extLst>
                </a:gridCol>
                <a:gridCol w="1344234">
                  <a:extLst>
                    <a:ext uri="{9D8B030D-6E8A-4147-A177-3AD203B41FA5}">
                      <a16:colId xmlns:a16="http://schemas.microsoft.com/office/drawing/2014/main" val="1382737974"/>
                    </a:ext>
                  </a:extLst>
                </a:gridCol>
                <a:gridCol w="1344234">
                  <a:extLst>
                    <a:ext uri="{9D8B030D-6E8A-4147-A177-3AD203B41FA5}">
                      <a16:colId xmlns:a16="http://schemas.microsoft.com/office/drawing/2014/main" val="3186072266"/>
                    </a:ext>
                  </a:extLst>
                </a:gridCol>
                <a:gridCol w="1989671">
                  <a:extLst>
                    <a:ext uri="{9D8B030D-6E8A-4147-A177-3AD203B41FA5}">
                      <a16:colId xmlns:a16="http://schemas.microsoft.com/office/drawing/2014/main" val="1924347480"/>
                    </a:ext>
                  </a:extLst>
                </a:gridCol>
                <a:gridCol w="1989671">
                  <a:extLst>
                    <a:ext uri="{9D8B030D-6E8A-4147-A177-3AD203B41FA5}">
                      <a16:colId xmlns:a16="http://schemas.microsoft.com/office/drawing/2014/main" val="2246964465"/>
                    </a:ext>
                  </a:extLst>
                </a:gridCol>
              </a:tblGrid>
              <a:tr h="1021519">
                <a:tc>
                  <a:txBody>
                    <a:bodyPr/>
                    <a:lstStyle/>
                    <a:p>
                      <a:pPr algn="ctr" fontAlgn="b"/>
                      <a:r>
                        <a:rPr lang="en-US" sz="2000" b="1" i="0" u="none" strike="noStrike" dirty="0" smtClean="0">
                          <a:effectLst/>
                          <a:latin typeface="Calibri" panose="020F0502020204030204" pitchFamily="34" charset="0"/>
                        </a:rPr>
                        <a:t>County</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Population</a:t>
                      </a:r>
                      <a:r>
                        <a:rPr lang="en-US" sz="2000" b="1" i="0" u="none" strike="noStrike" baseline="0" dirty="0" smtClean="0">
                          <a:effectLst/>
                          <a:latin typeface="Calibri" panose="020F0502020204030204" pitchFamily="34" charset="0"/>
                        </a:rPr>
                        <a:t> 2010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Projected Population</a:t>
                      </a:r>
                      <a:r>
                        <a:rPr lang="en-US" sz="2000" b="1" i="0" u="none" strike="noStrike" baseline="0" dirty="0" smtClean="0">
                          <a:effectLst/>
                          <a:latin typeface="Calibri" panose="020F0502020204030204" pitchFamily="34" charset="0"/>
                        </a:rPr>
                        <a:t> 2020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a:effectLst/>
                          <a:latin typeface="Calibri" panose="020F0502020204030204" pitchFamily="34" charset="0"/>
                        </a:rPr>
                        <a:t>Numeric Change, </a:t>
                      </a:r>
                      <a:endParaRPr lang="en-US" sz="2000" b="1" i="0" u="none" strike="noStrike" dirty="0" smtClean="0">
                        <a:effectLst/>
                        <a:latin typeface="Calibri" panose="020F0502020204030204" pitchFamily="34" charset="0"/>
                      </a:endParaRPr>
                    </a:p>
                    <a:p>
                      <a:pPr algn="ctr" fontAlgn="b"/>
                      <a:r>
                        <a:rPr lang="en-US" sz="2000" b="1" i="0" u="none" strike="noStrike" dirty="0" smtClean="0">
                          <a:effectLst/>
                          <a:latin typeface="Calibri" panose="020F0502020204030204" pitchFamily="34" charset="0"/>
                        </a:rPr>
                        <a:t>2010-2020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Percent</a:t>
                      </a:r>
                      <a:r>
                        <a:rPr lang="en-US" sz="2000" b="1" i="0" u="none" strike="noStrike" baseline="0" dirty="0" smtClean="0">
                          <a:effectLst/>
                          <a:latin typeface="Calibri" panose="020F0502020204030204" pitchFamily="34" charset="0"/>
                        </a:rPr>
                        <a:t> Change, </a:t>
                      </a:r>
                    </a:p>
                    <a:p>
                      <a:pPr algn="ctr" fontAlgn="b"/>
                      <a:r>
                        <a:rPr lang="en-US" sz="2000" b="1" i="0" u="none" strike="noStrike" baseline="0" dirty="0" smtClean="0">
                          <a:effectLst/>
                          <a:latin typeface="Calibri" panose="020F0502020204030204" pitchFamily="34" charset="0"/>
                        </a:rPr>
                        <a:t>2010-2020</a:t>
                      </a:r>
                      <a:endParaRPr lang="en-US" sz="2000" b="1" i="0" u="none" strike="noStrike" dirty="0">
                        <a:effectLst/>
                        <a:latin typeface="Calibri" panose="020F0502020204030204" pitchFamily="34" charset="0"/>
                      </a:endParaRPr>
                    </a:p>
                  </a:txBody>
                  <a:tcPr marL="7620" marR="7620" marT="7620" marB="0" anchor="b"/>
                </a:tc>
                <a:extLst>
                  <a:ext uri="{0D108BD9-81ED-4DB2-BD59-A6C34878D82A}">
                    <a16:rowId xmlns:a16="http://schemas.microsoft.com/office/drawing/2014/main" val="1135454497"/>
                  </a:ext>
                </a:extLst>
              </a:tr>
              <a:tr h="443233">
                <a:tc>
                  <a:txBody>
                    <a:bodyPr/>
                    <a:lstStyle/>
                    <a:p>
                      <a:pPr algn="l" fontAlgn="b"/>
                      <a:r>
                        <a:rPr lang="en-US" sz="2000" b="0" i="0" u="none" strike="noStrike">
                          <a:effectLst/>
                          <a:latin typeface="Calibri" panose="020F0502020204030204" pitchFamily="34" charset="0"/>
                        </a:rPr>
                        <a:t>Atascosa</a:t>
                      </a:r>
                    </a:p>
                  </a:txBody>
                  <a:tcPr marL="7620" marR="7620" marT="7620" marB="0" anchor="b"/>
                </a:tc>
                <a:tc>
                  <a:txBody>
                    <a:bodyPr/>
                    <a:lstStyle/>
                    <a:p>
                      <a:pPr algn="r" fontAlgn="b"/>
                      <a:r>
                        <a:rPr lang="en-US" sz="2000" b="0" i="0" u="none" strike="noStrike">
                          <a:effectLst/>
                          <a:latin typeface="Calibri" panose="020F0502020204030204" pitchFamily="34" charset="0"/>
                        </a:rPr>
                        <a:t>44,911</a:t>
                      </a:r>
                    </a:p>
                  </a:txBody>
                  <a:tcPr marL="7620" marR="7620" marT="7620" marB="0" anchor="b"/>
                </a:tc>
                <a:tc>
                  <a:txBody>
                    <a:bodyPr/>
                    <a:lstStyle/>
                    <a:p>
                      <a:pPr algn="r" fontAlgn="b"/>
                      <a:r>
                        <a:rPr lang="en-US" sz="2000" b="0" i="0" u="none" strike="noStrike">
                          <a:effectLst/>
                          <a:latin typeface="Calibri" panose="020F0502020204030204" pitchFamily="34" charset="0"/>
                        </a:rPr>
                        <a:t>51,831</a:t>
                      </a:r>
                    </a:p>
                  </a:txBody>
                  <a:tcPr marL="7620" marR="7620" marT="7620" marB="0" anchor="b"/>
                </a:tc>
                <a:tc>
                  <a:txBody>
                    <a:bodyPr/>
                    <a:lstStyle/>
                    <a:p>
                      <a:pPr algn="r" fontAlgn="b"/>
                      <a:r>
                        <a:rPr lang="en-US" sz="2000" b="0" i="0" u="none" strike="noStrike">
                          <a:effectLst/>
                          <a:latin typeface="Calibri" panose="020F0502020204030204" pitchFamily="34" charset="0"/>
                        </a:rPr>
                        <a:t>6,920</a:t>
                      </a:r>
                    </a:p>
                  </a:txBody>
                  <a:tcPr marL="7620" marR="7620" marT="7620" marB="0" anchor="b"/>
                </a:tc>
                <a:tc>
                  <a:txBody>
                    <a:bodyPr/>
                    <a:lstStyle/>
                    <a:p>
                      <a:pPr algn="r" fontAlgn="b"/>
                      <a:r>
                        <a:rPr lang="en-US" sz="2000" b="0" i="0" u="none" strike="noStrike">
                          <a:effectLst/>
                          <a:latin typeface="Calibri" panose="020F0502020204030204" pitchFamily="34" charset="0"/>
                        </a:rPr>
                        <a:t>15%</a:t>
                      </a:r>
                    </a:p>
                  </a:txBody>
                  <a:tcPr marL="7620" marR="7620" marT="7620" marB="0" anchor="b"/>
                </a:tc>
                <a:extLst>
                  <a:ext uri="{0D108BD9-81ED-4DB2-BD59-A6C34878D82A}">
                    <a16:rowId xmlns:a16="http://schemas.microsoft.com/office/drawing/2014/main" val="1123110327"/>
                  </a:ext>
                </a:extLst>
              </a:tr>
              <a:tr h="443233">
                <a:tc>
                  <a:txBody>
                    <a:bodyPr/>
                    <a:lstStyle/>
                    <a:p>
                      <a:pPr algn="l" fontAlgn="b"/>
                      <a:r>
                        <a:rPr lang="en-US" sz="2000" b="0" i="0" u="none" strike="noStrike">
                          <a:effectLst/>
                          <a:latin typeface="Calibri" panose="020F0502020204030204" pitchFamily="34" charset="0"/>
                        </a:rPr>
                        <a:t>Bandera</a:t>
                      </a:r>
                    </a:p>
                  </a:txBody>
                  <a:tcPr marL="7620" marR="7620" marT="7620" marB="0" anchor="b"/>
                </a:tc>
                <a:tc>
                  <a:txBody>
                    <a:bodyPr/>
                    <a:lstStyle/>
                    <a:p>
                      <a:pPr algn="r" fontAlgn="b"/>
                      <a:r>
                        <a:rPr lang="en-US" sz="2000" b="0" i="0" u="none" strike="noStrike">
                          <a:effectLst/>
                          <a:latin typeface="Calibri" panose="020F0502020204030204" pitchFamily="34" charset="0"/>
                        </a:rPr>
                        <a:t>20,485</a:t>
                      </a:r>
                    </a:p>
                  </a:txBody>
                  <a:tcPr marL="7620" marR="7620" marT="7620" marB="0" anchor="b"/>
                </a:tc>
                <a:tc>
                  <a:txBody>
                    <a:bodyPr/>
                    <a:lstStyle/>
                    <a:p>
                      <a:pPr algn="r" fontAlgn="b"/>
                      <a:r>
                        <a:rPr lang="en-US" sz="2000" b="0" i="0" u="none" strike="noStrike">
                          <a:effectLst/>
                          <a:latin typeface="Calibri" panose="020F0502020204030204" pitchFamily="34" charset="0"/>
                        </a:rPr>
                        <a:t>21,246</a:t>
                      </a:r>
                    </a:p>
                  </a:txBody>
                  <a:tcPr marL="7620" marR="7620" marT="7620" marB="0" anchor="b"/>
                </a:tc>
                <a:tc>
                  <a:txBody>
                    <a:bodyPr/>
                    <a:lstStyle/>
                    <a:p>
                      <a:pPr algn="r" fontAlgn="b"/>
                      <a:r>
                        <a:rPr lang="en-US" sz="2000" b="0" i="0" u="none" strike="noStrike">
                          <a:effectLst/>
                          <a:latin typeface="Calibri" panose="020F0502020204030204" pitchFamily="34" charset="0"/>
                        </a:rPr>
                        <a:t>761</a:t>
                      </a:r>
                    </a:p>
                  </a:txBody>
                  <a:tcPr marL="7620" marR="7620" marT="7620" marB="0" anchor="b"/>
                </a:tc>
                <a:tc>
                  <a:txBody>
                    <a:bodyPr/>
                    <a:lstStyle/>
                    <a:p>
                      <a:pPr algn="r" fontAlgn="b"/>
                      <a:r>
                        <a:rPr lang="en-US" sz="2000" b="0" i="0" u="none" strike="noStrike">
                          <a:effectLst/>
                          <a:latin typeface="Calibri" panose="020F0502020204030204" pitchFamily="34" charset="0"/>
                        </a:rPr>
                        <a:t>4%</a:t>
                      </a:r>
                    </a:p>
                  </a:txBody>
                  <a:tcPr marL="7620" marR="7620" marT="7620" marB="0" anchor="b"/>
                </a:tc>
                <a:extLst>
                  <a:ext uri="{0D108BD9-81ED-4DB2-BD59-A6C34878D82A}">
                    <a16:rowId xmlns:a16="http://schemas.microsoft.com/office/drawing/2014/main" val="3660043592"/>
                  </a:ext>
                </a:extLst>
              </a:tr>
              <a:tr h="443233">
                <a:tc>
                  <a:txBody>
                    <a:bodyPr/>
                    <a:lstStyle/>
                    <a:p>
                      <a:pPr algn="l" fontAlgn="b"/>
                      <a:r>
                        <a:rPr lang="en-US" sz="2000" b="0" i="0" u="none" strike="noStrike">
                          <a:effectLst/>
                          <a:latin typeface="Calibri" panose="020F0502020204030204" pitchFamily="34" charset="0"/>
                        </a:rPr>
                        <a:t>Bexar</a:t>
                      </a:r>
                    </a:p>
                  </a:txBody>
                  <a:tcPr marL="7620" marR="7620" marT="7620" marB="0" anchor="b"/>
                </a:tc>
                <a:tc>
                  <a:txBody>
                    <a:bodyPr/>
                    <a:lstStyle/>
                    <a:p>
                      <a:pPr algn="r" fontAlgn="b"/>
                      <a:r>
                        <a:rPr lang="en-US" sz="2000" b="0" i="0" u="none" strike="noStrike">
                          <a:effectLst/>
                          <a:latin typeface="Calibri" panose="020F0502020204030204" pitchFamily="34" charset="0"/>
                        </a:rPr>
                        <a:t>1,714,773</a:t>
                      </a:r>
                    </a:p>
                  </a:txBody>
                  <a:tcPr marL="7620" marR="7620" marT="7620" marB="0" anchor="b"/>
                </a:tc>
                <a:tc>
                  <a:txBody>
                    <a:bodyPr/>
                    <a:lstStyle/>
                    <a:p>
                      <a:pPr algn="r" fontAlgn="b"/>
                      <a:r>
                        <a:rPr lang="en-US" sz="2000" b="0" i="0" u="none" strike="noStrike">
                          <a:effectLst/>
                          <a:latin typeface="Calibri" panose="020F0502020204030204" pitchFamily="34" charset="0"/>
                        </a:rPr>
                        <a:t>2,093,502</a:t>
                      </a:r>
                    </a:p>
                  </a:txBody>
                  <a:tcPr marL="7620" marR="7620" marT="7620" marB="0" anchor="b"/>
                </a:tc>
                <a:tc>
                  <a:txBody>
                    <a:bodyPr/>
                    <a:lstStyle/>
                    <a:p>
                      <a:pPr algn="r" fontAlgn="b"/>
                      <a:r>
                        <a:rPr lang="en-US" sz="2000" b="0" i="0" u="none" strike="noStrike">
                          <a:effectLst/>
                          <a:latin typeface="Calibri" panose="020F0502020204030204" pitchFamily="34" charset="0"/>
                        </a:rPr>
                        <a:t>378,729</a:t>
                      </a:r>
                    </a:p>
                  </a:txBody>
                  <a:tcPr marL="7620" marR="7620" marT="7620" marB="0" anchor="b"/>
                </a:tc>
                <a:tc>
                  <a:txBody>
                    <a:bodyPr/>
                    <a:lstStyle/>
                    <a:p>
                      <a:pPr algn="r" fontAlgn="b"/>
                      <a:r>
                        <a:rPr lang="en-US" sz="2000" b="0" i="0" u="none" strike="noStrike">
                          <a:effectLst/>
                          <a:latin typeface="Calibri" panose="020F0502020204030204" pitchFamily="34" charset="0"/>
                        </a:rPr>
                        <a:t>22%</a:t>
                      </a:r>
                    </a:p>
                  </a:txBody>
                  <a:tcPr marL="7620" marR="7620" marT="7620" marB="0" anchor="b"/>
                </a:tc>
                <a:extLst>
                  <a:ext uri="{0D108BD9-81ED-4DB2-BD59-A6C34878D82A}">
                    <a16:rowId xmlns:a16="http://schemas.microsoft.com/office/drawing/2014/main" val="1797435492"/>
                  </a:ext>
                </a:extLst>
              </a:tr>
              <a:tr h="443233">
                <a:tc>
                  <a:txBody>
                    <a:bodyPr/>
                    <a:lstStyle/>
                    <a:p>
                      <a:pPr algn="l" fontAlgn="b"/>
                      <a:r>
                        <a:rPr lang="en-US" sz="2000" b="0" i="0" u="none" strike="noStrike">
                          <a:effectLst/>
                          <a:latin typeface="Calibri" panose="020F0502020204030204" pitchFamily="34" charset="0"/>
                        </a:rPr>
                        <a:t>Comal</a:t>
                      </a:r>
                    </a:p>
                  </a:txBody>
                  <a:tcPr marL="7620" marR="7620" marT="7620" marB="0" anchor="b"/>
                </a:tc>
                <a:tc>
                  <a:txBody>
                    <a:bodyPr/>
                    <a:lstStyle/>
                    <a:p>
                      <a:pPr algn="r" fontAlgn="b"/>
                      <a:r>
                        <a:rPr lang="en-US" sz="2000" b="0" i="0" u="none" strike="noStrike">
                          <a:effectLst/>
                          <a:latin typeface="Calibri" panose="020F0502020204030204" pitchFamily="34" charset="0"/>
                        </a:rPr>
                        <a:t>108,472</a:t>
                      </a:r>
                    </a:p>
                  </a:txBody>
                  <a:tcPr marL="7620" marR="7620" marT="7620" marB="0" anchor="b"/>
                </a:tc>
                <a:tc>
                  <a:txBody>
                    <a:bodyPr/>
                    <a:lstStyle/>
                    <a:p>
                      <a:pPr algn="r" fontAlgn="b"/>
                      <a:r>
                        <a:rPr lang="en-US" sz="2000" b="0" i="0" u="none" strike="noStrike">
                          <a:effectLst/>
                          <a:latin typeface="Calibri" panose="020F0502020204030204" pitchFamily="34" charset="0"/>
                        </a:rPr>
                        <a:t>147,330</a:t>
                      </a:r>
                    </a:p>
                  </a:txBody>
                  <a:tcPr marL="7620" marR="7620" marT="7620" marB="0" anchor="b"/>
                </a:tc>
                <a:tc>
                  <a:txBody>
                    <a:bodyPr/>
                    <a:lstStyle/>
                    <a:p>
                      <a:pPr algn="r" fontAlgn="b"/>
                      <a:r>
                        <a:rPr lang="en-US" sz="2000" b="0" i="0" u="none" strike="noStrike">
                          <a:effectLst/>
                          <a:latin typeface="Calibri" panose="020F0502020204030204" pitchFamily="34" charset="0"/>
                        </a:rPr>
                        <a:t>38,858</a:t>
                      </a:r>
                    </a:p>
                  </a:txBody>
                  <a:tcPr marL="7620" marR="7620" marT="7620" marB="0" anchor="b"/>
                </a:tc>
                <a:tc>
                  <a:txBody>
                    <a:bodyPr/>
                    <a:lstStyle/>
                    <a:p>
                      <a:pPr algn="r" fontAlgn="b"/>
                      <a:r>
                        <a:rPr lang="en-US" sz="2000" b="0" i="0" u="none" strike="noStrike" dirty="0">
                          <a:effectLst/>
                          <a:latin typeface="Calibri" panose="020F0502020204030204" pitchFamily="34" charset="0"/>
                        </a:rPr>
                        <a:t>36%</a:t>
                      </a:r>
                    </a:p>
                  </a:txBody>
                  <a:tcPr marL="7620" marR="7620" marT="7620" marB="0" anchor="b"/>
                </a:tc>
                <a:extLst>
                  <a:ext uri="{0D108BD9-81ED-4DB2-BD59-A6C34878D82A}">
                    <a16:rowId xmlns:a16="http://schemas.microsoft.com/office/drawing/2014/main" val="1911888288"/>
                  </a:ext>
                </a:extLst>
              </a:tr>
              <a:tr h="443233">
                <a:tc>
                  <a:txBody>
                    <a:bodyPr/>
                    <a:lstStyle/>
                    <a:p>
                      <a:pPr algn="l" fontAlgn="b"/>
                      <a:r>
                        <a:rPr lang="en-US" sz="2000" b="0" i="0" u="none" strike="noStrike">
                          <a:effectLst/>
                          <a:latin typeface="Calibri" panose="020F0502020204030204" pitchFamily="34" charset="0"/>
                        </a:rPr>
                        <a:t>Guadalupe</a:t>
                      </a:r>
                    </a:p>
                  </a:txBody>
                  <a:tcPr marL="7620" marR="7620" marT="7620" marB="0" anchor="b"/>
                </a:tc>
                <a:tc>
                  <a:txBody>
                    <a:bodyPr/>
                    <a:lstStyle/>
                    <a:p>
                      <a:pPr algn="r" fontAlgn="b"/>
                      <a:r>
                        <a:rPr lang="en-US" sz="2000" b="0" i="0" u="none" strike="noStrike">
                          <a:effectLst/>
                          <a:latin typeface="Calibri" panose="020F0502020204030204" pitchFamily="34" charset="0"/>
                        </a:rPr>
                        <a:t>131,533</a:t>
                      </a:r>
                    </a:p>
                  </a:txBody>
                  <a:tcPr marL="7620" marR="7620" marT="7620" marB="0" anchor="b"/>
                </a:tc>
                <a:tc>
                  <a:txBody>
                    <a:bodyPr/>
                    <a:lstStyle/>
                    <a:p>
                      <a:pPr algn="r" fontAlgn="b"/>
                      <a:r>
                        <a:rPr lang="en-US" sz="2000" b="0" i="0" u="none" strike="noStrike">
                          <a:effectLst/>
                          <a:latin typeface="Calibri" panose="020F0502020204030204" pitchFamily="34" charset="0"/>
                        </a:rPr>
                        <a:t>170,266</a:t>
                      </a:r>
                    </a:p>
                  </a:txBody>
                  <a:tcPr marL="7620" marR="7620" marT="7620" marB="0" anchor="b"/>
                </a:tc>
                <a:tc>
                  <a:txBody>
                    <a:bodyPr/>
                    <a:lstStyle/>
                    <a:p>
                      <a:pPr algn="r" fontAlgn="b"/>
                      <a:r>
                        <a:rPr lang="en-US" sz="2000" b="0" i="0" u="none" strike="noStrike">
                          <a:effectLst/>
                          <a:latin typeface="Calibri" panose="020F0502020204030204" pitchFamily="34" charset="0"/>
                        </a:rPr>
                        <a:t>38,733</a:t>
                      </a:r>
                    </a:p>
                  </a:txBody>
                  <a:tcPr marL="7620" marR="7620" marT="7620" marB="0" anchor="b"/>
                </a:tc>
                <a:tc>
                  <a:txBody>
                    <a:bodyPr/>
                    <a:lstStyle/>
                    <a:p>
                      <a:pPr algn="r" fontAlgn="b"/>
                      <a:r>
                        <a:rPr lang="en-US" sz="2000" b="0" i="0" u="none" strike="noStrike">
                          <a:effectLst/>
                          <a:latin typeface="Calibri" panose="020F0502020204030204" pitchFamily="34" charset="0"/>
                        </a:rPr>
                        <a:t>29%</a:t>
                      </a:r>
                    </a:p>
                  </a:txBody>
                  <a:tcPr marL="7620" marR="7620" marT="7620" marB="0" anchor="b"/>
                </a:tc>
                <a:extLst>
                  <a:ext uri="{0D108BD9-81ED-4DB2-BD59-A6C34878D82A}">
                    <a16:rowId xmlns:a16="http://schemas.microsoft.com/office/drawing/2014/main" val="482553158"/>
                  </a:ext>
                </a:extLst>
              </a:tr>
              <a:tr h="443233">
                <a:tc>
                  <a:txBody>
                    <a:bodyPr/>
                    <a:lstStyle/>
                    <a:p>
                      <a:pPr algn="l" fontAlgn="b"/>
                      <a:r>
                        <a:rPr lang="en-US" sz="2000" b="0" i="0" u="none" strike="noStrike">
                          <a:effectLst/>
                          <a:latin typeface="Calibri" panose="020F0502020204030204" pitchFamily="34" charset="0"/>
                        </a:rPr>
                        <a:t>Kendall</a:t>
                      </a:r>
                    </a:p>
                  </a:txBody>
                  <a:tcPr marL="7620" marR="7620" marT="7620" marB="0" anchor="b"/>
                </a:tc>
                <a:tc>
                  <a:txBody>
                    <a:bodyPr/>
                    <a:lstStyle/>
                    <a:p>
                      <a:pPr algn="r" fontAlgn="b"/>
                      <a:r>
                        <a:rPr lang="en-US" sz="2000" b="0" i="0" u="none" strike="noStrike">
                          <a:effectLst/>
                          <a:latin typeface="Calibri" panose="020F0502020204030204" pitchFamily="34" charset="0"/>
                        </a:rPr>
                        <a:t>33,410</a:t>
                      </a:r>
                    </a:p>
                  </a:txBody>
                  <a:tcPr marL="7620" marR="7620" marT="7620" marB="0" anchor="b"/>
                </a:tc>
                <a:tc>
                  <a:txBody>
                    <a:bodyPr/>
                    <a:lstStyle/>
                    <a:p>
                      <a:pPr algn="r" fontAlgn="b"/>
                      <a:r>
                        <a:rPr lang="en-US" sz="2000" b="0" i="0" u="none" strike="noStrike">
                          <a:effectLst/>
                          <a:latin typeface="Calibri" panose="020F0502020204030204" pitchFamily="34" charset="0"/>
                        </a:rPr>
                        <a:t>46,278</a:t>
                      </a:r>
                    </a:p>
                  </a:txBody>
                  <a:tcPr marL="7620" marR="7620" marT="7620" marB="0" anchor="b"/>
                </a:tc>
                <a:tc>
                  <a:txBody>
                    <a:bodyPr/>
                    <a:lstStyle/>
                    <a:p>
                      <a:pPr algn="r" fontAlgn="b"/>
                      <a:r>
                        <a:rPr lang="en-US" sz="2000" b="0" i="0" u="none" strike="noStrike">
                          <a:effectLst/>
                          <a:latin typeface="Calibri" panose="020F0502020204030204" pitchFamily="34" charset="0"/>
                        </a:rPr>
                        <a:t>12,868</a:t>
                      </a:r>
                    </a:p>
                  </a:txBody>
                  <a:tcPr marL="7620" marR="7620" marT="7620" marB="0" anchor="b"/>
                </a:tc>
                <a:tc>
                  <a:txBody>
                    <a:bodyPr/>
                    <a:lstStyle/>
                    <a:p>
                      <a:pPr algn="r" fontAlgn="b"/>
                      <a:r>
                        <a:rPr lang="en-US" sz="2000" b="0" i="0" u="none" strike="noStrike">
                          <a:effectLst/>
                          <a:latin typeface="Calibri" panose="020F0502020204030204" pitchFamily="34" charset="0"/>
                        </a:rPr>
                        <a:t>39%</a:t>
                      </a:r>
                    </a:p>
                  </a:txBody>
                  <a:tcPr marL="7620" marR="7620" marT="7620" marB="0" anchor="b"/>
                </a:tc>
                <a:extLst>
                  <a:ext uri="{0D108BD9-81ED-4DB2-BD59-A6C34878D82A}">
                    <a16:rowId xmlns:a16="http://schemas.microsoft.com/office/drawing/2014/main" val="4028860022"/>
                  </a:ext>
                </a:extLst>
              </a:tr>
              <a:tr h="443233">
                <a:tc>
                  <a:txBody>
                    <a:bodyPr/>
                    <a:lstStyle/>
                    <a:p>
                      <a:pPr algn="l" fontAlgn="b"/>
                      <a:r>
                        <a:rPr lang="en-US" sz="2000" b="0" i="0" u="none" strike="noStrike">
                          <a:effectLst/>
                          <a:latin typeface="Calibri" panose="020F0502020204030204" pitchFamily="34" charset="0"/>
                        </a:rPr>
                        <a:t>Medina</a:t>
                      </a:r>
                    </a:p>
                  </a:txBody>
                  <a:tcPr marL="7620" marR="7620" marT="7620" marB="0" anchor="b"/>
                </a:tc>
                <a:tc>
                  <a:txBody>
                    <a:bodyPr/>
                    <a:lstStyle/>
                    <a:p>
                      <a:pPr algn="r" fontAlgn="b"/>
                      <a:r>
                        <a:rPr lang="en-US" sz="2000" b="0" i="0" u="none" strike="noStrike">
                          <a:effectLst/>
                          <a:latin typeface="Calibri" panose="020F0502020204030204" pitchFamily="34" charset="0"/>
                        </a:rPr>
                        <a:t>46,006</a:t>
                      </a:r>
                    </a:p>
                  </a:txBody>
                  <a:tcPr marL="7620" marR="7620" marT="7620" marB="0" anchor="b"/>
                </a:tc>
                <a:tc>
                  <a:txBody>
                    <a:bodyPr/>
                    <a:lstStyle/>
                    <a:p>
                      <a:pPr algn="r" fontAlgn="b"/>
                      <a:r>
                        <a:rPr lang="en-US" sz="2000" b="0" i="0" u="none" strike="noStrike">
                          <a:effectLst/>
                          <a:latin typeface="Calibri" panose="020F0502020204030204" pitchFamily="34" charset="0"/>
                        </a:rPr>
                        <a:t>50,594</a:t>
                      </a:r>
                    </a:p>
                  </a:txBody>
                  <a:tcPr marL="7620" marR="7620" marT="7620" marB="0" anchor="b"/>
                </a:tc>
                <a:tc>
                  <a:txBody>
                    <a:bodyPr/>
                    <a:lstStyle/>
                    <a:p>
                      <a:pPr algn="r" fontAlgn="b"/>
                      <a:r>
                        <a:rPr lang="en-US" sz="2000" b="0" i="0" u="none" strike="noStrike">
                          <a:effectLst/>
                          <a:latin typeface="Calibri" panose="020F0502020204030204" pitchFamily="34" charset="0"/>
                        </a:rPr>
                        <a:t>4,588</a:t>
                      </a:r>
                    </a:p>
                  </a:txBody>
                  <a:tcPr marL="7620" marR="7620" marT="7620" marB="0" anchor="b"/>
                </a:tc>
                <a:tc>
                  <a:txBody>
                    <a:bodyPr/>
                    <a:lstStyle/>
                    <a:p>
                      <a:pPr algn="r" fontAlgn="b"/>
                      <a:r>
                        <a:rPr lang="en-US" sz="2000" b="0" i="0" u="none" strike="noStrike">
                          <a:effectLst/>
                          <a:latin typeface="Calibri" panose="020F0502020204030204" pitchFamily="34" charset="0"/>
                        </a:rPr>
                        <a:t>10%</a:t>
                      </a:r>
                    </a:p>
                  </a:txBody>
                  <a:tcPr marL="7620" marR="7620" marT="7620" marB="0" anchor="b"/>
                </a:tc>
                <a:extLst>
                  <a:ext uri="{0D108BD9-81ED-4DB2-BD59-A6C34878D82A}">
                    <a16:rowId xmlns:a16="http://schemas.microsoft.com/office/drawing/2014/main" val="3721599891"/>
                  </a:ext>
                </a:extLst>
              </a:tr>
              <a:tr h="443233">
                <a:tc>
                  <a:txBody>
                    <a:bodyPr/>
                    <a:lstStyle/>
                    <a:p>
                      <a:pPr algn="l" fontAlgn="b"/>
                      <a:r>
                        <a:rPr lang="en-US" sz="2000" b="0" i="0" u="none" strike="noStrike">
                          <a:effectLst/>
                          <a:latin typeface="Calibri" panose="020F0502020204030204" pitchFamily="34" charset="0"/>
                        </a:rPr>
                        <a:t>Wilson</a:t>
                      </a:r>
                    </a:p>
                  </a:txBody>
                  <a:tcPr marL="7620" marR="7620" marT="7620" marB="0" anchor="b"/>
                </a:tc>
                <a:tc>
                  <a:txBody>
                    <a:bodyPr/>
                    <a:lstStyle/>
                    <a:p>
                      <a:pPr algn="r" fontAlgn="b"/>
                      <a:r>
                        <a:rPr lang="en-US" sz="2000" b="0" i="0" u="none" strike="noStrike">
                          <a:effectLst/>
                          <a:latin typeface="Calibri" panose="020F0502020204030204" pitchFamily="34" charset="0"/>
                        </a:rPr>
                        <a:t>42,918</a:t>
                      </a:r>
                    </a:p>
                  </a:txBody>
                  <a:tcPr marL="7620" marR="7620" marT="7620" marB="0" anchor="b"/>
                </a:tc>
                <a:tc>
                  <a:txBody>
                    <a:bodyPr/>
                    <a:lstStyle/>
                    <a:p>
                      <a:pPr algn="r" fontAlgn="b"/>
                      <a:r>
                        <a:rPr lang="en-US" sz="2000" b="0" i="0" u="none" strike="noStrike">
                          <a:effectLst/>
                          <a:latin typeface="Calibri" panose="020F0502020204030204" pitchFamily="34" charset="0"/>
                        </a:rPr>
                        <a:t>51,802</a:t>
                      </a:r>
                    </a:p>
                  </a:txBody>
                  <a:tcPr marL="7620" marR="7620" marT="7620" marB="0" anchor="b"/>
                </a:tc>
                <a:tc>
                  <a:txBody>
                    <a:bodyPr/>
                    <a:lstStyle/>
                    <a:p>
                      <a:pPr algn="r" fontAlgn="b"/>
                      <a:r>
                        <a:rPr lang="en-US" sz="2000" b="0" i="0" u="none" strike="noStrike">
                          <a:effectLst/>
                          <a:latin typeface="Calibri" panose="020F0502020204030204" pitchFamily="34" charset="0"/>
                        </a:rPr>
                        <a:t>8,884</a:t>
                      </a:r>
                    </a:p>
                  </a:txBody>
                  <a:tcPr marL="7620" marR="7620" marT="7620" marB="0" anchor="b"/>
                </a:tc>
                <a:tc>
                  <a:txBody>
                    <a:bodyPr/>
                    <a:lstStyle/>
                    <a:p>
                      <a:pPr algn="r" fontAlgn="b"/>
                      <a:r>
                        <a:rPr lang="en-US" sz="2000" b="0" i="0" u="none" strike="noStrike" dirty="0">
                          <a:effectLst/>
                          <a:latin typeface="Calibri" panose="020F0502020204030204" pitchFamily="34" charset="0"/>
                        </a:rPr>
                        <a:t>21%</a:t>
                      </a:r>
                    </a:p>
                  </a:txBody>
                  <a:tcPr marL="7620" marR="7620" marT="7620" marB="0" anchor="b"/>
                </a:tc>
                <a:extLst>
                  <a:ext uri="{0D108BD9-81ED-4DB2-BD59-A6C34878D82A}">
                    <a16:rowId xmlns:a16="http://schemas.microsoft.com/office/drawing/2014/main" val="4141681524"/>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30</a:t>
            </a:fld>
            <a:endParaRPr lang="en-US" dirty="0"/>
          </a:p>
        </p:txBody>
      </p:sp>
      <p:sp>
        <p:nvSpPr>
          <p:cNvPr id="8" name="TextBox 7"/>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470847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93383561"/>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p:txBody>
          <a:bodyPr>
            <a:normAutofit/>
          </a:bodyPr>
          <a:lstStyle/>
          <a:p>
            <a:r>
              <a:rPr lang="en-US" sz="2400" dirty="0" smtClean="0"/>
              <a:t>Population Projections, Bexar, Comal, and Guadalupe Counties, 2010-2030</a:t>
            </a:r>
            <a:endParaRPr lang="en-US" sz="2400" dirty="0"/>
          </a:p>
        </p:txBody>
      </p:sp>
      <p:sp>
        <p:nvSpPr>
          <p:cNvPr id="10" name="TextBox 9"/>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226195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C1FA3B-F0C1-4F58-90BE-DCC7501F4B28}" type="slidenum">
              <a:rPr lang="en-US" smtClean="0"/>
              <a:pPr/>
              <a:t>32</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13182813"/>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title"/>
          </p:nvPr>
        </p:nvSpPr>
        <p:spPr/>
        <p:txBody>
          <a:bodyPr>
            <a:normAutofit/>
          </a:bodyPr>
          <a:lstStyle/>
          <a:p>
            <a:r>
              <a:rPr lang="en-US" sz="2400" dirty="0" smtClean="0"/>
              <a:t>Population Projections, San Antonio Metro Counties with 2010 Populations Less than 50,000</a:t>
            </a:r>
            <a:endParaRPr lang="en-US" sz="2400" dirty="0"/>
          </a:p>
        </p:txBody>
      </p:sp>
      <p:sp>
        <p:nvSpPr>
          <p:cNvPr id="9" name="TextBox 8"/>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811851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868" y="91440"/>
            <a:ext cx="7843692" cy="914400"/>
          </a:xfrm>
        </p:spPr>
        <p:txBody>
          <a:bodyPr>
            <a:normAutofit/>
          </a:bodyPr>
          <a:lstStyle/>
          <a:p>
            <a:r>
              <a:rPr lang="en-US" sz="2400" dirty="0" smtClean="0"/>
              <a:t>Percent of Total Projected Population Change by Race/Ethnicity for San Antonio Metro Counties</a:t>
            </a:r>
            <a:endParaRPr lang="en-US" sz="2400" dirty="0"/>
          </a:p>
        </p:txBody>
      </p:sp>
      <p:graphicFrame>
        <p:nvGraphicFramePr>
          <p:cNvPr id="5" name="Content Placeholder 4"/>
          <p:cNvGraphicFramePr>
            <a:graphicFrameLocks noGrp="1"/>
          </p:cNvGraphicFramePr>
          <p:nvPr>
            <p:ph idx="1"/>
            <p:extLst/>
          </p:nvPr>
        </p:nvGraphicFramePr>
        <p:xfrm>
          <a:off x="1061544" y="1511300"/>
          <a:ext cx="6926318" cy="4153780"/>
        </p:xfrm>
        <a:graphic>
          <a:graphicData uri="http://schemas.openxmlformats.org/drawingml/2006/table">
            <a:tbl>
              <a:tblPr firstRow="1" bandRow="1">
                <a:tableStyleId>{5C22544A-7EE6-4342-B048-85BDC9FD1C3A}</a:tableStyleId>
              </a:tblPr>
              <a:tblGrid>
                <a:gridCol w="1312108">
                  <a:extLst>
                    <a:ext uri="{9D8B030D-6E8A-4147-A177-3AD203B41FA5}">
                      <a16:colId xmlns:a16="http://schemas.microsoft.com/office/drawing/2014/main" val="1443774078"/>
                    </a:ext>
                  </a:extLst>
                </a:gridCol>
                <a:gridCol w="996662">
                  <a:extLst>
                    <a:ext uri="{9D8B030D-6E8A-4147-A177-3AD203B41FA5}">
                      <a16:colId xmlns:a16="http://schemas.microsoft.com/office/drawing/2014/main" val="3086767154"/>
                    </a:ext>
                  </a:extLst>
                </a:gridCol>
                <a:gridCol w="1154387">
                  <a:extLst>
                    <a:ext uri="{9D8B030D-6E8A-4147-A177-3AD203B41FA5}">
                      <a16:colId xmlns:a16="http://schemas.microsoft.com/office/drawing/2014/main" val="553121019"/>
                    </a:ext>
                  </a:extLst>
                </a:gridCol>
                <a:gridCol w="1154387">
                  <a:extLst>
                    <a:ext uri="{9D8B030D-6E8A-4147-A177-3AD203B41FA5}">
                      <a16:colId xmlns:a16="http://schemas.microsoft.com/office/drawing/2014/main" val="4165806181"/>
                    </a:ext>
                  </a:extLst>
                </a:gridCol>
                <a:gridCol w="1154387">
                  <a:extLst>
                    <a:ext uri="{9D8B030D-6E8A-4147-A177-3AD203B41FA5}">
                      <a16:colId xmlns:a16="http://schemas.microsoft.com/office/drawing/2014/main" val="4232768166"/>
                    </a:ext>
                  </a:extLst>
                </a:gridCol>
                <a:gridCol w="1154387">
                  <a:extLst>
                    <a:ext uri="{9D8B030D-6E8A-4147-A177-3AD203B41FA5}">
                      <a16:colId xmlns:a16="http://schemas.microsoft.com/office/drawing/2014/main" val="2936941416"/>
                    </a:ext>
                  </a:extLst>
                </a:gridCol>
              </a:tblGrid>
              <a:tr h="415378">
                <a:tc>
                  <a:txBody>
                    <a:bodyPr/>
                    <a:lstStyle/>
                    <a:p>
                      <a:pPr algn="ctr"/>
                      <a:r>
                        <a:rPr lang="en-US" sz="1800" dirty="0" smtClean="0"/>
                        <a:t>County</a:t>
                      </a:r>
                      <a:endParaRPr lang="en-US" sz="1800" dirty="0"/>
                    </a:p>
                  </a:txBody>
                  <a:tcPr anchor="ctr"/>
                </a:tc>
                <a:tc gridSpan="5">
                  <a:txBody>
                    <a:bodyPr/>
                    <a:lstStyle/>
                    <a:p>
                      <a:pPr algn="ctr"/>
                      <a:r>
                        <a:rPr lang="en-US" sz="1800" dirty="0" smtClean="0"/>
                        <a:t>Percent</a:t>
                      </a:r>
                      <a:r>
                        <a:rPr lang="en-US" sz="1800" baseline="0" dirty="0" smtClean="0"/>
                        <a:t> of Total Population Change, 2010 to 2020</a:t>
                      </a:r>
                      <a:endParaRPr lang="en-US" sz="1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779607298"/>
                  </a:ext>
                </a:extLst>
              </a:tr>
              <a:tr h="415378">
                <a:tc>
                  <a:txBody>
                    <a:bodyPr/>
                    <a:lstStyle/>
                    <a:p>
                      <a:pPr algn="ctr" fontAlgn="b"/>
                      <a:endParaRPr lang="en-US" sz="1800" b="1" i="0" u="none" strike="noStrike" dirty="0">
                        <a:effectLst/>
                        <a:latin typeface="Calibri" panose="020F0502020204030204" pitchFamily="34" charset="0"/>
                      </a:endParaRPr>
                    </a:p>
                  </a:txBody>
                  <a:tcPr marL="9525" marR="9525" marT="9525" marB="0" anchor="b"/>
                </a:tc>
                <a:tc>
                  <a:txBody>
                    <a:bodyPr/>
                    <a:lstStyle/>
                    <a:p>
                      <a:pPr algn="ctr" fontAlgn="b"/>
                      <a:r>
                        <a:rPr lang="en-US" sz="1800" b="1" i="0" u="none" strike="noStrike" dirty="0">
                          <a:effectLst/>
                          <a:latin typeface="Calibri" panose="020F0502020204030204" pitchFamily="34" charset="0"/>
                        </a:rPr>
                        <a:t>NH White</a:t>
                      </a:r>
                    </a:p>
                  </a:txBody>
                  <a:tcPr marL="9525" marR="9525" marT="9525" marB="0" anchor="b"/>
                </a:tc>
                <a:tc>
                  <a:txBody>
                    <a:bodyPr/>
                    <a:lstStyle/>
                    <a:p>
                      <a:pPr algn="ctr" fontAlgn="b"/>
                      <a:r>
                        <a:rPr lang="en-US" sz="1800" b="1" i="0" u="none" strike="noStrike">
                          <a:effectLst/>
                          <a:latin typeface="Calibri" panose="020F0502020204030204" pitchFamily="34" charset="0"/>
                        </a:rPr>
                        <a:t>NH Black</a:t>
                      </a:r>
                    </a:p>
                  </a:txBody>
                  <a:tcPr marL="9525" marR="9525" marT="9525" marB="0" anchor="b"/>
                </a:tc>
                <a:tc>
                  <a:txBody>
                    <a:bodyPr/>
                    <a:lstStyle/>
                    <a:p>
                      <a:pPr algn="ctr" fontAlgn="b"/>
                      <a:r>
                        <a:rPr lang="en-US" sz="1800" b="1" i="0" u="none" strike="noStrike">
                          <a:effectLst/>
                          <a:latin typeface="Calibri" panose="020F0502020204030204" pitchFamily="34" charset="0"/>
                        </a:rPr>
                        <a:t>Hispanic</a:t>
                      </a:r>
                    </a:p>
                  </a:txBody>
                  <a:tcPr marL="9525" marR="9525" marT="9525" marB="0" anchor="b"/>
                </a:tc>
                <a:tc>
                  <a:txBody>
                    <a:bodyPr/>
                    <a:lstStyle/>
                    <a:p>
                      <a:pPr algn="ctr" fontAlgn="b"/>
                      <a:r>
                        <a:rPr lang="en-US" sz="1800" b="1" i="0" u="none" strike="noStrike">
                          <a:effectLst/>
                          <a:latin typeface="Calibri" panose="020F0502020204030204" pitchFamily="34" charset="0"/>
                        </a:rPr>
                        <a:t>NH Asian</a:t>
                      </a:r>
                    </a:p>
                  </a:txBody>
                  <a:tcPr marL="9525" marR="9525" marT="9525" marB="0" anchor="b"/>
                </a:tc>
                <a:tc>
                  <a:txBody>
                    <a:bodyPr/>
                    <a:lstStyle/>
                    <a:p>
                      <a:pPr algn="ctr" fontAlgn="b"/>
                      <a:r>
                        <a:rPr lang="en-US" sz="1800" b="1" i="0" u="none" strike="noStrike" dirty="0">
                          <a:effectLst/>
                          <a:latin typeface="Calibri" panose="020F0502020204030204" pitchFamily="34" charset="0"/>
                        </a:rPr>
                        <a:t>NH Other</a:t>
                      </a:r>
                    </a:p>
                  </a:txBody>
                  <a:tcPr marL="9525" marR="9525" marT="9525" marB="0" anchor="b"/>
                </a:tc>
                <a:extLst>
                  <a:ext uri="{0D108BD9-81ED-4DB2-BD59-A6C34878D82A}">
                    <a16:rowId xmlns:a16="http://schemas.microsoft.com/office/drawing/2014/main" val="1478865383"/>
                  </a:ext>
                </a:extLst>
              </a:tr>
              <a:tr h="415378">
                <a:tc>
                  <a:txBody>
                    <a:bodyPr/>
                    <a:lstStyle/>
                    <a:p>
                      <a:pPr algn="l" fontAlgn="b"/>
                      <a:r>
                        <a:rPr lang="en-US" sz="1800" b="0" i="0" u="none" strike="noStrike" dirty="0">
                          <a:effectLst/>
                          <a:latin typeface="Calibri" panose="020F0502020204030204" pitchFamily="34" charset="0"/>
                        </a:rPr>
                        <a:t>Atascosa</a:t>
                      </a:r>
                    </a:p>
                  </a:txBody>
                  <a:tcPr marL="7620" marR="7620" marT="7620" marB="0" anchor="b"/>
                </a:tc>
                <a:tc>
                  <a:txBody>
                    <a:bodyPr/>
                    <a:lstStyle/>
                    <a:p>
                      <a:pPr algn="r" fontAlgn="b"/>
                      <a:r>
                        <a:rPr lang="en-US" sz="1800" b="0" i="0" u="none" strike="noStrike">
                          <a:effectLst/>
                          <a:latin typeface="Calibri" panose="020F0502020204030204" pitchFamily="34" charset="0"/>
                        </a:rPr>
                        <a:t>7.6%</a:t>
                      </a:r>
                    </a:p>
                  </a:txBody>
                  <a:tcPr marL="7620" marR="7620" marT="7620" marB="0" anchor="b"/>
                </a:tc>
                <a:tc>
                  <a:txBody>
                    <a:bodyPr/>
                    <a:lstStyle/>
                    <a:p>
                      <a:pPr algn="r" fontAlgn="b"/>
                      <a:r>
                        <a:rPr lang="en-US" sz="1800" b="0" i="0" u="none" strike="noStrike">
                          <a:effectLst/>
                          <a:latin typeface="Calibri" panose="020F0502020204030204" pitchFamily="34" charset="0"/>
                        </a:rPr>
                        <a:t>1.0%</a:t>
                      </a:r>
                    </a:p>
                  </a:txBody>
                  <a:tcPr marL="7620" marR="7620" marT="7620" marB="0" anchor="b"/>
                </a:tc>
                <a:tc>
                  <a:txBody>
                    <a:bodyPr/>
                    <a:lstStyle/>
                    <a:p>
                      <a:pPr algn="r" fontAlgn="b"/>
                      <a:r>
                        <a:rPr lang="en-US" sz="1800" b="1" i="0" u="none" strike="noStrike" dirty="0">
                          <a:effectLst/>
                          <a:latin typeface="Calibri" panose="020F0502020204030204" pitchFamily="34" charset="0"/>
                        </a:rPr>
                        <a:t>89.4%</a:t>
                      </a:r>
                    </a:p>
                  </a:txBody>
                  <a:tcPr marL="7620" marR="7620" marT="7620" marB="0" anchor="b"/>
                </a:tc>
                <a:tc>
                  <a:txBody>
                    <a:bodyPr/>
                    <a:lstStyle/>
                    <a:p>
                      <a:pPr algn="r" fontAlgn="b"/>
                      <a:r>
                        <a:rPr lang="en-US" sz="1800" b="0" i="0" u="none" strike="noStrike">
                          <a:effectLst/>
                          <a:latin typeface="Calibri" panose="020F0502020204030204" pitchFamily="34" charset="0"/>
                        </a:rPr>
                        <a:t>0.2%</a:t>
                      </a:r>
                    </a:p>
                  </a:txBody>
                  <a:tcPr marL="7620" marR="7620" marT="7620" marB="0" anchor="b"/>
                </a:tc>
                <a:tc>
                  <a:txBody>
                    <a:bodyPr/>
                    <a:lstStyle/>
                    <a:p>
                      <a:pPr algn="r" fontAlgn="b"/>
                      <a:r>
                        <a:rPr lang="en-US" sz="1800" b="0" i="0" u="none" strike="noStrike">
                          <a:effectLst/>
                          <a:latin typeface="Calibri" panose="020F0502020204030204" pitchFamily="34" charset="0"/>
                        </a:rPr>
                        <a:t>1.8%</a:t>
                      </a:r>
                    </a:p>
                  </a:txBody>
                  <a:tcPr marL="7620" marR="7620" marT="7620" marB="0" anchor="b"/>
                </a:tc>
                <a:extLst>
                  <a:ext uri="{0D108BD9-81ED-4DB2-BD59-A6C34878D82A}">
                    <a16:rowId xmlns:a16="http://schemas.microsoft.com/office/drawing/2014/main" val="2108016873"/>
                  </a:ext>
                </a:extLst>
              </a:tr>
              <a:tr h="415378">
                <a:tc>
                  <a:txBody>
                    <a:bodyPr/>
                    <a:lstStyle/>
                    <a:p>
                      <a:pPr algn="l" fontAlgn="b"/>
                      <a:r>
                        <a:rPr lang="en-US" sz="1800" b="0" i="0" u="none" strike="noStrike" dirty="0">
                          <a:effectLst/>
                          <a:latin typeface="Calibri" panose="020F0502020204030204" pitchFamily="34" charset="0"/>
                        </a:rPr>
                        <a:t>Bandera</a:t>
                      </a:r>
                    </a:p>
                  </a:txBody>
                  <a:tcPr marL="7620" marR="7620" marT="7620" marB="0" anchor="b"/>
                </a:tc>
                <a:tc>
                  <a:txBody>
                    <a:bodyPr/>
                    <a:lstStyle/>
                    <a:p>
                      <a:pPr algn="r" fontAlgn="b"/>
                      <a:r>
                        <a:rPr lang="en-US" sz="1800" b="0" i="0" u="none" strike="noStrike" dirty="0">
                          <a:solidFill>
                            <a:srgbClr val="FF0000"/>
                          </a:solidFill>
                          <a:effectLst/>
                          <a:latin typeface="Calibri" panose="020F0502020204030204" pitchFamily="34" charset="0"/>
                        </a:rPr>
                        <a:t>-38.6%</a:t>
                      </a:r>
                    </a:p>
                  </a:txBody>
                  <a:tcPr marL="7620" marR="7620" marT="7620" marB="0" anchor="b"/>
                </a:tc>
                <a:tc>
                  <a:txBody>
                    <a:bodyPr/>
                    <a:lstStyle/>
                    <a:p>
                      <a:pPr algn="r" fontAlgn="b"/>
                      <a:r>
                        <a:rPr lang="en-US" sz="1800" b="0" i="0" u="none" strike="noStrike">
                          <a:effectLst/>
                          <a:latin typeface="Calibri" panose="020F0502020204030204" pitchFamily="34" charset="0"/>
                        </a:rPr>
                        <a:t>2.9%</a:t>
                      </a:r>
                    </a:p>
                  </a:txBody>
                  <a:tcPr marL="7620" marR="7620" marT="7620" marB="0" anchor="b"/>
                </a:tc>
                <a:tc>
                  <a:txBody>
                    <a:bodyPr/>
                    <a:lstStyle/>
                    <a:p>
                      <a:pPr algn="r" fontAlgn="b"/>
                      <a:r>
                        <a:rPr lang="en-US" sz="1800" b="1" i="0" u="none" strike="noStrike" dirty="0">
                          <a:effectLst/>
                          <a:latin typeface="Calibri" panose="020F0502020204030204" pitchFamily="34" charset="0"/>
                        </a:rPr>
                        <a:t>126.4%</a:t>
                      </a:r>
                    </a:p>
                  </a:txBody>
                  <a:tcPr marL="7620" marR="7620" marT="7620" marB="0" anchor="b"/>
                </a:tc>
                <a:tc>
                  <a:txBody>
                    <a:bodyPr/>
                    <a:lstStyle/>
                    <a:p>
                      <a:pPr algn="r" fontAlgn="b"/>
                      <a:r>
                        <a:rPr lang="en-US" sz="1800" b="0" i="0" u="none" strike="noStrike">
                          <a:effectLst/>
                          <a:latin typeface="Calibri" panose="020F0502020204030204" pitchFamily="34" charset="0"/>
                        </a:rPr>
                        <a:t>1.3%</a:t>
                      </a:r>
                    </a:p>
                  </a:txBody>
                  <a:tcPr marL="7620" marR="7620" marT="7620" marB="0" anchor="b"/>
                </a:tc>
                <a:tc>
                  <a:txBody>
                    <a:bodyPr/>
                    <a:lstStyle/>
                    <a:p>
                      <a:pPr algn="r" fontAlgn="b"/>
                      <a:r>
                        <a:rPr lang="en-US" sz="1800" b="0" i="0" u="none" strike="noStrike">
                          <a:effectLst/>
                          <a:latin typeface="Calibri" panose="020F0502020204030204" pitchFamily="34" charset="0"/>
                        </a:rPr>
                        <a:t>8.0%</a:t>
                      </a:r>
                    </a:p>
                  </a:txBody>
                  <a:tcPr marL="7620" marR="7620" marT="7620" marB="0" anchor="b"/>
                </a:tc>
                <a:extLst>
                  <a:ext uri="{0D108BD9-81ED-4DB2-BD59-A6C34878D82A}">
                    <a16:rowId xmlns:a16="http://schemas.microsoft.com/office/drawing/2014/main" val="1206931843"/>
                  </a:ext>
                </a:extLst>
              </a:tr>
              <a:tr h="415378">
                <a:tc>
                  <a:txBody>
                    <a:bodyPr/>
                    <a:lstStyle/>
                    <a:p>
                      <a:pPr algn="l" fontAlgn="b"/>
                      <a:r>
                        <a:rPr lang="en-US" sz="1800" b="0" i="0" u="none" strike="noStrike">
                          <a:effectLst/>
                          <a:latin typeface="Calibri" panose="020F0502020204030204" pitchFamily="34" charset="0"/>
                        </a:rPr>
                        <a:t>Bexar</a:t>
                      </a:r>
                    </a:p>
                  </a:txBody>
                  <a:tcPr marL="7620" marR="7620" marT="7620" marB="0" anchor="b"/>
                </a:tc>
                <a:tc>
                  <a:txBody>
                    <a:bodyPr/>
                    <a:lstStyle/>
                    <a:p>
                      <a:pPr algn="r" fontAlgn="b"/>
                      <a:r>
                        <a:rPr lang="en-US" sz="1800" b="0" i="0" u="none" strike="noStrike">
                          <a:effectLst/>
                          <a:latin typeface="Calibri" panose="020F0502020204030204" pitchFamily="34" charset="0"/>
                        </a:rPr>
                        <a:t>11.6%</a:t>
                      </a:r>
                    </a:p>
                  </a:txBody>
                  <a:tcPr marL="7620" marR="7620" marT="7620" marB="0" anchor="b"/>
                </a:tc>
                <a:tc>
                  <a:txBody>
                    <a:bodyPr/>
                    <a:lstStyle/>
                    <a:p>
                      <a:pPr algn="r" fontAlgn="b"/>
                      <a:r>
                        <a:rPr lang="en-US" sz="1800" b="0" i="0" u="none" strike="noStrike" dirty="0">
                          <a:effectLst/>
                          <a:latin typeface="Calibri" panose="020F0502020204030204" pitchFamily="34" charset="0"/>
                        </a:rPr>
                        <a:t>9.3%</a:t>
                      </a:r>
                    </a:p>
                  </a:txBody>
                  <a:tcPr marL="7620" marR="7620" marT="7620" marB="0" anchor="b"/>
                </a:tc>
                <a:tc>
                  <a:txBody>
                    <a:bodyPr/>
                    <a:lstStyle/>
                    <a:p>
                      <a:pPr algn="r" fontAlgn="b"/>
                      <a:r>
                        <a:rPr lang="en-US" sz="1800" b="1" i="0" u="none" strike="noStrike" dirty="0">
                          <a:effectLst/>
                          <a:latin typeface="Calibri" panose="020F0502020204030204" pitchFamily="34" charset="0"/>
                        </a:rPr>
                        <a:t>68.9%</a:t>
                      </a:r>
                    </a:p>
                  </a:txBody>
                  <a:tcPr marL="7620" marR="7620" marT="7620" marB="0" anchor="b"/>
                </a:tc>
                <a:tc>
                  <a:txBody>
                    <a:bodyPr/>
                    <a:lstStyle/>
                    <a:p>
                      <a:pPr algn="r" fontAlgn="b"/>
                      <a:r>
                        <a:rPr lang="en-US" sz="1800" b="0" i="0" u="none" strike="noStrike">
                          <a:effectLst/>
                          <a:latin typeface="Calibri" panose="020F0502020204030204" pitchFamily="34" charset="0"/>
                        </a:rPr>
                        <a:t>6.5%</a:t>
                      </a:r>
                    </a:p>
                  </a:txBody>
                  <a:tcPr marL="7620" marR="7620" marT="7620" marB="0" anchor="b"/>
                </a:tc>
                <a:tc>
                  <a:txBody>
                    <a:bodyPr/>
                    <a:lstStyle/>
                    <a:p>
                      <a:pPr algn="r" fontAlgn="b"/>
                      <a:r>
                        <a:rPr lang="en-US" sz="1800" b="0" i="0" u="none" strike="noStrike">
                          <a:effectLst/>
                          <a:latin typeface="Calibri" panose="020F0502020204030204" pitchFamily="34" charset="0"/>
                        </a:rPr>
                        <a:t>3.8%</a:t>
                      </a:r>
                    </a:p>
                  </a:txBody>
                  <a:tcPr marL="7620" marR="7620" marT="7620" marB="0" anchor="b"/>
                </a:tc>
                <a:extLst>
                  <a:ext uri="{0D108BD9-81ED-4DB2-BD59-A6C34878D82A}">
                    <a16:rowId xmlns:a16="http://schemas.microsoft.com/office/drawing/2014/main" val="104633836"/>
                  </a:ext>
                </a:extLst>
              </a:tr>
              <a:tr h="415378">
                <a:tc>
                  <a:txBody>
                    <a:bodyPr/>
                    <a:lstStyle/>
                    <a:p>
                      <a:pPr algn="l" fontAlgn="b"/>
                      <a:r>
                        <a:rPr lang="en-US" sz="1800" b="0" i="0" u="none" strike="noStrike">
                          <a:effectLst/>
                          <a:latin typeface="Calibri" panose="020F0502020204030204" pitchFamily="34" charset="0"/>
                        </a:rPr>
                        <a:t>Comal</a:t>
                      </a:r>
                    </a:p>
                  </a:txBody>
                  <a:tcPr marL="7620" marR="7620" marT="7620" marB="0" anchor="b"/>
                </a:tc>
                <a:tc>
                  <a:txBody>
                    <a:bodyPr/>
                    <a:lstStyle/>
                    <a:p>
                      <a:pPr algn="r" fontAlgn="b"/>
                      <a:r>
                        <a:rPr lang="en-US" sz="1800" b="1" i="0" u="none" strike="noStrike" dirty="0">
                          <a:effectLst/>
                          <a:latin typeface="Calibri" panose="020F0502020204030204" pitchFamily="34" charset="0"/>
                        </a:rPr>
                        <a:t>50.0%</a:t>
                      </a:r>
                    </a:p>
                  </a:txBody>
                  <a:tcPr marL="7620" marR="7620" marT="7620" marB="0" anchor="b"/>
                </a:tc>
                <a:tc>
                  <a:txBody>
                    <a:bodyPr/>
                    <a:lstStyle/>
                    <a:p>
                      <a:pPr algn="r" fontAlgn="b"/>
                      <a:r>
                        <a:rPr lang="en-US" sz="1800" b="0" i="0" u="none" strike="noStrike" dirty="0">
                          <a:effectLst/>
                          <a:latin typeface="Calibri" panose="020F0502020204030204" pitchFamily="34" charset="0"/>
                        </a:rPr>
                        <a:t>4.6%</a:t>
                      </a:r>
                    </a:p>
                  </a:txBody>
                  <a:tcPr marL="7620" marR="7620" marT="7620" marB="0" anchor="b"/>
                </a:tc>
                <a:tc>
                  <a:txBody>
                    <a:bodyPr/>
                    <a:lstStyle/>
                    <a:p>
                      <a:pPr algn="r" fontAlgn="b"/>
                      <a:r>
                        <a:rPr lang="en-US" sz="1800" b="0" i="0" u="none" strike="noStrike" dirty="0">
                          <a:effectLst/>
                          <a:latin typeface="Calibri" panose="020F0502020204030204" pitchFamily="34" charset="0"/>
                        </a:rPr>
                        <a:t>43.3%</a:t>
                      </a:r>
                    </a:p>
                  </a:txBody>
                  <a:tcPr marL="7620" marR="7620" marT="7620" marB="0" anchor="b"/>
                </a:tc>
                <a:tc>
                  <a:txBody>
                    <a:bodyPr/>
                    <a:lstStyle/>
                    <a:p>
                      <a:pPr algn="r" fontAlgn="b"/>
                      <a:r>
                        <a:rPr lang="en-US" sz="1800" b="0" i="0" u="none" strike="noStrike">
                          <a:effectLst/>
                          <a:latin typeface="Calibri" panose="020F0502020204030204" pitchFamily="34" charset="0"/>
                        </a:rPr>
                        <a:t>0.8%</a:t>
                      </a:r>
                    </a:p>
                  </a:txBody>
                  <a:tcPr marL="7620" marR="7620" marT="7620" marB="0" anchor="b"/>
                </a:tc>
                <a:tc>
                  <a:txBody>
                    <a:bodyPr/>
                    <a:lstStyle/>
                    <a:p>
                      <a:pPr algn="r" fontAlgn="b"/>
                      <a:r>
                        <a:rPr lang="en-US" sz="1800" b="0" i="0" u="none" strike="noStrike">
                          <a:effectLst/>
                          <a:latin typeface="Calibri" panose="020F0502020204030204" pitchFamily="34" charset="0"/>
                        </a:rPr>
                        <a:t>1.3%</a:t>
                      </a:r>
                    </a:p>
                  </a:txBody>
                  <a:tcPr marL="7620" marR="7620" marT="7620" marB="0" anchor="b"/>
                </a:tc>
                <a:extLst>
                  <a:ext uri="{0D108BD9-81ED-4DB2-BD59-A6C34878D82A}">
                    <a16:rowId xmlns:a16="http://schemas.microsoft.com/office/drawing/2014/main" val="928448413"/>
                  </a:ext>
                </a:extLst>
              </a:tr>
              <a:tr h="415378">
                <a:tc>
                  <a:txBody>
                    <a:bodyPr/>
                    <a:lstStyle/>
                    <a:p>
                      <a:pPr algn="l" fontAlgn="b"/>
                      <a:r>
                        <a:rPr lang="en-US" sz="1800" b="0" i="0" u="none" strike="noStrike">
                          <a:effectLst/>
                          <a:latin typeface="Calibri" panose="020F0502020204030204" pitchFamily="34" charset="0"/>
                        </a:rPr>
                        <a:t>Guadalupe</a:t>
                      </a:r>
                    </a:p>
                  </a:txBody>
                  <a:tcPr marL="7620" marR="7620" marT="7620" marB="0" anchor="b"/>
                </a:tc>
                <a:tc>
                  <a:txBody>
                    <a:bodyPr/>
                    <a:lstStyle/>
                    <a:p>
                      <a:pPr algn="r" fontAlgn="b"/>
                      <a:r>
                        <a:rPr lang="en-US" sz="1800" b="0" i="0" u="none" strike="noStrike">
                          <a:effectLst/>
                          <a:latin typeface="Calibri" panose="020F0502020204030204" pitchFamily="34" charset="0"/>
                        </a:rPr>
                        <a:t>25.9%</a:t>
                      </a:r>
                    </a:p>
                  </a:txBody>
                  <a:tcPr marL="7620" marR="7620" marT="7620" marB="0" anchor="b"/>
                </a:tc>
                <a:tc>
                  <a:txBody>
                    <a:bodyPr/>
                    <a:lstStyle/>
                    <a:p>
                      <a:pPr algn="r" fontAlgn="b"/>
                      <a:r>
                        <a:rPr lang="en-US" sz="1800" b="0" i="0" u="none" strike="noStrike">
                          <a:effectLst/>
                          <a:latin typeface="Calibri" panose="020F0502020204030204" pitchFamily="34" charset="0"/>
                        </a:rPr>
                        <a:t>15.9%</a:t>
                      </a:r>
                    </a:p>
                  </a:txBody>
                  <a:tcPr marL="7620" marR="7620" marT="7620" marB="0" anchor="b"/>
                </a:tc>
                <a:tc>
                  <a:txBody>
                    <a:bodyPr/>
                    <a:lstStyle/>
                    <a:p>
                      <a:pPr algn="r" fontAlgn="b"/>
                      <a:r>
                        <a:rPr lang="en-US" sz="1800" b="1" i="0" u="none" strike="noStrike" dirty="0">
                          <a:effectLst/>
                          <a:latin typeface="Calibri" panose="020F0502020204030204" pitchFamily="34" charset="0"/>
                        </a:rPr>
                        <a:t>53.4%</a:t>
                      </a:r>
                    </a:p>
                  </a:txBody>
                  <a:tcPr marL="7620" marR="7620" marT="7620" marB="0" anchor="b"/>
                </a:tc>
                <a:tc>
                  <a:txBody>
                    <a:bodyPr/>
                    <a:lstStyle/>
                    <a:p>
                      <a:pPr algn="r" fontAlgn="b"/>
                      <a:r>
                        <a:rPr lang="en-US" sz="1800" b="0" i="0" u="none" strike="noStrike" dirty="0">
                          <a:effectLst/>
                          <a:latin typeface="Calibri" panose="020F0502020204030204" pitchFamily="34" charset="0"/>
                        </a:rPr>
                        <a:t>2.1%</a:t>
                      </a:r>
                    </a:p>
                  </a:txBody>
                  <a:tcPr marL="7620" marR="7620" marT="7620" marB="0" anchor="b"/>
                </a:tc>
                <a:tc>
                  <a:txBody>
                    <a:bodyPr/>
                    <a:lstStyle/>
                    <a:p>
                      <a:pPr algn="r" fontAlgn="b"/>
                      <a:r>
                        <a:rPr lang="en-US" sz="1800" b="0" i="0" u="none" strike="noStrike">
                          <a:effectLst/>
                          <a:latin typeface="Calibri" panose="020F0502020204030204" pitchFamily="34" charset="0"/>
                        </a:rPr>
                        <a:t>2.7%</a:t>
                      </a:r>
                    </a:p>
                  </a:txBody>
                  <a:tcPr marL="7620" marR="7620" marT="7620" marB="0" anchor="b"/>
                </a:tc>
                <a:extLst>
                  <a:ext uri="{0D108BD9-81ED-4DB2-BD59-A6C34878D82A}">
                    <a16:rowId xmlns:a16="http://schemas.microsoft.com/office/drawing/2014/main" val="3587771630"/>
                  </a:ext>
                </a:extLst>
              </a:tr>
              <a:tr h="415378">
                <a:tc>
                  <a:txBody>
                    <a:bodyPr/>
                    <a:lstStyle/>
                    <a:p>
                      <a:pPr algn="l" fontAlgn="b"/>
                      <a:r>
                        <a:rPr lang="en-US" sz="1800" b="0" i="0" u="none" strike="noStrike">
                          <a:effectLst/>
                          <a:latin typeface="Calibri" panose="020F0502020204030204" pitchFamily="34" charset="0"/>
                        </a:rPr>
                        <a:t>Kendall</a:t>
                      </a:r>
                    </a:p>
                  </a:txBody>
                  <a:tcPr marL="7620" marR="7620" marT="7620" marB="0" anchor="b"/>
                </a:tc>
                <a:tc>
                  <a:txBody>
                    <a:bodyPr/>
                    <a:lstStyle/>
                    <a:p>
                      <a:pPr algn="r" fontAlgn="b"/>
                      <a:r>
                        <a:rPr lang="en-US" sz="1800" b="1" i="0" u="none" strike="noStrike" dirty="0">
                          <a:effectLst/>
                          <a:latin typeface="Calibri" panose="020F0502020204030204" pitchFamily="34" charset="0"/>
                        </a:rPr>
                        <a:t>55.6%</a:t>
                      </a:r>
                    </a:p>
                  </a:txBody>
                  <a:tcPr marL="7620" marR="7620" marT="7620" marB="0" anchor="b"/>
                </a:tc>
                <a:tc>
                  <a:txBody>
                    <a:bodyPr/>
                    <a:lstStyle/>
                    <a:p>
                      <a:pPr algn="r" fontAlgn="b"/>
                      <a:r>
                        <a:rPr lang="en-US" sz="1800" b="0" i="0" u="none" strike="noStrike">
                          <a:effectLst/>
                          <a:latin typeface="Calibri" panose="020F0502020204030204" pitchFamily="34" charset="0"/>
                        </a:rPr>
                        <a:t>0.1%</a:t>
                      </a:r>
                    </a:p>
                  </a:txBody>
                  <a:tcPr marL="7620" marR="7620" marT="7620" marB="0" anchor="b"/>
                </a:tc>
                <a:tc>
                  <a:txBody>
                    <a:bodyPr/>
                    <a:lstStyle/>
                    <a:p>
                      <a:pPr algn="r" fontAlgn="b"/>
                      <a:r>
                        <a:rPr lang="en-US" sz="1800" b="0" i="0" u="none" strike="noStrike" dirty="0">
                          <a:effectLst/>
                          <a:latin typeface="Calibri" panose="020F0502020204030204" pitchFamily="34" charset="0"/>
                        </a:rPr>
                        <a:t>43.1%</a:t>
                      </a:r>
                    </a:p>
                  </a:txBody>
                  <a:tcPr marL="7620" marR="7620" marT="7620" marB="0" anchor="b"/>
                </a:tc>
                <a:tc>
                  <a:txBody>
                    <a:bodyPr/>
                    <a:lstStyle/>
                    <a:p>
                      <a:pPr algn="r" fontAlgn="b"/>
                      <a:r>
                        <a:rPr lang="en-US" sz="1800" b="0" i="0" u="none" strike="noStrike" dirty="0">
                          <a:effectLst/>
                          <a:latin typeface="Calibri" panose="020F0502020204030204" pitchFamily="34" charset="0"/>
                        </a:rPr>
                        <a:t>0.2%</a:t>
                      </a:r>
                    </a:p>
                  </a:txBody>
                  <a:tcPr marL="7620" marR="7620" marT="7620" marB="0" anchor="b"/>
                </a:tc>
                <a:tc>
                  <a:txBody>
                    <a:bodyPr/>
                    <a:lstStyle/>
                    <a:p>
                      <a:pPr algn="r" fontAlgn="b"/>
                      <a:r>
                        <a:rPr lang="en-US" sz="1800" b="0" i="0" u="none" strike="noStrike">
                          <a:effectLst/>
                          <a:latin typeface="Calibri" panose="020F0502020204030204" pitchFamily="34" charset="0"/>
                        </a:rPr>
                        <a:t>1.0%</a:t>
                      </a:r>
                    </a:p>
                  </a:txBody>
                  <a:tcPr marL="7620" marR="7620" marT="7620" marB="0" anchor="b"/>
                </a:tc>
                <a:extLst>
                  <a:ext uri="{0D108BD9-81ED-4DB2-BD59-A6C34878D82A}">
                    <a16:rowId xmlns:a16="http://schemas.microsoft.com/office/drawing/2014/main" val="3723378496"/>
                  </a:ext>
                </a:extLst>
              </a:tr>
              <a:tr h="415378">
                <a:tc>
                  <a:txBody>
                    <a:bodyPr/>
                    <a:lstStyle/>
                    <a:p>
                      <a:pPr algn="l" fontAlgn="b"/>
                      <a:r>
                        <a:rPr lang="en-US" sz="1800" b="0" i="0" u="none" strike="noStrike">
                          <a:effectLst/>
                          <a:latin typeface="Calibri" panose="020F0502020204030204" pitchFamily="34" charset="0"/>
                        </a:rPr>
                        <a:t>Medina</a:t>
                      </a:r>
                    </a:p>
                  </a:txBody>
                  <a:tcPr marL="7620" marR="7620" marT="7620" marB="0" anchor="b"/>
                </a:tc>
                <a:tc>
                  <a:txBody>
                    <a:bodyPr/>
                    <a:lstStyle/>
                    <a:p>
                      <a:pPr algn="r" fontAlgn="b"/>
                      <a:r>
                        <a:rPr lang="en-US" sz="1800" b="0" i="0" u="none" strike="noStrike" dirty="0">
                          <a:solidFill>
                            <a:srgbClr val="FF0000"/>
                          </a:solidFill>
                          <a:effectLst/>
                          <a:latin typeface="Calibri" panose="020F0502020204030204" pitchFamily="34" charset="0"/>
                        </a:rPr>
                        <a:t>-0.5%</a:t>
                      </a:r>
                    </a:p>
                  </a:txBody>
                  <a:tcPr marL="7620" marR="7620" marT="7620" marB="0" anchor="b"/>
                </a:tc>
                <a:tc>
                  <a:txBody>
                    <a:bodyPr/>
                    <a:lstStyle/>
                    <a:p>
                      <a:pPr algn="r" fontAlgn="b"/>
                      <a:r>
                        <a:rPr lang="en-US" sz="1800" b="0" i="0" u="none" strike="noStrike" dirty="0">
                          <a:effectLst/>
                          <a:latin typeface="Calibri" panose="020F0502020204030204" pitchFamily="34" charset="0"/>
                        </a:rPr>
                        <a:t>1.0%</a:t>
                      </a:r>
                    </a:p>
                  </a:txBody>
                  <a:tcPr marL="7620" marR="7620" marT="7620" marB="0" anchor="b"/>
                </a:tc>
                <a:tc>
                  <a:txBody>
                    <a:bodyPr/>
                    <a:lstStyle/>
                    <a:p>
                      <a:pPr algn="r" fontAlgn="b"/>
                      <a:r>
                        <a:rPr lang="en-US" sz="1800" b="1" i="0" u="none" strike="noStrike" dirty="0">
                          <a:effectLst/>
                          <a:latin typeface="Calibri" panose="020F0502020204030204" pitchFamily="34" charset="0"/>
                        </a:rPr>
                        <a:t>96.3%</a:t>
                      </a:r>
                    </a:p>
                  </a:txBody>
                  <a:tcPr marL="7620" marR="7620" marT="7620" marB="0" anchor="b"/>
                </a:tc>
                <a:tc>
                  <a:txBody>
                    <a:bodyPr/>
                    <a:lstStyle/>
                    <a:p>
                      <a:pPr algn="r" fontAlgn="b"/>
                      <a:r>
                        <a:rPr lang="en-US" sz="1800" b="0" i="0" u="none" strike="noStrike" dirty="0">
                          <a:effectLst/>
                          <a:latin typeface="Calibri" panose="020F0502020204030204" pitchFamily="34" charset="0"/>
                        </a:rPr>
                        <a:t>0.4%</a:t>
                      </a:r>
                    </a:p>
                  </a:txBody>
                  <a:tcPr marL="7620" marR="7620" marT="7620" marB="0" anchor="b"/>
                </a:tc>
                <a:tc>
                  <a:txBody>
                    <a:bodyPr/>
                    <a:lstStyle/>
                    <a:p>
                      <a:pPr algn="r" fontAlgn="b"/>
                      <a:r>
                        <a:rPr lang="en-US" sz="1800" b="0" i="0" u="none" strike="noStrike" dirty="0">
                          <a:effectLst/>
                          <a:latin typeface="Calibri" panose="020F0502020204030204" pitchFamily="34" charset="0"/>
                        </a:rPr>
                        <a:t>2.8%</a:t>
                      </a:r>
                    </a:p>
                  </a:txBody>
                  <a:tcPr marL="7620" marR="7620" marT="7620" marB="0" anchor="b"/>
                </a:tc>
                <a:extLst>
                  <a:ext uri="{0D108BD9-81ED-4DB2-BD59-A6C34878D82A}">
                    <a16:rowId xmlns:a16="http://schemas.microsoft.com/office/drawing/2014/main" val="3516929516"/>
                  </a:ext>
                </a:extLst>
              </a:tr>
              <a:tr h="415378">
                <a:tc>
                  <a:txBody>
                    <a:bodyPr/>
                    <a:lstStyle/>
                    <a:p>
                      <a:pPr algn="l" fontAlgn="b"/>
                      <a:r>
                        <a:rPr lang="en-US" sz="1800" b="0" i="0" u="none" strike="noStrike">
                          <a:effectLst/>
                          <a:latin typeface="Calibri" panose="020F0502020204030204" pitchFamily="34" charset="0"/>
                        </a:rPr>
                        <a:t>Wilson</a:t>
                      </a:r>
                    </a:p>
                  </a:txBody>
                  <a:tcPr marL="7620" marR="7620" marT="7620" marB="0" anchor="b"/>
                </a:tc>
                <a:tc>
                  <a:txBody>
                    <a:bodyPr/>
                    <a:lstStyle/>
                    <a:p>
                      <a:pPr algn="r" fontAlgn="b"/>
                      <a:r>
                        <a:rPr lang="en-US" sz="1800" b="0" i="0" u="none" strike="noStrike">
                          <a:effectLst/>
                          <a:latin typeface="Calibri" panose="020F0502020204030204" pitchFamily="34" charset="0"/>
                        </a:rPr>
                        <a:t>41.6%</a:t>
                      </a:r>
                    </a:p>
                  </a:txBody>
                  <a:tcPr marL="7620" marR="7620" marT="7620" marB="0" anchor="b"/>
                </a:tc>
                <a:tc>
                  <a:txBody>
                    <a:bodyPr/>
                    <a:lstStyle/>
                    <a:p>
                      <a:pPr algn="r" fontAlgn="b"/>
                      <a:r>
                        <a:rPr lang="en-US" sz="1800" b="0" i="0" u="none" strike="noStrike">
                          <a:effectLst/>
                          <a:latin typeface="Calibri" panose="020F0502020204030204" pitchFamily="34" charset="0"/>
                        </a:rPr>
                        <a:t>1.0%</a:t>
                      </a:r>
                    </a:p>
                  </a:txBody>
                  <a:tcPr marL="7620" marR="7620" marT="7620" marB="0" anchor="b"/>
                </a:tc>
                <a:tc>
                  <a:txBody>
                    <a:bodyPr/>
                    <a:lstStyle/>
                    <a:p>
                      <a:pPr algn="r" fontAlgn="b"/>
                      <a:r>
                        <a:rPr lang="en-US" sz="1800" b="1" i="0" u="none" strike="noStrike" dirty="0">
                          <a:effectLst/>
                          <a:latin typeface="Calibri" panose="020F0502020204030204" pitchFamily="34" charset="0"/>
                        </a:rPr>
                        <a:t>55.5%</a:t>
                      </a:r>
                    </a:p>
                  </a:txBody>
                  <a:tcPr marL="7620" marR="7620" marT="7620" marB="0" anchor="b"/>
                </a:tc>
                <a:tc>
                  <a:txBody>
                    <a:bodyPr/>
                    <a:lstStyle/>
                    <a:p>
                      <a:pPr algn="r" fontAlgn="b"/>
                      <a:r>
                        <a:rPr lang="en-US" sz="1800" b="0" i="0" u="none" strike="noStrike">
                          <a:effectLst/>
                          <a:latin typeface="Calibri" panose="020F0502020204030204" pitchFamily="34" charset="0"/>
                        </a:rPr>
                        <a:t>0.2%</a:t>
                      </a:r>
                    </a:p>
                  </a:txBody>
                  <a:tcPr marL="7620" marR="7620" marT="7620" marB="0" anchor="b"/>
                </a:tc>
                <a:tc>
                  <a:txBody>
                    <a:bodyPr/>
                    <a:lstStyle/>
                    <a:p>
                      <a:pPr algn="r" fontAlgn="b"/>
                      <a:r>
                        <a:rPr lang="en-US" sz="1800" b="0" i="0" u="none" strike="noStrike" dirty="0">
                          <a:effectLst/>
                          <a:latin typeface="Calibri" panose="020F0502020204030204" pitchFamily="34" charset="0"/>
                        </a:rPr>
                        <a:t>1.7%</a:t>
                      </a:r>
                    </a:p>
                  </a:txBody>
                  <a:tcPr marL="7620" marR="7620" marT="7620" marB="0" anchor="b"/>
                </a:tc>
                <a:extLst>
                  <a:ext uri="{0D108BD9-81ED-4DB2-BD59-A6C34878D82A}">
                    <a16:rowId xmlns:a16="http://schemas.microsoft.com/office/drawing/2014/main" val="391793416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33</a:t>
            </a:fld>
            <a:endParaRPr lang="en-US" dirty="0"/>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spTree>
    <p:extLst>
      <p:ext uri="{BB962C8B-B14F-4D97-AF65-F5344CB8AC3E}">
        <p14:creationId xmlns:p14="http://schemas.microsoft.com/office/powerpoint/2010/main" val="1953322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34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78" y="5440723"/>
            <a:ext cx="3315002" cy="1123588"/>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6131377" y="5241600"/>
            <a:ext cx="3019823" cy="1616670"/>
          </a:xfrm>
          <a:prstGeom prst="rect">
            <a:avLst/>
          </a:prstGeom>
        </p:spPr>
      </p:pic>
      <p:cxnSp>
        <p:nvCxnSpPr>
          <p:cNvPr id="9" name="Straight Connector 8"/>
          <p:cNvCxnSpPr/>
          <p:nvPr/>
        </p:nvCxnSpPr>
        <p:spPr>
          <a:xfrm>
            <a:off x="0" y="92382"/>
            <a:ext cx="9144000" cy="0"/>
          </a:xfrm>
          <a:prstGeom prst="line">
            <a:avLst/>
          </a:prstGeom>
          <a:ln w="190500">
            <a:solidFill>
              <a:srgbClr val="205493"/>
            </a:solidFill>
          </a:ln>
        </p:spPr>
        <p:style>
          <a:lnRef idx="1">
            <a:schemeClr val="accent5"/>
          </a:lnRef>
          <a:fillRef idx="0">
            <a:schemeClr val="accent5"/>
          </a:fillRef>
          <a:effectRef idx="0">
            <a:schemeClr val="accent5"/>
          </a:effectRef>
          <a:fontRef idx="minor">
            <a:schemeClr val="tx1"/>
          </a:fontRef>
        </p:style>
      </p:cxnSp>
      <p:cxnSp>
        <p:nvCxnSpPr>
          <p:cNvPr id="10" name="Straight Connector 9"/>
          <p:cNvCxnSpPr/>
          <p:nvPr/>
        </p:nvCxnSpPr>
        <p:spPr>
          <a:xfrm>
            <a:off x="0" y="6793065"/>
            <a:ext cx="9144000" cy="0"/>
          </a:xfrm>
          <a:prstGeom prst="line">
            <a:avLst/>
          </a:prstGeom>
          <a:ln w="190500">
            <a:solidFill>
              <a:srgbClr val="205493"/>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9048135" y="0"/>
            <a:ext cx="0" cy="6858000"/>
          </a:xfrm>
          <a:prstGeom prst="line">
            <a:avLst/>
          </a:prstGeom>
          <a:ln w="190500">
            <a:solidFill>
              <a:srgbClr val="205493"/>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93405" y="0"/>
            <a:ext cx="0" cy="6858000"/>
          </a:xfrm>
          <a:prstGeom prst="line">
            <a:avLst/>
          </a:prstGeom>
          <a:ln w="190500">
            <a:solidFill>
              <a:srgbClr val="205493"/>
            </a:solidFill>
          </a:ln>
        </p:spPr>
        <p:style>
          <a:lnRef idx="1">
            <a:schemeClr val="accent5"/>
          </a:lnRef>
          <a:fillRef idx="0">
            <a:schemeClr val="accent5"/>
          </a:fillRef>
          <a:effectRef idx="0">
            <a:schemeClr val="accent5"/>
          </a:effectRef>
          <a:fontRef idx="minor">
            <a:schemeClr val="tx1"/>
          </a:fontRef>
        </p:style>
      </p:cxnSp>
      <p:sp>
        <p:nvSpPr>
          <p:cNvPr id="16" name="TextBox 15"/>
          <p:cNvSpPr txBox="1"/>
          <p:nvPr/>
        </p:nvSpPr>
        <p:spPr>
          <a:xfrm>
            <a:off x="1441655" y="988142"/>
            <a:ext cx="6260691" cy="584775"/>
          </a:xfrm>
          <a:prstGeom prst="rect">
            <a:avLst/>
          </a:prstGeom>
          <a:noFill/>
        </p:spPr>
        <p:txBody>
          <a:bodyPr wrap="square" rtlCol="0">
            <a:spAutoFit/>
          </a:bodyPr>
          <a:lstStyle/>
          <a:p>
            <a:pPr algn="ctr"/>
            <a:r>
              <a:rPr lang="en-US" sz="3200" dirty="0" smtClean="0">
                <a:latin typeface="Century Gothic" panose="020B0502020202020204" pitchFamily="34" charset="0"/>
              </a:rPr>
              <a:t>Texas Counts Campaign</a:t>
            </a:r>
            <a:endParaRPr lang="en-US" sz="3200" dirty="0">
              <a:latin typeface="Century Gothic" panose="020B0502020202020204" pitchFamily="34" charset="0"/>
            </a:endParaRPr>
          </a:p>
        </p:txBody>
      </p:sp>
      <p:sp>
        <p:nvSpPr>
          <p:cNvPr id="17" name="AutoShape 2" descr="Image result for center for public policy prioritie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9343" y="2440258"/>
            <a:ext cx="1396028" cy="1396028"/>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4031" y="2515749"/>
            <a:ext cx="3895725" cy="1171575"/>
          </a:xfrm>
          <a:prstGeom prst="rect">
            <a:avLst/>
          </a:prstGeom>
        </p:spPr>
      </p:pic>
    </p:spTree>
    <p:extLst>
      <p:ext uri="{BB962C8B-B14F-4D97-AF65-F5344CB8AC3E}">
        <p14:creationId xmlns:p14="http://schemas.microsoft.com/office/powerpoint/2010/main" val="259253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40840" y="449208"/>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205493"/>
                </a:solidFill>
                <a:latin typeface="Century Gothic" panose="020B0502020202020204" pitchFamily="34" charset="0"/>
              </a:rPr>
              <a:t>Census 2020</a:t>
            </a:r>
          </a:p>
          <a:p>
            <a:pPr marL="0" indent="0">
              <a:buFont typeface="Arial" panose="020B0604020202020204" pitchFamily="34" charset="0"/>
              <a:buNone/>
            </a:pPr>
            <a:endParaRPr lang="en-US" sz="2400" b="1" dirty="0" smtClean="0">
              <a:solidFill>
                <a:srgbClr val="205493"/>
              </a:solidFill>
              <a:latin typeface="Century Gothic" panose="020B0502020202020204" pitchFamily="34" charset="0"/>
            </a:endParaRPr>
          </a:p>
          <a:p>
            <a:r>
              <a:rPr lang="en-US" sz="1800" dirty="0">
                <a:latin typeface="Century Gothic" panose="020B0502020202020204" pitchFamily="34" charset="0"/>
              </a:rPr>
              <a:t>Every ten years, the country conducts a census to count every person in the United States.</a:t>
            </a:r>
          </a:p>
          <a:p>
            <a:r>
              <a:rPr lang="en-US" sz="1800" dirty="0">
                <a:latin typeface="Century Gothic" panose="020B0502020202020204" pitchFamily="34" charset="0"/>
              </a:rPr>
              <a:t>The next count will take place </a:t>
            </a:r>
            <a:r>
              <a:rPr lang="en-US" sz="1800" b="1" dirty="0">
                <a:latin typeface="Century Gothic" panose="020B0502020202020204" pitchFamily="34" charset="0"/>
              </a:rPr>
              <a:t>April 1, 2020</a:t>
            </a:r>
            <a:r>
              <a:rPr lang="en-US" sz="1800" dirty="0">
                <a:latin typeface="Century Gothic" panose="020B0502020202020204" pitchFamily="34" charset="0"/>
              </a:rPr>
              <a:t>.</a:t>
            </a:r>
          </a:p>
          <a:p>
            <a:r>
              <a:rPr lang="en-US" sz="1800" dirty="0">
                <a:latin typeface="Century Gothic" panose="020B0502020202020204" pitchFamily="34" charset="0"/>
              </a:rPr>
              <a:t>Census counts used to </a:t>
            </a:r>
            <a:r>
              <a:rPr lang="en-US" sz="1800" u="sng" dirty="0">
                <a:latin typeface="Century Gothic" panose="020B0502020202020204" pitchFamily="34" charset="0"/>
              </a:rPr>
              <a:t>reapportion</a:t>
            </a:r>
            <a:r>
              <a:rPr lang="en-US" sz="1800" dirty="0">
                <a:latin typeface="Century Gothic" panose="020B0502020202020204" pitchFamily="34" charset="0"/>
              </a:rPr>
              <a:t> the U.S. House of Representatives, determining how many seats each state gets. </a:t>
            </a:r>
          </a:p>
          <a:p>
            <a:r>
              <a:rPr lang="en-US" sz="1800" dirty="0">
                <a:latin typeface="Century Gothic" panose="020B0502020202020204" pitchFamily="34" charset="0"/>
              </a:rPr>
              <a:t>Census counts also used to determine the number of </a:t>
            </a:r>
            <a:r>
              <a:rPr lang="en-US" sz="1800" u="sng" dirty="0">
                <a:latin typeface="Century Gothic" panose="020B0502020202020204" pitchFamily="34" charset="0"/>
              </a:rPr>
              <a:t>electoral college</a:t>
            </a:r>
            <a:r>
              <a:rPr lang="en-US" sz="1800" dirty="0">
                <a:latin typeface="Century Gothic" panose="020B0502020202020204" pitchFamily="34" charset="0"/>
              </a:rPr>
              <a:t> votes a state gets.</a:t>
            </a:r>
          </a:p>
          <a:p>
            <a:r>
              <a:rPr lang="en-US" sz="1800" dirty="0">
                <a:latin typeface="Century Gothic" panose="020B0502020202020204" pitchFamily="34" charset="0"/>
              </a:rPr>
              <a:t>Census counts used by state officials to redraw </a:t>
            </a:r>
            <a:r>
              <a:rPr lang="en-US" sz="1800" u="sng" dirty="0">
                <a:latin typeface="Century Gothic" panose="020B0502020202020204" pitchFamily="34" charset="0"/>
              </a:rPr>
              <a:t>congressional and state legislative boundaries</a:t>
            </a:r>
            <a:r>
              <a:rPr lang="en-US" sz="1800" dirty="0">
                <a:latin typeface="Century Gothic" panose="020B0502020202020204" pitchFamily="34" charset="0"/>
              </a:rPr>
              <a:t> to account for population shifts. </a:t>
            </a:r>
          </a:p>
          <a:p>
            <a:endParaRPr lang="en-US" sz="2200" dirty="0">
              <a:latin typeface="Century Gothic" panose="020B0502020202020204" pitchFamily="34" charset="0"/>
            </a:endParaRPr>
          </a:p>
        </p:txBody>
      </p:sp>
    </p:spTree>
    <p:extLst>
      <p:ext uri="{BB962C8B-B14F-4D97-AF65-F5344CB8AC3E}">
        <p14:creationId xmlns:p14="http://schemas.microsoft.com/office/powerpoint/2010/main" val="3710247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40840" y="449208"/>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205493"/>
                </a:solidFill>
                <a:latin typeface="Century Gothic" panose="020B0502020202020204" pitchFamily="34" charset="0"/>
              </a:rPr>
              <a:t>Q: What’s at Stake? </a:t>
            </a:r>
          </a:p>
          <a:p>
            <a:pPr marL="0" indent="0">
              <a:buFont typeface="Arial" panose="020B0604020202020204" pitchFamily="34" charset="0"/>
              <a:buNone/>
            </a:pPr>
            <a:r>
              <a:rPr lang="en-US" sz="2400" b="1" dirty="0" smtClean="0">
                <a:solidFill>
                  <a:srgbClr val="205493"/>
                </a:solidFill>
                <a:latin typeface="Century Gothic" panose="020B0502020202020204" pitchFamily="34" charset="0"/>
              </a:rPr>
              <a:t>A: Billions of Dollars</a:t>
            </a:r>
          </a:p>
          <a:p>
            <a:pPr marL="0" indent="0">
              <a:buFont typeface="Arial" panose="020B0604020202020204" pitchFamily="34" charset="0"/>
              <a:buNone/>
            </a:pPr>
            <a:endParaRPr lang="en-US" sz="2400" b="1" dirty="0" smtClean="0">
              <a:solidFill>
                <a:srgbClr val="205493"/>
              </a:solidFill>
              <a:latin typeface="Century Gothic" panose="020B0502020202020204" pitchFamily="34" charset="0"/>
            </a:endParaRPr>
          </a:p>
          <a:p>
            <a:r>
              <a:rPr lang="en-US" sz="1800" dirty="0">
                <a:latin typeface="Century Gothic" panose="020B0502020202020204" pitchFamily="34" charset="0"/>
              </a:rPr>
              <a:t>The distribution of more than </a:t>
            </a:r>
            <a:r>
              <a:rPr lang="en-US" sz="1800" b="1" dirty="0">
                <a:latin typeface="Century Gothic" panose="020B0502020202020204" pitchFamily="34" charset="0"/>
              </a:rPr>
              <a:t>$675 billion </a:t>
            </a:r>
            <a:r>
              <a:rPr lang="en-US" sz="1800" dirty="0">
                <a:latin typeface="Century Gothic" panose="020B0502020202020204" pitchFamily="34" charset="0"/>
              </a:rPr>
              <a:t>in federal funds, grants, and support to states, counties, and communities are based on census data. This supports schools, hospitals, roads, public works, and other vital programs. </a:t>
            </a:r>
          </a:p>
          <a:p>
            <a:r>
              <a:rPr lang="en-US" sz="1800" dirty="0">
                <a:latin typeface="Century Gothic" panose="020B0502020202020204" pitchFamily="34" charset="0"/>
              </a:rPr>
              <a:t>An </a:t>
            </a:r>
            <a:r>
              <a:rPr lang="en-US" sz="1800" b="1" dirty="0">
                <a:latin typeface="Century Gothic" panose="020B0502020202020204" pitchFamily="34" charset="0"/>
              </a:rPr>
              <a:t>undercount</a:t>
            </a:r>
            <a:r>
              <a:rPr lang="en-US" sz="1800" dirty="0">
                <a:latin typeface="Century Gothic" panose="020B0502020202020204" pitchFamily="34" charset="0"/>
              </a:rPr>
              <a:t> of the Texas population of just </a:t>
            </a:r>
            <a:r>
              <a:rPr lang="en-US" sz="1800" b="1" dirty="0">
                <a:latin typeface="Century Gothic" panose="020B0502020202020204" pitchFamily="34" charset="0"/>
              </a:rPr>
              <a:t>1%</a:t>
            </a:r>
            <a:r>
              <a:rPr lang="en-US" sz="1800" dirty="0">
                <a:latin typeface="Century Gothic" panose="020B0502020202020204" pitchFamily="34" charset="0"/>
              </a:rPr>
              <a:t> could translate to a loss of </a:t>
            </a:r>
            <a:r>
              <a:rPr lang="en-US" sz="1800" b="1" dirty="0">
                <a:latin typeface="Century Gothic" panose="020B0502020202020204" pitchFamily="34" charset="0"/>
              </a:rPr>
              <a:t>$300 million </a:t>
            </a:r>
            <a:r>
              <a:rPr lang="en-US" sz="1800" dirty="0">
                <a:latin typeface="Century Gothic" panose="020B0502020202020204" pitchFamily="34" charset="0"/>
              </a:rPr>
              <a:t>per year in federal funding for the state. </a:t>
            </a:r>
          </a:p>
          <a:p>
            <a:endParaRPr lang="en-US" sz="2200" dirty="0">
              <a:latin typeface="Century Gothic" panose="020B0502020202020204" pitchFamily="34" charset="0"/>
            </a:endParaRPr>
          </a:p>
        </p:txBody>
      </p:sp>
    </p:spTree>
    <p:extLst>
      <p:ext uri="{BB962C8B-B14F-4D97-AF65-F5344CB8AC3E}">
        <p14:creationId xmlns:p14="http://schemas.microsoft.com/office/powerpoint/2010/main" val="1410282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40840" y="449208"/>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205493"/>
                </a:solidFill>
                <a:latin typeface="Century Gothic" panose="020B0502020202020204" pitchFamily="34" charset="0"/>
              </a:rPr>
              <a:t>Q: What’s at Stake? </a:t>
            </a:r>
          </a:p>
          <a:p>
            <a:pPr marL="0" indent="0">
              <a:buFont typeface="Arial" panose="020B0604020202020204" pitchFamily="34" charset="0"/>
              <a:buNone/>
            </a:pPr>
            <a:r>
              <a:rPr lang="en-US" sz="2400" b="1" dirty="0" smtClean="0">
                <a:solidFill>
                  <a:srgbClr val="205493"/>
                </a:solidFill>
                <a:latin typeface="Century Gothic" panose="020B0502020202020204" pitchFamily="34" charset="0"/>
              </a:rPr>
              <a:t>A: Economic Development and Quality of Life</a:t>
            </a:r>
          </a:p>
          <a:p>
            <a:pPr marL="0" indent="0">
              <a:buFont typeface="Arial" panose="020B0604020202020204" pitchFamily="34" charset="0"/>
              <a:buNone/>
            </a:pPr>
            <a:endParaRPr lang="en-US" sz="2400" b="1" dirty="0" smtClean="0">
              <a:solidFill>
                <a:srgbClr val="205493"/>
              </a:solidFill>
              <a:latin typeface="Century Gothic" panose="020B0502020202020204" pitchFamily="34" charset="0"/>
            </a:endParaRPr>
          </a:p>
          <a:p>
            <a:r>
              <a:rPr lang="en-US" sz="1800" dirty="0">
                <a:latin typeface="Century Gothic" panose="020B0502020202020204" pitchFamily="34" charset="0"/>
              </a:rPr>
              <a:t>Businesses drive our fast growing economy and are the population engine of many of our communities. </a:t>
            </a:r>
          </a:p>
          <a:p>
            <a:r>
              <a:rPr lang="en-US" sz="1800" dirty="0">
                <a:latin typeface="Century Gothic" panose="020B0502020202020204" pitchFamily="34" charset="0"/>
              </a:rPr>
              <a:t>These businesses use census data to understand customer needs and where to locate, creating economic opportunities for Texans. </a:t>
            </a:r>
          </a:p>
          <a:p>
            <a:r>
              <a:rPr lang="en-US" sz="1800" dirty="0">
                <a:latin typeface="Century Gothic" panose="020B0502020202020204" pitchFamily="34" charset="0"/>
              </a:rPr>
              <a:t>In 2016, Texas received </a:t>
            </a:r>
            <a:r>
              <a:rPr lang="en-US" sz="1800" b="1" dirty="0">
                <a:latin typeface="Century Gothic" panose="020B0502020202020204" pitchFamily="34" charset="0"/>
              </a:rPr>
              <a:t>$59.4 billion</a:t>
            </a:r>
            <a:r>
              <a:rPr lang="en-US" sz="1800" dirty="0">
                <a:latin typeface="Century Gothic" panose="020B0502020202020204" pitchFamily="34" charset="0"/>
              </a:rPr>
              <a:t> in federal funding derived from Census data. These dollars support </a:t>
            </a:r>
            <a:r>
              <a:rPr lang="en-US" sz="1800" u="sng" dirty="0">
                <a:latin typeface="Century Gothic" panose="020B0502020202020204" pitchFamily="34" charset="0"/>
              </a:rPr>
              <a:t>housing</a:t>
            </a:r>
            <a:r>
              <a:rPr lang="en-US" sz="1800" dirty="0">
                <a:latin typeface="Century Gothic" panose="020B0502020202020204" pitchFamily="34" charset="0"/>
              </a:rPr>
              <a:t>, </a:t>
            </a:r>
            <a:r>
              <a:rPr lang="en-US" sz="1800" u="sng" dirty="0">
                <a:latin typeface="Century Gothic" panose="020B0502020202020204" pitchFamily="34" charset="0"/>
              </a:rPr>
              <a:t>transportation</a:t>
            </a:r>
            <a:r>
              <a:rPr lang="en-US" sz="1800" dirty="0">
                <a:latin typeface="Century Gothic" panose="020B0502020202020204" pitchFamily="34" charset="0"/>
              </a:rPr>
              <a:t>, </a:t>
            </a:r>
            <a:r>
              <a:rPr lang="en-US" sz="1800" u="sng" dirty="0">
                <a:latin typeface="Century Gothic" panose="020B0502020202020204" pitchFamily="34" charset="0"/>
              </a:rPr>
              <a:t>education</a:t>
            </a:r>
            <a:r>
              <a:rPr lang="en-US" sz="1800" dirty="0">
                <a:latin typeface="Century Gothic" panose="020B0502020202020204" pitchFamily="34" charset="0"/>
              </a:rPr>
              <a:t>, </a:t>
            </a:r>
            <a:r>
              <a:rPr lang="en-US" sz="1800" u="sng" dirty="0">
                <a:latin typeface="Century Gothic" panose="020B0502020202020204" pitchFamily="34" charset="0"/>
              </a:rPr>
              <a:t>health</a:t>
            </a:r>
            <a:r>
              <a:rPr lang="en-US" sz="1800" dirty="0">
                <a:latin typeface="Century Gothic" panose="020B0502020202020204" pitchFamily="34" charset="0"/>
              </a:rPr>
              <a:t>, and other services that directly improve the quality of life for all Texans.</a:t>
            </a:r>
          </a:p>
          <a:p>
            <a:endParaRPr lang="en-US" sz="2200" dirty="0">
              <a:latin typeface="Century Gothic" panose="020B0502020202020204" pitchFamily="34" charset="0"/>
            </a:endParaRPr>
          </a:p>
        </p:txBody>
      </p:sp>
    </p:spTree>
    <p:extLst>
      <p:ext uri="{BB962C8B-B14F-4D97-AF65-F5344CB8AC3E}">
        <p14:creationId xmlns:p14="http://schemas.microsoft.com/office/powerpoint/2010/main" val="2738608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40840" y="449208"/>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205493"/>
                </a:solidFill>
                <a:latin typeface="Century Gothic" panose="020B0502020202020204" pitchFamily="34" charset="0"/>
              </a:rPr>
              <a:t>Q: What’s at Stake? </a:t>
            </a:r>
          </a:p>
          <a:p>
            <a:pPr marL="0" indent="0">
              <a:buFont typeface="Arial" panose="020B0604020202020204" pitchFamily="34" charset="0"/>
              <a:buNone/>
            </a:pPr>
            <a:r>
              <a:rPr lang="en-US" sz="2400" b="1" dirty="0" smtClean="0">
                <a:solidFill>
                  <a:srgbClr val="205493"/>
                </a:solidFill>
                <a:latin typeface="Century Gothic" panose="020B0502020202020204" pitchFamily="34" charset="0"/>
              </a:rPr>
              <a:t>A: Quality Data</a:t>
            </a:r>
          </a:p>
          <a:p>
            <a:pPr marL="0" indent="0">
              <a:buFont typeface="Arial" panose="020B0604020202020204" pitchFamily="34" charset="0"/>
              <a:buNone/>
            </a:pPr>
            <a:endParaRPr lang="en-US" sz="2400" b="1" dirty="0" smtClean="0">
              <a:solidFill>
                <a:srgbClr val="205493"/>
              </a:solidFill>
              <a:latin typeface="Century Gothic" panose="020B0502020202020204" pitchFamily="34" charset="0"/>
            </a:endParaRPr>
          </a:p>
          <a:p>
            <a:r>
              <a:rPr lang="en-US" sz="1800" dirty="0">
                <a:latin typeface="Century Gothic" panose="020B0502020202020204" pitchFamily="34" charset="0"/>
              </a:rPr>
              <a:t>The 2020 decennial census data will serve as the base for nearly all demographic and socio-economic statistics for the next 10 years. </a:t>
            </a:r>
          </a:p>
          <a:p>
            <a:r>
              <a:rPr lang="en-US" sz="1800" dirty="0">
                <a:latin typeface="Century Gothic" panose="020B0502020202020204" pitchFamily="34" charset="0"/>
              </a:rPr>
              <a:t>These data are used by state agencies to allocate or determine eligibility criteria for funding. </a:t>
            </a:r>
            <a:endParaRPr lang="en-US" sz="1800" dirty="0" smtClean="0">
              <a:latin typeface="Century Gothic" panose="020B0502020202020204" pitchFamily="34" charset="0"/>
            </a:endParaRPr>
          </a:p>
          <a:p>
            <a:r>
              <a:rPr lang="en-US" sz="1800" dirty="0" smtClean="0">
                <a:latin typeface="Century Gothic" panose="020B0502020202020204" pitchFamily="34" charset="0"/>
              </a:rPr>
              <a:t>These data are used by the TDC to produce population projections.</a:t>
            </a:r>
            <a:endParaRPr lang="en-US" sz="1800" dirty="0">
              <a:latin typeface="Century Gothic" panose="020B0502020202020204" pitchFamily="34" charset="0"/>
            </a:endParaRPr>
          </a:p>
          <a:p>
            <a:r>
              <a:rPr lang="en-US" sz="1800" dirty="0">
                <a:latin typeface="Century Gothic" panose="020B0502020202020204" pitchFamily="34" charset="0"/>
              </a:rPr>
              <a:t>The quality of these data is directly linked to a complete and accurate count in 2020.</a:t>
            </a:r>
          </a:p>
          <a:p>
            <a:endParaRPr lang="en-US" sz="2200" dirty="0">
              <a:latin typeface="Century Gothic" panose="020B0502020202020204" pitchFamily="34" charset="0"/>
            </a:endParaRPr>
          </a:p>
        </p:txBody>
      </p:sp>
    </p:spTree>
    <p:extLst>
      <p:ext uri="{BB962C8B-B14F-4D97-AF65-F5344CB8AC3E}">
        <p14:creationId xmlns:p14="http://schemas.microsoft.com/office/powerpoint/2010/main" val="958959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4318" y="1232115"/>
            <a:ext cx="5595364" cy="5362414"/>
          </a:xfrm>
          <a:prstGeom prst="rect">
            <a:avLst/>
          </a:prstGeom>
        </p:spPr>
      </p:pic>
      <p:sp>
        <p:nvSpPr>
          <p:cNvPr id="3" name="Title 2"/>
          <p:cNvSpPr>
            <a:spLocks noGrp="1"/>
          </p:cNvSpPr>
          <p:nvPr>
            <p:ph type="title"/>
          </p:nvPr>
        </p:nvSpPr>
        <p:spPr/>
        <p:txBody>
          <a:bodyPr>
            <a:normAutofit/>
          </a:bodyPr>
          <a:lstStyle/>
          <a:p>
            <a:r>
              <a:rPr lang="en-US" sz="2800" dirty="0" smtClean="0"/>
              <a:t>The Hard to Count (HTC) Population in Texas</a:t>
            </a:r>
            <a:endParaRPr lang="en-US" sz="2800" dirty="0"/>
          </a:p>
        </p:txBody>
      </p:sp>
      <p:pic>
        <p:nvPicPr>
          <p:cNvPr id="5" name="Picture 4"/>
          <p:cNvPicPr>
            <a:picLocks noChangeAspect="1"/>
          </p:cNvPicPr>
          <p:nvPr/>
        </p:nvPicPr>
        <p:blipFill>
          <a:blip r:embed="rId3"/>
          <a:stretch>
            <a:fillRect/>
          </a:stretch>
        </p:blipFill>
        <p:spPr>
          <a:xfrm>
            <a:off x="36005" y="1613201"/>
            <a:ext cx="3179893" cy="740523"/>
          </a:xfrm>
          <a:prstGeom prst="rect">
            <a:avLst/>
          </a:prstGeom>
        </p:spPr>
      </p:pic>
      <p:pic>
        <p:nvPicPr>
          <p:cNvPr id="6" name="Picture 5"/>
          <p:cNvPicPr>
            <a:picLocks noChangeAspect="1"/>
          </p:cNvPicPr>
          <p:nvPr/>
        </p:nvPicPr>
        <p:blipFill>
          <a:blip r:embed="rId4"/>
          <a:stretch>
            <a:fillRect/>
          </a:stretch>
        </p:blipFill>
        <p:spPr>
          <a:xfrm>
            <a:off x="15498" y="2354636"/>
            <a:ext cx="3153905" cy="686019"/>
          </a:xfrm>
          <a:prstGeom prst="rect">
            <a:avLst/>
          </a:prstGeom>
        </p:spPr>
      </p:pic>
      <p:sp>
        <p:nvSpPr>
          <p:cNvPr id="7" name="TextBox 6"/>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a:t>
            </a:r>
            <a:r>
              <a:rPr lang="en-US" sz="1000" dirty="0" smtClean="0">
                <a:solidFill>
                  <a:prstClr val="black">
                    <a:lumMod val="50000"/>
                    <a:lumOff val="50000"/>
                  </a:prstClr>
                </a:solidFill>
                <a:latin typeface="Calibri" panose="020F0502020204030204"/>
                <a:cs typeface="Arial" pitchFamily="34" charset="0"/>
              </a:rPr>
              <a:t>Center for Urban Research of the City University of New York (CUNY) Graduate Center.</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89538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2018</a:t>
            </a:r>
            <a:endParaRPr lang="en-US" sz="2400" dirty="0"/>
          </a:p>
        </p:txBody>
      </p:sp>
      <p:sp>
        <p:nvSpPr>
          <p:cNvPr id="15" name="TextBox 14"/>
          <p:cNvSpPr txBox="1"/>
          <p:nvPr/>
        </p:nvSpPr>
        <p:spPr>
          <a:xfrm>
            <a:off x="1" y="6510048"/>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2018 </a:t>
            </a:r>
            <a:r>
              <a:rPr lang="en-US" sz="1000" dirty="0">
                <a:solidFill>
                  <a:schemeClr val="tx1">
                    <a:lumMod val="50000"/>
                    <a:lumOff val="50000"/>
                  </a:schemeClr>
                </a:solidFill>
              </a:rPr>
              <a:t>Population Estimates</a:t>
            </a:r>
          </a:p>
        </p:txBody>
      </p:sp>
      <p:pic>
        <p:nvPicPr>
          <p:cNvPr id="7" name="Picture 6"/>
          <p:cNvPicPr>
            <a:picLocks noChangeAspect="1"/>
          </p:cNvPicPr>
          <p:nvPr/>
        </p:nvPicPr>
        <p:blipFill rotWithShape="1">
          <a:blip r:embed="rId3"/>
          <a:srcRect l="5703" t="17945" r="2052" b="14969"/>
          <a:stretch/>
        </p:blipFill>
        <p:spPr>
          <a:xfrm>
            <a:off x="1778400" y="1143000"/>
            <a:ext cx="5796000" cy="5512238"/>
          </a:xfrm>
          <a:prstGeom prst="rect">
            <a:avLst/>
          </a:prstGeom>
        </p:spPr>
      </p:pic>
      <p:sp>
        <p:nvSpPr>
          <p:cNvPr id="5" name="Isosceles Triangle 4"/>
          <p:cNvSpPr/>
          <p:nvPr/>
        </p:nvSpPr>
        <p:spPr>
          <a:xfrm rot="21366823">
            <a:off x="5302652" y="2971214"/>
            <a:ext cx="1441813" cy="1726906"/>
          </a:xfrm>
          <a:prstGeom prst="triangle">
            <a:avLst/>
          </a:prstGeom>
          <a:noFill/>
          <a:ln w="38100">
            <a:solidFill>
              <a:schemeClr val="accent2">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796134" y="2519628"/>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2761" y="2150595"/>
            <a:ext cx="258306" cy="2583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srcRect t="26451"/>
          <a:stretch/>
        </p:blipFill>
        <p:spPr>
          <a:xfrm>
            <a:off x="455441" y="5032800"/>
            <a:ext cx="1825117" cy="1287387"/>
          </a:xfrm>
          <a:prstGeom prst="rect">
            <a:avLst/>
          </a:prstGeom>
        </p:spPr>
      </p:pic>
    </p:spTree>
    <p:extLst>
      <p:ext uri="{BB962C8B-B14F-4D97-AF65-F5344CB8AC3E}">
        <p14:creationId xmlns:p14="http://schemas.microsoft.com/office/powerpoint/2010/main" val="4092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40840" y="449208"/>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205493"/>
                </a:solidFill>
                <a:latin typeface="Century Gothic" panose="020B0502020202020204" pitchFamily="34" charset="0"/>
              </a:rPr>
              <a:t>Texas Hard to County Populations</a:t>
            </a:r>
          </a:p>
          <a:p>
            <a:pPr marL="0" indent="0">
              <a:buFont typeface="Arial" panose="020B0604020202020204" pitchFamily="34" charset="0"/>
              <a:buNone/>
            </a:pPr>
            <a:r>
              <a:rPr lang="en-US" sz="1800" dirty="0" smtClean="0">
                <a:solidFill>
                  <a:srgbClr val="205493"/>
                </a:solidFill>
                <a:latin typeface="Century Gothic" panose="020B0502020202020204" pitchFamily="34" charset="0"/>
              </a:rPr>
              <a:t>An estimated 7 million, or nearly 25%, of Texans live in hard to count neighborhoods.</a:t>
            </a:r>
          </a:p>
          <a:p>
            <a:r>
              <a:rPr lang="en-US" sz="1800" b="1" dirty="0" smtClean="0">
                <a:latin typeface="Century Gothic" panose="020B0502020202020204" pitchFamily="34" charset="0"/>
              </a:rPr>
              <a:t>People of Color</a:t>
            </a:r>
          </a:p>
          <a:p>
            <a:pPr lvl="1"/>
            <a:r>
              <a:rPr lang="en-US" sz="1800" dirty="0" smtClean="0">
                <a:latin typeface="Century Gothic" panose="020B0502020202020204" pitchFamily="34" charset="0"/>
              </a:rPr>
              <a:t>Texas has the second largest number of Hispanics and African Americans and third largest number of Asian populations of all states in the U.S.</a:t>
            </a:r>
          </a:p>
          <a:p>
            <a:r>
              <a:rPr lang="en-US" sz="1800" b="1" dirty="0">
                <a:latin typeface="Century Gothic" panose="020B0502020202020204" pitchFamily="34" charset="0"/>
              </a:rPr>
              <a:t>Immigrants</a:t>
            </a:r>
          </a:p>
          <a:p>
            <a:pPr lvl="1"/>
            <a:r>
              <a:rPr lang="en-US" sz="1800" dirty="0">
                <a:latin typeface="Century Gothic" panose="020B0502020202020204" pitchFamily="34" charset="0"/>
              </a:rPr>
              <a:t>An estimated 4.85 million foreign born reside in Texas</a:t>
            </a:r>
            <a:r>
              <a:rPr lang="en-US" sz="1800" dirty="0" smtClean="0">
                <a:latin typeface="Century Gothic" panose="020B0502020202020204" pitchFamily="34" charset="0"/>
              </a:rPr>
              <a:t>. </a:t>
            </a:r>
          </a:p>
          <a:p>
            <a:r>
              <a:rPr lang="en-US" sz="1800" b="1" dirty="0" smtClean="0">
                <a:latin typeface="Century Gothic" panose="020B0502020202020204" pitchFamily="34" charset="0"/>
              </a:rPr>
              <a:t>Children under 5</a:t>
            </a:r>
          </a:p>
          <a:p>
            <a:pPr lvl="1"/>
            <a:r>
              <a:rPr lang="en-US" sz="1800" dirty="0" smtClean="0">
                <a:latin typeface="Century Gothic" panose="020B0502020202020204" pitchFamily="34" charset="0"/>
              </a:rPr>
              <a:t>An estimated 5 percent, or about 2.2 million, of kids under the age of 5 were not counted in the 2010 Census, including about 75,000 Texas children. Children who are not biologically related, Hispanic, live in complex households, live in rented housing, and who have very young parents are even more likely not to be counted.</a:t>
            </a:r>
          </a:p>
        </p:txBody>
      </p:sp>
    </p:spTree>
    <p:extLst>
      <p:ext uri="{BB962C8B-B14F-4D97-AF65-F5344CB8AC3E}">
        <p14:creationId xmlns:p14="http://schemas.microsoft.com/office/powerpoint/2010/main" val="1448590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40840" y="449208"/>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205493"/>
                </a:solidFill>
                <a:latin typeface="Century Gothic" panose="020B0502020202020204" pitchFamily="34" charset="0"/>
              </a:rPr>
              <a:t>Texas Hard to County Populations</a:t>
            </a:r>
          </a:p>
          <a:p>
            <a:r>
              <a:rPr lang="en-US" sz="1800" b="1" dirty="0" smtClean="0">
                <a:latin typeface="Century Gothic" panose="020B0502020202020204" pitchFamily="34" charset="0"/>
              </a:rPr>
              <a:t>Single-Parent </a:t>
            </a:r>
            <a:r>
              <a:rPr lang="en-US" sz="1800" b="1" dirty="0">
                <a:latin typeface="Century Gothic" panose="020B0502020202020204" pitchFamily="34" charset="0"/>
              </a:rPr>
              <a:t>Households</a:t>
            </a:r>
          </a:p>
          <a:p>
            <a:pPr lvl="1"/>
            <a:r>
              <a:rPr lang="en-US" sz="1800" dirty="0">
                <a:latin typeface="Century Gothic" panose="020B0502020202020204" pitchFamily="34" charset="0"/>
              </a:rPr>
              <a:t>An estimated 1.2 million Texas households are single-parent households, and all of these households are households with children under 18 years of age.</a:t>
            </a:r>
          </a:p>
          <a:p>
            <a:r>
              <a:rPr lang="en-US" sz="1800" b="1" dirty="0" smtClean="0">
                <a:latin typeface="Century Gothic" panose="020B0502020202020204" pitchFamily="34" charset="0"/>
              </a:rPr>
              <a:t>People </a:t>
            </a:r>
            <a:r>
              <a:rPr lang="en-US" sz="1800" b="1" dirty="0">
                <a:latin typeface="Century Gothic" panose="020B0502020202020204" pitchFamily="34" charset="0"/>
              </a:rPr>
              <a:t>with Limited English Proficiency</a:t>
            </a:r>
          </a:p>
          <a:p>
            <a:pPr lvl="1"/>
            <a:r>
              <a:rPr lang="en-US" sz="1800" dirty="0">
                <a:latin typeface="Century Gothic" panose="020B0502020202020204" pitchFamily="34" charset="0"/>
              </a:rPr>
              <a:t>Approximately 8% of Texas households are limited English speaking households, with 85% of these households speaking Spanish, 9% speaking an Asian or Pacific Islander language, 4% speaking Indo-European languages, and 2% speaking other languages. </a:t>
            </a:r>
          </a:p>
          <a:p>
            <a:r>
              <a:rPr lang="en-US" sz="1800" b="1" dirty="0">
                <a:latin typeface="Century Gothic" panose="020B0502020202020204" pitchFamily="34" charset="0"/>
              </a:rPr>
              <a:t>People living in Multi-Family Housing</a:t>
            </a:r>
          </a:p>
          <a:p>
            <a:pPr lvl="1"/>
            <a:r>
              <a:rPr lang="en-US" sz="1800" dirty="0">
                <a:latin typeface="Century Gothic" panose="020B0502020202020204" pitchFamily="34" charset="0"/>
              </a:rPr>
              <a:t>Nearly 1 in 4 Texas housing units are in buildings with 2 or more units and 15% of Texas housing units are in buildings with 10 or more units. </a:t>
            </a:r>
            <a:endParaRPr lang="en-US" sz="1800" dirty="0" smtClean="0">
              <a:latin typeface="Century Gothic" panose="020B0502020202020204" pitchFamily="34" charset="0"/>
            </a:endParaRPr>
          </a:p>
          <a:p>
            <a:pPr marL="0" indent="0">
              <a:buNone/>
            </a:pPr>
            <a:endParaRPr lang="en-US" sz="2200" dirty="0">
              <a:latin typeface="Century Gothic" panose="020B0502020202020204" pitchFamily="34" charset="0"/>
            </a:endParaRPr>
          </a:p>
        </p:txBody>
      </p:sp>
    </p:spTree>
    <p:extLst>
      <p:ext uri="{BB962C8B-B14F-4D97-AF65-F5344CB8AC3E}">
        <p14:creationId xmlns:p14="http://schemas.microsoft.com/office/powerpoint/2010/main" val="1397668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40840" y="449208"/>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205493"/>
                </a:solidFill>
                <a:latin typeface="Century Gothic" panose="020B0502020202020204" pitchFamily="34" charset="0"/>
              </a:rPr>
              <a:t>Texas Hard to County Populations</a:t>
            </a:r>
          </a:p>
          <a:p>
            <a:r>
              <a:rPr lang="en-US" sz="1800" b="1" dirty="0">
                <a:latin typeface="Century Gothic" panose="020B0502020202020204" pitchFamily="34" charset="0"/>
              </a:rPr>
              <a:t>Renters</a:t>
            </a:r>
          </a:p>
          <a:p>
            <a:pPr lvl="1"/>
            <a:r>
              <a:rPr lang="en-US" sz="1800" dirty="0">
                <a:latin typeface="Century Gothic" panose="020B0502020202020204" pitchFamily="34" charset="0"/>
              </a:rPr>
              <a:t>Over 1 in 3 Texas households are renter occupied</a:t>
            </a:r>
            <a:r>
              <a:rPr lang="en-US" sz="1800" dirty="0" smtClean="0">
                <a:latin typeface="Century Gothic" panose="020B0502020202020204" pitchFamily="34" charset="0"/>
              </a:rPr>
              <a:t>.</a:t>
            </a:r>
          </a:p>
          <a:p>
            <a:r>
              <a:rPr lang="en-US" sz="1800" b="1" dirty="0" smtClean="0">
                <a:latin typeface="Century Gothic" panose="020B0502020202020204" pitchFamily="34" charset="0"/>
              </a:rPr>
              <a:t>Larger </a:t>
            </a:r>
            <a:r>
              <a:rPr lang="en-US" sz="1800" b="1" dirty="0">
                <a:latin typeface="Century Gothic" panose="020B0502020202020204" pitchFamily="34" charset="0"/>
              </a:rPr>
              <a:t>Households</a:t>
            </a:r>
          </a:p>
          <a:p>
            <a:pPr lvl="1"/>
            <a:r>
              <a:rPr lang="en-US" sz="1800" dirty="0">
                <a:latin typeface="Century Gothic" panose="020B0502020202020204" pitchFamily="34" charset="0"/>
              </a:rPr>
              <a:t>Approximately 5% of Texas households are considered crowded households, where more than 1 person per room is living in the household. </a:t>
            </a:r>
            <a:endParaRPr lang="en-US" sz="1800" dirty="0" smtClean="0">
              <a:latin typeface="Century Gothic" panose="020B0502020202020204" pitchFamily="34" charset="0"/>
            </a:endParaRPr>
          </a:p>
          <a:p>
            <a:r>
              <a:rPr lang="en-US" sz="1800" b="1" dirty="0">
                <a:latin typeface="Century Gothic" panose="020B0502020202020204" pitchFamily="34" charset="0"/>
              </a:rPr>
              <a:t>Low Income Populations </a:t>
            </a:r>
          </a:p>
          <a:p>
            <a:pPr lvl="1"/>
            <a:r>
              <a:rPr lang="en-US" sz="1800" dirty="0">
                <a:latin typeface="Century Gothic" panose="020B0502020202020204" pitchFamily="34" charset="0"/>
              </a:rPr>
              <a:t>Over 1 in 3 Texas households are renter occupied.</a:t>
            </a:r>
          </a:p>
          <a:p>
            <a:endParaRPr lang="en-US" sz="2200" dirty="0">
              <a:latin typeface="Century Gothic" panose="020B0502020202020204" pitchFamily="34" charset="0"/>
            </a:endParaRPr>
          </a:p>
        </p:txBody>
      </p:sp>
    </p:spTree>
    <p:extLst>
      <p:ext uri="{BB962C8B-B14F-4D97-AF65-F5344CB8AC3E}">
        <p14:creationId xmlns:p14="http://schemas.microsoft.com/office/powerpoint/2010/main" val="1004931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916" y="647254"/>
            <a:ext cx="5254408" cy="5563492"/>
          </a:xfrm>
          <a:prstGeom prst="rect">
            <a:avLst/>
          </a:prstGeom>
        </p:spPr>
      </p:pic>
    </p:spTree>
    <p:extLst>
      <p:ext uri="{BB962C8B-B14F-4D97-AF65-F5344CB8AC3E}">
        <p14:creationId xmlns:p14="http://schemas.microsoft.com/office/powerpoint/2010/main" val="3259889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29159" y="1717344"/>
            <a:ext cx="5816325" cy="3222170"/>
            <a:chOff x="2819400" y="1905006"/>
            <a:chExt cx="6194121" cy="3428581"/>
          </a:xfrm>
        </p:grpSpPr>
        <p:sp>
          <p:nvSpPr>
            <p:cNvPr id="9" name="Rectangle 8"/>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smtClean="0">
                    <a:solidFill>
                      <a:schemeClr val="accent5">
                        <a:lumMod val="50000"/>
                      </a:schemeClr>
                    </a:solidFill>
                  </a:rPr>
                  <a:t>(512) 936-3542</a:t>
                </a:r>
              </a:p>
              <a:p>
                <a:pPr>
                  <a:lnSpc>
                    <a:spcPct val="150000"/>
                  </a:lnSpc>
                </a:pPr>
                <a:r>
                  <a:rPr lang="en-US" sz="2400" dirty="0" smtClean="0">
                    <a:solidFill>
                      <a:schemeClr val="accent5">
                        <a:lumMod val="50000"/>
                      </a:schemeClr>
                    </a:solidFill>
                  </a:rPr>
                  <a:t>Lila.Valencia@utsa.edu</a:t>
                </a:r>
              </a:p>
              <a:p>
                <a:pPr>
                  <a:lnSpc>
                    <a:spcPct val="150000"/>
                  </a:lnSpc>
                </a:pPr>
                <a:r>
                  <a:rPr lang="en-US" sz="2400" dirty="0" smtClean="0">
                    <a:solidFill>
                      <a:schemeClr val="accent5">
                        <a:lumMod val="50000"/>
                      </a:schemeClr>
                    </a:solidFill>
                  </a:rPr>
                  <a:t>demographics.texas.gov</a:t>
                </a:r>
              </a:p>
              <a:p>
                <a:pPr>
                  <a:lnSpc>
                    <a:spcPct val="150000"/>
                  </a:lnSpc>
                </a:pPr>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44</a:t>
            </a:fld>
            <a:endParaRPr lang="en-US" dirty="0"/>
          </a:p>
        </p:txBody>
      </p:sp>
      <p:grpSp>
        <p:nvGrpSpPr>
          <p:cNvPr id="3" name="Group 2"/>
          <p:cNvGrpSpPr/>
          <p:nvPr/>
        </p:nvGrpSpPr>
        <p:grpSpPr>
          <a:xfrm>
            <a:off x="318052"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1829550" y="3172108"/>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0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2032267" y="3342778"/>
            <a:ext cx="390195" cy="390523"/>
          </a:xfrm>
          <a:prstGeom prst="rect">
            <a:avLst/>
          </a:prstGeom>
        </p:spPr>
      </p:pic>
    </p:spTree>
    <p:extLst>
      <p:ext uri="{BB962C8B-B14F-4D97-AF65-F5344CB8AC3E}">
        <p14:creationId xmlns:p14="http://schemas.microsoft.com/office/powerpoint/2010/main" val="4071143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a:t>
            </a:r>
            <a:r>
              <a:rPr lang="en-US" sz="2400" dirty="0" smtClean="0"/>
              <a:t/>
            </a:r>
            <a:br>
              <a:rPr lang="en-US" sz="2400" dirty="0" smtClean="0"/>
            </a:br>
            <a:r>
              <a:rPr lang="en-US" sz="2400" dirty="0" smtClean="0"/>
              <a:t>2010 </a:t>
            </a:r>
            <a:r>
              <a:rPr lang="en-US" sz="2400" dirty="0"/>
              <a:t>to </a:t>
            </a:r>
            <a:r>
              <a:rPr lang="en-US" sz="2400" dirty="0" smtClean="0"/>
              <a:t>2018</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5</a:t>
            </a:fld>
            <a:endParaRPr lang="en-US" dirty="0"/>
          </a:p>
        </p:txBody>
      </p:sp>
      <p:sp>
        <p:nvSpPr>
          <p:cNvPr id="3" name="TextBox 2"/>
          <p:cNvSpPr txBox="1"/>
          <p:nvPr/>
        </p:nvSpPr>
        <p:spPr>
          <a:xfrm>
            <a:off x="6287445" y="1351555"/>
            <a:ext cx="2776171" cy="646331"/>
          </a:xfrm>
          <a:prstGeom prst="rect">
            <a:avLst/>
          </a:prstGeom>
          <a:noFill/>
        </p:spPr>
        <p:txBody>
          <a:bodyPr wrap="square" rtlCol="0">
            <a:spAutoFit/>
          </a:bodyPr>
          <a:lstStyle/>
          <a:p>
            <a:r>
              <a:rPr lang="en-US" dirty="0" smtClean="0">
                <a:solidFill>
                  <a:schemeClr val="tx1">
                    <a:lumMod val="75000"/>
                    <a:lumOff val="25000"/>
                  </a:schemeClr>
                </a:solidFill>
              </a:rPr>
              <a:t>96 </a:t>
            </a:r>
            <a:r>
              <a:rPr lang="en-US" dirty="0">
                <a:solidFill>
                  <a:schemeClr val="tx1">
                    <a:lumMod val="75000"/>
                    <a:lumOff val="25000"/>
                  </a:schemeClr>
                </a:solidFill>
              </a:rPr>
              <a:t>counties lost population over the </a:t>
            </a:r>
            <a:r>
              <a:rPr lang="en-US" dirty="0" smtClean="0">
                <a:solidFill>
                  <a:schemeClr val="tx1">
                    <a:lumMod val="75000"/>
                    <a:lumOff val="25000"/>
                  </a:schemeClr>
                </a:solidFill>
              </a:rPr>
              <a:t>8 </a:t>
            </a:r>
            <a:r>
              <a:rPr lang="en-US" dirty="0">
                <a:solidFill>
                  <a:schemeClr val="tx1">
                    <a:lumMod val="75000"/>
                    <a:lumOff val="25000"/>
                  </a:schemeClr>
                </a:solidFill>
              </a:rPr>
              <a:t>year period.</a:t>
            </a:r>
          </a:p>
        </p:txBody>
      </p:sp>
      <p:sp>
        <p:nvSpPr>
          <p:cNvPr id="15" name="TextBox 14"/>
          <p:cNvSpPr txBox="1"/>
          <p:nvPr/>
        </p:nvSpPr>
        <p:spPr>
          <a:xfrm>
            <a:off x="6" y="6501769"/>
            <a:ext cx="3089307"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2018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5895" t="18679" r="1955" b="15116"/>
          <a:stretch/>
        </p:blipFill>
        <p:spPr>
          <a:xfrm>
            <a:off x="1593000" y="1117630"/>
            <a:ext cx="5958000" cy="5597662"/>
          </a:xfrm>
          <a:prstGeom prst="rect">
            <a:avLst/>
          </a:prstGeom>
        </p:spPr>
      </p:pic>
      <p:pic>
        <p:nvPicPr>
          <p:cNvPr id="6" name="Picture 5"/>
          <p:cNvPicPr>
            <a:picLocks noChangeAspect="1"/>
          </p:cNvPicPr>
          <p:nvPr/>
        </p:nvPicPr>
        <p:blipFill rotWithShape="1">
          <a:blip r:embed="rId4"/>
          <a:srcRect t="26030"/>
          <a:stretch/>
        </p:blipFill>
        <p:spPr>
          <a:xfrm>
            <a:off x="457200" y="5061600"/>
            <a:ext cx="1590698" cy="1294755"/>
          </a:xfrm>
          <a:prstGeom prst="rect">
            <a:avLst/>
          </a:prstGeom>
        </p:spPr>
      </p:pic>
    </p:spTree>
    <p:extLst>
      <p:ext uri="{BB962C8B-B14F-4D97-AF65-F5344CB8AC3E}">
        <p14:creationId xmlns:p14="http://schemas.microsoft.com/office/powerpoint/2010/main" val="3844702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0" y="124001"/>
            <a:ext cx="7539616" cy="990600"/>
          </a:xfrm>
        </p:spPr>
        <p:txBody>
          <a:bodyPr>
            <a:noAutofit/>
          </a:bodyPr>
          <a:lstStyle/>
          <a:p>
            <a:r>
              <a:rPr lang="en-US" sz="2400" dirty="0"/>
              <a:t>Estimated Percent Change of the Total Population by County, Texas, 2010 to </a:t>
            </a:r>
            <a:r>
              <a:rPr lang="en-US" sz="2400" dirty="0" smtClean="0"/>
              <a:t>2018</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5" y="6538923"/>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2018 Population Estimates </a:t>
            </a:r>
            <a:endParaRPr lang="en-US" sz="1000" dirty="0">
              <a:solidFill>
                <a:schemeClr val="tx1">
                  <a:lumMod val="50000"/>
                  <a:lumOff val="50000"/>
                </a:schemeClr>
              </a:solidFill>
            </a:endParaRPr>
          </a:p>
        </p:txBody>
      </p:sp>
      <p:pic>
        <p:nvPicPr>
          <p:cNvPr id="3" name="Picture 2"/>
          <p:cNvPicPr>
            <a:picLocks noChangeAspect="1"/>
          </p:cNvPicPr>
          <p:nvPr/>
        </p:nvPicPr>
        <p:blipFill rotWithShape="1">
          <a:blip r:embed="rId3"/>
          <a:srcRect l="7048" t="15887" r="898" b="17982"/>
          <a:stretch/>
        </p:blipFill>
        <p:spPr>
          <a:xfrm>
            <a:off x="1663200" y="1196647"/>
            <a:ext cx="5817600" cy="5465386"/>
          </a:xfrm>
          <a:prstGeom prst="rect">
            <a:avLst/>
          </a:prstGeom>
        </p:spPr>
      </p:pic>
      <p:pic>
        <p:nvPicPr>
          <p:cNvPr id="9" name="Picture 8"/>
          <p:cNvPicPr>
            <a:picLocks noChangeAspect="1"/>
          </p:cNvPicPr>
          <p:nvPr/>
        </p:nvPicPr>
        <p:blipFill rotWithShape="1">
          <a:blip r:embed="rId4"/>
          <a:srcRect t="26295" r="62909"/>
          <a:stretch/>
        </p:blipFill>
        <p:spPr>
          <a:xfrm>
            <a:off x="590400" y="4935973"/>
            <a:ext cx="1684800" cy="1479839"/>
          </a:xfrm>
          <a:prstGeom prst="rect">
            <a:avLst/>
          </a:prstGeom>
        </p:spPr>
      </p:pic>
    </p:spTree>
    <p:extLst>
      <p:ext uri="{BB962C8B-B14F-4D97-AF65-F5344CB8AC3E}">
        <p14:creationId xmlns:p14="http://schemas.microsoft.com/office/powerpoint/2010/main" val="2961604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Estimates of Percent </a:t>
            </a:r>
            <a:r>
              <a:rPr lang="en-US" sz="2400" dirty="0"/>
              <a:t>C</a:t>
            </a:r>
            <a:r>
              <a:rPr lang="en-US" sz="2400" dirty="0" smtClean="0"/>
              <a:t>omponents </a:t>
            </a:r>
            <a:r>
              <a:rPr lang="en-US" sz="2400" dirty="0"/>
              <a:t>of </a:t>
            </a:r>
            <a:r>
              <a:rPr lang="en-US" sz="2400" dirty="0" smtClean="0"/>
              <a:t>Population </a:t>
            </a:r>
            <a:r>
              <a:rPr lang="en-US" sz="2400" dirty="0"/>
              <a:t>C</a:t>
            </a:r>
            <a:r>
              <a:rPr lang="en-US" sz="2400" dirty="0" smtClean="0"/>
              <a:t>hange, </a:t>
            </a:r>
            <a:r>
              <a:rPr lang="en-US" sz="2400" dirty="0"/>
              <a:t>Texas, </a:t>
            </a:r>
            <a:r>
              <a:rPr lang="en-US" sz="2400" dirty="0" smtClean="0"/>
              <a:t>2011-2018</a:t>
            </a:r>
            <a:endParaRPr lang="en-US" sz="2400" dirty="0"/>
          </a:p>
        </p:txBody>
      </p:sp>
      <p:graphicFrame>
        <p:nvGraphicFramePr>
          <p:cNvPr id="7" name="Content Placeholder 6"/>
          <p:cNvGraphicFramePr>
            <a:graphicFrameLocks noGrp="1"/>
          </p:cNvGraphicFramePr>
          <p:nvPr>
            <p:ph idx="1"/>
            <p:extLst/>
          </p:nvPr>
        </p:nvGraphicFramePr>
        <p:xfrm>
          <a:off x="203405" y="1511012"/>
          <a:ext cx="8751999" cy="48799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8" name="TextBox 7"/>
          <p:cNvSpPr txBox="1"/>
          <p:nvPr/>
        </p:nvSpPr>
        <p:spPr>
          <a:xfrm>
            <a:off x="228600" y="6459866"/>
            <a:ext cx="90678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prstClr val="black">
                    <a:lumMod val="50000"/>
                    <a:lumOff val="50000"/>
                  </a:prstClr>
                </a:solidFill>
                <a:effectLst/>
                <a:uLnTx/>
                <a:uFillTx/>
                <a:latin typeface="Arial" charset="0"/>
                <a:ea typeface="ＭＳ Ｐゴシック" pitchFamily="-16" charset="-128"/>
                <a:cs typeface="+mn-cs"/>
              </a:rPr>
              <a:t>Source: U.S. Census Bureau, 2018 Vintage population estimates</a:t>
            </a:r>
            <a:endParaRPr kumimoji="0" lang="en-US"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101557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76459"/>
            <a:ext cx="7909560" cy="1127760"/>
          </a:xfrm>
        </p:spPr>
        <p:txBody>
          <a:bodyPr>
            <a:normAutofit/>
          </a:bodyPr>
          <a:lstStyle/>
          <a:p>
            <a:r>
              <a:rPr lang="en-US" sz="2400" dirty="0" smtClean="0"/>
              <a:t>Estimated Percent of Total Net-Migrant Flows to and From Texas and Other States, 2017</a:t>
            </a:r>
            <a:endParaRPr lang="en-US" sz="2400" dirty="0"/>
          </a:p>
        </p:txBody>
      </p:sp>
      <p:sp>
        <p:nvSpPr>
          <p:cNvPr id="6" name="Rectangle 5"/>
          <p:cNvSpPr/>
          <p:nvPr/>
        </p:nvSpPr>
        <p:spPr>
          <a:xfrm>
            <a:off x="0" y="6498595"/>
            <a:ext cx="5943600"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white">
                    <a:lumMod val="50000"/>
                  </a:prstClr>
                </a:solidFill>
                <a:effectLst/>
                <a:uLnTx/>
                <a:uFillTx/>
                <a:latin typeface="Calibri" panose="020F0502020204030204"/>
                <a:ea typeface="Times New Roman" panose="02020603050405020304" pitchFamily="18" charset="0"/>
                <a:cs typeface="Times New Roman" panose="02020603050405020304" pitchFamily="18" charset="0"/>
              </a:rPr>
              <a:t>Source: U.S. Census Bureau, </a:t>
            </a:r>
            <a:r>
              <a:rPr lang="en-US" sz="900" dirty="0" smtClean="0">
                <a:solidFill>
                  <a:prstClr val="white">
                    <a:lumMod val="50000"/>
                  </a:prstClr>
                </a:solidFill>
                <a:latin typeface="Calibri" panose="020F0502020204030204"/>
                <a:ea typeface="Times New Roman" panose="02020603050405020304" pitchFamily="18" charset="0"/>
                <a:cs typeface="Times New Roman" panose="02020603050405020304" pitchFamily="18" charset="0"/>
              </a:rPr>
              <a:t>State to State </a:t>
            </a:r>
            <a:r>
              <a:rPr kumimoji="0" lang="en-US" sz="900" b="0" i="0" u="none" strike="noStrike" kern="1200" cap="none" spc="0" normalizeH="0" baseline="0" noProof="0" dirty="0" smtClean="0">
                <a:ln>
                  <a:noFill/>
                </a:ln>
                <a:solidFill>
                  <a:prstClr val="white">
                    <a:lumMod val="50000"/>
                  </a:prstClr>
                </a:solidFill>
                <a:effectLst/>
                <a:uLnTx/>
                <a:uFillTx/>
                <a:latin typeface="Calibri" panose="020F0502020204030204"/>
                <a:ea typeface="Times New Roman" panose="02020603050405020304" pitchFamily="18" charset="0"/>
                <a:cs typeface="Times New Roman" panose="02020603050405020304" pitchFamily="18" charset="0"/>
              </a:rPr>
              <a:t>Migration Flows, 2017</a:t>
            </a:r>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Calibri" panose="020F0502020204030204" pitchFamily="34" charset="0"/>
              <a:cs typeface="Times New Roman" panose="02020603050405020304" pitchFamily="18"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774414252"/>
              </p:ext>
            </p:extLst>
          </p:nvPr>
        </p:nvGraphicFramePr>
        <p:xfrm>
          <a:off x="223200" y="1461247"/>
          <a:ext cx="8791200" cy="51110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873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86" y="134475"/>
            <a:ext cx="8417988" cy="6723529"/>
          </a:xfrm>
          <a:prstGeom prst="rect">
            <a:avLst/>
          </a:prstGeom>
        </p:spPr>
      </p:pic>
      <p:sp>
        <p:nvSpPr>
          <p:cNvPr id="3" name="TextBox 2"/>
          <p:cNvSpPr txBox="1"/>
          <p:nvPr/>
        </p:nvSpPr>
        <p:spPr>
          <a:xfrm>
            <a:off x="182881" y="255494"/>
            <a:ext cx="8682294"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continues to diversify.</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4156256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11273</TotalTime>
  <Words>2869</Words>
  <Application>Microsoft Office PowerPoint</Application>
  <PresentationFormat>On-screen Show (4:3)</PresentationFormat>
  <Paragraphs>443</Paragraphs>
  <Slides>44</Slides>
  <Notes>38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44</vt:i4>
      </vt:variant>
    </vt:vector>
  </HeadingPairs>
  <TitlesOfParts>
    <vt:vector size="56" baseType="lpstr">
      <vt:lpstr>ＭＳ Ｐゴシック</vt:lpstr>
      <vt:lpstr>Arial</vt:lpstr>
      <vt:lpstr>Calibri</vt:lpstr>
      <vt:lpstr>Calibri Light</vt:lpstr>
      <vt:lpstr>Century Gothic</vt:lpstr>
      <vt:lpstr>SansSerif</vt:lpstr>
      <vt:lpstr>Times New Roman</vt:lpstr>
      <vt:lpstr>Office Theme</vt:lpstr>
      <vt:lpstr>2_Office Theme</vt:lpstr>
      <vt:lpstr>1_Office Theme</vt:lpstr>
      <vt:lpstr>Custom Design</vt:lpstr>
      <vt:lpstr>3_Office Theme</vt:lpstr>
      <vt:lpstr>PowerPoint Presentation</vt:lpstr>
      <vt:lpstr>PowerPoint Presentation</vt:lpstr>
      <vt:lpstr>Population Growth of Select States, 2000-2018</vt:lpstr>
      <vt:lpstr>Total Estimated Population by County, Texas, 2018</vt:lpstr>
      <vt:lpstr>Estimated Population Change, Texas Counties,  2010 to 2018</vt:lpstr>
      <vt:lpstr>Estimated Percent Change of the Total Population by County, Texas, 2010 to 2018</vt:lpstr>
      <vt:lpstr>Estimates of Percent Components of Population Change, Texas, 2011-2018</vt:lpstr>
      <vt:lpstr>Estimated Percent of Total Net-Migrant Flows to and From Texas and Other States, 2017</vt:lpstr>
      <vt:lpstr>PowerPoint Presentation</vt:lpstr>
      <vt:lpstr>PowerPoint Presentation</vt:lpstr>
      <vt:lpstr>Race-Ethnicity Composition by Age Group, 2010 to 2018, Texas</vt:lpstr>
      <vt:lpstr>Total Fertility Rate by Race/Ethnicity, Texas, 1990-2017</vt:lpstr>
      <vt:lpstr>PowerPoint Presentation</vt:lpstr>
      <vt:lpstr>PowerPoint Presentation</vt:lpstr>
      <vt:lpstr>College and Graduate Enrollment, Texas, 2007-2017</vt:lpstr>
      <vt:lpstr>College and Graduate Enrollment by Race/Ethnicity, Texas, 2008-2017</vt:lpstr>
      <vt:lpstr>Percent Distribution of Educational Attainment of Persons Aged 25 Years and Older, Texas, 2007 and 2017</vt:lpstr>
      <vt:lpstr>Educational Attainment, Texas,  2007 and 2017</vt:lpstr>
      <vt:lpstr>Percent of Civilian Labor Force by Occupation, Texas, 2007, 2017 and 2017-2017 Change</vt:lpstr>
      <vt:lpstr>Educational Attainment by Race/Ethnicity,  Texas and Big Four Metro Areas, 2017</vt:lpstr>
      <vt:lpstr>PowerPoint Presentation</vt:lpstr>
      <vt:lpstr>Population by Age Group, Texas, 2010-2017</vt:lpstr>
      <vt:lpstr>Place of Birth for Population 18 to 24 Years, Texas,  2007 and 2017</vt:lpstr>
      <vt:lpstr>Population 18 to 24 Years by Race/Ethnicity, Texas,  2010-2017</vt:lpstr>
      <vt:lpstr>Annual Numeric Change in Population 18 to 24, Texas, 2010-2017</vt:lpstr>
      <vt:lpstr>PowerPoint Presentation</vt:lpstr>
      <vt:lpstr>Projected Population, 2010-2050, Texas</vt:lpstr>
      <vt:lpstr>Projected Population by Race and Ethnicity,  Texas 2010-2030</vt:lpstr>
      <vt:lpstr>Projected Population Change and Percent of Total Projected Change by Race/Ethnicity, 2010-2030, Texas</vt:lpstr>
      <vt:lpstr>Population and Projected Population Change,  San Antonio Metro Counties, 2010-2020 </vt:lpstr>
      <vt:lpstr>Population Projections, Bexar, Comal, and Guadalupe Counties, 2010-2030</vt:lpstr>
      <vt:lpstr>Population Projections, San Antonio Metro Counties with 2010 Populations Less than 50,000</vt:lpstr>
      <vt:lpstr>Percent of Total Projected Population Change by Race/Ethnicity for San Antonio Metro Counties</vt:lpstr>
      <vt:lpstr>PowerPoint Presentation</vt:lpstr>
      <vt:lpstr>PowerPoint Presentation</vt:lpstr>
      <vt:lpstr>PowerPoint Presentation</vt:lpstr>
      <vt:lpstr>PowerPoint Presentation</vt:lpstr>
      <vt:lpstr>PowerPoint Presentation</vt:lpstr>
      <vt:lpstr>The Hard to Count (HTC) Population in Texas</vt:lpstr>
      <vt:lpstr>PowerPoint Presentation</vt:lpstr>
      <vt:lpstr>PowerPoint Presentation</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610</cp:revision>
  <cp:lastPrinted>2019-08-28T14:37:02Z</cp:lastPrinted>
  <dcterms:created xsi:type="dcterms:W3CDTF">2016-06-30T18:52:57Z</dcterms:created>
  <dcterms:modified xsi:type="dcterms:W3CDTF">2019-09-18T20:19:53Z</dcterms:modified>
</cp:coreProperties>
</file>