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73" r:id="rId6"/>
    <p:sldMasterId id="2147483703" r:id="rId7"/>
    <p:sldMasterId id="2147483721" r:id="rId8"/>
  </p:sldMasterIdLst>
  <p:notesMasterIdLst>
    <p:notesMasterId r:id="rId28"/>
  </p:notesMasterIdLst>
  <p:handoutMasterIdLst>
    <p:handoutMasterId r:id="rId29"/>
  </p:handoutMasterIdLst>
  <p:sldIdLst>
    <p:sldId id="549" r:id="rId9"/>
    <p:sldId id="689" r:id="rId10"/>
    <p:sldId id="592" r:id="rId11"/>
    <p:sldId id="676" r:id="rId12"/>
    <p:sldId id="604" r:id="rId13"/>
    <p:sldId id="677" r:id="rId14"/>
    <p:sldId id="680" r:id="rId15"/>
    <p:sldId id="690" r:id="rId16"/>
    <p:sldId id="620" r:id="rId17"/>
    <p:sldId id="622" r:id="rId18"/>
    <p:sldId id="682" r:id="rId19"/>
    <p:sldId id="534" r:id="rId20"/>
    <p:sldId id="687" r:id="rId21"/>
    <p:sldId id="688" r:id="rId22"/>
    <p:sldId id="691" r:id="rId23"/>
    <p:sldId id="692" r:id="rId24"/>
    <p:sldId id="685" r:id="rId25"/>
    <p:sldId id="674" r:id="rId26"/>
    <p:sldId id="659" r:id="rId2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CC9900"/>
    <a:srgbClr val="254061"/>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5332" autoAdjust="0"/>
  </p:normalViewPr>
  <p:slideViewPr>
    <p:cSldViewPr snapToGrid="0">
      <p:cViewPr varScale="1">
        <p:scale>
          <a:sx n="83" d="100"/>
          <a:sy n="83" d="100"/>
        </p:scale>
        <p:origin x="1344" y="82"/>
      </p:cViewPr>
      <p:guideLst/>
    </p:cSldViewPr>
  </p:slideViewPr>
  <p:notesTextViewPr>
    <p:cViewPr>
      <p:scale>
        <a:sx n="1" d="1"/>
        <a:sy n="1" d="1"/>
      </p:scale>
      <p:origin x="0" y="0"/>
    </p:cViewPr>
  </p:notesTextViewPr>
  <p:notesViewPr>
    <p:cSldViewPr snapToGrid="0">
      <p:cViewPr varScale="1">
        <p:scale>
          <a:sx n="140" d="100"/>
          <a:sy n="140" d="100"/>
        </p:scale>
        <p:origin x="4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idser-fs01\idser\Share\Lila_Valencia\RedistrictingHearings\CopyRevPopProjections_1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1-DE22-45AD-A9FE-C480E0DCBD45}"/>
              </c:ext>
            </c:extLst>
          </c:dPt>
          <c:dPt>
            <c:idx val="1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3-DE22-45AD-A9FE-C480E0DCBD45}"/>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E22-45AD-A9FE-C480E0DCBD45}"/>
                </c:ext>
              </c:extLst>
            </c:dLbl>
            <c:dLbl>
              <c:idx val="10"/>
              <c:layout>
                <c:manualLayout>
                  <c:x val="-3.0268378614835306E-2"/>
                  <c:y val="-1.4981748792633065E-2"/>
                </c:manualLayout>
              </c:layout>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22-45AD-A9FE-C480E0DCBD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25646227</c:v>
                </c:pt>
                <c:pt idx="2">
                  <c:v>26089620</c:v>
                </c:pt>
                <c:pt idx="3">
                  <c:v>26489464</c:v>
                </c:pt>
                <c:pt idx="4">
                  <c:v>26977142</c:v>
                </c:pt>
                <c:pt idx="5">
                  <c:v>27486814</c:v>
                </c:pt>
                <c:pt idx="6">
                  <c:v>27937492</c:v>
                </c:pt>
                <c:pt idx="7">
                  <c:v>28322717</c:v>
                </c:pt>
                <c:pt idx="8">
                  <c:v>28701845</c:v>
                </c:pt>
                <c:pt idx="9">
                  <c:v>29158577.21844909</c:v>
                </c:pt>
                <c:pt idx="10">
                  <c:v>29607672.780146383</c:v>
                </c:pt>
              </c:numCache>
            </c:numRef>
          </c:val>
          <c:extLst>
            <c:ext xmlns:c16="http://schemas.microsoft.com/office/drawing/2014/chart" uri="{C3380CC4-5D6E-409C-BE32-E72D297353CC}">
              <c16:uniqueId val="{00000005-DE22-45AD-A9FE-C480E0DCBD45}"/>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1.4585845688206791E-3"/>
                  <c:y val="-5.03799788811286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E22-45AD-A9FE-C480E0DCBD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DE22-45AD-A9FE-C480E0DCBD45}"/>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742261946986354E-2"/>
          <c:y val="3.6882125609043595E-2"/>
          <c:w val="0.87722470501998062"/>
          <c:h val="0.87468597739101539"/>
        </c:manualLayout>
      </c:layout>
      <c:lineChart>
        <c:grouping val="standard"/>
        <c:varyColors val="0"/>
        <c:ser>
          <c:idx val="0"/>
          <c:order val="0"/>
          <c:tx>
            <c:strRef>
              <c:f>Sheet5!$B$1</c:f>
              <c:strCache>
                <c:ptCount val="1"/>
                <c:pt idx="0">
                  <c:v>CB Population Estimates</c:v>
                </c:pt>
              </c:strCache>
            </c:strRef>
          </c:tx>
          <c:spPr>
            <a:ln w="44450" cap="rnd">
              <a:solidFill>
                <a:srgbClr val="00B0F0"/>
              </a:solidFill>
              <a:prstDash val="sysDash"/>
              <a:round/>
            </a:ln>
            <a:effectLst/>
          </c:spPr>
          <c:marker>
            <c:symbol val="none"/>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01-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02-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03-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04-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05-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06-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07-EAC0-4C7F-8D48-7B6491D25BD1}"/>
                </c:ext>
              </c:extLst>
            </c:dLbl>
            <c:dLbl>
              <c:idx val="8"/>
              <c:layout>
                <c:manualLayout>
                  <c:x val="-3.4061620675793901E-2"/>
                  <c:y val="-4.356705241660993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Sheet5!$B$2:$B$12</c:f>
              <c:numCache>
                <c:formatCode>#,##0</c:formatCode>
                <c:ptCount val="11"/>
                <c:pt idx="0">
                  <c:v>25145561</c:v>
                </c:pt>
                <c:pt idx="1">
                  <c:v>25646227</c:v>
                </c:pt>
                <c:pt idx="2">
                  <c:v>26089620</c:v>
                </c:pt>
                <c:pt idx="3">
                  <c:v>26489464</c:v>
                </c:pt>
                <c:pt idx="4">
                  <c:v>26977142</c:v>
                </c:pt>
                <c:pt idx="5">
                  <c:v>27486814</c:v>
                </c:pt>
                <c:pt idx="6">
                  <c:v>27937492</c:v>
                </c:pt>
                <c:pt idx="7">
                  <c:v>28322717</c:v>
                </c:pt>
                <c:pt idx="8">
                  <c:v>28701845</c:v>
                </c:pt>
              </c:numCache>
            </c:numRef>
          </c:val>
          <c:smooth val="0"/>
          <c:extLst>
            <c:ext xmlns:c16="http://schemas.microsoft.com/office/drawing/2014/chart" uri="{C3380CC4-5D6E-409C-BE32-E72D297353CC}">
              <c16:uniqueId val="{00000008-EAC0-4C7F-8D48-7B6491D25BD1}"/>
            </c:ext>
          </c:extLst>
        </c:ser>
        <c:ser>
          <c:idx val="1"/>
          <c:order val="1"/>
          <c:tx>
            <c:strRef>
              <c:f>Sheet5!$C$1</c:f>
              <c:strCache>
                <c:ptCount val="1"/>
                <c:pt idx="0">
                  <c:v>Zero Migration</c:v>
                </c:pt>
              </c:strCache>
            </c:strRef>
          </c:tx>
          <c:spPr>
            <a:ln w="63500" cap="rnd" cmpd="dbl">
              <a:solidFill>
                <a:schemeClr val="accent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0A-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0B-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0C-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0D-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0E-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0F-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10-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11-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12-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Sheet5!$C$2:$C$12</c:f>
              <c:numCache>
                <c:formatCode>#,##0</c:formatCode>
                <c:ptCount val="11"/>
                <c:pt idx="0">
                  <c:v>25145561</c:v>
                </c:pt>
                <c:pt idx="1">
                  <c:v>25368140</c:v>
                </c:pt>
                <c:pt idx="2">
                  <c:v>25587758</c:v>
                </c:pt>
                <c:pt idx="3">
                  <c:v>25804803</c:v>
                </c:pt>
                <c:pt idx="4">
                  <c:v>26018996</c:v>
                </c:pt>
                <c:pt idx="5">
                  <c:v>26230098</c:v>
                </c:pt>
                <c:pt idx="6">
                  <c:v>26438031</c:v>
                </c:pt>
                <c:pt idx="7">
                  <c:v>26642846</c:v>
                </c:pt>
                <c:pt idx="8">
                  <c:v>26844587</c:v>
                </c:pt>
                <c:pt idx="9">
                  <c:v>27043215</c:v>
                </c:pt>
                <c:pt idx="10">
                  <c:v>27238610</c:v>
                </c:pt>
              </c:numCache>
            </c:numRef>
          </c:val>
          <c:smooth val="0"/>
          <c:extLst>
            <c:ext xmlns:c16="http://schemas.microsoft.com/office/drawing/2014/chart" uri="{C3380CC4-5D6E-409C-BE32-E72D297353CC}">
              <c16:uniqueId val="{00000013-EAC0-4C7F-8D48-7B6491D25BD1}"/>
            </c:ext>
          </c:extLst>
        </c:ser>
        <c:ser>
          <c:idx val="2"/>
          <c:order val="2"/>
          <c:tx>
            <c:strRef>
              <c:f>Sheet5!$D$1</c:f>
              <c:strCache>
                <c:ptCount val="1"/>
                <c:pt idx="0">
                  <c:v>0.5 Migration</c:v>
                </c:pt>
              </c:strCache>
            </c:strRef>
          </c:tx>
          <c:spPr>
            <a:ln w="63500" cap="rnd" cmpd="dbl">
              <a:solidFill>
                <a:schemeClr val="accent1">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15-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16-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17-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18-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19-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1A-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1B-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1C-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1D-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Sheet5!$D$2:$D$12</c:f>
              <c:numCache>
                <c:formatCode>#,##0</c:formatCode>
                <c:ptCount val="11"/>
                <c:pt idx="0">
                  <c:v>25145561</c:v>
                </c:pt>
                <c:pt idx="1">
                  <c:v>25499699</c:v>
                </c:pt>
                <c:pt idx="2">
                  <c:v>25857200</c:v>
                </c:pt>
                <c:pt idx="3">
                  <c:v>26217850</c:v>
                </c:pt>
                <c:pt idx="4">
                  <c:v>26581256</c:v>
                </c:pt>
                <c:pt idx="5">
                  <c:v>26947116</c:v>
                </c:pt>
                <c:pt idx="6">
                  <c:v>27315362</c:v>
                </c:pt>
                <c:pt idx="7">
                  <c:v>27686234</c:v>
                </c:pt>
                <c:pt idx="8">
                  <c:v>28059417</c:v>
                </c:pt>
                <c:pt idx="9">
                  <c:v>28435222</c:v>
                </c:pt>
                <c:pt idx="10">
                  <c:v>28813282</c:v>
                </c:pt>
              </c:numCache>
            </c:numRef>
          </c:val>
          <c:smooth val="0"/>
          <c:extLst>
            <c:ext xmlns:c16="http://schemas.microsoft.com/office/drawing/2014/chart" uri="{C3380CC4-5D6E-409C-BE32-E72D297353CC}">
              <c16:uniqueId val="{0000001E-EAC0-4C7F-8D48-7B6491D25BD1}"/>
            </c:ext>
          </c:extLst>
        </c:ser>
        <c:ser>
          <c:idx val="3"/>
          <c:order val="3"/>
          <c:tx>
            <c:strRef>
              <c:f>Sheet5!$E$1</c:f>
              <c:strCache>
                <c:ptCount val="1"/>
                <c:pt idx="0">
                  <c:v>1.0 Migration</c:v>
                </c:pt>
              </c:strCache>
            </c:strRef>
          </c:tx>
          <c:spPr>
            <a:ln w="63500" cap="rnd" cmpd="dbl">
              <a:solidFill>
                <a:schemeClr val="accent5">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F-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20-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21-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22-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23-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24-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25-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26-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27-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28-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Sheet5!$E$2:$E$12</c:f>
              <c:numCache>
                <c:formatCode>#,##0</c:formatCode>
                <c:ptCount val="11"/>
                <c:pt idx="0">
                  <c:v>25145561</c:v>
                </c:pt>
                <c:pt idx="1">
                  <c:v>25631695</c:v>
                </c:pt>
                <c:pt idx="2">
                  <c:v>26130047</c:v>
                </c:pt>
                <c:pt idx="3">
                  <c:v>26640165</c:v>
                </c:pt>
                <c:pt idx="4">
                  <c:v>27161942</c:v>
                </c:pt>
                <c:pt idx="5">
                  <c:v>27695284</c:v>
                </c:pt>
                <c:pt idx="6">
                  <c:v>28240245</c:v>
                </c:pt>
                <c:pt idx="7">
                  <c:v>28797290</c:v>
                </c:pt>
                <c:pt idx="8">
                  <c:v>29366479</c:v>
                </c:pt>
                <c:pt idx="9">
                  <c:v>29948091</c:v>
                </c:pt>
                <c:pt idx="10">
                  <c:v>30541978</c:v>
                </c:pt>
              </c:numCache>
            </c:numRef>
          </c:val>
          <c:smooth val="0"/>
          <c:extLst>
            <c:ext xmlns:c16="http://schemas.microsoft.com/office/drawing/2014/chart" uri="{C3380CC4-5D6E-409C-BE32-E72D297353CC}">
              <c16:uniqueId val="{00000029-EAC0-4C7F-8D48-7B6491D25BD1}"/>
            </c:ext>
          </c:extLst>
        </c:ser>
        <c:ser>
          <c:idx val="4"/>
          <c:order val="4"/>
          <c:tx>
            <c:strRef>
              <c:f>Sheet5!$F$1</c:f>
              <c:strCache>
                <c:ptCount val="1"/>
                <c:pt idx="0">
                  <c:v>2010-2015 Scenario</c:v>
                </c:pt>
              </c:strCache>
            </c:strRef>
          </c:tx>
          <c:spPr>
            <a:ln w="50800"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A-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2B-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2C-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2D-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2E-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2F-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30-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31-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32-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33-EAC0-4C7F-8D48-7B6491D25BD1}"/>
                </c:ext>
              </c:extLst>
            </c:dLbl>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4-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Sheet5!$F$2:$F$12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smooth val="0"/>
          <c:extLst>
            <c:ext xmlns:c16="http://schemas.microsoft.com/office/drawing/2014/chart" uri="{C3380CC4-5D6E-409C-BE32-E72D297353CC}">
              <c16:uniqueId val="{00000035-EAC0-4C7F-8D48-7B6491D25BD1}"/>
            </c:ext>
          </c:extLst>
        </c:ser>
        <c:dLbls>
          <c:dLblPos val="t"/>
          <c:showLegendKey val="0"/>
          <c:showVal val="1"/>
          <c:showCatName val="0"/>
          <c:showSerName val="0"/>
          <c:showPercent val="0"/>
          <c:showBubbleSize val="0"/>
        </c:dLbls>
        <c:smooth val="0"/>
        <c:axId val="625272784"/>
        <c:axId val="625271144"/>
      </c:lineChart>
      <c:catAx>
        <c:axId val="62527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1144"/>
        <c:crosses val="autoZero"/>
        <c:auto val="1"/>
        <c:lblAlgn val="ctr"/>
        <c:lblOffset val="100"/>
        <c:noMultiLvlLbl val="0"/>
      </c:catAx>
      <c:valAx>
        <c:axId val="625271144"/>
        <c:scaling>
          <c:orientation val="minMax"/>
          <c:min val="24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278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9.9922576479507058E-2"/>
          <c:y val="4.4385962153103607E-2"/>
          <c:w val="0.25833337859104016"/>
          <c:h val="0.2318393405962855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Corpus!$H$2</c:f>
              <c:strCache>
                <c:ptCount val="1"/>
                <c:pt idx="0">
                  <c:v>Nueces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A360-456D-ACAE-1B0299E13914}"/>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A360-456D-ACAE-1B0299E1391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Corpus!$I$2:$S$2</c:f>
              <c:numCache>
                <c:formatCode>#,##0</c:formatCode>
                <c:ptCount val="11"/>
                <c:pt idx="0">
                  <c:v>340223</c:v>
                </c:pt>
                <c:pt idx="1">
                  <c:v>344297</c:v>
                </c:pt>
                <c:pt idx="2">
                  <c:v>348369</c:v>
                </c:pt>
                <c:pt idx="3">
                  <c:v>352497</c:v>
                </c:pt>
                <c:pt idx="4">
                  <c:v>356712</c:v>
                </c:pt>
                <c:pt idx="5">
                  <c:v>360992</c:v>
                </c:pt>
                <c:pt idx="6">
                  <c:v>365409</c:v>
                </c:pt>
                <c:pt idx="7">
                  <c:v>369869</c:v>
                </c:pt>
                <c:pt idx="8">
                  <c:v>374431</c:v>
                </c:pt>
                <c:pt idx="9">
                  <c:v>379038</c:v>
                </c:pt>
                <c:pt idx="10">
                  <c:v>383718</c:v>
                </c:pt>
              </c:numCache>
            </c:numRef>
          </c:val>
          <c:smooth val="0"/>
          <c:extLst>
            <c:ext xmlns:c16="http://schemas.microsoft.com/office/drawing/2014/chart" uri="{C3380CC4-5D6E-409C-BE32-E72D297353CC}">
              <c16:uniqueId val="{00000000-A360-456D-ACAE-1B0299E13914}"/>
            </c:ext>
          </c:extLst>
        </c:ser>
        <c:ser>
          <c:idx val="1"/>
          <c:order val="1"/>
          <c:tx>
            <c:strRef>
              <c:f>Corpus!$H$3</c:f>
              <c:strCache>
                <c:ptCount val="1"/>
                <c:pt idx="0">
                  <c:v>San Patricio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B-A360-456D-ACAE-1B0299E13914}"/>
                </c:ext>
              </c:extLst>
            </c:dLbl>
            <c:dLbl>
              <c:idx val="2"/>
              <c:delete val="1"/>
              <c:extLst>
                <c:ext xmlns:c15="http://schemas.microsoft.com/office/drawing/2012/chart" uri="{CE6537A1-D6FC-4f65-9D91-7224C49458BB}"/>
                <c:ext xmlns:c16="http://schemas.microsoft.com/office/drawing/2014/chart" uri="{C3380CC4-5D6E-409C-BE32-E72D297353CC}">
                  <c16:uniqueId val="{0000000C-A360-456D-ACAE-1B0299E13914}"/>
                </c:ext>
              </c:extLst>
            </c:dLbl>
            <c:dLbl>
              <c:idx val="3"/>
              <c:delete val="1"/>
              <c:extLst>
                <c:ext xmlns:c15="http://schemas.microsoft.com/office/drawing/2012/chart" uri="{CE6537A1-D6FC-4f65-9D91-7224C49458BB}"/>
                <c:ext xmlns:c16="http://schemas.microsoft.com/office/drawing/2014/chart" uri="{C3380CC4-5D6E-409C-BE32-E72D297353CC}">
                  <c16:uniqueId val="{0000000D-A360-456D-ACAE-1B0299E13914}"/>
                </c:ext>
              </c:extLst>
            </c:dLbl>
            <c:dLbl>
              <c:idx val="4"/>
              <c:delete val="1"/>
              <c:extLst>
                <c:ext xmlns:c15="http://schemas.microsoft.com/office/drawing/2012/chart" uri="{CE6537A1-D6FC-4f65-9D91-7224C49458BB}"/>
                <c:ext xmlns:c16="http://schemas.microsoft.com/office/drawing/2014/chart" uri="{C3380CC4-5D6E-409C-BE32-E72D297353CC}">
                  <c16:uniqueId val="{0000000E-A360-456D-ACAE-1B0299E13914}"/>
                </c:ext>
              </c:extLst>
            </c:dLbl>
            <c:dLbl>
              <c:idx val="5"/>
              <c:delete val="1"/>
              <c:extLst>
                <c:ext xmlns:c15="http://schemas.microsoft.com/office/drawing/2012/chart" uri="{CE6537A1-D6FC-4f65-9D91-7224C49458BB}"/>
                <c:ext xmlns:c16="http://schemas.microsoft.com/office/drawing/2014/chart" uri="{C3380CC4-5D6E-409C-BE32-E72D297353CC}">
                  <c16:uniqueId val="{0000000F-A360-456D-ACAE-1B0299E13914}"/>
                </c:ext>
              </c:extLst>
            </c:dLbl>
            <c:dLbl>
              <c:idx val="6"/>
              <c:delete val="1"/>
              <c:extLst>
                <c:ext xmlns:c15="http://schemas.microsoft.com/office/drawing/2012/chart" uri="{CE6537A1-D6FC-4f65-9D91-7224C49458BB}"/>
                <c:ext xmlns:c16="http://schemas.microsoft.com/office/drawing/2014/chart" uri="{C3380CC4-5D6E-409C-BE32-E72D297353CC}">
                  <c16:uniqueId val="{00000010-A360-456D-ACAE-1B0299E13914}"/>
                </c:ext>
              </c:extLst>
            </c:dLbl>
            <c:dLbl>
              <c:idx val="7"/>
              <c:delete val="1"/>
              <c:extLst>
                <c:ext xmlns:c15="http://schemas.microsoft.com/office/drawing/2012/chart" uri="{CE6537A1-D6FC-4f65-9D91-7224C49458BB}"/>
                <c:ext xmlns:c16="http://schemas.microsoft.com/office/drawing/2014/chart" uri="{C3380CC4-5D6E-409C-BE32-E72D297353CC}">
                  <c16:uniqueId val="{00000011-A360-456D-ACAE-1B0299E13914}"/>
                </c:ext>
              </c:extLst>
            </c:dLbl>
            <c:dLbl>
              <c:idx val="8"/>
              <c:delete val="1"/>
              <c:extLst>
                <c:ext xmlns:c15="http://schemas.microsoft.com/office/drawing/2012/chart" uri="{CE6537A1-D6FC-4f65-9D91-7224C49458BB}"/>
                <c:ext xmlns:c16="http://schemas.microsoft.com/office/drawing/2014/chart" uri="{C3380CC4-5D6E-409C-BE32-E72D297353CC}">
                  <c16:uniqueId val="{00000012-A360-456D-ACAE-1B0299E13914}"/>
                </c:ext>
              </c:extLst>
            </c:dLbl>
            <c:dLbl>
              <c:idx val="9"/>
              <c:delete val="1"/>
              <c:extLst>
                <c:ext xmlns:c15="http://schemas.microsoft.com/office/drawing/2012/chart" uri="{CE6537A1-D6FC-4f65-9D91-7224C49458BB}"/>
                <c:ext xmlns:c16="http://schemas.microsoft.com/office/drawing/2014/chart" uri="{C3380CC4-5D6E-409C-BE32-E72D297353CC}">
                  <c16:uniqueId val="{00000013-A360-456D-ACAE-1B0299E1391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Corpus!$I$3:$S$3</c:f>
              <c:numCache>
                <c:formatCode>#,##0</c:formatCode>
                <c:ptCount val="11"/>
                <c:pt idx="0">
                  <c:v>64804</c:v>
                </c:pt>
                <c:pt idx="1">
                  <c:v>65378</c:v>
                </c:pt>
                <c:pt idx="2">
                  <c:v>65965</c:v>
                </c:pt>
                <c:pt idx="3">
                  <c:v>66556</c:v>
                </c:pt>
                <c:pt idx="4">
                  <c:v>67203</c:v>
                </c:pt>
                <c:pt idx="5">
                  <c:v>67868</c:v>
                </c:pt>
                <c:pt idx="6">
                  <c:v>68542</c:v>
                </c:pt>
                <c:pt idx="7">
                  <c:v>69197</c:v>
                </c:pt>
                <c:pt idx="8">
                  <c:v>69908</c:v>
                </c:pt>
                <c:pt idx="9">
                  <c:v>70615</c:v>
                </c:pt>
                <c:pt idx="10">
                  <c:v>71325</c:v>
                </c:pt>
              </c:numCache>
            </c:numRef>
          </c:val>
          <c:smooth val="0"/>
          <c:extLst>
            <c:ext xmlns:c16="http://schemas.microsoft.com/office/drawing/2014/chart" uri="{C3380CC4-5D6E-409C-BE32-E72D297353CC}">
              <c16:uniqueId val="{00000001-A360-456D-ACAE-1B0299E13914}"/>
            </c:ext>
          </c:extLst>
        </c:ser>
        <c:ser>
          <c:idx val="2"/>
          <c:order val="2"/>
          <c:tx>
            <c:strRef>
              <c:f>Corpus!$H$4</c:f>
              <c:strCache>
                <c:ptCount val="1"/>
                <c:pt idx="0">
                  <c:v>Jim Wells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A360-456D-ACAE-1B0299E13914}"/>
                </c:ext>
              </c:extLst>
            </c:dLbl>
            <c:dLbl>
              <c:idx val="1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A360-456D-ACAE-1B0299E1391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Corpus!$I$4:$S$4</c:f>
              <c:numCache>
                <c:formatCode>#,##0</c:formatCode>
                <c:ptCount val="11"/>
                <c:pt idx="0">
                  <c:v>40838</c:v>
                </c:pt>
                <c:pt idx="1">
                  <c:v>41038</c:v>
                </c:pt>
                <c:pt idx="2">
                  <c:v>41253</c:v>
                </c:pt>
                <c:pt idx="3">
                  <c:v>41450</c:v>
                </c:pt>
                <c:pt idx="4">
                  <c:v>41678</c:v>
                </c:pt>
                <c:pt idx="5">
                  <c:v>41884</c:v>
                </c:pt>
                <c:pt idx="6">
                  <c:v>42090</c:v>
                </c:pt>
                <c:pt idx="7">
                  <c:v>42298</c:v>
                </c:pt>
                <c:pt idx="8">
                  <c:v>42509</c:v>
                </c:pt>
                <c:pt idx="9">
                  <c:v>42697</c:v>
                </c:pt>
                <c:pt idx="10">
                  <c:v>42890</c:v>
                </c:pt>
              </c:numCache>
            </c:numRef>
          </c:val>
          <c:smooth val="0"/>
          <c:extLst>
            <c:ext xmlns:c16="http://schemas.microsoft.com/office/drawing/2014/chart" uri="{C3380CC4-5D6E-409C-BE32-E72D297353CC}">
              <c16:uniqueId val="{00000002-A360-456D-ACAE-1B0299E13914}"/>
            </c:ext>
          </c:extLst>
        </c:ser>
        <c:dLbls>
          <c:dLblPos val="t"/>
          <c:showLegendKey val="0"/>
          <c:showVal val="1"/>
          <c:showCatName val="0"/>
          <c:showSerName val="0"/>
          <c:showPercent val="0"/>
          <c:showBubbleSize val="0"/>
        </c:dLbls>
        <c:marker val="1"/>
        <c:smooth val="0"/>
        <c:axId val="561695200"/>
        <c:axId val="561706352"/>
        <c:extLst>
          <c:ext xmlns:c15="http://schemas.microsoft.com/office/drawing/2012/chart" uri="{02D57815-91ED-43cb-92C2-25804820EDAC}">
            <c15:filteredLineSeries>
              <c15:ser>
                <c:idx val="3"/>
                <c:order val="3"/>
                <c:tx>
                  <c:strRef>
                    <c:extLst>
                      <c:ext uri="{02D57815-91ED-43cb-92C2-25804820EDAC}">
                        <c15:formulaRef>
                          <c15:sqref>Corpus!$H$5</c15:sqref>
                        </c15:formulaRef>
                      </c:ext>
                    </c:extLst>
                    <c:strCache>
                      <c:ptCount val="1"/>
                      <c:pt idx="0">
                        <c:v>Kleberg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c:ext uri="{02D57815-91ED-43cb-92C2-25804820EDAC}">
                        <c15:formulaRef>
                          <c15:sqref>Corpus!$I$5:$S$5</c15:sqref>
                        </c15:formulaRef>
                      </c:ext>
                    </c:extLst>
                    <c:numCache>
                      <c:formatCode>#,##0</c:formatCode>
                      <c:ptCount val="11"/>
                      <c:pt idx="0">
                        <c:v>32061</c:v>
                      </c:pt>
                      <c:pt idx="1">
                        <c:v>31906</c:v>
                      </c:pt>
                      <c:pt idx="2">
                        <c:v>31731</c:v>
                      </c:pt>
                      <c:pt idx="3">
                        <c:v>31539</c:v>
                      </c:pt>
                      <c:pt idx="4">
                        <c:v>31366</c:v>
                      </c:pt>
                      <c:pt idx="5">
                        <c:v>31225</c:v>
                      </c:pt>
                      <c:pt idx="6">
                        <c:v>31129</c:v>
                      </c:pt>
                      <c:pt idx="7">
                        <c:v>31057</c:v>
                      </c:pt>
                      <c:pt idx="8">
                        <c:v>31028</c:v>
                      </c:pt>
                      <c:pt idx="9">
                        <c:v>31002</c:v>
                      </c:pt>
                      <c:pt idx="10">
                        <c:v>30987</c:v>
                      </c:pt>
                    </c:numCache>
                  </c:numRef>
                </c:val>
                <c:smooth val="0"/>
                <c:extLst>
                  <c:ext xmlns:c16="http://schemas.microsoft.com/office/drawing/2014/chart" uri="{C3380CC4-5D6E-409C-BE32-E72D297353CC}">
                    <c16:uniqueId val="{00000003-A360-456D-ACAE-1B0299E1391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Corpus!$H$6</c15:sqref>
                        </c15:formulaRef>
                      </c:ext>
                    </c:extLst>
                    <c:strCache>
                      <c:ptCount val="1"/>
                      <c:pt idx="0">
                        <c:v>Bee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Corpus!$I$6:$S$6</c15:sqref>
                        </c15:formulaRef>
                      </c:ext>
                    </c:extLst>
                    <c:numCache>
                      <c:formatCode>#,##0</c:formatCode>
                      <c:ptCount val="11"/>
                      <c:pt idx="0">
                        <c:v>31861</c:v>
                      </c:pt>
                      <c:pt idx="1">
                        <c:v>32089</c:v>
                      </c:pt>
                      <c:pt idx="2">
                        <c:v>32335</c:v>
                      </c:pt>
                      <c:pt idx="3">
                        <c:v>32579</c:v>
                      </c:pt>
                      <c:pt idx="4">
                        <c:v>32839</c:v>
                      </c:pt>
                      <c:pt idx="5">
                        <c:v>33099</c:v>
                      </c:pt>
                      <c:pt idx="6">
                        <c:v>33379</c:v>
                      </c:pt>
                      <c:pt idx="7">
                        <c:v>33657</c:v>
                      </c:pt>
                      <c:pt idx="8">
                        <c:v>33924</c:v>
                      </c:pt>
                      <c:pt idx="9">
                        <c:v>34195</c:v>
                      </c:pt>
                      <c:pt idx="10">
                        <c:v>34445</c:v>
                      </c:pt>
                    </c:numCache>
                  </c:numRef>
                </c:val>
                <c:smooth val="0"/>
                <c:extLst xmlns:c15="http://schemas.microsoft.com/office/drawing/2012/chart">
                  <c:ext xmlns:c16="http://schemas.microsoft.com/office/drawing/2014/chart" uri="{C3380CC4-5D6E-409C-BE32-E72D297353CC}">
                    <c16:uniqueId val="{00000004-A360-456D-ACAE-1B0299E1391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Corpus!$H$7</c15:sqref>
                        </c15:formulaRef>
                      </c:ext>
                    </c:extLst>
                    <c:strCache>
                      <c:ptCount val="1"/>
                      <c:pt idx="0">
                        <c:v>Aransas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Corpus!$I$7:$S$7</c15:sqref>
                        </c15:formulaRef>
                      </c:ext>
                    </c:extLst>
                    <c:numCache>
                      <c:formatCode>#,##0</c:formatCode>
                      <c:ptCount val="11"/>
                      <c:pt idx="0">
                        <c:v>23158</c:v>
                      </c:pt>
                      <c:pt idx="1">
                        <c:v>23568</c:v>
                      </c:pt>
                      <c:pt idx="2">
                        <c:v>23981</c:v>
                      </c:pt>
                      <c:pt idx="3">
                        <c:v>24407</c:v>
                      </c:pt>
                      <c:pt idx="4">
                        <c:v>24851</c:v>
                      </c:pt>
                      <c:pt idx="5">
                        <c:v>25302</c:v>
                      </c:pt>
                      <c:pt idx="6">
                        <c:v>25763</c:v>
                      </c:pt>
                      <c:pt idx="7">
                        <c:v>26228</c:v>
                      </c:pt>
                      <c:pt idx="8">
                        <c:v>26700</c:v>
                      </c:pt>
                      <c:pt idx="9">
                        <c:v>27198</c:v>
                      </c:pt>
                      <c:pt idx="10">
                        <c:v>27699</c:v>
                      </c:pt>
                    </c:numCache>
                  </c:numRef>
                </c:val>
                <c:smooth val="0"/>
                <c:extLst xmlns:c15="http://schemas.microsoft.com/office/drawing/2012/chart">
                  <c:ext xmlns:c16="http://schemas.microsoft.com/office/drawing/2014/chart" uri="{C3380CC4-5D6E-409C-BE32-E72D297353CC}">
                    <c16:uniqueId val="{00000005-A360-456D-ACAE-1B0299E1391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Corpus!$H$8</c15:sqref>
                        </c15:formulaRef>
                      </c:ext>
                    </c:extLst>
                    <c:strCache>
                      <c:ptCount val="1"/>
                      <c:pt idx="0">
                        <c:v>Duval</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Corpus!$I$8:$S$8</c15:sqref>
                        </c15:formulaRef>
                      </c:ext>
                    </c:extLst>
                    <c:numCache>
                      <c:formatCode>#,##0</c:formatCode>
                      <c:ptCount val="11"/>
                      <c:pt idx="0">
                        <c:v>11782</c:v>
                      </c:pt>
                      <c:pt idx="1">
                        <c:v>11783</c:v>
                      </c:pt>
                      <c:pt idx="2">
                        <c:v>11794</c:v>
                      </c:pt>
                      <c:pt idx="3">
                        <c:v>11809</c:v>
                      </c:pt>
                      <c:pt idx="4">
                        <c:v>11819</c:v>
                      </c:pt>
                      <c:pt idx="5">
                        <c:v>11824</c:v>
                      </c:pt>
                      <c:pt idx="6">
                        <c:v>11836</c:v>
                      </c:pt>
                      <c:pt idx="7">
                        <c:v>11822</c:v>
                      </c:pt>
                      <c:pt idx="8">
                        <c:v>11814</c:v>
                      </c:pt>
                      <c:pt idx="9">
                        <c:v>11803</c:v>
                      </c:pt>
                      <c:pt idx="10">
                        <c:v>11796</c:v>
                      </c:pt>
                    </c:numCache>
                  </c:numRef>
                </c:val>
                <c:smooth val="0"/>
                <c:extLst xmlns:c15="http://schemas.microsoft.com/office/drawing/2012/chart">
                  <c:ext xmlns:c16="http://schemas.microsoft.com/office/drawing/2014/chart" uri="{C3380CC4-5D6E-409C-BE32-E72D297353CC}">
                    <c16:uniqueId val="{00000006-A360-456D-ACAE-1B0299E1391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Corpus!$H$9</c15:sqref>
                        </c15:formulaRef>
                      </c:ext>
                    </c:extLst>
                    <c:strCache>
                      <c:ptCount val="1"/>
                      <c:pt idx="0">
                        <c:v>Live Oak</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Corpus!$I$9:$S$9</c15:sqref>
                        </c15:formulaRef>
                      </c:ext>
                    </c:extLst>
                    <c:numCache>
                      <c:formatCode>#,##0</c:formatCode>
                      <c:ptCount val="11"/>
                      <c:pt idx="0">
                        <c:v>11531</c:v>
                      </c:pt>
                      <c:pt idx="1">
                        <c:v>11546</c:v>
                      </c:pt>
                      <c:pt idx="2">
                        <c:v>11583</c:v>
                      </c:pt>
                      <c:pt idx="3">
                        <c:v>11632</c:v>
                      </c:pt>
                      <c:pt idx="4">
                        <c:v>11688</c:v>
                      </c:pt>
                      <c:pt idx="5">
                        <c:v>11748</c:v>
                      </c:pt>
                      <c:pt idx="6">
                        <c:v>11812</c:v>
                      </c:pt>
                      <c:pt idx="7">
                        <c:v>11859</c:v>
                      </c:pt>
                      <c:pt idx="8">
                        <c:v>11912</c:v>
                      </c:pt>
                      <c:pt idx="9">
                        <c:v>11970</c:v>
                      </c:pt>
                      <c:pt idx="10">
                        <c:v>12030</c:v>
                      </c:pt>
                    </c:numCache>
                  </c:numRef>
                </c:val>
                <c:smooth val="0"/>
                <c:extLst xmlns:c15="http://schemas.microsoft.com/office/drawing/2012/chart">
                  <c:ext xmlns:c16="http://schemas.microsoft.com/office/drawing/2014/chart" uri="{C3380CC4-5D6E-409C-BE32-E72D297353CC}">
                    <c16:uniqueId val="{00000007-A360-456D-ACAE-1B0299E1391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Corpus!$H$10</c15:sqref>
                        </c15:formulaRef>
                      </c:ext>
                    </c:extLst>
                    <c:strCache>
                      <c:ptCount val="1"/>
                      <c:pt idx="0">
                        <c:v>Refugio</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Corpus!$I$10:$S$10</c15:sqref>
                        </c15:formulaRef>
                      </c:ext>
                    </c:extLst>
                    <c:numCache>
                      <c:formatCode>#,##0</c:formatCode>
                      <c:ptCount val="11"/>
                      <c:pt idx="0">
                        <c:v>7383</c:v>
                      </c:pt>
                      <c:pt idx="1">
                        <c:v>7378</c:v>
                      </c:pt>
                      <c:pt idx="2">
                        <c:v>7390</c:v>
                      </c:pt>
                      <c:pt idx="3">
                        <c:v>7421</c:v>
                      </c:pt>
                      <c:pt idx="4">
                        <c:v>7454</c:v>
                      </c:pt>
                      <c:pt idx="5">
                        <c:v>7475</c:v>
                      </c:pt>
                      <c:pt idx="6">
                        <c:v>7505</c:v>
                      </c:pt>
                      <c:pt idx="7">
                        <c:v>7529</c:v>
                      </c:pt>
                      <c:pt idx="8">
                        <c:v>7554</c:v>
                      </c:pt>
                      <c:pt idx="9">
                        <c:v>7563</c:v>
                      </c:pt>
                      <c:pt idx="10">
                        <c:v>7573</c:v>
                      </c:pt>
                    </c:numCache>
                  </c:numRef>
                </c:val>
                <c:smooth val="0"/>
                <c:extLst xmlns:c15="http://schemas.microsoft.com/office/drawing/2012/chart">
                  <c:ext xmlns:c16="http://schemas.microsoft.com/office/drawing/2014/chart" uri="{C3380CC4-5D6E-409C-BE32-E72D297353CC}">
                    <c16:uniqueId val="{00000008-A360-456D-ACAE-1B0299E1391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Corpus!$H$11</c15:sqref>
                        </c15:formulaRef>
                      </c:ext>
                    </c:extLst>
                    <c:strCache>
                      <c:ptCount val="1"/>
                      <c:pt idx="0">
                        <c:v>Brooks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Corpus!$I$11:$S$11</c15:sqref>
                        </c15:formulaRef>
                      </c:ext>
                    </c:extLst>
                    <c:numCache>
                      <c:formatCode>#,##0</c:formatCode>
                      <c:ptCount val="11"/>
                      <c:pt idx="0">
                        <c:v>7223</c:v>
                      </c:pt>
                      <c:pt idx="1">
                        <c:v>7214</c:v>
                      </c:pt>
                      <c:pt idx="2">
                        <c:v>7215</c:v>
                      </c:pt>
                      <c:pt idx="3">
                        <c:v>7219</c:v>
                      </c:pt>
                      <c:pt idx="4">
                        <c:v>7221</c:v>
                      </c:pt>
                      <c:pt idx="5">
                        <c:v>7213</c:v>
                      </c:pt>
                      <c:pt idx="6">
                        <c:v>7203</c:v>
                      </c:pt>
                      <c:pt idx="7">
                        <c:v>7195</c:v>
                      </c:pt>
                      <c:pt idx="8">
                        <c:v>7187</c:v>
                      </c:pt>
                      <c:pt idx="9">
                        <c:v>7178</c:v>
                      </c:pt>
                      <c:pt idx="10">
                        <c:v>7175</c:v>
                      </c:pt>
                    </c:numCache>
                  </c:numRef>
                </c:val>
                <c:smooth val="0"/>
                <c:extLst xmlns:c15="http://schemas.microsoft.com/office/drawing/2012/chart">
                  <c:ext xmlns:c16="http://schemas.microsoft.com/office/drawing/2014/chart" uri="{C3380CC4-5D6E-409C-BE32-E72D297353CC}">
                    <c16:uniqueId val="{00000009-A360-456D-ACAE-1B0299E1391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Corpus!$H$12</c15:sqref>
                        </c15:formulaRef>
                      </c:ext>
                    </c:extLst>
                    <c:strCache>
                      <c:ptCount val="1"/>
                      <c:pt idx="0">
                        <c:v>Kenedy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Corpus!$I$12:$S$12</c15:sqref>
                        </c15:formulaRef>
                      </c:ext>
                    </c:extLst>
                    <c:numCache>
                      <c:formatCode>General</c:formatCode>
                      <c:ptCount val="11"/>
                      <c:pt idx="0">
                        <c:v>416</c:v>
                      </c:pt>
                      <c:pt idx="1">
                        <c:v>422</c:v>
                      </c:pt>
                      <c:pt idx="2">
                        <c:v>428</c:v>
                      </c:pt>
                      <c:pt idx="3">
                        <c:v>434</c:v>
                      </c:pt>
                      <c:pt idx="4">
                        <c:v>439</c:v>
                      </c:pt>
                      <c:pt idx="5">
                        <c:v>445</c:v>
                      </c:pt>
                      <c:pt idx="6">
                        <c:v>451</c:v>
                      </c:pt>
                      <c:pt idx="7">
                        <c:v>458</c:v>
                      </c:pt>
                      <c:pt idx="8">
                        <c:v>464</c:v>
                      </c:pt>
                      <c:pt idx="9">
                        <c:v>470</c:v>
                      </c:pt>
                      <c:pt idx="10">
                        <c:v>476</c:v>
                      </c:pt>
                    </c:numCache>
                  </c:numRef>
                </c:val>
                <c:smooth val="0"/>
                <c:extLst xmlns:c15="http://schemas.microsoft.com/office/drawing/2012/chart">
                  <c:ext xmlns:c16="http://schemas.microsoft.com/office/drawing/2014/chart" uri="{C3380CC4-5D6E-409C-BE32-E72D297353CC}">
                    <c16:uniqueId val="{0000000A-A360-456D-ACAE-1B0299E13914}"/>
                  </c:ext>
                </c:extLst>
              </c15:ser>
            </c15:filteredLineSeries>
          </c:ext>
        </c:extLst>
      </c:lineChart>
      <c:catAx>
        <c:axId val="56169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1706352"/>
        <c:crosses val="autoZero"/>
        <c:auto val="1"/>
        <c:lblAlgn val="ctr"/>
        <c:lblOffset val="100"/>
        <c:noMultiLvlLbl val="0"/>
      </c:catAx>
      <c:valAx>
        <c:axId val="5617063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61695200"/>
        <c:crosses val="autoZero"/>
        <c:crossBetween val="between"/>
      </c:valAx>
      <c:spPr>
        <a:noFill/>
        <a:ln>
          <a:noFill/>
        </a:ln>
        <a:effectLst/>
      </c:spPr>
    </c:plotArea>
    <c:legend>
      <c:legendPos val="r"/>
      <c:layout>
        <c:manualLayout>
          <c:xMode val="edge"/>
          <c:yMode val="edge"/>
          <c:x val="0.84549502258163678"/>
          <c:y val="0.10686599164893362"/>
          <c:w val="0.14549596840935425"/>
          <c:h val="0.813497424462514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Corpus!$H$5</c:f>
              <c:strCache>
                <c:ptCount val="1"/>
                <c:pt idx="0">
                  <c:v>Kleberg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D9F-407B-8093-879C3D35DED0}"/>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D9F-407B-8093-879C3D35DE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Corpus!$I$5:$S$5</c:f>
              <c:numCache>
                <c:formatCode>#,##0</c:formatCode>
                <c:ptCount val="11"/>
                <c:pt idx="0">
                  <c:v>32061</c:v>
                </c:pt>
                <c:pt idx="1">
                  <c:v>31906</c:v>
                </c:pt>
                <c:pt idx="2">
                  <c:v>31731</c:v>
                </c:pt>
                <c:pt idx="3">
                  <c:v>31539</c:v>
                </c:pt>
                <c:pt idx="4">
                  <c:v>31366</c:v>
                </c:pt>
                <c:pt idx="5">
                  <c:v>31225</c:v>
                </c:pt>
                <c:pt idx="6">
                  <c:v>31129</c:v>
                </c:pt>
                <c:pt idx="7">
                  <c:v>31057</c:v>
                </c:pt>
                <c:pt idx="8">
                  <c:v>31028</c:v>
                </c:pt>
                <c:pt idx="9">
                  <c:v>31002</c:v>
                </c:pt>
                <c:pt idx="10">
                  <c:v>30987</c:v>
                </c:pt>
              </c:numCache>
            </c:numRef>
          </c:val>
          <c:smooth val="0"/>
          <c:extLst>
            <c:ext xmlns:c16="http://schemas.microsoft.com/office/drawing/2014/chart" uri="{C3380CC4-5D6E-409C-BE32-E72D297353CC}">
              <c16:uniqueId val="{00000000-7D9F-407B-8093-879C3D35DED0}"/>
            </c:ext>
          </c:extLst>
        </c:ser>
        <c:ser>
          <c:idx val="4"/>
          <c:order val="4"/>
          <c:tx>
            <c:strRef>
              <c:f>Corpus!$H$6</c:f>
              <c:strCache>
                <c:ptCount val="1"/>
                <c:pt idx="0">
                  <c:v>Bee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D9F-407B-8093-879C3D35DED0}"/>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D9F-407B-8093-879C3D35DE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Corpus!$I$6:$S$6</c:f>
              <c:numCache>
                <c:formatCode>#,##0</c:formatCode>
                <c:ptCount val="11"/>
                <c:pt idx="0">
                  <c:v>31861</c:v>
                </c:pt>
                <c:pt idx="1">
                  <c:v>32089</c:v>
                </c:pt>
                <c:pt idx="2">
                  <c:v>32335</c:v>
                </c:pt>
                <c:pt idx="3">
                  <c:v>32579</c:v>
                </c:pt>
                <c:pt idx="4">
                  <c:v>32839</c:v>
                </c:pt>
                <c:pt idx="5">
                  <c:v>33099</c:v>
                </c:pt>
                <c:pt idx="6">
                  <c:v>33379</c:v>
                </c:pt>
                <c:pt idx="7">
                  <c:v>33657</c:v>
                </c:pt>
                <c:pt idx="8">
                  <c:v>33924</c:v>
                </c:pt>
                <c:pt idx="9">
                  <c:v>34195</c:v>
                </c:pt>
                <c:pt idx="10">
                  <c:v>34445</c:v>
                </c:pt>
              </c:numCache>
            </c:numRef>
          </c:val>
          <c:smooth val="0"/>
          <c:extLst>
            <c:ext xmlns:c16="http://schemas.microsoft.com/office/drawing/2014/chart" uri="{C3380CC4-5D6E-409C-BE32-E72D297353CC}">
              <c16:uniqueId val="{00000001-7D9F-407B-8093-879C3D35DED0}"/>
            </c:ext>
          </c:extLst>
        </c:ser>
        <c:ser>
          <c:idx val="5"/>
          <c:order val="5"/>
          <c:tx>
            <c:strRef>
              <c:f>Corpus!$H$7</c:f>
              <c:strCache>
                <c:ptCount val="1"/>
                <c:pt idx="0">
                  <c:v>Aransas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D9F-407B-8093-879C3D35DED0}"/>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D9F-407B-8093-879C3D35DE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Corpus!$I$7:$S$7</c:f>
              <c:numCache>
                <c:formatCode>#,##0</c:formatCode>
                <c:ptCount val="11"/>
                <c:pt idx="0">
                  <c:v>23158</c:v>
                </c:pt>
                <c:pt idx="1">
                  <c:v>23568</c:v>
                </c:pt>
                <c:pt idx="2">
                  <c:v>23981</c:v>
                </c:pt>
                <c:pt idx="3">
                  <c:v>24407</c:v>
                </c:pt>
                <c:pt idx="4">
                  <c:v>24851</c:v>
                </c:pt>
                <c:pt idx="5">
                  <c:v>25302</c:v>
                </c:pt>
                <c:pt idx="6">
                  <c:v>25763</c:v>
                </c:pt>
                <c:pt idx="7">
                  <c:v>26228</c:v>
                </c:pt>
                <c:pt idx="8">
                  <c:v>26700</c:v>
                </c:pt>
                <c:pt idx="9">
                  <c:v>27198</c:v>
                </c:pt>
                <c:pt idx="10">
                  <c:v>27699</c:v>
                </c:pt>
              </c:numCache>
            </c:numRef>
          </c:val>
          <c:smooth val="0"/>
          <c:extLst>
            <c:ext xmlns:c16="http://schemas.microsoft.com/office/drawing/2014/chart" uri="{C3380CC4-5D6E-409C-BE32-E72D297353CC}">
              <c16:uniqueId val="{00000002-7D9F-407B-8093-879C3D35DED0}"/>
            </c:ext>
          </c:extLst>
        </c:ser>
        <c:ser>
          <c:idx val="6"/>
          <c:order val="6"/>
          <c:tx>
            <c:strRef>
              <c:f>Corpus!$H$8</c:f>
              <c:strCache>
                <c:ptCount val="1"/>
                <c:pt idx="0">
                  <c:v>Duval</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7D9F-407B-8093-879C3D35DED0}"/>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7D9F-407B-8093-879C3D35DE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Corpus!$I$8:$S$8</c:f>
              <c:numCache>
                <c:formatCode>#,##0</c:formatCode>
                <c:ptCount val="11"/>
                <c:pt idx="0">
                  <c:v>11782</c:v>
                </c:pt>
                <c:pt idx="1">
                  <c:v>11783</c:v>
                </c:pt>
                <c:pt idx="2">
                  <c:v>11794</c:v>
                </c:pt>
                <c:pt idx="3">
                  <c:v>11809</c:v>
                </c:pt>
                <c:pt idx="4">
                  <c:v>11819</c:v>
                </c:pt>
                <c:pt idx="5">
                  <c:v>11824</c:v>
                </c:pt>
                <c:pt idx="6">
                  <c:v>11836</c:v>
                </c:pt>
                <c:pt idx="7">
                  <c:v>11822</c:v>
                </c:pt>
                <c:pt idx="8">
                  <c:v>11814</c:v>
                </c:pt>
                <c:pt idx="9">
                  <c:v>11803</c:v>
                </c:pt>
                <c:pt idx="10">
                  <c:v>11796</c:v>
                </c:pt>
              </c:numCache>
            </c:numRef>
          </c:val>
          <c:smooth val="0"/>
          <c:extLst>
            <c:ext xmlns:c16="http://schemas.microsoft.com/office/drawing/2014/chart" uri="{C3380CC4-5D6E-409C-BE32-E72D297353CC}">
              <c16:uniqueId val="{00000003-7D9F-407B-8093-879C3D35DED0}"/>
            </c:ext>
          </c:extLst>
        </c:ser>
        <c:ser>
          <c:idx val="7"/>
          <c:order val="7"/>
          <c:tx>
            <c:strRef>
              <c:f>Corpus!$H$9</c:f>
              <c:strCache>
                <c:ptCount val="1"/>
                <c:pt idx="0">
                  <c:v>Live Oak</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D9F-407B-8093-879C3D35DED0}"/>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D9F-407B-8093-879C3D35DE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Corpus!$I$9:$S$9</c:f>
              <c:numCache>
                <c:formatCode>#,##0</c:formatCode>
                <c:ptCount val="11"/>
                <c:pt idx="0">
                  <c:v>11531</c:v>
                </c:pt>
                <c:pt idx="1">
                  <c:v>11546</c:v>
                </c:pt>
                <c:pt idx="2">
                  <c:v>11583</c:v>
                </c:pt>
                <c:pt idx="3">
                  <c:v>11632</c:v>
                </c:pt>
                <c:pt idx="4">
                  <c:v>11688</c:v>
                </c:pt>
                <c:pt idx="5">
                  <c:v>11748</c:v>
                </c:pt>
                <c:pt idx="6">
                  <c:v>11812</c:v>
                </c:pt>
                <c:pt idx="7">
                  <c:v>11859</c:v>
                </c:pt>
                <c:pt idx="8">
                  <c:v>11912</c:v>
                </c:pt>
                <c:pt idx="9">
                  <c:v>11970</c:v>
                </c:pt>
                <c:pt idx="10">
                  <c:v>12030</c:v>
                </c:pt>
              </c:numCache>
            </c:numRef>
          </c:val>
          <c:smooth val="0"/>
          <c:extLst>
            <c:ext xmlns:c16="http://schemas.microsoft.com/office/drawing/2014/chart" uri="{C3380CC4-5D6E-409C-BE32-E72D297353CC}">
              <c16:uniqueId val="{00000004-7D9F-407B-8093-879C3D35DED0}"/>
            </c:ext>
          </c:extLst>
        </c:ser>
        <c:ser>
          <c:idx val="8"/>
          <c:order val="8"/>
          <c:tx>
            <c:strRef>
              <c:f>Corpus!$H$10</c:f>
              <c:strCache>
                <c:ptCount val="1"/>
                <c:pt idx="0">
                  <c:v>Refugio</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D9F-407B-8093-879C3D35DED0}"/>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D9F-407B-8093-879C3D35DE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Corpus!$I$10:$S$10</c:f>
              <c:numCache>
                <c:formatCode>#,##0</c:formatCode>
                <c:ptCount val="11"/>
                <c:pt idx="0">
                  <c:v>7383</c:v>
                </c:pt>
                <c:pt idx="1">
                  <c:v>7378</c:v>
                </c:pt>
                <c:pt idx="2">
                  <c:v>7390</c:v>
                </c:pt>
                <c:pt idx="3">
                  <c:v>7421</c:v>
                </c:pt>
                <c:pt idx="4">
                  <c:v>7454</c:v>
                </c:pt>
                <c:pt idx="5">
                  <c:v>7475</c:v>
                </c:pt>
                <c:pt idx="6">
                  <c:v>7505</c:v>
                </c:pt>
                <c:pt idx="7">
                  <c:v>7529</c:v>
                </c:pt>
                <c:pt idx="8">
                  <c:v>7554</c:v>
                </c:pt>
                <c:pt idx="9">
                  <c:v>7563</c:v>
                </c:pt>
                <c:pt idx="10">
                  <c:v>7573</c:v>
                </c:pt>
              </c:numCache>
            </c:numRef>
          </c:val>
          <c:smooth val="0"/>
          <c:extLst>
            <c:ext xmlns:c16="http://schemas.microsoft.com/office/drawing/2014/chart" uri="{C3380CC4-5D6E-409C-BE32-E72D297353CC}">
              <c16:uniqueId val="{00000005-7D9F-407B-8093-879C3D35DED0}"/>
            </c:ext>
          </c:extLst>
        </c:ser>
        <c:ser>
          <c:idx val="9"/>
          <c:order val="9"/>
          <c:tx>
            <c:strRef>
              <c:f>Corpus!$H$11</c:f>
              <c:strCache>
                <c:ptCount val="1"/>
                <c:pt idx="0">
                  <c:v>Brooks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D9F-407B-8093-879C3D35DED0}"/>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D9F-407B-8093-879C3D35DE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Corpus!$I$11:$S$11</c:f>
              <c:numCache>
                <c:formatCode>#,##0</c:formatCode>
                <c:ptCount val="11"/>
                <c:pt idx="0">
                  <c:v>7223</c:v>
                </c:pt>
                <c:pt idx="1">
                  <c:v>7214</c:v>
                </c:pt>
                <c:pt idx="2">
                  <c:v>7215</c:v>
                </c:pt>
                <c:pt idx="3">
                  <c:v>7219</c:v>
                </c:pt>
                <c:pt idx="4">
                  <c:v>7221</c:v>
                </c:pt>
                <c:pt idx="5">
                  <c:v>7213</c:v>
                </c:pt>
                <c:pt idx="6">
                  <c:v>7203</c:v>
                </c:pt>
                <c:pt idx="7">
                  <c:v>7195</c:v>
                </c:pt>
                <c:pt idx="8">
                  <c:v>7187</c:v>
                </c:pt>
                <c:pt idx="9">
                  <c:v>7178</c:v>
                </c:pt>
                <c:pt idx="10">
                  <c:v>7175</c:v>
                </c:pt>
              </c:numCache>
            </c:numRef>
          </c:val>
          <c:smooth val="0"/>
          <c:extLst>
            <c:ext xmlns:c16="http://schemas.microsoft.com/office/drawing/2014/chart" uri="{C3380CC4-5D6E-409C-BE32-E72D297353CC}">
              <c16:uniqueId val="{00000006-7D9F-407B-8093-879C3D35DED0}"/>
            </c:ext>
          </c:extLst>
        </c:ser>
        <c:ser>
          <c:idx val="10"/>
          <c:order val="10"/>
          <c:tx>
            <c:strRef>
              <c:f>Corpus!$H$12</c:f>
              <c:strCache>
                <c:ptCount val="1"/>
                <c:pt idx="0">
                  <c:v>Kenedy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D9F-407B-8093-879C3D35DED0}"/>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D9F-407B-8093-879C3D35DE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Corpus!$I$1:$S$1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Corpus!$I$12:$S$12</c:f>
              <c:numCache>
                <c:formatCode>General</c:formatCode>
                <c:ptCount val="11"/>
                <c:pt idx="0">
                  <c:v>416</c:v>
                </c:pt>
                <c:pt idx="1">
                  <c:v>422</c:v>
                </c:pt>
                <c:pt idx="2">
                  <c:v>428</c:v>
                </c:pt>
                <c:pt idx="3">
                  <c:v>434</c:v>
                </c:pt>
                <c:pt idx="4">
                  <c:v>439</c:v>
                </c:pt>
                <c:pt idx="5">
                  <c:v>445</c:v>
                </c:pt>
                <c:pt idx="6">
                  <c:v>451</c:v>
                </c:pt>
                <c:pt idx="7">
                  <c:v>458</c:v>
                </c:pt>
                <c:pt idx="8">
                  <c:v>464</c:v>
                </c:pt>
                <c:pt idx="9">
                  <c:v>470</c:v>
                </c:pt>
                <c:pt idx="10">
                  <c:v>476</c:v>
                </c:pt>
              </c:numCache>
            </c:numRef>
          </c:val>
          <c:smooth val="0"/>
          <c:extLst>
            <c:ext xmlns:c16="http://schemas.microsoft.com/office/drawing/2014/chart" uri="{C3380CC4-5D6E-409C-BE32-E72D297353CC}">
              <c16:uniqueId val="{00000007-7D9F-407B-8093-879C3D35DED0}"/>
            </c:ext>
          </c:extLst>
        </c:ser>
        <c:dLbls>
          <c:showLegendKey val="0"/>
          <c:showVal val="0"/>
          <c:showCatName val="0"/>
          <c:showSerName val="0"/>
          <c:showPercent val="0"/>
          <c:showBubbleSize val="0"/>
        </c:dLbls>
        <c:marker val="1"/>
        <c:smooth val="0"/>
        <c:axId val="561695200"/>
        <c:axId val="561706352"/>
        <c:extLst>
          <c:ext xmlns:c15="http://schemas.microsoft.com/office/drawing/2012/chart" uri="{02D57815-91ED-43cb-92C2-25804820EDAC}">
            <c15:filteredLineSeries>
              <c15:ser>
                <c:idx val="0"/>
                <c:order val="0"/>
                <c:tx>
                  <c:strRef>
                    <c:extLst>
                      <c:ext uri="{02D57815-91ED-43cb-92C2-25804820EDAC}">
                        <c15:formulaRef>
                          <c15:sqref>Corpus!$H$2</c15:sqref>
                        </c15:formulaRef>
                      </c:ext>
                    </c:extLst>
                    <c:strCache>
                      <c:ptCount val="1"/>
                      <c:pt idx="0">
                        <c:v>Nueces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c:ext uri="{02D57815-91ED-43cb-92C2-25804820EDAC}">
                        <c15:formulaRef>
                          <c15:sqref>Corpus!$I$2:$S$2</c15:sqref>
                        </c15:formulaRef>
                      </c:ext>
                    </c:extLst>
                    <c:numCache>
                      <c:formatCode>#,##0</c:formatCode>
                      <c:ptCount val="11"/>
                      <c:pt idx="0">
                        <c:v>340223</c:v>
                      </c:pt>
                      <c:pt idx="1">
                        <c:v>344297</c:v>
                      </c:pt>
                      <c:pt idx="2">
                        <c:v>348369</c:v>
                      </c:pt>
                      <c:pt idx="3">
                        <c:v>352497</c:v>
                      </c:pt>
                      <c:pt idx="4">
                        <c:v>356712</c:v>
                      </c:pt>
                      <c:pt idx="5">
                        <c:v>360992</c:v>
                      </c:pt>
                      <c:pt idx="6">
                        <c:v>365409</c:v>
                      </c:pt>
                      <c:pt idx="7">
                        <c:v>369869</c:v>
                      </c:pt>
                      <c:pt idx="8">
                        <c:v>374431</c:v>
                      </c:pt>
                      <c:pt idx="9">
                        <c:v>379038</c:v>
                      </c:pt>
                      <c:pt idx="10">
                        <c:v>383718</c:v>
                      </c:pt>
                    </c:numCache>
                  </c:numRef>
                </c:val>
                <c:smooth val="0"/>
                <c:extLst>
                  <c:ext xmlns:c16="http://schemas.microsoft.com/office/drawing/2014/chart" uri="{C3380CC4-5D6E-409C-BE32-E72D297353CC}">
                    <c16:uniqueId val="{00000008-7D9F-407B-8093-879C3D35DED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Corpus!$H$3</c15:sqref>
                        </c15:formulaRef>
                      </c:ext>
                    </c:extLst>
                    <c:strCache>
                      <c:ptCount val="1"/>
                      <c:pt idx="0">
                        <c:v>San Patricio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Corpus!$I$3:$S$3</c15:sqref>
                        </c15:formulaRef>
                      </c:ext>
                    </c:extLst>
                    <c:numCache>
                      <c:formatCode>#,##0</c:formatCode>
                      <c:ptCount val="11"/>
                      <c:pt idx="0">
                        <c:v>64804</c:v>
                      </c:pt>
                      <c:pt idx="1">
                        <c:v>65378</c:v>
                      </c:pt>
                      <c:pt idx="2">
                        <c:v>65965</c:v>
                      </c:pt>
                      <c:pt idx="3">
                        <c:v>66556</c:v>
                      </c:pt>
                      <c:pt idx="4">
                        <c:v>67203</c:v>
                      </c:pt>
                      <c:pt idx="5">
                        <c:v>67868</c:v>
                      </c:pt>
                      <c:pt idx="6">
                        <c:v>68542</c:v>
                      </c:pt>
                      <c:pt idx="7">
                        <c:v>69197</c:v>
                      </c:pt>
                      <c:pt idx="8">
                        <c:v>69908</c:v>
                      </c:pt>
                      <c:pt idx="9">
                        <c:v>70615</c:v>
                      </c:pt>
                      <c:pt idx="10">
                        <c:v>71325</c:v>
                      </c:pt>
                    </c:numCache>
                  </c:numRef>
                </c:val>
                <c:smooth val="0"/>
                <c:extLst xmlns:c15="http://schemas.microsoft.com/office/drawing/2012/chart">
                  <c:ext xmlns:c16="http://schemas.microsoft.com/office/drawing/2014/chart" uri="{C3380CC4-5D6E-409C-BE32-E72D297353CC}">
                    <c16:uniqueId val="{00000009-7D9F-407B-8093-879C3D35DED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Corpus!$H$4</c15:sqref>
                        </c15:formulaRef>
                      </c:ext>
                    </c:extLst>
                    <c:strCache>
                      <c:ptCount val="1"/>
                      <c:pt idx="0">
                        <c:v>Jim Wells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Corpus!$I$1:$S$1</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xmlns:c15="http://schemas.microsoft.com/office/drawing/2012/chart">
                      <c:ext xmlns:c15="http://schemas.microsoft.com/office/drawing/2012/chart" uri="{02D57815-91ED-43cb-92C2-25804820EDAC}">
                        <c15:formulaRef>
                          <c15:sqref>Corpus!$I$4:$S$4</c15:sqref>
                        </c15:formulaRef>
                      </c:ext>
                    </c:extLst>
                    <c:numCache>
                      <c:formatCode>#,##0</c:formatCode>
                      <c:ptCount val="11"/>
                      <c:pt idx="0">
                        <c:v>40838</c:v>
                      </c:pt>
                      <c:pt idx="1">
                        <c:v>41038</c:v>
                      </c:pt>
                      <c:pt idx="2">
                        <c:v>41253</c:v>
                      </c:pt>
                      <c:pt idx="3">
                        <c:v>41450</c:v>
                      </c:pt>
                      <c:pt idx="4">
                        <c:v>41678</c:v>
                      </c:pt>
                      <c:pt idx="5">
                        <c:v>41884</c:v>
                      </c:pt>
                      <c:pt idx="6">
                        <c:v>42090</c:v>
                      </c:pt>
                      <c:pt idx="7">
                        <c:v>42298</c:v>
                      </c:pt>
                      <c:pt idx="8">
                        <c:v>42509</c:v>
                      </c:pt>
                      <c:pt idx="9">
                        <c:v>42697</c:v>
                      </c:pt>
                      <c:pt idx="10">
                        <c:v>42890</c:v>
                      </c:pt>
                    </c:numCache>
                  </c:numRef>
                </c:val>
                <c:smooth val="0"/>
                <c:extLst xmlns:c15="http://schemas.microsoft.com/office/drawing/2012/chart">
                  <c:ext xmlns:c16="http://schemas.microsoft.com/office/drawing/2014/chart" uri="{C3380CC4-5D6E-409C-BE32-E72D297353CC}">
                    <c16:uniqueId val="{0000000A-7D9F-407B-8093-879C3D35DED0}"/>
                  </c:ext>
                </c:extLst>
              </c15:ser>
            </c15:filteredLineSeries>
          </c:ext>
        </c:extLst>
      </c:lineChart>
      <c:catAx>
        <c:axId val="56169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1706352"/>
        <c:crosses val="autoZero"/>
        <c:auto val="1"/>
        <c:lblAlgn val="ctr"/>
        <c:lblOffset val="100"/>
        <c:noMultiLvlLbl val="0"/>
      </c:catAx>
      <c:valAx>
        <c:axId val="5617063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61695200"/>
        <c:crosses val="autoZero"/>
        <c:crossBetween val="between"/>
      </c:valAx>
      <c:spPr>
        <a:noFill/>
        <a:ln>
          <a:noFill/>
        </a:ln>
        <a:effectLst/>
      </c:spPr>
    </c:plotArea>
    <c:legend>
      <c:legendPos val="r"/>
      <c:layout>
        <c:manualLayout>
          <c:xMode val="edge"/>
          <c:yMode val="edge"/>
          <c:x val="0.88430150623064008"/>
          <c:y val="5.0676071889924568E-2"/>
          <c:w val="0.10668948476035091"/>
          <c:h val="0.949323928110075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844" cy="351216"/>
          </a:xfrm>
          <a:prstGeom prst="rect">
            <a:avLst/>
          </a:prstGeom>
        </p:spPr>
        <p:txBody>
          <a:bodyPr vert="horz" lIns="88126" tIns="44064" rIns="88126" bIns="44064" rtlCol="0"/>
          <a:lstStyle>
            <a:lvl1pPr algn="l">
              <a:defRPr sz="1200"/>
            </a:lvl1pPr>
          </a:lstStyle>
          <a:p>
            <a:endParaRPr lang="en-US" dirty="0"/>
          </a:p>
        </p:txBody>
      </p:sp>
      <p:sp>
        <p:nvSpPr>
          <p:cNvPr id="3" name="Date Placeholder 2"/>
          <p:cNvSpPr>
            <a:spLocks noGrp="1"/>
          </p:cNvSpPr>
          <p:nvPr>
            <p:ph type="dt" sz="quarter" idx="1"/>
          </p:nvPr>
        </p:nvSpPr>
        <p:spPr>
          <a:xfrm>
            <a:off x="5265540" y="0"/>
            <a:ext cx="4028844" cy="351216"/>
          </a:xfrm>
          <a:prstGeom prst="rect">
            <a:avLst/>
          </a:prstGeom>
        </p:spPr>
        <p:txBody>
          <a:bodyPr vert="horz" lIns="88126" tIns="44064" rIns="88126" bIns="44064" rtlCol="0"/>
          <a:lstStyle>
            <a:lvl1pPr algn="r">
              <a:defRPr sz="1200"/>
            </a:lvl1pPr>
          </a:lstStyle>
          <a:p>
            <a:fld id="{1B21FB2D-27B8-4727-AE11-4AB7B0934FCE}" type="datetimeFigureOut">
              <a:rPr lang="en-US" smtClean="0"/>
              <a:t>11/1/2019</a:t>
            </a:fld>
            <a:endParaRPr lang="en-US" dirty="0"/>
          </a:p>
        </p:txBody>
      </p:sp>
      <p:sp>
        <p:nvSpPr>
          <p:cNvPr id="4" name="Footer Placeholder 3"/>
          <p:cNvSpPr>
            <a:spLocks noGrp="1"/>
          </p:cNvSpPr>
          <p:nvPr>
            <p:ph type="ftr" sz="quarter" idx="2"/>
          </p:nvPr>
        </p:nvSpPr>
        <p:spPr>
          <a:xfrm>
            <a:off x="1" y="6659186"/>
            <a:ext cx="4028844" cy="351215"/>
          </a:xfrm>
          <a:prstGeom prst="rect">
            <a:avLst/>
          </a:prstGeom>
        </p:spPr>
        <p:txBody>
          <a:bodyPr vert="horz" lIns="88126" tIns="44064" rIns="88126" bIns="440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540" y="6659186"/>
            <a:ext cx="4028844" cy="351215"/>
          </a:xfrm>
          <a:prstGeom prst="rect">
            <a:avLst/>
          </a:prstGeom>
        </p:spPr>
        <p:txBody>
          <a:bodyPr vert="horz" lIns="88126" tIns="44064" rIns="88126" bIns="44064" rtlCol="0" anchor="b"/>
          <a:lstStyle>
            <a:lvl1pPr algn="r">
              <a:defRPr sz="1200"/>
            </a:lvl1pPr>
          </a:lstStyle>
          <a:p>
            <a:fld id="{C3D10B85-B6E0-45B9-9ED2-169B86A5848B}" type="slidenum">
              <a:rPr lang="en-US" smtClean="0"/>
              <a:t>‹#›</a:t>
            </a:fld>
            <a:endParaRPr lang="en-US" dirty="0"/>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5265809" y="2"/>
            <a:ext cx="4028440" cy="351737"/>
          </a:xfrm>
          <a:prstGeom prst="rect">
            <a:avLst/>
          </a:prstGeom>
        </p:spPr>
        <p:txBody>
          <a:bodyPr vert="horz" lIns="93150" tIns="46576" rIns="93150" bIns="46576" rtlCol="0"/>
          <a:lstStyle>
            <a:lvl1pPr algn="r">
              <a:defRPr sz="1200"/>
            </a:lvl1pPr>
          </a:lstStyle>
          <a:p>
            <a:fld id="{755BA6F8-D932-4BC6-B450-A920176CDAFB}" type="datetimeFigureOut">
              <a:rPr lang="en-US" smtClean="0"/>
              <a:t>11/1/2019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50" tIns="46576" rIns="93150" bIns="465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5"/>
            <a:ext cx="4028440" cy="351736"/>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50" tIns="46576" rIns="93150" bIns="46576"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995988" cy="4497388"/>
          </a:xfrm>
        </p:spPr>
      </p:sp>
      <p:sp>
        <p:nvSpPr>
          <p:cNvPr id="3" name="Notes Placeholder 2"/>
          <p:cNvSpPr>
            <a:spLocks noGrp="1"/>
          </p:cNvSpPr>
          <p:nvPr>
            <p:ph type="body" idx="1"/>
          </p:nvPr>
        </p:nvSpPr>
        <p:spPr>
          <a:xfrm>
            <a:off x="929640" y="5445457"/>
            <a:ext cx="7437120" cy="688644"/>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595313"/>
            <a:ext cx="6294437" cy="4721225"/>
          </a:xfrm>
        </p:spPr>
      </p:sp>
      <p:sp>
        <p:nvSpPr>
          <p:cNvPr id="3" name="Notes Placeholder 2"/>
          <p:cNvSpPr>
            <a:spLocks noGrp="1"/>
          </p:cNvSpPr>
          <p:nvPr>
            <p:ph type="body" idx="1"/>
          </p:nvPr>
        </p:nvSpPr>
        <p:spPr>
          <a:xfrm>
            <a:off x="771246" y="5540991"/>
            <a:ext cx="7846282" cy="1046846"/>
          </a:xfrm>
          <a:prstGeom prst="rect">
            <a:avLst/>
          </a:prstGeom>
        </p:spPr>
        <p:txBody>
          <a:bodyPr/>
          <a:lstStyle/>
          <a:p>
            <a:pPr defTabSz="1001846">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a:t>
            </a:r>
          </a:p>
          <a:p>
            <a:pPr defTabSz="1001846">
              <a:defRPr/>
            </a:pPr>
            <a:r>
              <a:rPr lang="en-US" dirty="0" smtClean="0"/>
              <a:t>Most counties in the Coastal</a:t>
            </a:r>
            <a:r>
              <a:rPr lang="en-US" baseline="0" dirty="0" smtClean="0"/>
              <a:t> Bend are projected to grow slower than the rate of the state (growth rate = 14% between 2010 and 2018), with the exception of Brooks and Kleberg County which are projected to decline and Aransas and </a:t>
            </a:r>
            <a:r>
              <a:rPr lang="en-US" baseline="0" dirty="0" err="1" smtClean="0"/>
              <a:t>Kenedy</a:t>
            </a:r>
            <a:r>
              <a:rPr lang="en-US" baseline="0" dirty="0" smtClean="0"/>
              <a:t> counties which are projected to grow faster than the state. </a:t>
            </a:r>
          </a:p>
          <a:p>
            <a:pPr defTabSz="1001846">
              <a:defRPr/>
            </a:pPr>
            <a:endParaRPr lang="en-US" dirty="0" smtClean="0"/>
          </a:p>
        </p:txBody>
      </p:sp>
    </p:spTree>
    <p:extLst>
      <p:ext uri="{BB962C8B-B14F-4D97-AF65-F5344CB8AC3E}">
        <p14:creationId xmlns:p14="http://schemas.microsoft.com/office/powerpoint/2010/main" val="52255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876300"/>
            <a:ext cx="5191125" cy="3894138"/>
          </a:xfrm>
        </p:spPr>
      </p:sp>
      <p:sp>
        <p:nvSpPr>
          <p:cNvPr id="3" name="Notes Placeholder 2"/>
          <p:cNvSpPr>
            <a:spLocks noGrp="1"/>
          </p:cNvSpPr>
          <p:nvPr>
            <p:ph type="body" idx="1"/>
          </p:nvPr>
        </p:nvSpPr>
        <p:spPr>
          <a:xfrm>
            <a:off x="929640" y="4885899"/>
            <a:ext cx="7437120" cy="1248202"/>
          </a:xfrm>
        </p:spPr>
        <p:txBody>
          <a:bodyPr/>
          <a:lstStyle/>
          <a:p>
            <a:r>
              <a:rPr lang="en-US" dirty="0" smtClean="0"/>
              <a:t>Most counties in the Coastal</a:t>
            </a:r>
            <a:r>
              <a:rPr lang="en-US" baseline="0" dirty="0" smtClean="0"/>
              <a:t> Bend are projected to grow at about the same rate as the state (growth rate = 14% between 2010 and 2018), with the exception of Brooks, Kleberg, and Aransas County. </a:t>
            </a:r>
          </a:p>
          <a:p>
            <a:r>
              <a:rPr lang="en-US" baseline="0" dirty="0" smtClean="0"/>
              <a:t>Brooks and Kleberg counties are projected to see population declines between 2010 and 2020, whereas Aransas is projected to grow faster than the state.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77108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876300"/>
            <a:ext cx="5786437" cy="4340225"/>
          </a:xfrm>
        </p:spPr>
      </p:sp>
      <p:sp>
        <p:nvSpPr>
          <p:cNvPr id="3" name="Notes Placeholder 2"/>
          <p:cNvSpPr>
            <a:spLocks noGrp="1"/>
          </p:cNvSpPr>
          <p:nvPr>
            <p:ph type="body" idx="1"/>
          </p:nvPr>
        </p:nvSpPr>
        <p:spPr>
          <a:xfrm>
            <a:off x="929640" y="5616054"/>
            <a:ext cx="7437120" cy="518047"/>
          </a:xfrm>
        </p:spPr>
        <p:txBody>
          <a:bodyPr/>
          <a:lstStyle/>
          <a:p>
            <a:r>
              <a:rPr lang="en-US" dirty="0" smtClean="0"/>
              <a:t>The</a:t>
            </a:r>
            <a:r>
              <a:rPr lang="en-US" baseline="0" dirty="0" smtClean="0"/>
              <a:t> Texas Demographic Center’s most recent set of projections, employing migration trends observed between 2010 and 2015, indicate Texas will have a population of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07662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876300"/>
            <a:ext cx="5735638" cy="4303713"/>
          </a:xfrm>
        </p:spPr>
      </p:sp>
      <p:sp>
        <p:nvSpPr>
          <p:cNvPr id="3" name="Notes Placeholder 2"/>
          <p:cNvSpPr>
            <a:spLocks noGrp="1"/>
          </p:cNvSpPr>
          <p:nvPr>
            <p:ph type="body" idx="1"/>
          </p:nvPr>
        </p:nvSpPr>
        <p:spPr>
          <a:xfrm>
            <a:off x="929640" y="5411337"/>
            <a:ext cx="7437120" cy="722764"/>
          </a:xfrm>
        </p:spPr>
        <p:txBody>
          <a:bodyPr/>
          <a:lstStyle/>
          <a:p>
            <a:pPr defTabSz="914266">
              <a:defRPr/>
            </a:pPr>
            <a:r>
              <a:rPr lang="en-US" dirty="0" smtClean="0"/>
              <a:t>Population projections </a:t>
            </a:r>
            <a:r>
              <a:rPr lang="en-US" baseline="0" dirty="0" smtClean="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876300"/>
            <a:ext cx="5772150" cy="4330700"/>
          </a:xfrm>
        </p:spPr>
      </p:sp>
      <p:sp>
        <p:nvSpPr>
          <p:cNvPr id="3" name="Notes Placeholder 2"/>
          <p:cNvSpPr>
            <a:spLocks noGrp="1"/>
          </p:cNvSpPr>
          <p:nvPr>
            <p:ph type="body" idx="1"/>
          </p:nvPr>
        </p:nvSpPr>
        <p:spPr>
          <a:xfrm>
            <a:off x="929640" y="5841242"/>
            <a:ext cx="7437120" cy="29285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645150" cy="4235450"/>
          </a:xfrm>
        </p:spPr>
      </p:sp>
      <p:sp>
        <p:nvSpPr>
          <p:cNvPr id="3" name="Notes Placeholder 2"/>
          <p:cNvSpPr>
            <a:spLocks noGrp="1"/>
          </p:cNvSpPr>
          <p:nvPr>
            <p:ph type="body" idx="1"/>
          </p:nvPr>
        </p:nvSpPr>
        <p:spPr>
          <a:xfrm>
            <a:off x="929640" y="5274860"/>
            <a:ext cx="7437120" cy="859241"/>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94079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876300"/>
            <a:ext cx="5735638" cy="4303713"/>
          </a:xfrm>
        </p:spPr>
      </p:sp>
      <p:sp>
        <p:nvSpPr>
          <p:cNvPr id="3" name="Notes Placeholder 2"/>
          <p:cNvSpPr>
            <a:spLocks noGrp="1"/>
          </p:cNvSpPr>
          <p:nvPr>
            <p:ph type="body" idx="1"/>
          </p:nvPr>
        </p:nvSpPr>
        <p:spPr>
          <a:xfrm>
            <a:off x="929640" y="5254388"/>
            <a:ext cx="7437120" cy="879713"/>
          </a:xfrm>
        </p:spPr>
        <p:txBody>
          <a:bodyPr/>
          <a:lstStyle/>
          <a:p>
            <a:r>
              <a:rPr lang="en-US" dirty="0" smtClean="0"/>
              <a:t>This table looks at the total</a:t>
            </a:r>
            <a:r>
              <a:rPr lang="en-US" baseline="0" dirty="0" smtClean="0"/>
              <a:t> projected population change between 2010 and 2020 and the share of the total growth contributed by each of the race/ethnicity groups. </a:t>
            </a:r>
            <a:r>
              <a:rPr lang="en-US" dirty="0" smtClean="0"/>
              <a:t>The</a:t>
            </a:r>
            <a:r>
              <a:rPr lang="en-US" baseline="0" dirty="0" smtClean="0"/>
              <a:t> Hispanic population is projected to be the greatest contributor to the total population change for 9 of the 11</a:t>
            </a:r>
            <a:r>
              <a:rPr lang="en-US" dirty="0" smtClean="0"/>
              <a:t> counties in the Coast</a:t>
            </a:r>
            <a:r>
              <a:rPr lang="en-US" baseline="0" dirty="0" smtClean="0"/>
              <a:t>al Bend</a:t>
            </a:r>
            <a:r>
              <a:rPr lang="en-US" dirty="0" smtClean="0"/>
              <a:t>.</a:t>
            </a:r>
            <a:r>
              <a:rPr lang="en-US" baseline="0" dirty="0" smtClean="0"/>
              <a:t> The NH White population is projected to be the greatest contributor to total population change in 2 counties, but expected to decline in size in a number of counties.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421029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876300"/>
            <a:ext cx="6164262" cy="4624388"/>
          </a:xfrm>
        </p:spPr>
      </p:sp>
      <p:sp>
        <p:nvSpPr>
          <p:cNvPr id="3" name="Notes Placeholder 2"/>
          <p:cNvSpPr>
            <a:spLocks noGrp="1"/>
          </p:cNvSpPr>
          <p:nvPr>
            <p:ph type="body" idx="1"/>
          </p:nvPr>
        </p:nvSpPr>
        <p:spPr>
          <a:xfrm>
            <a:off x="929640" y="5793475"/>
            <a:ext cx="7437120" cy="34062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853448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1013" y="876300"/>
            <a:ext cx="6048375" cy="4535488"/>
          </a:xfrm>
        </p:spPr>
      </p:sp>
      <p:sp>
        <p:nvSpPr>
          <p:cNvPr id="3" name="Notes Placeholder 2"/>
          <p:cNvSpPr>
            <a:spLocks noGrp="1"/>
          </p:cNvSpPr>
          <p:nvPr>
            <p:ph type="body" idx="1"/>
          </p:nvPr>
        </p:nvSpPr>
        <p:spPr>
          <a:xfrm>
            <a:off x="929640" y="5595582"/>
            <a:ext cx="7437120" cy="53851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995988" cy="4497388"/>
          </a:xfrm>
        </p:spPr>
      </p:sp>
      <p:sp>
        <p:nvSpPr>
          <p:cNvPr id="3" name="Notes Placeholder 2"/>
          <p:cNvSpPr>
            <a:spLocks noGrp="1"/>
          </p:cNvSpPr>
          <p:nvPr>
            <p:ph type="body" idx="1"/>
          </p:nvPr>
        </p:nvSpPr>
        <p:spPr>
          <a:xfrm>
            <a:off x="929640" y="5445457"/>
            <a:ext cx="7437120" cy="688644"/>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141672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876300"/>
            <a:ext cx="4746625" cy="3559175"/>
          </a:xfrm>
        </p:spPr>
      </p:sp>
      <p:sp>
        <p:nvSpPr>
          <p:cNvPr id="3" name="Notes Placeholder 2"/>
          <p:cNvSpPr>
            <a:spLocks noGrp="1"/>
          </p:cNvSpPr>
          <p:nvPr>
            <p:ph type="body" idx="1"/>
          </p:nvPr>
        </p:nvSpPr>
        <p:spPr>
          <a:xfrm>
            <a:off x="929640" y="5629701"/>
            <a:ext cx="7437120" cy="504400"/>
          </a:xfrm>
        </p:spPr>
        <p:txBody>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38" y="876300"/>
            <a:ext cx="5619750" cy="4214813"/>
          </a:xfrm>
        </p:spPr>
      </p:sp>
      <p:sp>
        <p:nvSpPr>
          <p:cNvPr id="3" name="Notes Placeholder 2"/>
          <p:cNvSpPr>
            <a:spLocks noGrp="1"/>
          </p:cNvSpPr>
          <p:nvPr>
            <p:ph type="body" idx="1"/>
          </p:nvPr>
        </p:nvSpPr>
        <p:spPr>
          <a:xfrm>
            <a:off x="929640" y="5404513"/>
            <a:ext cx="7437120" cy="729588"/>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259874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868" y="404813"/>
            <a:ext cx="5991698" cy="4494733"/>
          </a:xfrm>
        </p:spPr>
      </p:sp>
      <p:sp>
        <p:nvSpPr>
          <p:cNvPr id="3" name="Notes Placeholder 2"/>
          <p:cNvSpPr>
            <a:spLocks noGrp="1"/>
          </p:cNvSpPr>
          <p:nvPr>
            <p:ph type="body" idx="1"/>
          </p:nvPr>
        </p:nvSpPr>
        <p:spPr>
          <a:xfrm>
            <a:off x="929640" y="5083790"/>
            <a:ext cx="7437120" cy="1050309"/>
          </a:xfrm>
        </p:spPr>
        <p:txBody>
          <a:bodyPr>
            <a:normAutofit/>
          </a:bodyPr>
          <a:lstStyle/>
          <a:p>
            <a:pPr defTabSz="1174985"/>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ea typeface="Calibri" panose="020F0502020204030204" pitchFamily="34" charset="0"/>
              </a:rPr>
              <a:t>Texas has added over 3.5 million people between April 1, 2010 and July 1, 2018. This puts Texas</a:t>
            </a:r>
            <a:r>
              <a:rPr lang="en-US" altLang="en-US" baseline="0" dirty="0" smtClean="0">
                <a:ea typeface="Calibri" panose="020F0502020204030204" pitchFamily="34" charset="0"/>
              </a:rPr>
              <a:t> on track to meet or surpass the number of people added in the last census when T</a:t>
            </a:r>
            <a:r>
              <a:rPr lang="en-US" altLang="en-US" dirty="0" smtClean="0">
                <a:ea typeface="Calibri" panose="020F0502020204030204" pitchFamily="34" charset="0"/>
              </a:rPr>
              <a:t>exas gained 4 congressional</a:t>
            </a:r>
            <a:r>
              <a:rPr lang="en-US" altLang="en-US" baseline="0" dirty="0" smtClean="0">
                <a:ea typeface="Calibri" panose="020F0502020204030204" pitchFamily="34" charset="0"/>
              </a:rPr>
              <a:t> seats. Projections from multiple sources anticipate Texas will gain 3 congressional districts after the 2020 census. </a:t>
            </a:r>
            <a:endParaRPr lang="en-US" altLang="en-US" dirty="0" smtClean="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881261">
              <a:defRPr/>
            </a:pPr>
            <a:fld id="{76F32840-EA76-4A40-B83F-F31ACE11B3A9}" type="slidenum">
              <a:rPr lang="en-US">
                <a:solidFill>
                  <a:prstClr val="black"/>
                </a:solidFill>
                <a:latin typeface="Calibri" panose="020F0502020204030204"/>
              </a:rPr>
              <a:pPr defTabSz="881261">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876300"/>
            <a:ext cx="5589587" cy="4194175"/>
          </a:xfrm>
        </p:spPr>
      </p:sp>
      <p:sp>
        <p:nvSpPr>
          <p:cNvPr id="3" name="Notes Placeholder 2"/>
          <p:cNvSpPr>
            <a:spLocks noGrp="1"/>
          </p:cNvSpPr>
          <p:nvPr>
            <p:ph type="body" idx="1"/>
          </p:nvPr>
        </p:nvSpPr>
        <p:spPr>
          <a:xfrm>
            <a:off x="929640" y="5240740"/>
            <a:ext cx="7437120" cy="893361"/>
          </a:xfrm>
        </p:spPr>
        <p:txBody>
          <a:bodyPr/>
          <a:lstStyle/>
          <a:p>
            <a:r>
              <a:rPr lang="en-US" dirty="0" smtClean="0"/>
              <a:t>The Texas</a:t>
            </a:r>
            <a:r>
              <a:rPr lang="en-US" baseline="0" dirty="0" smtClean="0"/>
              <a:t> Demographic Center produces population projections for the state. In comparing these projections, to a linear forecast of the Census Bureau’s population estimates since 2010, we see the Texas Demographic Center is closely aligned with the Census Bureau estimates trend. TDC projections indicate Texas will grow to just under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6</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6822" y="876300"/>
            <a:ext cx="5235191" cy="3927712"/>
          </a:xfrm>
        </p:spPr>
      </p:sp>
      <p:sp>
        <p:nvSpPr>
          <p:cNvPr id="3" name="Notes Placeholder 2"/>
          <p:cNvSpPr>
            <a:spLocks noGrp="1"/>
          </p:cNvSpPr>
          <p:nvPr>
            <p:ph type="body" idx="1"/>
          </p:nvPr>
        </p:nvSpPr>
        <p:spPr>
          <a:xfrm>
            <a:off x="929640" y="4879075"/>
            <a:ext cx="7437120" cy="1255026"/>
          </a:xfrm>
        </p:spPr>
        <p:txBody>
          <a:bodyPr/>
          <a:lstStyle/>
          <a:p>
            <a:r>
              <a:rPr lang="en-US" dirty="0" smtClean="0"/>
              <a:t>The population</a:t>
            </a:r>
            <a:r>
              <a:rPr lang="en-US" baseline="0" dirty="0" smtClean="0"/>
              <a:t> engine of the state of Texas lies in its metro areas. TDC projections indicate the areas of the state to see the greatest increases in population are located in the population triangle, anchored by the state’s major metro areas of Dallas-Fort Worth-Arlington, Houston-Sugarland-The Woodlands, San Antonio-New Braunfels, and Austin-Round Rock. Dallas County is projected to join Harris County in having a population exceeding 2.5 million in 2020. By 2020, the Collin County population is projected to exceed 1 million and Williamson and Montgomery County are projected to exceed half a million.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7</a:t>
            </a:fld>
            <a:endParaRPr lang="en-US" dirty="0"/>
          </a:p>
        </p:txBody>
      </p:sp>
    </p:spTree>
    <p:extLst>
      <p:ext uri="{BB962C8B-B14F-4D97-AF65-F5344CB8AC3E}">
        <p14:creationId xmlns:p14="http://schemas.microsoft.com/office/powerpoint/2010/main" val="348011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8238" y="876300"/>
            <a:ext cx="4343400" cy="3259138"/>
          </a:xfrm>
        </p:spPr>
      </p:sp>
      <p:sp>
        <p:nvSpPr>
          <p:cNvPr id="3" name="Notes Placeholder 2"/>
          <p:cNvSpPr>
            <a:spLocks noGrp="1"/>
          </p:cNvSpPr>
          <p:nvPr>
            <p:ph type="body" idx="1"/>
          </p:nvPr>
        </p:nvSpPr>
        <p:spPr>
          <a:xfrm>
            <a:off x="929640" y="4203510"/>
            <a:ext cx="7437120" cy="1930591"/>
          </a:xfrm>
        </p:spPr>
        <p:txBody>
          <a:bodyPr/>
          <a:lstStyle/>
          <a:p>
            <a:r>
              <a:rPr lang="en-US" baseline="0" dirty="0" smtClean="0"/>
              <a:t>The Coastal Bend area is projected to increase by about 58,000 between 2010 and 2020, growing from over 571,000 in 2010 to over 630,000 in 2020. The bulk of that growth is projected to be in Nueces County.</a:t>
            </a:r>
          </a:p>
          <a:p>
            <a:endParaRPr lang="en-US" baseline="0" dirty="0" smtClean="0"/>
          </a:p>
        </p:txBody>
      </p:sp>
      <p:sp>
        <p:nvSpPr>
          <p:cNvPr id="4" name="Slide Number Placeholder 3"/>
          <p:cNvSpPr>
            <a:spLocks noGrp="1"/>
          </p:cNvSpPr>
          <p:nvPr>
            <p:ph type="sldNum" sz="quarter" idx="10"/>
          </p:nvPr>
        </p:nvSpPr>
        <p:spPr/>
        <p:txBody>
          <a:bodyPr/>
          <a:lstStyle/>
          <a:p>
            <a:fld id="{36C95698-22BF-4099-B592-586CF61CB162}" type="slidenum">
              <a:rPr lang="en-US" smtClean="0"/>
              <a:t>8</a:t>
            </a:fld>
            <a:endParaRPr lang="en-US" dirty="0"/>
          </a:p>
        </p:txBody>
      </p:sp>
    </p:spTree>
    <p:extLst>
      <p:ext uri="{BB962C8B-B14F-4D97-AF65-F5344CB8AC3E}">
        <p14:creationId xmlns:p14="http://schemas.microsoft.com/office/powerpoint/2010/main" val="331370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225425"/>
            <a:ext cx="6413500" cy="4810125"/>
          </a:xfrm>
        </p:spPr>
      </p:sp>
      <p:sp>
        <p:nvSpPr>
          <p:cNvPr id="3" name="Notes Placeholder 2"/>
          <p:cNvSpPr>
            <a:spLocks noGrp="1"/>
          </p:cNvSpPr>
          <p:nvPr>
            <p:ph type="body" idx="1"/>
          </p:nvPr>
        </p:nvSpPr>
        <p:spPr>
          <a:xfrm>
            <a:off x="929640" y="5363570"/>
            <a:ext cx="7437120" cy="770531"/>
          </a:xfrm>
        </p:spPr>
        <p:txBody>
          <a:bodyPr/>
          <a:lstStyle/>
          <a:p>
            <a:pPr defTabSz="965821">
              <a:defRPr/>
            </a:pPr>
            <a:r>
              <a:rPr lang="en-US" sz="1000" dirty="0"/>
              <a:t>As the metro areas of the state increase in population from 2010 to 2020, many Texas counties will see declines in their populations. Most of these counties are located in more sparsely populated parts of West Texas, East Texas, and South Texas between San Antonio and the Rio Grande Valley. </a:t>
            </a:r>
            <a:r>
              <a:rPr lang="en-US" sz="1000" dirty="0">
                <a:solidFill>
                  <a:schemeClr val="bg2">
                    <a:lumMod val="25000"/>
                  </a:schemeClr>
                </a:solidFill>
              </a:rPr>
              <a:t>72 counties are projected to experience population decline between 2010 and 2020. </a:t>
            </a:r>
            <a:r>
              <a:rPr lang="en-US" sz="1000" dirty="0" smtClean="0">
                <a:solidFill>
                  <a:schemeClr val="bg2">
                    <a:lumMod val="25000"/>
                  </a:schemeClr>
                </a:solidFill>
              </a:rPr>
              <a:t>Two such counties, Kleberg and Brooks, are located in</a:t>
            </a:r>
            <a:r>
              <a:rPr lang="en-US" sz="1000" baseline="0" dirty="0" smtClean="0">
                <a:solidFill>
                  <a:schemeClr val="bg2">
                    <a:lumMod val="25000"/>
                  </a:schemeClr>
                </a:solidFill>
              </a:rPr>
              <a:t> the Coastal Bend. </a:t>
            </a:r>
            <a:r>
              <a:rPr lang="en-US" sz="1000" dirty="0" smtClean="0">
                <a:solidFill>
                  <a:schemeClr val="bg2">
                    <a:lumMod val="25000"/>
                  </a:schemeClr>
                </a:solidFill>
              </a:rPr>
              <a:t>However</a:t>
            </a:r>
            <a:r>
              <a:rPr lang="en-US" sz="1000" dirty="0">
                <a:solidFill>
                  <a:schemeClr val="bg2">
                    <a:lumMod val="25000"/>
                  </a:schemeClr>
                </a:solidFill>
              </a:rPr>
              <a:t>, </a:t>
            </a:r>
            <a:r>
              <a:rPr lang="en-US" sz="1000" dirty="0" smtClean="0">
                <a:solidFill>
                  <a:schemeClr val="bg2">
                    <a:lumMod val="25000"/>
                  </a:schemeClr>
                </a:solidFill>
              </a:rPr>
              <a:t>San Patricio and Nueces counties</a:t>
            </a:r>
            <a:r>
              <a:rPr lang="en-US" sz="1000" baseline="0" dirty="0" smtClean="0">
                <a:solidFill>
                  <a:schemeClr val="bg2">
                    <a:lumMod val="25000"/>
                  </a:schemeClr>
                </a:solidFill>
              </a:rPr>
              <a:t> are projected to see steady growth and the remaining Coastal Bend Counties are also projected to continue to grow but more slowly.</a:t>
            </a:r>
            <a:endParaRPr lang="en-US" sz="1000" dirty="0">
              <a:solidFill>
                <a:schemeClr val="bg2">
                  <a:lumMod val="25000"/>
                </a:schemeClr>
              </a:solidFill>
            </a:endParaRPr>
          </a:p>
          <a:p>
            <a:pPr defTabSz="965821">
              <a:defRPr/>
            </a:pPr>
            <a:endParaRPr lang="en-US" sz="1000" dirty="0"/>
          </a:p>
        </p:txBody>
      </p:sp>
    </p:spTree>
    <p:extLst>
      <p:ext uri="{BB962C8B-B14F-4D97-AF65-F5344CB8AC3E}">
        <p14:creationId xmlns:p14="http://schemas.microsoft.com/office/powerpoint/2010/main" val="554564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11/1/2019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11/1/2019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11/1/2019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11/1/2019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11/1/2019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11/1/2019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11/1/2019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11/1/2019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11/1/2019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11/1/2019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11/1/2019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11/1/2019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11/1/2019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11/1/2019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11/1/2019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11/1/2019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11/1/2019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11/1/2019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11/1/2019</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11/1/2019</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11/1/2019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162917"/>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Population Projections to Inform Redistricting in Texas</a:t>
            </a:r>
          </a:p>
          <a:p>
            <a:pPr lvl="0" algn="ctr" defTabSz="914377">
              <a:spcBef>
                <a:spcPts val="1000"/>
              </a:spcBef>
            </a:pPr>
            <a:r>
              <a:rPr lang="en-US" sz="2800" dirty="0" smtClean="0">
                <a:solidFill>
                  <a:srgbClr val="4472C4">
                    <a:lumMod val="50000"/>
                  </a:srgbClr>
                </a:solidFill>
                <a:latin typeface="Calibri Light" panose="020F0302020204030204"/>
              </a:rPr>
              <a:t>House Redistricting Committee</a:t>
            </a:r>
          </a:p>
          <a:p>
            <a:pPr lvl="0" algn="ctr" defTabSz="914377">
              <a:spcBef>
                <a:spcPts val="1000"/>
              </a:spcBef>
            </a:pPr>
            <a:r>
              <a:rPr lang="en-US" sz="2800" dirty="0" smtClean="0">
                <a:solidFill>
                  <a:srgbClr val="4472C4">
                    <a:lumMod val="50000"/>
                  </a:srgbClr>
                </a:solidFill>
                <a:latin typeface="Calibri Light" panose="020F0302020204030204"/>
              </a:rPr>
              <a:t>Corpus Christi, 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November 4, 2019</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137" t="2564" r="28398" b="22680"/>
          <a:stretch/>
        </p:blipFill>
        <p:spPr>
          <a:xfrm>
            <a:off x="5579848" y="1164791"/>
            <a:ext cx="3564152" cy="4275310"/>
          </a:xfrm>
          <a:prstGeom prst="rect">
            <a:avLst/>
          </a:prstGeom>
        </p:spPr>
      </p:pic>
      <p:sp>
        <p:nvSpPr>
          <p:cNvPr id="2" name="Title 1"/>
          <p:cNvSpPr>
            <a:spLocks noGrp="1"/>
          </p:cNvSpPr>
          <p:nvPr>
            <p:ph type="title"/>
          </p:nvPr>
        </p:nvSpPr>
        <p:spPr/>
        <p:txBody>
          <a:bodyPr>
            <a:noAutofit/>
          </a:bodyPr>
          <a:lstStyle/>
          <a:p>
            <a:r>
              <a:rPr lang="en-US" sz="2400" dirty="0" smtClean="0"/>
              <a:t>Projected </a:t>
            </a:r>
            <a:r>
              <a:rPr lang="en-US" sz="2400" dirty="0"/>
              <a:t>Percent Change of the Total </a:t>
            </a:r>
            <a:r>
              <a:rPr lang="en-US" sz="2400" dirty="0" smtClean="0"/>
              <a:t>Population, </a:t>
            </a:r>
            <a:br>
              <a:rPr lang="en-US" sz="2400" dirty="0" smtClean="0"/>
            </a:br>
            <a:r>
              <a:rPr lang="en-US" sz="2400" dirty="0" smtClean="0"/>
              <a:t>Texas Counties and Coastal Bend Counties, </a:t>
            </a:r>
            <a:br>
              <a:rPr lang="en-US" sz="2400" dirty="0" smtClean="0"/>
            </a:br>
            <a:r>
              <a:rPr lang="en-US" sz="2400" dirty="0" smtClean="0"/>
              <a:t>2010 </a:t>
            </a:r>
            <a:r>
              <a:rPr lang="en-US" sz="2400" dirty="0"/>
              <a:t>to </a:t>
            </a:r>
            <a:r>
              <a:rPr lang="en-US" sz="2400" dirty="0" smtClean="0"/>
              <a:t>2020</a:t>
            </a:r>
            <a:endParaRPr lang="en-US" sz="2400" dirty="0"/>
          </a:p>
        </p:txBody>
      </p:sp>
      <p:sp>
        <p:nvSpPr>
          <p:cNvPr id="4" name="Slide Number Placeholder 3"/>
          <p:cNvSpPr>
            <a:spLocks noGrp="1"/>
          </p:cNvSpPr>
          <p:nvPr>
            <p:ph type="sldNum" sz="quarter" idx="4"/>
          </p:nvPr>
        </p:nvSpPr>
        <p:spPr>
          <a:prstGeom prst="rect">
            <a:avLst/>
          </a:prstGeom>
        </p:spPr>
        <p:txBody>
          <a:bodyPr/>
          <a:lstStyle/>
          <a:p>
            <a:fld id="{2BC1FA3B-F0C1-4F58-90BE-DCC7501F4B28}" type="slidenum">
              <a:rPr lang="en-US" smtClean="0"/>
              <a:pPr/>
              <a:t>10</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17" name="Picture 16"/>
          <p:cNvPicPr>
            <a:picLocks noChangeAspect="1"/>
          </p:cNvPicPr>
          <p:nvPr/>
        </p:nvPicPr>
        <p:blipFill rotWithShape="1">
          <a:blip r:embed="rId4"/>
          <a:srcRect l="4169" t="6726" r="1678" b="7020"/>
          <a:stretch/>
        </p:blipFill>
        <p:spPr>
          <a:xfrm>
            <a:off x="-1" y="1164791"/>
            <a:ext cx="5771085" cy="5374132"/>
          </a:xfrm>
          <a:prstGeom prst="rect">
            <a:avLst/>
          </a:prstGeom>
        </p:spPr>
      </p:pic>
      <p:cxnSp>
        <p:nvCxnSpPr>
          <p:cNvPr id="11" name="Straight Connector 10"/>
          <p:cNvCxnSpPr/>
          <p:nvPr/>
        </p:nvCxnSpPr>
        <p:spPr>
          <a:xfrm flipV="1">
            <a:off x="4027990" y="5350598"/>
            <a:ext cx="4352081" cy="809557"/>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57600" y="1574157"/>
            <a:ext cx="2789499" cy="3532537"/>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5"/>
          <a:srcRect t="26497"/>
          <a:stretch/>
        </p:blipFill>
        <p:spPr>
          <a:xfrm>
            <a:off x="130363" y="5106693"/>
            <a:ext cx="1771604" cy="1432230"/>
          </a:xfrm>
          <a:prstGeom prst="rect">
            <a:avLst/>
          </a:prstGeom>
        </p:spPr>
      </p:pic>
    </p:spTree>
    <p:extLst>
      <p:ext uri="{BB962C8B-B14F-4D97-AF65-F5344CB8AC3E}">
        <p14:creationId xmlns:p14="http://schemas.microsoft.com/office/powerpoint/2010/main" val="296160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and Projected Population Change, </a:t>
            </a:r>
            <a:br>
              <a:rPr lang="en-US" sz="2400" dirty="0" smtClean="0"/>
            </a:br>
            <a:r>
              <a:rPr lang="en-US" sz="2400" dirty="0" smtClean="0"/>
              <a:t>Coastal Bend Counties, 2010-2020 </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2047612"/>
              </p:ext>
            </p:extLst>
          </p:nvPr>
        </p:nvGraphicFramePr>
        <p:xfrm>
          <a:off x="674536" y="1458310"/>
          <a:ext cx="7872245" cy="4576187"/>
        </p:xfrm>
        <a:graphic>
          <a:graphicData uri="http://schemas.openxmlformats.org/drawingml/2006/table">
            <a:tbl>
              <a:tblPr firstRow="1" bandRow="1">
                <a:tableStyleId>{5C22544A-7EE6-4342-B048-85BDC9FD1C3A}</a:tableStyleId>
              </a:tblPr>
              <a:tblGrid>
                <a:gridCol w="1280388">
                  <a:extLst>
                    <a:ext uri="{9D8B030D-6E8A-4147-A177-3AD203B41FA5}">
                      <a16:colId xmlns:a16="http://schemas.microsoft.com/office/drawing/2014/main" val="618885690"/>
                    </a:ext>
                  </a:extLst>
                </a:gridCol>
                <a:gridCol w="1268281">
                  <a:extLst>
                    <a:ext uri="{9D8B030D-6E8A-4147-A177-3AD203B41FA5}">
                      <a16:colId xmlns:a16="http://schemas.microsoft.com/office/drawing/2014/main" val="1382737974"/>
                    </a:ext>
                  </a:extLst>
                </a:gridCol>
                <a:gridCol w="1344234">
                  <a:extLst>
                    <a:ext uri="{9D8B030D-6E8A-4147-A177-3AD203B41FA5}">
                      <a16:colId xmlns:a16="http://schemas.microsoft.com/office/drawing/2014/main" val="3186072266"/>
                    </a:ext>
                  </a:extLst>
                </a:gridCol>
                <a:gridCol w="1989671">
                  <a:extLst>
                    <a:ext uri="{9D8B030D-6E8A-4147-A177-3AD203B41FA5}">
                      <a16:colId xmlns:a16="http://schemas.microsoft.com/office/drawing/2014/main" val="1924347480"/>
                    </a:ext>
                  </a:extLst>
                </a:gridCol>
                <a:gridCol w="1989671">
                  <a:extLst>
                    <a:ext uri="{9D8B030D-6E8A-4147-A177-3AD203B41FA5}">
                      <a16:colId xmlns:a16="http://schemas.microsoft.com/office/drawing/2014/main" val="2246964465"/>
                    </a:ext>
                  </a:extLst>
                </a:gridCol>
              </a:tblGrid>
              <a:tr h="733177">
                <a:tc>
                  <a:txBody>
                    <a:bodyPr/>
                    <a:lstStyle/>
                    <a:p>
                      <a:pPr algn="ctr" fontAlgn="b"/>
                      <a:r>
                        <a:rPr lang="en-US" sz="2000" b="1" i="0" u="none" strike="noStrike" dirty="0" smtClean="0">
                          <a:effectLst/>
                          <a:latin typeface="Calibri" panose="020F0502020204030204" pitchFamily="34" charset="0"/>
                        </a:rPr>
                        <a:t>County</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Population</a:t>
                      </a:r>
                      <a:r>
                        <a:rPr lang="en-US" sz="2000" b="1" i="0" u="none" strike="noStrike" baseline="0" dirty="0" smtClean="0">
                          <a:effectLst/>
                          <a:latin typeface="Calibri" panose="020F0502020204030204" pitchFamily="34" charset="0"/>
                        </a:rPr>
                        <a:t> 2010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Projected Population</a:t>
                      </a:r>
                      <a:r>
                        <a:rPr lang="en-US" sz="2000" b="1" i="0" u="none" strike="noStrike" baseline="0" dirty="0" smtClean="0">
                          <a:effectLst/>
                          <a:latin typeface="Calibri" panose="020F0502020204030204" pitchFamily="34" charset="0"/>
                        </a:rPr>
                        <a:t> 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a:effectLst/>
                          <a:latin typeface="Calibri" panose="020F0502020204030204" pitchFamily="34" charset="0"/>
                        </a:rPr>
                        <a:t>Numeric Change, </a:t>
                      </a:r>
                      <a:endParaRPr lang="en-US" sz="2000" b="1" i="0" u="none" strike="noStrike" dirty="0" smtClean="0">
                        <a:effectLst/>
                        <a:latin typeface="Calibri" panose="020F0502020204030204" pitchFamily="34" charset="0"/>
                      </a:endParaRPr>
                    </a:p>
                    <a:p>
                      <a:pPr algn="ctr" fontAlgn="b"/>
                      <a:r>
                        <a:rPr lang="en-US" sz="2000" b="1" i="0" u="none" strike="noStrike"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Percent</a:t>
                      </a:r>
                      <a:r>
                        <a:rPr lang="en-US" sz="2000" b="1" i="0" u="none" strike="noStrike" baseline="0" dirty="0" smtClean="0">
                          <a:effectLst/>
                          <a:latin typeface="Calibri" panose="020F0502020204030204" pitchFamily="34" charset="0"/>
                        </a:rPr>
                        <a:t> Change, </a:t>
                      </a:r>
                    </a:p>
                    <a:p>
                      <a:pPr algn="ctr" fontAlgn="b"/>
                      <a:r>
                        <a:rPr lang="en-US" sz="2000" b="1" i="0" u="none" strike="noStrike" baseline="0"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135454497"/>
                  </a:ext>
                </a:extLst>
              </a:tr>
              <a:tr h="332197">
                <a:tc>
                  <a:txBody>
                    <a:bodyPr/>
                    <a:lstStyle/>
                    <a:p>
                      <a:pPr algn="l" fontAlgn="b"/>
                      <a:r>
                        <a:rPr lang="en-US" sz="1800" b="0" i="0" u="none" strike="noStrike">
                          <a:effectLst/>
                          <a:latin typeface="Calibri" panose="020F0502020204030204" pitchFamily="34" charset="0"/>
                        </a:rPr>
                        <a:t>Aransas</a:t>
                      </a:r>
                    </a:p>
                  </a:txBody>
                  <a:tcPr marL="7620" marR="7620" marT="7620" marB="0" anchor="b"/>
                </a:tc>
                <a:tc>
                  <a:txBody>
                    <a:bodyPr/>
                    <a:lstStyle/>
                    <a:p>
                      <a:pPr algn="r" fontAlgn="b"/>
                      <a:r>
                        <a:rPr lang="en-US" sz="1800" b="0" i="0" u="none" strike="noStrike">
                          <a:effectLst/>
                          <a:latin typeface="Calibri" panose="020F0502020204030204" pitchFamily="34" charset="0"/>
                        </a:rPr>
                        <a:t>23,158</a:t>
                      </a:r>
                    </a:p>
                  </a:txBody>
                  <a:tcPr marL="7620" marR="7620" marT="7620" marB="0" anchor="b"/>
                </a:tc>
                <a:tc>
                  <a:txBody>
                    <a:bodyPr/>
                    <a:lstStyle/>
                    <a:p>
                      <a:pPr algn="r" fontAlgn="b"/>
                      <a:r>
                        <a:rPr lang="en-US" sz="1800" b="0" i="0" u="none" strike="noStrike">
                          <a:effectLst/>
                          <a:latin typeface="Calibri" panose="020F0502020204030204" pitchFamily="34" charset="0"/>
                        </a:rPr>
                        <a:t>27,699</a:t>
                      </a:r>
                    </a:p>
                  </a:txBody>
                  <a:tcPr marL="7620" marR="7620" marT="7620" marB="0" anchor="b"/>
                </a:tc>
                <a:tc>
                  <a:txBody>
                    <a:bodyPr/>
                    <a:lstStyle/>
                    <a:p>
                      <a:pPr algn="r" fontAlgn="b"/>
                      <a:r>
                        <a:rPr lang="en-US" sz="1800" b="0" i="0" u="none" strike="noStrike">
                          <a:effectLst/>
                          <a:latin typeface="Calibri" panose="020F0502020204030204" pitchFamily="34" charset="0"/>
                        </a:rPr>
                        <a:t>4,541</a:t>
                      </a:r>
                    </a:p>
                  </a:txBody>
                  <a:tcPr marL="7620" marR="7620" marT="7620" marB="0" anchor="b"/>
                </a:tc>
                <a:tc>
                  <a:txBody>
                    <a:bodyPr/>
                    <a:lstStyle/>
                    <a:p>
                      <a:pPr algn="r" fontAlgn="b"/>
                      <a:r>
                        <a:rPr lang="en-US" sz="1800" b="0" i="0" u="none" strike="noStrike" dirty="0">
                          <a:effectLst/>
                          <a:latin typeface="Calibri" panose="020F0502020204030204" pitchFamily="34" charset="0"/>
                        </a:rPr>
                        <a:t>19.6%</a:t>
                      </a:r>
                    </a:p>
                  </a:txBody>
                  <a:tcPr marL="7620" marR="7620" marT="7620" marB="0" anchor="b"/>
                </a:tc>
                <a:extLst>
                  <a:ext uri="{0D108BD9-81ED-4DB2-BD59-A6C34878D82A}">
                    <a16:rowId xmlns:a16="http://schemas.microsoft.com/office/drawing/2014/main" val="1123110327"/>
                  </a:ext>
                </a:extLst>
              </a:tr>
              <a:tr h="332197">
                <a:tc>
                  <a:txBody>
                    <a:bodyPr/>
                    <a:lstStyle/>
                    <a:p>
                      <a:pPr algn="l" fontAlgn="b"/>
                      <a:r>
                        <a:rPr lang="en-US" sz="1800" b="0" i="0" u="none" strike="noStrike">
                          <a:effectLst/>
                          <a:latin typeface="Calibri" panose="020F0502020204030204" pitchFamily="34" charset="0"/>
                        </a:rPr>
                        <a:t>Bee</a:t>
                      </a:r>
                    </a:p>
                  </a:txBody>
                  <a:tcPr marL="7620" marR="7620" marT="7620" marB="0" anchor="b"/>
                </a:tc>
                <a:tc>
                  <a:txBody>
                    <a:bodyPr/>
                    <a:lstStyle/>
                    <a:p>
                      <a:pPr algn="r" fontAlgn="b"/>
                      <a:r>
                        <a:rPr lang="en-US" sz="1800" b="0" i="0" u="none" strike="noStrike">
                          <a:effectLst/>
                          <a:latin typeface="Calibri" panose="020F0502020204030204" pitchFamily="34" charset="0"/>
                        </a:rPr>
                        <a:t>31,861</a:t>
                      </a:r>
                    </a:p>
                  </a:txBody>
                  <a:tcPr marL="7620" marR="7620" marT="7620" marB="0" anchor="b"/>
                </a:tc>
                <a:tc>
                  <a:txBody>
                    <a:bodyPr/>
                    <a:lstStyle/>
                    <a:p>
                      <a:pPr algn="r" fontAlgn="b"/>
                      <a:r>
                        <a:rPr lang="en-US" sz="1800" b="0" i="0" u="none" strike="noStrike">
                          <a:effectLst/>
                          <a:latin typeface="Calibri" panose="020F0502020204030204" pitchFamily="34" charset="0"/>
                        </a:rPr>
                        <a:t>34,445</a:t>
                      </a:r>
                    </a:p>
                  </a:txBody>
                  <a:tcPr marL="7620" marR="7620" marT="7620" marB="0" anchor="b"/>
                </a:tc>
                <a:tc>
                  <a:txBody>
                    <a:bodyPr/>
                    <a:lstStyle/>
                    <a:p>
                      <a:pPr algn="r" fontAlgn="b"/>
                      <a:r>
                        <a:rPr lang="en-US" sz="1800" b="0" i="0" u="none" strike="noStrike">
                          <a:effectLst/>
                          <a:latin typeface="Calibri" panose="020F0502020204030204" pitchFamily="34" charset="0"/>
                        </a:rPr>
                        <a:t>2,584</a:t>
                      </a:r>
                    </a:p>
                  </a:txBody>
                  <a:tcPr marL="7620" marR="7620" marT="7620" marB="0" anchor="b"/>
                </a:tc>
                <a:tc>
                  <a:txBody>
                    <a:bodyPr/>
                    <a:lstStyle/>
                    <a:p>
                      <a:pPr algn="r" fontAlgn="b"/>
                      <a:r>
                        <a:rPr lang="en-US" sz="1800" b="0" i="0" u="none" strike="noStrike" dirty="0">
                          <a:effectLst/>
                          <a:latin typeface="Calibri" panose="020F0502020204030204" pitchFamily="34" charset="0"/>
                        </a:rPr>
                        <a:t>8.1%</a:t>
                      </a:r>
                    </a:p>
                  </a:txBody>
                  <a:tcPr marL="7620" marR="7620" marT="7620" marB="0" anchor="b"/>
                </a:tc>
                <a:extLst>
                  <a:ext uri="{0D108BD9-81ED-4DB2-BD59-A6C34878D82A}">
                    <a16:rowId xmlns:a16="http://schemas.microsoft.com/office/drawing/2014/main" val="3660043592"/>
                  </a:ext>
                </a:extLst>
              </a:tr>
              <a:tr h="332197">
                <a:tc>
                  <a:txBody>
                    <a:bodyPr/>
                    <a:lstStyle/>
                    <a:p>
                      <a:pPr algn="l" fontAlgn="b"/>
                      <a:r>
                        <a:rPr lang="en-US" sz="1800" b="0" i="0" u="none" strike="noStrike">
                          <a:effectLst/>
                          <a:latin typeface="Calibri" panose="020F0502020204030204" pitchFamily="34" charset="0"/>
                        </a:rPr>
                        <a:t>Brooks</a:t>
                      </a:r>
                    </a:p>
                  </a:txBody>
                  <a:tcPr marL="7620" marR="7620" marT="7620" marB="0" anchor="b"/>
                </a:tc>
                <a:tc>
                  <a:txBody>
                    <a:bodyPr/>
                    <a:lstStyle/>
                    <a:p>
                      <a:pPr algn="r" fontAlgn="b"/>
                      <a:r>
                        <a:rPr lang="en-US" sz="1800" b="0" i="0" u="none" strike="noStrike">
                          <a:effectLst/>
                          <a:latin typeface="Calibri" panose="020F0502020204030204" pitchFamily="34" charset="0"/>
                        </a:rPr>
                        <a:t>7,223</a:t>
                      </a:r>
                    </a:p>
                  </a:txBody>
                  <a:tcPr marL="7620" marR="7620" marT="7620" marB="0" anchor="b"/>
                </a:tc>
                <a:tc>
                  <a:txBody>
                    <a:bodyPr/>
                    <a:lstStyle/>
                    <a:p>
                      <a:pPr algn="r" fontAlgn="b"/>
                      <a:r>
                        <a:rPr lang="en-US" sz="1800" b="0" i="0" u="none" strike="noStrike" dirty="0">
                          <a:effectLst/>
                          <a:latin typeface="Calibri" panose="020F0502020204030204" pitchFamily="34" charset="0"/>
                        </a:rPr>
                        <a:t>7,175</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-48</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-0.7%</a:t>
                      </a:r>
                    </a:p>
                  </a:txBody>
                  <a:tcPr marL="7620" marR="7620" marT="7620" marB="0" anchor="b"/>
                </a:tc>
                <a:extLst>
                  <a:ext uri="{0D108BD9-81ED-4DB2-BD59-A6C34878D82A}">
                    <a16:rowId xmlns:a16="http://schemas.microsoft.com/office/drawing/2014/main" val="1797435492"/>
                  </a:ext>
                </a:extLst>
              </a:tr>
              <a:tr h="332197">
                <a:tc>
                  <a:txBody>
                    <a:bodyPr/>
                    <a:lstStyle/>
                    <a:p>
                      <a:pPr algn="l" fontAlgn="b"/>
                      <a:r>
                        <a:rPr lang="en-US" sz="1800" b="0" i="0" u="none" strike="noStrike">
                          <a:effectLst/>
                          <a:latin typeface="Calibri" panose="020F0502020204030204" pitchFamily="34" charset="0"/>
                        </a:rPr>
                        <a:t>Duval</a:t>
                      </a:r>
                    </a:p>
                  </a:txBody>
                  <a:tcPr marL="7620" marR="7620" marT="7620" marB="0" anchor="b"/>
                </a:tc>
                <a:tc>
                  <a:txBody>
                    <a:bodyPr/>
                    <a:lstStyle/>
                    <a:p>
                      <a:pPr algn="r" fontAlgn="b"/>
                      <a:r>
                        <a:rPr lang="en-US" sz="1800" b="0" i="0" u="none" strike="noStrike">
                          <a:effectLst/>
                          <a:latin typeface="Calibri" panose="020F0502020204030204" pitchFamily="34" charset="0"/>
                        </a:rPr>
                        <a:t>11,782</a:t>
                      </a:r>
                    </a:p>
                  </a:txBody>
                  <a:tcPr marL="7620" marR="7620" marT="7620" marB="0" anchor="b"/>
                </a:tc>
                <a:tc>
                  <a:txBody>
                    <a:bodyPr/>
                    <a:lstStyle/>
                    <a:p>
                      <a:pPr algn="r" fontAlgn="b"/>
                      <a:r>
                        <a:rPr lang="en-US" sz="1800" b="0" i="0" u="none" strike="noStrike">
                          <a:effectLst/>
                          <a:latin typeface="Calibri" panose="020F0502020204030204" pitchFamily="34" charset="0"/>
                        </a:rPr>
                        <a:t>11,796</a:t>
                      </a:r>
                    </a:p>
                  </a:txBody>
                  <a:tcPr marL="7620" marR="7620" marT="7620" marB="0" anchor="b"/>
                </a:tc>
                <a:tc>
                  <a:txBody>
                    <a:bodyPr/>
                    <a:lstStyle/>
                    <a:p>
                      <a:pPr algn="r" fontAlgn="b"/>
                      <a:r>
                        <a:rPr lang="en-US" sz="1800" b="0" i="0" u="none" strike="noStrike">
                          <a:effectLst/>
                          <a:latin typeface="Calibri" panose="020F0502020204030204" pitchFamily="34" charset="0"/>
                        </a:rPr>
                        <a:t>14</a:t>
                      </a:r>
                    </a:p>
                  </a:txBody>
                  <a:tcPr marL="7620" marR="7620" marT="7620" marB="0" anchor="b"/>
                </a:tc>
                <a:tc>
                  <a:txBody>
                    <a:bodyPr/>
                    <a:lstStyle/>
                    <a:p>
                      <a:pPr algn="r" fontAlgn="b"/>
                      <a:r>
                        <a:rPr lang="en-US" sz="1800" b="0" i="0" u="none" strike="noStrike" dirty="0">
                          <a:effectLst/>
                          <a:latin typeface="Calibri" panose="020F0502020204030204" pitchFamily="34" charset="0"/>
                        </a:rPr>
                        <a:t>0.1%</a:t>
                      </a:r>
                    </a:p>
                  </a:txBody>
                  <a:tcPr marL="7620" marR="7620" marT="7620" marB="0" anchor="b"/>
                </a:tc>
                <a:extLst>
                  <a:ext uri="{0D108BD9-81ED-4DB2-BD59-A6C34878D82A}">
                    <a16:rowId xmlns:a16="http://schemas.microsoft.com/office/drawing/2014/main" val="1911888288"/>
                  </a:ext>
                </a:extLst>
              </a:tr>
              <a:tr h="332197">
                <a:tc>
                  <a:txBody>
                    <a:bodyPr/>
                    <a:lstStyle/>
                    <a:p>
                      <a:pPr algn="l" fontAlgn="b"/>
                      <a:r>
                        <a:rPr lang="en-US" sz="1800" b="0" i="0" u="none" strike="noStrike">
                          <a:effectLst/>
                          <a:latin typeface="Calibri" panose="020F0502020204030204" pitchFamily="34" charset="0"/>
                        </a:rPr>
                        <a:t>Jim Wells</a:t>
                      </a:r>
                    </a:p>
                  </a:txBody>
                  <a:tcPr marL="7620" marR="7620" marT="7620" marB="0" anchor="b"/>
                </a:tc>
                <a:tc>
                  <a:txBody>
                    <a:bodyPr/>
                    <a:lstStyle/>
                    <a:p>
                      <a:pPr algn="r" fontAlgn="b"/>
                      <a:r>
                        <a:rPr lang="en-US" sz="1800" b="0" i="0" u="none" strike="noStrike">
                          <a:effectLst/>
                          <a:latin typeface="Calibri" panose="020F0502020204030204" pitchFamily="34" charset="0"/>
                        </a:rPr>
                        <a:t>40,838</a:t>
                      </a:r>
                    </a:p>
                  </a:txBody>
                  <a:tcPr marL="7620" marR="7620" marT="7620" marB="0" anchor="b"/>
                </a:tc>
                <a:tc>
                  <a:txBody>
                    <a:bodyPr/>
                    <a:lstStyle/>
                    <a:p>
                      <a:pPr algn="r" fontAlgn="b"/>
                      <a:r>
                        <a:rPr lang="en-US" sz="1800" b="0" i="0" u="none" strike="noStrike">
                          <a:effectLst/>
                          <a:latin typeface="Calibri" panose="020F0502020204030204" pitchFamily="34" charset="0"/>
                        </a:rPr>
                        <a:t>42,890</a:t>
                      </a:r>
                    </a:p>
                  </a:txBody>
                  <a:tcPr marL="7620" marR="7620" marT="7620" marB="0" anchor="b"/>
                </a:tc>
                <a:tc>
                  <a:txBody>
                    <a:bodyPr/>
                    <a:lstStyle/>
                    <a:p>
                      <a:pPr algn="r" fontAlgn="b"/>
                      <a:r>
                        <a:rPr lang="en-US" sz="1800" b="0" i="0" u="none" strike="noStrike">
                          <a:effectLst/>
                          <a:latin typeface="Calibri" panose="020F0502020204030204" pitchFamily="34" charset="0"/>
                        </a:rPr>
                        <a:t>2,052</a:t>
                      </a:r>
                    </a:p>
                  </a:txBody>
                  <a:tcPr marL="7620" marR="7620" marT="7620" marB="0" anchor="b"/>
                </a:tc>
                <a:tc>
                  <a:txBody>
                    <a:bodyPr/>
                    <a:lstStyle/>
                    <a:p>
                      <a:pPr algn="r" fontAlgn="b"/>
                      <a:r>
                        <a:rPr lang="en-US" sz="1800" b="0" i="0" u="none" strike="noStrike" dirty="0">
                          <a:effectLst/>
                          <a:latin typeface="Calibri" panose="020F0502020204030204" pitchFamily="34" charset="0"/>
                        </a:rPr>
                        <a:t>5.0%</a:t>
                      </a:r>
                    </a:p>
                  </a:txBody>
                  <a:tcPr marL="7620" marR="7620" marT="7620" marB="0" anchor="b"/>
                </a:tc>
                <a:extLst>
                  <a:ext uri="{0D108BD9-81ED-4DB2-BD59-A6C34878D82A}">
                    <a16:rowId xmlns:a16="http://schemas.microsoft.com/office/drawing/2014/main" val="482553158"/>
                  </a:ext>
                </a:extLst>
              </a:tr>
              <a:tr h="332197">
                <a:tc>
                  <a:txBody>
                    <a:bodyPr/>
                    <a:lstStyle/>
                    <a:p>
                      <a:pPr algn="l" fontAlgn="b"/>
                      <a:r>
                        <a:rPr lang="en-US" sz="1800" b="0" i="0" u="none" strike="noStrike">
                          <a:effectLst/>
                          <a:latin typeface="Calibri" panose="020F0502020204030204" pitchFamily="34" charset="0"/>
                        </a:rPr>
                        <a:t>Kenedy</a:t>
                      </a:r>
                    </a:p>
                  </a:txBody>
                  <a:tcPr marL="7620" marR="7620" marT="7620" marB="0" anchor="b"/>
                </a:tc>
                <a:tc>
                  <a:txBody>
                    <a:bodyPr/>
                    <a:lstStyle/>
                    <a:p>
                      <a:pPr algn="r" fontAlgn="b"/>
                      <a:r>
                        <a:rPr lang="en-US" sz="1800" b="0" i="0" u="none" strike="noStrike">
                          <a:effectLst/>
                          <a:latin typeface="Calibri" panose="020F0502020204030204" pitchFamily="34" charset="0"/>
                        </a:rPr>
                        <a:t>416</a:t>
                      </a:r>
                    </a:p>
                  </a:txBody>
                  <a:tcPr marL="7620" marR="7620" marT="7620" marB="0" anchor="b"/>
                </a:tc>
                <a:tc>
                  <a:txBody>
                    <a:bodyPr/>
                    <a:lstStyle/>
                    <a:p>
                      <a:pPr algn="r" fontAlgn="b"/>
                      <a:r>
                        <a:rPr lang="en-US" sz="1800" b="0" i="0" u="none" strike="noStrike">
                          <a:effectLst/>
                          <a:latin typeface="Calibri" panose="020F0502020204030204" pitchFamily="34" charset="0"/>
                        </a:rPr>
                        <a:t>476</a:t>
                      </a:r>
                    </a:p>
                  </a:txBody>
                  <a:tcPr marL="7620" marR="7620" marT="7620" marB="0" anchor="b"/>
                </a:tc>
                <a:tc>
                  <a:txBody>
                    <a:bodyPr/>
                    <a:lstStyle/>
                    <a:p>
                      <a:pPr algn="r" fontAlgn="b"/>
                      <a:r>
                        <a:rPr lang="en-US" sz="1800" b="0" i="0" u="none" strike="noStrike">
                          <a:effectLst/>
                          <a:latin typeface="Calibri" panose="020F0502020204030204" pitchFamily="34" charset="0"/>
                        </a:rPr>
                        <a:t>60</a:t>
                      </a:r>
                    </a:p>
                  </a:txBody>
                  <a:tcPr marL="7620" marR="7620" marT="7620" marB="0" anchor="b"/>
                </a:tc>
                <a:tc>
                  <a:txBody>
                    <a:bodyPr/>
                    <a:lstStyle/>
                    <a:p>
                      <a:pPr algn="r" fontAlgn="b"/>
                      <a:r>
                        <a:rPr lang="en-US" sz="1800" b="0" i="0" u="none" strike="noStrike" dirty="0">
                          <a:effectLst/>
                          <a:latin typeface="Calibri" panose="020F0502020204030204" pitchFamily="34" charset="0"/>
                        </a:rPr>
                        <a:t>14.4%</a:t>
                      </a:r>
                    </a:p>
                  </a:txBody>
                  <a:tcPr marL="7620" marR="7620" marT="7620" marB="0" anchor="b"/>
                </a:tc>
                <a:extLst>
                  <a:ext uri="{0D108BD9-81ED-4DB2-BD59-A6C34878D82A}">
                    <a16:rowId xmlns:a16="http://schemas.microsoft.com/office/drawing/2014/main" val="4028860022"/>
                  </a:ext>
                </a:extLst>
              </a:tr>
              <a:tr h="332197">
                <a:tc>
                  <a:txBody>
                    <a:bodyPr/>
                    <a:lstStyle/>
                    <a:p>
                      <a:pPr algn="l" fontAlgn="b"/>
                      <a:r>
                        <a:rPr lang="en-US" sz="1800" b="0" i="0" u="none" strike="noStrike">
                          <a:effectLst/>
                          <a:latin typeface="Calibri" panose="020F0502020204030204" pitchFamily="34" charset="0"/>
                        </a:rPr>
                        <a:t>Kleberg</a:t>
                      </a:r>
                    </a:p>
                  </a:txBody>
                  <a:tcPr marL="7620" marR="7620" marT="7620" marB="0" anchor="b"/>
                </a:tc>
                <a:tc>
                  <a:txBody>
                    <a:bodyPr/>
                    <a:lstStyle/>
                    <a:p>
                      <a:pPr algn="r" fontAlgn="b"/>
                      <a:r>
                        <a:rPr lang="en-US" sz="1800" b="0" i="0" u="none" strike="noStrike">
                          <a:effectLst/>
                          <a:latin typeface="Calibri" panose="020F0502020204030204" pitchFamily="34" charset="0"/>
                        </a:rPr>
                        <a:t>32,061</a:t>
                      </a:r>
                    </a:p>
                  </a:txBody>
                  <a:tcPr marL="7620" marR="7620" marT="7620" marB="0" anchor="b"/>
                </a:tc>
                <a:tc>
                  <a:txBody>
                    <a:bodyPr/>
                    <a:lstStyle/>
                    <a:p>
                      <a:pPr algn="r" fontAlgn="b"/>
                      <a:r>
                        <a:rPr lang="en-US" sz="1800" b="0" i="0" u="none" strike="noStrike">
                          <a:effectLst/>
                          <a:latin typeface="Calibri" panose="020F0502020204030204" pitchFamily="34" charset="0"/>
                        </a:rPr>
                        <a:t>30,987</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-1,074</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-3.3%</a:t>
                      </a:r>
                    </a:p>
                  </a:txBody>
                  <a:tcPr marL="7620" marR="7620" marT="7620" marB="0" anchor="b"/>
                </a:tc>
                <a:extLst>
                  <a:ext uri="{0D108BD9-81ED-4DB2-BD59-A6C34878D82A}">
                    <a16:rowId xmlns:a16="http://schemas.microsoft.com/office/drawing/2014/main" val="3721599891"/>
                  </a:ext>
                </a:extLst>
              </a:tr>
              <a:tr h="332197">
                <a:tc>
                  <a:txBody>
                    <a:bodyPr/>
                    <a:lstStyle/>
                    <a:p>
                      <a:pPr algn="l" fontAlgn="b"/>
                      <a:r>
                        <a:rPr lang="en-US" sz="1800" b="0" i="0" u="none" strike="noStrike">
                          <a:effectLst/>
                          <a:latin typeface="Calibri" panose="020F0502020204030204" pitchFamily="34" charset="0"/>
                        </a:rPr>
                        <a:t>Live Oak</a:t>
                      </a:r>
                    </a:p>
                  </a:txBody>
                  <a:tcPr marL="7620" marR="7620" marT="7620" marB="0" anchor="b"/>
                </a:tc>
                <a:tc>
                  <a:txBody>
                    <a:bodyPr/>
                    <a:lstStyle/>
                    <a:p>
                      <a:pPr algn="r" fontAlgn="b"/>
                      <a:r>
                        <a:rPr lang="en-US" sz="1800" b="0" i="0" u="none" strike="noStrike">
                          <a:effectLst/>
                          <a:latin typeface="Calibri" panose="020F0502020204030204" pitchFamily="34" charset="0"/>
                        </a:rPr>
                        <a:t>11,531</a:t>
                      </a:r>
                    </a:p>
                  </a:txBody>
                  <a:tcPr marL="7620" marR="7620" marT="7620" marB="0" anchor="b"/>
                </a:tc>
                <a:tc>
                  <a:txBody>
                    <a:bodyPr/>
                    <a:lstStyle/>
                    <a:p>
                      <a:pPr algn="r" fontAlgn="b"/>
                      <a:r>
                        <a:rPr lang="en-US" sz="1800" b="0" i="0" u="none" strike="noStrike">
                          <a:effectLst/>
                          <a:latin typeface="Calibri" panose="020F0502020204030204" pitchFamily="34" charset="0"/>
                        </a:rPr>
                        <a:t>12,030</a:t>
                      </a:r>
                    </a:p>
                  </a:txBody>
                  <a:tcPr marL="7620" marR="7620" marT="7620" marB="0" anchor="b"/>
                </a:tc>
                <a:tc>
                  <a:txBody>
                    <a:bodyPr/>
                    <a:lstStyle/>
                    <a:p>
                      <a:pPr algn="r" fontAlgn="b"/>
                      <a:r>
                        <a:rPr lang="en-US" sz="1800" b="0" i="0" u="none" strike="noStrike">
                          <a:effectLst/>
                          <a:latin typeface="Calibri" panose="020F0502020204030204" pitchFamily="34" charset="0"/>
                        </a:rPr>
                        <a:t>499</a:t>
                      </a:r>
                    </a:p>
                  </a:txBody>
                  <a:tcPr marL="7620" marR="7620" marT="7620" marB="0" anchor="b"/>
                </a:tc>
                <a:tc>
                  <a:txBody>
                    <a:bodyPr/>
                    <a:lstStyle/>
                    <a:p>
                      <a:pPr algn="r" fontAlgn="b"/>
                      <a:r>
                        <a:rPr lang="en-US" sz="1800" b="0" i="0" u="none" strike="noStrike" dirty="0">
                          <a:effectLst/>
                          <a:latin typeface="Calibri" panose="020F0502020204030204" pitchFamily="34" charset="0"/>
                        </a:rPr>
                        <a:t>4.3%</a:t>
                      </a:r>
                    </a:p>
                  </a:txBody>
                  <a:tcPr marL="7620" marR="7620" marT="7620" marB="0" anchor="b"/>
                </a:tc>
                <a:extLst>
                  <a:ext uri="{0D108BD9-81ED-4DB2-BD59-A6C34878D82A}">
                    <a16:rowId xmlns:a16="http://schemas.microsoft.com/office/drawing/2014/main" val="4141681524"/>
                  </a:ext>
                </a:extLst>
              </a:tr>
              <a:tr h="332197">
                <a:tc>
                  <a:txBody>
                    <a:bodyPr/>
                    <a:lstStyle/>
                    <a:p>
                      <a:pPr algn="l" fontAlgn="b"/>
                      <a:r>
                        <a:rPr lang="en-US" sz="1800" b="0" i="0" u="none" strike="noStrike">
                          <a:effectLst/>
                          <a:latin typeface="Calibri" panose="020F0502020204030204" pitchFamily="34" charset="0"/>
                        </a:rPr>
                        <a:t>Nueces</a:t>
                      </a:r>
                    </a:p>
                  </a:txBody>
                  <a:tcPr marL="7620" marR="7620" marT="7620" marB="0" anchor="b"/>
                </a:tc>
                <a:tc>
                  <a:txBody>
                    <a:bodyPr/>
                    <a:lstStyle/>
                    <a:p>
                      <a:pPr algn="r" fontAlgn="b"/>
                      <a:r>
                        <a:rPr lang="en-US" sz="1800" b="0" i="0" u="none" strike="noStrike">
                          <a:effectLst/>
                          <a:latin typeface="Calibri" panose="020F0502020204030204" pitchFamily="34" charset="0"/>
                        </a:rPr>
                        <a:t>340,223</a:t>
                      </a:r>
                    </a:p>
                  </a:txBody>
                  <a:tcPr marL="7620" marR="7620" marT="7620" marB="0" anchor="b"/>
                </a:tc>
                <a:tc>
                  <a:txBody>
                    <a:bodyPr/>
                    <a:lstStyle/>
                    <a:p>
                      <a:pPr algn="r" fontAlgn="b"/>
                      <a:r>
                        <a:rPr lang="en-US" sz="1800" b="0" i="0" u="none" strike="noStrike">
                          <a:effectLst/>
                          <a:latin typeface="Calibri" panose="020F0502020204030204" pitchFamily="34" charset="0"/>
                        </a:rPr>
                        <a:t>383,718</a:t>
                      </a:r>
                    </a:p>
                  </a:txBody>
                  <a:tcPr marL="7620" marR="7620" marT="7620" marB="0" anchor="b"/>
                </a:tc>
                <a:tc>
                  <a:txBody>
                    <a:bodyPr/>
                    <a:lstStyle/>
                    <a:p>
                      <a:pPr algn="r" fontAlgn="b"/>
                      <a:r>
                        <a:rPr lang="en-US" sz="1800" b="0" i="0" u="none" strike="noStrike">
                          <a:effectLst/>
                          <a:latin typeface="Calibri" panose="020F0502020204030204" pitchFamily="34" charset="0"/>
                        </a:rPr>
                        <a:t>43,495</a:t>
                      </a:r>
                    </a:p>
                  </a:txBody>
                  <a:tcPr marL="7620" marR="7620" marT="7620" marB="0" anchor="b"/>
                </a:tc>
                <a:tc>
                  <a:txBody>
                    <a:bodyPr/>
                    <a:lstStyle/>
                    <a:p>
                      <a:pPr algn="r" fontAlgn="b"/>
                      <a:r>
                        <a:rPr lang="en-US" sz="1800" b="0" i="0" u="none" strike="noStrike" dirty="0">
                          <a:effectLst/>
                          <a:latin typeface="Calibri" panose="020F0502020204030204" pitchFamily="34" charset="0"/>
                        </a:rPr>
                        <a:t>12.8%</a:t>
                      </a:r>
                    </a:p>
                  </a:txBody>
                  <a:tcPr marL="7620" marR="7620" marT="7620" marB="0" anchor="b"/>
                </a:tc>
                <a:extLst>
                  <a:ext uri="{0D108BD9-81ED-4DB2-BD59-A6C34878D82A}">
                    <a16:rowId xmlns:a16="http://schemas.microsoft.com/office/drawing/2014/main" val="3887900768"/>
                  </a:ext>
                </a:extLst>
              </a:tr>
              <a:tr h="332197">
                <a:tc>
                  <a:txBody>
                    <a:bodyPr/>
                    <a:lstStyle/>
                    <a:p>
                      <a:pPr algn="l" fontAlgn="b"/>
                      <a:r>
                        <a:rPr lang="en-US" sz="1800" b="0" i="0" u="none" strike="noStrike">
                          <a:effectLst/>
                          <a:latin typeface="Calibri" panose="020F0502020204030204" pitchFamily="34" charset="0"/>
                        </a:rPr>
                        <a:t>Refugio</a:t>
                      </a:r>
                    </a:p>
                  </a:txBody>
                  <a:tcPr marL="7620" marR="7620" marT="7620" marB="0" anchor="b"/>
                </a:tc>
                <a:tc>
                  <a:txBody>
                    <a:bodyPr/>
                    <a:lstStyle/>
                    <a:p>
                      <a:pPr algn="r" fontAlgn="b"/>
                      <a:r>
                        <a:rPr lang="en-US" sz="1800" b="0" i="0" u="none" strike="noStrike">
                          <a:effectLst/>
                          <a:latin typeface="Calibri" panose="020F0502020204030204" pitchFamily="34" charset="0"/>
                        </a:rPr>
                        <a:t>7,383</a:t>
                      </a:r>
                    </a:p>
                  </a:txBody>
                  <a:tcPr marL="7620" marR="7620" marT="7620" marB="0" anchor="b"/>
                </a:tc>
                <a:tc>
                  <a:txBody>
                    <a:bodyPr/>
                    <a:lstStyle/>
                    <a:p>
                      <a:pPr algn="r" fontAlgn="b"/>
                      <a:r>
                        <a:rPr lang="en-US" sz="1800" b="0" i="0" u="none" strike="noStrike">
                          <a:effectLst/>
                          <a:latin typeface="Calibri" panose="020F0502020204030204" pitchFamily="34" charset="0"/>
                        </a:rPr>
                        <a:t>7,573</a:t>
                      </a:r>
                    </a:p>
                  </a:txBody>
                  <a:tcPr marL="7620" marR="7620" marT="7620" marB="0" anchor="b"/>
                </a:tc>
                <a:tc>
                  <a:txBody>
                    <a:bodyPr/>
                    <a:lstStyle/>
                    <a:p>
                      <a:pPr algn="r" fontAlgn="b"/>
                      <a:r>
                        <a:rPr lang="en-US" sz="1800" b="0" i="0" u="none" strike="noStrike">
                          <a:effectLst/>
                          <a:latin typeface="Calibri" panose="020F0502020204030204" pitchFamily="34" charset="0"/>
                        </a:rPr>
                        <a:t>190</a:t>
                      </a:r>
                    </a:p>
                  </a:txBody>
                  <a:tcPr marL="7620" marR="7620" marT="7620" marB="0" anchor="b"/>
                </a:tc>
                <a:tc>
                  <a:txBody>
                    <a:bodyPr/>
                    <a:lstStyle/>
                    <a:p>
                      <a:pPr algn="r" fontAlgn="b"/>
                      <a:r>
                        <a:rPr lang="en-US" sz="1800" b="0" i="0" u="none" strike="noStrike" dirty="0">
                          <a:effectLst/>
                          <a:latin typeface="Calibri" panose="020F0502020204030204" pitchFamily="34" charset="0"/>
                        </a:rPr>
                        <a:t>2.6%</a:t>
                      </a:r>
                    </a:p>
                  </a:txBody>
                  <a:tcPr marL="7620" marR="7620" marT="7620" marB="0" anchor="b"/>
                </a:tc>
                <a:extLst>
                  <a:ext uri="{0D108BD9-81ED-4DB2-BD59-A6C34878D82A}">
                    <a16:rowId xmlns:a16="http://schemas.microsoft.com/office/drawing/2014/main" val="532753558"/>
                  </a:ext>
                </a:extLst>
              </a:tr>
              <a:tr h="332197">
                <a:tc>
                  <a:txBody>
                    <a:bodyPr/>
                    <a:lstStyle/>
                    <a:p>
                      <a:pPr algn="l" fontAlgn="b"/>
                      <a:r>
                        <a:rPr lang="en-US" sz="1800" b="0" i="0" u="none" strike="noStrike">
                          <a:effectLst/>
                          <a:latin typeface="Calibri" panose="020F0502020204030204" pitchFamily="34" charset="0"/>
                        </a:rPr>
                        <a:t>San Patricio</a:t>
                      </a:r>
                    </a:p>
                  </a:txBody>
                  <a:tcPr marL="7620" marR="7620" marT="7620" marB="0" anchor="b"/>
                </a:tc>
                <a:tc>
                  <a:txBody>
                    <a:bodyPr/>
                    <a:lstStyle/>
                    <a:p>
                      <a:pPr algn="r" fontAlgn="b"/>
                      <a:r>
                        <a:rPr lang="en-US" sz="1800" b="0" i="0" u="none" strike="noStrike">
                          <a:effectLst/>
                          <a:latin typeface="Calibri" panose="020F0502020204030204" pitchFamily="34" charset="0"/>
                        </a:rPr>
                        <a:t>64,804</a:t>
                      </a:r>
                    </a:p>
                  </a:txBody>
                  <a:tcPr marL="7620" marR="7620" marT="7620" marB="0" anchor="b"/>
                </a:tc>
                <a:tc>
                  <a:txBody>
                    <a:bodyPr/>
                    <a:lstStyle/>
                    <a:p>
                      <a:pPr algn="r" fontAlgn="b"/>
                      <a:r>
                        <a:rPr lang="en-US" sz="1800" b="0" i="0" u="none" strike="noStrike">
                          <a:effectLst/>
                          <a:latin typeface="Calibri" panose="020F0502020204030204" pitchFamily="34" charset="0"/>
                        </a:rPr>
                        <a:t>71,325</a:t>
                      </a:r>
                    </a:p>
                  </a:txBody>
                  <a:tcPr marL="7620" marR="7620" marT="7620" marB="0" anchor="b"/>
                </a:tc>
                <a:tc>
                  <a:txBody>
                    <a:bodyPr/>
                    <a:lstStyle/>
                    <a:p>
                      <a:pPr algn="r" fontAlgn="b"/>
                      <a:r>
                        <a:rPr lang="en-US" sz="1800" b="0" i="0" u="none" strike="noStrike">
                          <a:effectLst/>
                          <a:latin typeface="Calibri" panose="020F0502020204030204" pitchFamily="34" charset="0"/>
                        </a:rPr>
                        <a:t>6,521</a:t>
                      </a:r>
                    </a:p>
                  </a:txBody>
                  <a:tcPr marL="7620" marR="7620" marT="7620" marB="0" anchor="b"/>
                </a:tc>
                <a:tc>
                  <a:txBody>
                    <a:bodyPr/>
                    <a:lstStyle/>
                    <a:p>
                      <a:pPr algn="r" fontAlgn="b"/>
                      <a:r>
                        <a:rPr lang="en-US" sz="1800" b="0" i="0" u="none" strike="noStrike" dirty="0">
                          <a:effectLst/>
                          <a:latin typeface="Calibri" panose="020F0502020204030204" pitchFamily="34" charset="0"/>
                        </a:rPr>
                        <a:t>10.1%</a:t>
                      </a:r>
                    </a:p>
                  </a:txBody>
                  <a:tcPr marL="7620" marR="7620" marT="7620" marB="0" anchor="b"/>
                </a:tc>
                <a:extLst>
                  <a:ext uri="{0D108BD9-81ED-4DB2-BD59-A6C34878D82A}">
                    <a16:rowId xmlns:a16="http://schemas.microsoft.com/office/drawing/2014/main" val="31077791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8" name="TextBox 7"/>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80029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2010-2020,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
        <p:nvSpPr>
          <p:cNvPr id="6" name="TextBox 5"/>
          <p:cNvSpPr txBox="1"/>
          <p:nvPr/>
        </p:nvSpPr>
        <p:spPr>
          <a:xfrm>
            <a:off x="1917290" y="1195472"/>
            <a:ext cx="5388078" cy="369332"/>
          </a:xfrm>
          <a:prstGeom prst="rect">
            <a:avLst/>
          </a:prstGeom>
          <a:noFill/>
        </p:spPr>
        <p:txBody>
          <a:bodyPr wrap="square" rtlCol="0">
            <a:spAutoFit/>
          </a:bodyPr>
          <a:lstStyle/>
          <a:p>
            <a:pPr algn="ctr"/>
            <a:r>
              <a:rPr lang="en-US" dirty="0" smtClean="0"/>
              <a:t>Ideal House District Size = 197,851</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7915443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Population by Race and Ethnicity, </a:t>
            </a:r>
            <a:br>
              <a:rPr lang="en-US" sz="2400" dirty="0"/>
            </a:br>
            <a:r>
              <a:rPr lang="en-US" sz="2400" dirty="0"/>
              <a:t>Texas </a:t>
            </a:r>
            <a:r>
              <a:rPr lang="en-US" sz="2400" dirty="0" smtClean="0"/>
              <a:t>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66802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691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787328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p:txBody>
          <a:bodyPr>
            <a:noAutofit/>
          </a:bodyPr>
          <a:lstStyle/>
          <a:p>
            <a:r>
              <a:rPr lang="en-US" sz="2400" dirty="0" smtClean="0"/>
              <a:t>Projected Population Change and Percent of Total Projected Change by Race/Ethnicity, 2010-2020, Texas</a:t>
            </a:r>
            <a:endParaRPr lang="en-US" sz="2400" dirty="0"/>
          </a:p>
        </p:txBody>
      </p:sp>
      <p:sp>
        <p:nvSpPr>
          <p:cNvPr id="7" name="TextBox 6"/>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4195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Nueces, San Patricio, and Jim Wells Counties, 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6148360"/>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714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Population Projections, Coastal Bend Counties with 2010 Populations less than 40,000, 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1392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714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Coastal Bend Counties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4024670"/>
              </p:ext>
            </p:extLst>
          </p:nvPr>
        </p:nvGraphicFramePr>
        <p:xfrm>
          <a:off x="1071169" y="1280294"/>
          <a:ext cx="6926318" cy="4870715"/>
        </p:xfrm>
        <a:graphic>
          <a:graphicData uri="http://schemas.openxmlformats.org/drawingml/2006/table">
            <a:tbl>
              <a:tblPr firstRow="1" bandRow="1">
                <a:tableStyleId>{5C22544A-7EE6-4342-B048-85BDC9FD1C3A}</a:tableStyleId>
              </a:tblPr>
              <a:tblGrid>
                <a:gridCol w="1312108">
                  <a:extLst>
                    <a:ext uri="{9D8B030D-6E8A-4147-A177-3AD203B41FA5}">
                      <a16:colId xmlns:a16="http://schemas.microsoft.com/office/drawing/2014/main" val="1443774078"/>
                    </a:ext>
                  </a:extLst>
                </a:gridCol>
                <a:gridCol w="996662">
                  <a:extLst>
                    <a:ext uri="{9D8B030D-6E8A-4147-A177-3AD203B41FA5}">
                      <a16:colId xmlns:a16="http://schemas.microsoft.com/office/drawing/2014/main" val="3086767154"/>
                    </a:ext>
                  </a:extLst>
                </a:gridCol>
                <a:gridCol w="1154387">
                  <a:extLst>
                    <a:ext uri="{9D8B030D-6E8A-4147-A177-3AD203B41FA5}">
                      <a16:colId xmlns:a16="http://schemas.microsoft.com/office/drawing/2014/main" val="553121019"/>
                    </a:ext>
                  </a:extLst>
                </a:gridCol>
                <a:gridCol w="1154387">
                  <a:extLst>
                    <a:ext uri="{9D8B030D-6E8A-4147-A177-3AD203B41FA5}">
                      <a16:colId xmlns:a16="http://schemas.microsoft.com/office/drawing/2014/main" val="4165806181"/>
                    </a:ext>
                  </a:extLst>
                </a:gridCol>
                <a:gridCol w="1154387">
                  <a:extLst>
                    <a:ext uri="{9D8B030D-6E8A-4147-A177-3AD203B41FA5}">
                      <a16:colId xmlns:a16="http://schemas.microsoft.com/office/drawing/2014/main" val="4232768166"/>
                    </a:ext>
                  </a:extLst>
                </a:gridCol>
                <a:gridCol w="1154387">
                  <a:extLst>
                    <a:ext uri="{9D8B030D-6E8A-4147-A177-3AD203B41FA5}">
                      <a16:colId xmlns:a16="http://schemas.microsoft.com/office/drawing/2014/main" val="2936941416"/>
                    </a:ext>
                  </a:extLst>
                </a:gridCol>
              </a:tblGrid>
              <a:tr h="346535">
                <a:tc>
                  <a:txBody>
                    <a:bodyPr/>
                    <a:lstStyle/>
                    <a:p>
                      <a:pPr algn="ctr"/>
                      <a:r>
                        <a:rPr lang="en-US" sz="1800" dirty="0" smtClean="0"/>
                        <a:t>County</a:t>
                      </a:r>
                      <a:endParaRPr lang="en-US" sz="1800" dirty="0"/>
                    </a:p>
                  </a:txBody>
                  <a:tcPr anchor="ctr"/>
                </a:tc>
                <a:tc gridSpan="5">
                  <a:txBody>
                    <a:bodyPr/>
                    <a:lstStyle/>
                    <a:p>
                      <a:pPr algn="ctr"/>
                      <a:r>
                        <a:rPr lang="en-US" sz="1800" dirty="0" smtClean="0"/>
                        <a:t>Percent</a:t>
                      </a:r>
                      <a:r>
                        <a:rPr lang="en-US" sz="1800" baseline="0" dirty="0" smtClean="0"/>
                        <a:t> of Total Population Change, 2010 to 2020</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346535">
                <a:tc>
                  <a:txBody>
                    <a:bodyPr/>
                    <a:lstStyle/>
                    <a:p>
                      <a:pPr algn="ctr" fontAlgn="b"/>
                      <a:endParaRPr lang="en-US" sz="1800" b="1" i="0" u="none" strike="noStrike" dirty="0">
                        <a:effectLst/>
                        <a:latin typeface="Calibri" panose="020F0502020204030204" pitchFamily="34" charset="0"/>
                      </a:endParaRPr>
                    </a:p>
                  </a:txBody>
                  <a:tcPr marL="9525" marR="9525" marT="9525" marB="0" anchor="b"/>
                </a:tc>
                <a:tc>
                  <a:txBody>
                    <a:bodyPr/>
                    <a:lstStyle/>
                    <a:p>
                      <a:pPr algn="ctr" fontAlgn="b"/>
                      <a:r>
                        <a:rPr lang="en-US" sz="1800" b="1" i="0" u="none" strike="noStrike" dirty="0">
                          <a:effectLst/>
                          <a:latin typeface="Calibri" panose="020F0502020204030204" pitchFamily="34" charset="0"/>
                        </a:rPr>
                        <a:t>NH White</a:t>
                      </a:r>
                    </a:p>
                  </a:txBody>
                  <a:tcPr marL="9525" marR="9525" marT="9525" marB="0" anchor="b"/>
                </a:tc>
                <a:tc>
                  <a:txBody>
                    <a:bodyPr/>
                    <a:lstStyle/>
                    <a:p>
                      <a:pPr algn="ctr" fontAlgn="b"/>
                      <a:r>
                        <a:rPr lang="en-US" sz="1800" b="1" i="0" u="none" strike="noStrike" dirty="0">
                          <a:effectLst/>
                          <a:latin typeface="Calibri" panose="020F0502020204030204" pitchFamily="34" charset="0"/>
                        </a:rPr>
                        <a:t>NH Black</a:t>
                      </a:r>
                    </a:p>
                  </a:txBody>
                  <a:tcPr marL="9525" marR="9525" marT="9525" marB="0" anchor="b"/>
                </a:tc>
                <a:tc>
                  <a:txBody>
                    <a:bodyPr/>
                    <a:lstStyle/>
                    <a:p>
                      <a:pPr algn="ctr" fontAlgn="b"/>
                      <a:r>
                        <a:rPr lang="en-US" sz="1800" b="1" i="0" u="none" strike="noStrike" dirty="0">
                          <a:effectLst/>
                          <a:latin typeface="Calibri" panose="020F0502020204030204" pitchFamily="34" charset="0"/>
                        </a:rPr>
                        <a:t>Hispanic</a:t>
                      </a:r>
                    </a:p>
                  </a:txBody>
                  <a:tcPr marL="9525" marR="9525" marT="9525" marB="0" anchor="b"/>
                </a:tc>
                <a:tc>
                  <a:txBody>
                    <a:bodyPr/>
                    <a:lstStyle/>
                    <a:p>
                      <a:pPr algn="ctr" fontAlgn="b"/>
                      <a:r>
                        <a:rPr lang="en-US" sz="1800" b="1" i="0" u="none" strike="noStrike" dirty="0">
                          <a:effectLst/>
                          <a:latin typeface="Calibri" panose="020F0502020204030204" pitchFamily="34" charset="0"/>
                        </a:rPr>
                        <a:t>NH Asian</a:t>
                      </a:r>
                    </a:p>
                  </a:txBody>
                  <a:tcPr marL="9525" marR="9525" marT="9525" marB="0" anchor="b"/>
                </a:tc>
                <a:tc>
                  <a:txBody>
                    <a:bodyPr/>
                    <a:lstStyle/>
                    <a:p>
                      <a:pPr algn="ctr" fontAlgn="b"/>
                      <a:r>
                        <a:rPr lang="en-US" sz="18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346535">
                <a:tc>
                  <a:txBody>
                    <a:bodyPr/>
                    <a:lstStyle/>
                    <a:p>
                      <a:pPr algn="l" fontAlgn="b"/>
                      <a:r>
                        <a:rPr lang="en-US" sz="1800" b="0" i="0" u="none" strike="noStrike">
                          <a:effectLst/>
                          <a:latin typeface="Calibri" panose="020F0502020204030204" pitchFamily="34" charset="0"/>
                        </a:rPr>
                        <a:t>Aransas</a:t>
                      </a:r>
                    </a:p>
                  </a:txBody>
                  <a:tcPr marL="7620" marR="7620" marT="7620" marB="0" anchor="b"/>
                </a:tc>
                <a:tc>
                  <a:txBody>
                    <a:bodyPr/>
                    <a:lstStyle/>
                    <a:p>
                      <a:pPr algn="r" fontAlgn="b"/>
                      <a:r>
                        <a:rPr lang="en-US" sz="1800" b="0" i="0" u="none" strike="noStrike">
                          <a:effectLst/>
                          <a:latin typeface="Calibri" panose="020F0502020204030204" pitchFamily="34" charset="0"/>
                        </a:rPr>
                        <a:t>38.4%</a:t>
                      </a:r>
                    </a:p>
                  </a:txBody>
                  <a:tcPr marL="7620" marR="7620" marT="7620" marB="0" anchor="b"/>
                </a:tc>
                <a:tc>
                  <a:txBody>
                    <a:bodyPr/>
                    <a:lstStyle/>
                    <a:p>
                      <a:pPr algn="r" fontAlgn="b"/>
                      <a:r>
                        <a:rPr lang="en-US" sz="1800" b="0" i="0" u="none" strike="noStrike">
                          <a:effectLst/>
                          <a:latin typeface="Calibri" panose="020F0502020204030204" pitchFamily="34" charset="0"/>
                        </a:rPr>
                        <a:t>0.9%</a:t>
                      </a:r>
                    </a:p>
                  </a:txBody>
                  <a:tcPr marL="7620" marR="7620" marT="7620" marB="0" anchor="b"/>
                </a:tc>
                <a:tc>
                  <a:txBody>
                    <a:bodyPr/>
                    <a:lstStyle/>
                    <a:p>
                      <a:pPr algn="r" fontAlgn="b"/>
                      <a:r>
                        <a:rPr lang="en-US" sz="1800" b="1" i="0" u="none" strike="noStrike" dirty="0">
                          <a:effectLst/>
                          <a:latin typeface="Calibri" panose="020F0502020204030204" pitchFamily="34" charset="0"/>
                        </a:rPr>
                        <a:t>58.2%</a:t>
                      </a:r>
                    </a:p>
                  </a:txBody>
                  <a:tcPr marL="7620" marR="7620" marT="7620" marB="0" anchor="b"/>
                </a:tc>
                <a:tc>
                  <a:txBody>
                    <a:bodyPr/>
                    <a:lstStyle/>
                    <a:p>
                      <a:pPr algn="r" fontAlgn="b"/>
                      <a:r>
                        <a:rPr lang="en-US" sz="1800" b="0" i="0" u="none" strike="noStrike">
                          <a:effectLst/>
                          <a:latin typeface="Calibri" panose="020F0502020204030204" pitchFamily="34" charset="0"/>
                        </a:rPr>
                        <a:t>0.8%</a:t>
                      </a:r>
                    </a:p>
                  </a:txBody>
                  <a:tcPr marL="7620" marR="7620" marT="7620" marB="0" anchor="b"/>
                </a:tc>
                <a:tc>
                  <a:txBody>
                    <a:bodyPr/>
                    <a:lstStyle/>
                    <a:p>
                      <a:pPr algn="r" fontAlgn="b"/>
                      <a:r>
                        <a:rPr lang="en-US" sz="1800" b="0" i="0" u="none" strike="noStrike">
                          <a:effectLst/>
                          <a:latin typeface="Calibri" panose="020F0502020204030204" pitchFamily="34" charset="0"/>
                        </a:rPr>
                        <a:t>1.7%</a:t>
                      </a:r>
                    </a:p>
                  </a:txBody>
                  <a:tcPr marL="7620" marR="7620" marT="7620" marB="0" anchor="b"/>
                </a:tc>
                <a:extLst>
                  <a:ext uri="{0D108BD9-81ED-4DB2-BD59-A6C34878D82A}">
                    <a16:rowId xmlns:a16="http://schemas.microsoft.com/office/drawing/2014/main" val="2108016873"/>
                  </a:ext>
                </a:extLst>
              </a:tr>
              <a:tr h="346535">
                <a:tc>
                  <a:txBody>
                    <a:bodyPr/>
                    <a:lstStyle/>
                    <a:p>
                      <a:pPr algn="l" fontAlgn="b"/>
                      <a:r>
                        <a:rPr lang="en-US" sz="1800" b="0" i="0" u="none" strike="noStrike">
                          <a:effectLst/>
                          <a:latin typeface="Calibri" panose="020F0502020204030204" pitchFamily="34" charset="0"/>
                        </a:rPr>
                        <a:t>Bee</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-18.8%</a:t>
                      </a:r>
                    </a:p>
                  </a:txBody>
                  <a:tcPr marL="7620" marR="7620" marT="7620" marB="0" anchor="b"/>
                </a:tc>
                <a:tc>
                  <a:txBody>
                    <a:bodyPr/>
                    <a:lstStyle/>
                    <a:p>
                      <a:pPr algn="r" fontAlgn="b"/>
                      <a:r>
                        <a:rPr lang="en-US" sz="1800" b="0" i="0" u="none" strike="noStrike">
                          <a:effectLst/>
                          <a:latin typeface="Calibri" panose="020F0502020204030204" pitchFamily="34" charset="0"/>
                        </a:rPr>
                        <a:t>7.1%</a:t>
                      </a:r>
                    </a:p>
                  </a:txBody>
                  <a:tcPr marL="7620" marR="7620" marT="7620" marB="0" anchor="b"/>
                </a:tc>
                <a:tc>
                  <a:txBody>
                    <a:bodyPr/>
                    <a:lstStyle/>
                    <a:p>
                      <a:pPr algn="r" fontAlgn="b"/>
                      <a:r>
                        <a:rPr lang="en-US" sz="1800" b="1" i="0" u="none" strike="noStrike" dirty="0">
                          <a:effectLst/>
                          <a:latin typeface="Calibri" panose="020F0502020204030204" pitchFamily="34" charset="0"/>
                        </a:rPr>
                        <a:t>108.2%</a:t>
                      </a:r>
                    </a:p>
                  </a:txBody>
                  <a:tcPr marL="7620" marR="7620" marT="7620" marB="0" anchor="b"/>
                </a:tc>
                <a:tc>
                  <a:txBody>
                    <a:bodyPr/>
                    <a:lstStyle/>
                    <a:p>
                      <a:pPr algn="r" fontAlgn="b"/>
                      <a:r>
                        <a:rPr lang="en-US" sz="1800" b="0" i="0" u="none" strike="noStrike">
                          <a:effectLst/>
                          <a:latin typeface="Calibri" panose="020F0502020204030204" pitchFamily="34" charset="0"/>
                        </a:rPr>
                        <a:t>0.8%</a:t>
                      </a:r>
                    </a:p>
                  </a:txBody>
                  <a:tcPr marL="7620" marR="7620" marT="7620" marB="0" anchor="b"/>
                </a:tc>
                <a:tc>
                  <a:txBody>
                    <a:bodyPr/>
                    <a:lstStyle/>
                    <a:p>
                      <a:pPr algn="r" fontAlgn="b"/>
                      <a:r>
                        <a:rPr lang="en-US" sz="1800" b="0" i="0" u="none" strike="noStrike">
                          <a:effectLst/>
                          <a:latin typeface="Calibri" panose="020F0502020204030204" pitchFamily="34" charset="0"/>
                        </a:rPr>
                        <a:t>2.7%</a:t>
                      </a:r>
                    </a:p>
                  </a:txBody>
                  <a:tcPr marL="7620" marR="7620" marT="7620" marB="0" anchor="b"/>
                </a:tc>
                <a:extLst>
                  <a:ext uri="{0D108BD9-81ED-4DB2-BD59-A6C34878D82A}">
                    <a16:rowId xmlns:a16="http://schemas.microsoft.com/office/drawing/2014/main" val="1206931843"/>
                  </a:ext>
                </a:extLst>
              </a:tr>
              <a:tr h="346535">
                <a:tc>
                  <a:txBody>
                    <a:bodyPr/>
                    <a:lstStyle/>
                    <a:p>
                      <a:pPr algn="l" fontAlgn="b"/>
                      <a:r>
                        <a:rPr lang="en-US" sz="1800" b="0" i="0" u="none" strike="noStrike">
                          <a:effectLst/>
                          <a:latin typeface="Calibri" panose="020F0502020204030204" pitchFamily="34" charset="0"/>
                        </a:rPr>
                        <a:t>Brooks</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-120.8%</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-20.8%</a:t>
                      </a:r>
                    </a:p>
                  </a:txBody>
                  <a:tcPr marL="7620" marR="7620" marT="7620" marB="0" anchor="b"/>
                </a:tc>
                <a:tc>
                  <a:txBody>
                    <a:bodyPr/>
                    <a:lstStyle/>
                    <a:p>
                      <a:pPr algn="r" fontAlgn="b"/>
                      <a:r>
                        <a:rPr lang="en-US" sz="1800" b="1" i="0" u="none" strike="noStrike" dirty="0">
                          <a:effectLst/>
                          <a:latin typeface="Calibri" panose="020F0502020204030204" pitchFamily="34" charset="0"/>
                        </a:rPr>
                        <a:t>262.5%</a:t>
                      </a:r>
                    </a:p>
                  </a:txBody>
                  <a:tcPr marL="7620" marR="7620" marT="7620" marB="0" anchor="b"/>
                </a:tc>
                <a:tc>
                  <a:txBody>
                    <a:bodyPr/>
                    <a:lstStyle/>
                    <a:p>
                      <a:pPr algn="r" fontAlgn="b"/>
                      <a:r>
                        <a:rPr lang="en-US" sz="1800" b="0" i="0" u="none" strike="noStrike">
                          <a:effectLst/>
                          <a:latin typeface="Calibri" panose="020F0502020204030204" pitchFamily="34" charset="0"/>
                        </a:rPr>
                        <a:t>0.0%</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-20.8%</a:t>
                      </a:r>
                    </a:p>
                  </a:txBody>
                  <a:tcPr marL="7620" marR="7620" marT="7620" marB="0" anchor="b"/>
                </a:tc>
                <a:extLst>
                  <a:ext uri="{0D108BD9-81ED-4DB2-BD59-A6C34878D82A}">
                    <a16:rowId xmlns:a16="http://schemas.microsoft.com/office/drawing/2014/main" val="104633836"/>
                  </a:ext>
                </a:extLst>
              </a:tr>
              <a:tr h="346535">
                <a:tc>
                  <a:txBody>
                    <a:bodyPr/>
                    <a:lstStyle/>
                    <a:p>
                      <a:pPr algn="l" fontAlgn="b"/>
                      <a:r>
                        <a:rPr lang="en-US" sz="1800" b="0" i="0" u="none" strike="noStrike" dirty="0">
                          <a:effectLst/>
                          <a:latin typeface="Calibri" panose="020F0502020204030204" pitchFamily="34" charset="0"/>
                        </a:rPr>
                        <a:t>Duval</a:t>
                      </a:r>
                    </a:p>
                  </a:txBody>
                  <a:tcPr marL="7620" marR="7620" marT="7620" marB="0" anchor="b"/>
                </a:tc>
                <a:tc>
                  <a:txBody>
                    <a:bodyPr/>
                    <a:lstStyle/>
                    <a:p>
                      <a:pPr algn="r" fontAlgn="b"/>
                      <a:r>
                        <a:rPr lang="en-US" sz="1800" b="1" i="0" u="none" strike="noStrike" dirty="0">
                          <a:effectLst/>
                          <a:latin typeface="Calibri" panose="020F0502020204030204" pitchFamily="34" charset="0"/>
                        </a:rPr>
                        <a:t>607.1%</a:t>
                      </a:r>
                    </a:p>
                  </a:txBody>
                  <a:tcPr marL="7620" marR="7620" marT="7620" marB="0" anchor="b"/>
                </a:tc>
                <a:tc>
                  <a:txBody>
                    <a:bodyPr/>
                    <a:lstStyle/>
                    <a:p>
                      <a:pPr algn="r" fontAlgn="b"/>
                      <a:r>
                        <a:rPr lang="en-US" sz="1800" b="0" i="0" u="none" strike="noStrike">
                          <a:effectLst/>
                          <a:latin typeface="Calibri" panose="020F0502020204030204" pitchFamily="34" charset="0"/>
                        </a:rPr>
                        <a:t>28.6%</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-607.1%</a:t>
                      </a:r>
                    </a:p>
                  </a:txBody>
                  <a:tcPr marL="7620" marR="7620" marT="7620" marB="0" anchor="b"/>
                </a:tc>
                <a:tc>
                  <a:txBody>
                    <a:bodyPr/>
                    <a:lstStyle/>
                    <a:p>
                      <a:pPr algn="r" fontAlgn="b"/>
                      <a:r>
                        <a:rPr lang="en-US" sz="1800" b="0" i="0" u="none" strike="noStrike">
                          <a:effectLst/>
                          <a:latin typeface="Calibri" panose="020F0502020204030204" pitchFamily="34" charset="0"/>
                        </a:rPr>
                        <a:t>0.0%</a:t>
                      </a:r>
                    </a:p>
                  </a:txBody>
                  <a:tcPr marL="7620" marR="7620" marT="7620" marB="0" anchor="b"/>
                </a:tc>
                <a:tc>
                  <a:txBody>
                    <a:bodyPr/>
                    <a:lstStyle/>
                    <a:p>
                      <a:pPr algn="r" fontAlgn="b"/>
                      <a:r>
                        <a:rPr lang="en-US" sz="1800" b="0" i="0" u="none" strike="noStrike" dirty="0">
                          <a:effectLst/>
                          <a:latin typeface="Calibri" panose="020F0502020204030204" pitchFamily="34" charset="0"/>
                        </a:rPr>
                        <a:t>71.4%</a:t>
                      </a:r>
                    </a:p>
                  </a:txBody>
                  <a:tcPr marL="7620" marR="7620" marT="7620" marB="0" anchor="b"/>
                </a:tc>
                <a:extLst>
                  <a:ext uri="{0D108BD9-81ED-4DB2-BD59-A6C34878D82A}">
                    <a16:rowId xmlns:a16="http://schemas.microsoft.com/office/drawing/2014/main" val="928448413"/>
                  </a:ext>
                </a:extLst>
              </a:tr>
              <a:tr h="346535">
                <a:tc>
                  <a:txBody>
                    <a:bodyPr/>
                    <a:lstStyle/>
                    <a:p>
                      <a:pPr algn="l" fontAlgn="b"/>
                      <a:r>
                        <a:rPr lang="en-US" sz="1800" b="0" i="0" u="none" strike="noStrike" dirty="0">
                          <a:effectLst/>
                          <a:latin typeface="Calibri" panose="020F0502020204030204" pitchFamily="34" charset="0"/>
                        </a:rPr>
                        <a:t>Jim Wells</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-33.4%</a:t>
                      </a:r>
                    </a:p>
                  </a:txBody>
                  <a:tcPr marL="7620" marR="7620" marT="7620" marB="0" anchor="b"/>
                </a:tc>
                <a:tc>
                  <a:txBody>
                    <a:bodyPr/>
                    <a:lstStyle/>
                    <a:p>
                      <a:pPr algn="r" fontAlgn="b"/>
                      <a:r>
                        <a:rPr lang="en-US" sz="1800" b="0" i="0" u="none" strike="noStrike">
                          <a:effectLst/>
                          <a:latin typeface="Calibri" panose="020F0502020204030204" pitchFamily="34" charset="0"/>
                        </a:rPr>
                        <a:t>2.4%</a:t>
                      </a:r>
                    </a:p>
                  </a:txBody>
                  <a:tcPr marL="7620" marR="7620" marT="7620" marB="0" anchor="b"/>
                </a:tc>
                <a:tc>
                  <a:txBody>
                    <a:bodyPr/>
                    <a:lstStyle/>
                    <a:p>
                      <a:pPr algn="r" fontAlgn="b"/>
                      <a:r>
                        <a:rPr lang="en-US" sz="1800" b="1" i="0" u="none" strike="noStrike" dirty="0">
                          <a:effectLst/>
                          <a:latin typeface="Calibri" panose="020F0502020204030204" pitchFamily="34" charset="0"/>
                        </a:rPr>
                        <a:t>126.7%</a:t>
                      </a:r>
                    </a:p>
                  </a:txBody>
                  <a:tcPr marL="7620" marR="7620" marT="7620" marB="0" anchor="b"/>
                </a:tc>
                <a:tc>
                  <a:txBody>
                    <a:bodyPr/>
                    <a:lstStyle/>
                    <a:p>
                      <a:pPr algn="r" fontAlgn="b"/>
                      <a:r>
                        <a:rPr lang="en-US" sz="1800" b="0" i="0" u="none" strike="noStrike">
                          <a:effectLst/>
                          <a:latin typeface="Calibri" panose="020F0502020204030204" pitchFamily="34" charset="0"/>
                        </a:rPr>
                        <a:t>1.2%</a:t>
                      </a:r>
                    </a:p>
                  </a:txBody>
                  <a:tcPr marL="7620" marR="7620" marT="7620" marB="0" anchor="b"/>
                </a:tc>
                <a:tc>
                  <a:txBody>
                    <a:bodyPr/>
                    <a:lstStyle/>
                    <a:p>
                      <a:pPr algn="r" fontAlgn="b"/>
                      <a:r>
                        <a:rPr lang="en-US" sz="1800" b="0" i="0" u="none" strike="noStrike">
                          <a:effectLst/>
                          <a:latin typeface="Calibri" panose="020F0502020204030204" pitchFamily="34" charset="0"/>
                        </a:rPr>
                        <a:t>3.1%</a:t>
                      </a:r>
                    </a:p>
                  </a:txBody>
                  <a:tcPr marL="7620" marR="7620" marT="7620" marB="0" anchor="b"/>
                </a:tc>
                <a:extLst>
                  <a:ext uri="{0D108BD9-81ED-4DB2-BD59-A6C34878D82A}">
                    <a16:rowId xmlns:a16="http://schemas.microsoft.com/office/drawing/2014/main" val="3587771630"/>
                  </a:ext>
                </a:extLst>
              </a:tr>
              <a:tr h="346535">
                <a:tc>
                  <a:txBody>
                    <a:bodyPr/>
                    <a:lstStyle/>
                    <a:p>
                      <a:pPr algn="l" fontAlgn="b"/>
                      <a:r>
                        <a:rPr lang="en-US" sz="1800" b="0" i="0" u="none" strike="noStrike">
                          <a:effectLst/>
                          <a:latin typeface="Calibri" panose="020F0502020204030204" pitchFamily="34" charset="0"/>
                        </a:rPr>
                        <a:t>Kenedy</a:t>
                      </a:r>
                    </a:p>
                  </a:txBody>
                  <a:tcPr marL="7620" marR="7620" marT="7620" marB="0" anchor="b"/>
                </a:tc>
                <a:tc>
                  <a:txBody>
                    <a:bodyPr/>
                    <a:lstStyle/>
                    <a:p>
                      <a:pPr algn="r" fontAlgn="b"/>
                      <a:r>
                        <a:rPr lang="en-US" sz="1800" b="0" i="0" u="none" strike="noStrike">
                          <a:effectLst/>
                          <a:latin typeface="Calibri" panose="020F0502020204030204" pitchFamily="34" charset="0"/>
                        </a:rPr>
                        <a:t>15.0%</a:t>
                      </a:r>
                    </a:p>
                  </a:txBody>
                  <a:tcPr marL="7620" marR="7620" marT="7620" marB="0" anchor="b"/>
                </a:tc>
                <a:tc>
                  <a:txBody>
                    <a:bodyPr/>
                    <a:lstStyle/>
                    <a:p>
                      <a:pPr algn="r" fontAlgn="b"/>
                      <a:r>
                        <a:rPr lang="en-US" sz="1800" b="0" i="0" u="none" strike="noStrike">
                          <a:effectLst/>
                          <a:latin typeface="Calibri" panose="020F0502020204030204" pitchFamily="34" charset="0"/>
                        </a:rPr>
                        <a:t>0.0%</a:t>
                      </a:r>
                    </a:p>
                  </a:txBody>
                  <a:tcPr marL="7620" marR="7620" marT="7620" marB="0" anchor="b"/>
                </a:tc>
                <a:tc>
                  <a:txBody>
                    <a:bodyPr/>
                    <a:lstStyle/>
                    <a:p>
                      <a:pPr algn="r" fontAlgn="b"/>
                      <a:r>
                        <a:rPr lang="en-US" sz="1800" b="1" i="0" u="none" strike="noStrike" dirty="0">
                          <a:effectLst/>
                          <a:latin typeface="Calibri" panose="020F0502020204030204" pitchFamily="34" charset="0"/>
                        </a:rPr>
                        <a:t>85.0%</a:t>
                      </a:r>
                    </a:p>
                  </a:txBody>
                  <a:tcPr marL="7620" marR="7620" marT="7620" marB="0" anchor="b"/>
                </a:tc>
                <a:tc>
                  <a:txBody>
                    <a:bodyPr/>
                    <a:lstStyle/>
                    <a:p>
                      <a:pPr algn="r" fontAlgn="b"/>
                      <a:r>
                        <a:rPr lang="en-US" sz="1800" b="0" i="0" u="none" strike="noStrike">
                          <a:effectLst/>
                          <a:latin typeface="Calibri" panose="020F0502020204030204" pitchFamily="34" charset="0"/>
                        </a:rPr>
                        <a:t>0.0%</a:t>
                      </a:r>
                    </a:p>
                  </a:txBody>
                  <a:tcPr marL="7620" marR="7620" marT="7620" marB="0" anchor="b"/>
                </a:tc>
                <a:tc>
                  <a:txBody>
                    <a:bodyPr/>
                    <a:lstStyle/>
                    <a:p>
                      <a:pPr algn="r" fontAlgn="b"/>
                      <a:r>
                        <a:rPr lang="en-US" sz="1800" b="0" i="0" u="none" strike="noStrike" dirty="0">
                          <a:effectLst/>
                          <a:latin typeface="Calibri" panose="020F0502020204030204" pitchFamily="34" charset="0"/>
                        </a:rPr>
                        <a:t>0.0%</a:t>
                      </a:r>
                    </a:p>
                  </a:txBody>
                  <a:tcPr marL="7620" marR="7620" marT="7620" marB="0" anchor="b"/>
                </a:tc>
                <a:extLst>
                  <a:ext uri="{0D108BD9-81ED-4DB2-BD59-A6C34878D82A}">
                    <a16:rowId xmlns:a16="http://schemas.microsoft.com/office/drawing/2014/main" val="3723378496"/>
                  </a:ext>
                </a:extLst>
              </a:tr>
              <a:tr h="346535">
                <a:tc>
                  <a:txBody>
                    <a:bodyPr/>
                    <a:lstStyle/>
                    <a:p>
                      <a:pPr algn="l" fontAlgn="b"/>
                      <a:r>
                        <a:rPr lang="en-US" sz="1800" b="0" i="0" u="none" strike="noStrike">
                          <a:effectLst/>
                          <a:latin typeface="Calibri" panose="020F0502020204030204" pitchFamily="34" charset="0"/>
                        </a:rPr>
                        <a:t>Kleberg</a:t>
                      </a:r>
                    </a:p>
                  </a:txBody>
                  <a:tcPr marL="7620" marR="7620" marT="7620" marB="0" anchor="b"/>
                </a:tc>
                <a:tc>
                  <a:txBody>
                    <a:bodyPr/>
                    <a:lstStyle/>
                    <a:p>
                      <a:pPr algn="r" fontAlgn="b"/>
                      <a:r>
                        <a:rPr lang="en-US" sz="1800" b="1" i="0" u="none" strike="noStrike" dirty="0">
                          <a:effectLst/>
                          <a:latin typeface="Calibri" panose="020F0502020204030204" pitchFamily="34" charset="0"/>
                        </a:rPr>
                        <a:t>142.3%</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-8.0%</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-31.4%</a:t>
                      </a:r>
                    </a:p>
                  </a:txBody>
                  <a:tcPr marL="7620" marR="7620" marT="7620" marB="0" anchor="b"/>
                </a:tc>
                <a:tc>
                  <a:txBody>
                    <a:bodyPr/>
                    <a:lstStyle/>
                    <a:p>
                      <a:pPr algn="r" fontAlgn="b"/>
                      <a:r>
                        <a:rPr lang="en-US" sz="1800" b="0" i="0" u="none" strike="noStrike">
                          <a:effectLst/>
                          <a:latin typeface="Calibri" panose="020F0502020204030204" pitchFamily="34" charset="0"/>
                        </a:rPr>
                        <a:t>1.4%</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-4.3%</a:t>
                      </a:r>
                    </a:p>
                  </a:txBody>
                  <a:tcPr marL="7620" marR="7620" marT="7620" marB="0" anchor="b"/>
                </a:tc>
                <a:extLst>
                  <a:ext uri="{0D108BD9-81ED-4DB2-BD59-A6C34878D82A}">
                    <a16:rowId xmlns:a16="http://schemas.microsoft.com/office/drawing/2014/main" val="3516929516"/>
                  </a:ext>
                </a:extLst>
              </a:tr>
              <a:tr h="346535">
                <a:tc>
                  <a:txBody>
                    <a:bodyPr/>
                    <a:lstStyle/>
                    <a:p>
                      <a:pPr algn="l" fontAlgn="b"/>
                      <a:r>
                        <a:rPr lang="en-US" sz="1800" b="0" i="0" u="none" strike="noStrike">
                          <a:effectLst/>
                          <a:latin typeface="Calibri" panose="020F0502020204030204" pitchFamily="34" charset="0"/>
                        </a:rPr>
                        <a:t>Live Oak</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-21.8%</a:t>
                      </a:r>
                    </a:p>
                  </a:txBody>
                  <a:tcPr marL="7620" marR="7620" marT="7620" marB="0" anchor="b"/>
                </a:tc>
                <a:tc>
                  <a:txBody>
                    <a:bodyPr/>
                    <a:lstStyle/>
                    <a:p>
                      <a:pPr algn="r" fontAlgn="b"/>
                      <a:r>
                        <a:rPr lang="en-US" sz="1800" b="0" i="0" u="none" strike="noStrike">
                          <a:effectLst/>
                          <a:latin typeface="Calibri" panose="020F0502020204030204" pitchFamily="34" charset="0"/>
                        </a:rPr>
                        <a:t>5.6%</a:t>
                      </a:r>
                    </a:p>
                  </a:txBody>
                  <a:tcPr marL="7620" marR="7620" marT="7620" marB="0" anchor="b"/>
                </a:tc>
                <a:tc>
                  <a:txBody>
                    <a:bodyPr/>
                    <a:lstStyle/>
                    <a:p>
                      <a:pPr algn="r" fontAlgn="b"/>
                      <a:r>
                        <a:rPr lang="en-US" sz="1800" b="1" i="0" u="none" strike="noStrike" dirty="0">
                          <a:effectLst/>
                          <a:latin typeface="Calibri" panose="020F0502020204030204" pitchFamily="34" charset="0"/>
                        </a:rPr>
                        <a:t>110.0%</a:t>
                      </a:r>
                    </a:p>
                  </a:txBody>
                  <a:tcPr marL="7620" marR="7620" marT="7620" marB="0" anchor="b"/>
                </a:tc>
                <a:tc>
                  <a:txBody>
                    <a:bodyPr/>
                    <a:lstStyle/>
                    <a:p>
                      <a:pPr algn="r" fontAlgn="b"/>
                      <a:r>
                        <a:rPr lang="en-US" sz="1800" b="0" i="0" u="none" strike="noStrike">
                          <a:effectLst/>
                          <a:latin typeface="Calibri" panose="020F0502020204030204" pitchFamily="34" charset="0"/>
                        </a:rPr>
                        <a:t>0.0%</a:t>
                      </a:r>
                    </a:p>
                  </a:txBody>
                  <a:tcPr marL="7620" marR="7620" marT="7620" marB="0" anchor="b"/>
                </a:tc>
                <a:tc>
                  <a:txBody>
                    <a:bodyPr/>
                    <a:lstStyle/>
                    <a:p>
                      <a:pPr algn="r" fontAlgn="b"/>
                      <a:r>
                        <a:rPr lang="en-US" sz="1800" b="0" i="0" u="none" strike="noStrike">
                          <a:effectLst/>
                          <a:latin typeface="Calibri" panose="020F0502020204030204" pitchFamily="34" charset="0"/>
                        </a:rPr>
                        <a:t>6.2%</a:t>
                      </a:r>
                    </a:p>
                  </a:txBody>
                  <a:tcPr marL="7620" marR="7620" marT="7620" marB="0" anchor="b"/>
                </a:tc>
                <a:extLst>
                  <a:ext uri="{0D108BD9-81ED-4DB2-BD59-A6C34878D82A}">
                    <a16:rowId xmlns:a16="http://schemas.microsoft.com/office/drawing/2014/main" val="3917934162"/>
                  </a:ext>
                </a:extLst>
              </a:tr>
              <a:tr h="346535">
                <a:tc>
                  <a:txBody>
                    <a:bodyPr/>
                    <a:lstStyle/>
                    <a:p>
                      <a:pPr algn="l" fontAlgn="b"/>
                      <a:r>
                        <a:rPr lang="en-US" sz="1800" b="0" i="0" u="none" strike="noStrike">
                          <a:effectLst/>
                          <a:latin typeface="Calibri" panose="020F0502020204030204" pitchFamily="34" charset="0"/>
                        </a:rPr>
                        <a:t>Nueces</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-14.6%</a:t>
                      </a:r>
                    </a:p>
                  </a:txBody>
                  <a:tcPr marL="7620" marR="7620" marT="7620" marB="0" anchor="b"/>
                </a:tc>
                <a:tc>
                  <a:txBody>
                    <a:bodyPr/>
                    <a:lstStyle/>
                    <a:p>
                      <a:pPr algn="r" fontAlgn="b"/>
                      <a:r>
                        <a:rPr lang="en-US" sz="1800" b="0" i="0" u="none" strike="noStrike">
                          <a:effectLst/>
                          <a:latin typeface="Calibri" panose="020F0502020204030204" pitchFamily="34" charset="0"/>
                        </a:rPr>
                        <a:t>3.9%</a:t>
                      </a:r>
                    </a:p>
                  </a:txBody>
                  <a:tcPr marL="7620" marR="7620" marT="7620" marB="0" anchor="b"/>
                </a:tc>
                <a:tc>
                  <a:txBody>
                    <a:bodyPr/>
                    <a:lstStyle/>
                    <a:p>
                      <a:pPr algn="r" fontAlgn="b"/>
                      <a:r>
                        <a:rPr lang="en-US" sz="1800" b="1" i="0" u="none" strike="noStrike" dirty="0">
                          <a:effectLst/>
                          <a:latin typeface="Calibri" panose="020F0502020204030204" pitchFamily="34" charset="0"/>
                        </a:rPr>
                        <a:t>101.0%</a:t>
                      </a:r>
                    </a:p>
                  </a:txBody>
                  <a:tcPr marL="7620" marR="7620" marT="7620" marB="0" anchor="b"/>
                </a:tc>
                <a:tc>
                  <a:txBody>
                    <a:bodyPr/>
                    <a:lstStyle/>
                    <a:p>
                      <a:pPr algn="r" fontAlgn="b"/>
                      <a:r>
                        <a:rPr lang="en-US" sz="1800" b="0" i="0" u="none" strike="noStrike">
                          <a:effectLst/>
                          <a:latin typeface="Calibri" panose="020F0502020204030204" pitchFamily="34" charset="0"/>
                        </a:rPr>
                        <a:t>6.9%</a:t>
                      </a:r>
                    </a:p>
                  </a:txBody>
                  <a:tcPr marL="7620" marR="7620" marT="7620" marB="0" anchor="b"/>
                </a:tc>
                <a:tc>
                  <a:txBody>
                    <a:bodyPr/>
                    <a:lstStyle/>
                    <a:p>
                      <a:pPr algn="r" fontAlgn="b"/>
                      <a:r>
                        <a:rPr lang="en-US" sz="1800" b="0" i="0" u="none" strike="noStrike">
                          <a:effectLst/>
                          <a:latin typeface="Calibri" panose="020F0502020204030204" pitchFamily="34" charset="0"/>
                        </a:rPr>
                        <a:t>2.8%</a:t>
                      </a:r>
                    </a:p>
                  </a:txBody>
                  <a:tcPr marL="7620" marR="7620" marT="7620" marB="0" anchor="b"/>
                </a:tc>
                <a:extLst>
                  <a:ext uri="{0D108BD9-81ED-4DB2-BD59-A6C34878D82A}">
                    <a16:rowId xmlns:a16="http://schemas.microsoft.com/office/drawing/2014/main" val="1898611696"/>
                  </a:ext>
                </a:extLst>
              </a:tr>
              <a:tr h="346535">
                <a:tc>
                  <a:txBody>
                    <a:bodyPr/>
                    <a:lstStyle/>
                    <a:p>
                      <a:pPr algn="l" fontAlgn="b"/>
                      <a:r>
                        <a:rPr lang="en-US" sz="1800" b="0" i="0" u="none" strike="noStrike">
                          <a:effectLst/>
                          <a:latin typeface="Calibri" panose="020F0502020204030204" pitchFamily="34" charset="0"/>
                        </a:rPr>
                        <a:t>Refugio</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-205.8%</a:t>
                      </a:r>
                    </a:p>
                  </a:txBody>
                  <a:tcPr marL="7620" marR="7620" marT="7620" marB="0" anchor="b"/>
                </a:tc>
                <a:tc>
                  <a:txBody>
                    <a:bodyPr/>
                    <a:lstStyle/>
                    <a:p>
                      <a:pPr algn="r" fontAlgn="b"/>
                      <a:r>
                        <a:rPr lang="en-US" sz="1800" b="0" i="0" u="none" strike="noStrike">
                          <a:effectLst/>
                          <a:latin typeface="Calibri" panose="020F0502020204030204" pitchFamily="34" charset="0"/>
                        </a:rPr>
                        <a:t>20.5%</a:t>
                      </a:r>
                    </a:p>
                  </a:txBody>
                  <a:tcPr marL="7620" marR="7620" marT="7620" marB="0" anchor="b"/>
                </a:tc>
                <a:tc>
                  <a:txBody>
                    <a:bodyPr/>
                    <a:lstStyle/>
                    <a:p>
                      <a:pPr algn="r" fontAlgn="b"/>
                      <a:r>
                        <a:rPr lang="en-US" sz="1800" b="1" i="0" u="none" strike="noStrike" dirty="0">
                          <a:effectLst/>
                          <a:latin typeface="Calibri" panose="020F0502020204030204" pitchFamily="34" charset="0"/>
                        </a:rPr>
                        <a:t>274.7%</a:t>
                      </a:r>
                    </a:p>
                  </a:txBody>
                  <a:tcPr marL="7620" marR="7620" marT="7620" marB="0" anchor="b"/>
                </a:tc>
                <a:tc>
                  <a:txBody>
                    <a:bodyPr/>
                    <a:lstStyle/>
                    <a:p>
                      <a:pPr algn="r" fontAlgn="b"/>
                      <a:r>
                        <a:rPr lang="en-US" sz="1800" b="0" i="0" u="none" strike="noStrike">
                          <a:effectLst/>
                          <a:latin typeface="Calibri" panose="020F0502020204030204" pitchFamily="34" charset="0"/>
                        </a:rPr>
                        <a:t>0.0%</a:t>
                      </a:r>
                    </a:p>
                  </a:txBody>
                  <a:tcPr marL="7620" marR="7620" marT="7620" marB="0" anchor="b"/>
                </a:tc>
                <a:tc>
                  <a:txBody>
                    <a:bodyPr/>
                    <a:lstStyle/>
                    <a:p>
                      <a:pPr algn="r" fontAlgn="b"/>
                      <a:r>
                        <a:rPr lang="en-US" sz="1800" b="0" i="0" u="none" strike="noStrike">
                          <a:effectLst/>
                          <a:latin typeface="Calibri" panose="020F0502020204030204" pitchFamily="34" charset="0"/>
                        </a:rPr>
                        <a:t>10.5%</a:t>
                      </a:r>
                    </a:p>
                  </a:txBody>
                  <a:tcPr marL="7620" marR="7620" marT="7620" marB="0" anchor="b"/>
                </a:tc>
                <a:extLst>
                  <a:ext uri="{0D108BD9-81ED-4DB2-BD59-A6C34878D82A}">
                    <a16:rowId xmlns:a16="http://schemas.microsoft.com/office/drawing/2014/main" val="282117641"/>
                  </a:ext>
                </a:extLst>
              </a:tr>
              <a:tr h="346535">
                <a:tc>
                  <a:txBody>
                    <a:bodyPr/>
                    <a:lstStyle/>
                    <a:p>
                      <a:pPr algn="l" fontAlgn="b"/>
                      <a:r>
                        <a:rPr lang="en-US" sz="1800" b="0" i="0" u="none" strike="noStrike">
                          <a:effectLst/>
                          <a:latin typeface="Calibri" panose="020F0502020204030204" pitchFamily="34" charset="0"/>
                        </a:rPr>
                        <a:t>San Patricio</a:t>
                      </a:r>
                    </a:p>
                  </a:txBody>
                  <a:tcPr marL="7620" marR="7620" marT="7620" marB="0" anchor="b"/>
                </a:tc>
                <a:tc>
                  <a:txBody>
                    <a:bodyPr/>
                    <a:lstStyle/>
                    <a:p>
                      <a:pPr algn="r" fontAlgn="b"/>
                      <a:r>
                        <a:rPr lang="en-US" sz="1800" b="0" i="0" u="none" strike="noStrike" dirty="0">
                          <a:solidFill>
                            <a:srgbClr val="C00000"/>
                          </a:solidFill>
                          <a:effectLst/>
                          <a:latin typeface="Calibri" panose="020F0502020204030204" pitchFamily="34" charset="0"/>
                        </a:rPr>
                        <a:t>-9.8%</a:t>
                      </a:r>
                    </a:p>
                  </a:txBody>
                  <a:tcPr marL="7620" marR="7620" marT="7620" marB="0" anchor="b"/>
                </a:tc>
                <a:tc>
                  <a:txBody>
                    <a:bodyPr/>
                    <a:lstStyle/>
                    <a:p>
                      <a:pPr algn="r" fontAlgn="b"/>
                      <a:r>
                        <a:rPr lang="en-US" sz="1800" b="0" i="0" u="none" strike="noStrike">
                          <a:effectLst/>
                          <a:latin typeface="Calibri" panose="020F0502020204030204" pitchFamily="34" charset="0"/>
                        </a:rPr>
                        <a:t>2.2%</a:t>
                      </a:r>
                    </a:p>
                  </a:txBody>
                  <a:tcPr marL="7620" marR="7620" marT="7620" marB="0" anchor="b"/>
                </a:tc>
                <a:tc>
                  <a:txBody>
                    <a:bodyPr/>
                    <a:lstStyle/>
                    <a:p>
                      <a:pPr algn="r" fontAlgn="b"/>
                      <a:r>
                        <a:rPr lang="en-US" sz="1800" b="1" i="0" u="none" strike="noStrike" dirty="0">
                          <a:effectLst/>
                          <a:latin typeface="Calibri" panose="020F0502020204030204" pitchFamily="34" charset="0"/>
                        </a:rPr>
                        <a:t>103.3%</a:t>
                      </a:r>
                    </a:p>
                  </a:txBody>
                  <a:tcPr marL="7620" marR="7620" marT="7620" marB="0" anchor="b"/>
                </a:tc>
                <a:tc>
                  <a:txBody>
                    <a:bodyPr/>
                    <a:lstStyle/>
                    <a:p>
                      <a:pPr algn="r" fontAlgn="b"/>
                      <a:r>
                        <a:rPr lang="en-US" sz="1800" b="0" i="0" u="none" strike="noStrike">
                          <a:effectLst/>
                          <a:latin typeface="Calibri" panose="020F0502020204030204" pitchFamily="34" charset="0"/>
                        </a:rPr>
                        <a:t>1.2%</a:t>
                      </a:r>
                    </a:p>
                  </a:txBody>
                  <a:tcPr marL="7620" marR="7620" marT="7620" marB="0" anchor="b"/>
                </a:tc>
                <a:tc>
                  <a:txBody>
                    <a:bodyPr/>
                    <a:lstStyle/>
                    <a:p>
                      <a:pPr algn="r" fontAlgn="b"/>
                      <a:r>
                        <a:rPr lang="en-US" sz="1800" b="0" i="0" u="none" strike="noStrike" dirty="0">
                          <a:effectLst/>
                          <a:latin typeface="Calibri" panose="020F0502020204030204" pitchFamily="34" charset="0"/>
                        </a:rPr>
                        <a:t>3.1%</a:t>
                      </a:r>
                    </a:p>
                  </a:txBody>
                  <a:tcPr marL="7620" marR="7620" marT="7620" marB="0" anchor="b"/>
                </a:tc>
                <a:extLst>
                  <a:ext uri="{0D108BD9-81ED-4DB2-BD59-A6C34878D82A}">
                    <a16:rowId xmlns:a16="http://schemas.microsoft.com/office/drawing/2014/main" val="1669620621"/>
                  </a:ext>
                </a:extLst>
              </a:tr>
              <a:tr h="346535">
                <a:tc>
                  <a:txBody>
                    <a:bodyPr/>
                    <a:lstStyle/>
                    <a:p>
                      <a:pPr algn="l" fontAlgn="b"/>
                      <a:r>
                        <a:rPr lang="en-US" sz="1800" b="1" i="0" u="none" strike="noStrike" dirty="0" smtClean="0">
                          <a:effectLst/>
                          <a:latin typeface="Calibri" panose="020F0502020204030204" pitchFamily="34" charset="0"/>
                        </a:rPr>
                        <a:t>Texas</a:t>
                      </a:r>
                      <a:endParaRPr lang="en-US" sz="1800" b="1" i="0" u="none" strike="noStrike" dirty="0">
                        <a:effectLst/>
                        <a:latin typeface="Calibri" panose="020F0502020204030204" pitchFamily="34" charset="0"/>
                      </a:endParaRPr>
                    </a:p>
                  </a:txBody>
                  <a:tcPr marL="7620" marR="7620" marT="7620" marB="0" anchor="b"/>
                </a:tc>
                <a:tc>
                  <a:txBody>
                    <a:bodyPr/>
                    <a:lstStyle/>
                    <a:p>
                      <a:pPr algn="r" fontAlgn="b"/>
                      <a:r>
                        <a:rPr lang="en-US" sz="1800" b="1" i="0" u="none" strike="noStrike" dirty="0" smtClean="0">
                          <a:effectLst/>
                          <a:latin typeface="Calibri" panose="020F0502020204030204" pitchFamily="34" charset="0"/>
                        </a:rPr>
                        <a:t>16.4%</a:t>
                      </a:r>
                      <a:endParaRPr lang="en-US" sz="1800" b="1" i="0" u="none" strike="noStrike" dirty="0">
                        <a:effectLst/>
                        <a:latin typeface="Calibri" panose="020F0502020204030204" pitchFamily="34" charset="0"/>
                      </a:endParaRPr>
                    </a:p>
                  </a:txBody>
                  <a:tcPr marL="7620" marR="7620" marT="7620" marB="0" anchor="b"/>
                </a:tc>
                <a:tc>
                  <a:txBody>
                    <a:bodyPr/>
                    <a:lstStyle/>
                    <a:p>
                      <a:pPr algn="r" fontAlgn="b"/>
                      <a:r>
                        <a:rPr lang="en-US" sz="1800" b="1" i="0" u="none" strike="noStrike" dirty="0" smtClean="0">
                          <a:effectLst/>
                          <a:latin typeface="Calibri" panose="020F0502020204030204" pitchFamily="34" charset="0"/>
                        </a:rPr>
                        <a:t>14.8%</a:t>
                      </a:r>
                      <a:endParaRPr lang="en-US" sz="1800" b="1" i="0" u="none" strike="noStrike" dirty="0">
                        <a:effectLst/>
                        <a:latin typeface="Calibri" panose="020F0502020204030204" pitchFamily="34" charset="0"/>
                      </a:endParaRPr>
                    </a:p>
                  </a:txBody>
                  <a:tcPr marL="7620" marR="7620" marT="7620" marB="0" anchor="b"/>
                </a:tc>
                <a:tc>
                  <a:txBody>
                    <a:bodyPr/>
                    <a:lstStyle/>
                    <a:p>
                      <a:pPr algn="r" fontAlgn="b"/>
                      <a:r>
                        <a:rPr lang="en-US" sz="1800" b="1" i="0" u="none" strike="noStrike" dirty="0" smtClean="0">
                          <a:effectLst/>
                          <a:latin typeface="Calibri" panose="020F0502020204030204" pitchFamily="34" charset="0"/>
                        </a:rPr>
                        <a:t>51.7%</a:t>
                      </a:r>
                      <a:endParaRPr lang="en-US" sz="1800" b="1" i="0" u="none" strike="noStrike" dirty="0">
                        <a:effectLst/>
                        <a:latin typeface="Calibri" panose="020F0502020204030204" pitchFamily="34" charset="0"/>
                      </a:endParaRPr>
                    </a:p>
                  </a:txBody>
                  <a:tcPr marL="7620" marR="7620" marT="7620" marB="0" anchor="b"/>
                </a:tc>
                <a:tc>
                  <a:txBody>
                    <a:bodyPr/>
                    <a:lstStyle/>
                    <a:p>
                      <a:pPr algn="r" fontAlgn="b"/>
                      <a:r>
                        <a:rPr lang="en-US" sz="1800" b="1" i="0" u="none" strike="noStrike" dirty="0" smtClean="0">
                          <a:effectLst/>
                          <a:latin typeface="Calibri" panose="020F0502020204030204" pitchFamily="34" charset="0"/>
                        </a:rPr>
                        <a:t>12.7%</a:t>
                      </a:r>
                      <a:endParaRPr lang="en-US" sz="1800" b="1" i="0" u="none" strike="noStrike" dirty="0">
                        <a:effectLst/>
                        <a:latin typeface="Calibri" panose="020F0502020204030204" pitchFamily="34" charset="0"/>
                      </a:endParaRPr>
                    </a:p>
                  </a:txBody>
                  <a:tcPr marL="7620" marR="7620" marT="7620" marB="0" anchor="b"/>
                </a:tc>
                <a:tc>
                  <a:txBody>
                    <a:bodyPr/>
                    <a:lstStyle/>
                    <a:p>
                      <a:pPr algn="r" fontAlgn="b"/>
                      <a:r>
                        <a:rPr lang="en-US" sz="1800" b="1" i="0" u="none" strike="noStrike" dirty="0" smtClean="0">
                          <a:effectLst/>
                          <a:latin typeface="Calibri" panose="020F0502020204030204" pitchFamily="34" charset="0"/>
                        </a:rPr>
                        <a:t>4.4%</a:t>
                      </a:r>
                      <a:endParaRPr lang="en-US" sz="1800" b="1"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8943221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203712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Redistricting Dates</a:t>
            </a:r>
            <a:endParaRPr lang="en-US" sz="3200" dirty="0"/>
          </a:p>
        </p:txBody>
      </p:sp>
      <p:sp>
        <p:nvSpPr>
          <p:cNvPr id="3" name="Content Placeholder 2"/>
          <p:cNvSpPr>
            <a:spLocks noGrp="1"/>
          </p:cNvSpPr>
          <p:nvPr>
            <p:ph idx="1"/>
          </p:nvPr>
        </p:nvSpPr>
        <p:spPr>
          <a:xfrm>
            <a:off x="377190" y="1511216"/>
            <a:ext cx="8458200" cy="4895160"/>
          </a:xfrm>
        </p:spPr>
        <p:txBody>
          <a:bodyPr>
            <a:normAutofit fontScale="92500" lnSpcReduction="10000"/>
          </a:bodyPr>
          <a:lstStyle/>
          <a:p>
            <a:r>
              <a:rPr lang="en-US" dirty="0" smtClean="0">
                <a:solidFill>
                  <a:schemeClr val="accent1">
                    <a:lumMod val="50000"/>
                  </a:schemeClr>
                </a:solidFill>
                <a:latin typeface="+mj-lt"/>
              </a:rPr>
              <a:t>Apportionment File sent to POTUS on 12/31/2020</a:t>
            </a:r>
          </a:p>
          <a:p>
            <a:r>
              <a:rPr lang="en-US" dirty="0" smtClean="0">
                <a:solidFill>
                  <a:schemeClr val="accent1">
                    <a:lumMod val="50000"/>
                  </a:schemeClr>
                </a:solidFill>
                <a:latin typeface="+mj-lt"/>
              </a:rPr>
              <a:t>Redistricting Data File (Public Law 94-171 File) received by the Governor no later than April 1, 2021</a:t>
            </a:r>
          </a:p>
          <a:p>
            <a:r>
              <a:rPr lang="en-US" dirty="0" smtClean="0">
                <a:solidFill>
                  <a:schemeClr val="accent1">
                    <a:lumMod val="50000"/>
                  </a:schemeClr>
                </a:solidFill>
                <a:latin typeface="+mj-lt"/>
              </a:rPr>
              <a:t>PL 94-171 released to states in groups of 8 states per week, with one week prior notice</a:t>
            </a:r>
          </a:p>
          <a:p>
            <a:r>
              <a:rPr lang="en-US" dirty="0" smtClean="0">
                <a:solidFill>
                  <a:schemeClr val="accent1">
                    <a:lumMod val="50000"/>
                  </a:schemeClr>
                </a:solidFill>
                <a:latin typeface="+mj-lt"/>
              </a:rPr>
              <a:t>PL 94-171 File to include: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for population 18 and older,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for population 18 and older, </a:t>
            </a:r>
          </a:p>
          <a:p>
            <a:pPr lvl="1"/>
            <a:r>
              <a:rPr lang="en-US" dirty="0" smtClean="0">
                <a:solidFill>
                  <a:schemeClr val="accent1">
                    <a:lumMod val="50000"/>
                  </a:schemeClr>
                </a:solidFill>
                <a:latin typeface="+mj-lt"/>
              </a:rPr>
              <a:t>Occupancy Status</a:t>
            </a:r>
          </a:p>
          <a:p>
            <a:pPr lvl="1"/>
            <a:r>
              <a:rPr lang="en-US" dirty="0" smtClean="0">
                <a:solidFill>
                  <a:schemeClr val="accent1">
                    <a:lumMod val="50000"/>
                  </a:schemeClr>
                </a:solidFill>
                <a:latin typeface="+mj-lt"/>
              </a:rPr>
              <a:t>Group Quarters (GQ) Population by GQ Type</a:t>
            </a:r>
          </a:p>
          <a:p>
            <a:r>
              <a:rPr lang="en-US" dirty="0" smtClean="0">
                <a:solidFill>
                  <a:schemeClr val="accent1">
                    <a:lumMod val="50000"/>
                  </a:schemeClr>
                </a:solidFill>
                <a:latin typeface="+mj-lt"/>
              </a:rPr>
              <a:t>Data available at </a:t>
            </a:r>
            <a:r>
              <a:rPr lang="en-US" dirty="0" smtClean="0">
                <a:solidFill>
                  <a:schemeClr val="accent1">
                    <a:lumMod val="50000"/>
                  </a:schemeClr>
                </a:solidFill>
                <a:latin typeface="+mj-lt"/>
                <a:hlinkClick r:id="rId3"/>
              </a:rPr>
              <a:t>WWW.CENSUS.GOV/RDO</a:t>
            </a:r>
            <a:r>
              <a:rPr lang="en-US" dirty="0" smtClean="0">
                <a:solidFill>
                  <a:schemeClr val="accent1">
                    <a:lumMod val="50000"/>
                  </a:schemeClr>
                </a:solidFill>
                <a:latin typeface="+mj-lt"/>
              </a:rPr>
              <a:t> </a:t>
            </a:r>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Tree>
    <p:extLst>
      <p:ext uri="{BB962C8B-B14F-4D97-AF65-F5344CB8AC3E}">
        <p14:creationId xmlns:p14="http://schemas.microsoft.com/office/powerpoint/2010/main" val="73166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579602"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Lloyd Potter,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(210) 458-6530</a:t>
                </a:r>
              </a:p>
              <a:p>
                <a:pPr>
                  <a:lnSpc>
                    <a:spcPct val="150000"/>
                  </a:lnSpc>
                </a:pPr>
                <a:r>
                  <a:rPr lang="en-US" sz="2400" dirty="0" smtClean="0">
                    <a:solidFill>
                      <a:schemeClr val="accent5">
                        <a:lumMod val="50000"/>
                      </a:schemeClr>
                    </a:solidFill>
                  </a:rPr>
                  <a:t>Lloyd.Potter@utsa.edu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393750"/>
          </a:xfrm>
          <a:prstGeom prst="rect">
            <a:avLst/>
          </a:prstGeom>
          <a:noFill/>
        </p:spPr>
        <p:txBody>
          <a:bodyPr wrap="square" rtlCol="0">
            <a:spAutoFit/>
          </a:bodyPr>
          <a:lstStyle/>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3200" dirty="0" smtClean="0">
                <a:solidFill>
                  <a:srgbClr val="4472C4">
                    <a:lumMod val="50000"/>
                  </a:srgbClr>
                </a:solidFill>
                <a:latin typeface="Arial" panose="020B0604020202020204" pitchFamily="34" charset="0"/>
                <a:cs typeface="Arial" panose="020B0604020202020204" pitchFamily="34" charset="0"/>
              </a:rPr>
              <a:t>These slides are posted on our website:</a:t>
            </a:r>
          </a:p>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demographics.texas.gov/presentations </a:t>
            </a:r>
            <a:endParaRPr lang="en-US" sz="2400" dirty="0" smtClean="0">
              <a:solidFill>
                <a:srgbClr val="4472C4">
                  <a:lumMod val="50000"/>
                </a:srgbClr>
              </a:solidFill>
              <a:latin typeface="Calibri Light" panose="020F0302020204030204"/>
            </a:endParaRP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506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539932"/>
            <a:ext cx="7477436" cy="5897696"/>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r>
              <a:rPr lang="en-US" dirty="0" smtClean="0"/>
              <a:t>Census counts used to </a:t>
            </a:r>
            <a:r>
              <a:rPr lang="en-US" u="sng" dirty="0" smtClean="0"/>
              <a:t>reapportion the U.S. House of Representatives</a:t>
            </a:r>
            <a:r>
              <a:rPr lang="en-US" dirty="0" smtClean="0"/>
              <a:t>, determining how many seats each state gets. </a:t>
            </a:r>
          </a:p>
          <a:p>
            <a:r>
              <a:rPr lang="en-US" dirty="0" smtClean="0"/>
              <a:t>Census counts also used to determine the number of </a:t>
            </a:r>
            <a:r>
              <a:rPr lang="en-US" u="sng" dirty="0" smtClean="0"/>
              <a:t>electoral college votes</a:t>
            </a:r>
            <a:r>
              <a:rPr lang="en-US" dirty="0" smtClean="0"/>
              <a:t> a state gets.</a:t>
            </a:r>
          </a:p>
          <a:p>
            <a:r>
              <a:rPr lang="en-US" dirty="0" smtClean="0"/>
              <a:t>Census counts used by state officials to </a:t>
            </a:r>
            <a:r>
              <a:rPr lang="en-US" u="sng" dirty="0" smtClean="0"/>
              <a:t>redraw</a:t>
            </a:r>
            <a:r>
              <a:rPr lang="en-US" dirty="0" smtClean="0"/>
              <a:t> </a:t>
            </a:r>
            <a:r>
              <a:rPr lang="en-US" u="sng" dirty="0" smtClean="0"/>
              <a:t>congressional and state legislative boundaries</a:t>
            </a:r>
            <a:r>
              <a:rPr lang="en-US" dirty="0" smtClean="0"/>
              <a:t> to account for population shifts. </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a:t>
            </a:fld>
            <a:endParaRPr lang="en-US" dirty="0"/>
          </a:p>
        </p:txBody>
      </p:sp>
    </p:spTree>
    <p:extLst>
      <p:ext uri="{BB962C8B-B14F-4D97-AF65-F5344CB8AC3E}">
        <p14:creationId xmlns:p14="http://schemas.microsoft.com/office/powerpoint/2010/main" val="341309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0560" y="91440"/>
            <a:ext cx="8382000" cy="914400"/>
          </a:xfrm>
        </p:spPr>
        <p:txBody>
          <a:bodyPr>
            <a:normAutofit/>
          </a:bodyPr>
          <a:lstStyle/>
          <a:p>
            <a:r>
              <a:rPr lang="en-US" sz="2400" dirty="0" smtClean="0"/>
              <a:t>Population Growth and Projected Congressional Seats </a:t>
            </a:r>
            <a:br>
              <a:rPr lang="en-US" sz="2400" dirty="0" smtClean="0"/>
            </a:br>
            <a:r>
              <a:rPr lang="en-US" sz="2400" dirty="0" smtClean="0"/>
              <a:t>of Select States</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199261279"/>
              </p:ext>
            </p:extLst>
          </p:nvPr>
        </p:nvGraphicFramePr>
        <p:xfrm>
          <a:off x="245095" y="1481107"/>
          <a:ext cx="8550561" cy="4833710"/>
        </p:xfrm>
        <a:graphic>
          <a:graphicData uri="http://schemas.openxmlformats.org/drawingml/2006/table">
            <a:tbl>
              <a:tblPr firstRow="1" bandRow="1">
                <a:tableStyleId>{3B4B98B0-60AC-42C2-AFA5-B58CD77FA1E5}</a:tableStyleId>
              </a:tblPr>
              <a:tblGrid>
                <a:gridCol w="1357282">
                  <a:extLst>
                    <a:ext uri="{9D8B030D-6E8A-4147-A177-3AD203B41FA5}">
                      <a16:colId xmlns:a16="http://schemas.microsoft.com/office/drawing/2014/main" val="20000"/>
                    </a:ext>
                  </a:extLst>
                </a:gridCol>
                <a:gridCol w="1567543">
                  <a:extLst>
                    <a:ext uri="{9D8B030D-6E8A-4147-A177-3AD203B41FA5}">
                      <a16:colId xmlns:a16="http://schemas.microsoft.com/office/drawing/2014/main" val="20002"/>
                    </a:ext>
                  </a:extLst>
                </a:gridCol>
                <a:gridCol w="1506583">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36913">
                  <a:extLst>
                    <a:ext uri="{9D8B030D-6E8A-4147-A177-3AD203B41FA5}">
                      <a16:colId xmlns:a16="http://schemas.microsoft.com/office/drawing/2014/main" val="844658184"/>
                    </a:ext>
                  </a:extLst>
                </a:gridCol>
              </a:tblGrid>
              <a:tr h="817956">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2018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2010-2018</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2010-2018</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smtClean="0">
                          <a:solidFill>
                            <a:schemeClr val="accent1">
                              <a:lumMod val="50000"/>
                            </a:schemeClr>
                          </a:solidFill>
                          <a:latin typeface="+mn-lt"/>
                          <a:cs typeface="Arial" pitchFamily="34" charset="0"/>
                        </a:rPr>
                        <a:t>Projected</a:t>
                      </a:r>
                      <a:r>
                        <a:rPr lang="en-US" sz="1600" b="1" baseline="0" dirty="0" smtClean="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327,167,434</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18,409,329</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6%</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rtl="0" fontAlgn="b"/>
                      <a:r>
                        <a:rPr lang="en-US" sz="1600" b="1" u="none" strike="noStrike" dirty="0">
                          <a:solidFill>
                            <a:schemeClr val="tx1"/>
                          </a:solidFill>
                          <a:effectLst/>
                        </a:rPr>
                        <a:t>25,145,561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28,701,845</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3,555,731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14%</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i="0" u="none" strike="noStrike" dirty="0" smtClean="0">
                          <a:solidFill>
                            <a:schemeClr val="tx1"/>
                          </a:solidFill>
                          <a:effectLst/>
                          <a:latin typeface="Calibri" panose="020F0502020204030204" pitchFamily="34" charset="0"/>
                        </a:rPr>
                        <a:t>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21,299,325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2,494,745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004"/>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10,383,620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847,884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67118346"/>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7,171,646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779,358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03805305"/>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5,695,564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666,248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687128006"/>
                  </a:ext>
                </a:extLst>
              </a:tr>
              <a:tr h="401075">
                <a:tc>
                  <a:txBody>
                    <a:bodyPr/>
                    <a:lstStyle/>
                    <a:p>
                      <a:pPr algn="l" rtl="0" fontAlgn="ctr"/>
                      <a:r>
                        <a:rPr lang="en-US" sz="1600" u="none" strike="noStrike" dirty="0" smtClean="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3,831,074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4,190,713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359,638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0005"/>
                  </a:ext>
                </a:extLst>
              </a:tr>
              <a:tr h="401075">
                <a:tc>
                  <a:txBody>
                    <a:bodyPr/>
                    <a:lstStyle/>
                    <a:p>
                      <a:pPr algn="l" rtl="0" fontAlgn="b"/>
                      <a:r>
                        <a:rPr lang="en-US" sz="1600" u="none" strike="noStrike" dirty="0" smtClean="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989,415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1,062,305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72,896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35442627"/>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39,557,045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2,302,522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0 to -1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105692329"/>
                  </a:ext>
                </a:extLst>
              </a:tr>
              <a:tr h="401075">
                <a:tc>
                  <a:txBody>
                    <a:bodyPr/>
                    <a:lstStyle/>
                    <a:p>
                      <a:pPr algn="l" rtl="0" fontAlgn="ctr"/>
                      <a:r>
                        <a:rPr lang="en-US" sz="1600" b="0" i="0" u="none" strike="noStrike" dirty="0" smtClean="0">
                          <a:solidFill>
                            <a:srgbClr val="000000"/>
                          </a:solidFill>
                          <a:effectLst/>
                          <a:latin typeface="Calibri" panose="020F0502020204030204" pitchFamily="34" charset="0"/>
                        </a:rPr>
                        <a:t>Minnesota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5,303,925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5,611,179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307,254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0 to -1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 Brennan Center for Justice.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6" y="91440"/>
            <a:ext cx="7642213" cy="914400"/>
          </a:xfrm>
        </p:spPr>
        <p:txBody>
          <a:bodyPr>
            <a:noAutofit/>
          </a:bodyPr>
          <a:lstStyle/>
          <a:p>
            <a:r>
              <a:rPr lang="en-US" sz="2400" dirty="0" smtClean="0"/>
              <a:t>Linear Forecast of Census Bureau Population Estimates 2010-2018 and TDC Population Projections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6</a:t>
            </a:fld>
            <a:endParaRPr lang="en-US" dirty="0"/>
          </a:p>
        </p:txBody>
      </p:sp>
      <p:sp>
        <p:nvSpPr>
          <p:cNvPr id="3" name="TextBox 2"/>
          <p:cNvSpPr txBox="1"/>
          <p:nvPr/>
        </p:nvSpPr>
        <p:spPr>
          <a:xfrm>
            <a:off x="1917290" y="1337188"/>
            <a:ext cx="5388078" cy="369332"/>
          </a:xfrm>
          <a:prstGeom prst="rect">
            <a:avLst/>
          </a:prstGeom>
          <a:noFill/>
        </p:spPr>
        <p:txBody>
          <a:bodyPr wrap="square" rtlCol="0">
            <a:spAutoFit/>
          </a:bodyPr>
          <a:lstStyle/>
          <a:p>
            <a:pPr algn="ctr"/>
            <a:r>
              <a:rPr lang="en-US" dirty="0" smtClean="0"/>
              <a:t>Ideal House District Size = 197,384 to 197,851</a:t>
            </a:r>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Projections;</a:t>
            </a:r>
            <a:r>
              <a:rPr kumimoji="0" lang="en-US" sz="10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Arial" pitchFamily="34" charset="0"/>
              </a:rPr>
              <a:t> linear forecast derived by the Texas Demographic Center from Census Bureau Population Estimates</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0382685"/>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4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5219" y="91440"/>
            <a:ext cx="7907341" cy="914400"/>
          </a:xfrm>
        </p:spPr>
        <p:txBody>
          <a:bodyPr>
            <a:normAutofit/>
          </a:bodyPr>
          <a:lstStyle/>
          <a:p>
            <a:r>
              <a:rPr lang="en-US" sz="2400" dirty="0" smtClean="0"/>
              <a:t>2010 Population and Projected 2020 Population, Texas Counties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pic>
        <p:nvPicPr>
          <p:cNvPr id="12" name="Picture 11"/>
          <p:cNvPicPr>
            <a:picLocks noChangeAspect="1"/>
          </p:cNvPicPr>
          <p:nvPr/>
        </p:nvPicPr>
        <p:blipFill rotWithShape="1">
          <a:blip r:embed="rId3"/>
          <a:srcRect l="679" t="18204" r="1727" b="12857"/>
          <a:stretch/>
        </p:blipFill>
        <p:spPr>
          <a:xfrm>
            <a:off x="4510586" y="1464717"/>
            <a:ext cx="4626591" cy="4489092"/>
          </a:xfrm>
          <a:prstGeom prst="rect">
            <a:avLst/>
          </a:prstGeom>
        </p:spPr>
      </p:pic>
      <p:pic>
        <p:nvPicPr>
          <p:cNvPr id="11" name="Picture 10"/>
          <p:cNvPicPr>
            <a:picLocks noChangeAspect="1"/>
          </p:cNvPicPr>
          <p:nvPr/>
        </p:nvPicPr>
        <p:blipFill rotWithShape="1">
          <a:blip r:embed="rId4"/>
          <a:srcRect t="17993" b="12751"/>
          <a:stretch/>
        </p:blipFill>
        <p:spPr>
          <a:xfrm>
            <a:off x="0" y="1464717"/>
            <a:ext cx="4532427" cy="4311674"/>
          </a:xfrm>
          <a:prstGeom prst="rect">
            <a:avLst/>
          </a:prstGeom>
        </p:spPr>
      </p:pic>
      <p:pic>
        <p:nvPicPr>
          <p:cNvPr id="13" name="Picture 12"/>
          <p:cNvPicPr>
            <a:picLocks noChangeAspect="1"/>
          </p:cNvPicPr>
          <p:nvPr/>
        </p:nvPicPr>
        <p:blipFill rotWithShape="1">
          <a:blip r:embed="rId5"/>
          <a:srcRect t="26149"/>
          <a:stretch/>
        </p:blipFill>
        <p:spPr>
          <a:xfrm>
            <a:off x="3717667" y="4979333"/>
            <a:ext cx="1917210" cy="1298844"/>
          </a:xfrm>
          <a:prstGeom prst="rect">
            <a:avLst/>
          </a:prstGeom>
        </p:spPr>
      </p:pic>
      <p:sp>
        <p:nvSpPr>
          <p:cNvPr id="14" name="TextBox 13"/>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
        <p:nvSpPr>
          <p:cNvPr id="2" name="TextBox 1"/>
          <p:cNvSpPr txBox="1"/>
          <p:nvPr/>
        </p:nvSpPr>
        <p:spPr>
          <a:xfrm>
            <a:off x="2386739" y="1294108"/>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9" name="TextBox 8"/>
          <p:cNvSpPr txBox="1"/>
          <p:nvPr/>
        </p:nvSpPr>
        <p:spPr>
          <a:xfrm>
            <a:off x="7033648" y="1294235"/>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Tree>
    <p:extLst>
      <p:ext uri="{BB962C8B-B14F-4D97-AF65-F5344CB8AC3E}">
        <p14:creationId xmlns:p14="http://schemas.microsoft.com/office/powerpoint/2010/main" val="10830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t>2010 Population and Projected 2020 Population, </a:t>
            </a:r>
            <a:br>
              <a:rPr lang="en-US" sz="2400" dirty="0" smtClean="0"/>
            </a:br>
            <a:r>
              <a:rPr lang="en-US" sz="2400" dirty="0" smtClean="0"/>
              <a:t>Coastal Bend Counties</a:t>
            </a:r>
            <a:endParaRPr lang="en-US" sz="24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8</a:t>
            </a:fld>
            <a:endParaRPr lang="en-US" dirty="0"/>
          </a:p>
        </p:txBody>
      </p:sp>
      <p:pic>
        <p:nvPicPr>
          <p:cNvPr id="3" name="Picture 2"/>
          <p:cNvPicPr>
            <a:picLocks noChangeAspect="1"/>
          </p:cNvPicPr>
          <p:nvPr/>
        </p:nvPicPr>
        <p:blipFill rotWithShape="1">
          <a:blip r:embed="rId3"/>
          <a:srcRect l="8584" t="3149" r="28398" b="22679"/>
          <a:stretch/>
        </p:blipFill>
        <p:spPr>
          <a:xfrm>
            <a:off x="110038" y="1435260"/>
            <a:ext cx="4022546" cy="4821349"/>
          </a:xfrm>
          <a:prstGeom prst="rect">
            <a:avLst/>
          </a:prstGeom>
        </p:spPr>
      </p:pic>
      <p:pic>
        <p:nvPicPr>
          <p:cNvPr id="12" name="Picture 11"/>
          <p:cNvPicPr>
            <a:picLocks noChangeAspect="1"/>
          </p:cNvPicPr>
          <p:nvPr/>
        </p:nvPicPr>
        <p:blipFill rotWithShape="1">
          <a:blip r:embed="rId3"/>
          <a:srcRect l="8584" t="3149" r="28398" b="22679"/>
          <a:stretch/>
        </p:blipFill>
        <p:spPr>
          <a:xfrm>
            <a:off x="4969732" y="1459081"/>
            <a:ext cx="4022546" cy="4821349"/>
          </a:xfrm>
          <a:prstGeom prst="rect">
            <a:avLst/>
          </a:prstGeom>
        </p:spPr>
      </p:pic>
      <p:sp>
        <p:nvSpPr>
          <p:cNvPr id="14" name="TextBox 13"/>
          <p:cNvSpPr txBox="1"/>
          <p:nvPr/>
        </p:nvSpPr>
        <p:spPr>
          <a:xfrm>
            <a:off x="1863458" y="1287402"/>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15" name="TextBox 14"/>
          <p:cNvSpPr txBox="1"/>
          <p:nvPr/>
        </p:nvSpPr>
        <p:spPr>
          <a:xfrm>
            <a:off x="6510367" y="1287529"/>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
        <p:nvSpPr>
          <p:cNvPr id="16" name="TextBox 15"/>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4"/>
          <a:srcRect t="26399"/>
          <a:stretch/>
        </p:blipFill>
        <p:spPr>
          <a:xfrm>
            <a:off x="3655256" y="5112688"/>
            <a:ext cx="1833489" cy="1294461"/>
          </a:xfrm>
          <a:prstGeom prst="rect">
            <a:avLst/>
          </a:prstGeom>
        </p:spPr>
      </p:pic>
    </p:spTree>
    <p:extLst>
      <p:ext uri="{BB962C8B-B14F-4D97-AF65-F5344CB8AC3E}">
        <p14:creationId xmlns:p14="http://schemas.microsoft.com/office/powerpoint/2010/main" val="323787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89" y="152400"/>
            <a:ext cx="7319108" cy="990600"/>
          </a:xfrm>
        </p:spPr>
        <p:txBody>
          <a:bodyPr>
            <a:noAutofit/>
          </a:bodyPr>
          <a:lstStyle/>
          <a:p>
            <a:r>
              <a:rPr lang="en-US" sz="2400" dirty="0" smtClean="0"/>
              <a:t>Projected Numeric Change, </a:t>
            </a:r>
            <a:br>
              <a:rPr lang="en-US" sz="2400" dirty="0" smtClean="0"/>
            </a:br>
            <a:r>
              <a:rPr lang="en-US" sz="2400" dirty="0" smtClean="0"/>
              <a:t>Texas Counties and Coastal Bend Counties, </a:t>
            </a:r>
            <a:br>
              <a:rPr lang="en-US" sz="2400" dirty="0" smtClean="0"/>
            </a:br>
            <a:r>
              <a:rPr lang="en-US" sz="2400" dirty="0" smtClean="0"/>
              <a:t>2010-2020</a:t>
            </a:r>
            <a:endParaRPr lang="en-US" sz="2400" dirty="0"/>
          </a:p>
        </p:txBody>
      </p:sp>
      <p:sp>
        <p:nvSpPr>
          <p:cNvPr id="15" name="TextBox 14"/>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6" name="Picture 5"/>
          <p:cNvPicPr>
            <a:picLocks noChangeAspect="1"/>
          </p:cNvPicPr>
          <p:nvPr/>
        </p:nvPicPr>
        <p:blipFill rotWithShape="1">
          <a:blip r:embed="rId3"/>
          <a:srcRect t="26005"/>
          <a:stretch/>
        </p:blipFill>
        <p:spPr>
          <a:xfrm>
            <a:off x="541585" y="4998720"/>
            <a:ext cx="1599070" cy="1295196"/>
          </a:xfrm>
          <a:prstGeom prst="rect">
            <a:avLst/>
          </a:prstGeom>
        </p:spPr>
      </p:pic>
      <p:pic>
        <p:nvPicPr>
          <p:cNvPr id="5" name="Picture 4"/>
          <p:cNvPicPr>
            <a:picLocks noChangeAspect="1"/>
          </p:cNvPicPr>
          <p:nvPr/>
        </p:nvPicPr>
        <p:blipFill rotWithShape="1">
          <a:blip r:embed="rId4"/>
          <a:srcRect l="3735" t="6926" r="21997" b="24395"/>
          <a:stretch/>
        </p:blipFill>
        <p:spPr>
          <a:xfrm>
            <a:off x="1" y="1199310"/>
            <a:ext cx="5770179" cy="5433848"/>
          </a:xfrm>
          <a:prstGeom prst="rect">
            <a:avLst/>
          </a:prstGeom>
        </p:spPr>
      </p:pic>
      <p:cxnSp>
        <p:nvCxnSpPr>
          <p:cNvPr id="4" name="Straight Connector 3"/>
          <p:cNvCxnSpPr/>
          <p:nvPr/>
        </p:nvCxnSpPr>
        <p:spPr>
          <a:xfrm flipV="1">
            <a:off x="3692324" y="1585732"/>
            <a:ext cx="2812648" cy="3508923"/>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062714" y="5310787"/>
            <a:ext cx="4362383" cy="847507"/>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srcRect r="28342" b="7002"/>
          <a:stretch/>
        </p:blipFill>
        <p:spPr>
          <a:xfrm>
            <a:off x="5222137" y="1076199"/>
            <a:ext cx="3910288" cy="5167847"/>
          </a:xfrm>
          <a:prstGeom prst="rect">
            <a:avLst/>
          </a:prstGeom>
        </p:spPr>
      </p:pic>
      <p:sp>
        <p:nvSpPr>
          <p:cNvPr id="14" name="Slide Number Placeholder 13"/>
          <p:cNvSpPr>
            <a:spLocks noGrp="1"/>
          </p:cNvSpPr>
          <p:nvPr>
            <p:ph type="sldNum" sz="quarter" idx="4"/>
          </p:nvPr>
        </p:nvSpPr>
        <p:spPr/>
        <p:txBody>
          <a:bodyPr/>
          <a:lstStyle/>
          <a:p>
            <a:fld id="{2BC1FA3B-F0C1-4F58-90BE-DCC7501F4B28}" type="slidenum">
              <a:rPr lang="en-US" smtClean="0"/>
              <a:pPr/>
              <a:t>9</a:t>
            </a:fld>
            <a:endParaRPr lang="en-US" dirty="0"/>
          </a:p>
        </p:txBody>
      </p:sp>
    </p:spTree>
    <p:extLst>
      <p:ext uri="{BB962C8B-B14F-4D97-AF65-F5344CB8AC3E}">
        <p14:creationId xmlns:p14="http://schemas.microsoft.com/office/powerpoint/2010/main" val="4092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B24EF8-F1B6-40B6-AFBB-944BDECE7BC9}">
  <ds:schemaRefs>
    <ds:schemaRef ds:uri="http://schemas.microsoft.com/sharepoint/v3/contenttype/forms"/>
  </ds:schemaRefs>
</ds:datastoreItem>
</file>

<file path=customXml/itemProps2.xml><?xml version="1.0" encoding="utf-8"?>
<ds:datastoreItem xmlns:ds="http://schemas.openxmlformats.org/officeDocument/2006/customXml" ds:itemID="{7C4C1A4D-AA44-44FF-BAC2-5814921852A0}">
  <ds:schemaRefs>
    <ds:schemaRef ds:uri="8865c3b5-672f-488d-b474-fd2e6972fa66"/>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22656c6-b205-4b62-909d-389f9e348b2b"/>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955576-8DA8-4103-99FB-6B5DC1D39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12131</TotalTime>
  <Words>1721</Words>
  <Application>Microsoft Office PowerPoint</Application>
  <PresentationFormat>On-screen Show (4:3)</PresentationFormat>
  <Paragraphs>363</Paragraphs>
  <Slides>19</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ＭＳ Ｐゴシック</vt:lpstr>
      <vt:lpstr>Arial</vt:lpstr>
      <vt:lpstr>Calibri</vt:lpstr>
      <vt:lpstr>Calibri Light</vt:lpstr>
      <vt:lpstr>Office Theme</vt:lpstr>
      <vt:lpstr>2_Office Theme</vt:lpstr>
      <vt:lpstr>1_Office Theme</vt:lpstr>
      <vt:lpstr>Custom Design</vt:lpstr>
      <vt:lpstr>3_Office Theme</vt:lpstr>
      <vt:lpstr>PowerPoint Presentation</vt:lpstr>
      <vt:lpstr>PowerPoint Presentation</vt:lpstr>
      <vt:lpstr>PowerPoint Presentation</vt:lpstr>
      <vt:lpstr>CENSUS 2020</vt:lpstr>
      <vt:lpstr>Population Growth and Projected Congressional Seats  of Select States</vt:lpstr>
      <vt:lpstr>Linear Forecast of Census Bureau Population Estimates 2010-2018 and TDC Population Projections</vt:lpstr>
      <vt:lpstr>2010 Population and Projected 2020 Population, Texas Counties</vt:lpstr>
      <vt:lpstr>2010 Population and Projected 2020 Population,  Coastal Bend Counties</vt:lpstr>
      <vt:lpstr>Projected Numeric Change,  Texas Counties and Coastal Bend Counties,  2010-2020</vt:lpstr>
      <vt:lpstr>Projected Percent Change of the Total Population,  Texas Counties and Coastal Bend Counties,  2010 to 2020</vt:lpstr>
      <vt:lpstr>Population and Projected Population Change,  Coastal Bend Counties, 2010-2020 </vt:lpstr>
      <vt:lpstr>Projected Population, 2010-2020, Texas</vt:lpstr>
      <vt:lpstr>Projected Population by Race and Ethnicity,  Texas 2010-2020</vt:lpstr>
      <vt:lpstr>Projected Population Change and Percent of Total Projected Change by Race/Ethnicity, 2010-2020, Texas</vt:lpstr>
      <vt:lpstr>Population Projections, Nueces, San Patricio, and Jim Wells Counties, 2010-2020</vt:lpstr>
      <vt:lpstr>Population Projections, Coastal Bend Counties with 2010 Populations less than 40,000, 2010-2020</vt:lpstr>
      <vt:lpstr>Percent of Total Projected Population Change by Race/Ethnicity for Coastal Bend Counties</vt:lpstr>
      <vt:lpstr>Redistricting Dates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696</cp:revision>
  <cp:lastPrinted>2019-10-21T20:05:27Z</cp:lastPrinted>
  <dcterms:created xsi:type="dcterms:W3CDTF">2016-06-30T18:52:57Z</dcterms:created>
  <dcterms:modified xsi:type="dcterms:W3CDTF">2019-11-01T19:55:04Z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