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 id="2147483673" r:id="rId3"/>
    <p:sldMasterId id="2147483703" r:id="rId4"/>
    <p:sldMasterId id="2147483721" r:id="rId5"/>
  </p:sldMasterIdLst>
  <p:notesMasterIdLst>
    <p:notesMasterId r:id="rId21"/>
  </p:notesMasterIdLst>
  <p:handoutMasterIdLst>
    <p:handoutMasterId r:id="rId22"/>
  </p:handoutMasterIdLst>
  <p:sldIdLst>
    <p:sldId id="549" r:id="rId6"/>
    <p:sldId id="592" r:id="rId7"/>
    <p:sldId id="676" r:id="rId8"/>
    <p:sldId id="604" r:id="rId9"/>
    <p:sldId id="677" r:id="rId10"/>
    <p:sldId id="622" r:id="rId11"/>
    <p:sldId id="689" r:id="rId12"/>
    <p:sldId id="690" r:id="rId13"/>
    <p:sldId id="534" r:id="rId14"/>
    <p:sldId id="687" r:id="rId15"/>
    <p:sldId id="688" r:id="rId16"/>
    <p:sldId id="685" r:id="rId17"/>
    <p:sldId id="686" r:id="rId18"/>
    <p:sldId id="674" r:id="rId19"/>
    <p:sldId id="659" r:id="rId20"/>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8B00"/>
    <a:srgbClr val="CC9900"/>
    <a:srgbClr val="254061"/>
    <a:srgbClr val="205493"/>
    <a:srgbClr val="458DCF"/>
    <a:srgbClr val="4B91D1"/>
    <a:srgbClr val="ECF3FA"/>
    <a:srgbClr val="F8A662"/>
    <a:srgbClr val="FFCC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1" autoAdjust="0"/>
    <p:restoredTop sz="89312" autoAdjust="0"/>
  </p:normalViewPr>
  <p:slideViewPr>
    <p:cSldViewPr snapToGrid="0">
      <p:cViewPr varScale="1">
        <p:scale>
          <a:sx n="123" d="100"/>
          <a:sy n="123" d="100"/>
        </p:scale>
        <p:origin x="108" y="180"/>
      </p:cViewPr>
      <p:guideLst/>
    </p:cSldViewPr>
  </p:slideViewPr>
  <p:notesTextViewPr>
    <p:cViewPr>
      <p:scale>
        <a:sx n="1" d="1"/>
        <a:sy n="1" d="1"/>
      </p:scale>
      <p:origin x="0" y="0"/>
    </p:cViewPr>
  </p:notesTextViewPr>
  <p:notesViewPr>
    <p:cSldViewPr snapToGrid="0">
      <p:cViewPr varScale="1">
        <p:scale>
          <a:sx n="140" d="100"/>
          <a:sy n="140" d="100"/>
        </p:scale>
        <p:origin x="123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CB Estimates, linear projections</c:v>
                </c:pt>
              </c:strCache>
            </c:strRef>
          </c:tx>
          <c:spPr>
            <a:solidFill>
              <a:schemeClr val="accent1"/>
            </a:solidFill>
            <a:ln>
              <a:noFill/>
            </a:ln>
            <a:effectLst/>
          </c:spPr>
          <c:invertIfNegative val="0"/>
          <c:dPt>
            <c:idx val="9"/>
            <c:invertIfNegative val="0"/>
            <c:bubble3D val="0"/>
            <c:spPr>
              <a:pattFill prst="dkUpDiag">
                <a:fgClr>
                  <a:schemeClr val="accent1"/>
                </a:fgClr>
                <a:bgClr>
                  <a:schemeClr val="bg1"/>
                </a:bgClr>
              </a:pattFill>
              <a:ln>
                <a:noFill/>
              </a:ln>
              <a:effectLst/>
            </c:spPr>
            <c:extLst>
              <c:ext xmlns:c16="http://schemas.microsoft.com/office/drawing/2014/chart" uri="{C3380CC4-5D6E-409C-BE32-E72D297353CC}">
                <c16:uniqueId val="{00000001-DE22-45AD-A9FE-C480E0DCBD45}"/>
              </c:ext>
            </c:extLst>
          </c:dPt>
          <c:dPt>
            <c:idx val="10"/>
            <c:invertIfNegative val="0"/>
            <c:bubble3D val="0"/>
            <c:spPr>
              <a:pattFill prst="dkUpDiag">
                <a:fgClr>
                  <a:schemeClr val="accent1"/>
                </a:fgClr>
                <a:bgClr>
                  <a:schemeClr val="bg1"/>
                </a:bgClr>
              </a:pattFill>
              <a:ln>
                <a:noFill/>
              </a:ln>
              <a:effectLst/>
            </c:spPr>
            <c:extLst>
              <c:ext xmlns:c16="http://schemas.microsoft.com/office/drawing/2014/chart" uri="{C3380CC4-5D6E-409C-BE32-E72D297353CC}">
                <c16:uniqueId val="{00000003-DE22-45AD-A9FE-C480E0DCBD45}"/>
              </c:ext>
            </c:extLst>
          </c:dPt>
          <c:dLbls>
            <c:dLbl>
              <c:idx val="0"/>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DE22-45AD-A9FE-C480E0DCBD45}"/>
                </c:ext>
              </c:extLst>
            </c:dLbl>
            <c:dLbl>
              <c:idx val="10"/>
              <c:layout>
                <c:manualLayout>
                  <c:x val="-3.0268378614835306E-2"/>
                  <c:y val="-1.4981748792633065E-2"/>
                </c:manualLayout>
              </c:layout>
              <c:spPr>
                <a:noFill/>
                <a:ln>
                  <a:noFill/>
                </a:ln>
                <a:effectLst/>
              </c:spPr>
              <c:txPr>
                <a:bodyPr rot="0" spcFirstLastPara="1" vertOverflow="ellipsis" vert="horz" wrap="square" anchor="ctr" anchorCtr="1"/>
                <a:lstStyle/>
                <a:p>
                  <a:pPr>
                    <a:defRPr sz="1200" b="0"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DE22-45AD-A9FE-C480E0DCBD45}"/>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Sheet1!$B$2:$B$12</c:f>
              <c:numCache>
                <c:formatCode>#,##0</c:formatCode>
                <c:ptCount val="11"/>
                <c:pt idx="0">
                  <c:v>25145561</c:v>
                </c:pt>
                <c:pt idx="1">
                  <c:v>25646227</c:v>
                </c:pt>
                <c:pt idx="2">
                  <c:v>26089620</c:v>
                </c:pt>
                <c:pt idx="3">
                  <c:v>26489464</c:v>
                </c:pt>
                <c:pt idx="4">
                  <c:v>26977142</c:v>
                </c:pt>
                <c:pt idx="5">
                  <c:v>27486814</c:v>
                </c:pt>
                <c:pt idx="6">
                  <c:v>27937492</c:v>
                </c:pt>
                <c:pt idx="7">
                  <c:v>28322717</c:v>
                </c:pt>
                <c:pt idx="8">
                  <c:v>28701845</c:v>
                </c:pt>
                <c:pt idx="9">
                  <c:v>29158577.21844909</c:v>
                </c:pt>
                <c:pt idx="10">
                  <c:v>29607672.780146383</c:v>
                </c:pt>
              </c:numCache>
            </c:numRef>
          </c:val>
          <c:extLst>
            <c:ext xmlns:c16="http://schemas.microsoft.com/office/drawing/2014/chart" uri="{C3380CC4-5D6E-409C-BE32-E72D297353CC}">
              <c16:uniqueId val="{00000005-DE22-45AD-A9FE-C480E0DCBD45}"/>
            </c:ext>
          </c:extLst>
        </c:ser>
        <c:ser>
          <c:idx val="1"/>
          <c:order val="1"/>
          <c:tx>
            <c:strRef>
              <c:f>Sheet1!$C$1</c:f>
              <c:strCache>
                <c:ptCount val="1"/>
                <c:pt idx="0">
                  <c:v>TDC Projections</c:v>
                </c:pt>
              </c:strCache>
            </c:strRef>
          </c:tx>
          <c:spPr>
            <a:solidFill>
              <a:schemeClr val="accent1">
                <a:lumMod val="50000"/>
              </a:schemeClr>
            </a:solidFill>
            <a:ln>
              <a:noFill/>
            </a:ln>
            <a:effectLst/>
          </c:spPr>
          <c:invertIfNegative val="0"/>
          <c:dLbls>
            <c:dLbl>
              <c:idx val="10"/>
              <c:layout>
                <c:manualLayout>
                  <c:x val="1.4585845688206791E-3"/>
                  <c:y val="-5.0379978881128627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DE22-45AD-A9FE-C480E0DCBD45}"/>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Sheet1!$C$2:$C$12</c:f>
              <c:numCache>
                <c:formatCode>#,##0</c:formatCode>
                <c:ptCount val="11"/>
                <c:pt idx="0">
                  <c:v>25145561</c:v>
                </c:pt>
                <c:pt idx="1">
                  <c:v>25567291</c:v>
                </c:pt>
                <c:pt idx="2">
                  <c:v>25996722</c:v>
                </c:pt>
                <c:pt idx="3">
                  <c:v>26433242</c:v>
                </c:pt>
                <c:pt idx="4">
                  <c:v>26876429</c:v>
                </c:pt>
                <c:pt idx="5">
                  <c:v>27326193</c:v>
                </c:pt>
                <c:pt idx="6">
                  <c:v>27782691</c:v>
                </c:pt>
                <c:pt idx="7">
                  <c:v>28245982</c:v>
                </c:pt>
                <c:pt idx="8">
                  <c:v>28716123</c:v>
                </c:pt>
                <c:pt idx="9">
                  <c:v>29193268</c:v>
                </c:pt>
                <c:pt idx="10">
                  <c:v>29677668</c:v>
                </c:pt>
              </c:numCache>
            </c:numRef>
          </c:val>
          <c:extLst>
            <c:ext xmlns:c16="http://schemas.microsoft.com/office/drawing/2014/chart" uri="{C3380CC4-5D6E-409C-BE32-E72D297353CC}">
              <c16:uniqueId val="{00000007-DE22-45AD-A9FE-C480E0DCBD45}"/>
            </c:ext>
          </c:extLst>
        </c:ser>
        <c:dLbls>
          <c:showLegendKey val="0"/>
          <c:showVal val="0"/>
          <c:showCatName val="0"/>
          <c:showSerName val="0"/>
          <c:showPercent val="0"/>
          <c:showBubbleSize val="0"/>
        </c:dLbls>
        <c:gapWidth val="219"/>
        <c:axId val="230727096"/>
        <c:axId val="230727424"/>
      </c:barChart>
      <c:catAx>
        <c:axId val="230727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0727424"/>
        <c:crossesAt val="0"/>
        <c:auto val="1"/>
        <c:lblAlgn val="ctr"/>
        <c:lblOffset val="100"/>
        <c:noMultiLvlLbl val="0"/>
      </c:catAx>
      <c:valAx>
        <c:axId val="23072742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307270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Sheet5!$B$1</c:f>
              <c:strCache>
                <c:ptCount val="1"/>
                <c:pt idx="0">
                  <c:v>Zero Migration</c:v>
                </c:pt>
              </c:strCache>
            </c:strRef>
          </c:tx>
          <c:spPr>
            <a:ln w="44450" cap="rnd">
              <a:solidFill>
                <a:srgbClr val="00B0F0"/>
              </a:solidFill>
              <a:prstDash val="sysDash"/>
              <a:round/>
            </a:ln>
            <a:effectLst/>
          </c:spPr>
          <c:marker>
            <c:symbol val="none"/>
          </c:marker>
          <c:dLbls>
            <c:dLbl>
              <c:idx val="10"/>
              <c:layout/>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8B37-4C37-B031-3DCA3FDF6ED2}"/>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Sheet5!$A$2:$A$12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Sheet5!$B$2:$B$12</c:f>
              <c:numCache>
                <c:formatCode>#,##0</c:formatCode>
                <c:ptCount val="11"/>
                <c:pt idx="0">
                  <c:v>25145561</c:v>
                </c:pt>
                <c:pt idx="1">
                  <c:v>25368140</c:v>
                </c:pt>
                <c:pt idx="2">
                  <c:v>25587758</c:v>
                </c:pt>
                <c:pt idx="3">
                  <c:v>25804803</c:v>
                </c:pt>
                <c:pt idx="4">
                  <c:v>26018996</c:v>
                </c:pt>
                <c:pt idx="5">
                  <c:v>26230098</c:v>
                </c:pt>
                <c:pt idx="6">
                  <c:v>26438031</c:v>
                </c:pt>
                <c:pt idx="7">
                  <c:v>26642846</c:v>
                </c:pt>
                <c:pt idx="8">
                  <c:v>26844587</c:v>
                </c:pt>
                <c:pt idx="9">
                  <c:v>27043215</c:v>
                </c:pt>
                <c:pt idx="10">
                  <c:v>27238610</c:v>
                </c:pt>
              </c:numCache>
            </c:numRef>
          </c:val>
          <c:smooth val="0"/>
          <c:extLst>
            <c:ext xmlns:c16="http://schemas.microsoft.com/office/drawing/2014/chart" uri="{C3380CC4-5D6E-409C-BE32-E72D297353CC}">
              <c16:uniqueId val="{00000000-8B37-4C37-B031-3DCA3FDF6ED2}"/>
            </c:ext>
          </c:extLst>
        </c:ser>
        <c:ser>
          <c:idx val="1"/>
          <c:order val="1"/>
          <c:tx>
            <c:strRef>
              <c:f>Sheet5!$C$1</c:f>
              <c:strCache>
                <c:ptCount val="1"/>
                <c:pt idx="0">
                  <c:v>0.5 Migration</c:v>
                </c:pt>
              </c:strCache>
            </c:strRef>
          </c:tx>
          <c:spPr>
            <a:ln w="63500" cap="rnd" cmpd="dbl">
              <a:solidFill>
                <a:schemeClr val="accent1">
                  <a:lumMod val="50000"/>
                </a:schemeClr>
              </a:solidFill>
              <a:round/>
            </a:ln>
            <a:effectLst/>
          </c:spPr>
          <c:marker>
            <c:symbol val="none"/>
          </c:marker>
          <c:dLbls>
            <c:dLbl>
              <c:idx val="10"/>
              <c:layout/>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8B37-4C37-B031-3DCA3FDF6ED2}"/>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Sheet5!$A$2:$A$12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Sheet5!$C$2:$C$12</c:f>
              <c:numCache>
                <c:formatCode>#,##0</c:formatCode>
                <c:ptCount val="11"/>
                <c:pt idx="0">
                  <c:v>25145561</c:v>
                </c:pt>
                <c:pt idx="1">
                  <c:v>25499699</c:v>
                </c:pt>
                <c:pt idx="2">
                  <c:v>25857200</c:v>
                </c:pt>
                <c:pt idx="3">
                  <c:v>26217850</c:v>
                </c:pt>
                <c:pt idx="4">
                  <c:v>26581256</c:v>
                </c:pt>
                <c:pt idx="5">
                  <c:v>26947116</c:v>
                </c:pt>
                <c:pt idx="6">
                  <c:v>27315362</c:v>
                </c:pt>
                <c:pt idx="7">
                  <c:v>27686234</c:v>
                </c:pt>
                <c:pt idx="8">
                  <c:v>28059417</c:v>
                </c:pt>
                <c:pt idx="9">
                  <c:v>28435222</c:v>
                </c:pt>
                <c:pt idx="10">
                  <c:v>28813282</c:v>
                </c:pt>
              </c:numCache>
            </c:numRef>
          </c:val>
          <c:smooth val="0"/>
          <c:extLst>
            <c:ext xmlns:c16="http://schemas.microsoft.com/office/drawing/2014/chart" uri="{C3380CC4-5D6E-409C-BE32-E72D297353CC}">
              <c16:uniqueId val="{00000001-8B37-4C37-B031-3DCA3FDF6ED2}"/>
            </c:ext>
          </c:extLst>
        </c:ser>
        <c:ser>
          <c:idx val="2"/>
          <c:order val="2"/>
          <c:tx>
            <c:strRef>
              <c:f>Sheet5!$D$1</c:f>
              <c:strCache>
                <c:ptCount val="1"/>
                <c:pt idx="0">
                  <c:v>1.0 Migration</c:v>
                </c:pt>
              </c:strCache>
            </c:strRef>
          </c:tx>
          <c:spPr>
            <a:ln w="63500" cap="rnd" cmpd="dbl">
              <a:solidFill>
                <a:schemeClr val="accent1"/>
              </a:solidFill>
              <a:round/>
            </a:ln>
            <a:effectLst/>
          </c:spPr>
          <c:marker>
            <c:symbol val="none"/>
          </c:marker>
          <c:dLbls>
            <c:dLbl>
              <c:idx val="10"/>
              <c:layout/>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8B37-4C37-B031-3DCA3FDF6ED2}"/>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Sheet5!$A$2:$A$12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Sheet5!$D$2:$D$12</c:f>
              <c:numCache>
                <c:formatCode>#,##0</c:formatCode>
                <c:ptCount val="11"/>
                <c:pt idx="0">
                  <c:v>25145561</c:v>
                </c:pt>
                <c:pt idx="1">
                  <c:v>25631695</c:v>
                </c:pt>
                <c:pt idx="2">
                  <c:v>26130047</c:v>
                </c:pt>
                <c:pt idx="3">
                  <c:v>26640165</c:v>
                </c:pt>
                <c:pt idx="4">
                  <c:v>27161942</c:v>
                </c:pt>
                <c:pt idx="5">
                  <c:v>27695284</c:v>
                </c:pt>
                <c:pt idx="6">
                  <c:v>28240245</c:v>
                </c:pt>
                <c:pt idx="7">
                  <c:v>28797290</c:v>
                </c:pt>
                <c:pt idx="8">
                  <c:v>29366479</c:v>
                </c:pt>
                <c:pt idx="9">
                  <c:v>29948091</c:v>
                </c:pt>
                <c:pt idx="10">
                  <c:v>30541978</c:v>
                </c:pt>
              </c:numCache>
            </c:numRef>
          </c:val>
          <c:smooth val="0"/>
          <c:extLst>
            <c:ext xmlns:c16="http://schemas.microsoft.com/office/drawing/2014/chart" uri="{C3380CC4-5D6E-409C-BE32-E72D297353CC}">
              <c16:uniqueId val="{00000002-8B37-4C37-B031-3DCA3FDF6ED2}"/>
            </c:ext>
          </c:extLst>
        </c:ser>
        <c:ser>
          <c:idx val="3"/>
          <c:order val="3"/>
          <c:tx>
            <c:strRef>
              <c:f>Sheet5!$E$1</c:f>
              <c:strCache>
                <c:ptCount val="1"/>
                <c:pt idx="0">
                  <c:v>2010-2015 Scenario</c:v>
                </c:pt>
              </c:strCache>
            </c:strRef>
          </c:tx>
          <c:spPr>
            <a:ln w="63500" cap="rnd">
              <a:solidFill>
                <a:srgbClr val="BC8B00"/>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4-8B37-4C37-B031-3DCA3FDF6ED2}"/>
                </c:ext>
              </c:extLst>
            </c:dLbl>
            <c:dLbl>
              <c:idx val="2"/>
              <c:delete val="1"/>
              <c:extLst>
                <c:ext xmlns:c15="http://schemas.microsoft.com/office/drawing/2012/chart" uri="{CE6537A1-D6FC-4f65-9D91-7224C49458BB}"/>
                <c:ext xmlns:c16="http://schemas.microsoft.com/office/drawing/2014/chart" uri="{C3380CC4-5D6E-409C-BE32-E72D297353CC}">
                  <c16:uniqueId val="{00000005-8B37-4C37-B031-3DCA3FDF6ED2}"/>
                </c:ext>
              </c:extLst>
            </c:dLbl>
            <c:dLbl>
              <c:idx val="3"/>
              <c:delete val="1"/>
              <c:extLst>
                <c:ext xmlns:c15="http://schemas.microsoft.com/office/drawing/2012/chart" uri="{CE6537A1-D6FC-4f65-9D91-7224C49458BB}"/>
                <c:ext xmlns:c16="http://schemas.microsoft.com/office/drawing/2014/chart" uri="{C3380CC4-5D6E-409C-BE32-E72D297353CC}">
                  <c16:uniqueId val="{00000006-8B37-4C37-B031-3DCA3FDF6ED2}"/>
                </c:ext>
              </c:extLst>
            </c:dLbl>
            <c:dLbl>
              <c:idx val="4"/>
              <c:delete val="1"/>
              <c:extLst>
                <c:ext xmlns:c15="http://schemas.microsoft.com/office/drawing/2012/chart" uri="{CE6537A1-D6FC-4f65-9D91-7224C49458BB}"/>
                <c:ext xmlns:c16="http://schemas.microsoft.com/office/drawing/2014/chart" uri="{C3380CC4-5D6E-409C-BE32-E72D297353CC}">
                  <c16:uniqueId val="{00000007-8B37-4C37-B031-3DCA3FDF6ED2}"/>
                </c:ext>
              </c:extLst>
            </c:dLbl>
            <c:dLbl>
              <c:idx val="5"/>
              <c:delete val="1"/>
              <c:extLst>
                <c:ext xmlns:c15="http://schemas.microsoft.com/office/drawing/2012/chart" uri="{CE6537A1-D6FC-4f65-9D91-7224C49458BB}"/>
                <c:ext xmlns:c16="http://schemas.microsoft.com/office/drawing/2014/chart" uri="{C3380CC4-5D6E-409C-BE32-E72D297353CC}">
                  <c16:uniqueId val="{00000008-8B37-4C37-B031-3DCA3FDF6ED2}"/>
                </c:ext>
              </c:extLst>
            </c:dLbl>
            <c:dLbl>
              <c:idx val="6"/>
              <c:delete val="1"/>
              <c:extLst>
                <c:ext xmlns:c15="http://schemas.microsoft.com/office/drawing/2012/chart" uri="{CE6537A1-D6FC-4f65-9D91-7224C49458BB}"/>
                <c:ext xmlns:c16="http://schemas.microsoft.com/office/drawing/2014/chart" uri="{C3380CC4-5D6E-409C-BE32-E72D297353CC}">
                  <c16:uniqueId val="{00000009-8B37-4C37-B031-3DCA3FDF6ED2}"/>
                </c:ext>
              </c:extLst>
            </c:dLbl>
            <c:dLbl>
              <c:idx val="7"/>
              <c:delete val="1"/>
              <c:extLst>
                <c:ext xmlns:c15="http://schemas.microsoft.com/office/drawing/2012/chart" uri="{CE6537A1-D6FC-4f65-9D91-7224C49458BB}"/>
                <c:ext xmlns:c16="http://schemas.microsoft.com/office/drawing/2014/chart" uri="{C3380CC4-5D6E-409C-BE32-E72D297353CC}">
                  <c16:uniqueId val="{0000000A-8B37-4C37-B031-3DCA3FDF6ED2}"/>
                </c:ext>
              </c:extLst>
            </c:dLbl>
            <c:dLbl>
              <c:idx val="8"/>
              <c:delete val="1"/>
              <c:extLst>
                <c:ext xmlns:c15="http://schemas.microsoft.com/office/drawing/2012/chart" uri="{CE6537A1-D6FC-4f65-9D91-7224C49458BB}"/>
                <c:ext xmlns:c16="http://schemas.microsoft.com/office/drawing/2014/chart" uri="{C3380CC4-5D6E-409C-BE32-E72D297353CC}">
                  <c16:uniqueId val="{0000000B-8B37-4C37-B031-3DCA3FDF6ED2}"/>
                </c:ext>
              </c:extLst>
            </c:dLbl>
            <c:dLbl>
              <c:idx val="9"/>
              <c:delete val="1"/>
              <c:extLst>
                <c:ext xmlns:c15="http://schemas.microsoft.com/office/drawing/2012/chart" uri="{CE6537A1-D6FC-4f65-9D91-7224C49458BB}"/>
                <c:ext xmlns:c16="http://schemas.microsoft.com/office/drawing/2014/chart" uri="{C3380CC4-5D6E-409C-BE32-E72D297353CC}">
                  <c16:uniqueId val="{0000000C-8B37-4C37-B031-3DCA3FDF6ED2}"/>
                </c:ext>
              </c:extLst>
            </c:dLbl>
            <c:dLbl>
              <c:idx val="10"/>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8B37-4C37-B031-3DCA3FDF6ED2}"/>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Sheet5!$A$2:$A$12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Sheet5!$E$2:$E$12</c:f>
              <c:numCache>
                <c:formatCode>#,##0</c:formatCode>
                <c:ptCount val="11"/>
                <c:pt idx="0">
                  <c:v>25145561</c:v>
                </c:pt>
                <c:pt idx="1">
                  <c:v>25567291</c:v>
                </c:pt>
                <c:pt idx="2">
                  <c:v>25996722</c:v>
                </c:pt>
                <c:pt idx="3">
                  <c:v>26433242</c:v>
                </c:pt>
                <c:pt idx="4">
                  <c:v>26876429</c:v>
                </c:pt>
                <c:pt idx="5">
                  <c:v>27326193</c:v>
                </c:pt>
                <c:pt idx="6">
                  <c:v>27782691</c:v>
                </c:pt>
                <c:pt idx="7">
                  <c:v>28245982</c:v>
                </c:pt>
                <c:pt idx="8">
                  <c:v>28716123</c:v>
                </c:pt>
                <c:pt idx="9">
                  <c:v>29193268</c:v>
                </c:pt>
                <c:pt idx="10">
                  <c:v>29677668</c:v>
                </c:pt>
              </c:numCache>
            </c:numRef>
          </c:val>
          <c:smooth val="0"/>
          <c:extLst>
            <c:ext xmlns:c16="http://schemas.microsoft.com/office/drawing/2014/chart" uri="{C3380CC4-5D6E-409C-BE32-E72D297353CC}">
              <c16:uniqueId val="{00000003-8B37-4C37-B031-3DCA3FDF6ED2}"/>
            </c:ext>
          </c:extLst>
        </c:ser>
        <c:dLbls>
          <c:showLegendKey val="0"/>
          <c:showVal val="0"/>
          <c:showCatName val="0"/>
          <c:showSerName val="0"/>
          <c:showPercent val="0"/>
          <c:showBubbleSize val="0"/>
        </c:dLbls>
        <c:smooth val="0"/>
        <c:axId val="625272784"/>
        <c:axId val="625271144"/>
      </c:lineChart>
      <c:catAx>
        <c:axId val="625272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25271144"/>
        <c:crosses val="autoZero"/>
        <c:auto val="1"/>
        <c:lblAlgn val="ctr"/>
        <c:lblOffset val="100"/>
        <c:noMultiLvlLbl val="0"/>
      </c:catAx>
      <c:valAx>
        <c:axId val="625271144"/>
        <c:scaling>
          <c:orientation val="minMax"/>
          <c:min val="200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25272784"/>
        <c:crosses val="autoZero"/>
        <c:crossBetween val="between"/>
        <c:dispUnits>
          <c:builtInUnit val="millions"/>
          <c:dispUnitsLbl>
            <c:layout/>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tr"/>
      <c:layout>
        <c:manualLayout>
          <c:xMode val="edge"/>
          <c:yMode val="edge"/>
          <c:x val="9.9922576479507058E-2"/>
          <c:y val="4.4385962153103607E-2"/>
          <c:w val="0.27335622025636813"/>
          <c:h val="0.21285181713174223"/>
        </c:manualLayout>
      </c:layout>
      <c:overlay val="1"/>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Sheet3!$B$1</c:f>
              <c:strCache>
                <c:ptCount val="1"/>
                <c:pt idx="0">
                  <c:v>NH White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1449-49B9-9D7D-975FC740B053}"/>
                </c:ext>
              </c:extLst>
            </c:dLbl>
            <c:dLbl>
              <c:idx val="10"/>
              <c:layout/>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1449-49B9-9D7D-975FC740B053}"/>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Sheet3!$B$2:$B$12</c:f>
              <c:numCache>
                <c:formatCode>#,##0</c:formatCode>
                <c:ptCount val="11"/>
                <c:pt idx="0">
                  <c:v>11397345</c:v>
                </c:pt>
                <c:pt idx="1">
                  <c:v>11473189</c:v>
                </c:pt>
                <c:pt idx="2">
                  <c:v>11548679</c:v>
                </c:pt>
                <c:pt idx="3">
                  <c:v>11624174</c:v>
                </c:pt>
                <c:pt idx="4">
                  <c:v>11699326</c:v>
                </c:pt>
                <c:pt idx="5">
                  <c:v>11773981</c:v>
                </c:pt>
                <c:pt idx="6">
                  <c:v>11848133</c:v>
                </c:pt>
                <c:pt idx="7">
                  <c:v>11921715</c:v>
                </c:pt>
                <c:pt idx="8">
                  <c:v>11994710</c:v>
                </c:pt>
                <c:pt idx="9">
                  <c:v>12066910</c:v>
                </c:pt>
                <c:pt idx="10">
                  <c:v>12138523</c:v>
                </c:pt>
              </c:numCache>
            </c:numRef>
          </c:val>
          <c:smooth val="0"/>
          <c:extLst>
            <c:ext xmlns:c16="http://schemas.microsoft.com/office/drawing/2014/chart" uri="{C3380CC4-5D6E-409C-BE32-E72D297353CC}">
              <c16:uniqueId val="{00000000-1449-49B9-9D7D-975FC740B053}"/>
            </c:ext>
          </c:extLst>
        </c:ser>
        <c:ser>
          <c:idx val="1"/>
          <c:order val="1"/>
          <c:tx>
            <c:strRef>
              <c:f>Sheet3!$C$1</c:f>
              <c:strCache>
                <c:ptCount val="1"/>
                <c:pt idx="0">
                  <c:v>NH Black </c:v>
                </c:pt>
              </c:strCache>
            </c:strRef>
          </c:tx>
          <c:spPr>
            <a:ln w="28575" cap="rnd">
              <a:solidFill>
                <a:srgbClr val="BC8B00"/>
              </a:solidFill>
              <a:round/>
            </a:ln>
            <a:effectLst/>
          </c:spPr>
          <c:marker>
            <c:symbol val="circle"/>
            <c:size val="5"/>
            <c:spPr>
              <a:solidFill>
                <a:srgbClr val="BC8B00"/>
              </a:solidFill>
              <a:ln w="9525">
                <a:solidFill>
                  <a:srgbClr val="BC8B00"/>
                </a:solidFill>
              </a:ln>
              <a:effectLst/>
            </c:spPr>
          </c:marker>
          <c:dLbls>
            <c:dLbl>
              <c:idx val="0"/>
              <c:layout/>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1449-49B9-9D7D-975FC740B053}"/>
                </c:ext>
              </c:extLst>
            </c:dLbl>
            <c:dLbl>
              <c:idx val="10"/>
              <c:layout/>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1449-49B9-9D7D-975FC740B053}"/>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Sheet3!$C$2:$C$12</c:f>
              <c:numCache>
                <c:formatCode>#,##0</c:formatCode>
                <c:ptCount val="11"/>
                <c:pt idx="0">
                  <c:v>2886825</c:v>
                </c:pt>
                <c:pt idx="1">
                  <c:v>2948232</c:v>
                </c:pt>
                <c:pt idx="2">
                  <c:v>3011317</c:v>
                </c:pt>
                <c:pt idx="3">
                  <c:v>3075723</c:v>
                </c:pt>
                <c:pt idx="4">
                  <c:v>3141271</c:v>
                </c:pt>
                <c:pt idx="5">
                  <c:v>3207833</c:v>
                </c:pt>
                <c:pt idx="6">
                  <c:v>3275849</c:v>
                </c:pt>
                <c:pt idx="7">
                  <c:v>3344849</c:v>
                </c:pt>
                <c:pt idx="8">
                  <c:v>3414806</c:v>
                </c:pt>
                <c:pt idx="9">
                  <c:v>3485870</c:v>
                </c:pt>
                <c:pt idx="10">
                  <c:v>3557892</c:v>
                </c:pt>
              </c:numCache>
            </c:numRef>
          </c:val>
          <c:smooth val="0"/>
          <c:extLst>
            <c:ext xmlns:c16="http://schemas.microsoft.com/office/drawing/2014/chart" uri="{C3380CC4-5D6E-409C-BE32-E72D297353CC}">
              <c16:uniqueId val="{00000001-1449-49B9-9D7D-975FC740B053}"/>
            </c:ext>
          </c:extLst>
        </c:ser>
        <c:ser>
          <c:idx val="2"/>
          <c:order val="2"/>
          <c:tx>
            <c:strRef>
              <c:f>Sheet3!$D$1</c:f>
              <c:strCache>
                <c:ptCount val="1"/>
                <c:pt idx="0">
                  <c:v>Hispanic </c:v>
                </c:pt>
              </c:strCache>
            </c:strRef>
          </c:tx>
          <c:spPr>
            <a:ln w="28575" cap="rnd">
              <a:solidFill>
                <a:schemeClr val="tx2"/>
              </a:solidFill>
              <a:round/>
            </a:ln>
            <a:effectLst/>
          </c:spPr>
          <c:marker>
            <c:symbol val="circle"/>
            <c:size val="5"/>
            <c:spPr>
              <a:solidFill>
                <a:schemeClr val="tx2"/>
              </a:solidFill>
              <a:ln w="9525">
                <a:solidFill>
                  <a:schemeClr val="tx2"/>
                </a:solidFill>
              </a:ln>
              <a:effectLst/>
            </c:spPr>
          </c:marker>
          <c:dLbls>
            <c:dLbl>
              <c:idx val="0"/>
              <c:layout/>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1449-49B9-9D7D-975FC740B053}"/>
                </c:ext>
              </c:extLst>
            </c:dLbl>
            <c:dLbl>
              <c:idx val="10"/>
              <c:layout/>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1449-49B9-9D7D-975FC740B053}"/>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Sheet3!$D$2:$D$12</c:f>
              <c:numCache>
                <c:formatCode>#,##0</c:formatCode>
                <c:ptCount val="11"/>
                <c:pt idx="0">
                  <c:v>9460921</c:v>
                </c:pt>
                <c:pt idx="1">
                  <c:v>9681249</c:v>
                </c:pt>
                <c:pt idx="2">
                  <c:v>9905223</c:v>
                </c:pt>
                <c:pt idx="3">
                  <c:v>10132148</c:v>
                </c:pt>
                <c:pt idx="4">
                  <c:v>10361956</c:v>
                </c:pt>
                <c:pt idx="5">
                  <c:v>10594952</c:v>
                </c:pt>
                <c:pt idx="6">
                  <c:v>10830665</c:v>
                </c:pt>
                <c:pt idx="7">
                  <c:v>11069430</c:v>
                </c:pt>
                <c:pt idx="8">
                  <c:v>11311352</c:v>
                </c:pt>
                <c:pt idx="9">
                  <c:v>11556382</c:v>
                </c:pt>
                <c:pt idx="10">
                  <c:v>11804659</c:v>
                </c:pt>
              </c:numCache>
            </c:numRef>
          </c:val>
          <c:smooth val="0"/>
          <c:extLst>
            <c:ext xmlns:c16="http://schemas.microsoft.com/office/drawing/2014/chart" uri="{C3380CC4-5D6E-409C-BE32-E72D297353CC}">
              <c16:uniqueId val="{00000002-1449-49B9-9D7D-975FC740B053}"/>
            </c:ext>
          </c:extLst>
        </c:ser>
        <c:ser>
          <c:idx val="3"/>
          <c:order val="3"/>
          <c:tx>
            <c:strRef>
              <c:f>Sheet3!$E$1</c:f>
              <c:strCache>
                <c:ptCount val="1"/>
                <c:pt idx="0">
                  <c:v>NH Asian </c:v>
                </c:pt>
              </c:strCache>
            </c:strRef>
          </c:tx>
          <c:spPr>
            <a:ln w="28575" cap="rnd">
              <a:solidFill>
                <a:schemeClr val="accent2">
                  <a:lumMod val="75000"/>
                </a:schemeClr>
              </a:solidFill>
              <a:round/>
            </a:ln>
            <a:effectLst/>
          </c:spPr>
          <c:marker>
            <c:symbol val="circle"/>
            <c:size val="5"/>
            <c:spPr>
              <a:solidFill>
                <a:schemeClr val="accent2">
                  <a:lumMod val="75000"/>
                </a:schemeClr>
              </a:solidFill>
              <a:ln w="9525">
                <a:solidFill>
                  <a:schemeClr val="accent2">
                    <a:lumMod val="75000"/>
                  </a:schemeClr>
                </a:solidFill>
              </a:ln>
              <a:effectLst/>
            </c:spPr>
          </c:marker>
          <c:dLbls>
            <c:dLbl>
              <c:idx val="0"/>
              <c:layout/>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1449-49B9-9D7D-975FC740B053}"/>
                </c:ext>
              </c:extLst>
            </c:dLbl>
            <c:dLbl>
              <c:idx val="10"/>
              <c:layout/>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1449-49B9-9D7D-975FC740B053}"/>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Sheet3!$E$2:$E$12</c:f>
              <c:numCache>
                <c:formatCode>#,##0</c:formatCode>
                <c:ptCount val="11"/>
                <c:pt idx="0">
                  <c:v>948426</c:v>
                </c:pt>
                <c:pt idx="1">
                  <c:v>995813</c:v>
                </c:pt>
                <c:pt idx="2">
                  <c:v>1045280</c:v>
                </c:pt>
                <c:pt idx="3">
                  <c:v>1096888</c:v>
                </c:pt>
                <c:pt idx="4">
                  <c:v>1150724</c:v>
                </c:pt>
                <c:pt idx="5">
                  <c:v>1206752</c:v>
                </c:pt>
                <c:pt idx="6">
                  <c:v>1265200</c:v>
                </c:pt>
                <c:pt idx="7">
                  <c:v>1326199</c:v>
                </c:pt>
                <c:pt idx="8">
                  <c:v>1389858</c:v>
                </c:pt>
                <c:pt idx="9">
                  <c:v>1456220</c:v>
                </c:pt>
                <c:pt idx="10">
                  <c:v>1525540</c:v>
                </c:pt>
              </c:numCache>
            </c:numRef>
          </c:val>
          <c:smooth val="0"/>
          <c:extLst>
            <c:ext xmlns:c16="http://schemas.microsoft.com/office/drawing/2014/chart" uri="{C3380CC4-5D6E-409C-BE32-E72D297353CC}">
              <c16:uniqueId val="{00000003-1449-49B9-9D7D-975FC740B053}"/>
            </c:ext>
          </c:extLst>
        </c:ser>
        <c:ser>
          <c:idx val="4"/>
          <c:order val="4"/>
          <c:tx>
            <c:strRef>
              <c:f>Sheet3!$F$1</c:f>
              <c:strCache>
                <c:ptCount val="1"/>
                <c:pt idx="0">
                  <c:v>NH Other </c:v>
                </c:pt>
              </c:strCache>
            </c:strRef>
          </c:tx>
          <c:spPr>
            <a:ln w="28575" cap="rnd">
              <a:solidFill>
                <a:schemeClr val="accent6">
                  <a:lumMod val="75000"/>
                </a:schemeClr>
              </a:solidFill>
              <a:round/>
            </a:ln>
            <a:effectLst/>
          </c:spPr>
          <c:marker>
            <c:symbol val="circle"/>
            <c:size val="5"/>
            <c:spPr>
              <a:solidFill>
                <a:schemeClr val="accent6">
                  <a:lumMod val="75000"/>
                </a:schemeClr>
              </a:solidFill>
              <a:ln w="9525">
                <a:solidFill>
                  <a:schemeClr val="accent6">
                    <a:lumMod val="75000"/>
                  </a:schemeClr>
                </a:solidFill>
              </a:ln>
              <a:effectLst/>
            </c:spPr>
          </c:marker>
          <c:dLbls>
            <c:dLbl>
              <c:idx val="0"/>
              <c:layout/>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l"/>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1449-49B9-9D7D-975FC740B053}"/>
                </c:ext>
              </c:extLst>
            </c:dLbl>
            <c:dLbl>
              <c:idx val="10"/>
              <c:layout/>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1449-49B9-9D7D-975FC740B053}"/>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Sheet3!$F$2:$F$12</c:f>
              <c:numCache>
                <c:formatCode>#,##0</c:formatCode>
                <c:ptCount val="11"/>
                <c:pt idx="0">
                  <c:v>452044</c:v>
                </c:pt>
                <c:pt idx="1">
                  <c:v>468808</c:v>
                </c:pt>
                <c:pt idx="2">
                  <c:v>486223</c:v>
                </c:pt>
                <c:pt idx="3">
                  <c:v>504309</c:v>
                </c:pt>
                <c:pt idx="4">
                  <c:v>523152</c:v>
                </c:pt>
                <c:pt idx="5">
                  <c:v>542675</c:v>
                </c:pt>
                <c:pt idx="6">
                  <c:v>562844</c:v>
                </c:pt>
                <c:pt idx="7">
                  <c:v>583789</c:v>
                </c:pt>
                <c:pt idx="8">
                  <c:v>605397</c:v>
                </c:pt>
                <c:pt idx="9">
                  <c:v>627886</c:v>
                </c:pt>
                <c:pt idx="10">
                  <c:v>651054</c:v>
                </c:pt>
              </c:numCache>
            </c:numRef>
          </c:val>
          <c:smooth val="0"/>
          <c:extLst>
            <c:ext xmlns:c16="http://schemas.microsoft.com/office/drawing/2014/chart" uri="{C3380CC4-5D6E-409C-BE32-E72D297353CC}">
              <c16:uniqueId val="{00000004-1449-49B9-9D7D-975FC740B053}"/>
            </c:ext>
          </c:extLst>
        </c:ser>
        <c:dLbls>
          <c:showLegendKey val="0"/>
          <c:showVal val="0"/>
          <c:showCatName val="0"/>
          <c:showSerName val="0"/>
          <c:showPercent val="0"/>
          <c:showBubbleSize val="0"/>
        </c:dLbls>
        <c:marker val="1"/>
        <c:smooth val="0"/>
        <c:axId val="675402264"/>
        <c:axId val="675402592"/>
      </c:lineChart>
      <c:catAx>
        <c:axId val="675402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75402592"/>
        <c:crosses val="autoZero"/>
        <c:auto val="1"/>
        <c:lblAlgn val="ctr"/>
        <c:lblOffset val="100"/>
        <c:noMultiLvlLbl val="0"/>
      </c:catAx>
      <c:valAx>
        <c:axId val="6754025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75402264"/>
        <c:crosses val="autoZero"/>
        <c:crossBetween val="between"/>
        <c:dispUnits>
          <c:builtInUnit val="millions"/>
          <c:dispUnitsLbl>
            <c:layout/>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Numeric Change, 2010-2020</c:v>
          </c:tx>
          <c:spPr>
            <a:solidFill>
              <a:schemeClr val="accent1"/>
            </a:solidFill>
            <a:ln>
              <a:noFill/>
            </a:ln>
            <a:effectLst/>
          </c:spPr>
          <c:invertIfNegative val="0"/>
          <c:dPt>
            <c:idx val="1"/>
            <c:invertIfNegative val="0"/>
            <c:bubble3D val="0"/>
            <c:spPr>
              <a:solidFill>
                <a:srgbClr val="BC8B00"/>
              </a:solidFill>
              <a:ln>
                <a:noFill/>
              </a:ln>
              <a:effectLst/>
            </c:spPr>
            <c:extLst>
              <c:ext xmlns:c16="http://schemas.microsoft.com/office/drawing/2014/chart" uri="{C3380CC4-5D6E-409C-BE32-E72D297353CC}">
                <c16:uniqueId val="{00000003-C61D-44AA-87B4-7BDE934C5953}"/>
              </c:ext>
            </c:extLst>
          </c:dPt>
          <c:dPt>
            <c:idx val="2"/>
            <c:invertIfNegative val="0"/>
            <c:bubble3D val="0"/>
            <c:spPr>
              <a:solidFill>
                <a:schemeClr val="tx2"/>
              </a:solidFill>
              <a:ln>
                <a:noFill/>
              </a:ln>
              <a:effectLst/>
            </c:spPr>
            <c:extLst>
              <c:ext xmlns:c16="http://schemas.microsoft.com/office/drawing/2014/chart" uri="{C3380CC4-5D6E-409C-BE32-E72D297353CC}">
                <c16:uniqueId val="{00000004-C61D-44AA-87B4-7BDE934C5953}"/>
              </c:ext>
            </c:extLst>
          </c:dPt>
          <c:dPt>
            <c:idx val="3"/>
            <c:invertIfNegative val="0"/>
            <c:bubble3D val="0"/>
            <c:spPr>
              <a:solidFill>
                <a:schemeClr val="accent2">
                  <a:lumMod val="75000"/>
                </a:schemeClr>
              </a:solidFill>
              <a:ln>
                <a:noFill/>
              </a:ln>
              <a:effectLst/>
            </c:spPr>
            <c:extLst>
              <c:ext xmlns:c16="http://schemas.microsoft.com/office/drawing/2014/chart" uri="{C3380CC4-5D6E-409C-BE32-E72D297353CC}">
                <c16:uniqueId val="{00000007-C61D-44AA-87B4-7BDE934C5953}"/>
              </c:ext>
            </c:extLst>
          </c:dPt>
          <c:dPt>
            <c:idx val="4"/>
            <c:invertIfNegative val="0"/>
            <c:bubble3D val="0"/>
            <c:spPr>
              <a:solidFill>
                <a:schemeClr val="accent6">
                  <a:lumMod val="75000"/>
                </a:schemeClr>
              </a:solidFill>
              <a:ln>
                <a:noFill/>
              </a:ln>
              <a:effectLst/>
            </c:spPr>
            <c:extLst>
              <c:ext xmlns:c16="http://schemas.microsoft.com/office/drawing/2014/chart" uri="{C3380CC4-5D6E-409C-BE32-E72D297353CC}">
                <c16:uniqueId val="{00000008-C61D-44AA-87B4-7BDE934C5953}"/>
              </c:ext>
            </c:extLst>
          </c:dPt>
          <c:dLbls>
            <c:dLbl>
              <c:idx val="0"/>
              <c:spPr>
                <a:solidFill>
                  <a:schemeClr val="accent1"/>
                </a:solid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2-C61D-44AA-87B4-7BDE934C5953}"/>
                </c:ext>
              </c:extLst>
            </c:dLbl>
            <c:dLbl>
              <c:idx val="1"/>
              <c:spPr>
                <a:solidFill>
                  <a:srgbClr val="BC8B00"/>
                </a:solid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3-C61D-44AA-87B4-7BDE934C5953}"/>
                </c:ext>
              </c:extLst>
            </c:dLbl>
            <c:dLbl>
              <c:idx val="2"/>
              <c:spPr>
                <a:solidFill>
                  <a:schemeClr val="tx2"/>
                </a:solid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4-C61D-44AA-87B4-7BDE934C5953}"/>
                </c:ext>
              </c:extLst>
            </c:dLbl>
            <c:dLbl>
              <c:idx val="3"/>
              <c:spPr>
                <a:solidFill>
                  <a:schemeClr val="accent2">
                    <a:lumMod val="75000"/>
                  </a:schemeClr>
                </a:solid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7-C61D-44AA-87B4-7BDE934C5953}"/>
                </c:ext>
              </c:extLst>
            </c:dLbl>
            <c:dLbl>
              <c:idx val="4"/>
              <c:spPr>
                <a:solidFill>
                  <a:schemeClr val="accent6">
                    <a:lumMod val="75000"/>
                  </a:schemeClr>
                </a:solid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8-C61D-44AA-87B4-7BDE934C5953}"/>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Sheet3!$H$1:$L$1</c:f>
              <c:strCache>
                <c:ptCount val="5"/>
                <c:pt idx="0">
                  <c:v>NH White </c:v>
                </c:pt>
                <c:pt idx="1">
                  <c:v>NH Black </c:v>
                </c:pt>
                <c:pt idx="2">
                  <c:v>Hispanic </c:v>
                </c:pt>
                <c:pt idx="3">
                  <c:v>NH Asian </c:v>
                </c:pt>
                <c:pt idx="4">
                  <c:v>NH Other </c:v>
                </c:pt>
              </c:strCache>
            </c:strRef>
          </c:cat>
          <c:val>
            <c:numRef>
              <c:f>Sheet3!$H$2:$L$2</c:f>
              <c:numCache>
                <c:formatCode>#,##0</c:formatCode>
                <c:ptCount val="5"/>
                <c:pt idx="0">
                  <c:v>741178</c:v>
                </c:pt>
                <c:pt idx="1">
                  <c:v>671067</c:v>
                </c:pt>
                <c:pt idx="2">
                  <c:v>2343738</c:v>
                </c:pt>
                <c:pt idx="3">
                  <c:v>577114</c:v>
                </c:pt>
                <c:pt idx="4">
                  <c:v>199010</c:v>
                </c:pt>
              </c:numCache>
            </c:numRef>
          </c:val>
          <c:extLst>
            <c:ext xmlns:c16="http://schemas.microsoft.com/office/drawing/2014/chart" uri="{C3380CC4-5D6E-409C-BE32-E72D297353CC}">
              <c16:uniqueId val="{00000000-C61D-44AA-87B4-7BDE934C5953}"/>
            </c:ext>
          </c:extLst>
        </c:ser>
        <c:dLbls>
          <c:dLblPos val="inBase"/>
          <c:showLegendKey val="0"/>
          <c:showVal val="1"/>
          <c:showCatName val="0"/>
          <c:showSerName val="0"/>
          <c:showPercent val="0"/>
          <c:showBubbleSize val="0"/>
        </c:dLbls>
        <c:gapWidth val="150"/>
        <c:axId val="678333960"/>
        <c:axId val="678334288"/>
      </c:barChart>
      <c:lineChart>
        <c:grouping val="standard"/>
        <c:varyColors val="0"/>
        <c:ser>
          <c:idx val="1"/>
          <c:order val="1"/>
          <c:tx>
            <c:v>Percent of Total Population Change</c:v>
          </c:tx>
          <c:spPr>
            <a:ln w="34925" cap="rnd">
              <a:solidFill>
                <a:schemeClr val="tx1">
                  <a:lumMod val="65000"/>
                  <a:lumOff val="35000"/>
                </a:schemeClr>
              </a:solidFill>
              <a:round/>
            </a:ln>
            <a:effectLst/>
          </c:spPr>
          <c:marker>
            <c:symbol val="circle"/>
            <c:size val="6"/>
            <c:spPr>
              <a:solidFill>
                <a:schemeClr val="tx1">
                  <a:lumMod val="65000"/>
                  <a:lumOff val="35000"/>
                </a:schemeClr>
              </a:solidFill>
              <a:ln w="9525">
                <a:solidFill>
                  <a:schemeClr val="tx1">
                    <a:lumMod val="65000"/>
                    <a:lumOff val="35000"/>
                  </a:schemeClr>
                </a:solidFill>
              </a:ln>
              <a:effectLst/>
            </c:spPr>
          </c:marker>
          <c:dLbls>
            <c:dLbl>
              <c:idx val="1"/>
              <c:layout>
                <c:manualLayout>
                  <c:x val="-6.5187746801920035E-2"/>
                  <c:y val="-5.458124065329138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C61D-44AA-87B4-7BDE934C5953}"/>
                </c:ext>
              </c:extLst>
            </c:dLbl>
            <c:dLbl>
              <c:idx val="2"/>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5-C61D-44AA-87B4-7BDE934C5953}"/>
                </c:ext>
              </c:extLst>
            </c:dLbl>
            <c:dLbl>
              <c:idx val="3"/>
              <c:layout>
                <c:manualLayout>
                  <c:x val="-1.4136695750869089E-2"/>
                  <c:y val="-5.18582998772532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C61D-44AA-87B4-7BDE934C5953}"/>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Sheet3!$H$1:$L$1</c:f>
              <c:strCache>
                <c:ptCount val="5"/>
                <c:pt idx="0">
                  <c:v>NH White </c:v>
                </c:pt>
                <c:pt idx="1">
                  <c:v>NH Black </c:v>
                </c:pt>
                <c:pt idx="2">
                  <c:v>Hispanic </c:v>
                </c:pt>
                <c:pt idx="3">
                  <c:v>NH Asian </c:v>
                </c:pt>
                <c:pt idx="4">
                  <c:v>NH Other </c:v>
                </c:pt>
              </c:strCache>
            </c:strRef>
          </c:cat>
          <c:val>
            <c:numRef>
              <c:f>Sheet3!$H$3:$L$3</c:f>
              <c:numCache>
                <c:formatCode>0.0%</c:formatCode>
                <c:ptCount val="5"/>
                <c:pt idx="0">
                  <c:v>0.16353938686796229</c:v>
                </c:pt>
                <c:pt idx="1">
                  <c:v>0.14806954028225724</c:v>
                </c:pt>
                <c:pt idx="2">
                  <c:v>0.51714092363662201</c:v>
                </c:pt>
                <c:pt idx="3">
                  <c:v>0.12733900589725705</c:v>
                </c:pt>
                <c:pt idx="4">
                  <c:v>4.3911143315901409E-2</c:v>
                </c:pt>
              </c:numCache>
            </c:numRef>
          </c:val>
          <c:smooth val="0"/>
          <c:extLst>
            <c:ext xmlns:c16="http://schemas.microsoft.com/office/drawing/2014/chart" uri="{C3380CC4-5D6E-409C-BE32-E72D297353CC}">
              <c16:uniqueId val="{00000001-C61D-44AA-87B4-7BDE934C5953}"/>
            </c:ext>
          </c:extLst>
        </c:ser>
        <c:dLbls>
          <c:showLegendKey val="0"/>
          <c:showVal val="1"/>
          <c:showCatName val="0"/>
          <c:showSerName val="0"/>
          <c:showPercent val="0"/>
          <c:showBubbleSize val="0"/>
        </c:dLbls>
        <c:marker val="1"/>
        <c:smooth val="0"/>
        <c:axId val="221221144"/>
        <c:axId val="221218520"/>
      </c:lineChart>
      <c:catAx>
        <c:axId val="678333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78334288"/>
        <c:crosses val="autoZero"/>
        <c:auto val="1"/>
        <c:lblAlgn val="ctr"/>
        <c:lblOffset val="100"/>
        <c:noMultiLvlLbl val="0"/>
      </c:catAx>
      <c:valAx>
        <c:axId val="6783342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78333960"/>
        <c:crosses val="autoZero"/>
        <c:crossBetween val="between"/>
      </c:valAx>
      <c:valAx>
        <c:axId val="221218520"/>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21221144"/>
        <c:crosses val="max"/>
        <c:crossBetween val="between"/>
      </c:valAx>
      <c:catAx>
        <c:axId val="221221144"/>
        <c:scaling>
          <c:orientation val="minMax"/>
        </c:scaling>
        <c:delete val="1"/>
        <c:axPos val="b"/>
        <c:numFmt formatCode="General" sourceLinked="1"/>
        <c:majorTickMark val="out"/>
        <c:minorTickMark val="none"/>
        <c:tickLblPos val="nextTo"/>
        <c:crossAx val="221218520"/>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8844" cy="351216"/>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sz="quarter" idx="1"/>
          </p:nvPr>
        </p:nvSpPr>
        <p:spPr>
          <a:xfrm>
            <a:off x="5265539" y="0"/>
            <a:ext cx="4028844" cy="351216"/>
          </a:xfrm>
          <a:prstGeom prst="rect">
            <a:avLst/>
          </a:prstGeom>
        </p:spPr>
        <p:txBody>
          <a:bodyPr vert="horz" lIns="88139" tIns="44070" rIns="88139" bIns="44070" rtlCol="0"/>
          <a:lstStyle>
            <a:lvl1pPr algn="r">
              <a:defRPr sz="1200"/>
            </a:lvl1pPr>
          </a:lstStyle>
          <a:p>
            <a:fld id="{1B21FB2D-27B8-4727-AE11-4AB7B0934FCE}" type="datetimeFigureOut">
              <a:rPr lang="en-US" smtClean="0"/>
              <a:t>12/3/2019</a:t>
            </a:fld>
            <a:endParaRPr lang="en-US"/>
          </a:p>
        </p:txBody>
      </p:sp>
      <p:sp>
        <p:nvSpPr>
          <p:cNvPr id="4" name="Footer Placeholder 3"/>
          <p:cNvSpPr>
            <a:spLocks noGrp="1"/>
          </p:cNvSpPr>
          <p:nvPr>
            <p:ph type="ftr" sz="quarter" idx="2"/>
          </p:nvPr>
        </p:nvSpPr>
        <p:spPr>
          <a:xfrm>
            <a:off x="1" y="6659185"/>
            <a:ext cx="4028844" cy="351215"/>
          </a:xfrm>
          <a:prstGeom prst="rect">
            <a:avLst/>
          </a:prstGeom>
        </p:spPr>
        <p:txBody>
          <a:bodyPr vert="horz" lIns="88139" tIns="44070" rIns="88139" bIns="44070" rtlCol="0" anchor="b"/>
          <a:lstStyle>
            <a:lvl1pPr algn="l">
              <a:defRPr sz="1200"/>
            </a:lvl1pPr>
          </a:lstStyle>
          <a:p>
            <a:endParaRPr lang="en-US"/>
          </a:p>
        </p:txBody>
      </p:sp>
      <p:sp>
        <p:nvSpPr>
          <p:cNvPr id="5" name="Slide Number Placeholder 4"/>
          <p:cNvSpPr>
            <a:spLocks noGrp="1"/>
          </p:cNvSpPr>
          <p:nvPr>
            <p:ph type="sldNum" sz="quarter" idx="3"/>
          </p:nvPr>
        </p:nvSpPr>
        <p:spPr>
          <a:xfrm>
            <a:off x="5265539" y="6659185"/>
            <a:ext cx="4028844" cy="351215"/>
          </a:xfrm>
          <a:prstGeom prst="rect">
            <a:avLst/>
          </a:prstGeom>
        </p:spPr>
        <p:txBody>
          <a:bodyPr vert="horz" lIns="88139" tIns="44070" rIns="88139" bIns="44070" rtlCol="0" anchor="b"/>
          <a:lstStyle>
            <a:lvl1pPr algn="r">
              <a:defRPr sz="1200"/>
            </a:lvl1pPr>
          </a:lstStyle>
          <a:p>
            <a:fld id="{C3D10B85-B6E0-45B9-9ED2-169B86A5848B}" type="slidenum">
              <a:rPr lang="en-US" smtClean="0"/>
              <a:t>‹#›</a:t>
            </a:fld>
            <a:endParaRPr lang="en-US"/>
          </a:p>
        </p:txBody>
      </p:sp>
    </p:spTree>
    <p:extLst>
      <p:ext uri="{BB962C8B-B14F-4D97-AF65-F5344CB8AC3E}">
        <p14:creationId xmlns:p14="http://schemas.microsoft.com/office/powerpoint/2010/main" val="16949116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5265809" y="1"/>
            <a:ext cx="4028440" cy="351737"/>
          </a:xfrm>
          <a:prstGeom prst="rect">
            <a:avLst/>
          </a:prstGeom>
        </p:spPr>
        <p:txBody>
          <a:bodyPr vert="horz" lIns="93164" tIns="46582" rIns="93164" bIns="46582" rtlCol="0"/>
          <a:lstStyle>
            <a:lvl1pPr algn="r">
              <a:defRPr sz="1200"/>
            </a:lvl1pPr>
          </a:lstStyle>
          <a:p>
            <a:fld id="{755BA6F8-D932-4BC6-B450-A920176CDAFB}" type="datetimeFigureOut">
              <a:rPr lang="en-US" smtClean="0"/>
              <a:t>12/3/2019</a:t>
            </a:fld>
            <a:endParaRPr lang="en-US" dirty="0"/>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64" tIns="46582" rIns="93164" bIns="4658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5"/>
            <a:ext cx="4028440" cy="351736"/>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5"/>
            <a:ext cx="4028440" cy="351736"/>
          </a:xfrm>
          <a:prstGeom prst="rect">
            <a:avLst/>
          </a:prstGeom>
        </p:spPr>
        <p:txBody>
          <a:bodyPr vert="horz" lIns="93164" tIns="46582" rIns="93164" bIns="46582" rtlCol="0" anchor="b"/>
          <a:lstStyle>
            <a:lvl1pPr algn="r">
              <a:defRPr sz="1200"/>
            </a:lvl1pPr>
          </a:lstStyle>
          <a:p>
            <a:fld id="{36C95698-22BF-4099-B592-586CF61CB162}" type="slidenum">
              <a:rPr lang="en-US" smtClean="0"/>
              <a:t>‹#›</a:t>
            </a:fld>
            <a:endParaRPr lang="en-US" dirty="0"/>
          </a:p>
        </p:txBody>
      </p:sp>
    </p:spTree>
    <p:extLst>
      <p:ext uri="{BB962C8B-B14F-4D97-AF65-F5344CB8AC3E}">
        <p14:creationId xmlns:p14="http://schemas.microsoft.com/office/powerpoint/2010/main" val="2500926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5625" y="876300"/>
            <a:ext cx="5994400" cy="44973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C95698-22BF-4099-B592-586CF61CB162}" type="slidenum">
              <a:rPr lang="en-US" smtClean="0"/>
              <a:t>1</a:t>
            </a:fld>
            <a:endParaRPr lang="en-US" dirty="0"/>
          </a:p>
        </p:txBody>
      </p:sp>
    </p:spTree>
    <p:extLst>
      <p:ext uri="{BB962C8B-B14F-4D97-AF65-F5344CB8AC3E}">
        <p14:creationId xmlns:p14="http://schemas.microsoft.com/office/powerpoint/2010/main" val="3082863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Texas growth is projected</a:t>
            </a:r>
            <a:r>
              <a:rPr lang="en-US" baseline="0" dirty="0" smtClean="0"/>
              <a:t> to come largely from growth among non-whites. </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11</a:t>
            </a:fld>
            <a:endParaRPr lang="en-US" dirty="0"/>
          </a:p>
        </p:txBody>
      </p:sp>
    </p:spTree>
    <p:extLst>
      <p:ext uri="{BB962C8B-B14F-4D97-AF65-F5344CB8AC3E}">
        <p14:creationId xmlns:p14="http://schemas.microsoft.com/office/powerpoint/2010/main" val="1663179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Hispanic population is projected to be the greatest contributor to the total population change for a</a:t>
            </a:r>
            <a:r>
              <a:rPr lang="en-US" dirty="0" smtClean="0"/>
              <a:t>t least half of the top</a:t>
            </a:r>
            <a:r>
              <a:rPr lang="en-US" baseline="0" dirty="0" smtClean="0"/>
              <a:t> 10</a:t>
            </a:r>
            <a:r>
              <a:rPr lang="en-US" dirty="0" smtClean="0"/>
              <a:t> counties adding the largest numbers to their populations between 2010 and 2020.</a:t>
            </a:r>
            <a:r>
              <a:rPr lang="en-US" baseline="0" dirty="0" smtClean="0"/>
              <a:t> The NH White population is projected to be the greatest contributor to total population change in Collin, Denton, Montgomery, and Williamson counties. The Asian population is projected to be the greatest contributor to the total population change in Fort Bend County. The Black population is projected to contribute over 25% of the total population change in Dallas and Tarrant Counties.</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12</a:t>
            </a:fld>
            <a:endParaRPr lang="en-US" dirty="0"/>
          </a:p>
        </p:txBody>
      </p:sp>
    </p:spTree>
    <p:extLst>
      <p:ext uri="{BB962C8B-B14F-4D97-AF65-F5344CB8AC3E}">
        <p14:creationId xmlns:p14="http://schemas.microsoft.com/office/powerpoint/2010/main" val="4210291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Hispanic population is projected to be the greatest contributor to the total population change for a</a:t>
            </a:r>
            <a:r>
              <a:rPr lang="en-US" dirty="0" smtClean="0"/>
              <a:t>t least half of the</a:t>
            </a:r>
            <a:r>
              <a:rPr lang="en-US" baseline="0" dirty="0" smtClean="0"/>
              <a:t> top 10 fastest growing </a:t>
            </a:r>
            <a:r>
              <a:rPr lang="en-US" dirty="0" smtClean="0"/>
              <a:t>counties between 2010 and 2020.</a:t>
            </a:r>
            <a:r>
              <a:rPr lang="en-US" baseline="0" dirty="0" smtClean="0"/>
              <a:t> The NH White population is projected to be the greatest contributor to total population change in the suburban counties of Comal, Denton, Kendall, and Williamson. The Asian population is projected to be the greatest contributor to the total population change in Fort Bend County. The Black population is projected to contribute over 20% to the total population change in Denton County. </a:t>
            </a:r>
            <a:endParaRPr lang="en-US" dirty="0" smtClean="0"/>
          </a:p>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13</a:t>
            </a:fld>
            <a:endParaRPr lang="en-US" dirty="0"/>
          </a:p>
        </p:txBody>
      </p:sp>
    </p:spTree>
    <p:extLst>
      <p:ext uri="{BB962C8B-B14F-4D97-AF65-F5344CB8AC3E}">
        <p14:creationId xmlns:p14="http://schemas.microsoft.com/office/powerpoint/2010/main" val="2561594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16100" y="876300"/>
            <a:ext cx="5118100" cy="3838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C95698-22BF-4099-B592-586CF61CB162}" type="slidenum">
              <a:rPr lang="en-US" smtClean="0"/>
              <a:t>14</a:t>
            </a:fld>
            <a:endParaRPr lang="en-US" dirty="0"/>
          </a:p>
        </p:txBody>
      </p:sp>
    </p:spTree>
    <p:extLst>
      <p:ext uri="{BB962C8B-B14F-4D97-AF65-F5344CB8AC3E}">
        <p14:creationId xmlns:p14="http://schemas.microsoft.com/office/powerpoint/2010/main" val="3853448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2600" y="876300"/>
            <a:ext cx="6046788" cy="45354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C95698-22BF-4099-B592-586CF61CB162}" type="slidenum">
              <a:rPr lang="en-US" smtClean="0"/>
              <a:t>15</a:t>
            </a:fld>
            <a:endParaRPr lang="en-US" dirty="0"/>
          </a:p>
        </p:txBody>
      </p:sp>
    </p:spTree>
    <p:extLst>
      <p:ext uri="{BB962C8B-B14F-4D97-AF65-F5344CB8AC3E}">
        <p14:creationId xmlns:p14="http://schemas.microsoft.com/office/powerpoint/2010/main" val="1882725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35188" y="876300"/>
            <a:ext cx="4745037" cy="3559175"/>
          </a:xfrm>
        </p:spPr>
      </p:sp>
      <p:sp>
        <p:nvSpPr>
          <p:cNvPr id="3" name="Notes Placeholder 2"/>
          <p:cNvSpPr>
            <a:spLocks noGrp="1"/>
          </p:cNvSpPr>
          <p:nvPr>
            <p:ph type="body" idx="1"/>
          </p:nvPr>
        </p:nvSpPr>
        <p:spPr/>
        <p:txBody>
          <a:bodyPr/>
          <a:lstStyle/>
          <a:p>
            <a:r>
              <a:rPr lang="en-US" dirty="0" smtClean="0"/>
              <a:t>Every ten years, the country conducts a census to count every person in the United States.</a:t>
            </a:r>
          </a:p>
          <a:p>
            <a:r>
              <a:rPr lang="en-US" dirty="0" smtClean="0"/>
              <a:t>The next count will take place </a:t>
            </a:r>
            <a:r>
              <a:rPr lang="en-US" b="1" dirty="0" smtClean="0"/>
              <a:t>April 1, 2020</a:t>
            </a:r>
            <a:r>
              <a:rPr lang="en-US" dirty="0" smtClean="0"/>
              <a:t>.</a:t>
            </a:r>
          </a:p>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2</a:t>
            </a:fld>
            <a:endParaRPr lang="en-US" dirty="0"/>
          </a:p>
        </p:txBody>
      </p:sp>
    </p:spTree>
    <p:extLst>
      <p:ext uri="{BB962C8B-B14F-4D97-AF65-F5344CB8AC3E}">
        <p14:creationId xmlns:p14="http://schemas.microsoft.com/office/powerpoint/2010/main" val="2966497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1725" y="404813"/>
            <a:ext cx="4956175" cy="3717925"/>
          </a:xfrm>
        </p:spPr>
      </p:sp>
      <p:sp>
        <p:nvSpPr>
          <p:cNvPr id="3" name="Notes Placeholder 2"/>
          <p:cNvSpPr>
            <a:spLocks noGrp="1"/>
          </p:cNvSpPr>
          <p:nvPr>
            <p:ph type="body" idx="1"/>
          </p:nvPr>
        </p:nvSpPr>
        <p:spPr>
          <a:xfrm>
            <a:off x="929640" y="4251278"/>
            <a:ext cx="7437120" cy="1882822"/>
          </a:xfrm>
        </p:spPr>
        <p:txBody>
          <a:bodyPr>
            <a:normAutofit/>
          </a:bodyPr>
          <a:lstStyle/>
          <a:p>
            <a:pPr defTabSz="1175158"/>
            <a:r>
              <a:rPr lang="en-US" dirty="0" smtClean="0"/>
              <a:t>Texas is the second largest</a:t>
            </a:r>
            <a:r>
              <a:rPr lang="en-US" baseline="0" dirty="0" smtClean="0"/>
              <a:t> state in terms of population (2</a:t>
            </a:r>
            <a:r>
              <a:rPr lang="en-US" baseline="30000" dirty="0" smtClean="0"/>
              <a:t>nd</a:t>
            </a:r>
            <a:r>
              <a:rPr lang="en-US" baseline="0" dirty="0" smtClean="0"/>
              <a:t> to CA) and area (2</a:t>
            </a:r>
            <a:r>
              <a:rPr lang="en-US" baseline="30000" dirty="0" smtClean="0"/>
              <a:t>nd</a:t>
            </a:r>
            <a:r>
              <a:rPr lang="en-US" baseline="0" dirty="0" smtClean="0"/>
              <a:t> to AK). In terms of </a:t>
            </a:r>
            <a:r>
              <a:rPr lang="en-US" b="1" baseline="0" dirty="0" smtClean="0"/>
              <a:t>number of people, </a:t>
            </a:r>
            <a:r>
              <a:rPr lang="en-US" baseline="0" dirty="0" smtClean="0"/>
              <a:t>Texas’ growth exceeds that of all other states between 2010 and 2018. </a:t>
            </a:r>
            <a:r>
              <a:rPr lang="en-US" altLang="en-US" dirty="0" smtClean="0">
                <a:solidFill>
                  <a:srgbClr val="254061"/>
                </a:solidFill>
                <a:ea typeface="Calibri" panose="020F0502020204030204" pitchFamily="34" charset="0"/>
              </a:rPr>
              <a:t>Texas has added over 3.5 million people between April 1, 2010 and July 1, 2018. This puts Texas</a:t>
            </a:r>
            <a:r>
              <a:rPr lang="en-US" altLang="en-US" baseline="0" dirty="0" smtClean="0">
                <a:solidFill>
                  <a:srgbClr val="254061"/>
                </a:solidFill>
                <a:ea typeface="Calibri" panose="020F0502020204030204" pitchFamily="34" charset="0"/>
              </a:rPr>
              <a:t> on track to meet or surpass the number of people added in the last census when T</a:t>
            </a:r>
            <a:r>
              <a:rPr lang="en-US" altLang="en-US" dirty="0" smtClean="0">
                <a:solidFill>
                  <a:srgbClr val="254061"/>
                </a:solidFill>
                <a:ea typeface="Calibri" panose="020F0502020204030204" pitchFamily="34" charset="0"/>
              </a:rPr>
              <a:t>exas gained 4 congressional</a:t>
            </a:r>
            <a:r>
              <a:rPr lang="en-US" altLang="en-US" baseline="0" dirty="0" smtClean="0">
                <a:solidFill>
                  <a:srgbClr val="254061"/>
                </a:solidFill>
                <a:ea typeface="Calibri" panose="020F0502020204030204" pitchFamily="34" charset="0"/>
              </a:rPr>
              <a:t> seats. Projections from multiple sources anticipate Texas will gain 3 congressional districts after the 2020 census. </a:t>
            </a:r>
            <a:r>
              <a:rPr lang="en-US" altLang="en-US" baseline="0" dirty="0" smtClean="0">
                <a:solidFill>
                  <a:srgbClr val="254061"/>
                </a:solidFill>
                <a:ea typeface="Calibri" panose="020F0502020204030204" pitchFamily="34" charset="0"/>
              </a:rPr>
              <a:t>Taking Texas population projections and projected congressional districts would indicate Texas congressional districts could represent between 759 and 760 thousand </a:t>
            </a:r>
            <a:r>
              <a:rPr lang="en-US" altLang="en-US" baseline="0" smtClean="0">
                <a:solidFill>
                  <a:srgbClr val="254061"/>
                </a:solidFill>
                <a:ea typeface="Calibri" panose="020F0502020204030204" pitchFamily="34" charset="0"/>
              </a:rPr>
              <a:t>Texas residents </a:t>
            </a:r>
            <a:r>
              <a:rPr lang="en-US" altLang="en-US" baseline="0" dirty="0" smtClean="0">
                <a:solidFill>
                  <a:srgbClr val="254061"/>
                </a:solidFill>
                <a:ea typeface="Calibri" panose="020F0502020204030204" pitchFamily="34" charset="0"/>
              </a:rPr>
              <a:t>(759,171 to 760,966). </a:t>
            </a:r>
            <a:endParaRPr lang="en-US" altLang="en-US" dirty="0" smtClean="0">
              <a:solidFill>
                <a:srgbClr val="254061"/>
              </a:solidFill>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pPr defTabSz="881390">
              <a:defRPr/>
            </a:pPr>
            <a:fld id="{76F32840-EA76-4A40-B83F-F31ACE11B3A9}" type="slidenum">
              <a:rPr lang="en-US">
                <a:solidFill>
                  <a:prstClr val="black"/>
                </a:solidFill>
                <a:latin typeface="Calibri" panose="020F0502020204030204"/>
              </a:rPr>
              <a:pPr defTabSz="881390">
                <a:defRPr/>
              </a:pPr>
              <a:t>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846495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Texas</a:t>
            </a:r>
            <a:r>
              <a:rPr lang="en-US" baseline="0" dirty="0" smtClean="0"/>
              <a:t> Demographic Center produces population projections for the state. In comparing these projections, to a linear forecast of the Census Bureau’s population estimates since 2010, we see the Texas Demographic Center is closely aligned with the Census Bureau estimates trend. TDC projections indicate Texas will grow to just under 29.7 million by 2020. </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5</a:t>
            </a:fld>
            <a:endParaRPr lang="en-US" dirty="0"/>
          </a:p>
        </p:txBody>
      </p:sp>
    </p:spTree>
    <p:extLst>
      <p:ext uri="{BB962C8B-B14F-4D97-AF65-F5344CB8AC3E}">
        <p14:creationId xmlns:p14="http://schemas.microsoft.com/office/powerpoint/2010/main" val="4059930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63725" y="595313"/>
            <a:ext cx="5316538" cy="3987800"/>
          </a:xfrm>
        </p:spPr>
      </p:sp>
      <p:sp>
        <p:nvSpPr>
          <p:cNvPr id="3" name="Notes Placeholder 2"/>
          <p:cNvSpPr>
            <a:spLocks noGrp="1"/>
          </p:cNvSpPr>
          <p:nvPr>
            <p:ph type="body" idx="1"/>
          </p:nvPr>
        </p:nvSpPr>
        <p:spPr>
          <a:xfrm>
            <a:off x="771245" y="4643561"/>
            <a:ext cx="7846282" cy="1944275"/>
          </a:xfrm>
          <a:prstGeom prst="rect">
            <a:avLst/>
          </a:prstGeom>
        </p:spPr>
        <p:txBody>
          <a:bodyPr/>
          <a:lstStyle/>
          <a:p>
            <a:pPr defTabSz="1001993">
              <a:defRPr/>
            </a:pPr>
            <a:r>
              <a:rPr lang="en-US" dirty="0" smtClean="0"/>
              <a:t>Percent change is an indicator of the speed of population change</a:t>
            </a:r>
            <a:r>
              <a:rPr lang="en-US" baseline="0" dirty="0" smtClean="0"/>
              <a:t> void of information about the volume of population change. Percent change in the population over the past few years has been greatest in the suburban population triangle counties, notably among counties between San Antonio and Austin. In the early part of the decade, counties in the Eagle Ford Shale area (south east of San Antonio) had been growing quickly. This is less so the case today. The Cline Shale area (Midland and Odessa area) continues to grow and in some cases even growing faster than the State. </a:t>
            </a:r>
          </a:p>
          <a:p>
            <a:pPr defTabSz="1001993">
              <a:defRPr/>
            </a:pPr>
            <a:endParaRPr lang="en-US" dirty="0" smtClean="0"/>
          </a:p>
        </p:txBody>
      </p:sp>
    </p:spTree>
    <p:extLst>
      <p:ext uri="{BB962C8B-B14F-4D97-AF65-F5344CB8AC3E}">
        <p14:creationId xmlns:p14="http://schemas.microsoft.com/office/powerpoint/2010/main" val="522559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7</a:t>
            </a:fld>
            <a:endParaRPr lang="en-US" dirty="0"/>
          </a:p>
        </p:txBody>
      </p:sp>
    </p:spTree>
    <p:extLst>
      <p:ext uri="{BB962C8B-B14F-4D97-AF65-F5344CB8AC3E}">
        <p14:creationId xmlns:p14="http://schemas.microsoft.com/office/powerpoint/2010/main" val="3546729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8</a:t>
            </a:fld>
            <a:endParaRPr lang="en-US" dirty="0"/>
          </a:p>
        </p:txBody>
      </p:sp>
    </p:spTree>
    <p:extLst>
      <p:ext uri="{BB962C8B-B14F-4D97-AF65-F5344CB8AC3E}">
        <p14:creationId xmlns:p14="http://schemas.microsoft.com/office/powerpoint/2010/main" val="1734835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876300"/>
            <a:ext cx="6426200" cy="4821238"/>
          </a:xfrm>
        </p:spPr>
      </p:sp>
      <p:sp>
        <p:nvSpPr>
          <p:cNvPr id="3" name="Notes Placeholder 2"/>
          <p:cNvSpPr>
            <a:spLocks noGrp="1"/>
          </p:cNvSpPr>
          <p:nvPr>
            <p:ph type="body" idx="1"/>
          </p:nvPr>
        </p:nvSpPr>
        <p:spPr/>
        <p:txBody>
          <a:bodyPr/>
          <a:lstStyle/>
          <a:p>
            <a:r>
              <a:rPr lang="en-US" dirty="0" smtClean="0"/>
              <a:t>The</a:t>
            </a:r>
            <a:r>
              <a:rPr lang="en-US" baseline="0" dirty="0" smtClean="0"/>
              <a:t> Texas Demographic Center’s most recent set of projections, employing migration trends observed between 2010 and 2015, indicate Texas will have a population of 29.7 million </a:t>
            </a:r>
            <a:r>
              <a:rPr lang="en-US" baseline="0" smtClean="0"/>
              <a:t>by 2020. </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9</a:t>
            </a:fld>
            <a:endParaRPr lang="en-US" dirty="0"/>
          </a:p>
        </p:txBody>
      </p:sp>
    </p:spTree>
    <p:extLst>
      <p:ext uri="{BB962C8B-B14F-4D97-AF65-F5344CB8AC3E}">
        <p14:creationId xmlns:p14="http://schemas.microsoft.com/office/powerpoint/2010/main" val="1076629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Population projections </a:t>
            </a:r>
            <a:r>
              <a:rPr lang="en-US" baseline="0" dirty="0" smtClean="0"/>
              <a:t>by race and ethnicity suggest that Latino’s are and will increasingly be the largest race/ethnic group. NH Black and NH Asian populations in Texas are projected to grow steadily. The non-Hispanic white population is projected to grow but at a slower pace. </a:t>
            </a:r>
            <a:endParaRPr lang="en-US" dirty="0" smtClean="0"/>
          </a:p>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10</a:t>
            </a:fld>
            <a:endParaRPr lang="en-US" dirty="0"/>
          </a:p>
        </p:txBody>
      </p:sp>
    </p:spTree>
    <p:extLst>
      <p:ext uri="{BB962C8B-B14F-4D97-AF65-F5344CB8AC3E}">
        <p14:creationId xmlns:p14="http://schemas.microsoft.com/office/powerpoint/2010/main" val="19804125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96047" y="8"/>
            <a:ext cx="5947954" cy="1323703"/>
          </a:xfrm>
        </p:spPr>
        <p:txBody>
          <a:bodyPr anchor="t">
            <a:normAutofit/>
          </a:bodyPr>
          <a:lstStyle>
            <a:lvl1pPr algn="ctr">
              <a:defRPr sz="4000">
                <a:solidFill>
                  <a:schemeClr val="accent5">
                    <a:lumMod val="5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008917" y="1607208"/>
            <a:ext cx="3135086" cy="2755786"/>
          </a:xfrm>
        </p:spPr>
        <p:txBody>
          <a:bodyPr/>
          <a:lstStyle>
            <a:lvl1pPr marL="0" indent="0" algn="ctr">
              <a:buNone/>
              <a:defRPr sz="2400">
                <a:solidFill>
                  <a:schemeClr val="accent5">
                    <a:lumMod val="50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1D2A5C4-7B55-4892-8DB0-3D84B1A08917}" type="datetimeFigureOut">
              <a:rPr lang="en-US" smtClean="0"/>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9777" t="1" r="-8" b="-765"/>
          <a:stretch/>
        </p:blipFill>
        <p:spPr>
          <a:xfrm>
            <a:off x="0" y="8"/>
            <a:ext cx="6387174" cy="6562165"/>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95444" y="5669287"/>
            <a:ext cx="3322433" cy="1090655"/>
          </a:xfrm>
          <a:prstGeom prst="rect">
            <a:avLst/>
          </a:prstGeom>
        </p:spPr>
      </p:pic>
    </p:spTree>
    <p:extLst>
      <p:ext uri="{BB962C8B-B14F-4D97-AF65-F5344CB8AC3E}">
        <p14:creationId xmlns:p14="http://schemas.microsoft.com/office/powerpoint/2010/main" val="999138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74B86-8FF8-444A-ADFB-7DCF305616B1}" type="datetime1">
              <a:rPr lang="en-US" smtClean="0"/>
              <a:t>12/3/2019</a:t>
            </a:fld>
            <a:endParaRPr lang="en-US" dirty="0"/>
          </a:p>
        </p:txBody>
      </p:sp>
      <p:sp>
        <p:nvSpPr>
          <p:cNvPr id="3" name="Footer Placeholder 2"/>
          <p:cNvSpPr>
            <a:spLocks noGrp="1"/>
          </p:cNvSpPr>
          <p:nvPr>
            <p:ph type="ftr" sz="quarter" idx="11"/>
          </p:nvPr>
        </p:nvSpPr>
        <p:spPr/>
        <p:txBody>
          <a:bodyPr/>
          <a:lstStyle/>
          <a:p>
            <a:r>
              <a:rPr lang="en-US" dirty="0" smtClean="0"/>
              <a:t>DRAFT 5-25-10</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55274319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solidFill>
                  <a:schemeClr val="accent5">
                    <a:lumMod val="50000"/>
                  </a:schemeClr>
                </a:solidFill>
              </a:defRPr>
            </a:lvl1pPr>
            <a:lvl2pPr>
              <a:defRPr sz="2800">
                <a:solidFill>
                  <a:schemeClr val="accent5">
                    <a:lumMod val="50000"/>
                  </a:schemeClr>
                </a:solidFill>
              </a:defRPr>
            </a:lvl2pPr>
            <a:lvl3pPr>
              <a:defRPr sz="2400">
                <a:solidFill>
                  <a:schemeClr val="accent5">
                    <a:lumMod val="50000"/>
                  </a:schemeClr>
                </a:solidFill>
              </a:defRPr>
            </a:lvl3pPr>
            <a:lvl4pPr>
              <a:defRPr sz="2000">
                <a:solidFill>
                  <a:schemeClr val="accent5">
                    <a:lumMod val="50000"/>
                  </a:schemeClr>
                </a:solidFill>
              </a:defRPr>
            </a:lvl4pPr>
            <a:lvl5pPr>
              <a:defRPr sz="2000">
                <a:solidFill>
                  <a:schemeClr val="accent5">
                    <a:lumMod val="50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56"/>
            <a:ext cx="2949178" cy="487489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48AC94-746D-4D1E-A90E-AED3C5E97251}" type="datetime1">
              <a:rPr lang="en-US" smtClean="0"/>
              <a:t>12/3/2019</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65938198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7"/>
            <a:ext cx="4629150" cy="5012055"/>
          </a:xfrm>
        </p:spPr>
        <p:txBody>
          <a:bodyPr anchor="t"/>
          <a:lstStyle>
            <a:lvl1pPr marL="0" indent="0">
              <a:buNone/>
              <a:defRPr sz="3200">
                <a:solidFill>
                  <a:schemeClr val="accent5">
                    <a:lumMod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1297307"/>
            <a:ext cx="2949178" cy="501205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9D2612-89F1-4C39-A4E6-E99566F934F7}" type="datetime1">
              <a:rPr lang="en-US" smtClean="0"/>
              <a:t>12/3/2019</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58038790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solidFill>
                  <a:schemeClr val="accent5">
                    <a:lumMod val="5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2" y="1326833"/>
            <a:ext cx="3887391" cy="823912"/>
          </a:xfrm>
        </p:spPr>
        <p:txBody>
          <a:bodyPr anchor="b"/>
          <a:lstStyle>
            <a:lvl1pPr marL="0" indent="0">
              <a:buNone/>
              <a:defRPr sz="2400" b="1">
                <a:solidFill>
                  <a:schemeClr val="accent5">
                    <a:lumMod val="5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2" y="2150752"/>
            <a:ext cx="3887391" cy="410146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34E50B-2F52-4821-A80F-AEA68124EBC8}" type="datetime1">
              <a:rPr lang="en-US" smtClean="0"/>
              <a:t>12/3/2019</a:t>
            </a:fld>
            <a:endParaRPr lang="en-US" dirty="0"/>
          </a:p>
        </p:txBody>
      </p:sp>
      <p:sp>
        <p:nvSpPr>
          <p:cNvPr id="8" name="Footer Placeholder 7"/>
          <p:cNvSpPr>
            <a:spLocks noGrp="1"/>
          </p:cNvSpPr>
          <p:nvPr>
            <p:ph type="ftr" sz="quarter" idx="11"/>
          </p:nvPr>
        </p:nvSpPr>
        <p:spPr/>
        <p:txBody>
          <a:bodyPr/>
          <a:lstStyle/>
          <a:p>
            <a:r>
              <a:rPr lang="en-US" dirty="0"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3969110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solidFill>
                  <a:schemeClr val="accent5">
                    <a:lumMod val="50000"/>
                  </a:schemeClr>
                </a:solidFill>
              </a:defRPr>
            </a:lvl1pPr>
            <a:lvl2pPr>
              <a:defRPr sz="2800">
                <a:solidFill>
                  <a:schemeClr val="accent5">
                    <a:lumMod val="50000"/>
                  </a:schemeClr>
                </a:solidFill>
              </a:defRPr>
            </a:lvl2pPr>
            <a:lvl3pPr>
              <a:defRPr sz="2400">
                <a:solidFill>
                  <a:schemeClr val="accent5">
                    <a:lumMod val="50000"/>
                  </a:schemeClr>
                </a:solidFill>
              </a:defRPr>
            </a:lvl3pPr>
            <a:lvl4pPr>
              <a:defRPr sz="2000">
                <a:solidFill>
                  <a:schemeClr val="accent5">
                    <a:lumMod val="50000"/>
                  </a:schemeClr>
                </a:solidFill>
              </a:defRPr>
            </a:lvl4pPr>
            <a:lvl5pPr>
              <a:defRPr sz="2000">
                <a:solidFill>
                  <a:schemeClr val="accent5">
                    <a:lumMod val="50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56"/>
            <a:ext cx="2949178" cy="487489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6E1CF5-A70B-4390-BA91-1EB097C99F0D}" type="datetime1">
              <a:rPr lang="en-US" smtClean="0"/>
              <a:t>12/3/2019</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0286773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7"/>
            <a:ext cx="4629150" cy="5012055"/>
          </a:xfrm>
        </p:spPr>
        <p:txBody>
          <a:bodyPr anchor="t"/>
          <a:lstStyle>
            <a:lvl1pPr marL="0" indent="0">
              <a:buNone/>
              <a:defRPr sz="3200">
                <a:solidFill>
                  <a:schemeClr val="accent5">
                    <a:lumMod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1297307"/>
            <a:ext cx="2949178" cy="501205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DF19AD-229C-4ABE-A25C-718C0D054BAE}" type="datetime1">
              <a:rPr lang="en-US" smtClean="0"/>
              <a:t>12/3/2019</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08303293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56975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pPr/>
              <a:t>12/3/2019</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73971199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10" descr="6"/>
          <p:cNvPicPr>
            <a:picLocks noChangeAspect="1" noChangeArrowheads="1"/>
          </p:cNvPicPr>
          <p:nvPr userDrawn="1"/>
        </p:nvPicPr>
        <p:blipFill>
          <a:blip r:embed="rId2" cstate="print"/>
          <a:srcRect/>
          <a:stretch>
            <a:fillRect/>
          </a:stretch>
        </p:blipFill>
        <p:spPr bwMode="auto">
          <a:xfrm>
            <a:off x="-7938" y="-1586"/>
            <a:ext cx="9151938" cy="6859588"/>
          </a:xfrm>
          <a:prstGeom prst="rect">
            <a:avLst/>
          </a:prstGeom>
          <a:noFill/>
          <a:ln w="9525">
            <a:noFill/>
            <a:miter lim="800000"/>
            <a:headEnd/>
            <a:tailEnd/>
          </a:ln>
        </p:spPr>
      </p:pic>
      <p:sp>
        <p:nvSpPr>
          <p:cNvPr id="2" name="Title 1"/>
          <p:cNvSpPr>
            <a:spLocks noGrp="1"/>
          </p:cNvSpPr>
          <p:nvPr>
            <p:ph type="ctrTitle"/>
          </p:nvPr>
        </p:nvSpPr>
        <p:spPr>
          <a:xfrm>
            <a:off x="228600" y="152401"/>
            <a:ext cx="5410200" cy="1447800"/>
          </a:xfrm>
        </p:spPr>
        <p:txBody>
          <a:bodyPr/>
          <a:lstStyle>
            <a:lvl1pPr>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6400800" y="3276600"/>
            <a:ext cx="2895600" cy="1752600"/>
          </a:xfrm>
        </p:spPr>
        <p:txBody>
          <a:bodyPr/>
          <a:lstStyle>
            <a:lvl1pPr marL="0" indent="0" algn="ctr">
              <a:buNone/>
              <a:defRPr>
                <a:solidFill>
                  <a:srgbClr val="1B1E7A"/>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12A7CDC-4B72-4EB7-B1BB-C82D7DE7D8BA}" type="datetime1">
              <a:rPr lang="en-US" smtClean="0">
                <a:solidFill>
                  <a:prstClr val="black">
                    <a:tint val="75000"/>
                  </a:prstClr>
                </a:solidFill>
              </a:rPr>
              <a:pPr/>
              <a:t>12/3/2019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74716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DD98C2-4443-4FAD-AD0E-E6A1AC079C78}" type="datetime1">
              <a:rPr lang="en-US" smtClean="0">
                <a:solidFill>
                  <a:prstClr val="black">
                    <a:tint val="75000"/>
                  </a:prstClr>
                </a:solidFill>
              </a:rPr>
              <a:pPr/>
              <a:t>12/3/2019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2224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19940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35965E-E331-4203-85D2-6144AE7A2AF5}" type="datetime1">
              <a:rPr lang="en-US" smtClean="0">
                <a:solidFill>
                  <a:prstClr val="black">
                    <a:tint val="75000"/>
                  </a:prstClr>
                </a:solidFill>
              </a:rPr>
              <a:pPr/>
              <a:t>12/3/2019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17757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7"/>
            <a:ext cx="4041775"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5E74D4-3DC4-41E2-A2D3-FC72449314FC}" type="datetime1">
              <a:rPr lang="en-US" smtClean="0">
                <a:solidFill>
                  <a:prstClr val="black">
                    <a:tint val="75000"/>
                  </a:prstClr>
                </a:solidFill>
              </a:rPr>
              <a:pPr/>
              <a:t>12/3/2019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49002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8D14D6-A91F-478F-8D15-3766D9636041}" type="datetime1">
              <a:rPr lang="en-US" smtClean="0">
                <a:solidFill>
                  <a:prstClr val="black">
                    <a:tint val="75000"/>
                  </a:prstClr>
                </a:solidFill>
              </a:rPr>
              <a:pPr/>
              <a:t>12/3/2019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79920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B692C-9709-491B-A0E2-FB4990427AA6}" type="datetime1">
              <a:rPr lang="en-US" smtClean="0">
                <a:solidFill>
                  <a:prstClr val="black">
                    <a:tint val="75000"/>
                  </a:prstClr>
                </a:solidFill>
              </a:rPr>
              <a:pPr/>
              <a:t>12/3/2019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34225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39EC6A-FA0C-479D-9DA8-BC36513D3ECE}" type="datetime1">
              <a:rPr lang="en-US" smtClean="0">
                <a:solidFill>
                  <a:prstClr val="black">
                    <a:tint val="75000"/>
                  </a:prstClr>
                </a:solidFill>
              </a:rPr>
              <a:pPr/>
              <a:t>12/3/2019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7" name="Picture 14" descr="7"/>
          <p:cNvPicPr>
            <a:picLocks noChangeAspect="1" noChangeArrowheads="1"/>
          </p:cNvPicPr>
          <p:nvPr userDrawn="1"/>
        </p:nvPicPr>
        <p:blipFill>
          <a:blip r:embed="rId2" cstate="print"/>
          <a:srcRect/>
          <a:stretch>
            <a:fillRect/>
          </a:stretch>
        </p:blipFill>
        <p:spPr bwMode="auto">
          <a:xfrm>
            <a:off x="0" y="2"/>
            <a:ext cx="9145588" cy="6859588"/>
          </a:xfrm>
          <a:prstGeom prst="rect">
            <a:avLst/>
          </a:prstGeom>
          <a:noFill/>
          <a:ln w="9525">
            <a:noFill/>
            <a:miter lim="800000"/>
            <a:headEnd/>
            <a:tailEnd/>
          </a:ln>
        </p:spPr>
      </p:pic>
    </p:spTree>
    <p:extLst>
      <p:ext uri="{BB962C8B-B14F-4D97-AF65-F5344CB8AC3E}">
        <p14:creationId xmlns:p14="http://schemas.microsoft.com/office/powerpoint/2010/main" val="38166642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743200" y="228600"/>
            <a:ext cx="5715000" cy="990600"/>
          </a:xfr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ED3B526D-854B-4CBC-BCE7-0F9134F13447}" type="datetime1">
              <a:rPr lang="en-US" smtClean="0">
                <a:solidFill>
                  <a:prstClr val="black">
                    <a:tint val="75000"/>
                  </a:prstClr>
                </a:solidFill>
              </a:rPr>
              <a:pPr/>
              <a:t>12/3/2019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83749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2329DD-4882-453F-9012-71DE65064650}" type="datetime1">
              <a:rPr lang="en-US" smtClean="0">
                <a:solidFill>
                  <a:prstClr val="black">
                    <a:tint val="75000"/>
                  </a:prstClr>
                </a:solidFill>
              </a:rPr>
              <a:pPr/>
              <a:t>12/3/2019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8" name="Picture 16" descr="2"/>
          <p:cNvPicPr>
            <a:picLocks noChangeAspect="1" noChangeArrowheads="1"/>
          </p:cNvPicPr>
          <p:nvPr userDrawn="1"/>
        </p:nvPicPr>
        <p:blipFill>
          <a:blip r:embed="rId3" cstate="print"/>
          <a:srcRect/>
          <a:stretch>
            <a:fillRect/>
          </a:stretch>
        </p:blipFill>
        <p:spPr bwMode="auto">
          <a:xfrm>
            <a:off x="1" y="0"/>
            <a:ext cx="2570030" cy="1295400"/>
          </a:xfrm>
          <a:prstGeom prst="rect">
            <a:avLst/>
          </a:prstGeom>
          <a:noFill/>
          <a:ln w="9525">
            <a:noFill/>
            <a:miter lim="800000"/>
            <a:headEnd/>
            <a:tailEnd/>
          </a:ln>
        </p:spPr>
      </p:pic>
    </p:spTree>
    <p:extLst>
      <p:ext uri="{BB962C8B-B14F-4D97-AF65-F5344CB8AC3E}">
        <p14:creationId xmlns:p14="http://schemas.microsoft.com/office/powerpoint/2010/main" val="33117160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8B3A08-C202-47D6-A742-53F3794BFDD4}" type="datetime1">
              <a:rPr lang="en-US" smtClean="0">
                <a:solidFill>
                  <a:prstClr val="black">
                    <a:tint val="75000"/>
                  </a:prstClr>
                </a:solidFill>
              </a:rPr>
              <a:pPr/>
              <a:t>12/3/2019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6"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pic>
        <p:nvPicPr>
          <p:cNvPr id="7" name="Picture 16" descr="2"/>
          <p:cNvPicPr>
            <a:picLocks noChangeAspect="1" noChangeArrowheads="1"/>
          </p:cNvPicPr>
          <p:nvPr userDrawn="1"/>
        </p:nvPicPr>
        <p:blipFill>
          <a:blip r:embed="rId3" cstate="print"/>
          <a:srcRect/>
          <a:stretch>
            <a:fillRect/>
          </a:stretch>
        </p:blipFill>
        <p:spPr bwMode="auto">
          <a:xfrm>
            <a:off x="1" y="0"/>
            <a:ext cx="2570030" cy="1295400"/>
          </a:xfrm>
          <a:prstGeom prst="rect">
            <a:avLst/>
          </a:prstGeom>
          <a:noFill/>
          <a:ln w="9525">
            <a:noFill/>
            <a:miter lim="800000"/>
            <a:headEnd/>
            <a:tailEnd/>
          </a:ln>
        </p:spPr>
      </p:pic>
    </p:spTree>
    <p:extLst>
      <p:ext uri="{BB962C8B-B14F-4D97-AF65-F5344CB8AC3E}">
        <p14:creationId xmlns:p14="http://schemas.microsoft.com/office/powerpoint/2010/main" val="3371913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14" descr="7"/>
          <p:cNvPicPr>
            <a:picLocks noChangeAspect="1" noChangeArrowheads="1"/>
          </p:cNvPicPr>
          <p:nvPr userDrawn="1"/>
        </p:nvPicPr>
        <p:blipFill>
          <a:blip r:embed="rId2" cstate="print"/>
          <a:srcRect/>
          <a:stretch>
            <a:fillRect/>
          </a:stretch>
        </p:blipFill>
        <p:spPr bwMode="auto">
          <a:xfrm rot="5400000">
            <a:off x="1143000" y="-1143000"/>
            <a:ext cx="6858000" cy="9144000"/>
          </a:xfrm>
          <a:prstGeom prst="rect">
            <a:avLst/>
          </a:prstGeom>
          <a:noFill/>
          <a:ln w="9525">
            <a:noFill/>
            <a:miter lim="800000"/>
            <a:headEnd/>
            <a:tailEnd/>
          </a:ln>
        </p:spPr>
      </p:pic>
      <p:sp>
        <p:nvSpPr>
          <p:cNvPr id="2" name="Vertical Title 1"/>
          <p:cNvSpPr>
            <a:spLocks noGrp="1"/>
          </p:cNvSpPr>
          <p:nvPr>
            <p:ph type="title" orient="vert"/>
          </p:nvPr>
        </p:nvSpPr>
        <p:spPr>
          <a:xfrm>
            <a:off x="7772400" y="1143006"/>
            <a:ext cx="1066800" cy="54403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47"/>
            <a:ext cx="6553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6FD9106-C649-4660-AC2D-5C5B9D6E3261}" type="datetime1">
              <a:rPr lang="en-US" smtClean="0">
                <a:solidFill>
                  <a:prstClr val="black">
                    <a:tint val="75000"/>
                  </a:prstClr>
                </a:solidFill>
              </a:rPr>
              <a:pPr/>
              <a:t>12/3/2019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33031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68688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t>12/3/2019</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2182095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822082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357554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48604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55827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00500" y="120015"/>
            <a:ext cx="5046344" cy="908684"/>
          </a:xfrm>
        </p:spPr>
        <p:txBody>
          <a:bodyPr anchor="t" anchorCtr="0">
            <a:noAutofit/>
          </a:bodyPr>
          <a:lstStyle>
            <a:lvl1pPr algn="r">
              <a:defRPr sz="32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412231" y="1754505"/>
            <a:ext cx="2634614" cy="2874645"/>
          </a:xfrm>
        </p:spPr>
        <p:txBody>
          <a:bodyPr>
            <a:noAutofit/>
          </a:bodyPr>
          <a:lstStyle>
            <a:lvl1pPr marL="0" indent="0" algn="r">
              <a:lnSpc>
                <a:spcPct val="100000"/>
              </a:lnSpc>
              <a:buNone/>
              <a:defRPr sz="2400">
                <a:solidFill>
                  <a:srgbClr val="25327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grpSp>
        <p:nvGrpSpPr>
          <p:cNvPr id="5" name="Group 4"/>
          <p:cNvGrpSpPr/>
          <p:nvPr/>
        </p:nvGrpSpPr>
        <p:grpSpPr>
          <a:xfrm>
            <a:off x="6019800" y="6256840"/>
            <a:ext cx="2895599" cy="400110"/>
            <a:chOff x="6229737" y="6256840"/>
            <a:chExt cx="2895599" cy="40011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29737" y="6256840"/>
              <a:ext cx="399663" cy="399663"/>
            </a:xfrm>
            <a:prstGeom prst="rect">
              <a:avLst/>
            </a:prstGeom>
          </p:spPr>
        </p:pic>
        <p:sp>
          <p:nvSpPr>
            <p:cNvPr id="16" name="TextBox 15"/>
            <p:cNvSpPr txBox="1"/>
            <p:nvPr userDrawn="1"/>
          </p:nvSpPr>
          <p:spPr>
            <a:xfrm>
              <a:off x="6629399" y="6256840"/>
              <a:ext cx="2495937" cy="400110"/>
            </a:xfrm>
            <a:prstGeom prst="rect">
              <a:avLst/>
            </a:prstGeom>
            <a:noFill/>
          </p:spPr>
          <p:txBody>
            <a:bodyPr wrap="square" rtlCol="0">
              <a:normAutofit/>
            </a:bodyPr>
            <a:lstStyle/>
            <a:p>
              <a:r>
                <a:rPr lang="en-US" sz="2000" dirty="0" smtClean="0">
                  <a:solidFill>
                    <a:schemeClr val="tx2"/>
                  </a:solidFill>
                </a:rPr>
                <a:t>@TexasDemography</a:t>
              </a:r>
              <a:endParaRPr lang="en-US" sz="2000" dirty="0">
                <a:solidFill>
                  <a:schemeClr val="tx2"/>
                </a:solidFill>
              </a:endParaRPr>
            </a:p>
          </p:txBody>
        </p:sp>
      </p:gr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9315" y="5112828"/>
            <a:ext cx="3080384" cy="1011198"/>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9777" t="1" r="-8" b="-765"/>
          <a:stretch/>
        </p:blipFill>
        <p:spPr>
          <a:xfrm>
            <a:off x="0" y="0"/>
            <a:ext cx="6675120" cy="6766560"/>
          </a:xfrm>
          <a:prstGeom prst="rect">
            <a:avLst/>
          </a:prstGeom>
        </p:spPr>
      </p:pic>
    </p:spTree>
    <p:extLst>
      <p:ext uri="{BB962C8B-B14F-4D97-AF65-F5344CB8AC3E}">
        <p14:creationId xmlns:p14="http://schemas.microsoft.com/office/powerpoint/2010/main" val="252053561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t>12/3/2019</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63129757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26251"/>
            <a:ext cx="7886700" cy="2852737"/>
          </a:xfrm>
        </p:spPr>
        <p:txBody>
          <a:bodyPr anchor="b"/>
          <a:lstStyle>
            <a:lvl1pPr>
              <a:defRPr sz="6000">
                <a:solidFill>
                  <a:srgbClr val="25327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37195DDB-3A78-4C6D-97A9-BF4491D2246E}" type="datetime1">
              <a:rPr lang="en-US" smtClean="0"/>
              <a:t>12/3/2019</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39313727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45795" y="1563016"/>
            <a:ext cx="3886200" cy="467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6295" y="1563016"/>
            <a:ext cx="3886200" cy="467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C28A85-6220-4C1A-AFF4-87E88D120771}" type="datetime1">
              <a:rPr lang="en-US" smtClean="0"/>
              <a:t>12/3/2019</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91376365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0" y="132683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0" y="2150744"/>
            <a:ext cx="3887391" cy="41014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24345A-3D20-49E5-8A05-7DD2A06E0781}" type="datetime1">
              <a:rPr lang="en-US" smtClean="0"/>
              <a:t>12/3/2019</a:t>
            </a:fld>
            <a:endParaRPr lang="en-US" dirty="0"/>
          </a:p>
        </p:txBody>
      </p:sp>
      <p:sp>
        <p:nvSpPr>
          <p:cNvPr id="8" name="Footer Placeholder 7"/>
          <p:cNvSpPr>
            <a:spLocks noGrp="1"/>
          </p:cNvSpPr>
          <p:nvPr>
            <p:ph type="ftr" sz="quarter" idx="11"/>
          </p:nvPr>
        </p:nvSpPr>
        <p:spPr/>
        <p:txBody>
          <a:bodyPr/>
          <a:lstStyle/>
          <a:p>
            <a:r>
              <a:rPr lang="en-US"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85363659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CC9E70-FB3D-4BDB-BC8B-791C280B0EC6}" type="datetime1">
              <a:rPr lang="en-US" smtClean="0"/>
              <a:t>12/3/2019</a:t>
            </a:fld>
            <a:endParaRPr lang="en-US" dirty="0"/>
          </a:p>
        </p:txBody>
      </p:sp>
      <p:sp>
        <p:nvSpPr>
          <p:cNvPr id="4" name="Footer Placeholder 3"/>
          <p:cNvSpPr>
            <a:spLocks noGrp="1"/>
          </p:cNvSpPr>
          <p:nvPr>
            <p:ph type="ftr" sz="quarter" idx="11"/>
          </p:nvPr>
        </p:nvSpPr>
        <p:spPr/>
        <p:txBody>
          <a:bodyPr/>
          <a:lstStyle/>
          <a:p>
            <a:r>
              <a:rPr lang="en-US"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17821590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74B86-8FF8-444A-ADFB-7DCF305616B1}" type="datetime1">
              <a:rPr lang="en-US" smtClean="0"/>
              <a:t>12/3/2019</a:t>
            </a:fld>
            <a:endParaRPr lang="en-US" dirty="0"/>
          </a:p>
        </p:txBody>
      </p:sp>
      <p:sp>
        <p:nvSpPr>
          <p:cNvPr id="3" name="Footer Placeholder 2"/>
          <p:cNvSpPr>
            <a:spLocks noGrp="1"/>
          </p:cNvSpPr>
          <p:nvPr>
            <p:ph type="ftr" sz="quarter" idx="11"/>
          </p:nvPr>
        </p:nvSpPr>
        <p:spPr/>
        <p:txBody>
          <a:bodyPr/>
          <a:lstStyle/>
          <a:p>
            <a:r>
              <a:rPr lang="en-US" dirty="0" smtClean="0"/>
              <a:t>DRAFT 5-25-10</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12898406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74B86-8FF8-444A-ADFB-7DCF305616B1}" type="datetime1">
              <a:rPr lang="en-US" smtClean="0"/>
              <a:t>12/3/2019</a:t>
            </a:fld>
            <a:endParaRPr lang="en-US" dirty="0"/>
          </a:p>
        </p:txBody>
      </p:sp>
      <p:sp>
        <p:nvSpPr>
          <p:cNvPr id="3" name="Footer Placeholder 2"/>
          <p:cNvSpPr>
            <a:spLocks noGrp="1"/>
          </p:cNvSpPr>
          <p:nvPr>
            <p:ph type="ftr" sz="quarter" idx="11"/>
          </p:nvPr>
        </p:nvSpPr>
        <p:spPr/>
        <p:txBody>
          <a:bodyPr/>
          <a:lstStyle/>
          <a:p>
            <a:r>
              <a:rPr lang="en-US" smtClean="0"/>
              <a:t>DRAFT 5-25-10</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73266839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49"/>
            <a:ext cx="2949178" cy="48748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48AC94-746D-4D1E-A90E-AED3C5E97251}" type="datetime1">
              <a:rPr lang="en-US" smtClean="0"/>
              <a:t>12/3/2019</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94454820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4"/>
            <a:ext cx="4629150" cy="501205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1297305"/>
            <a:ext cx="2949178" cy="50120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9D2612-89F1-4C39-A4E6-E99566F934F7}" type="datetime1">
              <a:rPr lang="en-US" smtClean="0"/>
              <a:t>12/3/2019</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418333065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0" y="132683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0" y="2150744"/>
            <a:ext cx="3887391" cy="41014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34E50B-2F52-4821-A80F-AEA68124EBC8}" type="datetime1">
              <a:rPr lang="en-US" smtClean="0"/>
              <a:t>12/3/2019</a:t>
            </a:fld>
            <a:endParaRPr lang="en-US" dirty="0"/>
          </a:p>
        </p:txBody>
      </p:sp>
      <p:sp>
        <p:nvSpPr>
          <p:cNvPr id="8" name="Footer Placeholder 7"/>
          <p:cNvSpPr>
            <a:spLocks noGrp="1"/>
          </p:cNvSpPr>
          <p:nvPr>
            <p:ph type="ftr" sz="quarter" idx="11"/>
          </p:nvPr>
        </p:nvSpPr>
        <p:spPr/>
        <p:txBody>
          <a:bodyPr/>
          <a:lstStyle/>
          <a:p>
            <a:r>
              <a:rPr lang="en-US"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69054593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49"/>
            <a:ext cx="2949178" cy="48748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6E1CF5-A70B-4390-BA91-1EB097C99F0D}" type="datetime1">
              <a:rPr lang="en-US" smtClean="0"/>
              <a:t>12/3/2019</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56507248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4"/>
            <a:ext cx="4629150" cy="501205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1297305"/>
            <a:ext cx="2949178" cy="50120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DF19AD-229C-4ABE-A25C-718C0D054BAE}" type="datetime1">
              <a:rPr lang="en-US" smtClean="0"/>
              <a:t>12/3/2019</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186737205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t>12/3/2019</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50917564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26259"/>
            <a:ext cx="7886700" cy="2852737"/>
          </a:xfrm>
        </p:spPr>
        <p:txBody>
          <a:bodyPr anchor="b"/>
          <a:lstStyle>
            <a:lvl1pPr>
              <a:defRPr sz="6000">
                <a:solidFill>
                  <a:schemeClr val="accent5">
                    <a:lumMod val="50000"/>
                  </a:schemeClr>
                </a:solidFill>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72"/>
            <a:ext cx="7886700" cy="1500187"/>
          </a:xfrm>
        </p:spPr>
        <p:txBody>
          <a:bodyPr/>
          <a:lstStyle>
            <a:lvl1pPr marL="0" indent="0">
              <a:buNone/>
              <a:defRPr sz="2400">
                <a:solidFill>
                  <a:schemeClr val="tx1">
                    <a:lumMod val="75000"/>
                    <a:lumOff val="2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37195DDB-3A78-4C6D-97A9-BF4491D2246E}" type="datetime1">
              <a:rPr lang="en-US" smtClean="0"/>
              <a:t>12/3/2019</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92708996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45795" y="1563024"/>
            <a:ext cx="3886200" cy="4677763"/>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6295" y="1563024"/>
            <a:ext cx="3886200" cy="4677763"/>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C28A85-6220-4C1A-AFF4-87E88D120771}" type="datetime1">
              <a:rPr lang="en-US" smtClean="0"/>
              <a:t>12/3/2019</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8215395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solidFill>
                  <a:schemeClr val="accent5">
                    <a:lumMod val="50000"/>
                  </a:schemeClr>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lvl1pPr>
              <a:defRPr>
                <a:solidFill>
                  <a:schemeClr val="accent5">
                    <a:lumMod val="50000"/>
                  </a:schemeClr>
                </a:solidFill>
                <a:latin typeface="+mj-lt"/>
              </a:defRPr>
            </a:lvl1pPr>
            <a:lvl2pPr>
              <a:defRPr>
                <a:solidFill>
                  <a:schemeClr val="accent5">
                    <a:lumMod val="50000"/>
                  </a:schemeClr>
                </a:solidFill>
                <a:latin typeface="+mj-lt"/>
              </a:defRPr>
            </a:lvl2pPr>
            <a:lvl3pPr>
              <a:defRPr>
                <a:solidFill>
                  <a:schemeClr val="accent5">
                    <a:lumMod val="50000"/>
                  </a:schemeClr>
                </a:solidFill>
                <a:latin typeface="+mj-lt"/>
              </a:defRPr>
            </a:lvl3pPr>
            <a:lvl4pPr>
              <a:defRPr>
                <a:solidFill>
                  <a:schemeClr val="accent5">
                    <a:lumMod val="50000"/>
                  </a:schemeClr>
                </a:solidFill>
                <a:latin typeface="+mj-lt"/>
              </a:defRPr>
            </a:lvl4pPr>
            <a:lvl5pPr>
              <a:defRPr>
                <a:solidFill>
                  <a:schemeClr val="accent5">
                    <a:lumMod val="50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2" y="1326833"/>
            <a:ext cx="3887391" cy="823912"/>
          </a:xfrm>
        </p:spPr>
        <p:txBody>
          <a:bodyPr anchor="b"/>
          <a:lstStyle>
            <a:lvl1pPr marL="0" indent="0">
              <a:buNone/>
              <a:defRPr sz="2400" b="1">
                <a:solidFill>
                  <a:schemeClr val="accent5">
                    <a:lumMod val="50000"/>
                  </a:schemeClr>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2" y="2150752"/>
            <a:ext cx="3887391" cy="4101465"/>
          </a:xfrm>
        </p:spPr>
        <p:txBody>
          <a:bodyPr/>
          <a:lstStyle>
            <a:lvl1pPr>
              <a:defRPr>
                <a:solidFill>
                  <a:schemeClr val="accent5">
                    <a:lumMod val="50000"/>
                  </a:schemeClr>
                </a:solidFill>
                <a:latin typeface="+mj-lt"/>
              </a:defRPr>
            </a:lvl1pPr>
            <a:lvl2pPr>
              <a:defRPr>
                <a:solidFill>
                  <a:schemeClr val="accent5">
                    <a:lumMod val="50000"/>
                  </a:schemeClr>
                </a:solidFill>
                <a:latin typeface="+mj-lt"/>
              </a:defRPr>
            </a:lvl2pPr>
            <a:lvl3pPr>
              <a:defRPr>
                <a:solidFill>
                  <a:schemeClr val="accent5">
                    <a:lumMod val="50000"/>
                  </a:schemeClr>
                </a:solidFill>
                <a:latin typeface="+mj-lt"/>
              </a:defRPr>
            </a:lvl3pPr>
            <a:lvl4pPr>
              <a:defRPr>
                <a:solidFill>
                  <a:schemeClr val="accent5">
                    <a:lumMod val="50000"/>
                  </a:schemeClr>
                </a:solidFill>
                <a:latin typeface="+mj-lt"/>
              </a:defRPr>
            </a:lvl4pPr>
            <a:lvl5pPr>
              <a:defRPr>
                <a:solidFill>
                  <a:schemeClr val="accent5">
                    <a:lumMod val="50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24345A-3D20-49E5-8A05-7DD2A06E0781}" type="datetime1">
              <a:rPr lang="en-US" smtClean="0"/>
              <a:t>12/3/2019</a:t>
            </a:fld>
            <a:endParaRPr lang="en-US" dirty="0"/>
          </a:p>
        </p:txBody>
      </p:sp>
      <p:sp>
        <p:nvSpPr>
          <p:cNvPr id="8" name="Footer Placeholder 7"/>
          <p:cNvSpPr>
            <a:spLocks noGrp="1"/>
          </p:cNvSpPr>
          <p:nvPr>
            <p:ph type="ftr" sz="quarter" idx="11"/>
          </p:nvPr>
        </p:nvSpPr>
        <p:spPr/>
        <p:txBody>
          <a:bodyPr/>
          <a:lstStyle/>
          <a:p>
            <a:r>
              <a:rPr lang="en-US" dirty="0"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91042700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CC9E70-FB3D-4BDB-BC8B-791C280B0EC6}" type="datetime1">
              <a:rPr lang="en-US" smtClean="0"/>
              <a:t>12/3/2019</a:t>
            </a:fld>
            <a:endParaRPr lang="en-US" dirty="0"/>
          </a:p>
        </p:txBody>
      </p:sp>
      <p:sp>
        <p:nvSpPr>
          <p:cNvPr id="4" name="Footer Placeholder 3"/>
          <p:cNvSpPr>
            <a:spLocks noGrp="1"/>
          </p:cNvSpPr>
          <p:nvPr>
            <p:ph type="ftr" sz="quarter" idx="11"/>
          </p:nvPr>
        </p:nvSpPr>
        <p:spPr/>
        <p:txBody>
          <a:bodyPr/>
          <a:lstStyle/>
          <a:p>
            <a:r>
              <a:rPr lang="en-US" dirty="0"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01190570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3.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D2A5C4-7B55-4892-8DB0-3D84B1A08917}" type="datetimeFigureOut">
              <a:rPr lang="en-US" smtClean="0"/>
              <a:t>12/3/2019</a:t>
            </a:fld>
            <a:endParaRPr lang="en-US" dirty="0"/>
          </a:p>
        </p:txBody>
      </p:sp>
      <p:sp>
        <p:nvSpPr>
          <p:cNvPr id="5" name="Footer Placeholder 4"/>
          <p:cNvSpPr>
            <a:spLocks noGrp="1"/>
          </p:cNvSpPr>
          <p:nvPr>
            <p:ph type="ftr" sz="quarter" idx="3"/>
          </p:nvPr>
        </p:nvSpPr>
        <p:spPr>
          <a:xfrm>
            <a:off x="3028950" y="635635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D7B3FC-F52A-4C3D-BF43-F2954D09CBBE}" type="slidenum">
              <a:rPr lang="en-US" smtClean="0"/>
              <a:t>‹#›</a:t>
            </a:fld>
            <a:endParaRPr lang="en-US" dirty="0"/>
          </a:p>
        </p:txBody>
      </p:sp>
    </p:spTree>
    <p:extLst>
      <p:ext uri="{BB962C8B-B14F-4D97-AF65-F5344CB8AC3E}">
        <p14:creationId xmlns:p14="http://schemas.microsoft.com/office/powerpoint/2010/main" val="1422370371"/>
      </p:ext>
    </p:extLst>
  </p:cSld>
  <p:clrMap bg1="lt1" tx1="dk1" bg2="lt2" tx2="dk2" accent1="accent1" accent2="accent2" accent3="accent3" accent4="accent4" accent5="accent5" accent6="accent6" hlink="hlink" folHlink="folHlink"/>
  <p:sldLayoutIdLst>
    <p:sldLayoutId id="2147483661" r:id="rId1"/>
    <p:sldLayoutId id="2147483701" r:id="rId2"/>
    <p:sldLayoutId id="2147483735" r:id="rId3"/>
    <p:sldLayoutId id="2147483736" r:id="rId4"/>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7190" y="1511216"/>
            <a:ext cx="8458200" cy="46634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DABCF4BF-2998-4258-A5A8-4925EC584ECF}" type="datetime1">
              <a:rPr lang="en-US" smtClean="0"/>
              <a:t>12/3/2019</a:t>
            </a:fld>
            <a:endParaRPr lang="en-US" dirty="0"/>
          </a:p>
        </p:txBody>
      </p:sp>
      <p:sp>
        <p:nvSpPr>
          <p:cNvPr id="5"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6"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
        <p:nvSpPr>
          <p:cNvPr id="7" name="Rectangle 6"/>
          <p:cNvSpPr/>
          <p:nvPr/>
        </p:nvSpPr>
        <p:spPr>
          <a:xfrm>
            <a:off x="0" y="6721476"/>
            <a:ext cx="9144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p:cNvPicPr>
            <a:picLocks noChangeAspect="1"/>
          </p:cNvPicPr>
          <p:nvPr/>
        </p:nvPicPr>
        <p:blipFill rotWithShape="1">
          <a:blip r:embed="rId14" cstate="print">
            <a:extLst>
              <a:ext uri="{28A0092B-C50C-407E-A947-70E740481C1C}">
                <a14:useLocalDpi xmlns:a14="http://schemas.microsoft.com/office/drawing/2010/main" val="0"/>
              </a:ext>
            </a:extLst>
          </a:blip>
          <a:srcRect l="15228" r="-1522"/>
          <a:stretch/>
        </p:blipFill>
        <p:spPr>
          <a:xfrm>
            <a:off x="0" y="8"/>
            <a:ext cx="1554480" cy="1453899"/>
          </a:xfrm>
          <a:prstGeom prst="rect">
            <a:avLst/>
          </a:prstGeom>
        </p:spPr>
      </p:pic>
    </p:spTree>
    <p:extLst>
      <p:ext uri="{BB962C8B-B14F-4D97-AF65-F5344CB8AC3E}">
        <p14:creationId xmlns:p14="http://schemas.microsoft.com/office/powerpoint/2010/main" val="10188792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iming>
    <p:tnLst>
      <p:par>
        <p:cTn id="1" dur="indefinite" restart="never" nodeType="tmRoot"/>
      </p:par>
    </p:tnLst>
  </p:timing>
  <p:hf hdr="0" ftr="0" dt="0"/>
  <p:txStyles>
    <p:titleStyle>
      <a:lvl1pPr algn="ctr" defTabSz="914377"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j-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j-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j-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2"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7190" y="1511216"/>
            <a:ext cx="8458200" cy="46634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pPr eaLnBrk="0" fontAlgn="base" hangingPunct="0">
              <a:spcBef>
                <a:spcPct val="0"/>
              </a:spcBef>
              <a:spcAft>
                <a:spcPct val="0"/>
              </a:spcAft>
            </a:pPr>
            <a:fld id="{DABCF4BF-2998-4258-A5A8-4925EC584ECF}" type="datetime1">
              <a:rPr lang="en-US" smtClean="0">
                <a:latin typeface="Arial" charset="0"/>
                <a:ea typeface="ＭＳ Ｐゴシック" pitchFamily="-16" charset="-128"/>
              </a:rPr>
              <a:pPr eaLnBrk="0" fontAlgn="base" hangingPunct="0">
                <a:spcBef>
                  <a:spcPct val="0"/>
                </a:spcBef>
                <a:spcAft>
                  <a:spcPct val="0"/>
                </a:spcAft>
              </a:pPr>
              <a:t>12/3/2019</a:t>
            </a:fld>
            <a:endParaRPr lang="en-US" dirty="0">
              <a:latin typeface="Arial" charset="0"/>
              <a:ea typeface="ＭＳ Ｐゴシック" pitchFamily="-16" charset="-128"/>
            </a:endParaRPr>
          </a:p>
        </p:txBody>
      </p:sp>
      <p:sp>
        <p:nvSpPr>
          <p:cNvPr id="5"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pPr eaLnBrk="0" fontAlgn="base" hangingPunct="0">
              <a:spcBef>
                <a:spcPct val="0"/>
              </a:spcBef>
              <a:spcAft>
                <a:spcPct val="0"/>
              </a:spcAft>
            </a:pPr>
            <a:r>
              <a:rPr lang="en-US" dirty="0" smtClean="0">
                <a:latin typeface="Arial" charset="0"/>
                <a:ea typeface="ＭＳ Ｐゴシック" pitchFamily="-16" charset="-128"/>
              </a:rPr>
              <a:t>DRAFT 5-25-10</a:t>
            </a:r>
            <a:endParaRPr lang="en-US" dirty="0">
              <a:latin typeface="Arial" charset="0"/>
              <a:ea typeface="ＭＳ Ｐゴシック" pitchFamily="-16" charset="-128"/>
            </a:endParaRPr>
          </a:p>
        </p:txBody>
      </p:sp>
      <p:sp>
        <p:nvSpPr>
          <p:cNvPr id="6"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pPr eaLnBrk="0" fontAlgn="base" hangingPunct="0">
              <a:spcBef>
                <a:spcPct val="0"/>
              </a:spcBef>
              <a:spcAft>
                <a:spcPct val="0"/>
              </a:spcAft>
            </a:pPr>
            <a:fld id="{2BC1FA3B-F0C1-4F58-90BE-DCC7501F4B28}" type="slidenum">
              <a:rPr lang="en-US" smtClean="0">
                <a:latin typeface="Arial" charset="0"/>
                <a:ea typeface="ＭＳ Ｐゴシック" pitchFamily="-16" charset="-128"/>
              </a:rPr>
              <a:pPr eaLnBrk="0" fontAlgn="base" hangingPunct="0">
                <a:spcBef>
                  <a:spcPct val="0"/>
                </a:spcBef>
                <a:spcAft>
                  <a:spcPct val="0"/>
                </a:spcAft>
              </a:pPr>
              <a:t>‹#›</a:t>
            </a:fld>
            <a:endParaRPr lang="en-US" dirty="0">
              <a:latin typeface="Arial" charset="0"/>
              <a:ea typeface="ＭＳ Ｐゴシック" pitchFamily="-16" charset="-128"/>
            </a:endParaRPr>
          </a:p>
        </p:txBody>
      </p:sp>
      <p:sp>
        <p:nvSpPr>
          <p:cNvPr id="7" name="Rectangle 6"/>
          <p:cNvSpPr/>
          <p:nvPr/>
        </p:nvSpPr>
        <p:spPr>
          <a:xfrm>
            <a:off x="0" y="6721476"/>
            <a:ext cx="9144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5228" r="-1522"/>
          <a:stretch/>
        </p:blipFill>
        <p:spPr>
          <a:xfrm>
            <a:off x="0" y="8"/>
            <a:ext cx="1554480" cy="1453899"/>
          </a:xfrm>
          <a:prstGeom prst="rect">
            <a:avLst/>
          </a:prstGeom>
        </p:spPr>
      </p:pic>
    </p:spTree>
    <p:extLst>
      <p:ext uri="{BB962C8B-B14F-4D97-AF65-F5344CB8AC3E}">
        <p14:creationId xmlns:p14="http://schemas.microsoft.com/office/powerpoint/2010/main" val="883395493"/>
      </p:ext>
    </p:extLst>
  </p:cSld>
  <p:clrMap bg1="lt1" tx1="dk1" bg2="lt2" tx2="dk2" accent1="accent1" accent2="accent2" accent3="accent3" accent4="accent4" accent5="accent5" accent6="accent6" hlink="hlink" folHlink="folHlink"/>
  <p:sldLayoutIdLst>
    <p:sldLayoutId id="2147483674" r:id="rId1"/>
  </p:sldLayoutIdLst>
  <p:timing>
    <p:tnLst>
      <p:par>
        <p:cTn id="1" dur="indefinite" restart="never" nodeType="tmRoot"/>
      </p:par>
    </p:tnLst>
  </p:timing>
  <p:hf hdr="0" ftr="0" dt="0"/>
  <p:txStyles>
    <p:titleStyle>
      <a:lvl1pPr algn="ctr" defTabSz="914377"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j-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j-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j-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14" descr="7"/>
          <p:cNvPicPr>
            <a:picLocks noChangeAspect="1" noChangeArrowheads="1"/>
          </p:cNvPicPr>
          <p:nvPr/>
        </p:nvPicPr>
        <p:blipFill>
          <a:blip r:embed="rId18" cstate="print"/>
          <a:srcRect/>
          <a:stretch>
            <a:fillRect/>
          </a:stretch>
        </p:blipFill>
        <p:spPr bwMode="auto">
          <a:xfrm>
            <a:off x="0" y="2"/>
            <a:ext cx="9145588" cy="6859588"/>
          </a:xfrm>
          <a:prstGeom prst="rect">
            <a:avLst/>
          </a:prstGeom>
          <a:noFill/>
          <a:ln w="9525">
            <a:noFill/>
            <a:miter lim="800000"/>
            <a:headEnd/>
            <a:tailEnd/>
          </a:ln>
        </p:spPr>
      </p:pic>
      <p:sp>
        <p:nvSpPr>
          <p:cNvPr id="2" name="Title Placeholder 1"/>
          <p:cNvSpPr>
            <a:spLocks noGrp="1"/>
          </p:cNvSpPr>
          <p:nvPr>
            <p:ph type="title"/>
          </p:nvPr>
        </p:nvSpPr>
        <p:spPr>
          <a:xfrm>
            <a:off x="1600200" y="228600"/>
            <a:ext cx="6858000" cy="990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fld id="{BFABAC6E-DB71-4523-8116-03E5C4C47792}" type="datetime1">
              <a:rPr lang="en-US" smtClean="0">
                <a:solidFill>
                  <a:prstClr val="black">
                    <a:tint val="75000"/>
                  </a:prstClr>
                </a:solidFill>
                <a:latin typeface="Arial" charset="0"/>
                <a:ea typeface="ＭＳ Ｐゴシック" pitchFamily="-16" charset="-128"/>
              </a:rPr>
              <a:pPr eaLnBrk="0" fontAlgn="base" hangingPunct="0">
                <a:spcBef>
                  <a:spcPct val="0"/>
                </a:spcBef>
                <a:spcAft>
                  <a:spcPct val="0"/>
                </a:spcAft>
              </a:pPr>
              <a:t>12/3/2019</a:t>
            </a:fld>
            <a:endParaRPr lang="en-US" dirty="0">
              <a:solidFill>
                <a:prstClr val="black">
                  <a:tint val="75000"/>
                </a:prstClr>
              </a:solidFill>
              <a:latin typeface="Arial" charset="0"/>
              <a:ea typeface="ＭＳ Ｐゴシック" pitchFamily="-16" charset="-128"/>
            </a:endParaRPr>
          </a:p>
        </p:txBody>
      </p:sp>
      <p:sp>
        <p:nvSpPr>
          <p:cNvPr id="5" name="Footer Placeholder 4"/>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r>
              <a:rPr lang="en-US" dirty="0" smtClean="0">
                <a:solidFill>
                  <a:prstClr val="black">
                    <a:tint val="75000"/>
                  </a:prstClr>
                </a:solidFill>
                <a:latin typeface="Arial" charset="0"/>
                <a:ea typeface="ＭＳ Ｐゴシック" pitchFamily="-16" charset="-128"/>
              </a:rPr>
              <a:t>DRAFT 5-25-10</a:t>
            </a:r>
            <a:endParaRPr lang="en-US" dirty="0">
              <a:solidFill>
                <a:prstClr val="black">
                  <a:tint val="75000"/>
                </a:prstClr>
              </a:solidFill>
              <a:latin typeface="Arial" charset="0"/>
              <a:ea typeface="ＭＳ Ｐゴシック" pitchFamily="-16" charset="-128"/>
            </a:endParaRPr>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2BC1FA3B-F0C1-4F58-90BE-DCC7501F4B28}" type="slidenum">
              <a:rPr lang="en-US" smtClean="0">
                <a:solidFill>
                  <a:prstClr val="black">
                    <a:tint val="75000"/>
                  </a:prstClr>
                </a:solidFill>
                <a:latin typeface="Arial" charset="0"/>
                <a:ea typeface="ＭＳ Ｐゴシック" pitchFamily="-16" charset="-128"/>
              </a:rPr>
              <a:pPr eaLnBrk="0" fontAlgn="base" hangingPunct="0">
                <a:spcBef>
                  <a:spcPct val="0"/>
                </a:spcBef>
                <a:spcAft>
                  <a:spcPct val="0"/>
                </a:spcAft>
              </a:pPr>
              <a:t>‹#›</a:t>
            </a:fld>
            <a:endParaRPr lang="en-US" dirty="0">
              <a:solidFill>
                <a:prstClr val="black">
                  <a:tint val="75000"/>
                </a:prstClr>
              </a:solidFill>
              <a:latin typeface="Arial" charset="0"/>
              <a:ea typeface="ＭＳ Ｐゴシック" pitchFamily="-16" charset="-128"/>
            </a:endParaRPr>
          </a:p>
        </p:txBody>
      </p:sp>
    </p:spTree>
    <p:extLst>
      <p:ext uri="{BB962C8B-B14F-4D97-AF65-F5344CB8AC3E}">
        <p14:creationId xmlns:p14="http://schemas.microsoft.com/office/powerpoint/2010/main" val="117507059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Lst>
  <p:hf hdr="0" ftr="0" dt="0"/>
  <p:txStyles>
    <p:titleStyle>
      <a:lvl1pPr algn="ctr" defTabSz="914377" rtl="0" eaLnBrk="1" latinLnBrk="0" hangingPunct="1">
        <a:spcBef>
          <a:spcPct val="0"/>
        </a:spcBef>
        <a:buNone/>
        <a:defRPr sz="4400" kern="1200">
          <a:solidFill>
            <a:srgbClr val="1B1E7A"/>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rgbClr val="1B1E7A"/>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rgbClr val="1B1E7A"/>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rgbClr val="1B1E7A"/>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rgbClr val="1B1E7A"/>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rgbClr val="1B1E7A"/>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7190" y="1511216"/>
            <a:ext cx="8458200" cy="46634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DABCF4BF-2998-4258-A5A8-4925EC584ECF}" type="datetime1">
              <a:rPr lang="en-US" smtClean="0"/>
              <a:t>12/3/2019</a:t>
            </a:fld>
            <a:endParaRPr lang="en-US" dirty="0"/>
          </a:p>
        </p:txBody>
      </p:sp>
      <p:sp>
        <p:nvSpPr>
          <p:cNvPr id="5"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smtClean="0"/>
              <a:t>DRAFT 5-25-10</a:t>
            </a:r>
            <a:endParaRPr lang="en-US" dirty="0"/>
          </a:p>
        </p:txBody>
      </p:sp>
      <p:sp>
        <p:nvSpPr>
          <p:cNvPr id="6"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
        <p:nvSpPr>
          <p:cNvPr id="7" name="Rectangle 6"/>
          <p:cNvSpPr/>
          <p:nvPr/>
        </p:nvSpPr>
        <p:spPr>
          <a:xfrm>
            <a:off x="0" y="6721476"/>
            <a:ext cx="9144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14" cstate="print">
            <a:extLst>
              <a:ext uri="{28A0092B-C50C-407E-A947-70E740481C1C}">
                <a14:useLocalDpi xmlns:a14="http://schemas.microsoft.com/office/drawing/2010/main" val="0"/>
              </a:ext>
            </a:extLst>
          </a:blip>
          <a:srcRect l="15228" r="-1522"/>
          <a:stretch/>
        </p:blipFill>
        <p:spPr>
          <a:xfrm>
            <a:off x="0" y="0"/>
            <a:ext cx="1554480" cy="1453899"/>
          </a:xfrm>
          <a:prstGeom prst="rect">
            <a:avLst/>
          </a:prstGeom>
        </p:spPr>
      </p:pic>
    </p:spTree>
    <p:extLst>
      <p:ext uri="{BB962C8B-B14F-4D97-AF65-F5344CB8AC3E}">
        <p14:creationId xmlns:p14="http://schemas.microsoft.com/office/powerpoint/2010/main" val="322776518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timing>
    <p:tnLst>
      <p:par>
        <p:cTn id="1" dur="indefinite" restart="never" nodeType="tmRoot"/>
      </p:par>
    </p:tnLst>
  </p:timing>
  <p:hf hdr="0" ftr="0" dt="0"/>
  <p:txStyles>
    <p:titleStyle>
      <a:lvl1pPr algn="ctr" defTabSz="914400"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hyperlink" Target="http://www.census.gov/RDO" TargetMode="External"/><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3.emf"/></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89937" y="796013"/>
            <a:ext cx="7164125" cy="3162917"/>
          </a:xfrm>
          <a:prstGeom prst="rect">
            <a:avLst/>
          </a:prstGeom>
          <a:noFill/>
        </p:spPr>
        <p:txBody>
          <a:bodyPr wrap="square" rtlCol="0">
            <a:spAutoFit/>
          </a:bodyPr>
          <a:lstStyle/>
          <a:p>
            <a:pPr lvl="0" algn="ctr" defTabSz="914377">
              <a:spcBef>
                <a:spcPts val="1000"/>
              </a:spcBef>
            </a:pPr>
            <a:r>
              <a:rPr lang="en-US" sz="3200" b="1" dirty="0" smtClean="0">
                <a:solidFill>
                  <a:srgbClr val="4472C4">
                    <a:lumMod val="50000"/>
                  </a:srgbClr>
                </a:solidFill>
                <a:latin typeface="Arial" panose="020B0604020202020204" pitchFamily="34" charset="0"/>
                <a:cs typeface="Arial" panose="020B0604020202020204" pitchFamily="34" charset="0"/>
              </a:rPr>
              <a:t>Population Projections to Inform Redistricting in Texas</a:t>
            </a:r>
          </a:p>
          <a:p>
            <a:pPr lvl="0" algn="ctr" defTabSz="914377">
              <a:spcBef>
                <a:spcPts val="1000"/>
              </a:spcBef>
            </a:pPr>
            <a:r>
              <a:rPr lang="en-US" sz="2800" dirty="0" smtClean="0">
                <a:solidFill>
                  <a:srgbClr val="4472C4">
                    <a:lumMod val="50000"/>
                  </a:srgbClr>
                </a:solidFill>
                <a:latin typeface="Calibri Light" panose="020F0302020204030204"/>
              </a:rPr>
              <a:t>Texas Medical Association</a:t>
            </a:r>
            <a:endParaRPr lang="en-US" sz="2800" dirty="0" smtClean="0">
              <a:solidFill>
                <a:srgbClr val="4472C4">
                  <a:lumMod val="50000"/>
                </a:srgbClr>
              </a:solidFill>
              <a:latin typeface="Calibri Light" panose="020F0302020204030204"/>
            </a:endParaRPr>
          </a:p>
          <a:p>
            <a:pPr lvl="0" algn="ctr" defTabSz="914377">
              <a:spcBef>
                <a:spcPts val="1000"/>
              </a:spcBef>
            </a:pPr>
            <a:r>
              <a:rPr lang="en-US" sz="2800" dirty="0" smtClean="0">
                <a:solidFill>
                  <a:srgbClr val="4472C4">
                    <a:lumMod val="50000"/>
                  </a:srgbClr>
                </a:solidFill>
                <a:latin typeface="Calibri Light" panose="020F0302020204030204"/>
              </a:rPr>
              <a:t>Austin, TX</a:t>
            </a:r>
          </a:p>
          <a:p>
            <a:pPr lvl="0" algn="ctr" defTabSz="914377">
              <a:lnSpc>
                <a:spcPct val="75000"/>
              </a:lnSpc>
              <a:spcBef>
                <a:spcPts val="1000"/>
              </a:spcBef>
            </a:pPr>
            <a:r>
              <a:rPr lang="en-US" sz="2800" dirty="0" smtClean="0">
                <a:solidFill>
                  <a:srgbClr val="4472C4">
                    <a:lumMod val="50000"/>
                  </a:srgbClr>
                </a:solidFill>
                <a:latin typeface="Calibri Light" panose="020F0302020204030204"/>
              </a:rPr>
              <a:t>December 7, </a:t>
            </a:r>
            <a:r>
              <a:rPr lang="en-US" sz="2800" dirty="0" smtClean="0">
                <a:solidFill>
                  <a:srgbClr val="4472C4">
                    <a:lumMod val="50000"/>
                  </a:srgbClr>
                </a:solidFill>
                <a:latin typeface="Calibri Light" panose="020F0302020204030204"/>
              </a:rPr>
              <a:t>2019</a:t>
            </a:r>
          </a:p>
          <a:p>
            <a:pPr lvl="0" algn="ctr" defTabSz="914377">
              <a:lnSpc>
                <a:spcPct val="90000"/>
              </a:lnSpc>
              <a:spcBef>
                <a:spcPts val="1000"/>
              </a:spcBef>
            </a:pPr>
            <a:endParaRPr lang="en-US" sz="2800" dirty="0">
              <a:solidFill>
                <a:srgbClr val="4472C4">
                  <a:lumMod val="50000"/>
                </a:srgbClr>
              </a:solidFill>
              <a:latin typeface="Calibri Light" panose="020F0302020204030204"/>
            </a:endParaRPr>
          </a:p>
        </p:txBody>
      </p:sp>
      <p:grpSp>
        <p:nvGrpSpPr>
          <p:cNvPr id="11" name="Group 10"/>
          <p:cNvGrpSpPr/>
          <p:nvPr/>
        </p:nvGrpSpPr>
        <p:grpSpPr>
          <a:xfrm>
            <a:off x="318053" y="5513768"/>
            <a:ext cx="8507894" cy="1344232"/>
            <a:chOff x="318052" y="5513768"/>
            <a:chExt cx="8507894" cy="1344232"/>
          </a:xfrm>
        </p:grpSpPr>
        <p:cxnSp>
          <p:nvCxnSpPr>
            <p:cNvPr id="5" name="Straight Connector 4"/>
            <p:cNvCxnSpPr/>
            <p:nvPr/>
          </p:nvCxnSpPr>
          <p:spPr>
            <a:xfrm>
              <a:off x="318052" y="6453229"/>
              <a:ext cx="2270954" cy="14246"/>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9006" y="5513768"/>
              <a:ext cx="3965986" cy="1344232"/>
            </a:xfrm>
            <a:prstGeom prst="rect">
              <a:avLst/>
            </a:prstGeom>
          </p:spPr>
        </p:pic>
        <p:cxnSp>
          <p:nvCxnSpPr>
            <p:cNvPr id="7" name="Straight Connector 6"/>
            <p:cNvCxnSpPr/>
            <p:nvPr/>
          </p:nvCxnSpPr>
          <p:spPr>
            <a:xfrm>
              <a:off x="6554992" y="6467475"/>
              <a:ext cx="2270954" cy="0"/>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8195" y="4849920"/>
            <a:ext cx="341697" cy="341697"/>
          </a:xfrm>
          <a:prstGeom prst="rect">
            <a:avLst/>
          </a:prstGeom>
        </p:spPr>
      </p:pic>
      <p:sp>
        <p:nvSpPr>
          <p:cNvPr id="9" name="TextBox 8"/>
          <p:cNvSpPr txBox="1"/>
          <p:nvPr/>
        </p:nvSpPr>
        <p:spPr>
          <a:xfrm>
            <a:off x="3592890" y="4820710"/>
            <a:ext cx="4561172" cy="400110"/>
          </a:xfrm>
          <a:prstGeom prst="rect">
            <a:avLst/>
          </a:prstGeom>
          <a:noFill/>
        </p:spPr>
        <p:txBody>
          <a:bodyPr wrap="square" rtlCol="0">
            <a:spAutoFit/>
          </a:bodyPr>
          <a:lstStyle/>
          <a:p>
            <a:r>
              <a:rPr lang="en-US" sz="2000" dirty="0">
                <a:solidFill>
                  <a:schemeClr val="accent5">
                    <a:lumMod val="50000"/>
                  </a:schemeClr>
                </a:solidFill>
              </a:rPr>
              <a:t>@TexasDemography</a:t>
            </a:r>
          </a:p>
        </p:txBody>
      </p:sp>
    </p:spTree>
    <p:extLst>
      <p:ext uri="{BB962C8B-B14F-4D97-AF65-F5344CB8AC3E}">
        <p14:creationId xmlns:p14="http://schemas.microsoft.com/office/powerpoint/2010/main" val="37102295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Projected Population by Race and Ethnicity, </a:t>
            </a:r>
            <a:br>
              <a:rPr lang="en-US" sz="2400" dirty="0"/>
            </a:br>
            <a:r>
              <a:rPr lang="en-US" sz="2400" dirty="0"/>
              <a:t>Texas </a:t>
            </a:r>
            <a:r>
              <a:rPr lang="en-US" sz="2400" dirty="0" smtClean="0"/>
              <a:t>2010-2020</a:t>
            </a:r>
            <a:endParaRPr lang="en-US" sz="24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10</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62668024"/>
              </p:ext>
            </p:extLst>
          </p:nvPr>
        </p:nvGraphicFramePr>
        <p:xfrm>
          <a:off x="377825" y="1511300"/>
          <a:ext cx="8458200" cy="466407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52403" y="6489550"/>
            <a:ext cx="4006225" cy="261610"/>
          </a:xfrm>
          <a:prstGeom prst="rect">
            <a:avLst/>
          </a:prstGeom>
          <a:noFill/>
        </p:spPr>
        <p:txBody>
          <a:bodyPr wrap="none" rtlCol="0">
            <a:spAutoFit/>
          </a:bodyPr>
          <a:lstStyle/>
          <a:p>
            <a:r>
              <a:rPr lang="en-US" sz="1100" dirty="0">
                <a:solidFill>
                  <a:schemeClr val="tx1">
                    <a:lumMod val="50000"/>
                    <a:lumOff val="50000"/>
                  </a:schemeClr>
                </a:solidFill>
              </a:rPr>
              <a:t>Source: </a:t>
            </a:r>
            <a:r>
              <a:rPr lang="en-US" sz="1100" dirty="0" smtClean="0">
                <a:solidFill>
                  <a:schemeClr val="tx1">
                    <a:lumMod val="50000"/>
                    <a:lumOff val="50000"/>
                  </a:schemeClr>
                </a:solidFill>
              </a:rPr>
              <a:t>Texas Demographic Center, 2018 Population Projections</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3269154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BC1FA3B-F0C1-4F58-90BE-DCC7501F4B28}" type="slidenum">
              <a:rPr lang="en-US" smtClean="0"/>
              <a:pPr/>
              <a:t>11</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07873286"/>
              </p:ext>
            </p:extLst>
          </p:nvPr>
        </p:nvGraphicFramePr>
        <p:xfrm>
          <a:off x="377825" y="1511300"/>
          <a:ext cx="8458200" cy="4664075"/>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a:spLocks noGrp="1"/>
          </p:cNvSpPr>
          <p:nvPr>
            <p:ph type="title"/>
          </p:nvPr>
        </p:nvSpPr>
        <p:spPr/>
        <p:txBody>
          <a:bodyPr>
            <a:noAutofit/>
          </a:bodyPr>
          <a:lstStyle/>
          <a:p>
            <a:r>
              <a:rPr lang="en-US" sz="2400" dirty="0" smtClean="0"/>
              <a:t>Projected Population Change and Percent of Total Projected Change by Race/Ethnicity, 2010-2020, Texas</a:t>
            </a:r>
            <a:endParaRPr lang="en-US" sz="2400" dirty="0"/>
          </a:p>
        </p:txBody>
      </p:sp>
      <p:sp>
        <p:nvSpPr>
          <p:cNvPr id="7" name="TextBox 6"/>
          <p:cNvSpPr txBox="1"/>
          <p:nvPr/>
        </p:nvSpPr>
        <p:spPr>
          <a:xfrm>
            <a:off x="152403" y="6489550"/>
            <a:ext cx="4006225" cy="261610"/>
          </a:xfrm>
          <a:prstGeom prst="rect">
            <a:avLst/>
          </a:prstGeom>
          <a:noFill/>
        </p:spPr>
        <p:txBody>
          <a:bodyPr wrap="none" rtlCol="0">
            <a:spAutoFit/>
          </a:bodyPr>
          <a:lstStyle/>
          <a:p>
            <a:r>
              <a:rPr lang="en-US" sz="1100" dirty="0">
                <a:solidFill>
                  <a:schemeClr val="tx1">
                    <a:lumMod val="50000"/>
                    <a:lumOff val="50000"/>
                  </a:schemeClr>
                </a:solidFill>
              </a:rPr>
              <a:t>Source: </a:t>
            </a:r>
            <a:r>
              <a:rPr lang="en-US" sz="1100" dirty="0" smtClean="0">
                <a:solidFill>
                  <a:schemeClr val="tx1">
                    <a:lumMod val="50000"/>
                    <a:lumOff val="50000"/>
                  </a:schemeClr>
                </a:solidFill>
              </a:rPr>
              <a:t>Texas Demographic Center, 2018 Population Projections</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4041956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8868" y="91440"/>
            <a:ext cx="7843692" cy="914400"/>
          </a:xfrm>
        </p:spPr>
        <p:txBody>
          <a:bodyPr>
            <a:normAutofit/>
          </a:bodyPr>
          <a:lstStyle/>
          <a:p>
            <a:r>
              <a:rPr lang="en-US" sz="2400" dirty="0" smtClean="0"/>
              <a:t>Percent of Total Projected Population Change by Race/Ethnicity for Counties Adding the Greatest Numbers</a:t>
            </a:r>
            <a:endParaRPr lang="en-US"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66450066"/>
              </p:ext>
            </p:extLst>
          </p:nvPr>
        </p:nvGraphicFramePr>
        <p:xfrm>
          <a:off x="1491712" y="1511300"/>
          <a:ext cx="6160577" cy="4450080"/>
        </p:xfrm>
        <a:graphic>
          <a:graphicData uri="http://schemas.openxmlformats.org/drawingml/2006/table">
            <a:tbl>
              <a:tblPr firstRow="1" bandRow="1">
                <a:tableStyleId>{5C22544A-7EE6-4342-B048-85BDC9FD1C3A}</a:tableStyleId>
              </a:tblPr>
              <a:tblGrid>
                <a:gridCol w="1167049">
                  <a:extLst>
                    <a:ext uri="{9D8B030D-6E8A-4147-A177-3AD203B41FA5}">
                      <a16:colId xmlns:a16="http://schemas.microsoft.com/office/drawing/2014/main" val="1443774078"/>
                    </a:ext>
                  </a:extLst>
                </a:gridCol>
                <a:gridCol w="886476">
                  <a:extLst>
                    <a:ext uri="{9D8B030D-6E8A-4147-A177-3AD203B41FA5}">
                      <a16:colId xmlns:a16="http://schemas.microsoft.com/office/drawing/2014/main" val="3086767154"/>
                    </a:ext>
                  </a:extLst>
                </a:gridCol>
                <a:gridCol w="1026763">
                  <a:extLst>
                    <a:ext uri="{9D8B030D-6E8A-4147-A177-3AD203B41FA5}">
                      <a16:colId xmlns:a16="http://schemas.microsoft.com/office/drawing/2014/main" val="553121019"/>
                    </a:ext>
                  </a:extLst>
                </a:gridCol>
                <a:gridCol w="1026763">
                  <a:extLst>
                    <a:ext uri="{9D8B030D-6E8A-4147-A177-3AD203B41FA5}">
                      <a16:colId xmlns:a16="http://schemas.microsoft.com/office/drawing/2014/main" val="4165806181"/>
                    </a:ext>
                  </a:extLst>
                </a:gridCol>
                <a:gridCol w="1026763">
                  <a:extLst>
                    <a:ext uri="{9D8B030D-6E8A-4147-A177-3AD203B41FA5}">
                      <a16:colId xmlns:a16="http://schemas.microsoft.com/office/drawing/2014/main" val="4232768166"/>
                    </a:ext>
                  </a:extLst>
                </a:gridCol>
                <a:gridCol w="1026763">
                  <a:extLst>
                    <a:ext uri="{9D8B030D-6E8A-4147-A177-3AD203B41FA5}">
                      <a16:colId xmlns:a16="http://schemas.microsoft.com/office/drawing/2014/main" val="2936941416"/>
                    </a:ext>
                  </a:extLst>
                </a:gridCol>
              </a:tblGrid>
              <a:tr h="370840">
                <a:tc>
                  <a:txBody>
                    <a:bodyPr/>
                    <a:lstStyle/>
                    <a:p>
                      <a:pPr algn="ctr"/>
                      <a:r>
                        <a:rPr lang="en-US" dirty="0" smtClean="0"/>
                        <a:t>County</a:t>
                      </a:r>
                      <a:endParaRPr lang="en-US" dirty="0"/>
                    </a:p>
                  </a:txBody>
                  <a:tcPr anchor="ctr"/>
                </a:tc>
                <a:tc gridSpan="5">
                  <a:txBody>
                    <a:bodyPr/>
                    <a:lstStyle/>
                    <a:p>
                      <a:pPr algn="ctr"/>
                      <a:r>
                        <a:rPr lang="en-US" dirty="0" smtClean="0"/>
                        <a:t>Percent</a:t>
                      </a:r>
                      <a:r>
                        <a:rPr lang="en-US" baseline="0" dirty="0" smtClean="0"/>
                        <a:t> of Total Population Change, 2010 to 2020</a:t>
                      </a:r>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779607298"/>
                  </a:ext>
                </a:extLst>
              </a:tr>
              <a:tr h="370840">
                <a:tc>
                  <a:txBody>
                    <a:bodyPr/>
                    <a:lstStyle/>
                    <a:p>
                      <a:pPr algn="ctr" fontAlgn="b"/>
                      <a:endParaRPr lang="en-US" sz="1600" b="1" i="0" u="none" strike="noStrike" dirty="0">
                        <a:effectLst/>
                        <a:latin typeface="Calibri" panose="020F0502020204030204" pitchFamily="34" charset="0"/>
                      </a:endParaRPr>
                    </a:p>
                  </a:txBody>
                  <a:tcPr marL="9525" marR="9525" marT="9525" marB="0" anchor="b"/>
                </a:tc>
                <a:tc>
                  <a:txBody>
                    <a:bodyPr/>
                    <a:lstStyle/>
                    <a:p>
                      <a:pPr algn="ctr" fontAlgn="b"/>
                      <a:r>
                        <a:rPr lang="en-US" sz="1600" b="1" i="0" u="none" strike="noStrike">
                          <a:effectLst/>
                          <a:latin typeface="Calibri" panose="020F0502020204030204" pitchFamily="34" charset="0"/>
                        </a:rPr>
                        <a:t>NH White</a:t>
                      </a:r>
                    </a:p>
                  </a:txBody>
                  <a:tcPr marL="9525" marR="9525" marT="9525" marB="0" anchor="b"/>
                </a:tc>
                <a:tc>
                  <a:txBody>
                    <a:bodyPr/>
                    <a:lstStyle/>
                    <a:p>
                      <a:pPr algn="ctr" fontAlgn="b"/>
                      <a:r>
                        <a:rPr lang="en-US" sz="1600" b="1" i="0" u="none" strike="noStrike">
                          <a:effectLst/>
                          <a:latin typeface="Calibri" panose="020F0502020204030204" pitchFamily="34" charset="0"/>
                        </a:rPr>
                        <a:t>NH Black</a:t>
                      </a:r>
                    </a:p>
                  </a:txBody>
                  <a:tcPr marL="9525" marR="9525" marT="9525" marB="0" anchor="b"/>
                </a:tc>
                <a:tc>
                  <a:txBody>
                    <a:bodyPr/>
                    <a:lstStyle/>
                    <a:p>
                      <a:pPr algn="ctr" fontAlgn="b"/>
                      <a:r>
                        <a:rPr lang="en-US" sz="1600" b="1" i="0" u="none" strike="noStrike">
                          <a:effectLst/>
                          <a:latin typeface="Calibri" panose="020F0502020204030204" pitchFamily="34" charset="0"/>
                        </a:rPr>
                        <a:t>Hispanic</a:t>
                      </a:r>
                    </a:p>
                  </a:txBody>
                  <a:tcPr marL="9525" marR="9525" marT="9525" marB="0" anchor="b"/>
                </a:tc>
                <a:tc>
                  <a:txBody>
                    <a:bodyPr/>
                    <a:lstStyle/>
                    <a:p>
                      <a:pPr algn="ctr" fontAlgn="b"/>
                      <a:r>
                        <a:rPr lang="en-US" sz="1600" b="1" i="0" u="none" strike="noStrike">
                          <a:effectLst/>
                          <a:latin typeface="Calibri" panose="020F0502020204030204" pitchFamily="34" charset="0"/>
                        </a:rPr>
                        <a:t>NH Asian</a:t>
                      </a:r>
                    </a:p>
                  </a:txBody>
                  <a:tcPr marL="9525" marR="9525" marT="9525" marB="0" anchor="b"/>
                </a:tc>
                <a:tc>
                  <a:txBody>
                    <a:bodyPr/>
                    <a:lstStyle/>
                    <a:p>
                      <a:pPr algn="ctr" fontAlgn="b"/>
                      <a:r>
                        <a:rPr lang="en-US" sz="1600" b="1" i="0" u="none" strike="noStrike" dirty="0">
                          <a:effectLst/>
                          <a:latin typeface="Calibri" panose="020F0502020204030204" pitchFamily="34" charset="0"/>
                        </a:rPr>
                        <a:t>NH Other</a:t>
                      </a:r>
                    </a:p>
                  </a:txBody>
                  <a:tcPr marL="9525" marR="9525" marT="9525" marB="0" anchor="b"/>
                </a:tc>
                <a:extLst>
                  <a:ext uri="{0D108BD9-81ED-4DB2-BD59-A6C34878D82A}">
                    <a16:rowId xmlns:a16="http://schemas.microsoft.com/office/drawing/2014/main" val="1478865383"/>
                  </a:ext>
                </a:extLst>
              </a:tr>
              <a:tr h="370840">
                <a:tc>
                  <a:txBody>
                    <a:bodyPr/>
                    <a:lstStyle/>
                    <a:p>
                      <a:pPr algn="l" fontAlgn="b"/>
                      <a:r>
                        <a:rPr lang="en-US" sz="1600" b="0" i="0" u="none" strike="noStrike" dirty="0">
                          <a:effectLst/>
                          <a:latin typeface="Calibri" panose="020F0502020204030204" pitchFamily="34" charset="0"/>
                        </a:rPr>
                        <a:t>Bexar</a:t>
                      </a:r>
                    </a:p>
                  </a:txBody>
                  <a:tcPr marL="9525" marR="9525" marT="9525" marB="0" anchor="b"/>
                </a:tc>
                <a:tc>
                  <a:txBody>
                    <a:bodyPr/>
                    <a:lstStyle/>
                    <a:p>
                      <a:pPr algn="r" fontAlgn="b"/>
                      <a:r>
                        <a:rPr lang="en-US" sz="1600" b="0" i="0" u="none" strike="noStrike">
                          <a:effectLst/>
                          <a:latin typeface="Calibri" panose="020F0502020204030204" pitchFamily="34" charset="0"/>
                        </a:rPr>
                        <a:t>11.6%</a:t>
                      </a:r>
                    </a:p>
                  </a:txBody>
                  <a:tcPr marL="9525" marR="9525" marT="9525" marB="0" anchor="b"/>
                </a:tc>
                <a:tc>
                  <a:txBody>
                    <a:bodyPr/>
                    <a:lstStyle/>
                    <a:p>
                      <a:pPr algn="r" fontAlgn="b"/>
                      <a:r>
                        <a:rPr lang="en-US" sz="1600" b="0" i="0" u="none" strike="noStrike">
                          <a:effectLst/>
                          <a:latin typeface="Calibri" panose="020F0502020204030204" pitchFamily="34" charset="0"/>
                        </a:rPr>
                        <a:t>9.3%</a:t>
                      </a:r>
                    </a:p>
                  </a:txBody>
                  <a:tcPr marL="9525" marR="9525" marT="9525" marB="0" anchor="b"/>
                </a:tc>
                <a:tc>
                  <a:txBody>
                    <a:bodyPr/>
                    <a:lstStyle/>
                    <a:p>
                      <a:pPr algn="r" fontAlgn="b"/>
                      <a:r>
                        <a:rPr lang="en-US" sz="1600" b="1" i="0" u="none" strike="noStrike" dirty="0">
                          <a:effectLst/>
                          <a:latin typeface="Calibri" panose="020F0502020204030204" pitchFamily="34" charset="0"/>
                        </a:rPr>
                        <a:t>68.9%</a:t>
                      </a:r>
                    </a:p>
                  </a:txBody>
                  <a:tcPr marL="9525" marR="9525" marT="9525" marB="0" anchor="b"/>
                </a:tc>
                <a:tc>
                  <a:txBody>
                    <a:bodyPr/>
                    <a:lstStyle/>
                    <a:p>
                      <a:pPr algn="r" fontAlgn="b"/>
                      <a:r>
                        <a:rPr lang="en-US" sz="1600" b="0" i="0" u="none" strike="noStrike">
                          <a:effectLst/>
                          <a:latin typeface="Calibri" panose="020F0502020204030204" pitchFamily="34" charset="0"/>
                        </a:rPr>
                        <a:t>6.5%</a:t>
                      </a:r>
                    </a:p>
                  </a:txBody>
                  <a:tcPr marL="9525" marR="9525" marT="9525" marB="0" anchor="b"/>
                </a:tc>
                <a:tc>
                  <a:txBody>
                    <a:bodyPr/>
                    <a:lstStyle/>
                    <a:p>
                      <a:pPr algn="r" fontAlgn="b"/>
                      <a:r>
                        <a:rPr lang="en-US" sz="1600" b="0" i="0" u="none" strike="noStrike">
                          <a:effectLst/>
                          <a:latin typeface="Calibri" panose="020F0502020204030204" pitchFamily="34" charset="0"/>
                        </a:rPr>
                        <a:t>3.8%</a:t>
                      </a:r>
                    </a:p>
                  </a:txBody>
                  <a:tcPr marL="9525" marR="9525" marT="9525" marB="0" anchor="b"/>
                </a:tc>
                <a:extLst>
                  <a:ext uri="{0D108BD9-81ED-4DB2-BD59-A6C34878D82A}">
                    <a16:rowId xmlns:a16="http://schemas.microsoft.com/office/drawing/2014/main" val="2108016873"/>
                  </a:ext>
                </a:extLst>
              </a:tr>
              <a:tr h="370840">
                <a:tc>
                  <a:txBody>
                    <a:bodyPr/>
                    <a:lstStyle/>
                    <a:p>
                      <a:pPr algn="l" fontAlgn="b"/>
                      <a:r>
                        <a:rPr lang="en-US" sz="1600" b="0" i="0" u="none" strike="noStrike">
                          <a:effectLst/>
                          <a:latin typeface="Calibri" panose="020F0502020204030204" pitchFamily="34" charset="0"/>
                        </a:rPr>
                        <a:t>Collin</a:t>
                      </a:r>
                    </a:p>
                  </a:txBody>
                  <a:tcPr marL="9525" marR="9525" marT="9525" marB="0" anchor="b"/>
                </a:tc>
                <a:tc>
                  <a:txBody>
                    <a:bodyPr/>
                    <a:lstStyle/>
                    <a:p>
                      <a:pPr algn="r" fontAlgn="b"/>
                      <a:r>
                        <a:rPr lang="en-US" sz="1600" b="1" i="0" u="none" strike="noStrike" dirty="0">
                          <a:effectLst/>
                          <a:latin typeface="Calibri" panose="020F0502020204030204" pitchFamily="34" charset="0"/>
                        </a:rPr>
                        <a:t>32.8%</a:t>
                      </a:r>
                    </a:p>
                  </a:txBody>
                  <a:tcPr marL="9525" marR="9525" marT="9525" marB="0" anchor="b"/>
                </a:tc>
                <a:tc>
                  <a:txBody>
                    <a:bodyPr/>
                    <a:lstStyle/>
                    <a:p>
                      <a:pPr algn="r" fontAlgn="b"/>
                      <a:r>
                        <a:rPr lang="en-US" sz="1600" b="0" i="0" u="none" strike="noStrike">
                          <a:effectLst/>
                          <a:latin typeface="Calibri" panose="020F0502020204030204" pitchFamily="34" charset="0"/>
                        </a:rPr>
                        <a:t>16.1%</a:t>
                      </a:r>
                    </a:p>
                  </a:txBody>
                  <a:tcPr marL="9525" marR="9525" marT="9525" marB="0" anchor="b"/>
                </a:tc>
                <a:tc>
                  <a:txBody>
                    <a:bodyPr/>
                    <a:lstStyle/>
                    <a:p>
                      <a:pPr algn="r" fontAlgn="b"/>
                      <a:r>
                        <a:rPr lang="en-US" sz="1600" b="0" i="0" u="none" strike="noStrike">
                          <a:effectLst/>
                          <a:latin typeface="Calibri" panose="020F0502020204030204" pitchFamily="34" charset="0"/>
                        </a:rPr>
                        <a:t>19.8%</a:t>
                      </a:r>
                    </a:p>
                  </a:txBody>
                  <a:tcPr marL="9525" marR="9525" marT="9525" marB="0" anchor="b"/>
                </a:tc>
                <a:tc>
                  <a:txBody>
                    <a:bodyPr/>
                    <a:lstStyle/>
                    <a:p>
                      <a:pPr algn="r" fontAlgn="b"/>
                      <a:r>
                        <a:rPr lang="en-US" sz="1600" b="0" i="0" u="none" strike="noStrike">
                          <a:effectLst/>
                          <a:latin typeface="Calibri" panose="020F0502020204030204" pitchFamily="34" charset="0"/>
                        </a:rPr>
                        <a:t>26.5%</a:t>
                      </a:r>
                    </a:p>
                  </a:txBody>
                  <a:tcPr marL="9525" marR="9525" marT="9525" marB="0" anchor="b"/>
                </a:tc>
                <a:tc>
                  <a:txBody>
                    <a:bodyPr/>
                    <a:lstStyle/>
                    <a:p>
                      <a:pPr algn="r" fontAlgn="b"/>
                      <a:r>
                        <a:rPr lang="en-US" sz="1600" b="0" i="0" u="none" strike="noStrike">
                          <a:effectLst/>
                          <a:latin typeface="Calibri" panose="020F0502020204030204" pitchFamily="34" charset="0"/>
                        </a:rPr>
                        <a:t>4.7%</a:t>
                      </a:r>
                    </a:p>
                  </a:txBody>
                  <a:tcPr marL="9525" marR="9525" marT="9525" marB="0" anchor="b"/>
                </a:tc>
                <a:extLst>
                  <a:ext uri="{0D108BD9-81ED-4DB2-BD59-A6C34878D82A}">
                    <a16:rowId xmlns:a16="http://schemas.microsoft.com/office/drawing/2014/main" val="1206931843"/>
                  </a:ext>
                </a:extLst>
              </a:tr>
              <a:tr h="370840">
                <a:tc>
                  <a:txBody>
                    <a:bodyPr/>
                    <a:lstStyle/>
                    <a:p>
                      <a:pPr algn="l" fontAlgn="b"/>
                      <a:r>
                        <a:rPr lang="en-US" sz="1600" b="0" i="0" u="none" strike="noStrike">
                          <a:effectLst/>
                          <a:latin typeface="Calibri" panose="020F0502020204030204" pitchFamily="34" charset="0"/>
                        </a:rPr>
                        <a:t>Dallas</a:t>
                      </a:r>
                    </a:p>
                  </a:txBody>
                  <a:tcPr marL="9525" marR="9525" marT="9525" marB="0" anchor="b"/>
                </a:tc>
                <a:tc>
                  <a:txBody>
                    <a:bodyPr/>
                    <a:lstStyle/>
                    <a:p>
                      <a:pPr algn="r" fontAlgn="b"/>
                      <a:r>
                        <a:rPr lang="en-US" sz="1600" b="0" i="0" u="none" strike="noStrike" dirty="0">
                          <a:solidFill>
                            <a:srgbClr val="FF0000"/>
                          </a:solidFill>
                          <a:effectLst/>
                          <a:latin typeface="Calibri" panose="020F0502020204030204" pitchFamily="34" charset="0"/>
                        </a:rPr>
                        <a:t>-1.5%</a:t>
                      </a:r>
                    </a:p>
                  </a:txBody>
                  <a:tcPr marL="9525" marR="9525" marT="9525" marB="0" anchor="b"/>
                </a:tc>
                <a:tc>
                  <a:txBody>
                    <a:bodyPr/>
                    <a:lstStyle/>
                    <a:p>
                      <a:pPr algn="r" fontAlgn="b"/>
                      <a:r>
                        <a:rPr lang="en-US" sz="1600" b="0" i="0" u="none" strike="noStrike">
                          <a:effectLst/>
                          <a:latin typeface="Calibri" panose="020F0502020204030204" pitchFamily="34" charset="0"/>
                        </a:rPr>
                        <a:t>27.6%</a:t>
                      </a:r>
                    </a:p>
                  </a:txBody>
                  <a:tcPr marL="9525" marR="9525" marT="9525" marB="0" anchor="b"/>
                </a:tc>
                <a:tc>
                  <a:txBody>
                    <a:bodyPr/>
                    <a:lstStyle/>
                    <a:p>
                      <a:pPr algn="r" fontAlgn="b"/>
                      <a:r>
                        <a:rPr lang="en-US" sz="1600" b="1" i="0" u="none" strike="noStrike" dirty="0">
                          <a:effectLst/>
                          <a:latin typeface="Calibri" panose="020F0502020204030204" pitchFamily="34" charset="0"/>
                        </a:rPr>
                        <a:t>49.9%</a:t>
                      </a:r>
                    </a:p>
                  </a:txBody>
                  <a:tcPr marL="9525" marR="9525" marT="9525" marB="0" anchor="b"/>
                </a:tc>
                <a:tc>
                  <a:txBody>
                    <a:bodyPr/>
                    <a:lstStyle/>
                    <a:p>
                      <a:pPr algn="r" fontAlgn="b"/>
                      <a:r>
                        <a:rPr lang="en-US" sz="1600" b="0" i="0" u="none" strike="noStrike">
                          <a:effectLst/>
                          <a:latin typeface="Calibri" panose="020F0502020204030204" pitchFamily="34" charset="0"/>
                        </a:rPr>
                        <a:t>19.7%</a:t>
                      </a:r>
                    </a:p>
                  </a:txBody>
                  <a:tcPr marL="9525" marR="9525" marT="9525" marB="0" anchor="b"/>
                </a:tc>
                <a:tc>
                  <a:txBody>
                    <a:bodyPr/>
                    <a:lstStyle/>
                    <a:p>
                      <a:pPr algn="r" fontAlgn="b"/>
                      <a:r>
                        <a:rPr lang="en-US" sz="1600" b="0" i="0" u="none" strike="noStrike">
                          <a:effectLst/>
                          <a:latin typeface="Calibri" panose="020F0502020204030204" pitchFamily="34" charset="0"/>
                        </a:rPr>
                        <a:t>4.3%</a:t>
                      </a:r>
                    </a:p>
                  </a:txBody>
                  <a:tcPr marL="9525" marR="9525" marT="9525" marB="0" anchor="b"/>
                </a:tc>
                <a:extLst>
                  <a:ext uri="{0D108BD9-81ED-4DB2-BD59-A6C34878D82A}">
                    <a16:rowId xmlns:a16="http://schemas.microsoft.com/office/drawing/2014/main" val="104633836"/>
                  </a:ext>
                </a:extLst>
              </a:tr>
              <a:tr h="370840">
                <a:tc>
                  <a:txBody>
                    <a:bodyPr/>
                    <a:lstStyle/>
                    <a:p>
                      <a:pPr algn="l" fontAlgn="b"/>
                      <a:r>
                        <a:rPr lang="en-US" sz="1600" b="0" i="0" u="none" strike="noStrike">
                          <a:effectLst/>
                          <a:latin typeface="Calibri" panose="020F0502020204030204" pitchFamily="34" charset="0"/>
                        </a:rPr>
                        <a:t>Denton</a:t>
                      </a:r>
                    </a:p>
                  </a:txBody>
                  <a:tcPr marL="9525" marR="9525" marT="9525" marB="0" anchor="b"/>
                </a:tc>
                <a:tc>
                  <a:txBody>
                    <a:bodyPr/>
                    <a:lstStyle/>
                    <a:p>
                      <a:pPr algn="r" fontAlgn="b"/>
                      <a:r>
                        <a:rPr lang="en-US" sz="1600" b="1" i="0" u="none" strike="noStrike" dirty="0">
                          <a:effectLst/>
                          <a:latin typeface="Calibri" panose="020F0502020204030204" pitchFamily="34" charset="0"/>
                        </a:rPr>
                        <a:t>35.3%</a:t>
                      </a:r>
                    </a:p>
                  </a:txBody>
                  <a:tcPr marL="9525" marR="9525" marT="9525" marB="0" anchor="b"/>
                </a:tc>
                <a:tc>
                  <a:txBody>
                    <a:bodyPr/>
                    <a:lstStyle/>
                    <a:p>
                      <a:pPr algn="r" fontAlgn="b"/>
                      <a:r>
                        <a:rPr lang="en-US" sz="1600" b="0" i="0" u="none" strike="noStrike">
                          <a:effectLst/>
                          <a:latin typeface="Calibri" panose="020F0502020204030204" pitchFamily="34" charset="0"/>
                        </a:rPr>
                        <a:t>20.1%</a:t>
                      </a:r>
                    </a:p>
                  </a:txBody>
                  <a:tcPr marL="9525" marR="9525" marT="9525" marB="0" anchor="b"/>
                </a:tc>
                <a:tc>
                  <a:txBody>
                    <a:bodyPr/>
                    <a:lstStyle/>
                    <a:p>
                      <a:pPr algn="r" fontAlgn="b"/>
                      <a:r>
                        <a:rPr lang="en-US" sz="1600" b="0" i="0" u="none" strike="noStrike">
                          <a:effectLst/>
                          <a:latin typeface="Calibri" panose="020F0502020204030204" pitchFamily="34" charset="0"/>
                        </a:rPr>
                        <a:t>24.4%</a:t>
                      </a:r>
                    </a:p>
                  </a:txBody>
                  <a:tcPr marL="9525" marR="9525" marT="9525" marB="0" anchor="b"/>
                </a:tc>
                <a:tc>
                  <a:txBody>
                    <a:bodyPr/>
                    <a:lstStyle/>
                    <a:p>
                      <a:pPr algn="r" fontAlgn="b"/>
                      <a:r>
                        <a:rPr lang="en-US" sz="1600" b="0" i="0" u="none" strike="noStrike">
                          <a:effectLst/>
                          <a:latin typeface="Calibri" panose="020F0502020204030204" pitchFamily="34" charset="0"/>
                        </a:rPr>
                        <a:t>16.5%</a:t>
                      </a:r>
                    </a:p>
                  </a:txBody>
                  <a:tcPr marL="9525" marR="9525" marT="9525" marB="0" anchor="b"/>
                </a:tc>
                <a:tc>
                  <a:txBody>
                    <a:bodyPr/>
                    <a:lstStyle/>
                    <a:p>
                      <a:pPr algn="r" fontAlgn="b"/>
                      <a:r>
                        <a:rPr lang="en-US" sz="1600" b="0" i="0" u="none" strike="noStrike">
                          <a:effectLst/>
                          <a:latin typeface="Calibri" panose="020F0502020204030204" pitchFamily="34" charset="0"/>
                        </a:rPr>
                        <a:t>3.8%</a:t>
                      </a:r>
                    </a:p>
                  </a:txBody>
                  <a:tcPr marL="9525" marR="9525" marT="9525" marB="0" anchor="b"/>
                </a:tc>
                <a:extLst>
                  <a:ext uri="{0D108BD9-81ED-4DB2-BD59-A6C34878D82A}">
                    <a16:rowId xmlns:a16="http://schemas.microsoft.com/office/drawing/2014/main" val="928448413"/>
                  </a:ext>
                </a:extLst>
              </a:tr>
              <a:tr h="370840">
                <a:tc>
                  <a:txBody>
                    <a:bodyPr/>
                    <a:lstStyle/>
                    <a:p>
                      <a:pPr algn="l" fontAlgn="b"/>
                      <a:r>
                        <a:rPr lang="en-US" sz="1600" b="0" i="0" u="none" strike="noStrike">
                          <a:effectLst/>
                          <a:latin typeface="Calibri" panose="020F0502020204030204" pitchFamily="34" charset="0"/>
                        </a:rPr>
                        <a:t>Fort Bend</a:t>
                      </a:r>
                    </a:p>
                  </a:txBody>
                  <a:tcPr marL="9525" marR="9525" marT="9525" marB="0" anchor="b"/>
                </a:tc>
                <a:tc>
                  <a:txBody>
                    <a:bodyPr/>
                    <a:lstStyle/>
                    <a:p>
                      <a:pPr algn="r" fontAlgn="b"/>
                      <a:r>
                        <a:rPr lang="en-US" sz="1600" b="0" i="0" u="none" strike="noStrike">
                          <a:effectLst/>
                          <a:latin typeface="Calibri" panose="020F0502020204030204" pitchFamily="34" charset="0"/>
                        </a:rPr>
                        <a:t>24.5%</a:t>
                      </a:r>
                    </a:p>
                  </a:txBody>
                  <a:tcPr marL="9525" marR="9525" marT="9525" marB="0" anchor="b"/>
                </a:tc>
                <a:tc>
                  <a:txBody>
                    <a:bodyPr/>
                    <a:lstStyle/>
                    <a:p>
                      <a:pPr algn="r" fontAlgn="b"/>
                      <a:r>
                        <a:rPr lang="en-US" sz="1600" b="0" i="0" u="none" strike="noStrike">
                          <a:effectLst/>
                          <a:latin typeface="Calibri" panose="020F0502020204030204" pitchFamily="34" charset="0"/>
                        </a:rPr>
                        <a:t>14.9%</a:t>
                      </a:r>
                    </a:p>
                  </a:txBody>
                  <a:tcPr marL="9525" marR="9525" marT="9525" marB="0" anchor="b"/>
                </a:tc>
                <a:tc>
                  <a:txBody>
                    <a:bodyPr/>
                    <a:lstStyle/>
                    <a:p>
                      <a:pPr algn="r" fontAlgn="b"/>
                      <a:r>
                        <a:rPr lang="en-US" sz="1600" b="0" i="0" u="none" strike="noStrike">
                          <a:effectLst/>
                          <a:latin typeface="Calibri" panose="020F0502020204030204" pitchFamily="34" charset="0"/>
                        </a:rPr>
                        <a:t>27.0%</a:t>
                      </a:r>
                    </a:p>
                  </a:txBody>
                  <a:tcPr marL="9525" marR="9525" marT="9525" marB="0" anchor="b"/>
                </a:tc>
                <a:tc>
                  <a:txBody>
                    <a:bodyPr/>
                    <a:lstStyle/>
                    <a:p>
                      <a:pPr algn="r" fontAlgn="b"/>
                      <a:r>
                        <a:rPr lang="en-US" sz="1600" b="1" i="0" u="none" strike="noStrike" dirty="0">
                          <a:effectLst/>
                          <a:latin typeface="Calibri" panose="020F0502020204030204" pitchFamily="34" charset="0"/>
                        </a:rPr>
                        <a:t>29.6%</a:t>
                      </a:r>
                    </a:p>
                  </a:txBody>
                  <a:tcPr marL="9525" marR="9525" marT="9525" marB="0" anchor="b"/>
                </a:tc>
                <a:tc>
                  <a:txBody>
                    <a:bodyPr/>
                    <a:lstStyle/>
                    <a:p>
                      <a:pPr algn="r" fontAlgn="b"/>
                      <a:r>
                        <a:rPr lang="en-US" sz="1600" b="0" i="0" u="none" strike="noStrike">
                          <a:effectLst/>
                          <a:latin typeface="Calibri" panose="020F0502020204030204" pitchFamily="34" charset="0"/>
                        </a:rPr>
                        <a:t>4.0%</a:t>
                      </a:r>
                    </a:p>
                  </a:txBody>
                  <a:tcPr marL="9525" marR="9525" marT="9525" marB="0" anchor="b"/>
                </a:tc>
                <a:extLst>
                  <a:ext uri="{0D108BD9-81ED-4DB2-BD59-A6C34878D82A}">
                    <a16:rowId xmlns:a16="http://schemas.microsoft.com/office/drawing/2014/main" val="3587771630"/>
                  </a:ext>
                </a:extLst>
              </a:tr>
              <a:tr h="370840">
                <a:tc>
                  <a:txBody>
                    <a:bodyPr/>
                    <a:lstStyle/>
                    <a:p>
                      <a:pPr algn="l" fontAlgn="b"/>
                      <a:r>
                        <a:rPr lang="en-US" sz="1600" b="0" i="0" u="none" strike="noStrike">
                          <a:effectLst/>
                          <a:latin typeface="Calibri" panose="020F0502020204030204" pitchFamily="34" charset="0"/>
                        </a:rPr>
                        <a:t>Harris</a:t>
                      </a:r>
                    </a:p>
                  </a:txBody>
                  <a:tcPr marL="9525" marR="9525" marT="9525" marB="0" anchor="b"/>
                </a:tc>
                <a:tc>
                  <a:txBody>
                    <a:bodyPr/>
                    <a:lstStyle/>
                    <a:p>
                      <a:pPr algn="r" fontAlgn="b"/>
                      <a:r>
                        <a:rPr lang="en-US" sz="1600" b="0" i="0" u="none" strike="noStrike">
                          <a:effectLst/>
                          <a:latin typeface="Calibri" panose="020F0502020204030204" pitchFamily="34" charset="0"/>
                        </a:rPr>
                        <a:t>11.1%</a:t>
                      </a:r>
                    </a:p>
                  </a:txBody>
                  <a:tcPr marL="9525" marR="9525" marT="9525" marB="0" anchor="b"/>
                </a:tc>
                <a:tc>
                  <a:txBody>
                    <a:bodyPr/>
                    <a:lstStyle/>
                    <a:p>
                      <a:pPr algn="r" fontAlgn="b"/>
                      <a:r>
                        <a:rPr lang="en-US" sz="1600" b="0" i="0" u="none" strike="noStrike">
                          <a:effectLst/>
                          <a:latin typeface="Calibri" panose="020F0502020204030204" pitchFamily="34" charset="0"/>
                        </a:rPr>
                        <a:t>19.5%</a:t>
                      </a:r>
                    </a:p>
                  </a:txBody>
                  <a:tcPr marL="9525" marR="9525" marT="9525" marB="0" anchor="b"/>
                </a:tc>
                <a:tc>
                  <a:txBody>
                    <a:bodyPr/>
                    <a:lstStyle/>
                    <a:p>
                      <a:pPr algn="r" fontAlgn="b"/>
                      <a:r>
                        <a:rPr lang="en-US" sz="1600" b="1" i="0" u="none" strike="noStrike" dirty="0">
                          <a:effectLst/>
                          <a:latin typeface="Calibri" panose="020F0502020204030204" pitchFamily="34" charset="0"/>
                        </a:rPr>
                        <a:t>49.2%</a:t>
                      </a:r>
                    </a:p>
                  </a:txBody>
                  <a:tcPr marL="9525" marR="9525" marT="9525" marB="0" anchor="b"/>
                </a:tc>
                <a:tc>
                  <a:txBody>
                    <a:bodyPr/>
                    <a:lstStyle/>
                    <a:p>
                      <a:pPr algn="r" fontAlgn="b"/>
                      <a:r>
                        <a:rPr lang="en-US" sz="1600" b="0" i="0" u="none" strike="noStrike">
                          <a:effectLst/>
                          <a:latin typeface="Calibri" panose="020F0502020204030204" pitchFamily="34" charset="0"/>
                        </a:rPr>
                        <a:t>15.6%</a:t>
                      </a:r>
                    </a:p>
                  </a:txBody>
                  <a:tcPr marL="9525" marR="9525" marT="9525" marB="0" anchor="b"/>
                </a:tc>
                <a:tc>
                  <a:txBody>
                    <a:bodyPr/>
                    <a:lstStyle/>
                    <a:p>
                      <a:pPr algn="r" fontAlgn="b"/>
                      <a:r>
                        <a:rPr lang="en-US" sz="1600" b="0" i="0" u="none" strike="noStrike">
                          <a:effectLst/>
                          <a:latin typeface="Calibri" panose="020F0502020204030204" pitchFamily="34" charset="0"/>
                        </a:rPr>
                        <a:t>4.6%</a:t>
                      </a:r>
                    </a:p>
                  </a:txBody>
                  <a:tcPr marL="9525" marR="9525" marT="9525" marB="0" anchor="b"/>
                </a:tc>
                <a:extLst>
                  <a:ext uri="{0D108BD9-81ED-4DB2-BD59-A6C34878D82A}">
                    <a16:rowId xmlns:a16="http://schemas.microsoft.com/office/drawing/2014/main" val="3723378496"/>
                  </a:ext>
                </a:extLst>
              </a:tr>
              <a:tr h="370840">
                <a:tc>
                  <a:txBody>
                    <a:bodyPr/>
                    <a:lstStyle/>
                    <a:p>
                      <a:pPr algn="l" fontAlgn="b"/>
                      <a:r>
                        <a:rPr lang="en-US" sz="1600" b="0" i="0" u="none" strike="noStrike">
                          <a:effectLst/>
                          <a:latin typeface="Calibri" panose="020F0502020204030204" pitchFamily="34" charset="0"/>
                        </a:rPr>
                        <a:t>Montgomery</a:t>
                      </a:r>
                    </a:p>
                  </a:txBody>
                  <a:tcPr marL="9525" marR="9525" marT="9525" marB="0" anchor="b"/>
                </a:tc>
                <a:tc>
                  <a:txBody>
                    <a:bodyPr/>
                    <a:lstStyle/>
                    <a:p>
                      <a:pPr algn="r" fontAlgn="b"/>
                      <a:r>
                        <a:rPr lang="en-US" sz="1600" b="1" i="0" u="none" strike="noStrike" dirty="0">
                          <a:effectLst/>
                          <a:latin typeface="Calibri" panose="020F0502020204030204" pitchFamily="34" charset="0"/>
                        </a:rPr>
                        <a:t>43.7%</a:t>
                      </a:r>
                    </a:p>
                  </a:txBody>
                  <a:tcPr marL="9525" marR="9525" marT="9525" marB="0" anchor="b"/>
                </a:tc>
                <a:tc>
                  <a:txBody>
                    <a:bodyPr/>
                    <a:lstStyle/>
                    <a:p>
                      <a:pPr algn="r" fontAlgn="b"/>
                      <a:r>
                        <a:rPr lang="en-US" sz="1600" b="0" i="0" u="none" strike="noStrike">
                          <a:effectLst/>
                          <a:latin typeface="Calibri" panose="020F0502020204030204" pitchFamily="34" charset="0"/>
                        </a:rPr>
                        <a:t>7.8%</a:t>
                      </a:r>
                    </a:p>
                  </a:txBody>
                  <a:tcPr marL="9525" marR="9525" marT="9525" marB="0" anchor="b"/>
                </a:tc>
                <a:tc>
                  <a:txBody>
                    <a:bodyPr/>
                    <a:lstStyle/>
                    <a:p>
                      <a:pPr algn="r" fontAlgn="b"/>
                      <a:r>
                        <a:rPr lang="en-US" sz="1600" b="0" i="0" u="none" strike="noStrike">
                          <a:effectLst/>
                          <a:latin typeface="Calibri" panose="020F0502020204030204" pitchFamily="34" charset="0"/>
                        </a:rPr>
                        <a:t>38.8%</a:t>
                      </a:r>
                    </a:p>
                  </a:txBody>
                  <a:tcPr marL="9525" marR="9525" marT="9525" marB="0" anchor="b"/>
                </a:tc>
                <a:tc>
                  <a:txBody>
                    <a:bodyPr/>
                    <a:lstStyle/>
                    <a:p>
                      <a:pPr algn="r" fontAlgn="b"/>
                      <a:r>
                        <a:rPr lang="en-US" sz="1600" b="0" i="0" u="none" strike="noStrike">
                          <a:effectLst/>
                          <a:latin typeface="Calibri" panose="020F0502020204030204" pitchFamily="34" charset="0"/>
                        </a:rPr>
                        <a:t>6.4%</a:t>
                      </a:r>
                    </a:p>
                  </a:txBody>
                  <a:tcPr marL="9525" marR="9525" marT="9525" marB="0" anchor="b"/>
                </a:tc>
                <a:tc>
                  <a:txBody>
                    <a:bodyPr/>
                    <a:lstStyle/>
                    <a:p>
                      <a:pPr algn="r" fontAlgn="b"/>
                      <a:r>
                        <a:rPr lang="en-US" sz="1600" b="0" i="0" u="none" strike="noStrike">
                          <a:effectLst/>
                          <a:latin typeface="Calibri" panose="020F0502020204030204" pitchFamily="34" charset="0"/>
                        </a:rPr>
                        <a:t>3.3%</a:t>
                      </a:r>
                    </a:p>
                  </a:txBody>
                  <a:tcPr marL="9525" marR="9525" marT="9525" marB="0" anchor="b"/>
                </a:tc>
                <a:extLst>
                  <a:ext uri="{0D108BD9-81ED-4DB2-BD59-A6C34878D82A}">
                    <a16:rowId xmlns:a16="http://schemas.microsoft.com/office/drawing/2014/main" val="3516929516"/>
                  </a:ext>
                </a:extLst>
              </a:tr>
              <a:tr h="370840">
                <a:tc>
                  <a:txBody>
                    <a:bodyPr/>
                    <a:lstStyle/>
                    <a:p>
                      <a:pPr algn="l" fontAlgn="b"/>
                      <a:r>
                        <a:rPr lang="en-US" sz="1600" b="0" i="0" u="none" strike="noStrike">
                          <a:effectLst/>
                          <a:latin typeface="Calibri" panose="020F0502020204030204" pitchFamily="34" charset="0"/>
                        </a:rPr>
                        <a:t>Tarrant</a:t>
                      </a:r>
                    </a:p>
                  </a:txBody>
                  <a:tcPr marL="9525" marR="9525" marT="9525" marB="0" anchor="b"/>
                </a:tc>
                <a:tc>
                  <a:txBody>
                    <a:bodyPr/>
                    <a:lstStyle/>
                    <a:p>
                      <a:pPr algn="r" fontAlgn="b"/>
                      <a:r>
                        <a:rPr lang="en-US" sz="1600" b="0" i="0" u="none" strike="noStrike">
                          <a:effectLst/>
                          <a:latin typeface="Calibri" panose="020F0502020204030204" pitchFamily="34" charset="0"/>
                        </a:rPr>
                        <a:t>13.1%</a:t>
                      </a:r>
                    </a:p>
                  </a:txBody>
                  <a:tcPr marL="9525" marR="9525" marT="9525" marB="0" anchor="b"/>
                </a:tc>
                <a:tc>
                  <a:txBody>
                    <a:bodyPr/>
                    <a:lstStyle/>
                    <a:p>
                      <a:pPr algn="r" fontAlgn="b"/>
                      <a:r>
                        <a:rPr lang="en-US" sz="1600" b="0" i="0" u="none" strike="noStrike">
                          <a:effectLst/>
                          <a:latin typeface="Calibri" panose="020F0502020204030204" pitchFamily="34" charset="0"/>
                        </a:rPr>
                        <a:t>26.4%</a:t>
                      </a:r>
                    </a:p>
                  </a:txBody>
                  <a:tcPr marL="9525" marR="9525" marT="9525" marB="0" anchor="b"/>
                </a:tc>
                <a:tc>
                  <a:txBody>
                    <a:bodyPr/>
                    <a:lstStyle/>
                    <a:p>
                      <a:pPr algn="r" fontAlgn="b"/>
                      <a:r>
                        <a:rPr lang="en-US" sz="1600" b="1" i="0" u="none" strike="noStrike" dirty="0">
                          <a:effectLst/>
                          <a:latin typeface="Calibri" panose="020F0502020204030204" pitchFamily="34" charset="0"/>
                        </a:rPr>
                        <a:t>42.5%</a:t>
                      </a:r>
                    </a:p>
                  </a:txBody>
                  <a:tcPr marL="9525" marR="9525" marT="9525" marB="0" anchor="b"/>
                </a:tc>
                <a:tc>
                  <a:txBody>
                    <a:bodyPr/>
                    <a:lstStyle/>
                    <a:p>
                      <a:pPr algn="r" fontAlgn="b"/>
                      <a:r>
                        <a:rPr lang="en-US" sz="1600" b="0" i="0" u="none" strike="noStrike">
                          <a:effectLst/>
                          <a:latin typeface="Calibri" panose="020F0502020204030204" pitchFamily="34" charset="0"/>
                        </a:rPr>
                        <a:t>12.9%</a:t>
                      </a:r>
                    </a:p>
                  </a:txBody>
                  <a:tcPr marL="9525" marR="9525" marT="9525" marB="0" anchor="b"/>
                </a:tc>
                <a:tc>
                  <a:txBody>
                    <a:bodyPr/>
                    <a:lstStyle/>
                    <a:p>
                      <a:pPr algn="r" fontAlgn="b"/>
                      <a:r>
                        <a:rPr lang="en-US" sz="1600" b="0" i="0" u="none" strike="noStrike">
                          <a:effectLst/>
                          <a:latin typeface="Calibri" panose="020F0502020204030204" pitchFamily="34" charset="0"/>
                        </a:rPr>
                        <a:t>5.1%</a:t>
                      </a:r>
                    </a:p>
                  </a:txBody>
                  <a:tcPr marL="9525" marR="9525" marT="9525" marB="0" anchor="b"/>
                </a:tc>
                <a:extLst>
                  <a:ext uri="{0D108BD9-81ED-4DB2-BD59-A6C34878D82A}">
                    <a16:rowId xmlns:a16="http://schemas.microsoft.com/office/drawing/2014/main" val="3917934162"/>
                  </a:ext>
                </a:extLst>
              </a:tr>
              <a:tr h="370840">
                <a:tc>
                  <a:txBody>
                    <a:bodyPr/>
                    <a:lstStyle/>
                    <a:p>
                      <a:pPr algn="l" fontAlgn="b"/>
                      <a:r>
                        <a:rPr lang="en-US" sz="1600" b="0" i="0" u="none" strike="noStrike">
                          <a:effectLst/>
                          <a:latin typeface="Calibri" panose="020F0502020204030204" pitchFamily="34" charset="0"/>
                        </a:rPr>
                        <a:t>Travis</a:t>
                      </a:r>
                    </a:p>
                  </a:txBody>
                  <a:tcPr marL="9525" marR="9525" marT="9525" marB="0" anchor="b"/>
                </a:tc>
                <a:tc>
                  <a:txBody>
                    <a:bodyPr/>
                    <a:lstStyle/>
                    <a:p>
                      <a:pPr algn="r" fontAlgn="b"/>
                      <a:r>
                        <a:rPr lang="en-US" sz="1600" b="0" i="0" u="none" strike="noStrike">
                          <a:effectLst/>
                          <a:latin typeface="Calibri" panose="020F0502020204030204" pitchFamily="34" charset="0"/>
                        </a:rPr>
                        <a:t>36.8%</a:t>
                      </a:r>
                    </a:p>
                  </a:txBody>
                  <a:tcPr marL="9525" marR="9525" marT="9525" marB="0" anchor="b"/>
                </a:tc>
                <a:tc>
                  <a:txBody>
                    <a:bodyPr/>
                    <a:lstStyle/>
                    <a:p>
                      <a:pPr algn="r" fontAlgn="b"/>
                      <a:r>
                        <a:rPr lang="en-US" sz="1600" b="0" i="0" u="none" strike="noStrike">
                          <a:effectLst/>
                          <a:latin typeface="Calibri" panose="020F0502020204030204" pitchFamily="34" charset="0"/>
                        </a:rPr>
                        <a:t>8.8%</a:t>
                      </a:r>
                    </a:p>
                  </a:txBody>
                  <a:tcPr marL="9525" marR="9525" marT="9525" marB="0" anchor="b"/>
                </a:tc>
                <a:tc>
                  <a:txBody>
                    <a:bodyPr/>
                    <a:lstStyle/>
                    <a:p>
                      <a:pPr algn="r" fontAlgn="b"/>
                      <a:r>
                        <a:rPr lang="en-US" sz="1600" b="1" i="0" u="none" strike="noStrike" dirty="0">
                          <a:effectLst/>
                          <a:latin typeface="Calibri" panose="020F0502020204030204" pitchFamily="34" charset="0"/>
                        </a:rPr>
                        <a:t>39.8%</a:t>
                      </a:r>
                    </a:p>
                  </a:txBody>
                  <a:tcPr marL="9525" marR="9525" marT="9525" marB="0" anchor="b"/>
                </a:tc>
                <a:tc>
                  <a:txBody>
                    <a:bodyPr/>
                    <a:lstStyle/>
                    <a:p>
                      <a:pPr algn="r" fontAlgn="b"/>
                      <a:r>
                        <a:rPr lang="en-US" sz="1600" b="0" i="0" u="none" strike="noStrike">
                          <a:effectLst/>
                          <a:latin typeface="Calibri" panose="020F0502020204030204" pitchFamily="34" charset="0"/>
                        </a:rPr>
                        <a:t>10.3%</a:t>
                      </a:r>
                    </a:p>
                  </a:txBody>
                  <a:tcPr marL="9525" marR="9525" marT="9525" marB="0" anchor="b"/>
                </a:tc>
                <a:tc>
                  <a:txBody>
                    <a:bodyPr/>
                    <a:lstStyle/>
                    <a:p>
                      <a:pPr algn="r" fontAlgn="b"/>
                      <a:r>
                        <a:rPr lang="en-US" sz="1600" b="0" i="0" u="none" strike="noStrike">
                          <a:effectLst/>
                          <a:latin typeface="Calibri" panose="020F0502020204030204" pitchFamily="34" charset="0"/>
                        </a:rPr>
                        <a:t>4.3%</a:t>
                      </a:r>
                    </a:p>
                  </a:txBody>
                  <a:tcPr marL="9525" marR="9525" marT="9525" marB="0" anchor="b"/>
                </a:tc>
                <a:extLst>
                  <a:ext uri="{0D108BD9-81ED-4DB2-BD59-A6C34878D82A}">
                    <a16:rowId xmlns:a16="http://schemas.microsoft.com/office/drawing/2014/main" val="2720808601"/>
                  </a:ext>
                </a:extLst>
              </a:tr>
              <a:tr h="370840">
                <a:tc>
                  <a:txBody>
                    <a:bodyPr/>
                    <a:lstStyle/>
                    <a:p>
                      <a:pPr algn="l" fontAlgn="b"/>
                      <a:r>
                        <a:rPr lang="en-US" sz="1600" b="0" i="0" u="none" strike="noStrike">
                          <a:effectLst/>
                          <a:latin typeface="Calibri" panose="020F0502020204030204" pitchFamily="34" charset="0"/>
                        </a:rPr>
                        <a:t>Williamson</a:t>
                      </a:r>
                    </a:p>
                  </a:txBody>
                  <a:tcPr marL="9525" marR="9525" marT="9525" marB="0" anchor="b"/>
                </a:tc>
                <a:tc>
                  <a:txBody>
                    <a:bodyPr/>
                    <a:lstStyle/>
                    <a:p>
                      <a:pPr algn="r" fontAlgn="b"/>
                      <a:r>
                        <a:rPr lang="en-US" sz="1600" b="1" i="0" u="none" strike="noStrike" dirty="0">
                          <a:effectLst/>
                          <a:latin typeface="Calibri" panose="020F0502020204030204" pitchFamily="34" charset="0"/>
                        </a:rPr>
                        <a:t>43.4%</a:t>
                      </a:r>
                    </a:p>
                  </a:txBody>
                  <a:tcPr marL="9525" marR="9525" marT="9525" marB="0" anchor="b"/>
                </a:tc>
                <a:tc>
                  <a:txBody>
                    <a:bodyPr/>
                    <a:lstStyle/>
                    <a:p>
                      <a:pPr algn="r" fontAlgn="b"/>
                      <a:r>
                        <a:rPr lang="en-US" sz="1600" b="0" i="0" u="none" strike="noStrike">
                          <a:effectLst/>
                          <a:latin typeface="Calibri" panose="020F0502020204030204" pitchFamily="34" charset="0"/>
                        </a:rPr>
                        <a:t>7.9%</a:t>
                      </a:r>
                    </a:p>
                  </a:txBody>
                  <a:tcPr marL="9525" marR="9525" marT="9525" marB="0" anchor="b"/>
                </a:tc>
                <a:tc>
                  <a:txBody>
                    <a:bodyPr/>
                    <a:lstStyle/>
                    <a:p>
                      <a:pPr algn="r" fontAlgn="b"/>
                      <a:r>
                        <a:rPr lang="en-US" sz="1600" b="0" i="0" u="none" strike="noStrike">
                          <a:effectLst/>
                          <a:latin typeface="Calibri" panose="020F0502020204030204" pitchFamily="34" charset="0"/>
                        </a:rPr>
                        <a:t>31.4%</a:t>
                      </a:r>
                    </a:p>
                  </a:txBody>
                  <a:tcPr marL="9525" marR="9525" marT="9525" marB="0" anchor="b"/>
                </a:tc>
                <a:tc>
                  <a:txBody>
                    <a:bodyPr/>
                    <a:lstStyle/>
                    <a:p>
                      <a:pPr algn="r" fontAlgn="b"/>
                      <a:r>
                        <a:rPr lang="en-US" sz="1600" b="0" i="0" u="none" strike="noStrike">
                          <a:effectLst/>
                          <a:latin typeface="Calibri" panose="020F0502020204030204" pitchFamily="34" charset="0"/>
                        </a:rPr>
                        <a:t>13.4%</a:t>
                      </a:r>
                    </a:p>
                  </a:txBody>
                  <a:tcPr marL="9525" marR="9525" marT="9525" marB="0" anchor="b"/>
                </a:tc>
                <a:tc>
                  <a:txBody>
                    <a:bodyPr/>
                    <a:lstStyle/>
                    <a:p>
                      <a:pPr algn="r" fontAlgn="b"/>
                      <a:r>
                        <a:rPr lang="en-US" sz="1600" b="0" i="0" u="none" strike="noStrike" dirty="0">
                          <a:effectLst/>
                          <a:latin typeface="Calibri" panose="020F0502020204030204" pitchFamily="34" charset="0"/>
                        </a:rPr>
                        <a:t>4.0%</a:t>
                      </a:r>
                    </a:p>
                  </a:txBody>
                  <a:tcPr marL="9525" marR="9525" marT="9525" marB="0" anchor="b"/>
                </a:tc>
                <a:extLst>
                  <a:ext uri="{0D108BD9-81ED-4DB2-BD59-A6C34878D82A}">
                    <a16:rowId xmlns:a16="http://schemas.microsoft.com/office/drawing/2014/main" val="3426260168"/>
                  </a:ext>
                </a:extLst>
              </a:tr>
            </a:tbl>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12</a:t>
            </a:fld>
            <a:endParaRPr lang="en-US" dirty="0"/>
          </a:p>
        </p:txBody>
      </p:sp>
      <p:sp>
        <p:nvSpPr>
          <p:cNvPr id="6" name="TextBox 5"/>
          <p:cNvSpPr txBox="1"/>
          <p:nvPr/>
        </p:nvSpPr>
        <p:spPr>
          <a:xfrm>
            <a:off x="76200" y="6478320"/>
            <a:ext cx="8763000" cy="246221"/>
          </a:xfrm>
          <a:prstGeom prst="rect">
            <a:avLst/>
          </a:prstGeom>
          <a:noFill/>
        </p:spPr>
        <p:txBody>
          <a:bodyPr wrap="square" rtlCol="0">
            <a:spAutoFit/>
          </a:bodyPr>
          <a:lstStyle/>
          <a:p>
            <a:pPr marL="798513" marR="0" lvl="0" indent="-798513" algn="l" defTabSz="914400" rtl="0" eaLnBrk="1" fontAlgn="auto" latinLnBrk="0" hangingPunct="1">
              <a:lnSpc>
                <a:spcPct val="100000"/>
              </a:lnSpc>
              <a:spcBef>
                <a:spcPct val="50000"/>
              </a:spcBef>
              <a:spcAft>
                <a:spcPts val="0"/>
              </a:spcAft>
              <a:buClrTx/>
              <a:buSzTx/>
              <a:buFontTx/>
              <a:buNone/>
              <a:tabLst/>
              <a:defRPr/>
            </a:pP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Source: Texas </a:t>
            </a:r>
            <a:r>
              <a:rPr kumimoji="0" lang="en-US" sz="1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Arial" pitchFamily="34" charset="0"/>
              </a:rPr>
              <a:t>Demographic </a:t>
            </a: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Center </a:t>
            </a:r>
            <a:r>
              <a:rPr kumimoji="0" lang="en-US" sz="1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Arial" pitchFamily="34" charset="0"/>
              </a:rPr>
              <a:t>2018 </a:t>
            </a: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Population Projections </a:t>
            </a:r>
          </a:p>
        </p:txBody>
      </p:sp>
    </p:spTree>
    <p:extLst>
      <p:ext uri="{BB962C8B-B14F-4D97-AF65-F5344CB8AC3E}">
        <p14:creationId xmlns:p14="http://schemas.microsoft.com/office/powerpoint/2010/main" val="2037122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8868" y="91440"/>
            <a:ext cx="7843692" cy="914400"/>
          </a:xfrm>
        </p:spPr>
        <p:txBody>
          <a:bodyPr>
            <a:normAutofit/>
          </a:bodyPr>
          <a:lstStyle/>
          <a:p>
            <a:r>
              <a:rPr lang="en-US" sz="2400" dirty="0" smtClean="0"/>
              <a:t>Percent of Total Projected Population Change by Race/Ethnicity for Fastest Growing Counties</a:t>
            </a:r>
            <a:endParaRPr lang="en-US"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08972908"/>
              </p:ext>
            </p:extLst>
          </p:nvPr>
        </p:nvGraphicFramePr>
        <p:xfrm>
          <a:off x="1530459" y="1503551"/>
          <a:ext cx="6083082" cy="4688021"/>
        </p:xfrm>
        <a:graphic>
          <a:graphicData uri="http://schemas.openxmlformats.org/drawingml/2006/table">
            <a:tbl>
              <a:tblPr firstRow="1" bandRow="1">
                <a:tableStyleId>{5C22544A-7EE6-4342-B048-85BDC9FD1C3A}</a:tableStyleId>
              </a:tblPr>
              <a:tblGrid>
                <a:gridCol w="1152369">
                  <a:extLst>
                    <a:ext uri="{9D8B030D-6E8A-4147-A177-3AD203B41FA5}">
                      <a16:colId xmlns:a16="http://schemas.microsoft.com/office/drawing/2014/main" val="1443774078"/>
                    </a:ext>
                  </a:extLst>
                </a:gridCol>
                <a:gridCol w="875325">
                  <a:extLst>
                    <a:ext uri="{9D8B030D-6E8A-4147-A177-3AD203B41FA5}">
                      <a16:colId xmlns:a16="http://schemas.microsoft.com/office/drawing/2014/main" val="3086767154"/>
                    </a:ext>
                  </a:extLst>
                </a:gridCol>
                <a:gridCol w="1013847">
                  <a:extLst>
                    <a:ext uri="{9D8B030D-6E8A-4147-A177-3AD203B41FA5}">
                      <a16:colId xmlns:a16="http://schemas.microsoft.com/office/drawing/2014/main" val="553121019"/>
                    </a:ext>
                  </a:extLst>
                </a:gridCol>
                <a:gridCol w="1013847">
                  <a:extLst>
                    <a:ext uri="{9D8B030D-6E8A-4147-A177-3AD203B41FA5}">
                      <a16:colId xmlns:a16="http://schemas.microsoft.com/office/drawing/2014/main" val="4165806181"/>
                    </a:ext>
                  </a:extLst>
                </a:gridCol>
                <a:gridCol w="1013847">
                  <a:extLst>
                    <a:ext uri="{9D8B030D-6E8A-4147-A177-3AD203B41FA5}">
                      <a16:colId xmlns:a16="http://schemas.microsoft.com/office/drawing/2014/main" val="4232768166"/>
                    </a:ext>
                  </a:extLst>
                </a:gridCol>
                <a:gridCol w="1013847">
                  <a:extLst>
                    <a:ext uri="{9D8B030D-6E8A-4147-A177-3AD203B41FA5}">
                      <a16:colId xmlns:a16="http://schemas.microsoft.com/office/drawing/2014/main" val="2936941416"/>
                    </a:ext>
                  </a:extLst>
                </a:gridCol>
              </a:tblGrid>
              <a:tr h="645026">
                <a:tc>
                  <a:txBody>
                    <a:bodyPr/>
                    <a:lstStyle/>
                    <a:p>
                      <a:pPr algn="ctr"/>
                      <a:r>
                        <a:rPr lang="en-US" dirty="0" smtClean="0"/>
                        <a:t>County</a:t>
                      </a:r>
                      <a:endParaRPr lang="en-US" dirty="0"/>
                    </a:p>
                  </a:txBody>
                  <a:tcPr anchor="ctr"/>
                </a:tc>
                <a:tc gridSpan="5">
                  <a:txBody>
                    <a:bodyPr/>
                    <a:lstStyle/>
                    <a:p>
                      <a:pPr algn="ctr"/>
                      <a:r>
                        <a:rPr lang="en-US" dirty="0" smtClean="0"/>
                        <a:t>Percent</a:t>
                      </a:r>
                      <a:r>
                        <a:rPr lang="en-US" baseline="0" dirty="0" smtClean="0"/>
                        <a:t> of Total Population Change, 2010 to 2020</a:t>
                      </a:r>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779607298"/>
                  </a:ext>
                </a:extLst>
              </a:tr>
              <a:tr h="367545">
                <a:tc>
                  <a:txBody>
                    <a:bodyPr/>
                    <a:lstStyle/>
                    <a:p>
                      <a:pPr algn="ctr" fontAlgn="b"/>
                      <a:endParaRPr lang="en-US" sz="1600" b="1" i="0" u="none" strike="noStrike" dirty="0">
                        <a:effectLst/>
                        <a:latin typeface="Calibri" panose="020F0502020204030204" pitchFamily="34" charset="0"/>
                      </a:endParaRPr>
                    </a:p>
                  </a:txBody>
                  <a:tcPr marL="9525" marR="9525" marT="9525" marB="0" anchor="b"/>
                </a:tc>
                <a:tc>
                  <a:txBody>
                    <a:bodyPr/>
                    <a:lstStyle/>
                    <a:p>
                      <a:pPr algn="ctr" fontAlgn="b"/>
                      <a:r>
                        <a:rPr lang="en-US" sz="1600" b="1" i="0" u="none" strike="noStrike">
                          <a:effectLst/>
                          <a:latin typeface="Calibri" panose="020F0502020204030204" pitchFamily="34" charset="0"/>
                        </a:rPr>
                        <a:t>NH White</a:t>
                      </a:r>
                    </a:p>
                  </a:txBody>
                  <a:tcPr marL="9525" marR="9525" marT="9525" marB="0" anchor="b"/>
                </a:tc>
                <a:tc>
                  <a:txBody>
                    <a:bodyPr/>
                    <a:lstStyle/>
                    <a:p>
                      <a:pPr algn="ctr" fontAlgn="b"/>
                      <a:r>
                        <a:rPr lang="en-US" sz="1600" b="1" i="0" u="none" strike="noStrike">
                          <a:effectLst/>
                          <a:latin typeface="Calibri" panose="020F0502020204030204" pitchFamily="34" charset="0"/>
                        </a:rPr>
                        <a:t>NH Black</a:t>
                      </a:r>
                    </a:p>
                  </a:txBody>
                  <a:tcPr marL="9525" marR="9525" marT="9525" marB="0" anchor="b"/>
                </a:tc>
                <a:tc>
                  <a:txBody>
                    <a:bodyPr/>
                    <a:lstStyle/>
                    <a:p>
                      <a:pPr algn="ctr" fontAlgn="b"/>
                      <a:r>
                        <a:rPr lang="en-US" sz="1600" b="1" i="0" u="none" strike="noStrike">
                          <a:effectLst/>
                          <a:latin typeface="Calibri" panose="020F0502020204030204" pitchFamily="34" charset="0"/>
                        </a:rPr>
                        <a:t>Hispanic</a:t>
                      </a:r>
                    </a:p>
                  </a:txBody>
                  <a:tcPr marL="9525" marR="9525" marT="9525" marB="0" anchor="b"/>
                </a:tc>
                <a:tc>
                  <a:txBody>
                    <a:bodyPr/>
                    <a:lstStyle/>
                    <a:p>
                      <a:pPr algn="ctr" fontAlgn="b"/>
                      <a:r>
                        <a:rPr lang="en-US" sz="1600" b="1" i="0" u="none" strike="noStrike">
                          <a:effectLst/>
                          <a:latin typeface="Calibri" panose="020F0502020204030204" pitchFamily="34" charset="0"/>
                        </a:rPr>
                        <a:t>NH Asian</a:t>
                      </a:r>
                    </a:p>
                  </a:txBody>
                  <a:tcPr marL="9525" marR="9525" marT="9525" marB="0" anchor="b"/>
                </a:tc>
                <a:tc>
                  <a:txBody>
                    <a:bodyPr/>
                    <a:lstStyle/>
                    <a:p>
                      <a:pPr algn="ctr" fontAlgn="b"/>
                      <a:r>
                        <a:rPr lang="en-US" sz="1600" b="1" i="0" u="none" strike="noStrike" dirty="0">
                          <a:effectLst/>
                          <a:latin typeface="Calibri" panose="020F0502020204030204" pitchFamily="34" charset="0"/>
                        </a:rPr>
                        <a:t>NH Other</a:t>
                      </a:r>
                    </a:p>
                  </a:txBody>
                  <a:tcPr marL="9525" marR="9525" marT="9525" marB="0" anchor="b"/>
                </a:tc>
                <a:extLst>
                  <a:ext uri="{0D108BD9-81ED-4DB2-BD59-A6C34878D82A}">
                    <a16:rowId xmlns:a16="http://schemas.microsoft.com/office/drawing/2014/main" val="1478865383"/>
                  </a:ext>
                </a:extLst>
              </a:tr>
              <a:tr h="367545">
                <a:tc>
                  <a:txBody>
                    <a:bodyPr/>
                    <a:lstStyle/>
                    <a:p>
                      <a:pPr algn="l" fontAlgn="b"/>
                      <a:r>
                        <a:rPr lang="en-US" sz="1600" b="0" i="0" u="none" strike="noStrike" dirty="0">
                          <a:effectLst/>
                          <a:latin typeface="Calibri" panose="020F0502020204030204" pitchFamily="34" charset="0"/>
                        </a:rPr>
                        <a:t>Andrews</a:t>
                      </a:r>
                    </a:p>
                  </a:txBody>
                  <a:tcPr marL="9525" marR="9525" marT="9525" marB="0" anchor="b"/>
                </a:tc>
                <a:tc>
                  <a:txBody>
                    <a:bodyPr/>
                    <a:lstStyle/>
                    <a:p>
                      <a:pPr algn="r" fontAlgn="b"/>
                      <a:r>
                        <a:rPr lang="en-US" sz="1600" b="0" i="0" u="none" strike="noStrike">
                          <a:effectLst/>
                          <a:latin typeface="Calibri" panose="020F0502020204030204" pitchFamily="34" charset="0"/>
                        </a:rPr>
                        <a:t>8.1%</a:t>
                      </a:r>
                    </a:p>
                  </a:txBody>
                  <a:tcPr marL="9525" marR="9525" marT="9525" marB="0" anchor="b"/>
                </a:tc>
                <a:tc>
                  <a:txBody>
                    <a:bodyPr/>
                    <a:lstStyle/>
                    <a:p>
                      <a:pPr algn="r" fontAlgn="b"/>
                      <a:r>
                        <a:rPr lang="en-US" sz="1600" b="0" i="0" u="none" strike="noStrike">
                          <a:effectLst/>
                          <a:latin typeface="Calibri" panose="020F0502020204030204" pitchFamily="34" charset="0"/>
                        </a:rPr>
                        <a:t>0.5%</a:t>
                      </a:r>
                    </a:p>
                  </a:txBody>
                  <a:tcPr marL="9525" marR="9525" marT="9525" marB="0" anchor="b"/>
                </a:tc>
                <a:tc>
                  <a:txBody>
                    <a:bodyPr/>
                    <a:lstStyle/>
                    <a:p>
                      <a:pPr algn="r" fontAlgn="b"/>
                      <a:r>
                        <a:rPr lang="en-US" sz="1600" b="1" i="0" u="none" strike="noStrike" dirty="0">
                          <a:effectLst/>
                          <a:latin typeface="Calibri" panose="020F0502020204030204" pitchFamily="34" charset="0"/>
                        </a:rPr>
                        <a:t>90.5%</a:t>
                      </a:r>
                    </a:p>
                  </a:txBody>
                  <a:tcPr marL="9525" marR="9525" marT="9525" marB="0" anchor="b"/>
                </a:tc>
                <a:tc>
                  <a:txBody>
                    <a:bodyPr/>
                    <a:lstStyle/>
                    <a:p>
                      <a:pPr algn="r" fontAlgn="b"/>
                      <a:r>
                        <a:rPr lang="en-US" sz="1600" b="0" i="0" u="none" strike="noStrike" dirty="0">
                          <a:effectLst/>
                          <a:latin typeface="Calibri" panose="020F0502020204030204" pitchFamily="34" charset="0"/>
                        </a:rPr>
                        <a:t>0.1%</a:t>
                      </a:r>
                    </a:p>
                  </a:txBody>
                  <a:tcPr marL="9525" marR="9525" marT="9525" marB="0" anchor="b"/>
                </a:tc>
                <a:tc>
                  <a:txBody>
                    <a:bodyPr/>
                    <a:lstStyle/>
                    <a:p>
                      <a:pPr algn="r" fontAlgn="b"/>
                      <a:r>
                        <a:rPr lang="en-US" sz="1600" b="0" i="0" u="none" strike="noStrike" dirty="0">
                          <a:effectLst/>
                          <a:latin typeface="Calibri" panose="020F0502020204030204" pitchFamily="34" charset="0"/>
                        </a:rPr>
                        <a:t>0.8%</a:t>
                      </a:r>
                    </a:p>
                  </a:txBody>
                  <a:tcPr marL="9525" marR="9525" marT="9525" marB="0" anchor="b"/>
                </a:tc>
                <a:extLst>
                  <a:ext uri="{0D108BD9-81ED-4DB2-BD59-A6C34878D82A}">
                    <a16:rowId xmlns:a16="http://schemas.microsoft.com/office/drawing/2014/main" val="2108016873"/>
                  </a:ext>
                </a:extLst>
              </a:tr>
              <a:tr h="367545">
                <a:tc>
                  <a:txBody>
                    <a:bodyPr/>
                    <a:lstStyle/>
                    <a:p>
                      <a:pPr algn="l" fontAlgn="b"/>
                      <a:r>
                        <a:rPr lang="en-US" sz="1600" b="0" i="0" u="none" strike="noStrike">
                          <a:effectLst/>
                          <a:latin typeface="Calibri" panose="020F0502020204030204" pitchFamily="34" charset="0"/>
                        </a:rPr>
                        <a:t>Comal</a:t>
                      </a:r>
                    </a:p>
                  </a:txBody>
                  <a:tcPr marL="9525" marR="9525" marT="9525" marB="0" anchor="b"/>
                </a:tc>
                <a:tc>
                  <a:txBody>
                    <a:bodyPr/>
                    <a:lstStyle/>
                    <a:p>
                      <a:pPr algn="r" fontAlgn="b"/>
                      <a:r>
                        <a:rPr lang="en-US" sz="1600" b="1" i="0" u="none" strike="noStrike" dirty="0">
                          <a:effectLst/>
                          <a:latin typeface="Calibri" panose="020F0502020204030204" pitchFamily="34" charset="0"/>
                        </a:rPr>
                        <a:t>50.0%</a:t>
                      </a:r>
                    </a:p>
                  </a:txBody>
                  <a:tcPr marL="9525" marR="9525" marT="9525" marB="0" anchor="b"/>
                </a:tc>
                <a:tc>
                  <a:txBody>
                    <a:bodyPr/>
                    <a:lstStyle/>
                    <a:p>
                      <a:pPr algn="r" fontAlgn="b"/>
                      <a:r>
                        <a:rPr lang="en-US" sz="1600" b="0" i="0" u="none" strike="noStrike">
                          <a:effectLst/>
                          <a:latin typeface="Calibri" panose="020F0502020204030204" pitchFamily="34" charset="0"/>
                        </a:rPr>
                        <a:t>4.6%</a:t>
                      </a:r>
                    </a:p>
                  </a:txBody>
                  <a:tcPr marL="9525" marR="9525" marT="9525" marB="0" anchor="b"/>
                </a:tc>
                <a:tc>
                  <a:txBody>
                    <a:bodyPr/>
                    <a:lstStyle/>
                    <a:p>
                      <a:pPr algn="r" fontAlgn="b"/>
                      <a:r>
                        <a:rPr lang="en-US" sz="1600" b="0" i="0" u="none" strike="noStrike">
                          <a:effectLst/>
                          <a:latin typeface="Calibri" panose="020F0502020204030204" pitchFamily="34" charset="0"/>
                        </a:rPr>
                        <a:t>43.3%</a:t>
                      </a:r>
                    </a:p>
                  </a:txBody>
                  <a:tcPr marL="9525" marR="9525" marT="9525" marB="0" anchor="b"/>
                </a:tc>
                <a:tc>
                  <a:txBody>
                    <a:bodyPr/>
                    <a:lstStyle/>
                    <a:p>
                      <a:pPr algn="r" fontAlgn="b"/>
                      <a:r>
                        <a:rPr lang="en-US" sz="1600" b="0" i="0" u="none" strike="noStrike">
                          <a:effectLst/>
                          <a:latin typeface="Calibri" panose="020F0502020204030204" pitchFamily="34" charset="0"/>
                        </a:rPr>
                        <a:t>0.8%</a:t>
                      </a:r>
                    </a:p>
                  </a:txBody>
                  <a:tcPr marL="9525" marR="9525" marT="9525" marB="0" anchor="b"/>
                </a:tc>
                <a:tc>
                  <a:txBody>
                    <a:bodyPr/>
                    <a:lstStyle/>
                    <a:p>
                      <a:pPr algn="r" fontAlgn="b"/>
                      <a:r>
                        <a:rPr lang="en-US" sz="1600" b="0" i="0" u="none" strike="noStrike" dirty="0">
                          <a:effectLst/>
                          <a:latin typeface="Calibri" panose="020F0502020204030204" pitchFamily="34" charset="0"/>
                        </a:rPr>
                        <a:t>1.3%</a:t>
                      </a:r>
                    </a:p>
                  </a:txBody>
                  <a:tcPr marL="9525" marR="9525" marT="9525" marB="0" anchor="b"/>
                </a:tc>
                <a:extLst>
                  <a:ext uri="{0D108BD9-81ED-4DB2-BD59-A6C34878D82A}">
                    <a16:rowId xmlns:a16="http://schemas.microsoft.com/office/drawing/2014/main" val="1206931843"/>
                  </a:ext>
                </a:extLst>
              </a:tr>
              <a:tr h="367545">
                <a:tc>
                  <a:txBody>
                    <a:bodyPr/>
                    <a:lstStyle/>
                    <a:p>
                      <a:pPr algn="l" fontAlgn="b"/>
                      <a:r>
                        <a:rPr lang="en-US" sz="1600" b="0" i="0" u="none" strike="noStrike">
                          <a:effectLst/>
                          <a:latin typeface="Calibri" panose="020F0502020204030204" pitchFamily="34" charset="0"/>
                        </a:rPr>
                        <a:t>Crane</a:t>
                      </a:r>
                    </a:p>
                  </a:txBody>
                  <a:tcPr marL="9525" marR="9525" marT="9525" marB="0" anchor="b"/>
                </a:tc>
                <a:tc>
                  <a:txBody>
                    <a:bodyPr/>
                    <a:lstStyle/>
                    <a:p>
                      <a:pPr algn="r" fontAlgn="b"/>
                      <a:r>
                        <a:rPr lang="en-US" sz="1600" b="0" i="0" u="none" strike="noStrike">
                          <a:effectLst/>
                          <a:latin typeface="Calibri" panose="020F0502020204030204" pitchFamily="34" charset="0"/>
                        </a:rPr>
                        <a:t>5.4%</a:t>
                      </a:r>
                    </a:p>
                  </a:txBody>
                  <a:tcPr marL="9525" marR="9525" marT="9525" marB="0" anchor="b"/>
                </a:tc>
                <a:tc>
                  <a:txBody>
                    <a:bodyPr/>
                    <a:lstStyle/>
                    <a:p>
                      <a:pPr algn="r" fontAlgn="b"/>
                      <a:r>
                        <a:rPr lang="en-US" sz="1600" b="0" i="0" u="none" strike="noStrike">
                          <a:effectLst/>
                          <a:latin typeface="Calibri" panose="020F0502020204030204" pitchFamily="34" charset="0"/>
                        </a:rPr>
                        <a:t>1.0%</a:t>
                      </a:r>
                    </a:p>
                  </a:txBody>
                  <a:tcPr marL="9525" marR="9525" marT="9525" marB="0" anchor="b"/>
                </a:tc>
                <a:tc>
                  <a:txBody>
                    <a:bodyPr/>
                    <a:lstStyle/>
                    <a:p>
                      <a:pPr algn="r" fontAlgn="b"/>
                      <a:r>
                        <a:rPr lang="en-US" sz="1600" b="1" i="0" u="none" strike="noStrike" dirty="0">
                          <a:effectLst/>
                          <a:latin typeface="Calibri" panose="020F0502020204030204" pitchFamily="34" charset="0"/>
                        </a:rPr>
                        <a:t>92.7%</a:t>
                      </a:r>
                    </a:p>
                  </a:txBody>
                  <a:tcPr marL="9525" marR="9525" marT="9525" marB="0" anchor="b"/>
                </a:tc>
                <a:tc>
                  <a:txBody>
                    <a:bodyPr/>
                    <a:lstStyle/>
                    <a:p>
                      <a:pPr algn="r" fontAlgn="b"/>
                      <a:r>
                        <a:rPr lang="en-US" sz="1600" b="0" i="0" u="none" strike="noStrike" dirty="0">
                          <a:solidFill>
                            <a:srgbClr val="FF0000"/>
                          </a:solidFill>
                          <a:effectLst/>
                          <a:latin typeface="Calibri" panose="020F0502020204030204" pitchFamily="34" charset="0"/>
                        </a:rPr>
                        <a:t>-0.1%</a:t>
                      </a:r>
                    </a:p>
                  </a:txBody>
                  <a:tcPr marL="9525" marR="9525" marT="9525" marB="0" anchor="b"/>
                </a:tc>
                <a:tc>
                  <a:txBody>
                    <a:bodyPr/>
                    <a:lstStyle/>
                    <a:p>
                      <a:pPr algn="r" fontAlgn="b"/>
                      <a:r>
                        <a:rPr lang="en-US" sz="1600" b="0" i="0" u="none" strike="noStrike" dirty="0">
                          <a:effectLst/>
                          <a:latin typeface="Calibri" panose="020F0502020204030204" pitchFamily="34" charset="0"/>
                        </a:rPr>
                        <a:t>0.9%</a:t>
                      </a:r>
                    </a:p>
                  </a:txBody>
                  <a:tcPr marL="9525" marR="9525" marT="9525" marB="0" anchor="b"/>
                </a:tc>
                <a:extLst>
                  <a:ext uri="{0D108BD9-81ED-4DB2-BD59-A6C34878D82A}">
                    <a16:rowId xmlns:a16="http://schemas.microsoft.com/office/drawing/2014/main" val="104633836"/>
                  </a:ext>
                </a:extLst>
              </a:tr>
              <a:tr h="367545">
                <a:tc>
                  <a:txBody>
                    <a:bodyPr/>
                    <a:lstStyle/>
                    <a:p>
                      <a:pPr algn="l" fontAlgn="b"/>
                      <a:r>
                        <a:rPr lang="en-US" sz="1600" b="0" i="0" u="none" strike="noStrike">
                          <a:effectLst/>
                          <a:latin typeface="Calibri" panose="020F0502020204030204" pitchFamily="34" charset="0"/>
                        </a:rPr>
                        <a:t>Denton</a:t>
                      </a:r>
                    </a:p>
                  </a:txBody>
                  <a:tcPr marL="9525" marR="9525" marT="9525" marB="0" anchor="b"/>
                </a:tc>
                <a:tc>
                  <a:txBody>
                    <a:bodyPr/>
                    <a:lstStyle/>
                    <a:p>
                      <a:pPr algn="r" fontAlgn="b"/>
                      <a:r>
                        <a:rPr lang="en-US" sz="1600" b="1" i="0" u="none" strike="noStrike" dirty="0">
                          <a:effectLst/>
                          <a:latin typeface="Calibri" panose="020F0502020204030204" pitchFamily="34" charset="0"/>
                        </a:rPr>
                        <a:t>35.3%</a:t>
                      </a:r>
                    </a:p>
                  </a:txBody>
                  <a:tcPr marL="9525" marR="9525" marT="9525" marB="0" anchor="b"/>
                </a:tc>
                <a:tc>
                  <a:txBody>
                    <a:bodyPr/>
                    <a:lstStyle/>
                    <a:p>
                      <a:pPr algn="r" fontAlgn="b"/>
                      <a:r>
                        <a:rPr lang="en-US" sz="1600" b="0" i="0" u="none" strike="noStrike" dirty="0">
                          <a:effectLst/>
                          <a:latin typeface="Calibri" panose="020F0502020204030204" pitchFamily="34" charset="0"/>
                        </a:rPr>
                        <a:t>20.1%</a:t>
                      </a:r>
                    </a:p>
                  </a:txBody>
                  <a:tcPr marL="9525" marR="9525" marT="9525" marB="0" anchor="b"/>
                </a:tc>
                <a:tc>
                  <a:txBody>
                    <a:bodyPr/>
                    <a:lstStyle/>
                    <a:p>
                      <a:pPr algn="r" fontAlgn="b"/>
                      <a:r>
                        <a:rPr lang="en-US" sz="1600" b="0" i="0" u="none" strike="noStrike">
                          <a:effectLst/>
                          <a:latin typeface="Calibri" panose="020F0502020204030204" pitchFamily="34" charset="0"/>
                        </a:rPr>
                        <a:t>24.4%</a:t>
                      </a:r>
                    </a:p>
                  </a:txBody>
                  <a:tcPr marL="9525" marR="9525" marT="9525" marB="0" anchor="b"/>
                </a:tc>
                <a:tc>
                  <a:txBody>
                    <a:bodyPr/>
                    <a:lstStyle/>
                    <a:p>
                      <a:pPr algn="r" fontAlgn="b"/>
                      <a:r>
                        <a:rPr lang="en-US" sz="1600" b="0" i="0" u="none" strike="noStrike">
                          <a:effectLst/>
                          <a:latin typeface="Calibri" panose="020F0502020204030204" pitchFamily="34" charset="0"/>
                        </a:rPr>
                        <a:t>16.5%</a:t>
                      </a:r>
                    </a:p>
                  </a:txBody>
                  <a:tcPr marL="9525" marR="9525" marT="9525" marB="0" anchor="b"/>
                </a:tc>
                <a:tc>
                  <a:txBody>
                    <a:bodyPr/>
                    <a:lstStyle/>
                    <a:p>
                      <a:pPr algn="r" fontAlgn="b"/>
                      <a:r>
                        <a:rPr lang="en-US" sz="1600" b="0" i="0" u="none" strike="noStrike" dirty="0">
                          <a:effectLst/>
                          <a:latin typeface="Calibri" panose="020F0502020204030204" pitchFamily="34" charset="0"/>
                        </a:rPr>
                        <a:t>3.8%</a:t>
                      </a:r>
                    </a:p>
                  </a:txBody>
                  <a:tcPr marL="9525" marR="9525" marT="9525" marB="0" anchor="b"/>
                </a:tc>
                <a:extLst>
                  <a:ext uri="{0D108BD9-81ED-4DB2-BD59-A6C34878D82A}">
                    <a16:rowId xmlns:a16="http://schemas.microsoft.com/office/drawing/2014/main" val="928448413"/>
                  </a:ext>
                </a:extLst>
              </a:tr>
              <a:tr h="367545">
                <a:tc>
                  <a:txBody>
                    <a:bodyPr/>
                    <a:lstStyle/>
                    <a:p>
                      <a:pPr algn="l" fontAlgn="b"/>
                      <a:r>
                        <a:rPr lang="en-US" sz="1600" b="0" i="0" u="none" strike="noStrike">
                          <a:effectLst/>
                          <a:latin typeface="Calibri" panose="020F0502020204030204" pitchFamily="34" charset="0"/>
                        </a:rPr>
                        <a:t>Ector</a:t>
                      </a:r>
                    </a:p>
                  </a:txBody>
                  <a:tcPr marL="9525" marR="9525" marT="9525" marB="0" anchor="b"/>
                </a:tc>
                <a:tc>
                  <a:txBody>
                    <a:bodyPr/>
                    <a:lstStyle/>
                    <a:p>
                      <a:pPr algn="r" fontAlgn="b"/>
                      <a:r>
                        <a:rPr lang="en-US" sz="1600" b="0" i="0" u="none" strike="noStrike" dirty="0">
                          <a:solidFill>
                            <a:srgbClr val="FF0000"/>
                          </a:solidFill>
                          <a:effectLst/>
                          <a:latin typeface="Calibri" panose="020F0502020204030204" pitchFamily="34" charset="0"/>
                        </a:rPr>
                        <a:t>-0.9%</a:t>
                      </a:r>
                    </a:p>
                  </a:txBody>
                  <a:tcPr marL="9525" marR="9525" marT="9525" marB="0" anchor="b"/>
                </a:tc>
                <a:tc>
                  <a:txBody>
                    <a:bodyPr/>
                    <a:lstStyle/>
                    <a:p>
                      <a:pPr algn="r" fontAlgn="b"/>
                      <a:r>
                        <a:rPr lang="en-US" sz="1600" b="0" i="0" u="none" strike="noStrike">
                          <a:effectLst/>
                          <a:latin typeface="Calibri" panose="020F0502020204030204" pitchFamily="34" charset="0"/>
                        </a:rPr>
                        <a:t>5.1%</a:t>
                      </a:r>
                    </a:p>
                  </a:txBody>
                  <a:tcPr marL="9525" marR="9525" marT="9525" marB="0" anchor="b"/>
                </a:tc>
                <a:tc>
                  <a:txBody>
                    <a:bodyPr/>
                    <a:lstStyle/>
                    <a:p>
                      <a:pPr algn="r" fontAlgn="b"/>
                      <a:r>
                        <a:rPr lang="en-US" sz="1600" b="1" i="0" u="none" strike="noStrike" dirty="0">
                          <a:effectLst/>
                          <a:latin typeface="Calibri" panose="020F0502020204030204" pitchFamily="34" charset="0"/>
                        </a:rPr>
                        <a:t>92.3%</a:t>
                      </a:r>
                    </a:p>
                  </a:txBody>
                  <a:tcPr marL="9525" marR="9525" marT="9525" marB="0" anchor="b"/>
                </a:tc>
                <a:tc>
                  <a:txBody>
                    <a:bodyPr/>
                    <a:lstStyle/>
                    <a:p>
                      <a:pPr algn="r" fontAlgn="b"/>
                      <a:r>
                        <a:rPr lang="en-US" sz="1600" b="0" i="0" u="none" strike="noStrike">
                          <a:effectLst/>
                          <a:latin typeface="Calibri" panose="020F0502020204030204" pitchFamily="34" charset="0"/>
                        </a:rPr>
                        <a:t>2.1%</a:t>
                      </a:r>
                    </a:p>
                  </a:txBody>
                  <a:tcPr marL="9525" marR="9525" marT="9525" marB="0" anchor="b"/>
                </a:tc>
                <a:tc>
                  <a:txBody>
                    <a:bodyPr/>
                    <a:lstStyle/>
                    <a:p>
                      <a:pPr algn="r" fontAlgn="b"/>
                      <a:r>
                        <a:rPr lang="en-US" sz="1600" b="0" i="0" u="none" strike="noStrike" dirty="0">
                          <a:effectLst/>
                          <a:latin typeface="Calibri" panose="020F0502020204030204" pitchFamily="34" charset="0"/>
                        </a:rPr>
                        <a:t>1.3%</a:t>
                      </a:r>
                    </a:p>
                  </a:txBody>
                  <a:tcPr marL="9525" marR="9525" marT="9525" marB="0" anchor="b"/>
                </a:tc>
                <a:extLst>
                  <a:ext uri="{0D108BD9-81ED-4DB2-BD59-A6C34878D82A}">
                    <a16:rowId xmlns:a16="http://schemas.microsoft.com/office/drawing/2014/main" val="3587771630"/>
                  </a:ext>
                </a:extLst>
              </a:tr>
              <a:tr h="367545">
                <a:tc>
                  <a:txBody>
                    <a:bodyPr/>
                    <a:lstStyle/>
                    <a:p>
                      <a:pPr algn="l" fontAlgn="b"/>
                      <a:r>
                        <a:rPr lang="en-US" sz="1600" b="0" i="0" u="none" strike="noStrike">
                          <a:effectLst/>
                          <a:latin typeface="Calibri" panose="020F0502020204030204" pitchFamily="34" charset="0"/>
                        </a:rPr>
                        <a:t>Fort Bend</a:t>
                      </a:r>
                    </a:p>
                  </a:txBody>
                  <a:tcPr marL="9525" marR="9525" marT="9525" marB="0" anchor="b"/>
                </a:tc>
                <a:tc>
                  <a:txBody>
                    <a:bodyPr/>
                    <a:lstStyle/>
                    <a:p>
                      <a:pPr algn="r" fontAlgn="b"/>
                      <a:r>
                        <a:rPr lang="en-US" sz="1600" b="0" i="0" u="none" strike="noStrike">
                          <a:effectLst/>
                          <a:latin typeface="Calibri" panose="020F0502020204030204" pitchFamily="34" charset="0"/>
                        </a:rPr>
                        <a:t>24.5%</a:t>
                      </a:r>
                    </a:p>
                  </a:txBody>
                  <a:tcPr marL="9525" marR="9525" marT="9525" marB="0" anchor="b"/>
                </a:tc>
                <a:tc>
                  <a:txBody>
                    <a:bodyPr/>
                    <a:lstStyle/>
                    <a:p>
                      <a:pPr algn="r" fontAlgn="b"/>
                      <a:r>
                        <a:rPr lang="en-US" sz="1600" b="0" i="0" u="none" strike="noStrike">
                          <a:effectLst/>
                          <a:latin typeface="Calibri" panose="020F0502020204030204" pitchFamily="34" charset="0"/>
                        </a:rPr>
                        <a:t>14.9%</a:t>
                      </a:r>
                    </a:p>
                  </a:txBody>
                  <a:tcPr marL="9525" marR="9525" marT="9525" marB="0" anchor="b"/>
                </a:tc>
                <a:tc>
                  <a:txBody>
                    <a:bodyPr/>
                    <a:lstStyle/>
                    <a:p>
                      <a:pPr algn="r" fontAlgn="b"/>
                      <a:r>
                        <a:rPr lang="en-US" sz="1600" b="0" i="0" u="none" strike="noStrike">
                          <a:effectLst/>
                          <a:latin typeface="Calibri" panose="020F0502020204030204" pitchFamily="34" charset="0"/>
                        </a:rPr>
                        <a:t>27.0%</a:t>
                      </a:r>
                    </a:p>
                  </a:txBody>
                  <a:tcPr marL="9525" marR="9525" marT="9525" marB="0" anchor="b"/>
                </a:tc>
                <a:tc>
                  <a:txBody>
                    <a:bodyPr/>
                    <a:lstStyle/>
                    <a:p>
                      <a:pPr algn="r" fontAlgn="b"/>
                      <a:r>
                        <a:rPr lang="en-US" sz="1600" b="1" i="0" u="none" strike="noStrike" dirty="0">
                          <a:effectLst/>
                          <a:latin typeface="Calibri" panose="020F0502020204030204" pitchFamily="34" charset="0"/>
                        </a:rPr>
                        <a:t>29.6%</a:t>
                      </a:r>
                    </a:p>
                  </a:txBody>
                  <a:tcPr marL="9525" marR="9525" marT="9525" marB="0" anchor="b"/>
                </a:tc>
                <a:tc>
                  <a:txBody>
                    <a:bodyPr/>
                    <a:lstStyle/>
                    <a:p>
                      <a:pPr algn="r" fontAlgn="b"/>
                      <a:r>
                        <a:rPr lang="en-US" sz="1600" b="0" i="0" u="none" strike="noStrike" dirty="0">
                          <a:effectLst/>
                          <a:latin typeface="Calibri" panose="020F0502020204030204" pitchFamily="34" charset="0"/>
                        </a:rPr>
                        <a:t>4.0%</a:t>
                      </a:r>
                    </a:p>
                  </a:txBody>
                  <a:tcPr marL="9525" marR="9525" marT="9525" marB="0" anchor="b"/>
                </a:tc>
                <a:extLst>
                  <a:ext uri="{0D108BD9-81ED-4DB2-BD59-A6C34878D82A}">
                    <a16:rowId xmlns:a16="http://schemas.microsoft.com/office/drawing/2014/main" val="3723378496"/>
                  </a:ext>
                </a:extLst>
              </a:tr>
              <a:tr h="367545">
                <a:tc>
                  <a:txBody>
                    <a:bodyPr/>
                    <a:lstStyle/>
                    <a:p>
                      <a:pPr algn="l" fontAlgn="b"/>
                      <a:r>
                        <a:rPr lang="en-US" sz="1600" b="0" i="0" u="none" strike="noStrike">
                          <a:effectLst/>
                          <a:latin typeface="Calibri" panose="020F0502020204030204" pitchFamily="34" charset="0"/>
                        </a:rPr>
                        <a:t>Hays</a:t>
                      </a:r>
                    </a:p>
                  </a:txBody>
                  <a:tcPr marL="9525" marR="9525" marT="9525" marB="0" anchor="b"/>
                </a:tc>
                <a:tc>
                  <a:txBody>
                    <a:bodyPr/>
                    <a:lstStyle/>
                    <a:p>
                      <a:pPr algn="r" fontAlgn="b"/>
                      <a:r>
                        <a:rPr lang="en-US" sz="1600" b="0" i="0" u="none" strike="noStrike">
                          <a:effectLst/>
                          <a:latin typeface="Calibri" panose="020F0502020204030204" pitchFamily="34" charset="0"/>
                        </a:rPr>
                        <a:t>44.3%</a:t>
                      </a:r>
                    </a:p>
                  </a:txBody>
                  <a:tcPr marL="9525" marR="9525" marT="9525" marB="0" anchor="b"/>
                </a:tc>
                <a:tc>
                  <a:txBody>
                    <a:bodyPr/>
                    <a:lstStyle/>
                    <a:p>
                      <a:pPr algn="r" fontAlgn="b"/>
                      <a:r>
                        <a:rPr lang="en-US" sz="1600" b="0" i="0" u="none" strike="noStrike">
                          <a:effectLst/>
                          <a:latin typeface="Calibri" panose="020F0502020204030204" pitchFamily="34" charset="0"/>
                        </a:rPr>
                        <a:t>1.5%</a:t>
                      </a:r>
                    </a:p>
                  </a:txBody>
                  <a:tcPr marL="9525" marR="9525" marT="9525" marB="0" anchor="b"/>
                </a:tc>
                <a:tc>
                  <a:txBody>
                    <a:bodyPr/>
                    <a:lstStyle/>
                    <a:p>
                      <a:pPr algn="r" fontAlgn="b"/>
                      <a:r>
                        <a:rPr lang="en-US" sz="1600" b="1" i="0" u="none" strike="noStrike" dirty="0">
                          <a:effectLst/>
                          <a:latin typeface="Calibri" panose="020F0502020204030204" pitchFamily="34" charset="0"/>
                        </a:rPr>
                        <a:t>47.9%</a:t>
                      </a:r>
                    </a:p>
                  </a:txBody>
                  <a:tcPr marL="9525" marR="9525" marT="9525" marB="0" anchor="b"/>
                </a:tc>
                <a:tc>
                  <a:txBody>
                    <a:bodyPr/>
                    <a:lstStyle/>
                    <a:p>
                      <a:pPr algn="r" fontAlgn="b"/>
                      <a:r>
                        <a:rPr lang="en-US" sz="1600" b="0" i="0" u="none" strike="noStrike">
                          <a:effectLst/>
                          <a:latin typeface="Calibri" panose="020F0502020204030204" pitchFamily="34" charset="0"/>
                        </a:rPr>
                        <a:t>3.1%</a:t>
                      </a:r>
                    </a:p>
                  </a:txBody>
                  <a:tcPr marL="9525" marR="9525" marT="9525" marB="0" anchor="b"/>
                </a:tc>
                <a:tc>
                  <a:txBody>
                    <a:bodyPr/>
                    <a:lstStyle/>
                    <a:p>
                      <a:pPr algn="r" fontAlgn="b"/>
                      <a:r>
                        <a:rPr lang="en-US" sz="1600" b="0" i="0" u="none" strike="noStrike" dirty="0">
                          <a:effectLst/>
                          <a:latin typeface="Calibri" panose="020F0502020204030204" pitchFamily="34" charset="0"/>
                        </a:rPr>
                        <a:t>3.2%</a:t>
                      </a:r>
                    </a:p>
                  </a:txBody>
                  <a:tcPr marL="9525" marR="9525" marT="9525" marB="0" anchor="b"/>
                </a:tc>
                <a:extLst>
                  <a:ext uri="{0D108BD9-81ED-4DB2-BD59-A6C34878D82A}">
                    <a16:rowId xmlns:a16="http://schemas.microsoft.com/office/drawing/2014/main" val="3516929516"/>
                  </a:ext>
                </a:extLst>
              </a:tr>
              <a:tr h="367545">
                <a:tc>
                  <a:txBody>
                    <a:bodyPr/>
                    <a:lstStyle/>
                    <a:p>
                      <a:pPr algn="l" fontAlgn="b"/>
                      <a:r>
                        <a:rPr lang="en-US" sz="1600" b="0" i="0" u="none" strike="noStrike">
                          <a:effectLst/>
                          <a:latin typeface="Calibri" panose="020F0502020204030204" pitchFamily="34" charset="0"/>
                        </a:rPr>
                        <a:t>Kendall</a:t>
                      </a:r>
                    </a:p>
                  </a:txBody>
                  <a:tcPr marL="9525" marR="9525" marT="9525" marB="0" anchor="b"/>
                </a:tc>
                <a:tc>
                  <a:txBody>
                    <a:bodyPr/>
                    <a:lstStyle/>
                    <a:p>
                      <a:pPr algn="r" fontAlgn="b"/>
                      <a:r>
                        <a:rPr lang="en-US" sz="1600" b="1" i="0" u="none" strike="noStrike" dirty="0">
                          <a:effectLst/>
                          <a:latin typeface="Calibri" panose="020F0502020204030204" pitchFamily="34" charset="0"/>
                        </a:rPr>
                        <a:t>55.6%</a:t>
                      </a:r>
                    </a:p>
                  </a:txBody>
                  <a:tcPr marL="9525" marR="9525" marT="9525" marB="0" anchor="b"/>
                </a:tc>
                <a:tc>
                  <a:txBody>
                    <a:bodyPr/>
                    <a:lstStyle/>
                    <a:p>
                      <a:pPr algn="r" fontAlgn="b"/>
                      <a:r>
                        <a:rPr lang="en-US" sz="1600" b="0" i="0" u="none" strike="noStrike">
                          <a:effectLst/>
                          <a:latin typeface="Calibri" panose="020F0502020204030204" pitchFamily="34" charset="0"/>
                        </a:rPr>
                        <a:t>0.1%</a:t>
                      </a:r>
                    </a:p>
                  </a:txBody>
                  <a:tcPr marL="9525" marR="9525" marT="9525" marB="0" anchor="b"/>
                </a:tc>
                <a:tc>
                  <a:txBody>
                    <a:bodyPr/>
                    <a:lstStyle/>
                    <a:p>
                      <a:pPr algn="r" fontAlgn="b"/>
                      <a:r>
                        <a:rPr lang="en-US" sz="1600" b="0" i="0" u="none" strike="noStrike">
                          <a:effectLst/>
                          <a:latin typeface="Calibri" panose="020F0502020204030204" pitchFamily="34" charset="0"/>
                        </a:rPr>
                        <a:t>43.1%</a:t>
                      </a:r>
                    </a:p>
                  </a:txBody>
                  <a:tcPr marL="9525" marR="9525" marT="9525" marB="0" anchor="b"/>
                </a:tc>
                <a:tc>
                  <a:txBody>
                    <a:bodyPr/>
                    <a:lstStyle/>
                    <a:p>
                      <a:pPr algn="r" fontAlgn="b"/>
                      <a:r>
                        <a:rPr lang="en-US" sz="1600" b="0" i="0" u="none" strike="noStrike">
                          <a:effectLst/>
                          <a:latin typeface="Calibri" panose="020F0502020204030204" pitchFamily="34" charset="0"/>
                        </a:rPr>
                        <a:t>0.2%</a:t>
                      </a:r>
                    </a:p>
                  </a:txBody>
                  <a:tcPr marL="9525" marR="9525" marT="9525" marB="0" anchor="b"/>
                </a:tc>
                <a:tc>
                  <a:txBody>
                    <a:bodyPr/>
                    <a:lstStyle/>
                    <a:p>
                      <a:pPr algn="r" fontAlgn="b"/>
                      <a:r>
                        <a:rPr lang="en-US" sz="1600" b="0" i="0" u="none" strike="noStrike" dirty="0">
                          <a:effectLst/>
                          <a:latin typeface="Calibri" panose="020F0502020204030204" pitchFamily="34" charset="0"/>
                        </a:rPr>
                        <a:t>1.0%</a:t>
                      </a:r>
                    </a:p>
                  </a:txBody>
                  <a:tcPr marL="9525" marR="9525" marT="9525" marB="0" anchor="b"/>
                </a:tc>
                <a:extLst>
                  <a:ext uri="{0D108BD9-81ED-4DB2-BD59-A6C34878D82A}">
                    <a16:rowId xmlns:a16="http://schemas.microsoft.com/office/drawing/2014/main" val="3917934162"/>
                  </a:ext>
                </a:extLst>
              </a:tr>
              <a:tr h="367545">
                <a:tc>
                  <a:txBody>
                    <a:bodyPr/>
                    <a:lstStyle/>
                    <a:p>
                      <a:pPr algn="l" fontAlgn="b"/>
                      <a:r>
                        <a:rPr lang="en-US" sz="1600" b="0" i="0" u="none" strike="noStrike">
                          <a:effectLst/>
                          <a:latin typeface="Calibri" panose="020F0502020204030204" pitchFamily="34" charset="0"/>
                        </a:rPr>
                        <a:t>Midland</a:t>
                      </a:r>
                    </a:p>
                  </a:txBody>
                  <a:tcPr marL="9525" marR="9525" marT="9525" marB="0" anchor="b"/>
                </a:tc>
                <a:tc>
                  <a:txBody>
                    <a:bodyPr/>
                    <a:lstStyle/>
                    <a:p>
                      <a:pPr algn="r" fontAlgn="b"/>
                      <a:r>
                        <a:rPr lang="en-US" sz="1600" b="0" i="0" u="none" strike="noStrike">
                          <a:effectLst/>
                          <a:latin typeface="Calibri" panose="020F0502020204030204" pitchFamily="34" charset="0"/>
                        </a:rPr>
                        <a:t>9.3%</a:t>
                      </a:r>
                    </a:p>
                  </a:txBody>
                  <a:tcPr marL="9525" marR="9525" marT="9525" marB="0" anchor="b"/>
                </a:tc>
                <a:tc>
                  <a:txBody>
                    <a:bodyPr/>
                    <a:lstStyle/>
                    <a:p>
                      <a:pPr algn="r" fontAlgn="b"/>
                      <a:r>
                        <a:rPr lang="en-US" sz="1600" b="0" i="0" u="none" strike="noStrike">
                          <a:effectLst/>
                          <a:latin typeface="Calibri" panose="020F0502020204030204" pitchFamily="34" charset="0"/>
                        </a:rPr>
                        <a:t>4.6%</a:t>
                      </a:r>
                    </a:p>
                  </a:txBody>
                  <a:tcPr marL="9525" marR="9525" marT="9525" marB="0" anchor="b"/>
                </a:tc>
                <a:tc>
                  <a:txBody>
                    <a:bodyPr/>
                    <a:lstStyle/>
                    <a:p>
                      <a:pPr algn="r" fontAlgn="b"/>
                      <a:r>
                        <a:rPr lang="en-US" sz="1600" b="1" i="0" u="none" strike="noStrike" dirty="0">
                          <a:effectLst/>
                          <a:latin typeface="Calibri" panose="020F0502020204030204" pitchFamily="34" charset="0"/>
                        </a:rPr>
                        <a:t>80.1%</a:t>
                      </a:r>
                    </a:p>
                  </a:txBody>
                  <a:tcPr marL="9525" marR="9525" marT="9525" marB="0" anchor="b"/>
                </a:tc>
                <a:tc>
                  <a:txBody>
                    <a:bodyPr/>
                    <a:lstStyle/>
                    <a:p>
                      <a:pPr algn="r" fontAlgn="b"/>
                      <a:r>
                        <a:rPr lang="en-US" sz="1600" b="0" i="0" u="none" strike="noStrike">
                          <a:effectLst/>
                          <a:latin typeface="Calibri" panose="020F0502020204030204" pitchFamily="34" charset="0"/>
                        </a:rPr>
                        <a:t>3.8%</a:t>
                      </a:r>
                    </a:p>
                  </a:txBody>
                  <a:tcPr marL="9525" marR="9525" marT="9525" marB="0" anchor="b"/>
                </a:tc>
                <a:tc>
                  <a:txBody>
                    <a:bodyPr/>
                    <a:lstStyle/>
                    <a:p>
                      <a:pPr algn="r" fontAlgn="b"/>
                      <a:r>
                        <a:rPr lang="en-US" sz="1600" b="0" i="0" u="none" strike="noStrike" dirty="0">
                          <a:effectLst/>
                          <a:latin typeface="Calibri" panose="020F0502020204030204" pitchFamily="34" charset="0"/>
                        </a:rPr>
                        <a:t>2.3%</a:t>
                      </a:r>
                    </a:p>
                  </a:txBody>
                  <a:tcPr marL="9525" marR="9525" marT="9525" marB="0" anchor="b"/>
                </a:tc>
                <a:extLst>
                  <a:ext uri="{0D108BD9-81ED-4DB2-BD59-A6C34878D82A}">
                    <a16:rowId xmlns:a16="http://schemas.microsoft.com/office/drawing/2014/main" val="2720808601"/>
                  </a:ext>
                </a:extLst>
              </a:tr>
              <a:tr h="367545">
                <a:tc>
                  <a:txBody>
                    <a:bodyPr/>
                    <a:lstStyle/>
                    <a:p>
                      <a:pPr algn="l" fontAlgn="b"/>
                      <a:r>
                        <a:rPr lang="en-US" sz="1600" b="0" i="0" u="none" strike="noStrike">
                          <a:effectLst/>
                          <a:latin typeface="Calibri" panose="020F0502020204030204" pitchFamily="34" charset="0"/>
                        </a:rPr>
                        <a:t>Williamson</a:t>
                      </a:r>
                    </a:p>
                  </a:txBody>
                  <a:tcPr marL="9525" marR="9525" marT="9525" marB="0" anchor="b"/>
                </a:tc>
                <a:tc>
                  <a:txBody>
                    <a:bodyPr/>
                    <a:lstStyle/>
                    <a:p>
                      <a:pPr algn="r" fontAlgn="b"/>
                      <a:r>
                        <a:rPr lang="en-US" sz="1600" b="1" i="0" u="none" strike="noStrike" dirty="0">
                          <a:effectLst/>
                          <a:latin typeface="Calibri" panose="020F0502020204030204" pitchFamily="34" charset="0"/>
                        </a:rPr>
                        <a:t>43.4%</a:t>
                      </a:r>
                    </a:p>
                  </a:txBody>
                  <a:tcPr marL="9525" marR="9525" marT="9525" marB="0" anchor="b"/>
                </a:tc>
                <a:tc>
                  <a:txBody>
                    <a:bodyPr/>
                    <a:lstStyle/>
                    <a:p>
                      <a:pPr algn="r" fontAlgn="b"/>
                      <a:r>
                        <a:rPr lang="en-US" sz="1600" b="0" i="0" u="none" strike="noStrike">
                          <a:effectLst/>
                          <a:latin typeface="Calibri" panose="020F0502020204030204" pitchFamily="34" charset="0"/>
                        </a:rPr>
                        <a:t>7.9%</a:t>
                      </a:r>
                    </a:p>
                  </a:txBody>
                  <a:tcPr marL="9525" marR="9525" marT="9525" marB="0" anchor="b"/>
                </a:tc>
                <a:tc>
                  <a:txBody>
                    <a:bodyPr/>
                    <a:lstStyle/>
                    <a:p>
                      <a:pPr algn="r" fontAlgn="b"/>
                      <a:r>
                        <a:rPr lang="en-US" sz="1600" b="0" i="0" u="none" strike="noStrike">
                          <a:effectLst/>
                          <a:latin typeface="Calibri" panose="020F0502020204030204" pitchFamily="34" charset="0"/>
                        </a:rPr>
                        <a:t>31.4%</a:t>
                      </a:r>
                    </a:p>
                  </a:txBody>
                  <a:tcPr marL="9525" marR="9525" marT="9525" marB="0" anchor="b"/>
                </a:tc>
                <a:tc>
                  <a:txBody>
                    <a:bodyPr/>
                    <a:lstStyle/>
                    <a:p>
                      <a:pPr algn="r" fontAlgn="b"/>
                      <a:r>
                        <a:rPr lang="en-US" sz="1600" b="0" i="0" u="none" strike="noStrike">
                          <a:effectLst/>
                          <a:latin typeface="Calibri" panose="020F0502020204030204" pitchFamily="34" charset="0"/>
                        </a:rPr>
                        <a:t>13.4%</a:t>
                      </a:r>
                    </a:p>
                  </a:txBody>
                  <a:tcPr marL="9525" marR="9525" marT="9525" marB="0" anchor="b"/>
                </a:tc>
                <a:tc>
                  <a:txBody>
                    <a:bodyPr/>
                    <a:lstStyle/>
                    <a:p>
                      <a:pPr algn="r" fontAlgn="b"/>
                      <a:r>
                        <a:rPr lang="en-US" sz="1600" b="0" i="0" u="none" strike="noStrike" dirty="0">
                          <a:effectLst/>
                          <a:latin typeface="Calibri" panose="020F0502020204030204" pitchFamily="34" charset="0"/>
                        </a:rPr>
                        <a:t>4.0%</a:t>
                      </a:r>
                    </a:p>
                  </a:txBody>
                  <a:tcPr marL="9525" marR="9525" marT="9525" marB="0" anchor="b"/>
                </a:tc>
                <a:extLst>
                  <a:ext uri="{0D108BD9-81ED-4DB2-BD59-A6C34878D82A}">
                    <a16:rowId xmlns:a16="http://schemas.microsoft.com/office/drawing/2014/main" val="3426260168"/>
                  </a:ext>
                </a:extLst>
              </a:tr>
            </a:tbl>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13</a:t>
            </a:fld>
            <a:endParaRPr lang="en-US" dirty="0"/>
          </a:p>
        </p:txBody>
      </p:sp>
      <p:sp>
        <p:nvSpPr>
          <p:cNvPr id="6" name="TextBox 5"/>
          <p:cNvSpPr txBox="1"/>
          <p:nvPr/>
        </p:nvSpPr>
        <p:spPr>
          <a:xfrm>
            <a:off x="76200" y="6478320"/>
            <a:ext cx="8763000" cy="246221"/>
          </a:xfrm>
          <a:prstGeom prst="rect">
            <a:avLst/>
          </a:prstGeom>
          <a:noFill/>
        </p:spPr>
        <p:txBody>
          <a:bodyPr wrap="square" rtlCol="0">
            <a:spAutoFit/>
          </a:bodyPr>
          <a:lstStyle/>
          <a:p>
            <a:pPr marL="798513" marR="0" lvl="0" indent="-798513" algn="l" defTabSz="914400" rtl="0" eaLnBrk="1" fontAlgn="auto" latinLnBrk="0" hangingPunct="1">
              <a:lnSpc>
                <a:spcPct val="100000"/>
              </a:lnSpc>
              <a:spcBef>
                <a:spcPct val="50000"/>
              </a:spcBef>
              <a:spcAft>
                <a:spcPts val="0"/>
              </a:spcAft>
              <a:buClrTx/>
              <a:buSzTx/>
              <a:buFontTx/>
              <a:buNone/>
              <a:tabLst/>
              <a:defRPr/>
            </a:pP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Source: Texas </a:t>
            </a:r>
            <a:r>
              <a:rPr kumimoji="0" lang="en-US" sz="1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Arial" pitchFamily="34" charset="0"/>
              </a:rPr>
              <a:t>Demographic </a:t>
            </a: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Center </a:t>
            </a:r>
            <a:r>
              <a:rPr kumimoji="0" lang="en-US" sz="1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Arial" pitchFamily="34" charset="0"/>
              </a:rPr>
              <a:t>2018 </a:t>
            </a: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Population Projections </a:t>
            </a:r>
          </a:p>
        </p:txBody>
      </p:sp>
    </p:spTree>
    <p:extLst>
      <p:ext uri="{BB962C8B-B14F-4D97-AF65-F5344CB8AC3E}">
        <p14:creationId xmlns:p14="http://schemas.microsoft.com/office/powerpoint/2010/main" val="3582062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190" y="91440"/>
            <a:ext cx="8675370" cy="914400"/>
          </a:xfrm>
        </p:spPr>
        <p:txBody>
          <a:bodyPr>
            <a:normAutofit/>
          </a:bodyPr>
          <a:lstStyle/>
          <a:p>
            <a:r>
              <a:rPr lang="en-US" sz="3200" dirty="0" smtClean="0"/>
              <a:t>Redistricting Dates</a:t>
            </a:r>
            <a:endParaRPr lang="en-US" sz="3200" dirty="0"/>
          </a:p>
        </p:txBody>
      </p:sp>
      <p:sp>
        <p:nvSpPr>
          <p:cNvPr id="3" name="Content Placeholder 2"/>
          <p:cNvSpPr>
            <a:spLocks noGrp="1"/>
          </p:cNvSpPr>
          <p:nvPr>
            <p:ph idx="1"/>
          </p:nvPr>
        </p:nvSpPr>
        <p:spPr>
          <a:xfrm>
            <a:off x="377190" y="1511216"/>
            <a:ext cx="8458200" cy="4895160"/>
          </a:xfrm>
        </p:spPr>
        <p:txBody>
          <a:bodyPr>
            <a:normAutofit fontScale="92500" lnSpcReduction="10000"/>
          </a:bodyPr>
          <a:lstStyle/>
          <a:p>
            <a:r>
              <a:rPr lang="en-US" dirty="0" smtClean="0">
                <a:solidFill>
                  <a:schemeClr val="accent1">
                    <a:lumMod val="50000"/>
                  </a:schemeClr>
                </a:solidFill>
                <a:latin typeface="+mj-lt"/>
              </a:rPr>
              <a:t>Apportionment File sent to POTUS on 12/31/2020</a:t>
            </a:r>
          </a:p>
          <a:p>
            <a:r>
              <a:rPr lang="en-US" dirty="0" smtClean="0">
                <a:solidFill>
                  <a:schemeClr val="accent1">
                    <a:lumMod val="50000"/>
                  </a:schemeClr>
                </a:solidFill>
                <a:latin typeface="+mj-lt"/>
              </a:rPr>
              <a:t>Redistricting Data File (Public Law 94-171 File) received by the Governor no later than April 1, 2021</a:t>
            </a:r>
          </a:p>
          <a:p>
            <a:r>
              <a:rPr lang="en-US" dirty="0" smtClean="0">
                <a:solidFill>
                  <a:schemeClr val="accent1">
                    <a:lumMod val="50000"/>
                  </a:schemeClr>
                </a:solidFill>
                <a:latin typeface="+mj-lt"/>
              </a:rPr>
              <a:t>Starting in February 2021, PL </a:t>
            </a:r>
            <a:r>
              <a:rPr lang="en-US" dirty="0" smtClean="0">
                <a:solidFill>
                  <a:schemeClr val="accent1">
                    <a:lumMod val="50000"/>
                  </a:schemeClr>
                </a:solidFill>
                <a:latin typeface="+mj-lt"/>
              </a:rPr>
              <a:t>94-171 released to states in groups of 8 states per week, with one week prior notice</a:t>
            </a:r>
          </a:p>
          <a:p>
            <a:r>
              <a:rPr lang="en-US" dirty="0" smtClean="0">
                <a:solidFill>
                  <a:schemeClr val="accent1">
                    <a:lumMod val="50000"/>
                  </a:schemeClr>
                </a:solidFill>
                <a:latin typeface="+mj-lt"/>
              </a:rPr>
              <a:t>PL 94-171 File to include: </a:t>
            </a:r>
          </a:p>
          <a:p>
            <a:pPr lvl="1"/>
            <a:r>
              <a:rPr lang="en-US" dirty="0">
                <a:solidFill>
                  <a:schemeClr val="accent1">
                    <a:lumMod val="50000"/>
                  </a:schemeClr>
                </a:solidFill>
                <a:latin typeface="+mj-lt"/>
              </a:rPr>
              <a:t>R</a:t>
            </a:r>
            <a:r>
              <a:rPr lang="en-US" dirty="0" smtClean="0">
                <a:solidFill>
                  <a:schemeClr val="accent1">
                    <a:lumMod val="50000"/>
                  </a:schemeClr>
                </a:solidFill>
                <a:latin typeface="+mj-lt"/>
              </a:rPr>
              <a:t>ace, </a:t>
            </a:r>
          </a:p>
          <a:p>
            <a:pPr lvl="1"/>
            <a:r>
              <a:rPr lang="en-US" dirty="0">
                <a:solidFill>
                  <a:schemeClr val="accent1">
                    <a:lumMod val="50000"/>
                  </a:schemeClr>
                </a:solidFill>
                <a:latin typeface="+mj-lt"/>
              </a:rPr>
              <a:t>R</a:t>
            </a:r>
            <a:r>
              <a:rPr lang="en-US" dirty="0" smtClean="0">
                <a:solidFill>
                  <a:schemeClr val="accent1">
                    <a:lumMod val="50000"/>
                  </a:schemeClr>
                </a:solidFill>
                <a:latin typeface="+mj-lt"/>
              </a:rPr>
              <a:t>ace for population 18 and older, </a:t>
            </a:r>
          </a:p>
          <a:p>
            <a:pPr lvl="1"/>
            <a:r>
              <a:rPr lang="en-US" dirty="0">
                <a:solidFill>
                  <a:schemeClr val="accent1">
                    <a:lumMod val="50000"/>
                  </a:schemeClr>
                </a:solidFill>
                <a:latin typeface="+mj-lt"/>
              </a:rPr>
              <a:t>R</a:t>
            </a:r>
            <a:r>
              <a:rPr lang="en-US" dirty="0" smtClean="0">
                <a:solidFill>
                  <a:schemeClr val="accent1">
                    <a:lumMod val="50000"/>
                  </a:schemeClr>
                </a:solidFill>
                <a:latin typeface="+mj-lt"/>
              </a:rPr>
              <a:t>ace and Hispanic origin, </a:t>
            </a:r>
          </a:p>
          <a:p>
            <a:pPr lvl="1"/>
            <a:r>
              <a:rPr lang="en-US" dirty="0">
                <a:solidFill>
                  <a:schemeClr val="accent1">
                    <a:lumMod val="50000"/>
                  </a:schemeClr>
                </a:solidFill>
                <a:latin typeface="+mj-lt"/>
              </a:rPr>
              <a:t>R</a:t>
            </a:r>
            <a:r>
              <a:rPr lang="en-US" dirty="0" smtClean="0">
                <a:solidFill>
                  <a:schemeClr val="accent1">
                    <a:lumMod val="50000"/>
                  </a:schemeClr>
                </a:solidFill>
                <a:latin typeface="+mj-lt"/>
              </a:rPr>
              <a:t>ace and Hispanic origin for population 18 and older, </a:t>
            </a:r>
          </a:p>
          <a:p>
            <a:pPr lvl="1"/>
            <a:r>
              <a:rPr lang="en-US" dirty="0" smtClean="0">
                <a:solidFill>
                  <a:schemeClr val="accent1">
                    <a:lumMod val="50000"/>
                  </a:schemeClr>
                </a:solidFill>
                <a:latin typeface="+mj-lt"/>
              </a:rPr>
              <a:t>Occupancy Status</a:t>
            </a:r>
          </a:p>
          <a:p>
            <a:pPr lvl="1"/>
            <a:r>
              <a:rPr lang="en-US" dirty="0" smtClean="0">
                <a:solidFill>
                  <a:schemeClr val="accent1">
                    <a:lumMod val="50000"/>
                  </a:schemeClr>
                </a:solidFill>
                <a:latin typeface="+mj-lt"/>
              </a:rPr>
              <a:t>Group Quarters (GQ) Population by GQ Type</a:t>
            </a:r>
          </a:p>
          <a:p>
            <a:r>
              <a:rPr lang="en-US" dirty="0" smtClean="0">
                <a:solidFill>
                  <a:schemeClr val="accent1">
                    <a:lumMod val="50000"/>
                  </a:schemeClr>
                </a:solidFill>
                <a:latin typeface="+mj-lt"/>
              </a:rPr>
              <a:t>Data available at </a:t>
            </a:r>
            <a:r>
              <a:rPr lang="en-US" dirty="0" smtClean="0">
                <a:solidFill>
                  <a:schemeClr val="accent1">
                    <a:lumMod val="50000"/>
                  </a:schemeClr>
                </a:solidFill>
                <a:latin typeface="+mj-lt"/>
                <a:hlinkClick r:id="rId3"/>
              </a:rPr>
              <a:t>WWW.CENSUS.GOV/RDO</a:t>
            </a:r>
            <a:r>
              <a:rPr lang="en-US" dirty="0" smtClean="0">
                <a:solidFill>
                  <a:schemeClr val="accent1">
                    <a:lumMod val="50000"/>
                  </a:schemeClr>
                </a:solidFill>
                <a:latin typeface="+mj-lt"/>
              </a:rPr>
              <a:t> </a:t>
            </a:r>
          </a:p>
        </p:txBody>
      </p:sp>
      <p:sp>
        <p:nvSpPr>
          <p:cNvPr id="4" name="Slide Number Placeholder 3"/>
          <p:cNvSpPr>
            <a:spLocks noGrp="1"/>
          </p:cNvSpPr>
          <p:nvPr>
            <p:ph type="sldNum" sz="quarter" idx="4"/>
          </p:nvPr>
        </p:nvSpPr>
        <p:spPr/>
        <p:txBody>
          <a:bodyPr/>
          <a:lstStyle/>
          <a:p>
            <a:fld id="{2BC1FA3B-F0C1-4F58-90BE-DCC7501F4B28}" type="slidenum">
              <a:rPr lang="en-US" smtClean="0"/>
              <a:pPr/>
              <a:t>14</a:t>
            </a:fld>
            <a:endParaRPr lang="en-US" dirty="0"/>
          </a:p>
        </p:txBody>
      </p:sp>
    </p:spTree>
    <p:extLst>
      <p:ext uri="{BB962C8B-B14F-4D97-AF65-F5344CB8AC3E}">
        <p14:creationId xmlns:p14="http://schemas.microsoft.com/office/powerpoint/2010/main" val="731662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729159" y="1717344"/>
            <a:ext cx="5816325" cy="3222170"/>
            <a:chOff x="2819400" y="1905006"/>
            <a:chExt cx="6194121" cy="3428581"/>
          </a:xfrm>
        </p:grpSpPr>
        <p:sp>
          <p:nvSpPr>
            <p:cNvPr id="9" name="Rectangle 8"/>
            <p:cNvSpPr/>
            <p:nvPr/>
          </p:nvSpPr>
          <p:spPr>
            <a:xfrm>
              <a:off x="2819400" y="1905006"/>
              <a:ext cx="4677250" cy="818731"/>
            </a:xfrm>
            <a:prstGeom prst="rect">
              <a:avLst/>
            </a:prstGeom>
          </p:spPr>
          <p:txBody>
            <a:bodyPr wrap="none">
              <a:spAutoFit/>
            </a:bodyPr>
            <a:lstStyle/>
            <a:p>
              <a:pPr eaLnBrk="1" hangingPunct="1">
                <a:buNone/>
              </a:pPr>
              <a:r>
                <a:rPr lang="en-US" sz="4400" dirty="0" smtClean="0">
                  <a:solidFill>
                    <a:schemeClr val="accent5">
                      <a:lumMod val="50000"/>
                    </a:schemeClr>
                  </a:solidFill>
                  <a:latin typeface="+mj-lt"/>
                </a:rPr>
                <a:t>Lila Valencia, </a:t>
              </a:r>
              <a:r>
                <a:rPr lang="en-US" sz="4400" dirty="0">
                  <a:solidFill>
                    <a:schemeClr val="accent5">
                      <a:lumMod val="50000"/>
                    </a:schemeClr>
                  </a:solidFill>
                  <a:latin typeface="+mj-lt"/>
                </a:rPr>
                <a:t>Ph.D.</a:t>
              </a:r>
            </a:p>
          </p:txBody>
        </p:sp>
        <p:grpSp>
          <p:nvGrpSpPr>
            <p:cNvPr id="10" name="Group 9"/>
            <p:cNvGrpSpPr/>
            <p:nvPr/>
          </p:nvGrpSpPr>
          <p:grpSpPr>
            <a:xfrm>
              <a:off x="3159701" y="2877393"/>
              <a:ext cx="5853820" cy="2456194"/>
              <a:chOff x="1600524" y="3504238"/>
              <a:chExt cx="5853819" cy="2456194"/>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524" y="5419306"/>
                <a:ext cx="380534" cy="380536"/>
              </a:xfrm>
              <a:prstGeom prst="rect">
                <a:avLst/>
              </a:prstGeom>
            </p:spPr>
          </p:pic>
          <p:sp>
            <p:nvSpPr>
              <p:cNvPr id="14" name="TextBox 13"/>
              <p:cNvSpPr txBox="1"/>
              <p:nvPr/>
            </p:nvSpPr>
            <p:spPr>
              <a:xfrm>
                <a:off x="2122976" y="3504238"/>
                <a:ext cx="5331367" cy="2456194"/>
              </a:xfrm>
              <a:prstGeom prst="rect">
                <a:avLst/>
              </a:prstGeom>
              <a:noFill/>
            </p:spPr>
            <p:txBody>
              <a:bodyPr wrap="square" rtlCol="0">
                <a:spAutoFit/>
              </a:bodyPr>
              <a:lstStyle/>
              <a:p>
                <a:pPr>
                  <a:lnSpc>
                    <a:spcPct val="150000"/>
                  </a:lnSpc>
                </a:pPr>
                <a:r>
                  <a:rPr lang="en-US" sz="2400" dirty="0" smtClean="0">
                    <a:solidFill>
                      <a:schemeClr val="accent5">
                        <a:lumMod val="50000"/>
                      </a:schemeClr>
                    </a:solidFill>
                  </a:rPr>
                  <a:t>(512) 936-3542</a:t>
                </a:r>
                <a:endParaRPr lang="en-US" sz="2400" dirty="0" smtClean="0">
                  <a:solidFill>
                    <a:schemeClr val="accent5">
                      <a:lumMod val="50000"/>
                    </a:schemeClr>
                  </a:solidFill>
                </a:endParaRPr>
              </a:p>
              <a:p>
                <a:pPr>
                  <a:lnSpc>
                    <a:spcPct val="150000"/>
                  </a:lnSpc>
                </a:pPr>
                <a:r>
                  <a:rPr lang="en-US" sz="2400" dirty="0" smtClean="0">
                    <a:solidFill>
                      <a:schemeClr val="accent5">
                        <a:lumMod val="50000"/>
                      </a:schemeClr>
                    </a:solidFill>
                  </a:rPr>
                  <a:t>Lila.Valencia@utsa.edu</a:t>
                </a:r>
                <a:endParaRPr lang="en-US" sz="2400" dirty="0" smtClean="0">
                  <a:solidFill>
                    <a:schemeClr val="accent5">
                      <a:lumMod val="50000"/>
                    </a:schemeClr>
                  </a:solidFill>
                </a:endParaRPr>
              </a:p>
              <a:p>
                <a:pPr>
                  <a:lnSpc>
                    <a:spcPct val="150000"/>
                  </a:lnSpc>
                </a:pPr>
                <a:r>
                  <a:rPr lang="en-US" sz="2400" dirty="0" smtClean="0">
                    <a:solidFill>
                      <a:schemeClr val="accent5">
                        <a:lumMod val="50000"/>
                      </a:schemeClr>
                    </a:solidFill>
                  </a:rPr>
                  <a:t>demographics.texas.gov</a:t>
                </a:r>
              </a:p>
              <a:p>
                <a:pPr>
                  <a:lnSpc>
                    <a:spcPct val="150000"/>
                  </a:lnSpc>
                </a:pPr>
                <a:r>
                  <a:rPr lang="en-US" sz="2400" dirty="0" smtClean="0">
                    <a:solidFill>
                      <a:schemeClr val="accent5">
                        <a:lumMod val="50000"/>
                      </a:schemeClr>
                    </a:solidFill>
                  </a:rPr>
                  <a:t>@</a:t>
                </a:r>
                <a:r>
                  <a:rPr lang="en-US" sz="2400" dirty="0">
                    <a:solidFill>
                      <a:schemeClr val="accent5">
                        <a:lumMod val="50000"/>
                      </a:schemeClr>
                    </a:solidFill>
                  </a:rPr>
                  <a:t>TexasDemography</a:t>
                </a:r>
              </a:p>
            </p:txBody>
          </p:sp>
        </p:grpSp>
        <p:pic>
          <p:nvPicPr>
            <p:cNvPr id="11" name="Picture 10"/>
            <p:cNvPicPr>
              <a:picLocks noChangeAspect="1"/>
            </p:cNvPicPr>
            <p:nvPr/>
          </p:nvPicPr>
          <p:blipFill>
            <a:blip r:embed="rId4"/>
            <a:stretch>
              <a:fillRect/>
            </a:stretch>
          </p:blipFill>
          <p:spPr>
            <a:xfrm>
              <a:off x="3145478" y="4240534"/>
              <a:ext cx="367960" cy="367960"/>
            </a:xfrm>
            <a:prstGeom prst="rect">
              <a:avLst/>
            </a:prstGeom>
          </p:spPr>
        </p:pic>
      </p:grpSp>
      <p:sp>
        <p:nvSpPr>
          <p:cNvPr id="2" name="Slide Number Placeholder 1"/>
          <p:cNvSpPr>
            <a:spLocks noGrp="1"/>
          </p:cNvSpPr>
          <p:nvPr>
            <p:ph type="sldNum" sz="quarter" idx="4294967295"/>
          </p:nvPr>
        </p:nvSpPr>
        <p:spPr>
          <a:xfrm>
            <a:off x="8326438" y="6407150"/>
            <a:ext cx="817562" cy="314325"/>
          </a:xfrm>
        </p:spPr>
        <p:txBody>
          <a:bodyPr/>
          <a:lstStyle/>
          <a:p>
            <a:fld id="{2BC1FA3B-F0C1-4F58-90BE-DCC7501F4B28}" type="slidenum">
              <a:rPr lang="en-US" smtClean="0"/>
              <a:pPr/>
              <a:t>15</a:t>
            </a:fld>
            <a:endParaRPr lang="en-US" dirty="0"/>
          </a:p>
        </p:txBody>
      </p:sp>
      <p:grpSp>
        <p:nvGrpSpPr>
          <p:cNvPr id="3" name="Group 2"/>
          <p:cNvGrpSpPr/>
          <p:nvPr/>
        </p:nvGrpSpPr>
        <p:grpSpPr>
          <a:xfrm>
            <a:off x="318052" y="5513768"/>
            <a:ext cx="8492573" cy="1344232"/>
            <a:chOff x="318052" y="5513768"/>
            <a:chExt cx="8492573" cy="1344232"/>
          </a:xfrm>
        </p:grpSpPr>
        <p:cxnSp>
          <p:nvCxnSpPr>
            <p:cNvPr id="4" name="Straight Connector 3"/>
            <p:cNvCxnSpPr/>
            <p:nvPr/>
          </p:nvCxnSpPr>
          <p:spPr>
            <a:xfrm>
              <a:off x="318052" y="6453229"/>
              <a:ext cx="2270954" cy="14246"/>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89006" y="5513768"/>
              <a:ext cx="3965986" cy="1344232"/>
            </a:xfrm>
            <a:prstGeom prst="rect">
              <a:avLst/>
            </a:prstGeom>
          </p:spPr>
        </p:pic>
        <p:cxnSp>
          <p:nvCxnSpPr>
            <p:cNvPr id="6" name="Straight Connector 5"/>
            <p:cNvCxnSpPr/>
            <p:nvPr/>
          </p:nvCxnSpPr>
          <p:spPr>
            <a:xfrm>
              <a:off x="6486525" y="6467475"/>
              <a:ext cx="2324100" cy="0"/>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6" name="AutoShape 2" descr="Image result for telephone icon vector"/>
          <p:cNvSpPr>
            <a:spLocks noChangeAspect="1" noChangeArrowheads="1"/>
          </p:cNvSpPr>
          <p:nvPr/>
        </p:nvSpPr>
        <p:spPr bwMode="auto">
          <a:xfrm>
            <a:off x="1829550" y="3172108"/>
            <a:ext cx="290141" cy="25538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Image result for telephone icon vector"/>
          <p:cNvPicPr>
            <a:picLocks noChangeAspect="1" noChangeArrowheads="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60664" y="2719896"/>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7">
            <a:grayscl/>
          </a:blip>
          <a:stretch>
            <a:fillRect/>
          </a:stretch>
        </p:blipFill>
        <p:spPr>
          <a:xfrm>
            <a:off x="2032267" y="3342778"/>
            <a:ext cx="390195" cy="390523"/>
          </a:xfrm>
          <a:prstGeom prst="rect">
            <a:avLst/>
          </a:prstGeom>
        </p:spPr>
      </p:pic>
    </p:spTree>
    <p:extLst>
      <p:ext uri="{BB962C8B-B14F-4D97-AF65-F5344CB8AC3E}">
        <p14:creationId xmlns:p14="http://schemas.microsoft.com/office/powerpoint/2010/main" val="40711430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2118" t="1816" r="2942" b="4728"/>
          <a:stretch/>
        </p:blipFill>
        <p:spPr>
          <a:xfrm>
            <a:off x="880720" y="539932"/>
            <a:ext cx="7477436" cy="5897696"/>
          </a:xfrm>
          <a:prstGeom prst="rect">
            <a:avLst/>
          </a:prstGeom>
        </p:spPr>
      </p:pic>
    </p:spTree>
    <p:extLst>
      <p:ext uri="{BB962C8B-B14F-4D97-AF65-F5344CB8AC3E}">
        <p14:creationId xmlns:p14="http://schemas.microsoft.com/office/powerpoint/2010/main" val="41263065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190" y="91440"/>
            <a:ext cx="8675370" cy="914400"/>
          </a:xfrm>
        </p:spPr>
        <p:txBody>
          <a:bodyPr>
            <a:normAutofit/>
          </a:bodyPr>
          <a:lstStyle/>
          <a:p>
            <a:r>
              <a:rPr lang="en-US" sz="3200" dirty="0" smtClean="0"/>
              <a:t>CENSUS 2020</a:t>
            </a:r>
            <a:endParaRPr lang="en-US" sz="3200" dirty="0"/>
          </a:p>
        </p:txBody>
      </p:sp>
      <p:sp>
        <p:nvSpPr>
          <p:cNvPr id="3" name="Content Placeholder 2"/>
          <p:cNvSpPr>
            <a:spLocks noGrp="1"/>
          </p:cNvSpPr>
          <p:nvPr>
            <p:ph idx="1"/>
          </p:nvPr>
        </p:nvSpPr>
        <p:spPr/>
        <p:txBody>
          <a:bodyPr>
            <a:normAutofit lnSpcReduction="10000"/>
          </a:bodyPr>
          <a:lstStyle/>
          <a:p>
            <a:r>
              <a:rPr lang="en-US" dirty="0" smtClean="0"/>
              <a:t>Every ten years, the country conducts a census to count every person in the United States.</a:t>
            </a:r>
          </a:p>
          <a:p>
            <a:r>
              <a:rPr lang="en-US" dirty="0" smtClean="0"/>
              <a:t>The next count will take place </a:t>
            </a:r>
            <a:r>
              <a:rPr lang="en-US" b="1" dirty="0" smtClean="0"/>
              <a:t>April 1, 2020</a:t>
            </a:r>
            <a:r>
              <a:rPr lang="en-US" dirty="0" smtClean="0"/>
              <a:t>.</a:t>
            </a:r>
          </a:p>
          <a:p>
            <a:r>
              <a:rPr lang="en-US" dirty="0" smtClean="0"/>
              <a:t>Census counts used to </a:t>
            </a:r>
            <a:r>
              <a:rPr lang="en-US" u="sng" dirty="0" smtClean="0"/>
              <a:t>reapportion the U.S. House of Representatives</a:t>
            </a:r>
            <a:r>
              <a:rPr lang="en-US" dirty="0" smtClean="0"/>
              <a:t>, determining how many seats each state gets. </a:t>
            </a:r>
          </a:p>
          <a:p>
            <a:r>
              <a:rPr lang="en-US" dirty="0" smtClean="0"/>
              <a:t>Census counts also used to determine the number of </a:t>
            </a:r>
            <a:r>
              <a:rPr lang="en-US" u="sng" dirty="0" smtClean="0"/>
              <a:t>electoral college votes</a:t>
            </a:r>
            <a:r>
              <a:rPr lang="en-US" dirty="0" smtClean="0"/>
              <a:t> a state gets.</a:t>
            </a:r>
          </a:p>
          <a:p>
            <a:r>
              <a:rPr lang="en-US" dirty="0" smtClean="0"/>
              <a:t>Census counts used by state officials to </a:t>
            </a:r>
            <a:r>
              <a:rPr lang="en-US" u="sng" dirty="0" smtClean="0"/>
              <a:t>redraw</a:t>
            </a:r>
            <a:r>
              <a:rPr lang="en-US" dirty="0" smtClean="0"/>
              <a:t> </a:t>
            </a:r>
            <a:r>
              <a:rPr lang="en-US" u="sng" dirty="0" smtClean="0"/>
              <a:t>congressional and state legislative boundaries</a:t>
            </a:r>
            <a:r>
              <a:rPr lang="en-US" dirty="0" smtClean="0"/>
              <a:t> to account for population shifts. </a:t>
            </a:r>
            <a:endParaRPr lang="en-US" dirty="0"/>
          </a:p>
        </p:txBody>
      </p:sp>
    </p:spTree>
    <p:extLst>
      <p:ext uri="{BB962C8B-B14F-4D97-AF65-F5344CB8AC3E}">
        <p14:creationId xmlns:p14="http://schemas.microsoft.com/office/powerpoint/2010/main" val="3413090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70560" y="91440"/>
            <a:ext cx="8382000" cy="914400"/>
          </a:xfrm>
        </p:spPr>
        <p:txBody>
          <a:bodyPr>
            <a:normAutofit/>
          </a:bodyPr>
          <a:lstStyle/>
          <a:p>
            <a:r>
              <a:rPr lang="en-US" sz="2400" dirty="0" smtClean="0"/>
              <a:t>Population Growth and Projected Congressional Seats </a:t>
            </a:r>
            <a:br>
              <a:rPr lang="en-US" sz="2400" dirty="0" smtClean="0"/>
            </a:br>
            <a:r>
              <a:rPr lang="en-US" sz="2400" dirty="0" smtClean="0"/>
              <a:t>of Select States</a:t>
            </a:r>
            <a:endParaRPr lang="en-US" sz="2400" dirty="0"/>
          </a:p>
        </p:txBody>
      </p:sp>
      <p:sp>
        <p:nvSpPr>
          <p:cNvPr id="4" name="Slide Number Placeholder 3"/>
          <p:cNvSpPr>
            <a:spLocks noGrp="1"/>
          </p:cNvSpPr>
          <p:nvPr>
            <p:ph type="sldNum" sz="quarter" idx="4"/>
          </p:nvPr>
        </p:nvSpPr>
        <p:spPr>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8FA5D1"/>
              </a:solidFill>
              <a:effectLst/>
              <a:uLnTx/>
              <a:uFillTx/>
              <a:latin typeface="Calibri" panose="020F0502020204030204"/>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val="1199261279"/>
              </p:ext>
            </p:extLst>
          </p:nvPr>
        </p:nvGraphicFramePr>
        <p:xfrm>
          <a:off x="245095" y="1481107"/>
          <a:ext cx="8550561" cy="4833710"/>
        </p:xfrm>
        <a:graphic>
          <a:graphicData uri="http://schemas.openxmlformats.org/drawingml/2006/table">
            <a:tbl>
              <a:tblPr firstRow="1" bandRow="1">
                <a:tableStyleId>{3B4B98B0-60AC-42C2-AFA5-B58CD77FA1E5}</a:tableStyleId>
              </a:tblPr>
              <a:tblGrid>
                <a:gridCol w="1357282">
                  <a:extLst>
                    <a:ext uri="{9D8B030D-6E8A-4147-A177-3AD203B41FA5}">
                      <a16:colId xmlns:a16="http://schemas.microsoft.com/office/drawing/2014/main" val="20000"/>
                    </a:ext>
                  </a:extLst>
                </a:gridCol>
                <a:gridCol w="1567543">
                  <a:extLst>
                    <a:ext uri="{9D8B030D-6E8A-4147-A177-3AD203B41FA5}">
                      <a16:colId xmlns:a16="http://schemas.microsoft.com/office/drawing/2014/main" val="20002"/>
                    </a:ext>
                  </a:extLst>
                </a:gridCol>
                <a:gridCol w="1506583">
                  <a:extLst>
                    <a:ext uri="{9D8B030D-6E8A-4147-A177-3AD203B41FA5}">
                      <a16:colId xmlns:a16="http://schemas.microsoft.com/office/drawing/2014/main" val="20003"/>
                    </a:ext>
                  </a:extLst>
                </a:gridCol>
                <a:gridCol w="1463040">
                  <a:extLst>
                    <a:ext uri="{9D8B030D-6E8A-4147-A177-3AD203B41FA5}">
                      <a16:colId xmlns:a16="http://schemas.microsoft.com/office/drawing/2014/main" val="20004"/>
                    </a:ext>
                  </a:extLst>
                </a:gridCol>
                <a:gridCol w="1219200">
                  <a:extLst>
                    <a:ext uri="{9D8B030D-6E8A-4147-A177-3AD203B41FA5}">
                      <a16:colId xmlns:a16="http://schemas.microsoft.com/office/drawing/2014/main" val="20005"/>
                    </a:ext>
                  </a:extLst>
                </a:gridCol>
                <a:gridCol w="1436913">
                  <a:extLst>
                    <a:ext uri="{9D8B030D-6E8A-4147-A177-3AD203B41FA5}">
                      <a16:colId xmlns:a16="http://schemas.microsoft.com/office/drawing/2014/main" val="844658184"/>
                    </a:ext>
                  </a:extLst>
                </a:gridCol>
              </a:tblGrid>
              <a:tr h="817956">
                <a:tc>
                  <a:txBody>
                    <a:bodyPr/>
                    <a:lstStyle/>
                    <a:p>
                      <a:pPr marL="117475" indent="0" algn="l"/>
                      <a:endParaRPr lang="en-US" sz="1600" b="1" dirty="0">
                        <a:solidFill>
                          <a:schemeClr val="accent1">
                            <a:lumMod val="50000"/>
                          </a:schemeClr>
                        </a:solidFill>
                        <a:latin typeface="Arial" pitchFamily="34" charset="0"/>
                        <a:cs typeface="Arial" pitchFamily="34" charset="0"/>
                      </a:endParaRPr>
                    </a:p>
                  </a:txBody>
                  <a:tcPr anchor="b"/>
                </a:tc>
                <a:tc>
                  <a:txBody>
                    <a:bodyPr/>
                    <a:lstStyle/>
                    <a:p>
                      <a:pPr marL="233363" indent="0" algn="ctr" defTabSz="914400" rtl="0" eaLnBrk="1" latinLnBrk="0" hangingPunct="1"/>
                      <a:r>
                        <a:rPr lang="en-US" sz="1600" kern="1200" dirty="0" smtClean="0">
                          <a:solidFill>
                            <a:schemeClr val="accent1">
                              <a:lumMod val="50000"/>
                            </a:schemeClr>
                          </a:solidFill>
                        </a:rPr>
                        <a:t>2010</a:t>
                      </a:r>
                    </a:p>
                    <a:p>
                      <a:pPr marL="233363" indent="0" algn="ctr" defTabSz="914400" rtl="0" eaLnBrk="1" latinLnBrk="0" hangingPunct="1"/>
                      <a:r>
                        <a:rPr lang="en-US" sz="1600" kern="1200" dirty="0" smtClean="0">
                          <a:solidFill>
                            <a:schemeClr val="accent1">
                              <a:lumMod val="50000"/>
                            </a:schemeClr>
                          </a:solidFill>
                        </a:rPr>
                        <a:t>Population</a:t>
                      </a:r>
                      <a:endParaRPr lang="en-US" sz="1600" b="1" kern="1200" dirty="0" smtClean="0">
                        <a:solidFill>
                          <a:schemeClr val="accent1">
                            <a:lumMod val="50000"/>
                          </a:schemeClr>
                        </a:solidFill>
                        <a:latin typeface="Arial" pitchFamily="34" charset="0"/>
                        <a:ea typeface="+mn-ea"/>
                        <a:cs typeface="Arial" pitchFamily="34" charset="0"/>
                      </a:endParaRPr>
                    </a:p>
                  </a:txBody>
                  <a:tcPr anchor="b"/>
                </a:tc>
                <a:tc>
                  <a:txBody>
                    <a:bodyPr/>
                    <a:lstStyle/>
                    <a:p>
                      <a:pPr marL="233363" indent="0" algn="ctr" defTabSz="914400" rtl="0" eaLnBrk="1" latinLnBrk="0" hangingPunct="1"/>
                      <a:r>
                        <a:rPr lang="en-US" sz="1600" kern="1200" dirty="0" smtClean="0">
                          <a:solidFill>
                            <a:schemeClr val="accent1">
                              <a:lumMod val="50000"/>
                            </a:schemeClr>
                          </a:solidFill>
                        </a:rPr>
                        <a:t>2018 Population</a:t>
                      </a:r>
                      <a:endParaRPr lang="en-US" sz="1600" b="1" kern="1200" dirty="0" smtClean="0">
                        <a:solidFill>
                          <a:schemeClr val="accent1">
                            <a:lumMod val="50000"/>
                          </a:schemeClr>
                        </a:solidFill>
                        <a:latin typeface="Arial" pitchFamily="34" charset="0"/>
                        <a:ea typeface="+mn-ea"/>
                        <a:cs typeface="Arial" pitchFamily="34" charset="0"/>
                      </a:endParaRPr>
                    </a:p>
                  </a:txBody>
                  <a:tcPr anchor="b"/>
                </a:tc>
                <a:tc>
                  <a:txBody>
                    <a:bodyPr/>
                    <a:lstStyle/>
                    <a:p>
                      <a:pPr marL="233363" indent="0" algn="ctr" defTabSz="914400" rtl="0" eaLnBrk="1" latinLnBrk="0" hangingPunct="1"/>
                      <a:r>
                        <a:rPr lang="en-US" sz="1600" kern="1200" dirty="0" smtClean="0">
                          <a:solidFill>
                            <a:schemeClr val="accent1">
                              <a:lumMod val="50000"/>
                            </a:schemeClr>
                          </a:solidFill>
                        </a:rPr>
                        <a:t>Numeric</a:t>
                      </a:r>
                    </a:p>
                    <a:p>
                      <a:pPr marL="233363" indent="0" algn="ctr" defTabSz="914400" rtl="0" eaLnBrk="1" latinLnBrk="0" hangingPunct="1"/>
                      <a:r>
                        <a:rPr lang="en-US" sz="1600" kern="1200" dirty="0" smtClean="0">
                          <a:solidFill>
                            <a:schemeClr val="accent1">
                              <a:lumMod val="50000"/>
                            </a:schemeClr>
                          </a:solidFill>
                        </a:rPr>
                        <a:t>Change</a:t>
                      </a:r>
                    </a:p>
                    <a:p>
                      <a:pPr marL="233363" indent="0" algn="ctr" defTabSz="914400" rtl="0" eaLnBrk="1" latinLnBrk="0" hangingPunct="1"/>
                      <a:r>
                        <a:rPr lang="en-US" sz="1600" kern="1200" dirty="0" smtClean="0">
                          <a:solidFill>
                            <a:schemeClr val="accent1">
                              <a:lumMod val="50000"/>
                            </a:schemeClr>
                          </a:solidFill>
                        </a:rPr>
                        <a:t>2010-2018</a:t>
                      </a:r>
                      <a:endParaRPr lang="en-US" sz="1600" b="1" kern="1200" dirty="0" smtClean="0">
                        <a:solidFill>
                          <a:schemeClr val="accent1">
                            <a:lumMod val="50000"/>
                          </a:schemeClr>
                        </a:solidFill>
                        <a:latin typeface="Arial" pitchFamily="34" charset="0"/>
                        <a:ea typeface="+mn-ea"/>
                        <a:cs typeface="Arial" pitchFamily="34" charset="0"/>
                      </a:endParaRPr>
                    </a:p>
                  </a:txBody>
                  <a:tcPr anchor="b"/>
                </a:tc>
                <a:tc>
                  <a:txBody>
                    <a:bodyPr/>
                    <a:lstStyle/>
                    <a:p>
                      <a:pPr marL="58738" indent="0" algn="ctr"/>
                      <a:r>
                        <a:rPr lang="en-US" sz="1600" dirty="0" smtClean="0">
                          <a:solidFill>
                            <a:schemeClr val="accent1">
                              <a:lumMod val="50000"/>
                            </a:schemeClr>
                          </a:solidFill>
                        </a:rPr>
                        <a:t>Percent</a:t>
                      </a:r>
                    </a:p>
                    <a:p>
                      <a:pPr marL="58738" indent="0" algn="ctr"/>
                      <a:r>
                        <a:rPr lang="en-US" sz="1600" dirty="0" smtClean="0">
                          <a:solidFill>
                            <a:schemeClr val="accent1">
                              <a:lumMod val="50000"/>
                            </a:schemeClr>
                          </a:solidFill>
                        </a:rPr>
                        <a:t>Change</a:t>
                      </a:r>
                    </a:p>
                    <a:p>
                      <a:pPr marL="58738" indent="0" algn="ctr"/>
                      <a:r>
                        <a:rPr lang="en-US" sz="1600" dirty="0" smtClean="0">
                          <a:solidFill>
                            <a:schemeClr val="accent1">
                              <a:lumMod val="50000"/>
                            </a:schemeClr>
                          </a:solidFill>
                        </a:rPr>
                        <a:t>2010-2018</a:t>
                      </a:r>
                      <a:endParaRPr lang="en-US" sz="1600" b="1" dirty="0">
                        <a:solidFill>
                          <a:schemeClr val="accent1">
                            <a:lumMod val="50000"/>
                          </a:schemeClr>
                        </a:solidFill>
                        <a:latin typeface="Arial" pitchFamily="34" charset="0"/>
                        <a:cs typeface="Arial" pitchFamily="34" charset="0"/>
                      </a:endParaRPr>
                    </a:p>
                  </a:txBody>
                  <a:tcPr anchor="b"/>
                </a:tc>
                <a:tc>
                  <a:txBody>
                    <a:bodyPr/>
                    <a:lstStyle/>
                    <a:p>
                      <a:pPr marL="58738" indent="0" algn="ctr"/>
                      <a:r>
                        <a:rPr lang="en-US" sz="1600" b="1" dirty="0" smtClean="0">
                          <a:solidFill>
                            <a:schemeClr val="accent1">
                              <a:lumMod val="50000"/>
                            </a:schemeClr>
                          </a:solidFill>
                          <a:latin typeface="+mn-lt"/>
                          <a:cs typeface="Arial" pitchFamily="34" charset="0"/>
                        </a:rPr>
                        <a:t>Projected</a:t>
                      </a:r>
                      <a:r>
                        <a:rPr lang="en-US" sz="1600" b="1" baseline="0" dirty="0" smtClean="0">
                          <a:solidFill>
                            <a:schemeClr val="accent1">
                              <a:lumMod val="50000"/>
                            </a:schemeClr>
                          </a:solidFill>
                          <a:latin typeface="+mn-lt"/>
                          <a:cs typeface="Arial" pitchFamily="34" charset="0"/>
                        </a:rPr>
                        <a:t> Congressional Seats Added</a:t>
                      </a:r>
                      <a:endParaRPr lang="en-US" sz="1600" b="1" dirty="0">
                        <a:solidFill>
                          <a:schemeClr val="accent1">
                            <a:lumMod val="50000"/>
                          </a:schemeClr>
                        </a:solidFill>
                        <a:latin typeface="+mn-lt"/>
                        <a:cs typeface="Arial" pitchFamily="34" charset="0"/>
                      </a:endParaRPr>
                    </a:p>
                  </a:txBody>
                  <a:tcPr anchor="b"/>
                </a:tc>
                <a:extLst>
                  <a:ext uri="{0D108BD9-81ED-4DB2-BD59-A6C34878D82A}">
                    <a16:rowId xmlns:a16="http://schemas.microsoft.com/office/drawing/2014/main" val="10000"/>
                  </a:ext>
                </a:extLst>
              </a:tr>
              <a:tr h="401075">
                <a:tc>
                  <a:txBody>
                    <a:bodyPr/>
                    <a:lstStyle/>
                    <a:p>
                      <a:pPr algn="l" rtl="0" fontAlgn="ctr"/>
                      <a:r>
                        <a:rPr lang="en-US" sz="1600" u="none" strike="noStrike" dirty="0">
                          <a:effectLst/>
                        </a:rPr>
                        <a:t>United States</a:t>
                      </a:r>
                      <a:endParaRPr lang="en-US" sz="1600" b="1" i="0" u="none" strike="noStrike" dirty="0">
                        <a:solidFill>
                          <a:schemeClr val="tx1"/>
                        </a:solidFill>
                        <a:effectLst/>
                        <a:latin typeface="Calibri" panose="020F0502020204030204" pitchFamily="34" charset="0"/>
                      </a:endParaRPr>
                    </a:p>
                  </a:txBody>
                  <a:tcPr marL="7620" marR="7620" marT="7620" marB="0" anchor="ctr">
                    <a:noFill/>
                  </a:tcPr>
                </a:tc>
                <a:tc>
                  <a:txBody>
                    <a:bodyPr/>
                    <a:lstStyle/>
                    <a:p>
                      <a:pPr algn="ctr" rtl="0" fontAlgn="b"/>
                      <a:r>
                        <a:rPr lang="en-US" sz="1600" u="none" strike="noStrike" dirty="0">
                          <a:effectLst/>
                        </a:rPr>
                        <a:t>308,745,538</a:t>
                      </a:r>
                      <a:endParaRPr lang="en-US" sz="1600" b="1" i="0" u="none" strike="noStrike" dirty="0">
                        <a:solidFill>
                          <a:schemeClr val="tx1"/>
                        </a:solidFill>
                        <a:effectLst/>
                        <a:latin typeface="Calibri" panose="020F0502020204030204" pitchFamily="34" charset="0"/>
                      </a:endParaRPr>
                    </a:p>
                  </a:txBody>
                  <a:tcPr marL="7620" marR="7620" marT="7620" marB="0" anchor="b">
                    <a:noFill/>
                  </a:tcPr>
                </a:tc>
                <a:tc>
                  <a:txBody>
                    <a:bodyPr/>
                    <a:lstStyle/>
                    <a:p>
                      <a:pPr algn="ctr" rtl="0" fontAlgn="b"/>
                      <a:r>
                        <a:rPr lang="en-US" sz="1600" u="none" strike="noStrike" dirty="0" smtClean="0">
                          <a:effectLst/>
                        </a:rPr>
                        <a:t>327,167,434</a:t>
                      </a:r>
                      <a:endParaRPr lang="en-US" sz="1600" b="1" i="0" u="none" strike="noStrike" dirty="0">
                        <a:solidFill>
                          <a:schemeClr val="tx1"/>
                        </a:solidFill>
                        <a:effectLst/>
                        <a:latin typeface="Calibri" panose="020F0502020204030204" pitchFamily="34" charset="0"/>
                      </a:endParaRPr>
                    </a:p>
                  </a:txBody>
                  <a:tcPr marL="7620" marR="7620" marT="7620" marB="0" anchor="b">
                    <a:noFill/>
                  </a:tcPr>
                </a:tc>
                <a:tc>
                  <a:txBody>
                    <a:bodyPr/>
                    <a:lstStyle/>
                    <a:p>
                      <a:pPr algn="ctr" rtl="0" fontAlgn="b"/>
                      <a:r>
                        <a:rPr lang="en-US" sz="1600" u="none" strike="noStrike" dirty="0" smtClean="0">
                          <a:effectLst/>
                        </a:rPr>
                        <a:t>18,409,329</a:t>
                      </a:r>
                      <a:endParaRPr lang="en-US" sz="1600" b="1" i="0" u="none" strike="noStrike" dirty="0">
                        <a:solidFill>
                          <a:schemeClr val="tx1"/>
                        </a:solidFill>
                        <a:effectLst/>
                        <a:latin typeface="Calibri" panose="020F0502020204030204" pitchFamily="34" charset="0"/>
                      </a:endParaRPr>
                    </a:p>
                  </a:txBody>
                  <a:tcPr marL="7620" marR="7620" marT="7620" marB="0" anchor="b">
                    <a:noFill/>
                  </a:tcPr>
                </a:tc>
                <a:tc>
                  <a:txBody>
                    <a:bodyPr/>
                    <a:lstStyle/>
                    <a:p>
                      <a:pPr algn="ctr" rtl="0" fontAlgn="b"/>
                      <a:r>
                        <a:rPr lang="en-US" sz="1600" u="none" strike="noStrike" dirty="0" smtClean="0">
                          <a:effectLst/>
                        </a:rPr>
                        <a:t>6%</a:t>
                      </a:r>
                      <a:endParaRPr lang="en-US" sz="1600" b="1" i="0" u="none" strike="noStrike" dirty="0">
                        <a:solidFill>
                          <a:schemeClr val="tx1"/>
                        </a:solidFill>
                        <a:effectLst/>
                        <a:latin typeface="Calibri" panose="020F0502020204030204" pitchFamily="34" charset="0"/>
                      </a:endParaRPr>
                    </a:p>
                  </a:txBody>
                  <a:tcPr marL="7620" marR="7620" marT="7620" marB="0" anchor="b">
                    <a:noFill/>
                  </a:tcPr>
                </a:tc>
                <a:tc>
                  <a:txBody>
                    <a:bodyPr/>
                    <a:lstStyle/>
                    <a:p>
                      <a:pPr algn="ctr" rtl="0" fontAlgn="b"/>
                      <a:endParaRPr lang="en-US" sz="1600" b="1" i="0" u="none" strike="noStrike" dirty="0">
                        <a:solidFill>
                          <a:schemeClr val="tx1"/>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val="10001"/>
                  </a:ext>
                </a:extLst>
              </a:tr>
              <a:tr h="401075">
                <a:tc>
                  <a:txBody>
                    <a:bodyPr/>
                    <a:lstStyle/>
                    <a:p>
                      <a:pPr algn="l" rtl="0" fontAlgn="ctr"/>
                      <a:r>
                        <a:rPr lang="en-US" sz="1600" b="1" u="none" strike="noStrike" dirty="0">
                          <a:solidFill>
                            <a:schemeClr val="tx1"/>
                          </a:solidFill>
                          <a:effectLst/>
                        </a:rPr>
                        <a:t>Texas</a:t>
                      </a:r>
                      <a:endParaRPr lang="en-US" sz="1600" b="1" i="0" u="none" strike="noStrike" dirty="0">
                        <a:solidFill>
                          <a:schemeClr val="tx1"/>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rtl="0" fontAlgn="b"/>
                      <a:r>
                        <a:rPr lang="en-US" sz="1600" b="1" u="none" strike="noStrike" dirty="0">
                          <a:solidFill>
                            <a:schemeClr val="tx1"/>
                          </a:solidFill>
                          <a:effectLst/>
                        </a:rPr>
                        <a:t>25,145,561</a:t>
                      </a:r>
                      <a:endParaRPr lang="en-US" sz="1600" b="1" i="0" u="none" strike="noStrike" dirty="0">
                        <a:solidFill>
                          <a:schemeClr val="tx1"/>
                        </a:solidFill>
                        <a:effectLst/>
                        <a:latin typeface="Calibri" panose="020F0502020204030204" pitchFamily="34" charset="0"/>
                      </a:endParaRPr>
                    </a:p>
                  </a:txBody>
                  <a:tcPr marL="7620" marR="7620" marT="7620" marB="0" anchor="b">
                    <a:solidFill>
                      <a:schemeClr val="accent1">
                        <a:lumMod val="60000"/>
                        <a:lumOff val="40000"/>
                      </a:schemeClr>
                    </a:solidFill>
                  </a:tcPr>
                </a:tc>
                <a:tc>
                  <a:txBody>
                    <a:bodyPr/>
                    <a:lstStyle/>
                    <a:p>
                      <a:pPr algn="ctr" rtl="0" fontAlgn="b"/>
                      <a:r>
                        <a:rPr lang="en-US" sz="1600" b="1" u="none" strike="noStrike" dirty="0" smtClean="0">
                          <a:solidFill>
                            <a:schemeClr val="tx1"/>
                          </a:solidFill>
                          <a:effectLst/>
                        </a:rPr>
                        <a:t>28,701,845</a:t>
                      </a:r>
                      <a:endParaRPr lang="en-US" sz="1600" b="1" i="0" u="none" strike="noStrike" dirty="0">
                        <a:solidFill>
                          <a:schemeClr val="tx1"/>
                        </a:solidFill>
                        <a:effectLst/>
                        <a:latin typeface="Calibri" panose="020F0502020204030204" pitchFamily="34" charset="0"/>
                      </a:endParaRPr>
                    </a:p>
                  </a:txBody>
                  <a:tcPr marL="7620" marR="7620" marT="7620" marB="0" anchor="b">
                    <a:solidFill>
                      <a:schemeClr val="accent1">
                        <a:lumMod val="60000"/>
                        <a:lumOff val="40000"/>
                      </a:schemeClr>
                    </a:solidFill>
                  </a:tcPr>
                </a:tc>
                <a:tc>
                  <a:txBody>
                    <a:bodyPr/>
                    <a:lstStyle/>
                    <a:p>
                      <a:pPr algn="ctr" rtl="0" fontAlgn="b"/>
                      <a:r>
                        <a:rPr lang="en-US" sz="1600" b="1" u="none" strike="noStrike" dirty="0" smtClean="0">
                          <a:solidFill>
                            <a:schemeClr val="tx1"/>
                          </a:solidFill>
                          <a:effectLst/>
                        </a:rPr>
                        <a:t>3,555,731</a:t>
                      </a:r>
                      <a:endParaRPr lang="en-US" sz="1600" b="1" i="0" u="none" strike="noStrike" dirty="0">
                        <a:solidFill>
                          <a:schemeClr val="tx1"/>
                        </a:solidFill>
                        <a:effectLst/>
                        <a:latin typeface="Calibri" panose="020F0502020204030204" pitchFamily="34" charset="0"/>
                      </a:endParaRPr>
                    </a:p>
                  </a:txBody>
                  <a:tcPr marL="7620" marR="7620" marT="7620" marB="0" anchor="b">
                    <a:solidFill>
                      <a:schemeClr val="accent1">
                        <a:lumMod val="60000"/>
                        <a:lumOff val="40000"/>
                      </a:schemeClr>
                    </a:solidFill>
                  </a:tcPr>
                </a:tc>
                <a:tc>
                  <a:txBody>
                    <a:bodyPr/>
                    <a:lstStyle/>
                    <a:p>
                      <a:pPr algn="ctr" rtl="0" fontAlgn="b"/>
                      <a:r>
                        <a:rPr lang="en-US" sz="1600" b="1" u="none" strike="noStrike" dirty="0" smtClean="0">
                          <a:solidFill>
                            <a:schemeClr val="tx1"/>
                          </a:solidFill>
                          <a:effectLst/>
                        </a:rPr>
                        <a:t>14%</a:t>
                      </a:r>
                      <a:endParaRPr lang="en-US" sz="1600" b="1" i="0" u="none" strike="noStrike" dirty="0">
                        <a:solidFill>
                          <a:schemeClr val="tx1"/>
                        </a:solidFill>
                        <a:effectLst/>
                        <a:latin typeface="Calibri" panose="020F0502020204030204" pitchFamily="34" charset="0"/>
                      </a:endParaRPr>
                    </a:p>
                  </a:txBody>
                  <a:tcPr marL="7620" marR="7620" marT="7620" marB="0" anchor="b">
                    <a:solidFill>
                      <a:schemeClr val="accent1">
                        <a:lumMod val="60000"/>
                        <a:lumOff val="40000"/>
                      </a:schemeClr>
                    </a:solidFill>
                  </a:tcPr>
                </a:tc>
                <a:tc>
                  <a:txBody>
                    <a:bodyPr/>
                    <a:lstStyle/>
                    <a:p>
                      <a:pPr algn="ctr" rtl="0" fontAlgn="b"/>
                      <a:r>
                        <a:rPr lang="en-US" sz="1600" b="1" i="0" u="none" strike="noStrike" dirty="0" smtClean="0">
                          <a:solidFill>
                            <a:schemeClr val="tx1"/>
                          </a:solidFill>
                          <a:effectLst/>
                          <a:latin typeface="Calibri" panose="020F0502020204030204" pitchFamily="34" charset="0"/>
                        </a:rPr>
                        <a:t>3</a:t>
                      </a:r>
                      <a:endParaRPr lang="en-US" sz="1600" b="1" i="0" u="none" strike="noStrike" dirty="0">
                        <a:solidFill>
                          <a:schemeClr val="tx1"/>
                        </a:solidFill>
                        <a:effectLst/>
                        <a:latin typeface="Calibri" panose="020F0502020204030204" pitchFamily="34" charset="0"/>
                      </a:endParaRPr>
                    </a:p>
                  </a:txBody>
                  <a:tcPr marL="7620" marR="7620" marT="7620" marB="0" anchor="b">
                    <a:solidFill>
                      <a:schemeClr val="accent1">
                        <a:lumMod val="60000"/>
                        <a:lumOff val="40000"/>
                      </a:schemeClr>
                    </a:solidFill>
                  </a:tcPr>
                </a:tc>
                <a:extLst>
                  <a:ext uri="{0D108BD9-81ED-4DB2-BD59-A6C34878D82A}">
                    <a16:rowId xmlns:a16="http://schemas.microsoft.com/office/drawing/2014/main" val="10002"/>
                  </a:ext>
                </a:extLst>
              </a:tr>
              <a:tr h="401075">
                <a:tc>
                  <a:txBody>
                    <a:bodyPr/>
                    <a:lstStyle/>
                    <a:p>
                      <a:pPr algn="l" rtl="0" fontAlgn="ctr"/>
                      <a:r>
                        <a:rPr lang="en-US" sz="1600" u="none" strike="noStrike" dirty="0">
                          <a:effectLst/>
                        </a:rPr>
                        <a:t>Florida</a:t>
                      </a:r>
                      <a:endParaRPr lang="en-US" sz="1600" b="0" i="0" u="none" strike="noStrike" dirty="0">
                        <a:solidFill>
                          <a:srgbClr val="000000"/>
                        </a:solidFill>
                        <a:effectLst/>
                        <a:latin typeface="Calibri" panose="020F0502020204030204" pitchFamily="34" charset="0"/>
                      </a:endParaRPr>
                    </a:p>
                  </a:txBody>
                  <a:tcPr marL="7620" marR="7620" marT="7620" marB="0" anchor="ctr">
                    <a:solidFill>
                      <a:schemeClr val="accent1">
                        <a:lumMod val="40000"/>
                        <a:lumOff val="60000"/>
                      </a:schemeClr>
                    </a:solidFill>
                  </a:tcPr>
                </a:tc>
                <a:tc>
                  <a:txBody>
                    <a:bodyPr/>
                    <a:lstStyle/>
                    <a:p>
                      <a:pPr algn="ctr" rtl="0" fontAlgn="b"/>
                      <a:r>
                        <a:rPr lang="en-US" sz="1600" u="none" strike="noStrike" dirty="0">
                          <a:effectLst/>
                        </a:rPr>
                        <a:t>18,801,310</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40000"/>
                        <a:lumOff val="60000"/>
                      </a:schemeClr>
                    </a:solidFill>
                  </a:tcPr>
                </a:tc>
                <a:tc>
                  <a:txBody>
                    <a:bodyPr/>
                    <a:lstStyle/>
                    <a:p>
                      <a:pPr algn="ctr" rtl="0" fontAlgn="b"/>
                      <a:r>
                        <a:rPr lang="en-US" sz="1600" u="none" strike="noStrike" dirty="0" smtClean="0">
                          <a:effectLst/>
                        </a:rPr>
                        <a:t>21,299,325</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40000"/>
                        <a:lumOff val="60000"/>
                      </a:schemeClr>
                    </a:solidFill>
                  </a:tcPr>
                </a:tc>
                <a:tc>
                  <a:txBody>
                    <a:bodyPr/>
                    <a:lstStyle/>
                    <a:p>
                      <a:pPr algn="ctr" rtl="0" fontAlgn="b"/>
                      <a:r>
                        <a:rPr lang="en-US" sz="1600" u="none" strike="noStrike" dirty="0" smtClean="0">
                          <a:effectLst/>
                        </a:rPr>
                        <a:t>2,494,745</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40000"/>
                        <a:lumOff val="60000"/>
                      </a:schemeClr>
                    </a:solidFill>
                  </a:tcPr>
                </a:tc>
                <a:tc>
                  <a:txBody>
                    <a:bodyPr/>
                    <a:lstStyle/>
                    <a:p>
                      <a:pPr algn="ctr" rtl="0" fontAlgn="b"/>
                      <a:r>
                        <a:rPr lang="en-US" sz="1600" u="none" strike="noStrike" dirty="0" smtClean="0">
                          <a:effectLst/>
                        </a:rPr>
                        <a:t>13%</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40000"/>
                        <a:lumOff val="6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2</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40000"/>
                        <a:lumOff val="60000"/>
                      </a:schemeClr>
                    </a:solidFill>
                  </a:tcPr>
                </a:tc>
                <a:extLst>
                  <a:ext uri="{0D108BD9-81ED-4DB2-BD59-A6C34878D82A}">
                    <a16:rowId xmlns:a16="http://schemas.microsoft.com/office/drawing/2014/main" val="10004"/>
                  </a:ext>
                </a:extLst>
              </a:tr>
              <a:tr h="401075">
                <a:tc>
                  <a:txBody>
                    <a:bodyPr/>
                    <a:lstStyle/>
                    <a:p>
                      <a:pPr algn="l" rtl="0" fontAlgn="b"/>
                      <a:r>
                        <a:rPr lang="en-US" sz="1600" u="none" strike="noStrike" dirty="0">
                          <a:effectLst/>
                        </a:rPr>
                        <a:t>North Carolina</a:t>
                      </a:r>
                      <a:endParaRPr lang="en-US" sz="1600" b="0" i="0" u="none" strike="noStrike"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rtl="0" fontAlgn="b"/>
                      <a:r>
                        <a:rPr lang="en-US" sz="1600" u="none" strike="noStrike" dirty="0">
                          <a:effectLst/>
                        </a:rPr>
                        <a:t>9,535,483</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u="none" strike="noStrike" dirty="0" smtClean="0">
                          <a:effectLst/>
                        </a:rPr>
                        <a:t>10,383,620</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u="none" strike="noStrike" dirty="0" smtClean="0">
                          <a:effectLst/>
                        </a:rPr>
                        <a:t>847,884</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u="none" strike="noStrike" dirty="0" smtClean="0">
                          <a:effectLst/>
                        </a:rPr>
                        <a:t>9%</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1</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extLst>
                  <a:ext uri="{0D108BD9-81ED-4DB2-BD59-A6C34878D82A}">
                    <a16:rowId xmlns:a16="http://schemas.microsoft.com/office/drawing/2014/main" val="967118346"/>
                  </a:ext>
                </a:extLst>
              </a:tr>
              <a:tr h="401075">
                <a:tc>
                  <a:txBody>
                    <a:bodyPr/>
                    <a:lstStyle/>
                    <a:p>
                      <a:pPr algn="l" rtl="0" fontAlgn="b"/>
                      <a:r>
                        <a:rPr lang="en-US" sz="1600" u="none" strike="noStrike" dirty="0">
                          <a:effectLst/>
                        </a:rPr>
                        <a:t>Arizona</a:t>
                      </a:r>
                      <a:endParaRPr lang="en-US" sz="1600" b="0" i="0" u="none" strike="noStrike"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rtl="0" fontAlgn="b"/>
                      <a:r>
                        <a:rPr lang="en-US" sz="1600" u="none" strike="noStrike" dirty="0">
                          <a:effectLst/>
                        </a:rPr>
                        <a:t>6,392,017</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u="none" strike="noStrike" dirty="0" smtClean="0">
                          <a:effectLst/>
                        </a:rPr>
                        <a:t>7,171,646</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u="none" strike="noStrike" dirty="0" smtClean="0">
                          <a:effectLst/>
                        </a:rPr>
                        <a:t>779,358</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u="none" strike="noStrike" dirty="0" smtClean="0">
                          <a:effectLst/>
                        </a:rPr>
                        <a:t>12%</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1</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extLst>
                  <a:ext uri="{0D108BD9-81ED-4DB2-BD59-A6C34878D82A}">
                    <a16:rowId xmlns:a16="http://schemas.microsoft.com/office/drawing/2014/main" val="903805305"/>
                  </a:ext>
                </a:extLst>
              </a:tr>
              <a:tr h="401075">
                <a:tc>
                  <a:txBody>
                    <a:bodyPr/>
                    <a:lstStyle/>
                    <a:p>
                      <a:pPr algn="l" rtl="0" fontAlgn="b"/>
                      <a:r>
                        <a:rPr lang="en-US" sz="1600" b="0" i="0" u="none" strike="noStrike" dirty="0" smtClean="0">
                          <a:solidFill>
                            <a:srgbClr val="000000"/>
                          </a:solidFill>
                          <a:effectLst/>
                          <a:latin typeface="Calibri" panose="020F0502020204030204" pitchFamily="34" charset="0"/>
                        </a:rPr>
                        <a:t>Colorado</a:t>
                      </a:r>
                      <a:endParaRPr lang="en-US" sz="1600" b="0" i="0" u="none" strike="noStrike"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5,029,196</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5,695,564</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666,248</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13%</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1</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extLst>
                  <a:ext uri="{0D108BD9-81ED-4DB2-BD59-A6C34878D82A}">
                    <a16:rowId xmlns:a16="http://schemas.microsoft.com/office/drawing/2014/main" val="2687128006"/>
                  </a:ext>
                </a:extLst>
              </a:tr>
              <a:tr h="401075">
                <a:tc>
                  <a:txBody>
                    <a:bodyPr/>
                    <a:lstStyle/>
                    <a:p>
                      <a:pPr algn="l" rtl="0" fontAlgn="ctr"/>
                      <a:r>
                        <a:rPr lang="en-US" sz="1600" u="none" strike="noStrike" dirty="0" smtClean="0">
                          <a:effectLst/>
                        </a:rPr>
                        <a:t>Oregon</a:t>
                      </a:r>
                      <a:endParaRPr lang="en-US" sz="1600" b="0" i="0" u="none" strike="noStrike"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rtl="0" fontAlgn="b"/>
                      <a:r>
                        <a:rPr lang="en-US" sz="1600" u="none" strike="noStrike" dirty="0" smtClean="0">
                          <a:effectLst/>
                        </a:rPr>
                        <a:t>3,831,074</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u="none" strike="noStrike" dirty="0" smtClean="0">
                          <a:effectLst/>
                        </a:rPr>
                        <a:t>4,190,713</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359,638</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u="none" strike="noStrike" dirty="0" smtClean="0">
                          <a:effectLst/>
                        </a:rPr>
                        <a:t>9%</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1</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extLst>
                  <a:ext uri="{0D108BD9-81ED-4DB2-BD59-A6C34878D82A}">
                    <a16:rowId xmlns:a16="http://schemas.microsoft.com/office/drawing/2014/main" val="10005"/>
                  </a:ext>
                </a:extLst>
              </a:tr>
              <a:tr h="401075">
                <a:tc>
                  <a:txBody>
                    <a:bodyPr/>
                    <a:lstStyle/>
                    <a:p>
                      <a:pPr algn="l" rtl="0" fontAlgn="b"/>
                      <a:r>
                        <a:rPr lang="en-US" sz="1600" u="none" strike="noStrike" dirty="0" smtClean="0">
                          <a:effectLst/>
                        </a:rPr>
                        <a:t>Montana</a:t>
                      </a:r>
                      <a:endParaRPr lang="en-US" sz="1600" b="0" i="0" u="none" strike="noStrike"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rtl="0" fontAlgn="b"/>
                      <a:r>
                        <a:rPr lang="en-US" sz="1600" u="none" strike="noStrike" dirty="0" smtClean="0">
                          <a:effectLst/>
                        </a:rPr>
                        <a:t>989,415</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u="none" strike="noStrike" dirty="0" smtClean="0">
                          <a:effectLst/>
                        </a:rPr>
                        <a:t>1,062,305</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72,896</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u="none" strike="noStrike" dirty="0" smtClean="0">
                          <a:effectLst/>
                        </a:rPr>
                        <a:t>7%</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1</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extLst>
                  <a:ext uri="{0D108BD9-81ED-4DB2-BD59-A6C34878D82A}">
                    <a16:rowId xmlns:a16="http://schemas.microsoft.com/office/drawing/2014/main" val="935442627"/>
                  </a:ext>
                </a:extLst>
              </a:tr>
              <a:tr h="401075">
                <a:tc>
                  <a:txBody>
                    <a:bodyPr/>
                    <a:lstStyle/>
                    <a:p>
                      <a:pPr algn="l" rtl="0" fontAlgn="ctr"/>
                      <a:r>
                        <a:rPr lang="en-US" sz="1600" u="none" strike="noStrike" dirty="0">
                          <a:effectLst/>
                        </a:rPr>
                        <a:t>California</a:t>
                      </a:r>
                      <a:endParaRPr lang="en-US" sz="1600" b="0" i="0" u="none" strike="noStrike" dirty="0">
                        <a:solidFill>
                          <a:srgbClr val="000000"/>
                        </a:solidFill>
                        <a:effectLst/>
                        <a:latin typeface="Calibri" panose="020F0502020204030204" pitchFamily="34" charset="0"/>
                      </a:endParaRPr>
                    </a:p>
                  </a:txBody>
                  <a:tcPr marL="7620" marR="7620" marT="7620" marB="0" anchor="ctr">
                    <a:solidFill>
                      <a:schemeClr val="accent2">
                        <a:lumMod val="20000"/>
                        <a:lumOff val="80000"/>
                      </a:schemeClr>
                    </a:solidFill>
                  </a:tcPr>
                </a:tc>
                <a:tc>
                  <a:txBody>
                    <a:bodyPr/>
                    <a:lstStyle/>
                    <a:p>
                      <a:pPr algn="ctr" rtl="0" fontAlgn="b"/>
                      <a:r>
                        <a:rPr lang="en-US" sz="1600" u="none" strike="noStrike" dirty="0">
                          <a:effectLst/>
                        </a:rPr>
                        <a:t>37,253,956</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2">
                        <a:lumMod val="20000"/>
                        <a:lumOff val="80000"/>
                      </a:schemeClr>
                    </a:solidFill>
                  </a:tcPr>
                </a:tc>
                <a:tc>
                  <a:txBody>
                    <a:bodyPr/>
                    <a:lstStyle/>
                    <a:p>
                      <a:pPr algn="ctr" rtl="0" fontAlgn="b"/>
                      <a:r>
                        <a:rPr lang="en-US" sz="1600" u="none" strike="noStrike" dirty="0" smtClean="0">
                          <a:effectLst/>
                        </a:rPr>
                        <a:t>39,557,045</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2">
                        <a:lumMod val="20000"/>
                        <a:lumOff val="80000"/>
                      </a:schemeClr>
                    </a:solidFill>
                  </a:tcPr>
                </a:tc>
                <a:tc>
                  <a:txBody>
                    <a:bodyPr/>
                    <a:lstStyle/>
                    <a:p>
                      <a:pPr algn="ctr" rtl="0" fontAlgn="b"/>
                      <a:r>
                        <a:rPr lang="en-US" sz="1600" u="none" strike="noStrike" dirty="0" smtClean="0">
                          <a:effectLst/>
                        </a:rPr>
                        <a:t>2,302,522</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2">
                        <a:lumMod val="20000"/>
                        <a:lumOff val="80000"/>
                      </a:schemeClr>
                    </a:solidFill>
                  </a:tcPr>
                </a:tc>
                <a:tc>
                  <a:txBody>
                    <a:bodyPr/>
                    <a:lstStyle/>
                    <a:p>
                      <a:pPr algn="ctr" rtl="0" fontAlgn="b"/>
                      <a:r>
                        <a:rPr lang="en-US" sz="1600" u="none" strike="noStrike" dirty="0" smtClean="0">
                          <a:effectLst/>
                        </a:rPr>
                        <a:t>6%</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2">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0 to -1</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2">
                        <a:lumMod val="20000"/>
                        <a:lumOff val="80000"/>
                      </a:schemeClr>
                    </a:solidFill>
                  </a:tcPr>
                </a:tc>
                <a:extLst>
                  <a:ext uri="{0D108BD9-81ED-4DB2-BD59-A6C34878D82A}">
                    <a16:rowId xmlns:a16="http://schemas.microsoft.com/office/drawing/2014/main" val="3105692329"/>
                  </a:ext>
                </a:extLst>
              </a:tr>
              <a:tr h="401075">
                <a:tc>
                  <a:txBody>
                    <a:bodyPr/>
                    <a:lstStyle/>
                    <a:p>
                      <a:pPr algn="l" rtl="0" fontAlgn="ctr"/>
                      <a:r>
                        <a:rPr lang="en-US" sz="1600" b="0" i="0" u="none" strike="noStrike" dirty="0" smtClean="0">
                          <a:solidFill>
                            <a:srgbClr val="000000"/>
                          </a:solidFill>
                          <a:effectLst/>
                          <a:latin typeface="Calibri" panose="020F0502020204030204" pitchFamily="34" charset="0"/>
                        </a:rPr>
                        <a:t>Minnesota</a:t>
                      </a:r>
                      <a:endParaRPr lang="en-US" sz="1600" b="0" i="0" u="none" strike="noStrike" dirty="0">
                        <a:solidFill>
                          <a:srgbClr val="000000"/>
                        </a:solidFill>
                        <a:effectLst/>
                        <a:latin typeface="Calibri" panose="020F0502020204030204" pitchFamily="34" charset="0"/>
                      </a:endParaRPr>
                    </a:p>
                  </a:txBody>
                  <a:tcPr marL="7620" marR="7620" marT="7620" marB="0" anchor="ctr">
                    <a:solidFill>
                      <a:schemeClr val="accent2">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5,303,925</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2">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5,611,179</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2">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307,254</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2">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6%</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2">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0 to -1</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2">
                        <a:lumMod val="20000"/>
                        <a:lumOff val="80000"/>
                      </a:schemeClr>
                    </a:solidFill>
                  </a:tcPr>
                </a:tc>
                <a:extLst>
                  <a:ext uri="{0D108BD9-81ED-4DB2-BD59-A6C34878D82A}">
                    <a16:rowId xmlns:a16="http://schemas.microsoft.com/office/drawing/2014/main" val="2369260453"/>
                  </a:ext>
                </a:extLst>
              </a:tr>
            </a:tbl>
          </a:graphicData>
        </a:graphic>
      </p:graphicFrame>
      <p:sp>
        <p:nvSpPr>
          <p:cNvPr id="9" name="Rectangle 8"/>
          <p:cNvSpPr/>
          <p:nvPr/>
        </p:nvSpPr>
        <p:spPr>
          <a:xfrm>
            <a:off x="0" y="6396338"/>
            <a:ext cx="800100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Source: U.S. Census Bureau. 2000 and 2010 Census Count, </a:t>
            </a:r>
            <a:r>
              <a:rPr kumimoji="0" lang="en-US" sz="12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t>2018 </a:t>
            </a:r>
            <a:r>
              <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Population </a:t>
            </a:r>
            <a:r>
              <a:rPr kumimoji="0" lang="en-US" sz="12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t>Estimates;</a:t>
            </a:r>
            <a:r>
              <a:rPr kumimoji="0" lang="en-US" sz="1200" b="0" i="0" u="none" strike="noStrike" kern="1200" cap="none" spc="0" normalizeH="0" noProof="0" dirty="0" smtClean="0">
                <a:ln>
                  <a:noFill/>
                </a:ln>
                <a:solidFill>
                  <a:prstClr val="black">
                    <a:lumMod val="50000"/>
                    <a:lumOff val="50000"/>
                  </a:prstClr>
                </a:solidFill>
                <a:effectLst/>
                <a:uLnTx/>
                <a:uFillTx/>
                <a:latin typeface="Calibri" panose="020F0502020204030204"/>
                <a:ea typeface="+mn-ea"/>
                <a:cs typeface="+mn-cs"/>
              </a:rPr>
              <a:t> Brennan Center for Justice.</a:t>
            </a:r>
            <a:r>
              <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40553703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346" y="91440"/>
            <a:ext cx="7642213" cy="914400"/>
          </a:xfrm>
        </p:spPr>
        <p:txBody>
          <a:bodyPr>
            <a:noAutofit/>
          </a:bodyPr>
          <a:lstStyle/>
          <a:p>
            <a:r>
              <a:rPr lang="en-US" sz="2400" dirty="0" smtClean="0"/>
              <a:t>Linear Forecast of Census Bureau Population Estimates 2010-2018 and TDC Population Projections</a:t>
            </a:r>
            <a:endParaRPr lang="en-US" sz="24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5</a:t>
            </a:fld>
            <a:endParaRPr lang="en-US" dirty="0"/>
          </a:p>
        </p:txBody>
      </p:sp>
      <p:sp>
        <p:nvSpPr>
          <p:cNvPr id="3" name="TextBox 2"/>
          <p:cNvSpPr txBox="1"/>
          <p:nvPr/>
        </p:nvSpPr>
        <p:spPr>
          <a:xfrm>
            <a:off x="1912886" y="1128094"/>
            <a:ext cx="5388078" cy="646331"/>
          </a:xfrm>
          <a:prstGeom prst="rect">
            <a:avLst/>
          </a:prstGeom>
          <a:noFill/>
        </p:spPr>
        <p:txBody>
          <a:bodyPr wrap="square" rtlCol="0">
            <a:spAutoFit/>
          </a:bodyPr>
          <a:lstStyle/>
          <a:p>
            <a:pPr algn="ctr"/>
            <a:r>
              <a:rPr lang="en-US" dirty="0" smtClean="0"/>
              <a:t>Ideal House District Size = 197,384 to </a:t>
            </a:r>
            <a:r>
              <a:rPr lang="en-US" dirty="0" smtClean="0"/>
              <a:t>197,851</a:t>
            </a:r>
          </a:p>
          <a:p>
            <a:pPr algn="ctr"/>
            <a:r>
              <a:rPr lang="en-US" dirty="0" smtClean="0"/>
              <a:t>Ideal Senate District Size = 955,086 to 957,345</a:t>
            </a:r>
            <a:endParaRPr lang="en-US" dirty="0"/>
          </a:p>
        </p:txBody>
      </p:sp>
      <p:sp>
        <p:nvSpPr>
          <p:cNvPr id="6" name="TextBox 5"/>
          <p:cNvSpPr txBox="1"/>
          <p:nvPr/>
        </p:nvSpPr>
        <p:spPr>
          <a:xfrm>
            <a:off x="76200" y="6478320"/>
            <a:ext cx="8763000" cy="246221"/>
          </a:xfrm>
          <a:prstGeom prst="rect">
            <a:avLst/>
          </a:prstGeom>
          <a:noFill/>
        </p:spPr>
        <p:txBody>
          <a:bodyPr wrap="square" rtlCol="0">
            <a:spAutoFit/>
          </a:bodyPr>
          <a:lstStyle/>
          <a:p>
            <a:pPr marL="798513" marR="0" lvl="0" indent="-798513" algn="l" defTabSz="914400" rtl="0" eaLnBrk="1" fontAlgn="auto" latinLnBrk="0" hangingPunct="1">
              <a:lnSpc>
                <a:spcPct val="100000"/>
              </a:lnSpc>
              <a:spcBef>
                <a:spcPct val="50000"/>
              </a:spcBef>
              <a:spcAft>
                <a:spcPts val="0"/>
              </a:spcAft>
              <a:buClrTx/>
              <a:buSzTx/>
              <a:buFontTx/>
              <a:buNone/>
              <a:tabLst/>
              <a:defRPr/>
            </a:pP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Source: Texas </a:t>
            </a:r>
            <a:r>
              <a:rPr kumimoji="0" lang="en-US" sz="1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Arial" pitchFamily="34" charset="0"/>
              </a:rPr>
              <a:t>Demographic </a:t>
            </a: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Center </a:t>
            </a:r>
            <a:r>
              <a:rPr kumimoji="0" lang="en-US" sz="1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Arial" pitchFamily="34" charset="0"/>
              </a:rPr>
              <a:t>2018 </a:t>
            </a: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Population </a:t>
            </a:r>
            <a:r>
              <a:rPr kumimoji="0" lang="en-US" sz="1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Arial" pitchFamily="34" charset="0"/>
              </a:rPr>
              <a:t>Projections;</a:t>
            </a:r>
            <a:r>
              <a:rPr kumimoji="0" lang="en-US" sz="1000" b="0" i="0" u="none" strike="noStrike" kern="1200" cap="none" spc="0" normalizeH="0" noProof="0" dirty="0" smtClean="0">
                <a:ln>
                  <a:noFill/>
                </a:ln>
                <a:solidFill>
                  <a:prstClr val="black">
                    <a:lumMod val="50000"/>
                    <a:lumOff val="50000"/>
                  </a:prstClr>
                </a:solidFill>
                <a:effectLst/>
                <a:uLnTx/>
                <a:uFillTx/>
                <a:latin typeface="Calibri" panose="020F0502020204030204"/>
                <a:ea typeface="+mn-ea"/>
                <a:cs typeface="Arial" pitchFamily="34" charset="0"/>
              </a:rPr>
              <a:t> linear forecast derived by the Texas Demographic Center from Census Bureau Population Estimates</a:t>
            </a:r>
            <a:r>
              <a:rPr kumimoji="0" lang="en-US" sz="1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Arial" pitchFamily="34" charset="0"/>
              </a:rPr>
              <a:t> </a:t>
            </a:r>
            <a:endPar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152358430"/>
              </p:ext>
            </p:extLst>
          </p:nvPr>
        </p:nvGraphicFramePr>
        <p:xfrm>
          <a:off x="377825" y="1619788"/>
          <a:ext cx="8458200" cy="4664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2846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Projected </a:t>
            </a:r>
            <a:r>
              <a:rPr lang="en-US" sz="2400" dirty="0"/>
              <a:t>Percent Change of the Total </a:t>
            </a:r>
            <a:r>
              <a:rPr lang="en-US" sz="2400" dirty="0" smtClean="0"/>
              <a:t>Population, Texas Counties, </a:t>
            </a:r>
            <a:r>
              <a:rPr lang="en-US" sz="2400" dirty="0"/>
              <a:t>2010 to </a:t>
            </a:r>
            <a:r>
              <a:rPr lang="en-US" sz="2400" dirty="0" smtClean="0"/>
              <a:t>2020</a:t>
            </a:r>
            <a:endParaRPr lang="en-US" sz="2400" dirty="0"/>
          </a:p>
        </p:txBody>
      </p:sp>
      <p:pic>
        <p:nvPicPr>
          <p:cNvPr id="5" name="Content Placeholder 4"/>
          <p:cNvPicPr>
            <a:picLocks noGrp="1" noChangeAspect="1"/>
          </p:cNvPicPr>
          <p:nvPr>
            <p:ph idx="1"/>
          </p:nvPr>
        </p:nvPicPr>
        <p:blipFill rotWithShape="1">
          <a:blip r:embed="rId3"/>
          <a:srcRect t="18604" b="12778"/>
          <a:stretch/>
        </p:blipFill>
        <p:spPr>
          <a:xfrm>
            <a:off x="1610139" y="1154624"/>
            <a:ext cx="5790302" cy="5457544"/>
          </a:xfrm>
          <a:prstGeom prst="rect">
            <a:avLst/>
          </a:prstGeom>
        </p:spPr>
      </p:pic>
      <p:sp>
        <p:nvSpPr>
          <p:cNvPr id="4" name="Slide Number Placeholder 3"/>
          <p:cNvSpPr>
            <a:spLocks noGrp="1"/>
          </p:cNvSpPr>
          <p:nvPr>
            <p:ph type="sldNum" sz="quarter" idx="4"/>
          </p:nvPr>
        </p:nvSpPr>
        <p:spPr>
          <a:prstGeom prst="rect">
            <a:avLst/>
          </a:prstGeom>
        </p:spPr>
        <p:txBody>
          <a:bodyPr/>
          <a:lstStyle/>
          <a:p>
            <a:fld id="{2BC1FA3B-F0C1-4F58-90BE-DCC7501F4B28}" type="slidenum">
              <a:rPr lang="en-US" smtClean="0"/>
              <a:pPr/>
              <a:t>6</a:t>
            </a:fld>
            <a:endParaRPr lang="en-US" dirty="0"/>
          </a:p>
        </p:txBody>
      </p:sp>
      <p:sp>
        <p:nvSpPr>
          <p:cNvPr id="15" name="TextBox 14"/>
          <p:cNvSpPr txBox="1"/>
          <p:nvPr/>
        </p:nvSpPr>
        <p:spPr>
          <a:xfrm>
            <a:off x="5" y="6538923"/>
            <a:ext cx="3060453" cy="246221"/>
          </a:xfrm>
          <a:prstGeom prst="rect">
            <a:avLst/>
          </a:prstGeom>
          <a:noFill/>
        </p:spPr>
        <p:txBody>
          <a:bodyPr wrap="none" rtlCol="0">
            <a:spAutoFit/>
          </a:bodyPr>
          <a:lstStyle/>
          <a:p>
            <a:r>
              <a:rPr lang="en-US" sz="1000" dirty="0">
                <a:solidFill>
                  <a:schemeClr val="tx1">
                    <a:lumMod val="50000"/>
                    <a:lumOff val="50000"/>
                  </a:schemeClr>
                </a:solidFill>
              </a:rPr>
              <a:t>Source: U.S. Census </a:t>
            </a:r>
            <a:r>
              <a:rPr lang="en-US" sz="1000" dirty="0" smtClean="0">
                <a:solidFill>
                  <a:schemeClr val="tx1">
                    <a:lumMod val="50000"/>
                    <a:lumOff val="50000"/>
                  </a:schemeClr>
                </a:solidFill>
              </a:rPr>
              <a:t>Bureau, 2018 Population Estimates </a:t>
            </a:r>
            <a:endParaRPr lang="en-US" sz="1000" dirty="0">
              <a:solidFill>
                <a:schemeClr val="tx1">
                  <a:lumMod val="50000"/>
                  <a:lumOff val="50000"/>
                </a:schemeClr>
              </a:solidFill>
            </a:endParaRPr>
          </a:p>
        </p:txBody>
      </p:sp>
      <p:pic>
        <p:nvPicPr>
          <p:cNvPr id="6" name="Picture 5"/>
          <p:cNvPicPr>
            <a:picLocks noChangeAspect="1"/>
          </p:cNvPicPr>
          <p:nvPr/>
        </p:nvPicPr>
        <p:blipFill rotWithShape="1">
          <a:blip r:embed="rId4"/>
          <a:srcRect t="27642"/>
          <a:stretch/>
        </p:blipFill>
        <p:spPr>
          <a:xfrm>
            <a:off x="610811" y="4921673"/>
            <a:ext cx="1938660" cy="1542857"/>
          </a:xfrm>
          <a:prstGeom prst="rect">
            <a:avLst/>
          </a:prstGeom>
        </p:spPr>
      </p:pic>
    </p:spTree>
    <p:extLst>
      <p:ext uri="{BB962C8B-B14F-4D97-AF65-F5344CB8AC3E}">
        <p14:creationId xmlns:p14="http://schemas.microsoft.com/office/powerpoint/2010/main" val="29616049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2010 Census Tracts (Blue/Purple) and Proposed Census Tract Splits (Red) for 2020, </a:t>
            </a:r>
            <a:r>
              <a:rPr lang="en-US" sz="2400" dirty="0"/>
              <a:t>N</a:t>
            </a:r>
            <a:r>
              <a:rPr lang="en-US" sz="2400" dirty="0" smtClean="0"/>
              <a:t>orth </a:t>
            </a:r>
            <a:r>
              <a:rPr lang="en-US" sz="2400" dirty="0" err="1" smtClean="0"/>
              <a:t>Metroplex</a:t>
            </a:r>
            <a:r>
              <a:rPr lang="en-US" sz="2400" dirty="0" smtClean="0"/>
              <a:t> Area</a:t>
            </a:r>
            <a:endParaRPr lang="en-US" sz="2400" dirty="0"/>
          </a:p>
        </p:txBody>
      </p:sp>
      <p:pic>
        <p:nvPicPr>
          <p:cNvPr id="5" name="Content Placeholder 4"/>
          <p:cNvPicPr>
            <a:picLocks noGrp="1" noChangeAspect="1"/>
          </p:cNvPicPr>
          <p:nvPr>
            <p:ph idx="1"/>
          </p:nvPr>
        </p:nvPicPr>
        <p:blipFill>
          <a:blip r:embed="rId3"/>
          <a:stretch>
            <a:fillRect/>
          </a:stretch>
        </p:blipFill>
        <p:spPr>
          <a:xfrm>
            <a:off x="658852" y="1295400"/>
            <a:ext cx="8028977" cy="5181600"/>
          </a:xfrm>
          <a:prstGeom prst="rect">
            <a:avLst/>
          </a:prstGeom>
        </p:spPr>
      </p:pic>
      <p:sp>
        <p:nvSpPr>
          <p:cNvPr id="4" name="Slide Number Placeholder 3"/>
          <p:cNvSpPr>
            <a:spLocks noGrp="1"/>
          </p:cNvSpPr>
          <p:nvPr>
            <p:ph type="sldNum" sz="quarter" idx="4"/>
          </p:nvPr>
        </p:nvSpPr>
        <p:spPr/>
        <p:txBody>
          <a:bodyPr/>
          <a:lstStyle/>
          <a:p>
            <a:fld id="{2BC1FA3B-F0C1-4F58-90BE-DCC7501F4B28}" type="slidenum">
              <a:rPr lang="en-US" smtClean="0"/>
              <a:pPr/>
              <a:t>7</a:t>
            </a:fld>
            <a:endParaRPr lang="en-US" dirty="0"/>
          </a:p>
        </p:txBody>
      </p:sp>
    </p:spTree>
    <p:extLst>
      <p:ext uri="{BB962C8B-B14F-4D97-AF65-F5344CB8AC3E}">
        <p14:creationId xmlns:p14="http://schemas.microsoft.com/office/powerpoint/2010/main" val="2522566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2010 </a:t>
            </a:r>
            <a:r>
              <a:rPr lang="en-US" sz="2400" dirty="0" smtClean="0"/>
              <a:t>Census </a:t>
            </a:r>
            <a:r>
              <a:rPr lang="en-US" sz="2400" dirty="0" smtClean="0"/>
              <a:t>T</a:t>
            </a:r>
            <a:r>
              <a:rPr lang="en-US" sz="2400" dirty="0" smtClean="0"/>
              <a:t>racts (Blue/Purple</a:t>
            </a:r>
            <a:r>
              <a:rPr lang="en-US" sz="2400" dirty="0" smtClean="0"/>
              <a:t>) and </a:t>
            </a:r>
            <a:r>
              <a:rPr lang="en-US" sz="2400" dirty="0" smtClean="0"/>
              <a:t>Proposed </a:t>
            </a:r>
            <a:r>
              <a:rPr lang="en-US" sz="2400" dirty="0"/>
              <a:t>C</a:t>
            </a:r>
            <a:r>
              <a:rPr lang="en-US" sz="2400" dirty="0" smtClean="0"/>
              <a:t>ensus </a:t>
            </a:r>
            <a:r>
              <a:rPr lang="en-US" sz="2400" dirty="0" smtClean="0"/>
              <a:t>T</a:t>
            </a:r>
            <a:r>
              <a:rPr lang="en-US" sz="2400" dirty="0" smtClean="0"/>
              <a:t>ract </a:t>
            </a:r>
            <a:r>
              <a:rPr lang="en-US" sz="2400" dirty="0"/>
              <a:t>S</a:t>
            </a:r>
            <a:r>
              <a:rPr lang="en-US" sz="2400" dirty="0" smtClean="0"/>
              <a:t>plits (Red</a:t>
            </a:r>
            <a:r>
              <a:rPr lang="en-US" sz="2400" dirty="0" smtClean="0"/>
              <a:t>) for 2020, </a:t>
            </a:r>
            <a:r>
              <a:rPr lang="en-US" sz="2400" dirty="0" smtClean="0"/>
              <a:t>West </a:t>
            </a:r>
            <a:r>
              <a:rPr lang="en-US" sz="2400" dirty="0" smtClean="0"/>
              <a:t>Texas</a:t>
            </a:r>
            <a:endParaRPr lang="en-US" sz="2400" dirty="0"/>
          </a:p>
        </p:txBody>
      </p:sp>
      <p:pic>
        <p:nvPicPr>
          <p:cNvPr id="5" name="Content Placeholder 4"/>
          <p:cNvPicPr>
            <a:picLocks noGrp="1" noChangeAspect="1"/>
          </p:cNvPicPr>
          <p:nvPr>
            <p:ph idx="1"/>
          </p:nvPr>
        </p:nvPicPr>
        <p:blipFill>
          <a:blip r:embed="rId3"/>
          <a:stretch>
            <a:fillRect/>
          </a:stretch>
        </p:blipFill>
        <p:spPr>
          <a:xfrm>
            <a:off x="1437735" y="1219200"/>
            <a:ext cx="6700424" cy="5472121"/>
          </a:xfrm>
          <a:prstGeom prst="rect">
            <a:avLst/>
          </a:prstGeom>
        </p:spPr>
      </p:pic>
      <p:sp>
        <p:nvSpPr>
          <p:cNvPr id="4" name="Slide Number Placeholder 3"/>
          <p:cNvSpPr>
            <a:spLocks noGrp="1"/>
          </p:cNvSpPr>
          <p:nvPr>
            <p:ph type="sldNum" sz="quarter" idx="4"/>
          </p:nvPr>
        </p:nvSpPr>
        <p:spPr/>
        <p:txBody>
          <a:bodyPr/>
          <a:lstStyle/>
          <a:p>
            <a:fld id="{2BC1FA3B-F0C1-4F58-90BE-DCC7501F4B28}" type="slidenum">
              <a:rPr lang="en-US" smtClean="0"/>
              <a:pPr/>
              <a:t>8</a:t>
            </a:fld>
            <a:endParaRPr lang="en-US" dirty="0"/>
          </a:p>
        </p:txBody>
      </p:sp>
    </p:spTree>
    <p:extLst>
      <p:ext uri="{BB962C8B-B14F-4D97-AF65-F5344CB8AC3E}">
        <p14:creationId xmlns:p14="http://schemas.microsoft.com/office/powerpoint/2010/main" val="4002128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Projected Population, 2010-2020, Texas</a:t>
            </a:r>
            <a:endParaRPr lang="en-US" sz="2400" dirty="0"/>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8FA5D1"/>
              </a:solidFill>
              <a:effectLst/>
              <a:uLnTx/>
              <a:uFillTx/>
              <a:latin typeface="Calibri" panose="020F0502020204030204"/>
              <a:ea typeface="+mn-ea"/>
              <a:cs typeface="+mn-cs"/>
            </a:endParaRPr>
          </a:p>
        </p:txBody>
      </p:sp>
      <p:sp>
        <p:nvSpPr>
          <p:cNvPr id="7" name="TextBox 6"/>
          <p:cNvSpPr txBox="1"/>
          <p:nvPr/>
        </p:nvSpPr>
        <p:spPr>
          <a:xfrm>
            <a:off x="152403" y="6489550"/>
            <a:ext cx="4397358" cy="261610"/>
          </a:xfrm>
          <a:prstGeom prst="rect">
            <a:avLst/>
          </a:prstGeom>
          <a:noFill/>
        </p:spPr>
        <p:txBody>
          <a:bodyPr wrap="none" rtlCol="0">
            <a:spAutoFit/>
          </a:bodyPr>
          <a:lstStyle/>
          <a:p>
            <a:r>
              <a:rPr lang="en-US" sz="1100" dirty="0">
                <a:solidFill>
                  <a:schemeClr val="tx1">
                    <a:lumMod val="50000"/>
                    <a:lumOff val="50000"/>
                  </a:schemeClr>
                </a:solidFill>
              </a:rPr>
              <a:t>Source: </a:t>
            </a:r>
            <a:r>
              <a:rPr lang="en-US" sz="1100" dirty="0" smtClean="0">
                <a:solidFill>
                  <a:schemeClr val="tx1">
                    <a:lumMod val="50000"/>
                    <a:lumOff val="50000"/>
                  </a:schemeClr>
                </a:solidFill>
              </a:rPr>
              <a:t>Texas Demographic Center, 2014 and 2018 Population Projections</a:t>
            </a:r>
            <a:endParaRPr lang="en-US" sz="1100" dirty="0">
              <a:solidFill>
                <a:schemeClr val="tx1">
                  <a:lumMod val="50000"/>
                  <a:lumOff val="50000"/>
                </a:schemeClr>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565784509"/>
              </p:ext>
            </p:extLst>
          </p:nvPr>
        </p:nvGraphicFramePr>
        <p:xfrm>
          <a:off x="377825" y="1650784"/>
          <a:ext cx="8458200" cy="466407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912886" y="1128094"/>
            <a:ext cx="5388078" cy="646331"/>
          </a:xfrm>
          <a:prstGeom prst="rect">
            <a:avLst/>
          </a:prstGeom>
          <a:noFill/>
        </p:spPr>
        <p:txBody>
          <a:bodyPr wrap="square" rtlCol="0">
            <a:spAutoFit/>
          </a:bodyPr>
          <a:lstStyle/>
          <a:p>
            <a:pPr algn="ctr"/>
            <a:r>
              <a:rPr lang="en-US" dirty="0" smtClean="0"/>
              <a:t>Ideal House District Size = 197,384 to </a:t>
            </a:r>
            <a:r>
              <a:rPr lang="en-US" dirty="0" smtClean="0"/>
              <a:t>197,851</a:t>
            </a:r>
          </a:p>
          <a:p>
            <a:pPr algn="ctr"/>
            <a:r>
              <a:rPr lang="en-US" dirty="0" smtClean="0"/>
              <a:t>Ideal Senate District Size = 955,086 to 957,345</a:t>
            </a:r>
            <a:endParaRPr lang="en-US" dirty="0"/>
          </a:p>
        </p:txBody>
      </p:sp>
    </p:spTree>
    <p:extLst>
      <p:ext uri="{BB962C8B-B14F-4D97-AF65-F5344CB8AC3E}">
        <p14:creationId xmlns:p14="http://schemas.microsoft.com/office/powerpoint/2010/main" val="4685945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11336</TotalTime>
  <Words>1493</Words>
  <Application>Microsoft Office PowerPoint</Application>
  <PresentationFormat>On-screen Show (4:3)</PresentationFormat>
  <Paragraphs>313</Paragraphs>
  <Slides>15</Slides>
  <Notes>14</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15</vt:i4>
      </vt:variant>
    </vt:vector>
  </HeadingPairs>
  <TitlesOfParts>
    <vt:vector size="24" baseType="lpstr">
      <vt:lpstr>ＭＳ Ｐゴシック</vt:lpstr>
      <vt:lpstr>Arial</vt:lpstr>
      <vt:lpstr>Calibri</vt:lpstr>
      <vt:lpstr>Calibri Light</vt:lpstr>
      <vt:lpstr>Office Theme</vt:lpstr>
      <vt:lpstr>2_Office Theme</vt:lpstr>
      <vt:lpstr>1_Office Theme</vt:lpstr>
      <vt:lpstr>Custom Design</vt:lpstr>
      <vt:lpstr>3_Office Theme</vt:lpstr>
      <vt:lpstr>PowerPoint Presentation</vt:lpstr>
      <vt:lpstr>PowerPoint Presentation</vt:lpstr>
      <vt:lpstr>CENSUS 2020</vt:lpstr>
      <vt:lpstr>Population Growth and Projected Congressional Seats  of Select States</vt:lpstr>
      <vt:lpstr>Linear Forecast of Census Bureau Population Estimates 2010-2018 and TDC Population Projections</vt:lpstr>
      <vt:lpstr>Projected Percent Change of the Total Population, Texas Counties, 2010 to 2020</vt:lpstr>
      <vt:lpstr>2010 Census Tracts (Blue/Purple) and Proposed Census Tract Splits (Red) for 2020, North Metroplex Area</vt:lpstr>
      <vt:lpstr>2010 Census Tracts (Blue/Purple) and Proposed Census Tract Splits (Red) for 2020, West Texas</vt:lpstr>
      <vt:lpstr>Projected Population, 2010-2020, Texas</vt:lpstr>
      <vt:lpstr>Projected Population by Race and Ethnicity,  Texas 2010-2020</vt:lpstr>
      <vt:lpstr>Projected Population Change and Percent of Total Projected Change by Race/Ethnicity, 2010-2020, Texas</vt:lpstr>
      <vt:lpstr>Percent of Total Projected Population Change by Race/Ethnicity for Counties Adding the Greatest Numbers</vt:lpstr>
      <vt:lpstr>Percent of Total Projected Population Change by Race/Ethnicity for Fastest Growing Counties</vt:lpstr>
      <vt:lpstr>Redistricting Dates</vt:lpstr>
      <vt:lpstr>PowerPoint Presentation</vt:lpstr>
    </vt:vector>
  </TitlesOfParts>
  <Company>UTSA/IDSER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Alelhie Lila Valencia</dc:creator>
  <cp:lastModifiedBy>Alelhie Lila Valencia</cp:lastModifiedBy>
  <cp:revision>639</cp:revision>
  <cp:lastPrinted>2019-08-28T14:37:02Z</cp:lastPrinted>
  <dcterms:created xsi:type="dcterms:W3CDTF">2016-06-30T18:52:57Z</dcterms:created>
  <dcterms:modified xsi:type="dcterms:W3CDTF">2019-12-03T22:12:12Z</dcterms:modified>
</cp:coreProperties>
</file>