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46"/>
  </p:notesMasterIdLst>
  <p:sldIdLst>
    <p:sldId id="555" r:id="rId6"/>
    <p:sldId id="539" r:id="rId7"/>
    <p:sldId id="556" r:id="rId8"/>
    <p:sldId id="557" r:id="rId9"/>
    <p:sldId id="590" r:id="rId10"/>
    <p:sldId id="558" r:id="rId11"/>
    <p:sldId id="559" r:id="rId12"/>
    <p:sldId id="560" r:id="rId13"/>
    <p:sldId id="561" r:id="rId14"/>
    <p:sldId id="562" r:id="rId15"/>
    <p:sldId id="563" r:id="rId16"/>
    <p:sldId id="564" r:id="rId17"/>
    <p:sldId id="565" r:id="rId18"/>
    <p:sldId id="424" r:id="rId19"/>
    <p:sldId id="566" r:id="rId20"/>
    <p:sldId id="567" r:id="rId21"/>
    <p:sldId id="518" r:id="rId22"/>
    <p:sldId id="568" r:id="rId23"/>
    <p:sldId id="569" r:id="rId24"/>
    <p:sldId id="526" r:id="rId25"/>
    <p:sldId id="547" r:id="rId26"/>
    <p:sldId id="546" r:id="rId27"/>
    <p:sldId id="594" r:id="rId28"/>
    <p:sldId id="570" r:id="rId29"/>
    <p:sldId id="574" r:id="rId30"/>
    <p:sldId id="575" r:id="rId31"/>
    <p:sldId id="576" r:id="rId32"/>
    <p:sldId id="577" r:id="rId33"/>
    <p:sldId id="578" r:id="rId34"/>
    <p:sldId id="579" r:id="rId35"/>
    <p:sldId id="580" r:id="rId36"/>
    <p:sldId id="581" r:id="rId37"/>
    <p:sldId id="582" r:id="rId38"/>
    <p:sldId id="583" r:id="rId39"/>
    <p:sldId id="588" r:id="rId40"/>
    <p:sldId id="584" r:id="rId41"/>
    <p:sldId id="585" r:id="rId42"/>
    <p:sldId id="586" r:id="rId43"/>
    <p:sldId id="589" r:id="rId44"/>
    <p:sldId id="587"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79D"/>
    <a:srgbClr val="D8B05C"/>
    <a:srgbClr val="A5AB81"/>
    <a:srgbClr val="DD8047"/>
    <a:srgbClr val="94B6D2"/>
    <a:srgbClr val="288878"/>
    <a:srgbClr val="669900"/>
    <a:srgbClr val="EDF1F9"/>
    <a:srgbClr val="00AABC"/>
    <a:srgbClr val="00B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79913" autoAdjust="0"/>
  </p:normalViewPr>
  <p:slideViewPr>
    <p:cSldViewPr snapToGrid="0">
      <p:cViewPr varScale="1">
        <p:scale>
          <a:sx n="55" d="100"/>
          <a:sy n="55" d="100"/>
        </p:scale>
        <p:origin x="1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1CAE-4EE6-B661-FE899631095B}"/>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3-1CAE-4EE6-B661-FE899631095B}"/>
              </c:ext>
            </c:extLst>
          </c:dPt>
          <c:dPt>
            <c:idx val="2"/>
            <c:bubble3D val="0"/>
            <c:spPr>
              <a:solidFill>
                <a:schemeClr val="accent2"/>
              </a:solidFill>
              <a:ln>
                <a:noFill/>
              </a:ln>
              <a:effectLst/>
            </c:spPr>
            <c:extLst>
              <c:ext xmlns:c16="http://schemas.microsoft.com/office/drawing/2014/chart" uri="{C3380CC4-5D6E-409C-BE32-E72D297353CC}">
                <c16:uniqueId val="{00000005-1CAE-4EE6-B661-FE899631095B}"/>
              </c:ext>
            </c:extLst>
          </c:dPt>
          <c:dLbls>
            <c:dLbl>
              <c:idx val="0"/>
              <c:layout>
                <c:manualLayout>
                  <c:x val="-0.2361911736852074"/>
                  <c:y val="3.582495406750101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1CAE-4EE6-B661-FE899631095B}"/>
                </c:ext>
              </c:extLst>
            </c:dLbl>
            <c:dLbl>
              <c:idx val="1"/>
              <c:layout>
                <c:manualLayout>
                  <c:x val="0.20962232464170716"/>
                  <c:y val="-0.1911960226607425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CAE-4EE6-B661-FE899631095B}"/>
                </c:ext>
              </c:extLst>
            </c:dLbl>
            <c:dLbl>
              <c:idx val="2"/>
              <c:layout>
                <c:manualLayout>
                  <c:x val="0.2047308542205947"/>
                  <c:y val="0.1684384121300118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620784140412909"/>
                      <c:h val="0.24793756160703073"/>
                    </c:manualLayout>
                  </c15:layout>
                </c:ext>
                <c:ext xmlns:c16="http://schemas.microsoft.com/office/drawing/2014/chart" uri="{C3380CC4-5D6E-409C-BE32-E72D297353CC}">
                  <c16:uniqueId val="{00000005-1CAE-4EE6-B661-FE89963109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Natural Increase</c:v>
                </c:pt>
                <c:pt idx="1">
                  <c:v>Domestic Migration</c:v>
                </c:pt>
                <c:pt idx="2">
                  <c:v>International Migration</c:v>
                </c:pt>
              </c:strCache>
            </c:strRef>
          </c:cat>
          <c:val>
            <c:numRef>
              <c:f>Sheet1!$B$2:$B$4</c:f>
              <c:numCache>
                <c:formatCode>General</c:formatCode>
                <c:ptCount val="3"/>
                <c:pt idx="0">
                  <c:v>483</c:v>
                </c:pt>
                <c:pt idx="1">
                  <c:v>345</c:v>
                </c:pt>
                <c:pt idx="2">
                  <c:v>178</c:v>
                </c:pt>
              </c:numCache>
            </c:numRef>
          </c:val>
          <c:extLst>
            <c:ext xmlns:c16="http://schemas.microsoft.com/office/drawing/2014/chart" uri="{C3380CC4-5D6E-409C-BE32-E72D297353CC}">
              <c16:uniqueId val="{00000006-1CAE-4EE6-B661-FE899631095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for Texas -- Reportsearch (6).xlsx]Sheet1'!$A$2</c:f>
              <c:strCache>
                <c:ptCount val="1"/>
                <c:pt idx="0">
                  <c:v>Bastrop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0692746536267323E-2"/>
                  <c:y val="0"/>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0AE-4D5B-B91F-38DBD4BAC5B3}"/>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(6).xlsx]Sheet1'!$B$2:$J$2</c:f>
              <c:numCache>
                <c:formatCode>#,##0</c:formatCode>
                <c:ptCount val="9"/>
                <c:pt idx="0">
                  <c:v>74171</c:v>
                </c:pt>
                <c:pt idx="1">
                  <c:v>80082</c:v>
                </c:pt>
                <c:pt idx="2">
                  <c:v>86103</c:v>
                </c:pt>
                <c:pt idx="3">
                  <c:v>92514</c:v>
                </c:pt>
                <c:pt idx="4">
                  <c:v>99203</c:v>
                </c:pt>
                <c:pt idx="5">
                  <c:v>105817</c:v>
                </c:pt>
                <c:pt idx="6">
                  <c:v>112085</c:v>
                </c:pt>
                <c:pt idx="7">
                  <c:v>118278</c:v>
                </c:pt>
                <c:pt idx="8">
                  <c:v>124818</c:v>
                </c:pt>
              </c:numCache>
            </c:numRef>
          </c:val>
          <c:smooth val="0"/>
          <c:extLst>
            <c:ext xmlns:c16="http://schemas.microsoft.com/office/drawing/2014/chart" uri="{C3380CC4-5D6E-409C-BE32-E72D297353CC}">
              <c16:uniqueId val="{00000000-00AE-4D5B-B91F-38DBD4BAC5B3}"/>
            </c:ext>
          </c:extLst>
        </c:ser>
        <c:ser>
          <c:idx val="1"/>
          <c:order val="1"/>
          <c:tx>
            <c:strRef>
              <c:f>'[Population Projections for Texas -- Reportsearch (6).xlsx]Sheet1'!$A$3</c:f>
              <c:strCache>
                <c:ptCount val="1"/>
                <c:pt idx="0">
                  <c:v>Caldwell</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6.794627444185615E-2"/>
                  <c:y val="2.85472677993406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0AE-4D5B-B91F-38DBD4BAC5B3}"/>
                </c:ext>
              </c:extLst>
            </c:dLbl>
            <c:dLbl>
              <c:idx val="8"/>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(6).xlsx]Sheet1'!$B$3:$J$3</c:f>
              <c:numCache>
                <c:formatCode>#,##0</c:formatCode>
                <c:ptCount val="9"/>
                <c:pt idx="0">
                  <c:v>38066</c:v>
                </c:pt>
                <c:pt idx="1">
                  <c:v>41044</c:v>
                </c:pt>
                <c:pt idx="2">
                  <c:v>44284</c:v>
                </c:pt>
                <c:pt idx="3">
                  <c:v>47589</c:v>
                </c:pt>
                <c:pt idx="4">
                  <c:v>50774</c:v>
                </c:pt>
                <c:pt idx="5">
                  <c:v>53755</c:v>
                </c:pt>
                <c:pt idx="6">
                  <c:v>56546</c:v>
                </c:pt>
                <c:pt idx="7">
                  <c:v>59276</c:v>
                </c:pt>
                <c:pt idx="8">
                  <c:v>62024</c:v>
                </c:pt>
              </c:numCache>
            </c:numRef>
          </c:val>
          <c:smooth val="0"/>
          <c:extLst>
            <c:ext xmlns:c16="http://schemas.microsoft.com/office/drawing/2014/chart" uri="{C3380CC4-5D6E-409C-BE32-E72D297353CC}">
              <c16:uniqueId val="{00000001-00AE-4D5B-B91F-38DBD4BAC5B3}"/>
            </c:ext>
          </c:extLst>
        </c:ser>
        <c:ser>
          <c:idx val="2"/>
          <c:order val="2"/>
          <c:tx>
            <c:strRef>
              <c:f>'[Population Projections for Texas -- Reportsearch (6).xlsx]Sheet1'!$A$4</c:f>
              <c:strCache>
                <c:ptCount val="1"/>
                <c:pt idx="0">
                  <c:v>Hays</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0AE-4D5B-B91F-38DBD4BAC5B3}"/>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(6).xlsx]Sheet1'!$B$4:$J$4</c:f>
              <c:numCache>
                <c:formatCode>#,##0</c:formatCode>
                <c:ptCount val="9"/>
                <c:pt idx="0">
                  <c:v>157107</c:v>
                </c:pt>
                <c:pt idx="1">
                  <c:v>191849</c:v>
                </c:pt>
                <c:pt idx="2">
                  <c:v>234895</c:v>
                </c:pt>
                <c:pt idx="3">
                  <c:v>285340</c:v>
                </c:pt>
                <c:pt idx="4">
                  <c:v>347056</c:v>
                </c:pt>
                <c:pt idx="5">
                  <c:v>421390</c:v>
                </c:pt>
                <c:pt idx="6">
                  <c:v>509371</c:v>
                </c:pt>
                <c:pt idx="7">
                  <c:v>614863</c:v>
                </c:pt>
                <c:pt idx="8">
                  <c:v>743171</c:v>
                </c:pt>
              </c:numCache>
            </c:numRef>
          </c:val>
          <c:smooth val="0"/>
          <c:extLst>
            <c:ext xmlns:c16="http://schemas.microsoft.com/office/drawing/2014/chart" uri="{C3380CC4-5D6E-409C-BE32-E72D297353CC}">
              <c16:uniqueId val="{00000002-00AE-4D5B-B91F-38DBD4BAC5B3}"/>
            </c:ext>
          </c:extLst>
        </c:ser>
        <c:ser>
          <c:idx val="3"/>
          <c:order val="3"/>
          <c:tx>
            <c:strRef>
              <c:f>'[Population Projections for Texas -- Reportsearch (6).xlsx]Sheet1'!$A$5</c:f>
              <c:strCache>
                <c:ptCount val="1"/>
                <c:pt idx="0">
                  <c:v>Travis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0AE-4D5B-B91F-38DBD4BAC5B3}"/>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(6).xlsx]Sheet1'!$B$5:$J$5</c:f>
              <c:numCache>
                <c:formatCode>#,##0</c:formatCode>
                <c:ptCount val="9"/>
                <c:pt idx="0">
                  <c:v>1024266</c:v>
                </c:pt>
                <c:pt idx="1">
                  <c:v>1157414</c:v>
                </c:pt>
                <c:pt idx="2">
                  <c:v>1291415</c:v>
                </c:pt>
                <c:pt idx="3">
                  <c:v>1418130</c:v>
                </c:pt>
                <c:pt idx="4">
                  <c:v>1540376</c:v>
                </c:pt>
                <c:pt idx="5">
                  <c:v>1658849</c:v>
                </c:pt>
                <c:pt idx="6">
                  <c:v>1773152</c:v>
                </c:pt>
                <c:pt idx="7">
                  <c:v>1880085</c:v>
                </c:pt>
                <c:pt idx="8">
                  <c:v>1974018</c:v>
                </c:pt>
              </c:numCache>
            </c:numRef>
          </c:val>
          <c:smooth val="0"/>
          <c:extLst>
            <c:ext xmlns:c16="http://schemas.microsoft.com/office/drawing/2014/chart" uri="{C3380CC4-5D6E-409C-BE32-E72D297353CC}">
              <c16:uniqueId val="{00000003-00AE-4D5B-B91F-38DBD4BAC5B3}"/>
            </c:ext>
          </c:extLst>
        </c:ser>
        <c:ser>
          <c:idx val="4"/>
          <c:order val="4"/>
          <c:tx>
            <c:strRef>
              <c:f>'[Population Projections for Texas -- Reportsearch (6).xlsx]Sheet1'!$A$6</c:f>
              <c:strCache>
                <c:ptCount val="1"/>
                <c:pt idx="0">
                  <c:v>Williamson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0AE-4D5B-B91F-38DBD4BAC5B3}"/>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(6).xlsx]Sheet1'!$B$6:$J$6</c:f>
              <c:numCache>
                <c:formatCode>#,##0</c:formatCode>
                <c:ptCount val="9"/>
                <c:pt idx="0">
                  <c:v>422679</c:v>
                </c:pt>
                <c:pt idx="1">
                  <c:v>500472</c:v>
                </c:pt>
                <c:pt idx="2">
                  <c:v>589861</c:v>
                </c:pt>
                <c:pt idx="3">
                  <c:v>697965</c:v>
                </c:pt>
                <c:pt idx="4">
                  <c:v>830157</c:v>
                </c:pt>
                <c:pt idx="5">
                  <c:v>988553</c:v>
                </c:pt>
                <c:pt idx="6">
                  <c:v>1173580</c:v>
                </c:pt>
                <c:pt idx="7">
                  <c:v>1387322</c:v>
                </c:pt>
                <c:pt idx="8">
                  <c:v>1638796</c:v>
                </c:pt>
              </c:numCache>
            </c:numRef>
          </c:val>
          <c:smooth val="0"/>
          <c:extLst>
            <c:ext xmlns:c16="http://schemas.microsoft.com/office/drawing/2014/chart" uri="{C3380CC4-5D6E-409C-BE32-E72D297353CC}">
              <c16:uniqueId val="{00000004-00AE-4D5B-B91F-38DBD4BAC5B3}"/>
            </c:ext>
          </c:extLst>
        </c:ser>
        <c:dLbls>
          <c:showLegendKey val="0"/>
          <c:showVal val="0"/>
          <c:showCatName val="0"/>
          <c:showSerName val="0"/>
          <c:showPercent val="0"/>
          <c:showBubbleSize val="0"/>
        </c:dLbls>
        <c:marker val="1"/>
        <c:smooth val="0"/>
        <c:axId val="252739656"/>
        <c:axId val="252733096"/>
      </c:lineChart>
      <c:catAx>
        <c:axId val="252739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733096"/>
        <c:crosses val="autoZero"/>
        <c:auto val="1"/>
        <c:lblAlgn val="ctr"/>
        <c:lblOffset val="300"/>
        <c:noMultiLvlLbl val="0"/>
      </c:catAx>
      <c:valAx>
        <c:axId val="252733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739656"/>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14031042678753E-2"/>
          <c:y val="2.6018613831808007E-2"/>
          <c:w val="0.93587872592206489"/>
          <c:h val="0.79117352515713135"/>
        </c:manualLayout>
      </c:layout>
      <c:lineChart>
        <c:grouping val="standard"/>
        <c:varyColors val="0"/>
        <c:ser>
          <c:idx val="1"/>
          <c:order val="0"/>
          <c:tx>
            <c:strRef>
              <c:f>'[Population Projections for Texas -- Reportsearch (7).xlsx]Sheet1'!$L$1</c:f>
              <c:strCache>
                <c:ptCount val="1"/>
                <c:pt idx="0">
                  <c:v>NH White</c:v>
                </c:pt>
              </c:strCache>
            </c:strRef>
          </c:tx>
          <c:spPr>
            <a:ln w="28575" cap="rnd">
              <a:solidFill>
                <a:srgbClr val="66C0E8"/>
              </a:solidFill>
              <a:round/>
            </a:ln>
            <a:effectLst/>
          </c:spPr>
          <c:marker>
            <c:symbol val="circle"/>
            <c:size val="5"/>
            <c:spPr>
              <a:solidFill>
                <a:srgbClr val="66C0E8"/>
              </a:solidFill>
              <a:ln w="9525">
                <a:solidFill>
                  <a:srgbClr val="66C0E8"/>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5DA-42C9-971E-7855D952C7AB}"/>
                </c:ext>
              </c:extLst>
            </c:dLbl>
            <c:dLbl>
              <c:idx val="8"/>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(7).xlsx]Sheet1'!$L$2:$L$10</c:f>
              <c:numCache>
                <c:formatCode>#,##0</c:formatCode>
                <c:ptCount val="9"/>
                <c:pt idx="0">
                  <c:v>938474</c:v>
                </c:pt>
                <c:pt idx="1">
                  <c:v>1042680</c:v>
                </c:pt>
                <c:pt idx="2">
                  <c:v>1146368</c:v>
                </c:pt>
                <c:pt idx="3">
                  <c:v>1246651</c:v>
                </c:pt>
                <c:pt idx="4">
                  <c:v>1345642</c:v>
                </c:pt>
                <c:pt idx="5">
                  <c:v>1442482</c:v>
                </c:pt>
                <c:pt idx="6">
                  <c:v>1535758</c:v>
                </c:pt>
                <c:pt idx="7">
                  <c:v>1624773</c:v>
                </c:pt>
                <c:pt idx="8">
                  <c:v>1709052</c:v>
                </c:pt>
              </c:numCache>
            </c:numRef>
          </c:val>
          <c:smooth val="0"/>
          <c:extLst>
            <c:ext xmlns:c16="http://schemas.microsoft.com/office/drawing/2014/chart" uri="{C3380CC4-5D6E-409C-BE32-E72D297353CC}">
              <c16:uniqueId val="{00000000-95DA-42C9-971E-7855D952C7AB}"/>
            </c:ext>
          </c:extLst>
        </c:ser>
        <c:ser>
          <c:idx val="2"/>
          <c:order val="1"/>
          <c:tx>
            <c:strRef>
              <c:f>'[Population Projections for Texas -- Reportsearch (7).xlsx]Sheet1'!$M$1</c:f>
              <c:strCache>
                <c:ptCount val="1"/>
                <c:pt idx="0">
                  <c:v>NH Black</c:v>
                </c:pt>
              </c:strCache>
            </c:strRef>
          </c:tx>
          <c:spPr>
            <a:ln w="28575" cap="rnd">
              <a:solidFill>
                <a:srgbClr val="A87DFF"/>
              </a:solidFill>
              <a:round/>
            </a:ln>
            <a:effectLst/>
          </c:spPr>
          <c:marker>
            <c:symbol val="circle"/>
            <c:size val="5"/>
            <c:spPr>
              <a:solidFill>
                <a:srgbClr val="A87DFF"/>
              </a:solidFill>
              <a:ln w="9525">
                <a:solidFill>
                  <a:srgbClr val="A87DFF"/>
                </a:solidFill>
              </a:ln>
              <a:effectLst/>
            </c:spPr>
          </c:marker>
          <c:dLbls>
            <c:dLbl>
              <c:idx val="0"/>
              <c:layout>
                <c:manualLayout>
                  <c:x val="-8.3460197446400916E-2"/>
                  <c:y val="-2.12879567714792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5DA-42C9-971E-7855D952C7AB}"/>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(7).xlsx]Sheet1'!$M$2:$M$10</c:f>
              <c:numCache>
                <c:formatCode>#,##0</c:formatCode>
                <c:ptCount val="9"/>
                <c:pt idx="0">
                  <c:v>120510</c:v>
                </c:pt>
                <c:pt idx="1">
                  <c:v>138914</c:v>
                </c:pt>
                <c:pt idx="2">
                  <c:v>159155</c:v>
                </c:pt>
                <c:pt idx="3">
                  <c:v>180775</c:v>
                </c:pt>
                <c:pt idx="4">
                  <c:v>203269</c:v>
                </c:pt>
                <c:pt idx="5">
                  <c:v>226074</c:v>
                </c:pt>
                <c:pt idx="6">
                  <c:v>248998</c:v>
                </c:pt>
                <c:pt idx="7">
                  <c:v>271921</c:v>
                </c:pt>
                <c:pt idx="8">
                  <c:v>294718</c:v>
                </c:pt>
              </c:numCache>
            </c:numRef>
          </c:val>
          <c:smooth val="0"/>
          <c:extLst>
            <c:ext xmlns:c16="http://schemas.microsoft.com/office/drawing/2014/chart" uri="{C3380CC4-5D6E-409C-BE32-E72D297353CC}">
              <c16:uniqueId val="{00000001-95DA-42C9-971E-7855D952C7AB}"/>
            </c:ext>
          </c:extLst>
        </c:ser>
        <c:ser>
          <c:idx val="3"/>
          <c:order val="2"/>
          <c:tx>
            <c:strRef>
              <c:f>'[Population Projections for Texas -- Reportsearch (7).xlsx]Sheet1'!$N$1</c:f>
              <c:strCache>
                <c:ptCount val="1"/>
                <c:pt idx="0">
                  <c:v>Hispanic</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5DA-42C9-971E-7855D952C7AB}"/>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(7).xlsx]Sheet1'!$N$2:$N$10</c:f>
              <c:numCache>
                <c:formatCode>#,##0</c:formatCode>
                <c:ptCount val="9"/>
                <c:pt idx="0">
                  <c:v>538313</c:v>
                </c:pt>
                <c:pt idx="1">
                  <c:v>637439</c:v>
                </c:pt>
                <c:pt idx="2">
                  <c:v>748713</c:v>
                </c:pt>
                <c:pt idx="3">
                  <c:v>873446</c:v>
                </c:pt>
                <c:pt idx="4">
                  <c:v>1015141</c:v>
                </c:pt>
                <c:pt idx="5">
                  <c:v>1172011</c:v>
                </c:pt>
                <c:pt idx="6">
                  <c:v>1342101</c:v>
                </c:pt>
                <c:pt idx="7">
                  <c:v>1526067</c:v>
                </c:pt>
                <c:pt idx="8">
                  <c:v>1725671</c:v>
                </c:pt>
              </c:numCache>
            </c:numRef>
          </c:val>
          <c:smooth val="0"/>
          <c:extLst>
            <c:ext xmlns:c16="http://schemas.microsoft.com/office/drawing/2014/chart" uri="{C3380CC4-5D6E-409C-BE32-E72D297353CC}">
              <c16:uniqueId val="{00000002-95DA-42C9-971E-7855D952C7AB}"/>
            </c:ext>
          </c:extLst>
        </c:ser>
        <c:ser>
          <c:idx val="4"/>
          <c:order val="3"/>
          <c:tx>
            <c:strRef>
              <c:f>'[Population Projections for Texas -- Reportsearch (7).xlsx]Sheet1'!$O$1</c:f>
              <c:strCache>
                <c:ptCount val="1"/>
                <c:pt idx="0">
                  <c:v>NH Asian</c:v>
                </c:pt>
              </c:strCache>
            </c:strRef>
          </c:tx>
          <c:spPr>
            <a:ln w="28575" cap="rnd">
              <a:solidFill>
                <a:srgbClr val="00AABC"/>
              </a:solidFill>
              <a:round/>
            </a:ln>
            <a:effectLst/>
          </c:spPr>
          <c:marker>
            <c:symbol val="circle"/>
            <c:size val="5"/>
            <c:spPr>
              <a:solidFill>
                <a:srgbClr val="00AABC"/>
              </a:solidFill>
              <a:ln w="9525">
                <a:solidFill>
                  <a:srgbClr val="00AABC"/>
                </a:solidFill>
              </a:ln>
              <a:effectLst/>
            </c:spPr>
          </c:marker>
          <c:dLbls>
            <c:dLbl>
              <c:idx val="0"/>
              <c:layout>
                <c:manualLayout>
                  <c:x val="-7.7861547094635497E-2"/>
                  <c:y val="-7.095985590493006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5DA-42C9-971E-7855D952C7AB}"/>
                </c:ext>
              </c:extLst>
            </c:dLbl>
            <c:dLbl>
              <c:idx val="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(7).xlsx]Sheet1'!$O$2:$O$10</c:f>
              <c:numCache>
                <c:formatCode>#,##0</c:formatCode>
                <c:ptCount val="9"/>
                <c:pt idx="0">
                  <c:v>80980</c:v>
                </c:pt>
                <c:pt idx="1">
                  <c:v>104208</c:v>
                </c:pt>
                <c:pt idx="2">
                  <c:v>133346</c:v>
                </c:pt>
                <c:pt idx="3">
                  <c:v>168390</c:v>
                </c:pt>
                <c:pt idx="4">
                  <c:v>215475</c:v>
                </c:pt>
                <c:pt idx="5">
                  <c:v>280927</c:v>
                </c:pt>
                <c:pt idx="6">
                  <c:v>369396</c:v>
                </c:pt>
                <c:pt idx="7">
                  <c:v>484481</c:v>
                </c:pt>
                <c:pt idx="8">
                  <c:v>633481</c:v>
                </c:pt>
              </c:numCache>
            </c:numRef>
          </c:val>
          <c:smooth val="0"/>
          <c:extLst>
            <c:ext xmlns:c16="http://schemas.microsoft.com/office/drawing/2014/chart" uri="{C3380CC4-5D6E-409C-BE32-E72D297353CC}">
              <c16:uniqueId val="{00000003-95DA-42C9-971E-7855D952C7AB}"/>
            </c:ext>
          </c:extLst>
        </c:ser>
        <c:ser>
          <c:idx val="5"/>
          <c:order val="4"/>
          <c:tx>
            <c:strRef>
              <c:f>'[Population Projections for Texas -- Reportsearch (7).xlsx]Sheet1'!$P$1</c:f>
              <c:strCache>
                <c:ptCount val="1"/>
                <c:pt idx="0">
                  <c:v>NH Other</c:v>
                </c:pt>
              </c:strCache>
            </c:strRef>
          </c:tx>
          <c:spPr>
            <a:ln w="28575" cap="rnd">
              <a:solidFill>
                <a:srgbClr val="7D7EB5"/>
              </a:solidFill>
              <a:round/>
            </a:ln>
            <a:effectLst/>
          </c:spPr>
          <c:marker>
            <c:symbol val="circle"/>
            <c:size val="5"/>
            <c:spPr>
              <a:solidFill>
                <a:srgbClr val="7D7EB5"/>
              </a:solidFill>
              <a:ln w="9525">
                <a:solidFill>
                  <a:srgbClr val="7D7EB5"/>
                </a:solidFill>
              </a:ln>
              <a:effectLst/>
            </c:spPr>
          </c:marker>
          <c:dLbls>
            <c:dLbl>
              <c:idx val="0"/>
              <c:layout>
                <c:manualLayout>
                  <c:x val="-7.9037103786064308E-2"/>
                  <c:y val="1.6001540629732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5DA-42C9-971E-7855D952C7AB}"/>
                </c:ext>
              </c:extLst>
            </c:dLbl>
            <c:dLbl>
              <c:idx val="8"/>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(7).xlsx]Sheet1'!$P$2:$P$10</c:f>
              <c:numCache>
                <c:formatCode>#,##0</c:formatCode>
                <c:ptCount val="9"/>
                <c:pt idx="0">
                  <c:v>38012</c:v>
                </c:pt>
                <c:pt idx="1">
                  <c:v>47620</c:v>
                </c:pt>
                <c:pt idx="2">
                  <c:v>58976</c:v>
                </c:pt>
                <c:pt idx="3">
                  <c:v>72276</c:v>
                </c:pt>
                <c:pt idx="4">
                  <c:v>88039</c:v>
                </c:pt>
                <c:pt idx="5">
                  <c:v>106870</c:v>
                </c:pt>
                <c:pt idx="6">
                  <c:v>128481</c:v>
                </c:pt>
                <c:pt idx="7">
                  <c:v>152582</c:v>
                </c:pt>
                <c:pt idx="8">
                  <c:v>179905</c:v>
                </c:pt>
              </c:numCache>
            </c:numRef>
          </c:val>
          <c:smooth val="0"/>
          <c:extLst>
            <c:ext xmlns:c16="http://schemas.microsoft.com/office/drawing/2014/chart" uri="{C3380CC4-5D6E-409C-BE32-E72D297353CC}">
              <c16:uniqueId val="{00000004-95DA-42C9-971E-7855D952C7AB}"/>
            </c:ext>
          </c:extLst>
        </c:ser>
        <c:dLbls>
          <c:showLegendKey val="0"/>
          <c:showVal val="0"/>
          <c:showCatName val="0"/>
          <c:showSerName val="0"/>
          <c:showPercent val="0"/>
          <c:showBubbleSize val="0"/>
        </c:dLbls>
        <c:marker val="1"/>
        <c:smooth val="0"/>
        <c:axId val="553981448"/>
        <c:axId val="553981776"/>
      </c:lineChart>
      <c:catAx>
        <c:axId val="55398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3981776"/>
        <c:crosses val="autoZero"/>
        <c:auto val="1"/>
        <c:lblAlgn val="ctr"/>
        <c:lblOffset val="300"/>
        <c:noMultiLvlLbl val="0"/>
      </c:catAx>
      <c:valAx>
        <c:axId val="5539817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53981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0.0%</c:formatCode>
                <c:ptCount val="9"/>
                <c:pt idx="0">
                  <c:v>0.53173337049932679</c:v>
                </c:pt>
                <c:pt idx="1">
                  <c:v>0.48435091590544027</c:v>
                </c:pt>
                <c:pt idx="2">
                  <c:v>0.51596056741998408</c:v>
                </c:pt>
                <c:pt idx="3">
                  <c:v>0.45207065767356391</c:v>
                </c:pt>
                <c:pt idx="4">
                  <c:v>0.42984751421095374</c:v>
                </c:pt>
                <c:pt idx="5">
                  <c:v>0.47136308258708237</c:v>
                </c:pt>
                <c:pt idx="6">
                  <c:v>0.52518345981416081</c:v>
                </c:pt>
                <c:pt idx="7" formatCode="0.00%">
                  <c:v>0.504</c:v>
                </c:pt>
                <c:pt idx="8" formatCode="0.00%">
                  <c:v>0.47894999999999999</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c:formatCode>
                <c:ptCount val="9"/>
                <c:pt idx="0">
                  <c:v>0.17554709918591541</c:v>
                </c:pt>
                <c:pt idx="1">
                  <c:v>0.17836919461049391</c:v>
                </c:pt>
                <c:pt idx="2">
                  <c:v>0.20671266465759744</c:v>
                </c:pt>
                <c:pt idx="3">
                  <c:v>0.2025162904721379</c:v>
                </c:pt>
                <c:pt idx="4">
                  <c:v>0.22086879805908949</c:v>
                </c:pt>
                <c:pt idx="5">
                  <c:v>0.24895954682483926</c:v>
                </c:pt>
                <c:pt idx="6">
                  <c:v>0.27654719863751348</c:v>
                </c:pt>
                <c:pt idx="7" formatCode="0.00%">
                  <c:v>0.27700000000000002</c:v>
                </c:pt>
                <c:pt idx="8" formatCode="0.00%">
                  <c:v>0.177123</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6">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Sheet1!$D$2:$D$10</c:f>
              <c:numCache>
                <c:formatCode>0.0%</c:formatCode>
                <c:ptCount val="9"/>
                <c:pt idx="0">
                  <c:v>0.29271953031475778</c:v>
                </c:pt>
                <c:pt idx="1">
                  <c:v>0.33727988948406584</c:v>
                </c:pt>
                <c:pt idx="2">
                  <c:v>0.2773267679224185</c:v>
                </c:pt>
                <c:pt idx="3">
                  <c:v>0.34541305185429821</c:v>
                </c:pt>
                <c:pt idx="4">
                  <c:v>0.34928368772995677</c:v>
                </c:pt>
                <c:pt idx="5">
                  <c:v>0.27967737058807834</c:v>
                </c:pt>
                <c:pt idx="6">
                  <c:v>0.19826934154832571</c:v>
                </c:pt>
                <c:pt idx="7" formatCode="0.00%">
                  <c:v>0.218</c:v>
                </c:pt>
                <c:pt idx="8" formatCode="0.00%">
                  <c:v>0.34219699999999997</c:v>
                </c:pt>
              </c:numCache>
            </c:numRef>
          </c:val>
          <c:extLst>
            <c:ext xmlns:c16="http://schemas.microsoft.com/office/drawing/2014/chart" uri="{C3380CC4-5D6E-409C-BE32-E72D297353CC}">
              <c16:uniqueId val="{00000002-7910-4928-A331-F6F715EF4A96}"/>
            </c:ext>
          </c:extLst>
        </c:ser>
        <c:dLbls>
          <c:showLegendKey val="0"/>
          <c:showVal val="1"/>
          <c:showCatName val="0"/>
          <c:showSerName val="0"/>
          <c:showPercent val="0"/>
          <c:showBubbleSize val="0"/>
        </c:dLbls>
        <c:gapWidth val="75"/>
        <c:overlap val="100"/>
        <c:axId val="735792608"/>
        <c:axId val="735789864"/>
      </c:barChart>
      <c:catAx>
        <c:axId val="7357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789864"/>
        <c:crosses val="autoZero"/>
        <c:auto val="1"/>
        <c:lblAlgn val="ctr"/>
        <c:lblOffset val="100"/>
        <c:noMultiLvlLbl val="0"/>
      </c:catAx>
      <c:valAx>
        <c:axId val="73578986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792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2000718663055053"/>
          <c:y val="0.82277835916552622"/>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69741389578079"/>
          <c:y val="0.12163526140775649"/>
          <c:w val="0.55460517220843852"/>
          <c:h val="0.681921283539020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39035461721715053"/>
          <c:y val="0.88716461479673281"/>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61337247504815"/>
          <c:y val="0.18227795333900548"/>
          <c:w val="0.56924590607767012"/>
          <c:h val="0.74346313396615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02-46D5-9565-EB0700E2C309}"/>
                </c:ext>
              </c:extLst>
            </c:dLbl>
            <c:dLbl>
              <c:idx val="1"/>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02-46D5-9565-EB0700E2C309}"/>
                </c:ext>
              </c:extLst>
            </c:dLbl>
            <c:dLbl>
              <c:idx val="4"/>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r>
              <a:rPr lang="en-US" dirty="0" smtClean="0"/>
              <a:t>Percent Contribution by Race/Ethnicity to Total Population Change,</a:t>
            </a:r>
            <a:r>
              <a:rPr lang="en-US" baseline="0" dirty="0" smtClean="0"/>
              <a:t> 2010 to 2018</a:t>
            </a:r>
            <a:endParaRPr lang="en-US" dirty="0"/>
          </a:p>
        </c:rich>
      </c:tx>
      <c:layout/>
      <c:overlay val="0"/>
      <c:spPr>
        <a:noFill/>
        <a:ln>
          <a:noFill/>
        </a:ln>
        <a:effectLst/>
      </c:spPr>
      <c:txPr>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976283369985"/>
          <c:y val="0.16137795320765108"/>
          <c:w val="0.80411104017403234"/>
          <c:h val="0.71677266520699179"/>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E2D-4FEF-8247-5CAFC0716CF6}"/>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CE2D-4FEF-8247-5CAFC0716CF6}"/>
              </c:ext>
            </c:extLst>
          </c:dPt>
          <c:dPt>
            <c:idx val="2"/>
            <c:invertIfNegative val="0"/>
            <c:bubble3D val="0"/>
            <c:spPr>
              <a:solidFill>
                <a:srgbClr val="2F526F"/>
              </a:solidFill>
              <a:ln>
                <a:noFill/>
              </a:ln>
              <a:effectLst/>
            </c:spPr>
            <c:extLst>
              <c:ext xmlns:c16="http://schemas.microsoft.com/office/drawing/2014/chart" uri="{C3380CC4-5D6E-409C-BE32-E72D297353CC}">
                <c16:uniqueId val="{00000005-CE2D-4FEF-8247-5CAFC0716CF6}"/>
              </c:ext>
            </c:extLst>
          </c:dPt>
          <c:dPt>
            <c:idx val="3"/>
            <c:invertIfNegative val="0"/>
            <c:bubble3D val="0"/>
            <c:spPr>
              <a:solidFill>
                <a:srgbClr val="A50021"/>
              </a:solidFill>
              <a:ln>
                <a:noFill/>
              </a:ln>
              <a:effectLst/>
            </c:spPr>
            <c:extLst>
              <c:ext xmlns:c16="http://schemas.microsoft.com/office/drawing/2014/chart" uri="{C3380CC4-5D6E-409C-BE32-E72D297353CC}">
                <c16:uniqueId val="{00000007-CE2D-4FEF-8247-5CAFC0716CF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E2D-4FEF-8247-5CAFC0716CF6}"/>
              </c:ext>
            </c:extLst>
          </c:dPt>
          <c:dLbls>
            <c:dLbl>
              <c:idx val="0"/>
              <c:spPr>
                <a:solidFill>
                  <a:schemeClr val="accent1">
                    <a:lumMod val="75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E2D-4FEF-8247-5CAFC0716CF6}"/>
                </c:ext>
              </c:extLst>
            </c:dLbl>
            <c:dLbl>
              <c:idx val="1"/>
              <c:spPr>
                <a:solidFill>
                  <a:schemeClr val="bg2">
                    <a:lumMod val="5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E2D-4FEF-8247-5CAFC0716CF6}"/>
                </c:ext>
              </c:extLst>
            </c:dLbl>
            <c:dLbl>
              <c:idx val="2"/>
              <c:spPr>
                <a:solidFill>
                  <a:srgbClr val="2F526F"/>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E2D-4FEF-8247-5CAFC0716CF6}"/>
                </c:ext>
              </c:extLst>
            </c:dLbl>
            <c:dLbl>
              <c:idx val="3"/>
              <c:spPr>
                <a:solidFill>
                  <a:srgbClr val="A50021"/>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E2D-4FEF-8247-5CAFC0716CF6}"/>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CE2D-4FEF-8247-5CAFC0716CF6}"/>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E2D-4FEF-8247-5CAFC0716CF6}"/>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CE2D-4FEF-8247-5CAFC0716CF6}"/>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5D-4039-862D-7797FC6DC6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5D-4039-862D-7797FC6DC6F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5D-4039-862D-7797FC6DC6F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5D-4039-862D-7797FC6DC6F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5D-4039-862D-7797FC6DC6FE}"/>
              </c:ext>
            </c:extLst>
          </c:dPt>
          <c:dLbls>
            <c:dLbl>
              <c:idx val="3"/>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475D-4039-862D-7797FC6DC6FE}"/>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9-475D-4039-862D-7797FC6DC6F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Sheet1!$A$55:$A$59</c:f>
              <c:strCache>
                <c:ptCount val="5"/>
                <c:pt idx="0">
                  <c:v>Hispanic</c:v>
                </c:pt>
                <c:pt idx="1">
                  <c:v>NH White</c:v>
                </c:pt>
                <c:pt idx="2">
                  <c:v>NH Black</c:v>
                </c:pt>
                <c:pt idx="3">
                  <c:v>NH Asian</c:v>
                </c:pt>
                <c:pt idx="4">
                  <c:v>NH Other</c:v>
                </c:pt>
              </c:strCache>
            </c:strRef>
          </c:cat>
          <c:val>
            <c:numRef>
              <c:f>Sheet1!$C$55:$C$59</c:f>
              <c:numCache>
                <c:formatCode>General</c:formatCode>
                <c:ptCount val="5"/>
                <c:pt idx="0">
                  <c:v>0.32650407043991742</c:v>
                </c:pt>
                <c:pt idx="1">
                  <c:v>0.51634263640539479</c:v>
                </c:pt>
                <c:pt idx="2">
                  <c:v>6.8852049240055418E-2</c:v>
                </c:pt>
                <c:pt idx="3">
                  <c:v>5.8965113940956944E-2</c:v>
                </c:pt>
                <c:pt idx="4">
                  <c:v>2.9336129973675424E-2</c:v>
                </c:pt>
              </c:numCache>
            </c:numRef>
          </c:val>
          <c:extLst>
            <c:ext xmlns:c16="http://schemas.microsoft.com/office/drawing/2014/chart" uri="{C3380CC4-5D6E-409C-BE32-E72D297353CC}">
              <c16:uniqueId val="{0000000A-475D-4039-862D-7797FC6DC6FE}"/>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'Austin,TX'!$B$22</c:f>
              <c:strCache>
                <c:ptCount val="1"/>
                <c:pt idx="0">
                  <c:v>Under 18</c:v>
                </c:pt>
              </c:strCache>
            </c:strRef>
          </c:tx>
          <c:spPr>
            <a:solidFill>
              <a:srgbClr val="94B6D2"/>
            </a:solidFill>
            <a:ln>
              <a:noFill/>
            </a:ln>
            <a:effectLst/>
          </c:spPr>
          <c:invertIfNegative val="0"/>
          <c:cat>
            <c:strRef>
              <c:f>'Austin,TX'!$A$23:$A$27</c:f>
              <c:strCache>
                <c:ptCount val="5"/>
                <c:pt idx="0">
                  <c:v>Bastrop </c:v>
                </c:pt>
                <c:pt idx="1">
                  <c:v>Caldwell </c:v>
                </c:pt>
                <c:pt idx="2">
                  <c:v>Hays </c:v>
                </c:pt>
                <c:pt idx="3">
                  <c:v>Travis </c:v>
                </c:pt>
                <c:pt idx="4">
                  <c:v>Williamson </c:v>
                </c:pt>
              </c:strCache>
            </c:strRef>
          </c:cat>
          <c:val>
            <c:numRef>
              <c:f>'Austin,TX'!$B$23:$B$27</c:f>
              <c:numCache>
                <c:formatCode>0.0%</c:formatCode>
                <c:ptCount val="5"/>
                <c:pt idx="0">
                  <c:v>0.13700390705325929</c:v>
                </c:pt>
                <c:pt idx="1">
                  <c:v>2.4358719427321537E-2</c:v>
                </c:pt>
                <c:pt idx="2">
                  <c:v>0.32042516962926654</c:v>
                </c:pt>
                <c:pt idx="3">
                  <c:v>0.10483722866342635</c:v>
                </c:pt>
                <c:pt idx="4">
                  <c:v>0.19615979975628231</c:v>
                </c:pt>
              </c:numCache>
            </c:numRef>
          </c:val>
          <c:extLst>
            <c:ext xmlns:c16="http://schemas.microsoft.com/office/drawing/2014/chart" uri="{C3380CC4-5D6E-409C-BE32-E72D297353CC}">
              <c16:uniqueId val="{00000000-933D-4AB4-BA2C-5D4C0946A8A0}"/>
            </c:ext>
          </c:extLst>
        </c:ser>
        <c:ser>
          <c:idx val="1"/>
          <c:order val="1"/>
          <c:tx>
            <c:strRef>
              <c:f>'Austin,TX'!$C$22</c:f>
              <c:strCache>
                <c:ptCount val="1"/>
                <c:pt idx="0">
                  <c:v>18 to 24</c:v>
                </c:pt>
              </c:strCache>
            </c:strRef>
          </c:tx>
          <c:spPr>
            <a:solidFill>
              <a:srgbClr val="DD8047"/>
            </a:solidFill>
            <a:ln>
              <a:noFill/>
            </a:ln>
            <a:effectLst/>
          </c:spPr>
          <c:invertIfNegative val="0"/>
          <c:cat>
            <c:strRef>
              <c:f>'Austin,TX'!$A$23:$A$27</c:f>
              <c:strCache>
                <c:ptCount val="5"/>
                <c:pt idx="0">
                  <c:v>Bastrop </c:v>
                </c:pt>
                <c:pt idx="1">
                  <c:v>Caldwell </c:v>
                </c:pt>
                <c:pt idx="2">
                  <c:v>Hays </c:v>
                </c:pt>
                <c:pt idx="3">
                  <c:v>Travis </c:v>
                </c:pt>
                <c:pt idx="4">
                  <c:v>Williamson </c:v>
                </c:pt>
              </c:strCache>
            </c:strRef>
          </c:cat>
          <c:val>
            <c:numRef>
              <c:f>'Austin,TX'!$C$23:$C$27</c:f>
              <c:numCache>
                <c:formatCode>0.0%</c:formatCode>
                <c:ptCount val="5"/>
                <c:pt idx="0">
                  <c:v>0.2694652499564536</c:v>
                </c:pt>
                <c:pt idx="1">
                  <c:v>0.11468721668177698</c:v>
                </c:pt>
                <c:pt idx="2">
                  <c:v>0.31858407079646017</c:v>
                </c:pt>
                <c:pt idx="3">
                  <c:v>-0.1195480920723975</c:v>
                </c:pt>
                <c:pt idx="4">
                  <c:v>0.41380503144654091</c:v>
                </c:pt>
              </c:numCache>
            </c:numRef>
          </c:val>
          <c:extLst>
            <c:ext xmlns:c16="http://schemas.microsoft.com/office/drawing/2014/chart" uri="{C3380CC4-5D6E-409C-BE32-E72D297353CC}">
              <c16:uniqueId val="{00000001-933D-4AB4-BA2C-5D4C0946A8A0}"/>
            </c:ext>
          </c:extLst>
        </c:ser>
        <c:ser>
          <c:idx val="2"/>
          <c:order val="2"/>
          <c:tx>
            <c:strRef>
              <c:f>'Austin,TX'!$D$22</c:f>
              <c:strCache>
                <c:ptCount val="1"/>
                <c:pt idx="0">
                  <c:v>25 to 44</c:v>
                </c:pt>
              </c:strCache>
            </c:strRef>
          </c:tx>
          <c:spPr>
            <a:solidFill>
              <a:srgbClr val="A5AB81"/>
            </a:solidFill>
            <a:ln>
              <a:noFill/>
            </a:ln>
            <a:effectLst/>
          </c:spPr>
          <c:invertIfNegative val="0"/>
          <c:cat>
            <c:strRef>
              <c:f>'Austin,TX'!$A$23:$A$27</c:f>
              <c:strCache>
                <c:ptCount val="5"/>
                <c:pt idx="0">
                  <c:v>Bastrop </c:v>
                </c:pt>
                <c:pt idx="1">
                  <c:v>Caldwell </c:v>
                </c:pt>
                <c:pt idx="2">
                  <c:v>Hays </c:v>
                </c:pt>
                <c:pt idx="3">
                  <c:v>Travis </c:v>
                </c:pt>
                <c:pt idx="4">
                  <c:v>Williamson </c:v>
                </c:pt>
              </c:strCache>
            </c:strRef>
          </c:cat>
          <c:val>
            <c:numRef>
              <c:f>'Austin,TX'!$D$23:$D$27</c:f>
              <c:numCache>
                <c:formatCode>0.0%</c:formatCode>
                <c:ptCount val="5"/>
                <c:pt idx="0">
                  <c:v>0.12241094723390661</c:v>
                </c:pt>
                <c:pt idx="1">
                  <c:v>0.1708237266820373</c:v>
                </c:pt>
                <c:pt idx="2">
                  <c:v>0.50783957348842845</c:v>
                </c:pt>
                <c:pt idx="3">
                  <c:v>0.29764504549147502</c:v>
                </c:pt>
                <c:pt idx="4">
                  <c:v>0.28151050038502656</c:v>
                </c:pt>
              </c:numCache>
            </c:numRef>
          </c:val>
          <c:extLst>
            <c:ext xmlns:c16="http://schemas.microsoft.com/office/drawing/2014/chart" uri="{C3380CC4-5D6E-409C-BE32-E72D297353CC}">
              <c16:uniqueId val="{00000002-933D-4AB4-BA2C-5D4C0946A8A0}"/>
            </c:ext>
          </c:extLst>
        </c:ser>
        <c:ser>
          <c:idx val="3"/>
          <c:order val="3"/>
          <c:tx>
            <c:strRef>
              <c:f>'Austin,TX'!$E$22</c:f>
              <c:strCache>
                <c:ptCount val="1"/>
                <c:pt idx="0">
                  <c:v>45 to 64</c:v>
                </c:pt>
              </c:strCache>
            </c:strRef>
          </c:tx>
          <c:spPr>
            <a:solidFill>
              <a:srgbClr val="D8B05C"/>
            </a:solidFill>
            <a:ln>
              <a:noFill/>
            </a:ln>
            <a:effectLst/>
          </c:spPr>
          <c:invertIfNegative val="0"/>
          <c:cat>
            <c:strRef>
              <c:f>'Austin,TX'!$A$23:$A$27</c:f>
              <c:strCache>
                <c:ptCount val="5"/>
                <c:pt idx="0">
                  <c:v>Bastrop </c:v>
                </c:pt>
                <c:pt idx="1">
                  <c:v>Caldwell </c:v>
                </c:pt>
                <c:pt idx="2">
                  <c:v>Hays </c:v>
                </c:pt>
                <c:pt idx="3">
                  <c:v>Travis </c:v>
                </c:pt>
                <c:pt idx="4">
                  <c:v>Williamson </c:v>
                </c:pt>
              </c:strCache>
            </c:strRef>
          </c:cat>
          <c:val>
            <c:numRef>
              <c:f>'Austin,TX'!$E$23:$E$27</c:f>
              <c:numCache>
                <c:formatCode>0.0%</c:formatCode>
                <c:ptCount val="5"/>
                <c:pt idx="0">
                  <c:v>7.3008849557522126E-2</c:v>
                </c:pt>
                <c:pt idx="1">
                  <c:v>0.11525565800502934</c:v>
                </c:pt>
                <c:pt idx="2">
                  <c:v>0.33654730388741816</c:v>
                </c:pt>
                <c:pt idx="3">
                  <c:v>0.27455699934435462</c:v>
                </c:pt>
                <c:pt idx="4">
                  <c:v>0.38877833226178449</c:v>
                </c:pt>
              </c:numCache>
            </c:numRef>
          </c:val>
          <c:extLst>
            <c:ext xmlns:c16="http://schemas.microsoft.com/office/drawing/2014/chart" uri="{C3380CC4-5D6E-409C-BE32-E72D297353CC}">
              <c16:uniqueId val="{00000003-933D-4AB4-BA2C-5D4C0946A8A0}"/>
            </c:ext>
          </c:extLst>
        </c:ser>
        <c:ser>
          <c:idx val="4"/>
          <c:order val="4"/>
          <c:tx>
            <c:strRef>
              <c:f>'Austin,TX'!$F$22</c:f>
              <c:strCache>
                <c:ptCount val="1"/>
                <c:pt idx="0">
                  <c:v>65 Plus</c:v>
                </c:pt>
              </c:strCache>
            </c:strRef>
          </c:tx>
          <c:spPr>
            <a:solidFill>
              <a:srgbClr val="7BA79D"/>
            </a:solidFill>
            <a:ln>
              <a:noFill/>
            </a:ln>
            <a:effectLst/>
          </c:spPr>
          <c:invertIfNegative val="0"/>
          <c:cat>
            <c:strRef>
              <c:f>'Austin,TX'!$A$23:$A$27</c:f>
              <c:strCache>
                <c:ptCount val="5"/>
                <c:pt idx="0">
                  <c:v>Bastrop </c:v>
                </c:pt>
                <c:pt idx="1">
                  <c:v>Caldwell </c:v>
                </c:pt>
                <c:pt idx="2">
                  <c:v>Hays </c:v>
                </c:pt>
                <c:pt idx="3">
                  <c:v>Travis </c:v>
                </c:pt>
                <c:pt idx="4">
                  <c:v>Williamson </c:v>
                </c:pt>
              </c:strCache>
            </c:strRef>
          </c:cat>
          <c:val>
            <c:numRef>
              <c:f>'Austin,TX'!$F$23:$F$27</c:f>
              <c:numCache>
                <c:formatCode>0.0%</c:formatCode>
                <c:ptCount val="5"/>
                <c:pt idx="0">
                  <c:v>0.55405246441595102</c:v>
                </c:pt>
                <c:pt idx="1">
                  <c:v>0.37694013303769403</c:v>
                </c:pt>
                <c:pt idx="2">
                  <c:v>0.84147534813699665</c:v>
                </c:pt>
                <c:pt idx="3">
                  <c:v>0.65057049987292503</c:v>
                </c:pt>
                <c:pt idx="4">
                  <c:v>0.83084313049016745</c:v>
                </c:pt>
              </c:numCache>
            </c:numRef>
          </c:val>
          <c:extLst>
            <c:ext xmlns:c16="http://schemas.microsoft.com/office/drawing/2014/chart" uri="{C3380CC4-5D6E-409C-BE32-E72D297353CC}">
              <c16:uniqueId val="{00000004-933D-4AB4-BA2C-5D4C0946A8A0}"/>
            </c:ext>
          </c:extLst>
        </c:ser>
        <c:dLbls>
          <c:showLegendKey val="0"/>
          <c:showVal val="0"/>
          <c:showCatName val="0"/>
          <c:showSerName val="0"/>
          <c:showPercent val="0"/>
          <c:showBubbleSize val="0"/>
        </c:dLbls>
        <c:gapWidth val="219"/>
        <c:axId val="732140768"/>
        <c:axId val="732139128"/>
      </c:barChart>
      <c:catAx>
        <c:axId val="7321407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2139128"/>
        <c:crosses val="autoZero"/>
        <c:auto val="1"/>
        <c:lblAlgn val="ctr"/>
        <c:lblOffset val="100"/>
        <c:noMultiLvlLbl val="0"/>
      </c:catAx>
      <c:valAx>
        <c:axId val="732139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2140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9"/>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530-4093-B44F-18ECA27564D9}"/>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'[Population Projections by Migration Scenario for Texas -- Reportsearch (5).xlsx]Sheet1'!$H$1</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(5).xlsx]Sheet1'!$H$2:$H$10</c:f>
              <c:numCache>
                <c:formatCode>#,##0</c:formatCode>
                <c:ptCount val="9"/>
                <c:pt idx="0">
                  <c:v>11397345</c:v>
                </c:pt>
                <c:pt idx="1">
                  <c:v>11773981</c:v>
                </c:pt>
                <c:pt idx="2">
                  <c:v>12138523</c:v>
                </c:pt>
                <c:pt idx="3">
                  <c:v>12478060</c:v>
                </c:pt>
                <c:pt idx="4">
                  <c:v>12774056</c:v>
                </c:pt>
                <c:pt idx="5">
                  <c:v>13013921</c:v>
                </c:pt>
                <c:pt idx="6">
                  <c:v>13203514</c:v>
                </c:pt>
                <c:pt idx="7">
                  <c:v>13364537</c:v>
                </c:pt>
                <c:pt idx="8">
                  <c:v>13523839</c:v>
                </c:pt>
              </c:numCache>
            </c:numRef>
          </c:val>
          <c:smooth val="0"/>
          <c:extLst>
            <c:ext xmlns:c16="http://schemas.microsoft.com/office/drawing/2014/chart" uri="{C3380CC4-5D6E-409C-BE32-E72D297353CC}">
              <c16:uniqueId val="{00000001-E825-4A43-A145-A05C9E9E7489}"/>
            </c:ext>
          </c:extLst>
        </c:ser>
        <c:ser>
          <c:idx val="2"/>
          <c:order val="1"/>
          <c:tx>
            <c:strRef>
              <c:f>'[Population Projections by Migration Scenario for Texas -- Reportsearch (5).xlsx]Sheet1'!$I$1</c:f>
              <c:strCache>
                <c:ptCount val="1"/>
                <c:pt idx="0">
                  <c:v>NH Black</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8"/>
              <c:layout>
                <c:manualLayout>
                  <c:x val="-2.6247987117552335E-3"/>
                  <c:y val="-4.01599721748157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(5).xlsx]Sheet1'!$I$2:$I$10</c:f>
              <c:numCache>
                <c:formatCode>#,##0</c:formatCode>
                <c:ptCount val="9"/>
                <c:pt idx="0">
                  <c:v>2886825</c:v>
                </c:pt>
                <c:pt idx="1">
                  <c:v>3207833</c:v>
                </c:pt>
                <c:pt idx="2">
                  <c:v>3557892</c:v>
                </c:pt>
                <c:pt idx="3">
                  <c:v>3931512</c:v>
                </c:pt>
                <c:pt idx="4">
                  <c:v>4322983</c:v>
                </c:pt>
                <c:pt idx="5">
                  <c:v>4725913</c:v>
                </c:pt>
                <c:pt idx="6">
                  <c:v>5141963</c:v>
                </c:pt>
                <c:pt idx="7">
                  <c:v>5575549</c:v>
                </c:pt>
                <c:pt idx="8">
                  <c:v>6030795</c:v>
                </c:pt>
              </c:numCache>
            </c:numRef>
          </c:val>
          <c:smooth val="0"/>
          <c:extLst>
            <c:ext xmlns:c16="http://schemas.microsoft.com/office/drawing/2014/chart" uri="{C3380CC4-5D6E-409C-BE32-E72D297353CC}">
              <c16:uniqueId val="{00000003-E825-4A43-A145-A05C9E9E7489}"/>
            </c:ext>
          </c:extLst>
        </c:ser>
        <c:ser>
          <c:idx val="3"/>
          <c:order val="2"/>
          <c:tx>
            <c:strRef>
              <c:f>'[Population Projections by Migration Scenario for Texas -- Reportsearch (5).xlsx]Sheet1'!$J$1</c:f>
              <c:strCache>
                <c:ptCount val="1"/>
                <c:pt idx="0">
                  <c:v>Hispanic</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(5).xlsx]Sheet1'!$J$2:$J$10</c:f>
              <c:numCache>
                <c:formatCode>#,##0</c:formatCode>
                <c:ptCount val="9"/>
                <c:pt idx="0">
                  <c:v>9460921</c:v>
                </c:pt>
                <c:pt idx="1">
                  <c:v>10594952</c:v>
                </c:pt>
                <c:pt idx="2">
                  <c:v>11804659</c:v>
                </c:pt>
                <c:pt idx="3">
                  <c:v>13094633</c:v>
                </c:pt>
                <c:pt idx="4">
                  <c:v>14452949</c:v>
                </c:pt>
                <c:pt idx="5">
                  <c:v>15845750</c:v>
                </c:pt>
                <c:pt idx="6">
                  <c:v>17260820</c:v>
                </c:pt>
                <c:pt idx="7">
                  <c:v>18706844</c:v>
                </c:pt>
                <c:pt idx="8">
                  <c:v>20191750</c:v>
                </c:pt>
              </c:numCache>
            </c:numRef>
          </c:val>
          <c:smooth val="0"/>
          <c:extLst>
            <c:ext xmlns:c16="http://schemas.microsoft.com/office/drawing/2014/chart" uri="{C3380CC4-5D6E-409C-BE32-E72D297353CC}">
              <c16:uniqueId val="{00000005-E825-4A43-A145-A05C9E9E7489}"/>
            </c:ext>
          </c:extLst>
        </c:ser>
        <c:ser>
          <c:idx val="4"/>
          <c:order val="3"/>
          <c:tx>
            <c:strRef>
              <c:f>'[Population Projections by Migration Scenario for Texas -- Reportsearch (5).xlsx]Sheet1'!$K$1</c:f>
              <c:strCache>
                <c:ptCount val="1"/>
                <c:pt idx="0">
                  <c:v>NH Asian</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8"/>
              <c:layout>
                <c:manualLayout>
                  <c:x val="-1.0144927536231885E-3"/>
                  <c:y val="4.01601607945568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(5).xlsx]Sheet1'!$K$2:$K$10</c:f>
              <c:numCache>
                <c:formatCode>#,##0</c:formatCode>
                <c:ptCount val="9"/>
                <c:pt idx="0">
                  <c:v>948426</c:v>
                </c:pt>
                <c:pt idx="1">
                  <c:v>1206812</c:v>
                </c:pt>
                <c:pt idx="2">
                  <c:v>1525629</c:v>
                </c:pt>
                <c:pt idx="3">
                  <c:v>1921363</c:v>
                </c:pt>
                <c:pt idx="4">
                  <c:v>2414732</c:v>
                </c:pt>
                <c:pt idx="5">
                  <c:v>3025663</c:v>
                </c:pt>
                <c:pt idx="6">
                  <c:v>3772125</c:v>
                </c:pt>
                <c:pt idx="7">
                  <c:v>4678035</c:v>
                </c:pt>
                <c:pt idx="8">
                  <c:v>5782908</c:v>
                </c:pt>
              </c:numCache>
            </c:numRef>
          </c:val>
          <c:smooth val="0"/>
          <c:extLst>
            <c:ext xmlns:c16="http://schemas.microsoft.com/office/drawing/2014/chart" uri="{C3380CC4-5D6E-409C-BE32-E72D297353CC}">
              <c16:uniqueId val="{00000007-E825-4A43-A145-A05C9E9E7489}"/>
            </c:ext>
          </c:extLst>
        </c:ser>
        <c:ser>
          <c:idx val="5"/>
          <c:order val="4"/>
          <c:tx>
            <c:strRef>
              <c:f>'[Population Projections by Migration Scenario for Texas -- Reportsearch (5).xlsx]Sheet1'!$L$1</c:f>
              <c:strCache>
                <c:ptCount val="1"/>
                <c:pt idx="0">
                  <c:v>NH Other</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(5).xlsx]Sheet1'!$L$2:$L$10</c:f>
              <c:numCache>
                <c:formatCode>#,##0</c:formatCode>
                <c:ptCount val="9"/>
                <c:pt idx="0">
                  <c:v>452044</c:v>
                </c:pt>
                <c:pt idx="1">
                  <c:v>542674</c:v>
                </c:pt>
                <c:pt idx="2">
                  <c:v>651069</c:v>
                </c:pt>
                <c:pt idx="3">
                  <c:v>779336</c:v>
                </c:pt>
                <c:pt idx="4">
                  <c:v>929709</c:v>
                </c:pt>
                <c:pt idx="5">
                  <c:v>1105260</c:v>
                </c:pt>
                <c:pt idx="6">
                  <c:v>1308068</c:v>
                </c:pt>
                <c:pt idx="7">
                  <c:v>1542075</c:v>
                </c:pt>
                <c:pt idx="8">
                  <c:v>1813125</c:v>
                </c:pt>
              </c:numCache>
            </c:numRef>
          </c:val>
          <c:smooth val="0"/>
          <c:extLst>
            <c:ext xmlns:c16="http://schemas.microsoft.com/office/drawing/2014/chart" uri="{C3380CC4-5D6E-409C-BE32-E72D297353CC}">
              <c16:uniqueId val="{00000009-E825-4A43-A145-A05C9E9E7489}"/>
            </c:ext>
          </c:extLst>
        </c:ser>
        <c:dLbls>
          <c:showLegendKey val="0"/>
          <c:showVal val="0"/>
          <c:showCatName val="0"/>
          <c:showSerName val="0"/>
          <c:showPercent val="0"/>
          <c:showBubbleSize val="0"/>
        </c:dLbls>
        <c:marker val="1"/>
        <c:smooth val="0"/>
        <c:axId val="565035280"/>
        <c:axId val="565035608"/>
      </c:lineChart>
      <c:catAx>
        <c:axId val="5650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608"/>
        <c:crosses val="autoZero"/>
        <c:auto val="1"/>
        <c:lblAlgn val="ctr"/>
        <c:lblOffset val="100"/>
        <c:noMultiLvlLbl val="0"/>
      </c:catAx>
      <c:valAx>
        <c:axId val="56503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280"/>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1/12/2020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381630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Austin metro</a:t>
            </a:r>
            <a:r>
              <a:rPr lang="en-US" baseline="0" dirty="0" smtClean="0"/>
              <a:t> area grew by nearly half a million since 2010. With a population of 2.17 million, that means 20% of the Austin metro total population growth has taken place in the last 8 years. </a:t>
            </a:r>
          </a:p>
          <a:p>
            <a:r>
              <a:rPr lang="en-US" baseline="0" dirty="0" smtClean="0"/>
              <a:t>Usually larger metros are the ones that add the largest numbers year after year. However, Austin is rivaling the growth of larger metros in Texas and across the country. Austin metro added more population between 2010 and 2018 than the larger San Antonio metro area.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65152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2010 and 2018, the Austin metro was the third fastest growing metro in the country. At this rate, Austin could surpass larger metros such as Pittsburg, Las Vegas, and Cincinnati in a few years.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253117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113061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79650" y="406400"/>
            <a:ext cx="4873625" cy="3654425"/>
          </a:xfrm>
          <a:noFill/>
          <a:ln>
            <a:solidFill>
              <a:srgbClr val="000000"/>
            </a:solidFill>
            <a:miter lim="800000"/>
            <a:headEnd/>
            <a:tailEnd/>
          </a:ln>
        </p:spPr>
      </p:sp>
      <p:sp>
        <p:nvSpPr>
          <p:cNvPr id="29699" name="Notes Placeholder 2"/>
          <p:cNvSpPr>
            <a:spLocks noGrp="1"/>
          </p:cNvSpPr>
          <p:nvPr>
            <p:ph type="body" idx="1"/>
          </p:nvPr>
        </p:nvSpPr>
        <p:spPr bwMode="auto">
          <a:xfrm>
            <a:off x="929640" y="4278573"/>
            <a:ext cx="7437120" cy="2251881"/>
          </a:xfrm>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White, about 32% where of Hispanic descent, about 11% where non-Hispanic African American, and about 3% NH Asian, and 1% non-Hispanic Other. </a:t>
            </a:r>
            <a:endParaRPr lang="en-US" dirty="0" smtClean="0"/>
          </a:p>
          <a:p>
            <a:r>
              <a:rPr lang="en-US" dirty="0" smtClean="0"/>
              <a:t>In</a:t>
            </a:r>
            <a:r>
              <a:rPr lang="en-US"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defTabSz="881390">
              <a:defRPr/>
            </a:pPr>
            <a:r>
              <a:rPr lang="en-US" dirty="0"/>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15</a:t>
            </a:fld>
            <a:endParaRPr lang="en-US" dirty="0"/>
          </a:p>
        </p:txBody>
      </p:sp>
    </p:spTree>
    <p:extLst>
      <p:ext uri="{BB962C8B-B14F-4D97-AF65-F5344CB8AC3E}">
        <p14:creationId xmlns:p14="http://schemas.microsoft.com/office/powerpoint/2010/main" val="305076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581842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104249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Housing affordability</a:t>
            </a:r>
            <a:r>
              <a:rPr lang="en-US" dirty="0"/>
              <a:t>—the share of homes sold that were affordable to a median-income family in the area—has fallen in most major Texas metros. Additionally, apartment demand and occupancy rates generally remain high. </a:t>
            </a:r>
          </a:p>
        </p:txBody>
      </p:sp>
      <p:sp>
        <p:nvSpPr>
          <p:cNvPr id="4" name="Slide Number Placeholder 3"/>
          <p:cNvSpPr>
            <a:spLocks noGrp="1"/>
          </p:cNvSpPr>
          <p:nvPr>
            <p:ph type="sldNum" sz="quarter" idx="10"/>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5368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25</a:t>
            </a:fld>
            <a:endParaRPr lang="en-US" dirty="0"/>
          </a:p>
        </p:txBody>
      </p:sp>
    </p:spTree>
    <p:extLst>
      <p:ext uri="{BB962C8B-B14F-4D97-AF65-F5344CB8AC3E}">
        <p14:creationId xmlns:p14="http://schemas.microsoft.com/office/powerpoint/2010/main" val="46812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392550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44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561975"/>
            <a:ext cx="6788150" cy="509270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088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283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21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390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1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6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081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68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63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Austin Metro area added about 53 thousand people during the same time period (2017 to 2018). Seventy percent (or about 37 thousand) were added through migration and the remaining 30% through natural increase. About 145 people are added to the Austin metro population every day. That’s about 100 people per day add through net migration and about 43 people per day added through natural increase.</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256360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the last year, the number and percent of immigrants has declined and the number and percent of domestic migrants from other states has increased.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0" fontAlgn="base" latinLnBrk="0" hangingPunct="0">
              <a:lnSpc>
                <a:spcPct val="100000"/>
              </a:lnSpc>
              <a:spcBef>
                <a:spcPct val="0"/>
              </a:spcBef>
              <a:spcAft>
                <a:spcPct val="0"/>
              </a:spcAft>
              <a:buClrTx/>
              <a:buSzTx/>
              <a:buFontTx/>
              <a:buNone/>
              <a:tabLst/>
              <a:defRPr/>
            </a:pPr>
            <a:fld id="{47192831-88FD-46AC-A3A6-55A2B3E79D84}"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rPr>
              <a:pPr marL="0" marR="0" lvl="0" indent="0" algn="r" defTabSz="966529"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368143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0387" y="226147"/>
            <a:ext cx="5851525" cy="4387850"/>
          </a:xfrm>
        </p:spPr>
      </p:sp>
      <p:sp>
        <p:nvSpPr>
          <p:cNvPr id="3" name="Notes Placeholder 2"/>
          <p:cNvSpPr>
            <a:spLocks noGrp="1"/>
          </p:cNvSpPr>
          <p:nvPr>
            <p:ph type="body" idx="1"/>
          </p:nvPr>
        </p:nvSpPr>
        <p:spPr>
          <a:xfrm>
            <a:off x="929640" y="4738255"/>
            <a:ext cx="7437120" cy="1395845"/>
          </a:xfrm>
        </p:spPr>
        <p:txBody>
          <a:bodyPr/>
          <a:lstStyle/>
          <a:p>
            <a:pPr defTabSz="965963">
              <a:defRPr/>
            </a:pPr>
            <a:r>
              <a:rPr lang="en-US" sz="10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Tree>
    <p:extLst>
      <p:ext uri="{BB962C8B-B14F-4D97-AF65-F5344CB8AC3E}">
        <p14:creationId xmlns:p14="http://schemas.microsoft.com/office/powerpoint/2010/main" val="37963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320675"/>
            <a:ext cx="5705475" cy="4278313"/>
          </a:xfrm>
        </p:spPr>
      </p:sp>
      <p:sp>
        <p:nvSpPr>
          <p:cNvPr id="3" name="Notes Placeholder 2"/>
          <p:cNvSpPr>
            <a:spLocks noGrp="1"/>
          </p:cNvSpPr>
          <p:nvPr>
            <p:ph type="body" idx="1"/>
          </p:nvPr>
        </p:nvSpPr>
        <p:spPr>
          <a:xfrm>
            <a:off x="771245" y="4770784"/>
            <a:ext cx="7174337" cy="1498398"/>
          </a:xfrm>
          <a:prstGeom prst="rect">
            <a:avLst/>
          </a:prstGeom>
        </p:spPr>
        <p:txBody>
          <a:bodyPr/>
          <a:lstStyle/>
          <a:p>
            <a:pPr defTabSz="1001993">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1001993">
              <a:defRPr/>
            </a:pPr>
            <a:endParaRPr lang="en-US" dirty="0" smtClean="0"/>
          </a:p>
        </p:txBody>
      </p:sp>
    </p:spTree>
    <p:extLst>
      <p:ext uri="{BB962C8B-B14F-4D97-AF65-F5344CB8AC3E}">
        <p14:creationId xmlns:p14="http://schemas.microsoft.com/office/powerpoint/2010/main" val="30812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dirty="0" smtClean="0"/>
          </a:p>
        </p:txBody>
      </p:sp>
    </p:spTree>
    <p:extLst>
      <p:ext uri="{BB962C8B-B14F-4D97-AF65-F5344CB8AC3E}">
        <p14:creationId xmlns:p14="http://schemas.microsoft.com/office/powerpoint/2010/main" val="418305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of Austin is the 11</a:t>
            </a:r>
            <a:r>
              <a:rPr lang="en-US" baseline="30000" dirty="0" smtClean="0"/>
              <a:t>th</a:t>
            </a:r>
            <a:r>
              <a:rPr lang="en-US" dirty="0" smtClean="0"/>
              <a:t> largest U.S.</a:t>
            </a:r>
            <a:r>
              <a:rPr lang="en-US" baseline="0" dirty="0" smtClean="0"/>
              <a:t> city. Already larger than San Francisco, CA and soon to be larger than San Jose, CA.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9</a:t>
            </a:fld>
            <a:endParaRPr lang="en-US" dirty="0"/>
          </a:p>
        </p:txBody>
      </p:sp>
    </p:spTree>
    <p:extLst>
      <p:ext uri="{BB962C8B-B14F-4D97-AF65-F5344CB8AC3E}">
        <p14:creationId xmlns:p14="http://schemas.microsoft.com/office/powerpoint/2010/main" val="122048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a:t>
            </a:r>
            <a:r>
              <a:rPr lang="en-US" baseline="0" dirty="0" smtClean="0"/>
              <a:t> half of the top 15 fastest growing cities between 2017 and 2018 are in Texas. Three of the top 15 growing cities are in the Austin area.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10</a:t>
            </a:fld>
            <a:endParaRPr lang="en-US" dirty="0"/>
          </a:p>
        </p:txBody>
      </p:sp>
    </p:spTree>
    <p:extLst>
      <p:ext uri="{BB962C8B-B14F-4D97-AF65-F5344CB8AC3E}">
        <p14:creationId xmlns:p14="http://schemas.microsoft.com/office/powerpoint/2010/main" val="2587686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1/12/2020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1/12/2020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1/12/2020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32400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1/12/2020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1/12/2020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1/12/2020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1/12/2020</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1/12/2020</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1/12/2020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1/12/2020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1/12/2020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1/12/2020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1/12/2020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1/12/2020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1/12/2020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1/12/2020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20"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1/12/2020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1/12/2020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1/12/2020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1/12/2020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allasfed.org/-/media/Documents/research/econdata/texaseconomy.pdf" TargetMode="External"/><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dallasfed.org/-/media/Documents/research/econdata/texaseconomy.pdf"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dallasfed.org/research/indicators/aus/2020/aus2001.aspx"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dallasfed.org/research/indicators/aus/2020/aus2001.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traviscountytx.gov/census2020"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2808974"/>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The Changing Face of the Austin Metro Area</a:t>
            </a:r>
          </a:p>
          <a:p>
            <a:pPr lvl="0" algn="ctr" defTabSz="914377">
              <a:spcBef>
                <a:spcPts val="1000"/>
              </a:spcBef>
            </a:pPr>
            <a:endParaRPr lang="en-US" sz="1200" b="1" dirty="0" smtClean="0">
              <a:solidFill>
                <a:srgbClr val="4472C4">
                  <a:lumMod val="50000"/>
                </a:srgbClr>
              </a:solidFill>
              <a:latin typeface="Calibri Light" panose="020F0302020204030204"/>
            </a:endParaRP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Center for Austin’s Future</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January 12, 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245902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15 </a:t>
            </a:r>
            <a:r>
              <a:rPr lang="en-US" sz="2400" dirty="0"/>
              <a:t>Fastest-Growing Large Cities and Towns b</a:t>
            </a:r>
            <a:r>
              <a:rPr lang="en-US" sz="2400" dirty="0" smtClean="0"/>
              <a:t>etween </a:t>
            </a:r>
            <a:r>
              <a:rPr lang="en-US" sz="2400" dirty="0" smtClean="0"/>
              <a:t>2017 </a:t>
            </a:r>
            <a:r>
              <a:rPr lang="en-US" sz="2400" dirty="0" smtClean="0"/>
              <a:t>and 2018 </a:t>
            </a:r>
            <a:r>
              <a:rPr lang="en-US" sz="2400" dirty="0"/>
              <a:t>(Populations of 50,000 or more in </a:t>
            </a:r>
            <a:r>
              <a:rPr lang="en-US" sz="2400" dirty="0" smtClean="0"/>
              <a:t>2017)</a:t>
            </a:r>
            <a:endParaRPr lang="en-US" sz="2400" dirty="0"/>
          </a:p>
        </p:txBody>
      </p:sp>
      <p:graphicFrame>
        <p:nvGraphicFramePr>
          <p:cNvPr id="5" name="Content Placeholder 4"/>
          <p:cNvGraphicFramePr>
            <a:graphicFrameLocks noGrp="1"/>
          </p:cNvGraphicFramePr>
          <p:nvPr>
            <p:ph idx="1"/>
            <p:extLst/>
          </p:nvPr>
        </p:nvGraphicFramePr>
        <p:xfrm>
          <a:off x="763326" y="1484450"/>
          <a:ext cx="7543799" cy="4921926"/>
        </p:xfrm>
        <a:graphic>
          <a:graphicData uri="http://schemas.openxmlformats.org/drawingml/2006/table">
            <a:tbl>
              <a:tblPr firstRow="1" bandRow="1">
                <a:tableStyleId>{5C22544A-7EE6-4342-B048-85BDC9FD1C3A}</a:tableStyleId>
              </a:tblPr>
              <a:tblGrid>
                <a:gridCol w="609599">
                  <a:extLst>
                    <a:ext uri="{9D8B030D-6E8A-4147-A177-3AD203B41FA5}">
                      <a16:colId xmlns:a16="http://schemas.microsoft.com/office/drawing/2014/main" val="960132175"/>
                    </a:ext>
                  </a:extLst>
                </a:gridCol>
                <a:gridCol w="2364188">
                  <a:extLst>
                    <a:ext uri="{9D8B030D-6E8A-4147-A177-3AD203B41FA5}">
                      <a16:colId xmlns:a16="http://schemas.microsoft.com/office/drawing/2014/main" val="1341280908"/>
                    </a:ext>
                  </a:extLst>
                </a:gridCol>
                <a:gridCol w="1737764">
                  <a:extLst>
                    <a:ext uri="{9D8B030D-6E8A-4147-A177-3AD203B41FA5}">
                      <a16:colId xmlns:a16="http://schemas.microsoft.com/office/drawing/2014/main" val="4234215706"/>
                    </a:ext>
                  </a:extLst>
                </a:gridCol>
                <a:gridCol w="1006501">
                  <a:extLst>
                    <a:ext uri="{9D8B030D-6E8A-4147-A177-3AD203B41FA5}">
                      <a16:colId xmlns:a16="http://schemas.microsoft.com/office/drawing/2014/main" val="941768521"/>
                    </a:ext>
                  </a:extLst>
                </a:gridCol>
                <a:gridCol w="1825747">
                  <a:extLst>
                    <a:ext uri="{9D8B030D-6E8A-4147-A177-3AD203B41FA5}">
                      <a16:colId xmlns:a16="http://schemas.microsoft.com/office/drawing/2014/main" val="2482976314"/>
                    </a:ext>
                  </a:extLst>
                </a:gridCol>
              </a:tblGrid>
              <a:tr h="630396">
                <a:tc>
                  <a:txBody>
                    <a:bodyPr/>
                    <a:lstStyle/>
                    <a:p>
                      <a:pPr algn="ctr"/>
                      <a:r>
                        <a:rPr lang="en-US" sz="1400" dirty="0"/>
                        <a:t>Rank</a:t>
                      </a:r>
                      <a:endParaRPr lang="en-US" sz="1400" dirty="0">
                        <a:solidFill>
                          <a:schemeClr val="tx2"/>
                        </a:solidFill>
                      </a:endParaRPr>
                    </a:p>
                  </a:txBody>
                  <a:tcPr marL="20822" marR="20822" marT="20822" marB="20822" anchor="b"/>
                </a:tc>
                <a:tc>
                  <a:txBody>
                    <a:bodyPr/>
                    <a:lstStyle/>
                    <a:p>
                      <a:pPr algn="ctr"/>
                      <a:r>
                        <a:rPr lang="en-US" sz="1400" dirty="0" smtClean="0"/>
                        <a:t>City</a:t>
                      </a:r>
                      <a:endParaRPr lang="en-US" sz="1400" dirty="0">
                        <a:solidFill>
                          <a:schemeClr val="tx2"/>
                        </a:solidFill>
                      </a:endParaRPr>
                    </a:p>
                  </a:txBody>
                  <a:tcPr marL="20822" marR="20822" marT="20822" marB="20822" anchor="b"/>
                </a:tc>
                <a:tc>
                  <a:txBody>
                    <a:bodyPr/>
                    <a:lstStyle/>
                    <a:p>
                      <a:pPr algn="ctr"/>
                      <a:r>
                        <a:rPr lang="en-US" sz="1400"/>
                        <a:t>State</a:t>
                      </a:r>
                      <a:endParaRPr lang="en-US" sz="1400">
                        <a:solidFill>
                          <a:schemeClr val="tx2"/>
                        </a:solidFill>
                      </a:endParaRPr>
                    </a:p>
                  </a:txBody>
                  <a:tcPr marL="20822" marR="20822" marT="20822" marB="20822" anchor="b"/>
                </a:tc>
                <a:tc>
                  <a:txBody>
                    <a:bodyPr/>
                    <a:lstStyle/>
                    <a:p>
                      <a:pPr algn="ctr"/>
                      <a:r>
                        <a:rPr lang="en-US" sz="1400"/>
                        <a:t>Percent </a:t>
                      </a:r>
                      <a:br>
                        <a:rPr lang="en-US" sz="1400"/>
                      </a:br>
                      <a:r>
                        <a:rPr lang="en-US" sz="1400"/>
                        <a:t>increase</a:t>
                      </a:r>
                      <a:endParaRPr lang="en-US" sz="1400">
                        <a:solidFill>
                          <a:schemeClr val="tx2"/>
                        </a:solidFill>
                      </a:endParaRPr>
                    </a:p>
                  </a:txBody>
                  <a:tcPr marL="20822" marR="20822" marT="20822" marB="20822" anchor="b"/>
                </a:tc>
                <a:tc>
                  <a:txBody>
                    <a:bodyPr/>
                    <a:lstStyle/>
                    <a:p>
                      <a:pPr algn="ctr"/>
                      <a:r>
                        <a:rPr lang="en-US" sz="1400" dirty="0" smtClean="0"/>
                        <a:t>2018 </a:t>
                      </a:r>
                      <a:r>
                        <a:rPr lang="en-US" sz="1400" dirty="0"/>
                        <a:t>total population</a:t>
                      </a:r>
                      <a:endParaRPr lang="en-US" sz="1400" dirty="0">
                        <a:solidFill>
                          <a:schemeClr val="tx2"/>
                        </a:solidFill>
                      </a:endParaRPr>
                    </a:p>
                  </a:txBody>
                  <a:tcPr marL="20822" marR="20822" marT="20822" marB="20822" anchor="b"/>
                </a:tc>
                <a:extLst>
                  <a:ext uri="{0D108BD9-81ED-4DB2-BD59-A6C34878D82A}">
                    <a16:rowId xmlns:a16="http://schemas.microsoft.com/office/drawing/2014/main" val="2243015754"/>
                  </a:ext>
                </a:extLst>
              </a:tr>
              <a:tr h="286102">
                <a:tc>
                  <a:txBody>
                    <a:bodyPr/>
                    <a:lstStyle/>
                    <a:p>
                      <a:pPr algn="ctr" fontAlgn="b"/>
                      <a:r>
                        <a:rPr lang="en-US" sz="1400" b="0" i="0" u="none" strike="noStrike">
                          <a:solidFill>
                            <a:srgbClr val="000000"/>
                          </a:solidFill>
                          <a:effectLst/>
                          <a:latin typeface="+mn-lt"/>
                        </a:rPr>
                        <a:t>1</a:t>
                      </a:r>
                    </a:p>
                  </a:txBody>
                  <a:tcPr marL="7620" marR="7620" marT="7620" marB="0" anchor="b"/>
                </a:tc>
                <a:tc>
                  <a:txBody>
                    <a:bodyPr/>
                    <a:lstStyle/>
                    <a:p>
                      <a:pPr algn="l" fontAlgn="b"/>
                      <a:r>
                        <a:rPr lang="en-US" sz="1400" b="0" i="0" u="none" strike="noStrike" dirty="0" smtClean="0">
                          <a:solidFill>
                            <a:srgbClr val="000000"/>
                          </a:solidFill>
                          <a:effectLst/>
                          <a:latin typeface="+mn-lt"/>
                        </a:rPr>
                        <a:t>Buckeye</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AZ</a:t>
                      </a:r>
                    </a:p>
                  </a:txBody>
                  <a:tcPr marL="7620" marR="7620" marT="7620" marB="0" anchor="b"/>
                </a:tc>
                <a:tc>
                  <a:txBody>
                    <a:bodyPr/>
                    <a:lstStyle/>
                    <a:p>
                      <a:pPr algn="ctr" fontAlgn="b"/>
                      <a:r>
                        <a:rPr lang="en-US" sz="1400" b="0" i="0" u="none" strike="noStrike">
                          <a:solidFill>
                            <a:srgbClr val="000000"/>
                          </a:solidFill>
                          <a:effectLst/>
                          <a:latin typeface="+mn-lt"/>
                        </a:rPr>
                        <a:t>8.5</a:t>
                      </a:r>
                    </a:p>
                  </a:txBody>
                  <a:tcPr marL="7620" marR="7620" marT="7620" marB="0" anchor="b"/>
                </a:tc>
                <a:tc>
                  <a:txBody>
                    <a:bodyPr/>
                    <a:lstStyle/>
                    <a:p>
                      <a:pPr algn="r" fontAlgn="ctr"/>
                      <a:r>
                        <a:rPr lang="en-US" sz="1400" b="0" i="0" u="none" strike="noStrike">
                          <a:solidFill>
                            <a:srgbClr val="000000"/>
                          </a:solidFill>
                          <a:effectLst/>
                          <a:latin typeface="+mn-lt"/>
                        </a:rPr>
                        <a:t>                                74,370</a:t>
                      </a:r>
                    </a:p>
                  </a:txBody>
                  <a:tcPr marL="7620" marR="7620" marT="7620" marB="0" anchor="ctr"/>
                </a:tc>
                <a:extLst>
                  <a:ext uri="{0D108BD9-81ED-4DB2-BD59-A6C34878D82A}">
                    <a16:rowId xmlns:a16="http://schemas.microsoft.com/office/drawing/2014/main" val="420176458"/>
                  </a:ext>
                </a:extLst>
              </a:tr>
              <a:tr h="286102">
                <a:tc>
                  <a:txBody>
                    <a:bodyPr/>
                    <a:lstStyle/>
                    <a:p>
                      <a:pPr algn="ctr" fontAlgn="b"/>
                      <a:r>
                        <a:rPr lang="en-US" sz="1400" b="1" i="0" u="none" strike="noStrike">
                          <a:solidFill>
                            <a:srgbClr val="000000"/>
                          </a:solidFill>
                          <a:effectLst/>
                          <a:latin typeface="+mn-lt"/>
                        </a:rPr>
                        <a:t>2</a:t>
                      </a:r>
                    </a:p>
                  </a:txBody>
                  <a:tcPr marL="7620" marR="7620" marT="7620" marB="0" anchor="b"/>
                </a:tc>
                <a:tc>
                  <a:txBody>
                    <a:bodyPr/>
                    <a:lstStyle/>
                    <a:p>
                      <a:pPr algn="l" fontAlgn="b"/>
                      <a:r>
                        <a:rPr lang="en-US" sz="1400" b="1" i="0" u="none" strike="noStrike" dirty="0">
                          <a:solidFill>
                            <a:srgbClr val="000000"/>
                          </a:solidFill>
                          <a:effectLst/>
                          <a:latin typeface="+mn-lt"/>
                        </a:rPr>
                        <a:t>New </a:t>
                      </a:r>
                      <a:r>
                        <a:rPr lang="en-US" sz="1400" b="1" i="0" u="none" strike="noStrike" dirty="0" smtClean="0">
                          <a:solidFill>
                            <a:srgbClr val="000000"/>
                          </a:solidFill>
                          <a:effectLst/>
                          <a:latin typeface="+mn-lt"/>
                        </a:rPr>
                        <a:t>Braunfels</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i="0" u="none" strike="noStrike">
                          <a:solidFill>
                            <a:srgbClr val="000000"/>
                          </a:solidFill>
                          <a:effectLst/>
                          <a:latin typeface="+mn-lt"/>
                        </a:rPr>
                        <a:t>TX</a:t>
                      </a:r>
                    </a:p>
                  </a:txBody>
                  <a:tcPr marL="7620" marR="7620" marT="7620" marB="0" anchor="b"/>
                </a:tc>
                <a:tc>
                  <a:txBody>
                    <a:bodyPr/>
                    <a:lstStyle/>
                    <a:p>
                      <a:pPr algn="ctr" fontAlgn="b"/>
                      <a:r>
                        <a:rPr lang="en-US" sz="1400" b="1" i="0" u="none" strike="noStrike">
                          <a:solidFill>
                            <a:srgbClr val="000000"/>
                          </a:solidFill>
                          <a:effectLst/>
                          <a:latin typeface="+mn-lt"/>
                        </a:rPr>
                        <a:t>7.2</a:t>
                      </a:r>
                    </a:p>
                  </a:txBody>
                  <a:tcPr marL="7620" marR="7620" marT="7620" marB="0" anchor="b"/>
                </a:tc>
                <a:tc>
                  <a:txBody>
                    <a:bodyPr/>
                    <a:lstStyle/>
                    <a:p>
                      <a:pPr algn="r" fontAlgn="ctr"/>
                      <a:r>
                        <a:rPr lang="en-US" sz="1400" b="1" i="0" u="none" strike="noStrike" dirty="0">
                          <a:solidFill>
                            <a:srgbClr val="000000"/>
                          </a:solidFill>
                          <a:effectLst/>
                          <a:latin typeface="+mn-lt"/>
                        </a:rPr>
                        <a:t>                                84,612</a:t>
                      </a:r>
                    </a:p>
                  </a:txBody>
                  <a:tcPr marL="7620" marR="7620" marT="7620" marB="0" anchor="ctr"/>
                </a:tc>
                <a:extLst>
                  <a:ext uri="{0D108BD9-81ED-4DB2-BD59-A6C34878D82A}">
                    <a16:rowId xmlns:a16="http://schemas.microsoft.com/office/drawing/2014/main" val="1142088106"/>
                  </a:ext>
                </a:extLst>
              </a:tr>
              <a:tr h="286102">
                <a:tc>
                  <a:txBody>
                    <a:bodyPr/>
                    <a:lstStyle/>
                    <a:p>
                      <a:pPr algn="ctr" fontAlgn="b"/>
                      <a:r>
                        <a:rPr lang="en-US" sz="1400" b="0" i="0" u="none" strike="noStrike">
                          <a:solidFill>
                            <a:srgbClr val="000000"/>
                          </a:solidFill>
                          <a:effectLst/>
                          <a:latin typeface="+mn-lt"/>
                        </a:rPr>
                        <a:t>3</a:t>
                      </a:r>
                    </a:p>
                  </a:txBody>
                  <a:tcPr marL="7620" marR="7620" marT="7620" marB="0" anchor="b"/>
                </a:tc>
                <a:tc>
                  <a:txBody>
                    <a:bodyPr/>
                    <a:lstStyle/>
                    <a:p>
                      <a:pPr algn="l" fontAlgn="b"/>
                      <a:r>
                        <a:rPr lang="en-US" sz="1400" b="0" i="0" u="none" strike="noStrike" dirty="0" smtClean="0">
                          <a:solidFill>
                            <a:srgbClr val="000000"/>
                          </a:solidFill>
                          <a:effectLst/>
                          <a:latin typeface="+mn-lt"/>
                        </a:rPr>
                        <a:t>Apex</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NC</a:t>
                      </a:r>
                    </a:p>
                  </a:txBody>
                  <a:tcPr marL="7620" marR="7620" marT="7620" marB="0" anchor="b"/>
                </a:tc>
                <a:tc>
                  <a:txBody>
                    <a:bodyPr/>
                    <a:lstStyle/>
                    <a:p>
                      <a:pPr algn="ctr" fontAlgn="b"/>
                      <a:r>
                        <a:rPr lang="en-US" sz="1400" b="0" i="0" u="none" strike="noStrike">
                          <a:solidFill>
                            <a:srgbClr val="000000"/>
                          </a:solidFill>
                          <a:effectLst/>
                          <a:latin typeface="+mn-lt"/>
                        </a:rPr>
                        <a:t>6.8</a:t>
                      </a:r>
                    </a:p>
                  </a:txBody>
                  <a:tcPr marL="7620" marR="7620" marT="7620" marB="0" anchor="b"/>
                </a:tc>
                <a:tc>
                  <a:txBody>
                    <a:bodyPr/>
                    <a:lstStyle/>
                    <a:p>
                      <a:pPr algn="r" fontAlgn="ctr"/>
                      <a:r>
                        <a:rPr lang="en-US" sz="1400" b="0" i="0" u="none" strike="noStrike">
                          <a:solidFill>
                            <a:srgbClr val="000000"/>
                          </a:solidFill>
                          <a:effectLst/>
                          <a:latin typeface="+mn-lt"/>
                        </a:rPr>
                        <a:t>                                53,852</a:t>
                      </a:r>
                    </a:p>
                  </a:txBody>
                  <a:tcPr marL="7620" marR="7620" marT="7620" marB="0" anchor="ctr"/>
                </a:tc>
                <a:extLst>
                  <a:ext uri="{0D108BD9-81ED-4DB2-BD59-A6C34878D82A}">
                    <a16:rowId xmlns:a16="http://schemas.microsoft.com/office/drawing/2014/main" val="386145582"/>
                  </a:ext>
                </a:extLst>
              </a:tr>
              <a:tr h="286102">
                <a:tc>
                  <a:txBody>
                    <a:bodyPr/>
                    <a:lstStyle/>
                    <a:p>
                      <a:pPr algn="ctr" fontAlgn="b"/>
                      <a:r>
                        <a:rPr lang="en-US" sz="1400" b="1" i="0" u="none" strike="noStrike">
                          <a:solidFill>
                            <a:srgbClr val="000000"/>
                          </a:solidFill>
                          <a:effectLst/>
                          <a:latin typeface="+mn-lt"/>
                        </a:rPr>
                        <a:t>4</a:t>
                      </a:r>
                    </a:p>
                  </a:txBody>
                  <a:tcPr marL="7620" marR="7620" marT="7620" marB="0" anchor="b"/>
                </a:tc>
                <a:tc>
                  <a:txBody>
                    <a:bodyPr/>
                    <a:lstStyle/>
                    <a:p>
                      <a:pPr algn="l" fontAlgn="b"/>
                      <a:r>
                        <a:rPr lang="en-US" sz="1400" b="1" i="0" u="none" strike="noStrike" dirty="0" smtClean="0">
                          <a:solidFill>
                            <a:srgbClr val="000000"/>
                          </a:solidFill>
                          <a:effectLst/>
                          <a:latin typeface="+mn-lt"/>
                        </a:rPr>
                        <a:t>Frisco</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i="0" u="none" strike="noStrike">
                          <a:solidFill>
                            <a:srgbClr val="000000"/>
                          </a:solidFill>
                          <a:effectLst/>
                          <a:latin typeface="+mn-lt"/>
                        </a:rPr>
                        <a:t>TX</a:t>
                      </a:r>
                    </a:p>
                  </a:txBody>
                  <a:tcPr marL="7620" marR="7620" marT="7620" marB="0" anchor="b"/>
                </a:tc>
                <a:tc>
                  <a:txBody>
                    <a:bodyPr/>
                    <a:lstStyle/>
                    <a:p>
                      <a:pPr algn="ctr" fontAlgn="b"/>
                      <a:r>
                        <a:rPr lang="en-US" sz="1400" b="1" i="0" u="none" strike="noStrike">
                          <a:solidFill>
                            <a:srgbClr val="000000"/>
                          </a:solidFill>
                          <a:effectLst/>
                          <a:latin typeface="+mn-lt"/>
                        </a:rPr>
                        <a:t>6.1</a:t>
                      </a:r>
                    </a:p>
                  </a:txBody>
                  <a:tcPr marL="7620" marR="7620" marT="7620" marB="0" anchor="b"/>
                </a:tc>
                <a:tc>
                  <a:txBody>
                    <a:bodyPr/>
                    <a:lstStyle/>
                    <a:p>
                      <a:pPr algn="r" fontAlgn="ctr"/>
                      <a:r>
                        <a:rPr lang="en-US" sz="1400" b="1" i="0" u="none" strike="noStrike" dirty="0">
                          <a:solidFill>
                            <a:srgbClr val="000000"/>
                          </a:solidFill>
                          <a:effectLst/>
                          <a:latin typeface="+mn-lt"/>
                        </a:rPr>
                        <a:t>                              188,170</a:t>
                      </a:r>
                    </a:p>
                  </a:txBody>
                  <a:tcPr marL="7620" marR="7620" marT="7620" marB="0" anchor="ctr"/>
                </a:tc>
                <a:extLst>
                  <a:ext uri="{0D108BD9-81ED-4DB2-BD59-A6C34878D82A}">
                    <a16:rowId xmlns:a16="http://schemas.microsoft.com/office/drawing/2014/main" val="2238555544"/>
                  </a:ext>
                </a:extLst>
              </a:tr>
              <a:tr h="286102">
                <a:tc>
                  <a:txBody>
                    <a:bodyPr/>
                    <a:lstStyle/>
                    <a:p>
                      <a:pPr algn="ctr" fontAlgn="b"/>
                      <a:r>
                        <a:rPr lang="en-US" sz="1400" b="0" i="0" u="none" strike="noStrike">
                          <a:solidFill>
                            <a:srgbClr val="000000"/>
                          </a:solidFill>
                          <a:effectLst/>
                          <a:latin typeface="+mn-lt"/>
                        </a:rPr>
                        <a:t>5</a:t>
                      </a:r>
                    </a:p>
                  </a:txBody>
                  <a:tcPr marL="7620" marR="7620" marT="7620" marB="0" anchor="b"/>
                </a:tc>
                <a:tc>
                  <a:txBody>
                    <a:bodyPr/>
                    <a:lstStyle/>
                    <a:p>
                      <a:pPr algn="l" fontAlgn="b"/>
                      <a:r>
                        <a:rPr lang="en-US" sz="1400" b="0" i="0" u="none" strike="noStrike" dirty="0" smtClean="0">
                          <a:solidFill>
                            <a:srgbClr val="000000"/>
                          </a:solidFill>
                          <a:effectLst/>
                          <a:latin typeface="+mn-lt"/>
                        </a:rPr>
                        <a:t>Meridian</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ID</a:t>
                      </a:r>
                    </a:p>
                  </a:txBody>
                  <a:tcPr marL="7620" marR="7620" marT="7620" marB="0" anchor="b"/>
                </a:tc>
                <a:tc>
                  <a:txBody>
                    <a:bodyPr/>
                    <a:lstStyle/>
                    <a:p>
                      <a:pPr algn="ctr" fontAlgn="b"/>
                      <a:r>
                        <a:rPr lang="en-US" sz="1400" b="0" i="0" u="none" strike="noStrike">
                          <a:solidFill>
                            <a:srgbClr val="000000"/>
                          </a:solidFill>
                          <a:effectLst/>
                          <a:latin typeface="+mn-lt"/>
                        </a:rPr>
                        <a:t>6.1</a:t>
                      </a:r>
                    </a:p>
                  </a:txBody>
                  <a:tcPr marL="7620" marR="7620" marT="7620" marB="0" anchor="b"/>
                </a:tc>
                <a:tc>
                  <a:txBody>
                    <a:bodyPr/>
                    <a:lstStyle/>
                    <a:p>
                      <a:pPr algn="r" fontAlgn="ctr"/>
                      <a:r>
                        <a:rPr lang="en-US" sz="1400" b="0" i="0" u="none" strike="noStrike">
                          <a:solidFill>
                            <a:srgbClr val="000000"/>
                          </a:solidFill>
                          <a:effectLst/>
                          <a:latin typeface="+mn-lt"/>
                        </a:rPr>
                        <a:t>                              106,804</a:t>
                      </a:r>
                    </a:p>
                  </a:txBody>
                  <a:tcPr marL="7620" marR="7620" marT="7620" marB="0" anchor="ctr"/>
                </a:tc>
                <a:extLst>
                  <a:ext uri="{0D108BD9-81ED-4DB2-BD59-A6C34878D82A}">
                    <a16:rowId xmlns:a16="http://schemas.microsoft.com/office/drawing/2014/main" val="976930730"/>
                  </a:ext>
                </a:extLst>
              </a:tr>
              <a:tr h="286102">
                <a:tc>
                  <a:txBody>
                    <a:bodyPr/>
                    <a:lstStyle/>
                    <a:p>
                      <a:pPr algn="ctr" fontAlgn="b"/>
                      <a:r>
                        <a:rPr lang="en-US" sz="1400" b="1" i="0" u="none" strike="noStrike">
                          <a:solidFill>
                            <a:srgbClr val="000000"/>
                          </a:solidFill>
                          <a:effectLst/>
                          <a:latin typeface="+mn-lt"/>
                        </a:rPr>
                        <a:t>6</a:t>
                      </a:r>
                    </a:p>
                  </a:txBody>
                  <a:tcPr marL="7620" marR="7620" marT="7620" marB="0" anchor="b"/>
                </a:tc>
                <a:tc>
                  <a:txBody>
                    <a:bodyPr/>
                    <a:lstStyle/>
                    <a:p>
                      <a:pPr algn="l" fontAlgn="b"/>
                      <a:r>
                        <a:rPr lang="en-US" sz="1400" b="1" i="0" u="none" strike="noStrike" dirty="0" smtClean="0">
                          <a:solidFill>
                            <a:srgbClr val="000000"/>
                          </a:solidFill>
                          <a:effectLst/>
                          <a:latin typeface="+mn-lt"/>
                        </a:rPr>
                        <a:t>McKinney</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i="0" u="none" strike="noStrike">
                          <a:solidFill>
                            <a:srgbClr val="000000"/>
                          </a:solidFill>
                          <a:effectLst/>
                          <a:latin typeface="+mn-lt"/>
                        </a:rPr>
                        <a:t>TX</a:t>
                      </a:r>
                    </a:p>
                  </a:txBody>
                  <a:tcPr marL="7620" marR="7620" marT="7620" marB="0" anchor="b"/>
                </a:tc>
                <a:tc>
                  <a:txBody>
                    <a:bodyPr/>
                    <a:lstStyle/>
                    <a:p>
                      <a:pPr algn="ctr" fontAlgn="b"/>
                      <a:r>
                        <a:rPr lang="en-US" sz="1400" b="1" i="0" u="none" strike="noStrike">
                          <a:solidFill>
                            <a:srgbClr val="000000"/>
                          </a:solidFill>
                          <a:effectLst/>
                          <a:latin typeface="+mn-lt"/>
                        </a:rPr>
                        <a:t>5.4</a:t>
                      </a:r>
                    </a:p>
                  </a:txBody>
                  <a:tcPr marL="7620" marR="7620" marT="7620" marB="0" anchor="b"/>
                </a:tc>
                <a:tc>
                  <a:txBody>
                    <a:bodyPr/>
                    <a:lstStyle/>
                    <a:p>
                      <a:pPr algn="r" fontAlgn="ctr"/>
                      <a:r>
                        <a:rPr lang="en-US" sz="1400" b="1" i="0" u="none" strike="noStrike" dirty="0">
                          <a:solidFill>
                            <a:srgbClr val="000000"/>
                          </a:solidFill>
                          <a:effectLst/>
                          <a:latin typeface="+mn-lt"/>
                        </a:rPr>
                        <a:t>                              191,645</a:t>
                      </a:r>
                    </a:p>
                  </a:txBody>
                  <a:tcPr marL="7620" marR="7620" marT="7620" marB="0" anchor="ctr"/>
                </a:tc>
                <a:extLst>
                  <a:ext uri="{0D108BD9-81ED-4DB2-BD59-A6C34878D82A}">
                    <a16:rowId xmlns:a16="http://schemas.microsoft.com/office/drawing/2014/main" val="4056438138"/>
                  </a:ext>
                </a:extLst>
              </a:tr>
              <a:tr h="286102">
                <a:tc>
                  <a:txBody>
                    <a:bodyPr/>
                    <a:lstStyle/>
                    <a:p>
                      <a:pPr algn="ctr" fontAlgn="b"/>
                      <a:r>
                        <a:rPr lang="en-US" sz="1400" b="1" i="0" u="none" strike="noStrike">
                          <a:solidFill>
                            <a:srgbClr val="000000"/>
                          </a:solidFill>
                          <a:effectLst/>
                          <a:latin typeface="+mn-lt"/>
                        </a:rPr>
                        <a:t>7</a:t>
                      </a:r>
                    </a:p>
                  </a:txBody>
                  <a:tcPr marL="7620" marR="7620" marT="7620" marB="0" anchor="b"/>
                </a:tc>
                <a:tc>
                  <a:txBody>
                    <a:bodyPr/>
                    <a:lstStyle/>
                    <a:p>
                      <a:pPr algn="l" fontAlgn="b"/>
                      <a:r>
                        <a:rPr lang="en-US" sz="1400" b="1" i="0" u="none" strike="noStrike" dirty="0" smtClean="0">
                          <a:solidFill>
                            <a:srgbClr val="000000"/>
                          </a:solidFill>
                          <a:effectLst/>
                          <a:latin typeface="+mn-lt"/>
                        </a:rPr>
                        <a:t>Georgetown</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i="0" u="none" strike="noStrike">
                          <a:solidFill>
                            <a:srgbClr val="000000"/>
                          </a:solidFill>
                          <a:effectLst/>
                          <a:latin typeface="+mn-lt"/>
                        </a:rPr>
                        <a:t>TX</a:t>
                      </a:r>
                    </a:p>
                  </a:txBody>
                  <a:tcPr marL="7620" marR="7620" marT="7620" marB="0" anchor="b"/>
                </a:tc>
                <a:tc>
                  <a:txBody>
                    <a:bodyPr/>
                    <a:lstStyle/>
                    <a:p>
                      <a:pPr algn="ctr" fontAlgn="b"/>
                      <a:r>
                        <a:rPr lang="en-US" sz="1400" b="1" i="0" u="none" strike="noStrike">
                          <a:solidFill>
                            <a:srgbClr val="000000"/>
                          </a:solidFill>
                          <a:effectLst/>
                          <a:latin typeface="+mn-lt"/>
                        </a:rPr>
                        <a:t>5.2</a:t>
                      </a:r>
                    </a:p>
                  </a:txBody>
                  <a:tcPr marL="7620" marR="7620" marT="7620" marB="0" anchor="b"/>
                </a:tc>
                <a:tc>
                  <a:txBody>
                    <a:bodyPr/>
                    <a:lstStyle/>
                    <a:p>
                      <a:pPr algn="r" fontAlgn="ctr"/>
                      <a:r>
                        <a:rPr lang="en-US" sz="1400" b="1" i="0" u="none" strike="noStrike" dirty="0">
                          <a:solidFill>
                            <a:srgbClr val="000000"/>
                          </a:solidFill>
                          <a:effectLst/>
                          <a:latin typeface="+mn-lt"/>
                        </a:rPr>
                        <a:t>                                74,180</a:t>
                      </a:r>
                    </a:p>
                  </a:txBody>
                  <a:tcPr marL="7620" marR="7620" marT="7620" marB="0" anchor="ctr"/>
                </a:tc>
                <a:extLst>
                  <a:ext uri="{0D108BD9-81ED-4DB2-BD59-A6C34878D82A}">
                    <a16:rowId xmlns:a16="http://schemas.microsoft.com/office/drawing/2014/main" val="2227675529"/>
                  </a:ext>
                </a:extLst>
              </a:tr>
              <a:tr h="286102">
                <a:tc>
                  <a:txBody>
                    <a:bodyPr/>
                    <a:lstStyle/>
                    <a:p>
                      <a:pPr algn="ctr" fontAlgn="b"/>
                      <a:r>
                        <a:rPr lang="en-US" sz="1400" b="0" i="0" u="none" strike="noStrike">
                          <a:solidFill>
                            <a:srgbClr val="000000"/>
                          </a:solidFill>
                          <a:effectLst/>
                          <a:latin typeface="+mn-lt"/>
                        </a:rPr>
                        <a:t>8</a:t>
                      </a:r>
                    </a:p>
                  </a:txBody>
                  <a:tcPr marL="7620" marR="7620" marT="7620" marB="0" anchor="b"/>
                </a:tc>
                <a:tc>
                  <a:txBody>
                    <a:bodyPr/>
                    <a:lstStyle/>
                    <a:p>
                      <a:pPr algn="l" fontAlgn="b"/>
                      <a:r>
                        <a:rPr lang="en-US" sz="1400" b="0" i="0" u="none" strike="noStrike" dirty="0" smtClean="0">
                          <a:solidFill>
                            <a:srgbClr val="000000"/>
                          </a:solidFill>
                          <a:effectLst/>
                          <a:latin typeface="+mn-lt"/>
                        </a:rPr>
                        <a:t>Rowlett</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TX</a:t>
                      </a:r>
                    </a:p>
                  </a:txBody>
                  <a:tcPr marL="7620" marR="7620" marT="7620" marB="0" anchor="b"/>
                </a:tc>
                <a:tc>
                  <a:txBody>
                    <a:bodyPr/>
                    <a:lstStyle/>
                    <a:p>
                      <a:pPr algn="ctr" fontAlgn="b"/>
                      <a:r>
                        <a:rPr lang="en-US" sz="1400" b="0" i="0" u="none" strike="noStrike">
                          <a:solidFill>
                            <a:srgbClr val="000000"/>
                          </a:solidFill>
                          <a:effectLst/>
                          <a:latin typeface="+mn-lt"/>
                        </a:rPr>
                        <a:t>5.1</a:t>
                      </a:r>
                    </a:p>
                  </a:txBody>
                  <a:tcPr marL="7620" marR="7620" marT="7620" marB="0" anchor="b"/>
                </a:tc>
                <a:tc>
                  <a:txBody>
                    <a:bodyPr/>
                    <a:lstStyle/>
                    <a:p>
                      <a:pPr algn="r" fontAlgn="ctr"/>
                      <a:r>
                        <a:rPr lang="en-US" sz="1400" b="0" i="0" u="none" strike="noStrike">
                          <a:solidFill>
                            <a:srgbClr val="000000"/>
                          </a:solidFill>
                          <a:effectLst/>
                          <a:latin typeface="+mn-lt"/>
                        </a:rPr>
                        <a:t>                                66,285</a:t>
                      </a:r>
                    </a:p>
                  </a:txBody>
                  <a:tcPr marL="7620" marR="7620" marT="7620" marB="0" anchor="ctr"/>
                </a:tc>
                <a:extLst>
                  <a:ext uri="{0D108BD9-81ED-4DB2-BD59-A6C34878D82A}">
                    <a16:rowId xmlns:a16="http://schemas.microsoft.com/office/drawing/2014/main" val="1010503856"/>
                  </a:ext>
                </a:extLst>
              </a:tr>
              <a:tr h="286102">
                <a:tc>
                  <a:txBody>
                    <a:bodyPr/>
                    <a:lstStyle/>
                    <a:p>
                      <a:pPr algn="ctr" fontAlgn="b"/>
                      <a:r>
                        <a:rPr lang="en-US" sz="1400" b="0" i="0" u="none" strike="noStrike">
                          <a:solidFill>
                            <a:srgbClr val="000000"/>
                          </a:solidFill>
                          <a:effectLst/>
                          <a:latin typeface="+mn-lt"/>
                        </a:rPr>
                        <a:t>9</a:t>
                      </a:r>
                    </a:p>
                  </a:txBody>
                  <a:tcPr marL="7620" marR="7620" marT="7620" marB="0" anchor="b"/>
                </a:tc>
                <a:tc>
                  <a:txBody>
                    <a:bodyPr/>
                    <a:lstStyle/>
                    <a:p>
                      <a:pPr algn="l" fontAlgn="b"/>
                      <a:r>
                        <a:rPr lang="en-US" sz="1400" b="0" i="0" u="none" strike="noStrike" dirty="0">
                          <a:solidFill>
                            <a:srgbClr val="000000"/>
                          </a:solidFill>
                          <a:effectLst/>
                          <a:latin typeface="+mn-lt"/>
                        </a:rPr>
                        <a:t>St. </a:t>
                      </a:r>
                      <a:r>
                        <a:rPr lang="en-US" sz="1400" b="0" i="0" u="none" strike="noStrike" dirty="0" smtClean="0">
                          <a:solidFill>
                            <a:srgbClr val="000000"/>
                          </a:solidFill>
                          <a:effectLst/>
                          <a:latin typeface="+mn-lt"/>
                        </a:rPr>
                        <a:t>Cloud</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FL</a:t>
                      </a:r>
                    </a:p>
                  </a:txBody>
                  <a:tcPr marL="7620" marR="7620" marT="7620" marB="0" anchor="b"/>
                </a:tc>
                <a:tc>
                  <a:txBody>
                    <a:bodyPr/>
                    <a:lstStyle/>
                    <a:p>
                      <a:pPr algn="ctr" fontAlgn="b"/>
                      <a:r>
                        <a:rPr lang="en-US" sz="1400" b="0" i="0" u="none" strike="noStrike">
                          <a:solidFill>
                            <a:srgbClr val="000000"/>
                          </a:solidFill>
                          <a:effectLst/>
                          <a:latin typeface="+mn-lt"/>
                        </a:rPr>
                        <a:t>5</a:t>
                      </a:r>
                    </a:p>
                  </a:txBody>
                  <a:tcPr marL="7620" marR="7620" marT="7620" marB="0" anchor="b"/>
                </a:tc>
                <a:tc>
                  <a:txBody>
                    <a:bodyPr/>
                    <a:lstStyle/>
                    <a:p>
                      <a:pPr algn="r" fontAlgn="ctr"/>
                      <a:r>
                        <a:rPr lang="en-US" sz="1400" b="0" i="0" u="none" strike="noStrike">
                          <a:solidFill>
                            <a:srgbClr val="000000"/>
                          </a:solidFill>
                          <a:effectLst/>
                          <a:latin typeface="+mn-lt"/>
                        </a:rPr>
                        <a:t>                                54,115</a:t>
                      </a:r>
                    </a:p>
                  </a:txBody>
                  <a:tcPr marL="7620" marR="7620" marT="7620" marB="0" anchor="ctr"/>
                </a:tc>
                <a:extLst>
                  <a:ext uri="{0D108BD9-81ED-4DB2-BD59-A6C34878D82A}">
                    <a16:rowId xmlns:a16="http://schemas.microsoft.com/office/drawing/2014/main" val="4212290363"/>
                  </a:ext>
                </a:extLst>
              </a:tr>
              <a:tr h="286102">
                <a:tc>
                  <a:txBody>
                    <a:bodyPr/>
                    <a:lstStyle/>
                    <a:p>
                      <a:pPr algn="ctr" fontAlgn="b"/>
                      <a:r>
                        <a:rPr lang="en-US" sz="1400" b="0" i="0" u="none" strike="noStrike">
                          <a:solidFill>
                            <a:srgbClr val="000000"/>
                          </a:solidFill>
                          <a:effectLst/>
                          <a:latin typeface="+mn-lt"/>
                        </a:rPr>
                        <a:t>10</a:t>
                      </a:r>
                    </a:p>
                  </a:txBody>
                  <a:tcPr marL="7620" marR="7620" marT="7620" marB="0" anchor="b"/>
                </a:tc>
                <a:tc>
                  <a:txBody>
                    <a:bodyPr/>
                    <a:lstStyle/>
                    <a:p>
                      <a:pPr algn="l" fontAlgn="b"/>
                      <a:r>
                        <a:rPr lang="en-US" sz="1400" b="0" i="0" u="none" strike="noStrike" dirty="0" smtClean="0">
                          <a:solidFill>
                            <a:srgbClr val="000000"/>
                          </a:solidFill>
                          <a:effectLst/>
                          <a:latin typeface="+mn-lt"/>
                        </a:rPr>
                        <a:t>Ankeny</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IA</a:t>
                      </a:r>
                    </a:p>
                  </a:txBody>
                  <a:tcPr marL="7620" marR="7620" marT="7620" marB="0" anchor="b"/>
                </a:tc>
                <a:tc>
                  <a:txBody>
                    <a:bodyPr/>
                    <a:lstStyle/>
                    <a:p>
                      <a:pPr algn="ctr" fontAlgn="b"/>
                      <a:r>
                        <a:rPr lang="en-US" sz="1400" b="0" i="0" u="none" strike="noStrike">
                          <a:solidFill>
                            <a:srgbClr val="000000"/>
                          </a:solidFill>
                          <a:effectLst/>
                          <a:latin typeface="+mn-lt"/>
                        </a:rPr>
                        <a:t>4.6</a:t>
                      </a:r>
                    </a:p>
                  </a:txBody>
                  <a:tcPr marL="7620" marR="7620" marT="7620" marB="0" anchor="b"/>
                </a:tc>
                <a:tc>
                  <a:txBody>
                    <a:bodyPr/>
                    <a:lstStyle/>
                    <a:p>
                      <a:pPr algn="r" fontAlgn="ctr"/>
                      <a:r>
                        <a:rPr lang="en-US" sz="1400" b="0" i="0" u="none" strike="noStrike">
                          <a:solidFill>
                            <a:srgbClr val="000000"/>
                          </a:solidFill>
                          <a:effectLst/>
                          <a:latin typeface="+mn-lt"/>
                        </a:rPr>
                        <a:t>                                65,284</a:t>
                      </a:r>
                    </a:p>
                  </a:txBody>
                  <a:tcPr marL="7620" marR="7620" marT="7620" marB="0" anchor="ctr"/>
                </a:tc>
                <a:extLst>
                  <a:ext uri="{0D108BD9-81ED-4DB2-BD59-A6C34878D82A}">
                    <a16:rowId xmlns:a16="http://schemas.microsoft.com/office/drawing/2014/main" val="1098227547"/>
                  </a:ext>
                </a:extLst>
              </a:tr>
              <a:tr h="286102">
                <a:tc>
                  <a:txBody>
                    <a:bodyPr/>
                    <a:lstStyle/>
                    <a:p>
                      <a:pPr algn="ctr" fontAlgn="b"/>
                      <a:r>
                        <a:rPr lang="en-US" sz="1400" b="0" i="0" u="none" strike="noStrike">
                          <a:solidFill>
                            <a:srgbClr val="000000"/>
                          </a:solidFill>
                          <a:effectLst/>
                          <a:latin typeface="+mn-lt"/>
                        </a:rPr>
                        <a:t>11</a:t>
                      </a:r>
                    </a:p>
                  </a:txBody>
                  <a:tcPr marL="7620" marR="7620" marT="7620" marB="0" anchor="b"/>
                </a:tc>
                <a:tc>
                  <a:txBody>
                    <a:bodyPr/>
                    <a:lstStyle/>
                    <a:p>
                      <a:pPr algn="l" fontAlgn="b"/>
                      <a:r>
                        <a:rPr lang="en-US" sz="1400" b="0" i="0" u="none" strike="noStrike" dirty="0" smtClean="0">
                          <a:solidFill>
                            <a:srgbClr val="000000"/>
                          </a:solidFill>
                          <a:effectLst/>
                          <a:latin typeface="+mn-lt"/>
                        </a:rPr>
                        <a:t>Dublin</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CA</a:t>
                      </a:r>
                    </a:p>
                  </a:txBody>
                  <a:tcPr marL="7620" marR="7620" marT="7620" marB="0" anchor="b"/>
                </a:tc>
                <a:tc>
                  <a:txBody>
                    <a:bodyPr/>
                    <a:lstStyle/>
                    <a:p>
                      <a:pPr algn="ctr" fontAlgn="b"/>
                      <a:r>
                        <a:rPr lang="en-US" sz="1400" b="0" i="0" u="none" strike="noStrike">
                          <a:solidFill>
                            <a:srgbClr val="000000"/>
                          </a:solidFill>
                          <a:effectLst/>
                          <a:latin typeface="+mn-lt"/>
                        </a:rPr>
                        <a:t>4.5</a:t>
                      </a:r>
                    </a:p>
                  </a:txBody>
                  <a:tcPr marL="7620" marR="7620" marT="7620" marB="0" anchor="b"/>
                </a:tc>
                <a:tc>
                  <a:txBody>
                    <a:bodyPr/>
                    <a:lstStyle/>
                    <a:p>
                      <a:pPr algn="r" fontAlgn="ctr"/>
                      <a:r>
                        <a:rPr lang="en-US" sz="1400" b="0" i="0" u="none" strike="noStrike">
                          <a:solidFill>
                            <a:srgbClr val="000000"/>
                          </a:solidFill>
                          <a:effectLst/>
                          <a:latin typeface="+mn-lt"/>
                        </a:rPr>
                        <a:t>                                63,445</a:t>
                      </a:r>
                    </a:p>
                  </a:txBody>
                  <a:tcPr marL="7620" marR="7620" marT="7620" marB="0" anchor="ctr"/>
                </a:tc>
                <a:extLst>
                  <a:ext uri="{0D108BD9-81ED-4DB2-BD59-A6C34878D82A}">
                    <a16:rowId xmlns:a16="http://schemas.microsoft.com/office/drawing/2014/main" val="696768454"/>
                  </a:ext>
                </a:extLst>
              </a:tr>
              <a:tr h="286102">
                <a:tc>
                  <a:txBody>
                    <a:bodyPr/>
                    <a:lstStyle/>
                    <a:p>
                      <a:pPr algn="ctr" fontAlgn="b"/>
                      <a:r>
                        <a:rPr lang="en-US" sz="1400" b="0" i="0" u="none" strike="noStrike">
                          <a:solidFill>
                            <a:srgbClr val="000000"/>
                          </a:solidFill>
                          <a:effectLst/>
                          <a:latin typeface="+mn-lt"/>
                        </a:rPr>
                        <a:t>12</a:t>
                      </a:r>
                    </a:p>
                  </a:txBody>
                  <a:tcPr marL="7620" marR="7620" marT="7620" marB="0" anchor="b"/>
                </a:tc>
                <a:tc>
                  <a:txBody>
                    <a:bodyPr/>
                    <a:lstStyle/>
                    <a:p>
                      <a:pPr algn="l" fontAlgn="b"/>
                      <a:r>
                        <a:rPr lang="en-US" sz="1400" b="0" i="0" u="none" strike="noStrike" dirty="0">
                          <a:solidFill>
                            <a:srgbClr val="000000"/>
                          </a:solidFill>
                          <a:effectLst/>
                          <a:latin typeface="+mn-lt"/>
                        </a:rPr>
                        <a:t>South </a:t>
                      </a:r>
                      <a:r>
                        <a:rPr lang="en-US" sz="1400" b="0" i="0" u="none" strike="noStrike" dirty="0" smtClean="0">
                          <a:solidFill>
                            <a:srgbClr val="000000"/>
                          </a:solidFill>
                          <a:effectLst/>
                          <a:latin typeface="+mn-lt"/>
                        </a:rPr>
                        <a:t>Jordan</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UT</a:t>
                      </a:r>
                    </a:p>
                  </a:txBody>
                  <a:tcPr marL="7620" marR="7620" marT="7620" marB="0" anchor="b"/>
                </a:tc>
                <a:tc>
                  <a:txBody>
                    <a:bodyPr/>
                    <a:lstStyle/>
                    <a:p>
                      <a:pPr algn="ctr" fontAlgn="b"/>
                      <a:r>
                        <a:rPr lang="en-US" sz="1400" b="0" i="0" u="none" strike="noStrike">
                          <a:solidFill>
                            <a:srgbClr val="000000"/>
                          </a:solidFill>
                          <a:effectLst/>
                          <a:latin typeface="+mn-lt"/>
                        </a:rPr>
                        <a:t>4.4</a:t>
                      </a:r>
                    </a:p>
                  </a:txBody>
                  <a:tcPr marL="7620" marR="7620" marT="7620" marB="0" anchor="b"/>
                </a:tc>
                <a:tc>
                  <a:txBody>
                    <a:bodyPr/>
                    <a:lstStyle/>
                    <a:p>
                      <a:pPr algn="r" fontAlgn="ctr"/>
                      <a:r>
                        <a:rPr lang="en-US" sz="1400" b="0" i="0" u="none" strike="noStrike">
                          <a:solidFill>
                            <a:srgbClr val="000000"/>
                          </a:solidFill>
                          <a:effectLst/>
                          <a:latin typeface="+mn-lt"/>
                        </a:rPr>
                        <a:t>                                74,149</a:t>
                      </a:r>
                    </a:p>
                  </a:txBody>
                  <a:tcPr marL="7620" marR="7620" marT="7620" marB="0" anchor="ctr"/>
                </a:tc>
                <a:extLst>
                  <a:ext uri="{0D108BD9-81ED-4DB2-BD59-A6C34878D82A}">
                    <a16:rowId xmlns:a16="http://schemas.microsoft.com/office/drawing/2014/main" val="369870402"/>
                  </a:ext>
                </a:extLst>
              </a:tr>
              <a:tr h="286102">
                <a:tc>
                  <a:txBody>
                    <a:bodyPr/>
                    <a:lstStyle/>
                    <a:p>
                      <a:pPr algn="ctr" fontAlgn="b"/>
                      <a:r>
                        <a:rPr lang="en-US" sz="1400" b="1" i="0" u="none" strike="noStrike">
                          <a:solidFill>
                            <a:srgbClr val="000000"/>
                          </a:solidFill>
                          <a:effectLst/>
                          <a:latin typeface="+mn-lt"/>
                        </a:rPr>
                        <a:t>13</a:t>
                      </a:r>
                    </a:p>
                  </a:txBody>
                  <a:tcPr marL="7620" marR="7620" marT="7620" marB="0" anchor="b"/>
                </a:tc>
                <a:tc>
                  <a:txBody>
                    <a:bodyPr/>
                    <a:lstStyle/>
                    <a:p>
                      <a:pPr algn="l" fontAlgn="b"/>
                      <a:r>
                        <a:rPr lang="en-US" sz="1400" b="1" i="0" u="none" strike="noStrike" dirty="0" smtClean="0">
                          <a:solidFill>
                            <a:srgbClr val="000000"/>
                          </a:solidFill>
                          <a:effectLst/>
                          <a:latin typeface="+mn-lt"/>
                        </a:rPr>
                        <a:t>Midland</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i="0" u="none" strike="noStrike">
                          <a:solidFill>
                            <a:srgbClr val="000000"/>
                          </a:solidFill>
                          <a:effectLst/>
                          <a:latin typeface="+mn-lt"/>
                        </a:rPr>
                        <a:t>TX</a:t>
                      </a:r>
                    </a:p>
                  </a:txBody>
                  <a:tcPr marL="7620" marR="7620" marT="7620" marB="0" anchor="b"/>
                </a:tc>
                <a:tc>
                  <a:txBody>
                    <a:bodyPr/>
                    <a:lstStyle/>
                    <a:p>
                      <a:pPr algn="ctr" fontAlgn="b"/>
                      <a:r>
                        <a:rPr lang="en-US" sz="1400" b="1" i="0" u="none" strike="noStrike">
                          <a:solidFill>
                            <a:srgbClr val="000000"/>
                          </a:solidFill>
                          <a:effectLst/>
                          <a:latin typeface="+mn-lt"/>
                        </a:rPr>
                        <a:t>4.4</a:t>
                      </a:r>
                    </a:p>
                  </a:txBody>
                  <a:tcPr marL="7620" marR="7620" marT="7620" marB="0" anchor="b"/>
                </a:tc>
                <a:tc>
                  <a:txBody>
                    <a:bodyPr/>
                    <a:lstStyle/>
                    <a:p>
                      <a:pPr algn="r" fontAlgn="ctr"/>
                      <a:r>
                        <a:rPr lang="en-US" sz="1400" b="1" i="0" u="none" strike="noStrike" dirty="0">
                          <a:solidFill>
                            <a:srgbClr val="000000"/>
                          </a:solidFill>
                          <a:effectLst/>
                          <a:latin typeface="+mn-lt"/>
                        </a:rPr>
                        <a:t>                              142,344</a:t>
                      </a:r>
                    </a:p>
                  </a:txBody>
                  <a:tcPr marL="7620" marR="7620" marT="7620" marB="0" anchor="ctr"/>
                </a:tc>
                <a:extLst>
                  <a:ext uri="{0D108BD9-81ED-4DB2-BD59-A6C34878D82A}">
                    <a16:rowId xmlns:a16="http://schemas.microsoft.com/office/drawing/2014/main" val="2134947228"/>
                  </a:ext>
                </a:extLst>
              </a:tr>
              <a:tr h="286102">
                <a:tc>
                  <a:txBody>
                    <a:bodyPr/>
                    <a:lstStyle/>
                    <a:p>
                      <a:pPr algn="ctr" fontAlgn="b"/>
                      <a:r>
                        <a:rPr lang="en-US" sz="1400" b="0" i="0" u="none" strike="noStrike">
                          <a:solidFill>
                            <a:srgbClr val="000000"/>
                          </a:solidFill>
                          <a:effectLst/>
                          <a:latin typeface="+mn-lt"/>
                        </a:rPr>
                        <a:t>14</a:t>
                      </a:r>
                    </a:p>
                  </a:txBody>
                  <a:tcPr marL="7620" marR="7620" marT="7620" marB="0" anchor="b"/>
                </a:tc>
                <a:tc>
                  <a:txBody>
                    <a:bodyPr/>
                    <a:lstStyle/>
                    <a:p>
                      <a:pPr algn="l" fontAlgn="b"/>
                      <a:r>
                        <a:rPr lang="en-US" sz="1400" b="0" i="0" u="none" strike="noStrike" dirty="0">
                          <a:solidFill>
                            <a:srgbClr val="000000"/>
                          </a:solidFill>
                          <a:effectLst/>
                          <a:latin typeface="+mn-lt"/>
                        </a:rPr>
                        <a:t>Castle </a:t>
                      </a:r>
                      <a:r>
                        <a:rPr lang="en-US" sz="1400" b="0" i="0" u="none" strike="noStrike" dirty="0" smtClean="0">
                          <a:solidFill>
                            <a:srgbClr val="000000"/>
                          </a:solidFill>
                          <a:effectLst/>
                          <a:latin typeface="+mn-lt"/>
                        </a:rPr>
                        <a:t>Rock</a:t>
                      </a:r>
                      <a:endParaRPr lang="en-US" sz="1400" b="0" i="0" u="none" strike="noStrike" dirty="0">
                        <a:solidFill>
                          <a:srgbClr val="000000"/>
                        </a:solidFill>
                        <a:effectLst/>
                        <a:latin typeface="+mn-lt"/>
                      </a:endParaRPr>
                    </a:p>
                  </a:txBody>
                  <a:tcPr marL="7620" marR="7620" marT="7620" marB="0" anchor="b"/>
                </a:tc>
                <a:tc>
                  <a:txBody>
                    <a:bodyPr/>
                    <a:lstStyle/>
                    <a:p>
                      <a:pPr algn="ctr" fontAlgn="b"/>
                      <a:r>
                        <a:rPr lang="en-US" sz="1400" b="0" i="0" u="none" strike="noStrike">
                          <a:solidFill>
                            <a:srgbClr val="000000"/>
                          </a:solidFill>
                          <a:effectLst/>
                          <a:latin typeface="+mn-lt"/>
                        </a:rPr>
                        <a:t>CO</a:t>
                      </a:r>
                    </a:p>
                  </a:txBody>
                  <a:tcPr marL="7620" marR="7620" marT="7620" marB="0" anchor="b"/>
                </a:tc>
                <a:tc>
                  <a:txBody>
                    <a:bodyPr/>
                    <a:lstStyle/>
                    <a:p>
                      <a:pPr algn="ctr" fontAlgn="b"/>
                      <a:r>
                        <a:rPr lang="en-US" sz="1400" b="0" i="0" u="none" strike="noStrike">
                          <a:solidFill>
                            <a:srgbClr val="000000"/>
                          </a:solidFill>
                          <a:effectLst/>
                          <a:latin typeface="+mn-lt"/>
                        </a:rPr>
                        <a:t>4.3</a:t>
                      </a:r>
                    </a:p>
                  </a:txBody>
                  <a:tcPr marL="7620" marR="7620" marT="7620" marB="0" anchor="b"/>
                </a:tc>
                <a:tc>
                  <a:txBody>
                    <a:bodyPr/>
                    <a:lstStyle/>
                    <a:p>
                      <a:pPr algn="r" fontAlgn="ctr"/>
                      <a:r>
                        <a:rPr lang="en-US" sz="1400" b="0" i="0" u="none" strike="noStrike">
                          <a:solidFill>
                            <a:srgbClr val="000000"/>
                          </a:solidFill>
                          <a:effectLst/>
                          <a:latin typeface="+mn-lt"/>
                        </a:rPr>
                        <a:t>                                64,827</a:t>
                      </a:r>
                    </a:p>
                  </a:txBody>
                  <a:tcPr marL="7620" marR="7620" marT="7620" marB="0" anchor="ctr"/>
                </a:tc>
                <a:extLst>
                  <a:ext uri="{0D108BD9-81ED-4DB2-BD59-A6C34878D82A}">
                    <a16:rowId xmlns:a16="http://schemas.microsoft.com/office/drawing/2014/main" val="2656240278"/>
                  </a:ext>
                </a:extLst>
              </a:tr>
              <a:tr h="286102">
                <a:tc>
                  <a:txBody>
                    <a:bodyPr/>
                    <a:lstStyle/>
                    <a:p>
                      <a:pPr algn="ctr" fontAlgn="b"/>
                      <a:r>
                        <a:rPr lang="en-US" sz="1400" b="1" i="0" u="none" strike="noStrike" dirty="0">
                          <a:solidFill>
                            <a:srgbClr val="000000"/>
                          </a:solidFill>
                          <a:effectLst/>
                          <a:latin typeface="+mn-lt"/>
                        </a:rPr>
                        <a:t>15</a:t>
                      </a:r>
                    </a:p>
                  </a:txBody>
                  <a:tcPr marL="7620" marR="7620" marT="7620" marB="0" anchor="b"/>
                </a:tc>
                <a:tc>
                  <a:txBody>
                    <a:bodyPr/>
                    <a:lstStyle/>
                    <a:p>
                      <a:pPr algn="l" fontAlgn="b"/>
                      <a:r>
                        <a:rPr lang="en-US" sz="1400" b="1" i="0" u="none" strike="noStrike" dirty="0">
                          <a:solidFill>
                            <a:srgbClr val="000000"/>
                          </a:solidFill>
                          <a:effectLst/>
                          <a:latin typeface="+mn-lt"/>
                        </a:rPr>
                        <a:t>Round </a:t>
                      </a:r>
                      <a:r>
                        <a:rPr lang="en-US" sz="1400" b="1" i="0" u="none" strike="noStrike" dirty="0" smtClean="0">
                          <a:solidFill>
                            <a:srgbClr val="000000"/>
                          </a:solidFill>
                          <a:effectLst/>
                          <a:latin typeface="+mn-lt"/>
                        </a:rPr>
                        <a:t>Rock</a:t>
                      </a:r>
                      <a:endParaRPr lang="en-US" sz="1400" b="1" i="0" u="none" strike="noStrike" dirty="0">
                        <a:solidFill>
                          <a:srgbClr val="000000"/>
                        </a:solidFill>
                        <a:effectLst/>
                        <a:latin typeface="+mn-lt"/>
                      </a:endParaRPr>
                    </a:p>
                  </a:txBody>
                  <a:tcPr marL="7620" marR="7620" marT="7620" marB="0" anchor="b"/>
                </a:tc>
                <a:tc>
                  <a:txBody>
                    <a:bodyPr/>
                    <a:lstStyle/>
                    <a:p>
                      <a:pPr algn="ctr" fontAlgn="b"/>
                      <a:r>
                        <a:rPr lang="en-US" sz="1400" b="1" i="0" u="none" strike="noStrike" dirty="0">
                          <a:solidFill>
                            <a:srgbClr val="000000"/>
                          </a:solidFill>
                          <a:effectLst/>
                          <a:latin typeface="+mn-lt"/>
                        </a:rPr>
                        <a:t>TX</a:t>
                      </a:r>
                    </a:p>
                  </a:txBody>
                  <a:tcPr marL="7620" marR="7620" marT="7620" marB="0" anchor="b"/>
                </a:tc>
                <a:tc>
                  <a:txBody>
                    <a:bodyPr/>
                    <a:lstStyle/>
                    <a:p>
                      <a:pPr algn="ctr" fontAlgn="b"/>
                      <a:r>
                        <a:rPr lang="en-US" sz="1400" b="1" i="0" u="none" strike="noStrike" dirty="0">
                          <a:solidFill>
                            <a:srgbClr val="000000"/>
                          </a:solidFill>
                          <a:effectLst/>
                          <a:latin typeface="+mn-lt"/>
                        </a:rPr>
                        <a:t>4.3</a:t>
                      </a:r>
                    </a:p>
                  </a:txBody>
                  <a:tcPr marL="7620" marR="7620" marT="7620" marB="0" anchor="b"/>
                </a:tc>
                <a:tc>
                  <a:txBody>
                    <a:bodyPr/>
                    <a:lstStyle/>
                    <a:p>
                      <a:pPr algn="r" fontAlgn="ctr"/>
                      <a:r>
                        <a:rPr lang="en-US" sz="1400" b="1" i="0" u="none" strike="noStrike" dirty="0">
                          <a:solidFill>
                            <a:srgbClr val="000000"/>
                          </a:solidFill>
                          <a:effectLst/>
                          <a:latin typeface="+mn-lt"/>
                        </a:rPr>
                        <a:t>                              128,739</a:t>
                      </a:r>
                    </a:p>
                  </a:txBody>
                  <a:tcPr marL="7620" marR="7620" marT="7620" marB="0" anchor="ctr"/>
                </a:tc>
                <a:extLst>
                  <a:ext uri="{0D108BD9-81ED-4DB2-BD59-A6C34878D82A}">
                    <a16:rowId xmlns:a16="http://schemas.microsoft.com/office/drawing/2014/main" val="218144985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sp>
        <p:nvSpPr>
          <p:cNvPr id="6" name="Rectangle 5"/>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2018 </a:t>
            </a:r>
            <a:r>
              <a:rPr lang="en-US" sz="1050" dirty="0">
                <a:solidFill>
                  <a:schemeClr val="bg1">
                    <a:lumMod val="50000"/>
                  </a:schemeClr>
                </a:solidFill>
              </a:rPr>
              <a:t>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35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Top 10 Metros in Numeric Growth, </a:t>
            </a:r>
            <a:br>
              <a:rPr lang="en-US" sz="2800" dirty="0" smtClean="0"/>
            </a:br>
            <a:r>
              <a:rPr lang="en-US" sz="2800" dirty="0" smtClean="0"/>
              <a:t>2010 to 2018</a:t>
            </a:r>
            <a:endParaRPr lang="en-US" sz="2800" dirty="0"/>
          </a:p>
        </p:txBody>
      </p:sp>
      <p:graphicFrame>
        <p:nvGraphicFramePr>
          <p:cNvPr id="6" name="Content Placeholder 5"/>
          <p:cNvGraphicFramePr>
            <a:graphicFrameLocks noGrp="1"/>
          </p:cNvGraphicFramePr>
          <p:nvPr>
            <p:ph idx="1"/>
            <p:extLst/>
          </p:nvPr>
        </p:nvGraphicFramePr>
        <p:xfrm>
          <a:off x="377825" y="1511300"/>
          <a:ext cx="8458202" cy="4780280"/>
        </p:xfrm>
        <a:graphic>
          <a:graphicData uri="http://schemas.openxmlformats.org/drawingml/2006/table">
            <a:tbl>
              <a:tblPr firstRow="1" bandRow="1">
                <a:tableStyleId>{5C22544A-7EE6-4342-B048-85BDC9FD1C3A}</a:tableStyleId>
              </a:tblPr>
              <a:tblGrid>
                <a:gridCol w="695195">
                  <a:extLst>
                    <a:ext uri="{9D8B030D-6E8A-4147-A177-3AD203B41FA5}">
                      <a16:colId xmlns:a16="http://schemas.microsoft.com/office/drawing/2014/main" val="4259437566"/>
                    </a:ext>
                  </a:extLst>
                </a:gridCol>
                <a:gridCol w="2911151">
                  <a:extLst>
                    <a:ext uri="{9D8B030D-6E8A-4147-A177-3AD203B41FA5}">
                      <a16:colId xmlns:a16="http://schemas.microsoft.com/office/drawing/2014/main" val="720989842"/>
                    </a:ext>
                  </a:extLst>
                </a:gridCol>
                <a:gridCol w="1212964">
                  <a:extLst>
                    <a:ext uri="{9D8B030D-6E8A-4147-A177-3AD203B41FA5}">
                      <a16:colId xmlns:a16="http://schemas.microsoft.com/office/drawing/2014/main" val="983207012"/>
                    </a:ext>
                  </a:extLst>
                </a:gridCol>
                <a:gridCol w="1212964">
                  <a:extLst>
                    <a:ext uri="{9D8B030D-6E8A-4147-A177-3AD203B41FA5}">
                      <a16:colId xmlns:a16="http://schemas.microsoft.com/office/drawing/2014/main" val="1956377176"/>
                    </a:ext>
                  </a:extLst>
                </a:gridCol>
                <a:gridCol w="1212964">
                  <a:extLst>
                    <a:ext uri="{9D8B030D-6E8A-4147-A177-3AD203B41FA5}">
                      <a16:colId xmlns:a16="http://schemas.microsoft.com/office/drawing/2014/main" val="1101011030"/>
                    </a:ext>
                  </a:extLst>
                </a:gridCol>
                <a:gridCol w="1212964">
                  <a:extLst>
                    <a:ext uri="{9D8B030D-6E8A-4147-A177-3AD203B41FA5}">
                      <a16:colId xmlns:a16="http://schemas.microsoft.com/office/drawing/2014/main" val="2910936382"/>
                    </a:ext>
                  </a:extLst>
                </a:gridCol>
              </a:tblGrid>
              <a:tr h="370840">
                <a:tc>
                  <a:txBody>
                    <a:bodyPr/>
                    <a:lstStyle/>
                    <a:p>
                      <a:pPr algn="ctr" fontAlgn="base" latinLnBrk="0"/>
                      <a:r>
                        <a:rPr lang="en-US" sz="1400" b="1" dirty="0">
                          <a:solidFill>
                            <a:schemeClr val="bg1"/>
                          </a:solidFill>
                          <a:effectLst/>
                          <a:latin typeface="Roboto"/>
                        </a:rPr>
                        <a:t>Rank</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Name</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April 1, </a:t>
                      </a:r>
                      <a:r>
                        <a:rPr lang="en-US" sz="1400" b="1" dirty="0" smtClean="0">
                          <a:solidFill>
                            <a:schemeClr val="bg1"/>
                          </a:solidFill>
                          <a:effectLst/>
                          <a:latin typeface="Roboto"/>
                        </a:rPr>
                        <a:t>2010</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July 1, 2017</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July 1, 2018</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Numeric Growth</a:t>
                      </a:r>
                      <a:endParaRPr lang="en-US" sz="1400" dirty="0">
                        <a:solidFill>
                          <a:schemeClr val="bg1"/>
                        </a:solidFill>
                        <a:effectLst/>
                        <a:latin typeface="Roboto"/>
                      </a:endParaRPr>
                    </a:p>
                  </a:txBody>
                  <a:tcPr marL="60960" marR="60960" marT="30480" marB="30480" anchor="b"/>
                </a:tc>
                <a:extLst>
                  <a:ext uri="{0D108BD9-81ED-4DB2-BD59-A6C34878D82A}">
                    <a16:rowId xmlns:a16="http://schemas.microsoft.com/office/drawing/2014/main" val="1414758493"/>
                  </a:ext>
                </a:extLst>
              </a:tr>
              <a:tr h="370840">
                <a:tc>
                  <a:txBody>
                    <a:bodyPr/>
                    <a:lstStyle/>
                    <a:p>
                      <a:pPr algn="ctr" fontAlgn="base" latinLnBrk="0"/>
                      <a:r>
                        <a:rPr lang="en-US" sz="1400">
                          <a:solidFill>
                            <a:srgbClr val="000000"/>
                          </a:solidFill>
                          <a:effectLst/>
                          <a:latin typeface="Roboto"/>
                        </a:rPr>
                        <a:t>1</a:t>
                      </a:r>
                    </a:p>
                  </a:txBody>
                  <a:tcPr marL="60960" marR="60960" marT="30480" marB="30480" anchor="b"/>
                </a:tc>
                <a:tc>
                  <a:txBody>
                    <a:bodyPr/>
                    <a:lstStyle/>
                    <a:p>
                      <a:pPr fontAlgn="base" latinLnBrk="0"/>
                      <a:r>
                        <a:rPr lang="en-US" sz="1400">
                          <a:solidFill>
                            <a:srgbClr val="000000"/>
                          </a:solidFill>
                          <a:effectLst/>
                          <a:latin typeface="Roboto"/>
                        </a:rPr>
                        <a:t>Dallas-Fort Worth-Arlington, TX</a:t>
                      </a:r>
                    </a:p>
                  </a:txBody>
                  <a:tcPr marL="60960" marR="60960" marT="30480" marB="30480" anchor="b"/>
                </a:tc>
                <a:tc>
                  <a:txBody>
                    <a:bodyPr/>
                    <a:lstStyle/>
                    <a:p>
                      <a:pPr algn="ctr" fontAlgn="base" latinLnBrk="0"/>
                      <a:r>
                        <a:rPr lang="en-US" sz="1400">
                          <a:solidFill>
                            <a:srgbClr val="000000"/>
                          </a:solidFill>
                          <a:effectLst/>
                          <a:latin typeface="Roboto"/>
                        </a:rPr>
                        <a:t>6,426,222</a:t>
                      </a:r>
                    </a:p>
                  </a:txBody>
                  <a:tcPr marL="60960" marR="60960" marT="30480" marB="30480" anchor="b"/>
                </a:tc>
                <a:tc>
                  <a:txBody>
                    <a:bodyPr/>
                    <a:lstStyle/>
                    <a:p>
                      <a:pPr algn="ctr" fontAlgn="base" latinLnBrk="0"/>
                      <a:r>
                        <a:rPr lang="en-US" sz="1400">
                          <a:solidFill>
                            <a:srgbClr val="000000"/>
                          </a:solidFill>
                          <a:effectLst/>
                          <a:latin typeface="Roboto"/>
                        </a:rPr>
                        <a:t>7,407,944</a:t>
                      </a:r>
                    </a:p>
                  </a:txBody>
                  <a:tcPr marL="60960" marR="60960" marT="30480" marB="30480" anchor="b"/>
                </a:tc>
                <a:tc>
                  <a:txBody>
                    <a:bodyPr/>
                    <a:lstStyle/>
                    <a:p>
                      <a:pPr algn="ctr" fontAlgn="base" latinLnBrk="0"/>
                      <a:r>
                        <a:rPr lang="en-US" sz="1400">
                          <a:solidFill>
                            <a:srgbClr val="000000"/>
                          </a:solidFill>
                          <a:effectLst/>
                          <a:latin typeface="Roboto"/>
                        </a:rPr>
                        <a:t>7,539,711</a:t>
                      </a:r>
                    </a:p>
                  </a:txBody>
                  <a:tcPr marL="60960" marR="60960" marT="30480" marB="30480" anchor="b"/>
                </a:tc>
                <a:tc>
                  <a:txBody>
                    <a:bodyPr/>
                    <a:lstStyle/>
                    <a:p>
                      <a:pPr algn="ctr" fontAlgn="base" latinLnBrk="0"/>
                      <a:r>
                        <a:rPr lang="en-US" sz="1400">
                          <a:solidFill>
                            <a:srgbClr val="000000"/>
                          </a:solidFill>
                          <a:effectLst/>
                          <a:latin typeface="Roboto"/>
                        </a:rPr>
                        <a:t>1,113,489</a:t>
                      </a:r>
                    </a:p>
                  </a:txBody>
                  <a:tcPr marL="60960" marR="60960" marT="30480" marB="30480" anchor="b"/>
                </a:tc>
                <a:extLst>
                  <a:ext uri="{0D108BD9-81ED-4DB2-BD59-A6C34878D82A}">
                    <a16:rowId xmlns:a16="http://schemas.microsoft.com/office/drawing/2014/main" val="3163341859"/>
                  </a:ext>
                </a:extLst>
              </a:tr>
              <a:tr h="370840">
                <a:tc>
                  <a:txBody>
                    <a:bodyPr/>
                    <a:lstStyle/>
                    <a:p>
                      <a:pPr algn="ctr" fontAlgn="base" latinLnBrk="0"/>
                      <a:r>
                        <a:rPr lang="en-US" sz="1400">
                          <a:solidFill>
                            <a:srgbClr val="000000"/>
                          </a:solidFill>
                          <a:effectLst/>
                          <a:latin typeface="Roboto"/>
                        </a:rPr>
                        <a:t>2</a:t>
                      </a:r>
                    </a:p>
                  </a:txBody>
                  <a:tcPr marL="60960" marR="60960" marT="30480" marB="30480" anchor="b"/>
                </a:tc>
                <a:tc>
                  <a:txBody>
                    <a:bodyPr/>
                    <a:lstStyle/>
                    <a:p>
                      <a:pPr fontAlgn="base" latinLnBrk="0"/>
                      <a:r>
                        <a:rPr lang="en-US" sz="1400">
                          <a:solidFill>
                            <a:srgbClr val="000000"/>
                          </a:solidFill>
                          <a:effectLst/>
                          <a:latin typeface="Roboto"/>
                        </a:rPr>
                        <a:t>Houston-The Woodlands-Sugar Land, TX</a:t>
                      </a:r>
                    </a:p>
                  </a:txBody>
                  <a:tcPr marL="60960" marR="60960" marT="30480" marB="30480" anchor="b"/>
                </a:tc>
                <a:tc>
                  <a:txBody>
                    <a:bodyPr/>
                    <a:lstStyle/>
                    <a:p>
                      <a:pPr algn="ctr" fontAlgn="base" latinLnBrk="0"/>
                      <a:r>
                        <a:rPr lang="en-US" sz="1400">
                          <a:solidFill>
                            <a:srgbClr val="000000"/>
                          </a:solidFill>
                          <a:effectLst/>
                          <a:latin typeface="Roboto"/>
                        </a:rPr>
                        <a:t>5,920,487</a:t>
                      </a:r>
                    </a:p>
                  </a:txBody>
                  <a:tcPr marL="60960" marR="60960" marT="30480" marB="30480" anchor="b"/>
                </a:tc>
                <a:tc>
                  <a:txBody>
                    <a:bodyPr/>
                    <a:lstStyle/>
                    <a:p>
                      <a:pPr algn="ctr" fontAlgn="base" latinLnBrk="0"/>
                      <a:r>
                        <a:rPr lang="en-US" sz="1400">
                          <a:solidFill>
                            <a:srgbClr val="000000"/>
                          </a:solidFill>
                          <a:effectLst/>
                          <a:latin typeface="Roboto"/>
                        </a:rPr>
                        <a:t>6,905,695</a:t>
                      </a:r>
                    </a:p>
                  </a:txBody>
                  <a:tcPr marL="60960" marR="60960" marT="30480" marB="30480" anchor="b"/>
                </a:tc>
                <a:tc>
                  <a:txBody>
                    <a:bodyPr/>
                    <a:lstStyle/>
                    <a:p>
                      <a:pPr algn="ctr" fontAlgn="base" latinLnBrk="0"/>
                      <a:r>
                        <a:rPr lang="en-US" sz="1400">
                          <a:solidFill>
                            <a:srgbClr val="000000"/>
                          </a:solidFill>
                          <a:effectLst/>
                          <a:latin typeface="Roboto"/>
                        </a:rPr>
                        <a:t>6,997,384</a:t>
                      </a:r>
                    </a:p>
                  </a:txBody>
                  <a:tcPr marL="60960" marR="60960" marT="30480" marB="30480" anchor="b"/>
                </a:tc>
                <a:tc>
                  <a:txBody>
                    <a:bodyPr/>
                    <a:lstStyle/>
                    <a:p>
                      <a:pPr algn="ctr" fontAlgn="base" latinLnBrk="0"/>
                      <a:r>
                        <a:rPr lang="en-US" sz="1400">
                          <a:solidFill>
                            <a:srgbClr val="000000"/>
                          </a:solidFill>
                          <a:effectLst/>
                          <a:latin typeface="Roboto"/>
                        </a:rPr>
                        <a:t>1,076,897</a:t>
                      </a:r>
                    </a:p>
                  </a:txBody>
                  <a:tcPr marL="60960" marR="60960" marT="30480" marB="30480" anchor="b"/>
                </a:tc>
                <a:extLst>
                  <a:ext uri="{0D108BD9-81ED-4DB2-BD59-A6C34878D82A}">
                    <a16:rowId xmlns:a16="http://schemas.microsoft.com/office/drawing/2014/main" val="3838007786"/>
                  </a:ext>
                </a:extLst>
              </a:tr>
              <a:tr h="370840">
                <a:tc>
                  <a:txBody>
                    <a:bodyPr/>
                    <a:lstStyle/>
                    <a:p>
                      <a:pPr algn="ctr" fontAlgn="base" latinLnBrk="0"/>
                      <a:r>
                        <a:rPr lang="en-US" sz="1400">
                          <a:solidFill>
                            <a:srgbClr val="000000"/>
                          </a:solidFill>
                          <a:effectLst/>
                          <a:latin typeface="Roboto"/>
                        </a:rPr>
                        <a:t>3</a:t>
                      </a:r>
                    </a:p>
                  </a:txBody>
                  <a:tcPr marL="60960" marR="60960" marT="30480" marB="30480" anchor="b"/>
                </a:tc>
                <a:tc>
                  <a:txBody>
                    <a:bodyPr/>
                    <a:lstStyle/>
                    <a:p>
                      <a:pPr fontAlgn="base" latinLnBrk="0"/>
                      <a:r>
                        <a:rPr lang="en-US" sz="1400">
                          <a:solidFill>
                            <a:srgbClr val="000000"/>
                          </a:solidFill>
                          <a:effectLst/>
                          <a:latin typeface="Roboto"/>
                        </a:rPr>
                        <a:t>Phoenix-Mesa-Scottsdale, AZ</a:t>
                      </a:r>
                    </a:p>
                  </a:txBody>
                  <a:tcPr marL="60960" marR="60960" marT="30480" marB="30480" anchor="b"/>
                </a:tc>
                <a:tc>
                  <a:txBody>
                    <a:bodyPr/>
                    <a:lstStyle/>
                    <a:p>
                      <a:pPr algn="ctr" fontAlgn="base" latinLnBrk="0"/>
                      <a:r>
                        <a:rPr lang="en-US" sz="1400">
                          <a:solidFill>
                            <a:srgbClr val="000000"/>
                          </a:solidFill>
                          <a:effectLst/>
                          <a:latin typeface="Roboto"/>
                        </a:rPr>
                        <a:t>4,193,127</a:t>
                      </a:r>
                    </a:p>
                  </a:txBody>
                  <a:tcPr marL="60960" marR="60960" marT="30480" marB="30480" anchor="b"/>
                </a:tc>
                <a:tc>
                  <a:txBody>
                    <a:bodyPr/>
                    <a:lstStyle/>
                    <a:p>
                      <a:pPr algn="ctr" fontAlgn="base" latinLnBrk="0"/>
                      <a:r>
                        <a:rPr lang="en-US" sz="1400">
                          <a:solidFill>
                            <a:srgbClr val="000000"/>
                          </a:solidFill>
                          <a:effectLst/>
                          <a:latin typeface="Roboto"/>
                        </a:rPr>
                        <a:t>4,761,694</a:t>
                      </a:r>
                    </a:p>
                  </a:txBody>
                  <a:tcPr marL="60960" marR="60960" marT="30480" marB="30480" anchor="b"/>
                </a:tc>
                <a:tc>
                  <a:txBody>
                    <a:bodyPr/>
                    <a:lstStyle/>
                    <a:p>
                      <a:pPr algn="ctr" fontAlgn="base" latinLnBrk="0"/>
                      <a:r>
                        <a:rPr lang="en-US" sz="1400">
                          <a:solidFill>
                            <a:srgbClr val="000000"/>
                          </a:solidFill>
                          <a:effectLst/>
                          <a:latin typeface="Roboto"/>
                        </a:rPr>
                        <a:t>4,857,962</a:t>
                      </a:r>
                    </a:p>
                  </a:txBody>
                  <a:tcPr marL="60960" marR="60960" marT="30480" marB="30480" anchor="b"/>
                </a:tc>
                <a:tc>
                  <a:txBody>
                    <a:bodyPr/>
                    <a:lstStyle/>
                    <a:p>
                      <a:pPr algn="ctr" fontAlgn="base" latinLnBrk="0"/>
                      <a:r>
                        <a:rPr lang="en-US" sz="1400">
                          <a:solidFill>
                            <a:srgbClr val="000000"/>
                          </a:solidFill>
                          <a:effectLst/>
                          <a:latin typeface="Roboto"/>
                        </a:rPr>
                        <a:t>664,835</a:t>
                      </a:r>
                    </a:p>
                  </a:txBody>
                  <a:tcPr marL="60960" marR="60960" marT="30480" marB="30480" anchor="b"/>
                </a:tc>
                <a:extLst>
                  <a:ext uri="{0D108BD9-81ED-4DB2-BD59-A6C34878D82A}">
                    <a16:rowId xmlns:a16="http://schemas.microsoft.com/office/drawing/2014/main" val="2715988985"/>
                  </a:ext>
                </a:extLst>
              </a:tr>
              <a:tr h="370840">
                <a:tc>
                  <a:txBody>
                    <a:bodyPr/>
                    <a:lstStyle/>
                    <a:p>
                      <a:pPr algn="ctr" fontAlgn="base" latinLnBrk="0"/>
                      <a:r>
                        <a:rPr lang="en-US" sz="1400">
                          <a:solidFill>
                            <a:srgbClr val="000000"/>
                          </a:solidFill>
                          <a:effectLst/>
                          <a:latin typeface="Roboto"/>
                        </a:rPr>
                        <a:t>4</a:t>
                      </a:r>
                    </a:p>
                  </a:txBody>
                  <a:tcPr marL="60960" marR="60960" marT="30480" marB="30480" anchor="b"/>
                </a:tc>
                <a:tc>
                  <a:txBody>
                    <a:bodyPr/>
                    <a:lstStyle/>
                    <a:p>
                      <a:pPr fontAlgn="base" latinLnBrk="0"/>
                      <a:r>
                        <a:rPr lang="en-US" sz="1400">
                          <a:solidFill>
                            <a:srgbClr val="000000"/>
                          </a:solidFill>
                          <a:effectLst/>
                          <a:latin typeface="Roboto"/>
                        </a:rPr>
                        <a:t>Atlanta-Sandy Springs-Roswell, GA</a:t>
                      </a:r>
                    </a:p>
                  </a:txBody>
                  <a:tcPr marL="60960" marR="60960" marT="30480" marB="30480" anchor="b"/>
                </a:tc>
                <a:tc>
                  <a:txBody>
                    <a:bodyPr/>
                    <a:lstStyle/>
                    <a:p>
                      <a:pPr algn="ctr" fontAlgn="base" latinLnBrk="0"/>
                      <a:r>
                        <a:rPr lang="en-US" sz="1400">
                          <a:solidFill>
                            <a:srgbClr val="000000"/>
                          </a:solidFill>
                          <a:effectLst/>
                          <a:latin typeface="Roboto"/>
                        </a:rPr>
                        <a:t>5,286,750</a:t>
                      </a:r>
                    </a:p>
                  </a:txBody>
                  <a:tcPr marL="60960" marR="60960" marT="30480" marB="30480" anchor="b"/>
                </a:tc>
                <a:tc>
                  <a:txBody>
                    <a:bodyPr/>
                    <a:lstStyle/>
                    <a:p>
                      <a:pPr algn="ctr" fontAlgn="base" latinLnBrk="0"/>
                      <a:r>
                        <a:rPr lang="en-US" sz="1400">
                          <a:solidFill>
                            <a:srgbClr val="000000"/>
                          </a:solidFill>
                          <a:effectLst/>
                          <a:latin typeface="Roboto"/>
                        </a:rPr>
                        <a:t>5,874,249</a:t>
                      </a:r>
                    </a:p>
                  </a:txBody>
                  <a:tcPr marL="60960" marR="60960" marT="30480" marB="30480" anchor="b"/>
                </a:tc>
                <a:tc>
                  <a:txBody>
                    <a:bodyPr/>
                    <a:lstStyle/>
                    <a:p>
                      <a:pPr algn="ctr" fontAlgn="base" latinLnBrk="0"/>
                      <a:r>
                        <a:rPr lang="en-US" sz="1400">
                          <a:solidFill>
                            <a:srgbClr val="000000"/>
                          </a:solidFill>
                          <a:effectLst/>
                          <a:latin typeface="Roboto"/>
                        </a:rPr>
                        <a:t>5,949,951</a:t>
                      </a:r>
                    </a:p>
                  </a:txBody>
                  <a:tcPr marL="60960" marR="60960" marT="30480" marB="30480" anchor="b"/>
                </a:tc>
                <a:tc>
                  <a:txBody>
                    <a:bodyPr/>
                    <a:lstStyle/>
                    <a:p>
                      <a:pPr algn="ctr" fontAlgn="base" latinLnBrk="0"/>
                      <a:r>
                        <a:rPr lang="en-US" sz="1400">
                          <a:solidFill>
                            <a:srgbClr val="000000"/>
                          </a:solidFill>
                          <a:effectLst/>
                          <a:latin typeface="Roboto"/>
                        </a:rPr>
                        <a:t>663,201</a:t>
                      </a:r>
                    </a:p>
                  </a:txBody>
                  <a:tcPr marL="60960" marR="60960" marT="30480" marB="30480" anchor="b"/>
                </a:tc>
                <a:extLst>
                  <a:ext uri="{0D108BD9-81ED-4DB2-BD59-A6C34878D82A}">
                    <a16:rowId xmlns:a16="http://schemas.microsoft.com/office/drawing/2014/main" val="2269608905"/>
                  </a:ext>
                </a:extLst>
              </a:tr>
              <a:tr h="370840">
                <a:tc>
                  <a:txBody>
                    <a:bodyPr/>
                    <a:lstStyle/>
                    <a:p>
                      <a:pPr algn="ctr" fontAlgn="base" latinLnBrk="0"/>
                      <a:r>
                        <a:rPr lang="en-US" sz="1400">
                          <a:solidFill>
                            <a:srgbClr val="000000"/>
                          </a:solidFill>
                          <a:effectLst/>
                          <a:latin typeface="Roboto"/>
                        </a:rPr>
                        <a:t>5</a:t>
                      </a:r>
                    </a:p>
                  </a:txBody>
                  <a:tcPr marL="60960" marR="60960" marT="30480" marB="30480" anchor="b"/>
                </a:tc>
                <a:tc>
                  <a:txBody>
                    <a:bodyPr/>
                    <a:lstStyle/>
                    <a:p>
                      <a:pPr fontAlgn="base" latinLnBrk="0"/>
                      <a:r>
                        <a:rPr lang="en-US" sz="1400">
                          <a:solidFill>
                            <a:srgbClr val="000000"/>
                          </a:solidFill>
                          <a:effectLst/>
                          <a:latin typeface="Roboto"/>
                        </a:rPr>
                        <a:t>Miami-Fort Lauderdale-West Palm Beach, FL</a:t>
                      </a:r>
                    </a:p>
                  </a:txBody>
                  <a:tcPr marL="60960" marR="60960" marT="30480" marB="30480" anchor="b"/>
                </a:tc>
                <a:tc>
                  <a:txBody>
                    <a:bodyPr/>
                    <a:lstStyle/>
                    <a:p>
                      <a:pPr algn="ctr" fontAlgn="base" latinLnBrk="0"/>
                      <a:r>
                        <a:rPr lang="en-US" sz="1400">
                          <a:solidFill>
                            <a:srgbClr val="000000"/>
                          </a:solidFill>
                          <a:effectLst/>
                          <a:latin typeface="Roboto"/>
                        </a:rPr>
                        <a:t>5,566,294</a:t>
                      </a:r>
                    </a:p>
                  </a:txBody>
                  <a:tcPr marL="60960" marR="60960" marT="30480" marB="30480" anchor="b"/>
                </a:tc>
                <a:tc>
                  <a:txBody>
                    <a:bodyPr/>
                    <a:lstStyle/>
                    <a:p>
                      <a:pPr algn="ctr" fontAlgn="base" latinLnBrk="0"/>
                      <a:r>
                        <a:rPr lang="en-US" sz="1400">
                          <a:solidFill>
                            <a:srgbClr val="000000"/>
                          </a:solidFill>
                          <a:effectLst/>
                          <a:latin typeface="Roboto"/>
                        </a:rPr>
                        <a:t>6,149,687</a:t>
                      </a:r>
                    </a:p>
                  </a:txBody>
                  <a:tcPr marL="60960" marR="60960" marT="30480" marB="30480" anchor="b"/>
                </a:tc>
                <a:tc>
                  <a:txBody>
                    <a:bodyPr/>
                    <a:lstStyle/>
                    <a:p>
                      <a:pPr algn="ctr" fontAlgn="base" latinLnBrk="0"/>
                      <a:r>
                        <a:rPr lang="en-US" sz="1400">
                          <a:solidFill>
                            <a:srgbClr val="000000"/>
                          </a:solidFill>
                          <a:effectLst/>
                          <a:latin typeface="Roboto"/>
                        </a:rPr>
                        <a:t>6,198,782</a:t>
                      </a:r>
                    </a:p>
                  </a:txBody>
                  <a:tcPr marL="60960" marR="60960" marT="30480" marB="30480" anchor="b"/>
                </a:tc>
                <a:tc>
                  <a:txBody>
                    <a:bodyPr/>
                    <a:lstStyle/>
                    <a:p>
                      <a:pPr algn="ctr" fontAlgn="base" latinLnBrk="0"/>
                      <a:r>
                        <a:rPr lang="en-US" sz="1400">
                          <a:solidFill>
                            <a:srgbClr val="000000"/>
                          </a:solidFill>
                          <a:effectLst/>
                          <a:latin typeface="Roboto"/>
                        </a:rPr>
                        <a:t>632,488</a:t>
                      </a:r>
                    </a:p>
                  </a:txBody>
                  <a:tcPr marL="60960" marR="60960" marT="30480" marB="30480" anchor="b"/>
                </a:tc>
                <a:extLst>
                  <a:ext uri="{0D108BD9-81ED-4DB2-BD59-A6C34878D82A}">
                    <a16:rowId xmlns:a16="http://schemas.microsoft.com/office/drawing/2014/main" val="3198443434"/>
                  </a:ext>
                </a:extLst>
              </a:tr>
              <a:tr h="370840">
                <a:tc>
                  <a:txBody>
                    <a:bodyPr/>
                    <a:lstStyle/>
                    <a:p>
                      <a:pPr algn="ctr" fontAlgn="base" latinLnBrk="0"/>
                      <a:r>
                        <a:rPr lang="en-US" sz="1400">
                          <a:solidFill>
                            <a:srgbClr val="000000"/>
                          </a:solidFill>
                          <a:effectLst/>
                          <a:latin typeface="Roboto"/>
                        </a:rPr>
                        <a:t>6</a:t>
                      </a:r>
                    </a:p>
                  </a:txBody>
                  <a:tcPr marL="60960" marR="60960" marT="30480" marB="30480" anchor="b"/>
                </a:tc>
                <a:tc>
                  <a:txBody>
                    <a:bodyPr/>
                    <a:lstStyle/>
                    <a:p>
                      <a:pPr fontAlgn="base" latinLnBrk="0"/>
                      <a:r>
                        <a:rPr lang="en-US" sz="1400">
                          <a:solidFill>
                            <a:srgbClr val="000000"/>
                          </a:solidFill>
                          <a:effectLst/>
                          <a:latin typeface="Roboto"/>
                        </a:rPr>
                        <a:t>Washington-Arlington-Alexandria, DC-VA-MD-WV</a:t>
                      </a:r>
                    </a:p>
                  </a:txBody>
                  <a:tcPr marL="60960" marR="60960" marT="30480" marB="30480" anchor="b"/>
                </a:tc>
                <a:tc>
                  <a:txBody>
                    <a:bodyPr/>
                    <a:lstStyle/>
                    <a:p>
                      <a:pPr algn="ctr" fontAlgn="base" latinLnBrk="0"/>
                      <a:r>
                        <a:rPr lang="en-US" sz="1400">
                          <a:solidFill>
                            <a:srgbClr val="000000"/>
                          </a:solidFill>
                          <a:effectLst/>
                          <a:latin typeface="Roboto"/>
                        </a:rPr>
                        <a:t>5,636,363</a:t>
                      </a:r>
                    </a:p>
                  </a:txBody>
                  <a:tcPr marL="60960" marR="60960" marT="30480" marB="30480" anchor="b"/>
                </a:tc>
                <a:tc>
                  <a:txBody>
                    <a:bodyPr/>
                    <a:lstStyle/>
                    <a:p>
                      <a:pPr algn="ctr" fontAlgn="base" latinLnBrk="0"/>
                      <a:r>
                        <a:rPr lang="en-US" sz="1400">
                          <a:solidFill>
                            <a:srgbClr val="000000"/>
                          </a:solidFill>
                          <a:effectLst/>
                          <a:latin typeface="Roboto"/>
                        </a:rPr>
                        <a:t>6,200,001</a:t>
                      </a:r>
                    </a:p>
                  </a:txBody>
                  <a:tcPr marL="60960" marR="60960" marT="30480" marB="30480" anchor="b"/>
                </a:tc>
                <a:tc>
                  <a:txBody>
                    <a:bodyPr/>
                    <a:lstStyle/>
                    <a:p>
                      <a:pPr algn="ctr" fontAlgn="base" latinLnBrk="0"/>
                      <a:r>
                        <a:rPr lang="en-US" sz="1400">
                          <a:solidFill>
                            <a:srgbClr val="000000"/>
                          </a:solidFill>
                          <a:effectLst/>
                          <a:latin typeface="Roboto"/>
                        </a:rPr>
                        <a:t>6,249,950</a:t>
                      </a:r>
                    </a:p>
                  </a:txBody>
                  <a:tcPr marL="60960" marR="60960" marT="30480" marB="30480" anchor="b"/>
                </a:tc>
                <a:tc>
                  <a:txBody>
                    <a:bodyPr/>
                    <a:lstStyle/>
                    <a:p>
                      <a:pPr algn="ctr" fontAlgn="base" latinLnBrk="0"/>
                      <a:r>
                        <a:rPr lang="en-US" sz="1400">
                          <a:solidFill>
                            <a:srgbClr val="000000"/>
                          </a:solidFill>
                          <a:effectLst/>
                          <a:latin typeface="Roboto"/>
                        </a:rPr>
                        <a:t>613,587</a:t>
                      </a:r>
                    </a:p>
                  </a:txBody>
                  <a:tcPr marL="60960" marR="60960" marT="30480" marB="30480" anchor="b"/>
                </a:tc>
                <a:extLst>
                  <a:ext uri="{0D108BD9-81ED-4DB2-BD59-A6C34878D82A}">
                    <a16:rowId xmlns:a16="http://schemas.microsoft.com/office/drawing/2014/main" val="2758596255"/>
                  </a:ext>
                </a:extLst>
              </a:tr>
              <a:tr h="370840">
                <a:tc>
                  <a:txBody>
                    <a:bodyPr/>
                    <a:lstStyle/>
                    <a:p>
                      <a:pPr algn="ctr" fontAlgn="base" latinLnBrk="0"/>
                      <a:r>
                        <a:rPr lang="en-US" sz="1400">
                          <a:solidFill>
                            <a:srgbClr val="000000"/>
                          </a:solidFill>
                          <a:effectLst/>
                          <a:latin typeface="Roboto"/>
                        </a:rPr>
                        <a:t>7</a:t>
                      </a:r>
                    </a:p>
                  </a:txBody>
                  <a:tcPr marL="60960" marR="60960" marT="30480" marB="30480" anchor="b"/>
                </a:tc>
                <a:tc>
                  <a:txBody>
                    <a:bodyPr/>
                    <a:lstStyle/>
                    <a:p>
                      <a:pPr fontAlgn="base" latinLnBrk="0"/>
                      <a:r>
                        <a:rPr lang="en-US" sz="1400">
                          <a:solidFill>
                            <a:srgbClr val="000000"/>
                          </a:solidFill>
                          <a:effectLst/>
                          <a:latin typeface="Roboto"/>
                        </a:rPr>
                        <a:t>Seattle-Tacoma-Bellevue, WA</a:t>
                      </a:r>
                    </a:p>
                  </a:txBody>
                  <a:tcPr marL="60960" marR="60960" marT="30480" marB="30480" anchor="b"/>
                </a:tc>
                <a:tc>
                  <a:txBody>
                    <a:bodyPr/>
                    <a:lstStyle/>
                    <a:p>
                      <a:pPr algn="ctr" fontAlgn="base" latinLnBrk="0"/>
                      <a:r>
                        <a:rPr lang="en-US" sz="1400">
                          <a:solidFill>
                            <a:srgbClr val="000000"/>
                          </a:solidFill>
                          <a:effectLst/>
                          <a:latin typeface="Roboto"/>
                        </a:rPr>
                        <a:t>3,439,805</a:t>
                      </a:r>
                    </a:p>
                  </a:txBody>
                  <a:tcPr marL="60960" marR="60960" marT="30480" marB="30480" anchor="b"/>
                </a:tc>
                <a:tc>
                  <a:txBody>
                    <a:bodyPr/>
                    <a:lstStyle/>
                    <a:p>
                      <a:pPr algn="ctr" fontAlgn="base" latinLnBrk="0"/>
                      <a:r>
                        <a:rPr lang="en-US" sz="1400">
                          <a:solidFill>
                            <a:srgbClr val="000000"/>
                          </a:solidFill>
                          <a:effectLst/>
                          <a:latin typeface="Roboto"/>
                        </a:rPr>
                        <a:t>3,884,469</a:t>
                      </a:r>
                    </a:p>
                  </a:txBody>
                  <a:tcPr marL="60960" marR="60960" marT="30480" marB="30480" anchor="b"/>
                </a:tc>
                <a:tc>
                  <a:txBody>
                    <a:bodyPr/>
                    <a:lstStyle/>
                    <a:p>
                      <a:pPr algn="ctr" fontAlgn="base" latinLnBrk="0"/>
                      <a:r>
                        <a:rPr lang="en-US" sz="1400">
                          <a:solidFill>
                            <a:srgbClr val="000000"/>
                          </a:solidFill>
                          <a:effectLst/>
                          <a:latin typeface="Roboto"/>
                        </a:rPr>
                        <a:t>3,939,363</a:t>
                      </a:r>
                    </a:p>
                  </a:txBody>
                  <a:tcPr marL="60960" marR="60960" marT="30480" marB="30480" anchor="b"/>
                </a:tc>
                <a:tc>
                  <a:txBody>
                    <a:bodyPr/>
                    <a:lstStyle/>
                    <a:p>
                      <a:pPr algn="ctr" fontAlgn="base" latinLnBrk="0"/>
                      <a:r>
                        <a:rPr lang="en-US" sz="1400">
                          <a:solidFill>
                            <a:srgbClr val="000000"/>
                          </a:solidFill>
                          <a:effectLst/>
                          <a:latin typeface="Roboto"/>
                        </a:rPr>
                        <a:t>499,558</a:t>
                      </a:r>
                    </a:p>
                  </a:txBody>
                  <a:tcPr marL="60960" marR="60960" marT="30480" marB="30480" anchor="b"/>
                </a:tc>
                <a:extLst>
                  <a:ext uri="{0D108BD9-81ED-4DB2-BD59-A6C34878D82A}">
                    <a16:rowId xmlns:a16="http://schemas.microsoft.com/office/drawing/2014/main" val="3669025150"/>
                  </a:ext>
                </a:extLst>
              </a:tr>
              <a:tr h="370840">
                <a:tc>
                  <a:txBody>
                    <a:bodyPr/>
                    <a:lstStyle/>
                    <a:p>
                      <a:pPr algn="ctr" fontAlgn="base" latinLnBrk="0"/>
                      <a:r>
                        <a:rPr lang="en-US" sz="1400">
                          <a:solidFill>
                            <a:srgbClr val="000000"/>
                          </a:solidFill>
                          <a:effectLst/>
                          <a:latin typeface="Roboto"/>
                        </a:rPr>
                        <a:t>8</a:t>
                      </a:r>
                    </a:p>
                  </a:txBody>
                  <a:tcPr marL="60960" marR="60960" marT="30480" marB="30480" anchor="b"/>
                </a:tc>
                <a:tc>
                  <a:txBody>
                    <a:bodyPr/>
                    <a:lstStyle/>
                    <a:p>
                      <a:pPr fontAlgn="base" latinLnBrk="0"/>
                      <a:r>
                        <a:rPr lang="en-US" sz="1400">
                          <a:solidFill>
                            <a:srgbClr val="000000"/>
                          </a:solidFill>
                          <a:effectLst/>
                          <a:latin typeface="Roboto"/>
                        </a:rPr>
                        <a:t>Los Angeles-Long Beach-Anaheim, CA</a:t>
                      </a:r>
                    </a:p>
                  </a:txBody>
                  <a:tcPr marL="60960" marR="60960" marT="30480" marB="30480" anchor="b"/>
                </a:tc>
                <a:tc>
                  <a:txBody>
                    <a:bodyPr/>
                    <a:lstStyle/>
                    <a:p>
                      <a:pPr algn="ctr" fontAlgn="base" latinLnBrk="0"/>
                      <a:r>
                        <a:rPr lang="en-US" sz="1400">
                          <a:solidFill>
                            <a:srgbClr val="000000"/>
                          </a:solidFill>
                          <a:effectLst/>
                          <a:latin typeface="Roboto"/>
                        </a:rPr>
                        <a:t>12,828,946</a:t>
                      </a:r>
                    </a:p>
                  </a:txBody>
                  <a:tcPr marL="60960" marR="60960" marT="30480" marB="30480" anchor="b"/>
                </a:tc>
                <a:tc>
                  <a:txBody>
                    <a:bodyPr/>
                    <a:lstStyle/>
                    <a:p>
                      <a:pPr algn="ctr" fontAlgn="base" latinLnBrk="0"/>
                      <a:r>
                        <a:rPr lang="en-US" sz="1400">
                          <a:solidFill>
                            <a:srgbClr val="000000"/>
                          </a:solidFill>
                          <a:effectLst/>
                          <a:latin typeface="Roboto"/>
                        </a:rPr>
                        <a:t>13,298,709</a:t>
                      </a:r>
                    </a:p>
                  </a:txBody>
                  <a:tcPr marL="60960" marR="60960" marT="30480" marB="30480" anchor="b"/>
                </a:tc>
                <a:tc>
                  <a:txBody>
                    <a:bodyPr/>
                    <a:lstStyle/>
                    <a:p>
                      <a:pPr algn="ctr" fontAlgn="base" latinLnBrk="0"/>
                      <a:r>
                        <a:rPr lang="en-US" sz="1400">
                          <a:solidFill>
                            <a:srgbClr val="000000"/>
                          </a:solidFill>
                          <a:effectLst/>
                          <a:latin typeface="Roboto"/>
                        </a:rPr>
                        <a:t>13,291,486</a:t>
                      </a:r>
                    </a:p>
                  </a:txBody>
                  <a:tcPr marL="60960" marR="60960" marT="30480" marB="30480" anchor="b"/>
                </a:tc>
                <a:tc>
                  <a:txBody>
                    <a:bodyPr/>
                    <a:lstStyle/>
                    <a:p>
                      <a:pPr algn="ctr" fontAlgn="base" latinLnBrk="0"/>
                      <a:r>
                        <a:rPr lang="en-US" sz="1400">
                          <a:solidFill>
                            <a:srgbClr val="000000"/>
                          </a:solidFill>
                          <a:effectLst/>
                          <a:latin typeface="Roboto"/>
                        </a:rPr>
                        <a:t>462,540</a:t>
                      </a:r>
                    </a:p>
                  </a:txBody>
                  <a:tcPr marL="60960" marR="60960" marT="30480" marB="30480" anchor="b"/>
                </a:tc>
                <a:extLst>
                  <a:ext uri="{0D108BD9-81ED-4DB2-BD59-A6C34878D82A}">
                    <a16:rowId xmlns:a16="http://schemas.microsoft.com/office/drawing/2014/main" val="3587055786"/>
                  </a:ext>
                </a:extLst>
              </a:tr>
              <a:tr h="370840">
                <a:tc>
                  <a:txBody>
                    <a:bodyPr/>
                    <a:lstStyle/>
                    <a:p>
                      <a:pPr algn="ctr" fontAlgn="base" latinLnBrk="0"/>
                      <a:r>
                        <a:rPr lang="en-US" sz="1400" b="1">
                          <a:solidFill>
                            <a:srgbClr val="000000"/>
                          </a:solidFill>
                          <a:effectLst/>
                          <a:latin typeface="Roboto"/>
                        </a:rPr>
                        <a:t>9</a:t>
                      </a:r>
                    </a:p>
                  </a:txBody>
                  <a:tcPr marL="60960" marR="60960" marT="30480" marB="30480" anchor="b"/>
                </a:tc>
                <a:tc>
                  <a:txBody>
                    <a:bodyPr/>
                    <a:lstStyle/>
                    <a:p>
                      <a:pPr fontAlgn="base" latinLnBrk="0"/>
                      <a:r>
                        <a:rPr lang="en-US" sz="1400" b="1">
                          <a:solidFill>
                            <a:srgbClr val="000000"/>
                          </a:solidFill>
                          <a:effectLst/>
                          <a:latin typeface="Roboto"/>
                        </a:rPr>
                        <a:t>Austin-Round Rock, TX</a:t>
                      </a:r>
                    </a:p>
                  </a:txBody>
                  <a:tcPr marL="60960" marR="60960" marT="30480" marB="30480" anchor="b"/>
                </a:tc>
                <a:tc>
                  <a:txBody>
                    <a:bodyPr/>
                    <a:lstStyle/>
                    <a:p>
                      <a:pPr algn="ctr" fontAlgn="base" latinLnBrk="0"/>
                      <a:r>
                        <a:rPr lang="en-US" sz="1400" b="1">
                          <a:solidFill>
                            <a:srgbClr val="000000"/>
                          </a:solidFill>
                          <a:effectLst/>
                          <a:latin typeface="Roboto"/>
                        </a:rPr>
                        <a:t>1,716,321</a:t>
                      </a:r>
                    </a:p>
                  </a:txBody>
                  <a:tcPr marL="60960" marR="60960" marT="30480" marB="30480" anchor="b"/>
                </a:tc>
                <a:tc>
                  <a:txBody>
                    <a:bodyPr/>
                    <a:lstStyle/>
                    <a:p>
                      <a:pPr algn="ctr" fontAlgn="base" latinLnBrk="0"/>
                      <a:r>
                        <a:rPr lang="en-US" sz="1400" b="1">
                          <a:solidFill>
                            <a:srgbClr val="000000"/>
                          </a:solidFill>
                          <a:effectLst/>
                          <a:latin typeface="Roboto"/>
                        </a:rPr>
                        <a:t>2,115,230</a:t>
                      </a:r>
                    </a:p>
                  </a:txBody>
                  <a:tcPr marL="60960" marR="60960" marT="30480" marB="30480" anchor="b"/>
                </a:tc>
                <a:tc>
                  <a:txBody>
                    <a:bodyPr/>
                    <a:lstStyle/>
                    <a:p>
                      <a:pPr algn="ctr" fontAlgn="base" latinLnBrk="0"/>
                      <a:r>
                        <a:rPr lang="en-US" sz="1400" b="1">
                          <a:solidFill>
                            <a:srgbClr val="000000"/>
                          </a:solidFill>
                          <a:effectLst/>
                          <a:latin typeface="Roboto"/>
                        </a:rPr>
                        <a:t>2,168,316</a:t>
                      </a:r>
                    </a:p>
                  </a:txBody>
                  <a:tcPr marL="60960" marR="60960" marT="30480" marB="30480" anchor="b"/>
                </a:tc>
                <a:tc>
                  <a:txBody>
                    <a:bodyPr/>
                    <a:lstStyle/>
                    <a:p>
                      <a:pPr algn="ctr" fontAlgn="base" latinLnBrk="0"/>
                      <a:r>
                        <a:rPr lang="en-US" sz="1400" b="1" dirty="0">
                          <a:solidFill>
                            <a:srgbClr val="000000"/>
                          </a:solidFill>
                          <a:effectLst/>
                          <a:latin typeface="Roboto"/>
                        </a:rPr>
                        <a:t>451,995</a:t>
                      </a:r>
                    </a:p>
                  </a:txBody>
                  <a:tcPr marL="60960" marR="60960" marT="30480" marB="30480" anchor="b"/>
                </a:tc>
                <a:extLst>
                  <a:ext uri="{0D108BD9-81ED-4DB2-BD59-A6C34878D82A}">
                    <a16:rowId xmlns:a16="http://schemas.microsoft.com/office/drawing/2014/main" val="3382925926"/>
                  </a:ext>
                </a:extLst>
              </a:tr>
              <a:tr h="370840">
                <a:tc>
                  <a:txBody>
                    <a:bodyPr/>
                    <a:lstStyle/>
                    <a:p>
                      <a:pPr algn="ctr" fontAlgn="base" latinLnBrk="0"/>
                      <a:r>
                        <a:rPr lang="en-US" sz="1400" dirty="0">
                          <a:solidFill>
                            <a:srgbClr val="000000"/>
                          </a:solidFill>
                          <a:effectLst/>
                          <a:latin typeface="Roboto"/>
                        </a:rPr>
                        <a:t>10</a:t>
                      </a:r>
                    </a:p>
                  </a:txBody>
                  <a:tcPr marL="60960" marR="60960" marT="30480" marB="30480" anchor="b"/>
                </a:tc>
                <a:tc>
                  <a:txBody>
                    <a:bodyPr/>
                    <a:lstStyle/>
                    <a:p>
                      <a:pPr fontAlgn="base" latinLnBrk="0"/>
                      <a:r>
                        <a:rPr lang="en-US" sz="1400">
                          <a:solidFill>
                            <a:srgbClr val="000000"/>
                          </a:solidFill>
                          <a:effectLst/>
                          <a:latin typeface="Roboto"/>
                        </a:rPr>
                        <a:t>Orlando-Kissimmee-Sanford, FL</a:t>
                      </a:r>
                    </a:p>
                  </a:txBody>
                  <a:tcPr marL="60960" marR="60960" marT="30480" marB="30480" anchor="b"/>
                </a:tc>
                <a:tc>
                  <a:txBody>
                    <a:bodyPr/>
                    <a:lstStyle/>
                    <a:p>
                      <a:pPr algn="ctr" fontAlgn="base" latinLnBrk="0"/>
                      <a:r>
                        <a:rPr lang="en-US" sz="1400" dirty="0">
                          <a:solidFill>
                            <a:srgbClr val="000000"/>
                          </a:solidFill>
                          <a:effectLst/>
                          <a:latin typeface="Roboto"/>
                        </a:rPr>
                        <a:t>2,134,402</a:t>
                      </a:r>
                    </a:p>
                  </a:txBody>
                  <a:tcPr marL="60960" marR="60960" marT="30480" marB="30480" anchor="b"/>
                </a:tc>
                <a:tc>
                  <a:txBody>
                    <a:bodyPr/>
                    <a:lstStyle/>
                    <a:p>
                      <a:pPr algn="ctr" fontAlgn="base" latinLnBrk="0"/>
                      <a:r>
                        <a:rPr lang="en-US" sz="1400" dirty="0">
                          <a:solidFill>
                            <a:srgbClr val="000000"/>
                          </a:solidFill>
                          <a:effectLst/>
                          <a:latin typeface="Roboto"/>
                        </a:rPr>
                        <a:t>2,512,917</a:t>
                      </a:r>
                    </a:p>
                  </a:txBody>
                  <a:tcPr marL="60960" marR="60960" marT="30480" marB="30480" anchor="b"/>
                </a:tc>
                <a:tc>
                  <a:txBody>
                    <a:bodyPr/>
                    <a:lstStyle/>
                    <a:p>
                      <a:pPr algn="ctr" fontAlgn="base" latinLnBrk="0"/>
                      <a:r>
                        <a:rPr lang="en-US" sz="1400" dirty="0">
                          <a:solidFill>
                            <a:srgbClr val="000000"/>
                          </a:solidFill>
                          <a:effectLst/>
                          <a:latin typeface="Roboto"/>
                        </a:rPr>
                        <a:t>2,572,962</a:t>
                      </a:r>
                    </a:p>
                  </a:txBody>
                  <a:tcPr marL="60960" marR="60960" marT="30480" marB="30480" anchor="b"/>
                </a:tc>
                <a:tc>
                  <a:txBody>
                    <a:bodyPr/>
                    <a:lstStyle/>
                    <a:p>
                      <a:pPr algn="ctr" fontAlgn="base" latinLnBrk="0"/>
                      <a:r>
                        <a:rPr lang="en-US" sz="1400" dirty="0">
                          <a:solidFill>
                            <a:srgbClr val="000000"/>
                          </a:solidFill>
                          <a:effectLst/>
                          <a:latin typeface="Roboto"/>
                        </a:rPr>
                        <a:t>438,560</a:t>
                      </a:r>
                    </a:p>
                  </a:txBody>
                  <a:tcPr marL="60960" marR="60960" marT="30480" marB="30480" anchor="b"/>
                </a:tc>
                <a:extLst>
                  <a:ext uri="{0D108BD9-81ED-4DB2-BD59-A6C34878D82A}">
                    <a16:rowId xmlns:a16="http://schemas.microsoft.com/office/drawing/2014/main" val="3766273993"/>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7" name="Rectangle 6"/>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2018 </a:t>
            </a:r>
            <a:r>
              <a:rPr lang="en-US" sz="1050" dirty="0">
                <a:solidFill>
                  <a:schemeClr val="bg1">
                    <a:lumMod val="50000"/>
                  </a:schemeClr>
                </a:solidFill>
              </a:rPr>
              <a:t>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532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Top 10 Metros in Percentage Growth, </a:t>
            </a:r>
            <a:br>
              <a:rPr lang="en-US" sz="2800" dirty="0" smtClean="0"/>
            </a:br>
            <a:r>
              <a:rPr lang="en-US" sz="2800" dirty="0" smtClean="0"/>
              <a:t>2010 to 2018</a:t>
            </a:r>
            <a:endParaRPr lang="en-US" sz="2800" dirty="0"/>
          </a:p>
        </p:txBody>
      </p:sp>
      <p:graphicFrame>
        <p:nvGraphicFramePr>
          <p:cNvPr id="5" name="Content Placeholder 4"/>
          <p:cNvGraphicFramePr>
            <a:graphicFrameLocks noGrp="1"/>
          </p:cNvGraphicFramePr>
          <p:nvPr>
            <p:ph idx="1"/>
            <p:extLst/>
          </p:nvPr>
        </p:nvGraphicFramePr>
        <p:xfrm>
          <a:off x="377825" y="1511300"/>
          <a:ext cx="8458201" cy="4312920"/>
        </p:xfrm>
        <a:graphic>
          <a:graphicData uri="http://schemas.openxmlformats.org/drawingml/2006/table">
            <a:tbl>
              <a:tblPr firstRow="1" bandRow="1">
                <a:tableStyleId>{5C22544A-7EE6-4342-B048-85BDC9FD1C3A}</a:tableStyleId>
              </a:tblPr>
              <a:tblGrid>
                <a:gridCol w="713857">
                  <a:extLst>
                    <a:ext uri="{9D8B030D-6E8A-4147-A177-3AD203B41FA5}">
                      <a16:colId xmlns:a16="http://schemas.microsoft.com/office/drawing/2014/main" val="670625865"/>
                    </a:ext>
                  </a:extLst>
                </a:gridCol>
                <a:gridCol w="2715208">
                  <a:extLst>
                    <a:ext uri="{9D8B030D-6E8A-4147-A177-3AD203B41FA5}">
                      <a16:colId xmlns:a16="http://schemas.microsoft.com/office/drawing/2014/main" val="3364433354"/>
                    </a:ext>
                  </a:extLst>
                </a:gridCol>
                <a:gridCol w="1257284">
                  <a:extLst>
                    <a:ext uri="{9D8B030D-6E8A-4147-A177-3AD203B41FA5}">
                      <a16:colId xmlns:a16="http://schemas.microsoft.com/office/drawing/2014/main" val="1426955240"/>
                    </a:ext>
                  </a:extLst>
                </a:gridCol>
                <a:gridCol w="1257284">
                  <a:extLst>
                    <a:ext uri="{9D8B030D-6E8A-4147-A177-3AD203B41FA5}">
                      <a16:colId xmlns:a16="http://schemas.microsoft.com/office/drawing/2014/main" val="689816576"/>
                    </a:ext>
                  </a:extLst>
                </a:gridCol>
                <a:gridCol w="1257284">
                  <a:extLst>
                    <a:ext uri="{9D8B030D-6E8A-4147-A177-3AD203B41FA5}">
                      <a16:colId xmlns:a16="http://schemas.microsoft.com/office/drawing/2014/main" val="1157607968"/>
                    </a:ext>
                  </a:extLst>
                </a:gridCol>
                <a:gridCol w="1257284">
                  <a:extLst>
                    <a:ext uri="{9D8B030D-6E8A-4147-A177-3AD203B41FA5}">
                      <a16:colId xmlns:a16="http://schemas.microsoft.com/office/drawing/2014/main" val="1767476181"/>
                    </a:ext>
                  </a:extLst>
                </a:gridCol>
              </a:tblGrid>
              <a:tr h="370840">
                <a:tc>
                  <a:txBody>
                    <a:bodyPr/>
                    <a:lstStyle/>
                    <a:p>
                      <a:pPr algn="ctr" fontAlgn="base" latinLnBrk="0"/>
                      <a:r>
                        <a:rPr lang="en-US" sz="1400" b="1" dirty="0">
                          <a:solidFill>
                            <a:schemeClr val="bg1"/>
                          </a:solidFill>
                          <a:effectLst/>
                          <a:latin typeface="Roboto"/>
                        </a:rPr>
                        <a:t>Rank</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Name</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April 1, </a:t>
                      </a:r>
                      <a:r>
                        <a:rPr lang="en-US" sz="1400" b="1" dirty="0" smtClean="0">
                          <a:solidFill>
                            <a:schemeClr val="bg1"/>
                          </a:solidFill>
                          <a:effectLst/>
                          <a:latin typeface="Roboto"/>
                        </a:rPr>
                        <a:t>2010</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July 1, 2017</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July 1, 2018</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Percent Growth</a:t>
                      </a:r>
                      <a:endParaRPr lang="en-US" sz="1400" dirty="0">
                        <a:solidFill>
                          <a:schemeClr val="bg1"/>
                        </a:solidFill>
                        <a:effectLst/>
                        <a:latin typeface="Roboto"/>
                      </a:endParaRPr>
                    </a:p>
                  </a:txBody>
                  <a:tcPr marL="60960" marR="60960" marT="30480" marB="30480" anchor="b"/>
                </a:tc>
                <a:extLst>
                  <a:ext uri="{0D108BD9-81ED-4DB2-BD59-A6C34878D82A}">
                    <a16:rowId xmlns:a16="http://schemas.microsoft.com/office/drawing/2014/main" val="2346910160"/>
                  </a:ext>
                </a:extLst>
              </a:tr>
              <a:tr h="370840">
                <a:tc>
                  <a:txBody>
                    <a:bodyPr/>
                    <a:lstStyle/>
                    <a:p>
                      <a:pPr algn="ctr" fontAlgn="base" latinLnBrk="0"/>
                      <a:r>
                        <a:rPr lang="en-US" sz="1400">
                          <a:solidFill>
                            <a:srgbClr val="000000"/>
                          </a:solidFill>
                          <a:effectLst/>
                          <a:latin typeface="Roboto"/>
                        </a:rPr>
                        <a:t>1</a:t>
                      </a:r>
                    </a:p>
                  </a:txBody>
                  <a:tcPr marL="60960" marR="60960" marT="30480" marB="30480" anchor="b"/>
                </a:tc>
                <a:tc>
                  <a:txBody>
                    <a:bodyPr/>
                    <a:lstStyle/>
                    <a:p>
                      <a:pPr fontAlgn="base" latinLnBrk="0"/>
                      <a:r>
                        <a:rPr lang="en-US" sz="1400">
                          <a:solidFill>
                            <a:srgbClr val="000000"/>
                          </a:solidFill>
                          <a:effectLst/>
                          <a:latin typeface="Roboto"/>
                        </a:rPr>
                        <a:t>The Villages, FL</a:t>
                      </a:r>
                    </a:p>
                  </a:txBody>
                  <a:tcPr marL="60960" marR="60960" marT="30480" marB="30480" anchor="b"/>
                </a:tc>
                <a:tc>
                  <a:txBody>
                    <a:bodyPr/>
                    <a:lstStyle/>
                    <a:p>
                      <a:pPr algn="ctr" fontAlgn="base" latinLnBrk="0"/>
                      <a:r>
                        <a:rPr lang="en-US" sz="1400">
                          <a:solidFill>
                            <a:srgbClr val="000000"/>
                          </a:solidFill>
                          <a:effectLst/>
                          <a:latin typeface="Roboto"/>
                        </a:rPr>
                        <a:t>93,420</a:t>
                      </a:r>
                    </a:p>
                  </a:txBody>
                  <a:tcPr marL="60960" marR="60960" marT="30480" marB="30480" anchor="b"/>
                </a:tc>
                <a:tc>
                  <a:txBody>
                    <a:bodyPr/>
                    <a:lstStyle/>
                    <a:p>
                      <a:pPr algn="ctr" fontAlgn="base" latinLnBrk="0"/>
                      <a:r>
                        <a:rPr lang="en-US" sz="1400">
                          <a:solidFill>
                            <a:srgbClr val="000000"/>
                          </a:solidFill>
                          <a:effectLst/>
                          <a:latin typeface="Roboto"/>
                        </a:rPr>
                        <a:t>124,933</a:t>
                      </a:r>
                    </a:p>
                  </a:txBody>
                  <a:tcPr marL="60960" marR="60960" marT="30480" marB="30480" anchor="b"/>
                </a:tc>
                <a:tc>
                  <a:txBody>
                    <a:bodyPr/>
                    <a:lstStyle/>
                    <a:p>
                      <a:pPr algn="ctr" fontAlgn="base" latinLnBrk="0"/>
                      <a:r>
                        <a:rPr lang="en-US" sz="1400">
                          <a:solidFill>
                            <a:srgbClr val="000000"/>
                          </a:solidFill>
                          <a:effectLst/>
                          <a:latin typeface="Roboto"/>
                        </a:rPr>
                        <a:t>128,754</a:t>
                      </a:r>
                    </a:p>
                  </a:txBody>
                  <a:tcPr marL="60960" marR="60960" marT="30480" marB="30480" anchor="b"/>
                </a:tc>
                <a:tc>
                  <a:txBody>
                    <a:bodyPr/>
                    <a:lstStyle/>
                    <a:p>
                      <a:pPr algn="ctr" fontAlgn="base" latinLnBrk="0"/>
                      <a:r>
                        <a:rPr lang="en-US" sz="1400">
                          <a:solidFill>
                            <a:srgbClr val="000000"/>
                          </a:solidFill>
                          <a:effectLst/>
                          <a:latin typeface="Roboto"/>
                        </a:rPr>
                        <a:t>37.8</a:t>
                      </a:r>
                    </a:p>
                  </a:txBody>
                  <a:tcPr marL="60960" marR="60960" marT="30480" marB="30480" anchor="b"/>
                </a:tc>
                <a:extLst>
                  <a:ext uri="{0D108BD9-81ED-4DB2-BD59-A6C34878D82A}">
                    <a16:rowId xmlns:a16="http://schemas.microsoft.com/office/drawing/2014/main" val="4090438034"/>
                  </a:ext>
                </a:extLst>
              </a:tr>
              <a:tr h="370840">
                <a:tc>
                  <a:txBody>
                    <a:bodyPr/>
                    <a:lstStyle/>
                    <a:p>
                      <a:pPr algn="ctr" fontAlgn="base" latinLnBrk="0"/>
                      <a:r>
                        <a:rPr lang="en-US" sz="1400">
                          <a:solidFill>
                            <a:srgbClr val="000000"/>
                          </a:solidFill>
                          <a:effectLst/>
                          <a:latin typeface="Roboto"/>
                        </a:rPr>
                        <a:t>2</a:t>
                      </a:r>
                    </a:p>
                  </a:txBody>
                  <a:tcPr marL="60960" marR="60960" marT="30480" marB="30480" anchor="b"/>
                </a:tc>
                <a:tc>
                  <a:txBody>
                    <a:bodyPr/>
                    <a:lstStyle/>
                    <a:p>
                      <a:pPr fontAlgn="base" latinLnBrk="0"/>
                      <a:r>
                        <a:rPr lang="en-US" sz="1400">
                          <a:solidFill>
                            <a:srgbClr val="000000"/>
                          </a:solidFill>
                          <a:effectLst/>
                          <a:latin typeface="Roboto"/>
                        </a:rPr>
                        <a:t>Myrtle Beach-Conway-North Myrtle Beach, SC-NC</a:t>
                      </a:r>
                    </a:p>
                  </a:txBody>
                  <a:tcPr marL="60960" marR="60960" marT="30480" marB="30480" anchor="b"/>
                </a:tc>
                <a:tc>
                  <a:txBody>
                    <a:bodyPr/>
                    <a:lstStyle/>
                    <a:p>
                      <a:pPr algn="ctr" fontAlgn="base" latinLnBrk="0"/>
                      <a:r>
                        <a:rPr lang="en-US" sz="1400">
                          <a:solidFill>
                            <a:srgbClr val="000000"/>
                          </a:solidFill>
                          <a:effectLst/>
                          <a:latin typeface="Roboto"/>
                        </a:rPr>
                        <a:t>376,555</a:t>
                      </a:r>
                    </a:p>
                  </a:txBody>
                  <a:tcPr marL="60960" marR="60960" marT="30480" marB="30480" anchor="b"/>
                </a:tc>
                <a:tc>
                  <a:txBody>
                    <a:bodyPr/>
                    <a:lstStyle/>
                    <a:p>
                      <a:pPr algn="ctr" fontAlgn="base" latinLnBrk="0"/>
                      <a:r>
                        <a:rPr lang="en-US" sz="1400">
                          <a:solidFill>
                            <a:srgbClr val="000000"/>
                          </a:solidFill>
                          <a:effectLst/>
                          <a:latin typeface="Roboto"/>
                        </a:rPr>
                        <a:t>463,386</a:t>
                      </a:r>
                    </a:p>
                  </a:txBody>
                  <a:tcPr marL="60960" marR="60960" marT="30480" marB="30480" anchor="b"/>
                </a:tc>
                <a:tc>
                  <a:txBody>
                    <a:bodyPr/>
                    <a:lstStyle/>
                    <a:p>
                      <a:pPr algn="ctr" fontAlgn="base" latinLnBrk="0"/>
                      <a:r>
                        <a:rPr lang="en-US" sz="1400">
                          <a:solidFill>
                            <a:srgbClr val="000000"/>
                          </a:solidFill>
                          <a:effectLst/>
                          <a:latin typeface="Roboto"/>
                        </a:rPr>
                        <a:t>480,891</a:t>
                      </a:r>
                    </a:p>
                  </a:txBody>
                  <a:tcPr marL="60960" marR="60960" marT="30480" marB="30480" anchor="b"/>
                </a:tc>
                <a:tc>
                  <a:txBody>
                    <a:bodyPr/>
                    <a:lstStyle/>
                    <a:p>
                      <a:pPr algn="ctr" fontAlgn="base" latinLnBrk="0"/>
                      <a:r>
                        <a:rPr lang="en-US" sz="1400">
                          <a:solidFill>
                            <a:srgbClr val="000000"/>
                          </a:solidFill>
                          <a:effectLst/>
                          <a:latin typeface="Roboto"/>
                        </a:rPr>
                        <a:t>27.7</a:t>
                      </a:r>
                    </a:p>
                  </a:txBody>
                  <a:tcPr marL="60960" marR="60960" marT="30480" marB="30480" anchor="b"/>
                </a:tc>
                <a:extLst>
                  <a:ext uri="{0D108BD9-81ED-4DB2-BD59-A6C34878D82A}">
                    <a16:rowId xmlns:a16="http://schemas.microsoft.com/office/drawing/2014/main" val="1620189171"/>
                  </a:ext>
                </a:extLst>
              </a:tr>
              <a:tr h="370840">
                <a:tc>
                  <a:txBody>
                    <a:bodyPr/>
                    <a:lstStyle/>
                    <a:p>
                      <a:pPr algn="ctr" fontAlgn="base" latinLnBrk="0"/>
                      <a:r>
                        <a:rPr lang="en-US" sz="1400" b="1">
                          <a:solidFill>
                            <a:srgbClr val="000000"/>
                          </a:solidFill>
                          <a:effectLst/>
                          <a:latin typeface="Roboto"/>
                        </a:rPr>
                        <a:t>3</a:t>
                      </a:r>
                    </a:p>
                  </a:txBody>
                  <a:tcPr marL="60960" marR="60960" marT="30480" marB="30480" anchor="b"/>
                </a:tc>
                <a:tc>
                  <a:txBody>
                    <a:bodyPr/>
                    <a:lstStyle/>
                    <a:p>
                      <a:pPr fontAlgn="base" latinLnBrk="0"/>
                      <a:r>
                        <a:rPr lang="en-US" sz="1400" b="1">
                          <a:solidFill>
                            <a:srgbClr val="000000"/>
                          </a:solidFill>
                          <a:effectLst/>
                          <a:latin typeface="Roboto"/>
                        </a:rPr>
                        <a:t>Austin-Round Rock, TX</a:t>
                      </a:r>
                    </a:p>
                  </a:txBody>
                  <a:tcPr marL="60960" marR="60960" marT="30480" marB="30480" anchor="b"/>
                </a:tc>
                <a:tc>
                  <a:txBody>
                    <a:bodyPr/>
                    <a:lstStyle/>
                    <a:p>
                      <a:pPr algn="ctr" fontAlgn="base" latinLnBrk="0"/>
                      <a:r>
                        <a:rPr lang="en-US" sz="1400" b="1">
                          <a:solidFill>
                            <a:srgbClr val="000000"/>
                          </a:solidFill>
                          <a:effectLst/>
                          <a:latin typeface="Roboto"/>
                        </a:rPr>
                        <a:t>1,716,321</a:t>
                      </a:r>
                    </a:p>
                  </a:txBody>
                  <a:tcPr marL="60960" marR="60960" marT="30480" marB="30480" anchor="b"/>
                </a:tc>
                <a:tc>
                  <a:txBody>
                    <a:bodyPr/>
                    <a:lstStyle/>
                    <a:p>
                      <a:pPr algn="ctr" fontAlgn="base" latinLnBrk="0"/>
                      <a:r>
                        <a:rPr lang="en-US" sz="1400" b="1">
                          <a:solidFill>
                            <a:srgbClr val="000000"/>
                          </a:solidFill>
                          <a:effectLst/>
                          <a:latin typeface="Roboto"/>
                        </a:rPr>
                        <a:t>2,115,230</a:t>
                      </a:r>
                    </a:p>
                  </a:txBody>
                  <a:tcPr marL="60960" marR="60960" marT="30480" marB="30480" anchor="b"/>
                </a:tc>
                <a:tc>
                  <a:txBody>
                    <a:bodyPr/>
                    <a:lstStyle/>
                    <a:p>
                      <a:pPr algn="ctr" fontAlgn="base" latinLnBrk="0"/>
                      <a:r>
                        <a:rPr lang="en-US" sz="1400" b="1">
                          <a:solidFill>
                            <a:srgbClr val="000000"/>
                          </a:solidFill>
                          <a:effectLst/>
                          <a:latin typeface="Roboto"/>
                        </a:rPr>
                        <a:t>2,168,316</a:t>
                      </a:r>
                    </a:p>
                  </a:txBody>
                  <a:tcPr marL="60960" marR="60960" marT="30480" marB="30480" anchor="b"/>
                </a:tc>
                <a:tc>
                  <a:txBody>
                    <a:bodyPr/>
                    <a:lstStyle/>
                    <a:p>
                      <a:pPr algn="ctr" fontAlgn="base" latinLnBrk="0"/>
                      <a:r>
                        <a:rPr lang="en-US" sz="1400" b="1" dirty="0">
                          <a:solidFill>
                            <a:srgbClr val="000000"/>
                          </a:solidFill>
                          <a:effectLst/>
                          <a:latin typeface="Roboto"/>
                        </a:rPr>
                        <a:t>26.3</a:t>
                      </a:r>
                    </a:p>
                  </a:txBody>
                  <a:tcPr marL="60960" marR="60960" marT="30480" marB="30480" anchor="b"/>
                </a:tc>
                <a:extLst>
                  <a:ext uri="{0D108BD9-81ED-4DB2-BD59-A6C34878D82A}">
                    <a16:rowId xmlns:a16="http://schemas.microsoft.com/office/drawing/2014/main" val="673977107"/>
                  </a:ext>
                </a:extLst>
              </a:tr>
              <a:tr h="370840">
                <a:tc>
                  <a:txBody>
                    <a:bodyPr/>
                    <a:lstStyle/>
                    <a:p>
                      <a:pPr algn="ctr" fontAlgn="base" latinLnBrk="0"/>
                      <a:r>
                        <a:rPr lang="en-US" sz="1400">
                          <a:solidFill>
                            <a:srgbClr val="000000"/>
                          </a:solidFill>
                          <a:effectLst/>
                          <a:latin typeface="Roboto"/>
                        </a:rPr>
                        <a:t>4</a:t>
                      </a:r>
                    </a:p>
                  </a:txBody>
                  <a:tcPr marL="60960" marR="60960" marT="30480" marB="30480" anchor="b"/>
                </a:tc>
                <a:tc>
                  <a:txBody>
                    <a:bodyPr/>
                    <a:lstStyle/>
                    <a:p>
                      <a:pPr fontAlgn="base" latinLnBrk="0"/>
                      <a:r>
                        <a:rPr lang="en-US" sz="1400">
                          <a:solidFill>
                            <a:srgbClr val="000000"/>
                          </a:solidFill>
                          <a:effectLst/>
                          <a:latin typeface="Roboto"/>
                        </a:rPr>
                        <a:t>Midland, TX</a:t>
                      </a:r>
                    </a:p>
                  </a:txBody>
                  <a:tcPr marL="60960" marR="60960" marT="30480" marB="30480" anchor="b"/>
                </a:tc>
                <a:tc>
                  <a:txBody>
                    <a:bodyPr/>
                    <a:lstStyle/>
                    <a:p>
                      <a:pPr algn="ctr" fontAlgn="base" latinLnBrk="0"/>
                      <a:r>
                        <a:rPr lang="en-US" sz="1400">
                          <a:solidFill>
                            <a:srgbClr val="000000"/>
                          </a:solidFill>
                          <a:effectLst/>
                          <a:latin typeface="Roboto"/>
                        </a:rPr>
                        <a:t>141,671</a:t>
                      </a:r>
                    </a:p>
                  </a:txBody>
                  <a:tcPr marL="60960" marR="60960" marT="30480" marB="30480" anchor="b"/>
                </a:tc>
                <a:tc>
                  <a:txBody>
                    <a:bodyPr/>
                    <a:lstStyle/>
                    <a:p>
                      <a:pPr algn="ctr" fontAlgn="base" latinLnBrk="0"/>
                      <a:r>
                        <a:rPr lang="en-US" sz="1400">
                          <a:solidFill>
                            <a:srgbClr val="000000"/>
                          </a:solidFill>
                          <a:effectLst/>
                          <a:latin typeface="Roboto"/>
                        </a:rPr>
                        <a:t>170,948</a:t>
                      </a:r>
                    </a:p>
                  </a:txBody>
                  <a:tcPr marL="60960" marR="60960" marT="30480" marB="30480" anchor="b"/>
                </a:tc>
                <a:tc>
                  <a:txBody>
                    <a:bodyPr/>
                    <a:lstStyle/>
                    <a:p>
                      <a:pPr algn="ctr" fontAlgn="base" latinLnBrk="0"/>
                      <a:r>
                        <a:rPr lang="en-US" sz="1400">
                          <a:solidFill>
                            <a:srgbClr val="000000"/>
                          </a:solidFill>
                          <a:effectLst/>
                          <a:latin typeface="Roboto"/>
                        </a:rPr>
                        <a:t>178,331</a:t>
                      </a:r>
                    </a:p>
                  </a:txBody>
                  <a:tcPr marL="60960" marR="60960" marT="30480" marB="30480" anchor="b"/>
                </a:tc>
                <a:tc>
                  <a:txBody>
                    <a:bodyPr/>
                    <a:lstStyle/>
                    <a:p>
                      <a:pPr algn="ctr" fontAlgn="base" latinLnBrk="0"/>
                      <a:r>
                        <a:rPr lang="en-US" sz="1400">
                          <a:solidFill>
                            <a:srgbClr val="000000"/>
                          </a:solidFill>
                          <a:effectLst/>
                          <a:latin typeface="Roboto"/>
                        </a:rPr>
                        <a:t>25.9</a:t>
                      </a:r>
                    </a:p>
                  </a:txBody>
                  <a:tcPr marL="60960" marR="60960" marT="30480" marB="30480" anchor="b"/>
                </a:tc>
                <a:extLst>
                  <a:ext uri="{0D108BD9-81ED-4DB2-BD59-A6C34878D82A}">
                    <a16:rowId xmlns:a16="http://schemas.microsoft.com/office/drawing/2014/main" val="2493972103"/>
                  </a:ext>
                </a:extLst>
              </a:tr>
              <a:tr h="370840">
                <a:tc>
                  <a:txBody>
                    <a:bodyPr/>
                    <a:lstStyle/>
                    <a:p>
                      <a:pPr algn="ctr" fontAlgn="base" latinLnBrk="0"/>
                      <a:r>
                        <a:rPr lang="en-US" sz="1400">
                          <a:solidFill>
                            <a:srgbClr val="000000"/>
                          </a:solidFill>
                          <a:effectLst/>
                          <a:latin typeface="Roboto"/>
                        </a:rPr>
                        <a:t>5</a:t>
                      </a:r>
                    </a:p>
                  </a:txBody>
                  <a:tcPr marL="60960" marR="60960" marT="30480" marB="30480" anchor="b"/>
                </a:tc>
                <a:tc>
                  <a:txBody>
                    <a:bodyPr/>
                    <a:lstStyle/>
                    <a:p>
                      <a:pPr fontAlgn="base" latinLnBrk="0"/>
                      <a:r>
                        <a:rPr lang="en-US" sz="1400">
                          <a:solidFill>
                            <a:srgbClr val="000000"/>
                          </a:solidFill>
                          <a:effectLst/>
                          <a:latin typeface="Roboto"/>
                        </a:rPr>
                        <a:t>St. George, UT</a:t>
                      </a:r>
                    </a:p>
                  </a:txBody>
                  <a:tcPr marL="60960" marR="60960" marT="30480" marB="30480" anchor="b"/>
                </a:tc>
                <a:tc>
                  <a:txBody>
                    <a:bodyPr/>
                    <a:lstStyle/>
                    <a:p>
                      <a:pPr algn="ctr" fontAlgn="base" latinLnBrk="0"/>
                      <a:r>
                        <a:rPr lang="en-US" sz="1400">
                          <a:solidFill>
                            <a:srgbClr val="000000"/>
                          </a:solidFill>
                          <a:effectLst/>
                          <a:latin typeface="Roboto"/>
                        </a:rPr>
                        <a:t>138,115</a:t>
                      </a:r>
                    </a:p>
                  </a:txBody>
                  <a:tcPr marL="60960" marR="60960" marT="30480" marB="30480" anchor="b"/>
                </a:tc>
                <a:tc>
                  <a:txBody>
                    <a:bodyPr/>
                    <a:lstStyle/>
                    <a:p>
                      <a:pPr algn="ctr" fontAlgn="base" latinLnBrk="0"/>
                      <a:r>
                        <a:rPr lang="en-US" sz="1400">
                          <a:solidFill>
                            <a:srgbClr val="000000"/>
                          </a:solidFill>
                          <a:effectLst/>
                          <a:latin typeface="Roboto"/>
                        </a:rPr>
                        <a:t>165,859</a:t>
                      </a:r>
                    </a:p>
                  </a:txBody>
                  <a:tcPr marL="60960" marR="60960" marT="30480" marB="30480" anchor="b"/>
                </a:tc>
                <a:tc>
                  <a:txBody>
                    <a:bodyPr/>
                    <a:lstStyle/>
                    <a:p>
                      <a:pPr algn="ctr" fontAlgn="base" latinLnBrk="0"/>
                      <a:r>
                        <a:rPr lang="en-US" sz="1400">
                          <a:solidFill>
                            <a:srgbClr val="000000"/>
                          </a:solidFill>
                          <a:effectLst/>
                          <a:latin typeface="Roboto"/>
                        </a:rPr>
                        <a:t>171,700</a:t>
                      </a:r>
                    </a:p>
                  </a:txBody>
                  <a:tcPr marL="60960" marR="60960" marT="30480" marB="30480" anchor="b"/>
                </a:tc>
                <a:tc>
                  <a:txBody>
                    <a:bodyPr/>
                    <a:lstStyle/>
                    <a:p>
                      <a:pPr algn="ctr" fontAlgn="base" latinLnBrk="0"/>
                      <a:r>
                        <a:rPr lang="en-US" sz="1400">
                          <a:solidFill>
                            <a:srgbClr val="000000"/>
                          </a:solidFill>
                          <a:effectLst/>
                          <a:latin typeface="Roboto"/>
                        </a:rPr>
                        <a:t>24.3</a:t>
                      </a:r>
                    </a:p>
                  </a:txBody>
                  <a:tcPr marL="60960" marR="60960" marT="30480" marB="30480" anchor="b"/>
                </a:tc>
                <a:extLst>
                  <a:ext uri="{0D108BD9-81ED-4DB2-BD59-A6C34878D82A}">
                    <a16:rowId xmlns:a16="http://schemas.microsoft.com/office/drawing/2014/main" val="816388514"/>
                  </a:ext>
                </a:extLst>
              </a:tr>
              <a:tr h="370840">
                <a:tc>
                  <a:txBody>
                    <a:bodyPr/>
                    <a:lstStyle/>
                    <a:p>
                      <a:pPr algn="ctr" fontAlgn="base" latinLnBrk="0"/>
                      <a:r>
                        <a:rPr lang="en-US" sz="1400">
                          <a:solidFill>
                            <a:srgbClr val="000000"/>
                          </a:solidFill>
                          <a:effectLst/>
                          <a:latin typeface="Roboto"/>
                        </a:rPr>
                        <a:t>6</a:t>
                      </a:r>
                    </a:p>
                  </a:txBody>
                  <a:tcPr marL="60960" marR="60960" marT="30480" marB="30480" anchor="b"/>
                </a:tc>
                <a:tc>
                  <a:txBody>
                    <a:bodyPr/>
                    <a:lstStyle/>
                    <a:p>
                      <a:pPr fontAlgn="base" latinLnBrk="0"/>
                      <a:r>
                        <a:rPr lang="en-US" sz="1400">
                          <a:solidFill>
                            <a:srgbClr val="000000"/>
                          </a:solidFill>
                          <a:effectLst/>
                          <a:latin typeface="Roboto"/>
                        </a:rPr>
                        <a:t>Greeley, CO</a:t>
                      </a:r>
                    </a:p>
                  </a:txBody>
                  <a:tcPr marL="60960" marR="60960" marT="30480" marB="30480" anchor="b"/>
                </a:tc>
                <a:tc>
                  <a:txBody>
                    <a:bodyPr/>
                    <a:lstStyle/>
                    <a:p>
                      <a:pPr algn="ctr" fontAlgn="base" latinLnBrk="0"/>
                      <a:r>
                        <a:rPr lang="en-US" sz="1400">
                          <a:solidFill>
                            <a:srgbClr val="000000"/>
                          </a:solidFill>
                          <a:effectLst/>
                          <a:latin typeface="Roboto"/>
                        </a:rPr>
                        <a:t>252,847</a:t>
                      </a:r>
                    </a:p>
                  </a:txBody>
                  <a:tcPr marL="60960" marR="60960" marT="30480" marB="30480" anchor="b"/>
                </a:tc>
                <a:tc>
                  <a:txBody>
                    <a:bodyPr/>
                    <a:lstStyle/>
                    <a:p>
                      <a:pPr algn="ctr" fontAlgn="base" latinLnBrk="0"/>
                      <a:r>
                        <a:rPr lang="en-US" sz="1400">
                          <a:solidFill>
                            <a:srgbClr val="000000"/>
                          </a:solidFill>
                          <a:effectLst/>
                          <a:latin typeface="Roboto"/>
                        </a:rPr>
                        <a:t>305,274</a:t>
                      </a:r>
                    </a:p>
                  </a:txBody>
                  <a:tcPr marL="60960" marR="60960" marT="30480" marB="30480" anchor="b"/>
                </a:tc>
                <a:tc>
                  <a:txBody>
                    <a:bodyPr/>
                    <a:lstStyle/>
                    <a:p>
                      <a:pPr algn="ctr" fontAlgn="base" latinLnBrk="0"/>
                      <a:r>
                        <a:rPr lang="en-US" sz="1400">
                          <a:solidFill>
                            <a:srgbClr val="000000"/>
                          </a:solidFill>
                          <a:effectLst/>
                          <a:latin typeface="Roboto"/>
                        </a:rPr>
                        <a:t>314,305</a:t>
                      </a:r>
                    </a:p>
                  </a:txBody>
                  <a:tcPr marL="60960" marR="60960" marT="30480" marB="30480" anchor="b"/>
                </a:tc>
                <a:tc>
                  <a:txBody>
                    <a:bodyPr/>
                    <a:lstStyle/>
                    <a:p>
                      <a:pPr algn="ctr" fontAlgn="base" latinLnBrk="0"/>
                      <a:r>
                        <a:rPr lang="en-US" sz="1400">
                          <a:solidFill>
                            <a:srgbClr val="000000"/>
                          </a:solidFill>
                          <a:effectLst/>
                          <a:latin typeface="Roboto"/>
                        </a:rPr>
                        <a:t>24.3</a:t>
                      </a:r>
                    </a:p>
                  </a:txBody>
                  <a:tcPr marL="60960" marR="60960" marT="30480" marB="30480" anchor="b"/>
                </a:tc>
                <a:extLst>
                  <a:ext uri="{0D108BD9-81ED-4DB2-BD59-A6C34878D82A}">
                    <a16:rowId xmlns:a16="http://schemas.microsoft.com/office/drawing/2014/main" val="2960713189"/>
                  </a:ext>
                </a:extLst>
              </a:tr>
              <a:tr h="370840">
                <a:tc>
                  <a:txBody>
                    <a:bodyPr/>
                    <a:lstStyle/>
                    <a:p>
                      <a:pPr algn="ctr" fontAlgn="base" latinLnBrk="0"/>
                      <a:r>
                        <a:rPr lang="en-US" sz="1400">
                          <a:solidFill>
                            <a:srgbClr val="000000"/>
                          </a:solidFill>
                          <a:effectLst/>
                          <a:latin typeface="Roboto"/>
                        </a:rPr>
                        <a:t>7</a:t>
                      </a:r>
                    </a:p>
                  </a:txBody>
                  <a:tcPr marL="60960" marR="60960" marT="30480" marB="30480" anchor="b"/>
                </a:tc>
                <a:tc>
                  <a:txBody>
                    <a:bodyPr/>
                    <a:lstStyle/>
                    <a:p>
                      <a:pPr fontAlgn="base" latinLnBrk="0"/>
                      <a:r>
                        <a:rPr lang="en-US" sz="1400">
                          <a:solidFill>
                            <a:srgbClr val="000000"/>
                          </a:solidFill>
                          <a:effectLst/>
                          <a:latin typeface="Roboto"/>
                        </a:rPr>
                        <a:t>Cape Coral-Fort Myers, FL</a:t>
                      </a:r>
                    </a:p>
                  </a:txBody>
                  <a:tcPr marL="60960" marR="60960" marT="30480" marB="30480" anchor="b"/>
                </a:tc>
                <a:tc>
                  <a:txBody>
                    <a:bodyPr/>
                    <a:lstStyle/>
                    <a:p>
                      <a:pPr algn="ctr" fontAlgn="base" latinLnBrk="0"/>
                      <a:r>
                        <a:rPr lang="en-US" sz="1400">
                          <a:solidFill>
                            <a:srgbClr val="000000"/>
                          </a:solidFill>
                          <a:effectLst/>
                          <a:latin typeface="Roboto"/>
                        </a:rPr>
                        <a:t>618,754</a:t>
                      </a:r>
                    </a:p>
                  </a:txBody>
                  <a:tcPr marL="60960" marR="60960" marT="30480" marB="30480" anchor="b"/>
                </a:tc>
                <a:tc>
                  <a:txBody>
                    <a:bodyPr/>
                    <a:lstStyle/>
                    <a:p>
                      <a:pPr algn="ctr" fontAlgn="base" latinLnBrk="0"/>
                      <a:r>
                        <a:rPr lang="en-US" sz="1400">
                          <a:solidFill>
                            <a:srgbClr val="000000"/>
                          </a:solidFill>
                          <a:effectLst/>
                          <a:latin typeface="Roboto"/>
                        </a:rPr>
                        <a:t>739,506</a:t>
                      </a:r>
                    </a:p>
                  </a:txBody>
                  <a:tcPr marL="60960" marR="60960" marT="30480" marB="30480" anchor="b"/>
                </a:tc>
                <a:tc>
                  <a:txBody>
                    <a:bodyPr/>
                    <a:lstStyle/>
                    <a:p>
                      <a:pPr algn="ctr" fontAlgn="base" latinLnBrk="0"/>
                      <a:r>
                        <a:rPr lang="en-US" sz="1400">
                          <a:solidFill>
                            <a:srgbClr val="000000"/>
                          </a:solidFill>
                          <a:effectLst/>
                          <a:latin typeface="Roboto"/>
                        </a:rPr>
                        <a:t>754,610</a:t>
                      </a:r>
                    </a:p>
                  </a:txBody>
                  <a:tcPr marL="60960" marR="60960" marT="30480" marB="30480" anchor="b"/>
                </a:tc>
                <a:tc>
                  <a:txBody>
                    <a:bodyPr/>
                    <a:lstStyle/>
                    <a:p>
                      <a:pPr algn="ctr" fontAlgn="base" latinLnBrk="0"/>
                      <a:r>
                        <a:rPr lang="en-US" sz="1400">
                          <a:solidFill>
                            <a:srgbClr val="000000"/>
                          </a:solidFill>
                          <a:effectLst/>
                          <a:latin typeface="Roboto"/>
                        </a:rPr>
                        <a:t>22.0</a:t>
                      </a:r>
                    </a:p>
                  </a:txBody>
                  <a:tcPr marL="60960" marR="60960" marT="30480" marB="30480" anchor="b"/>
                </a:tc>
                <a:extLst>
                  <a:ext uri="{0D108BD9-81ED-4DB2-BD59-A6C34878D82A}">
                    <a16:rowId xmlns:a16="http://schemas.microsoft.com/office/drawing/2014/main" val="4226852939"/>
                  </a:ext>
                </a:extLst>
              </a:tr>
              <a:tr h="370840">
                <a:tc>
                  <a:txBody>
                    <a:bodyPr/>
                    <a:lstStyle/>
                    <a:p>
                      <a:pPr algn="ctr" fontAlgn="base" latinLnBrk="0"/>
                      <a:r>
                        <a:rPr lang="en-US" sz="1400">
                          <a:solidFill>
                            <a:srgbClr val="000000"/>
                          </a:solidFill>
                          <a:effectLst/>
                          <a:latin typeface="Roboto"/>
                        </a:rPr>
                        <a:t>8</a:t>
                      </a:r>
                    </a:p>
                  </a:txBody>
                  <a:tcPr marL="60960" marR="60960" marT="30480" marB="30480" anchor="b"/>
                </a:tc>
                <a:tc>
                  <a:txBody>
                    <a:bodyPr/>
                    <a:lstStyle/>
                    <a:p>
                      <a:pPr fontAlgn="base" latinLnBrk="0"/>
                      <a:r>
                        <a:rPr lang="en-US" sz="1400">
                          <a:solidFill>
                            <a:srgbClr val="000000"/>
                          </a:solidFill>
                          <a:effectLst/>
                          <a:latin typeface="Roboto"/>
                        </a:rPr>
                        <a:t>Bend-Redmond, OR</a:t>
                      </a:r>
                    </a:p>
                  </a:txBody>
                  <a:tcPr marL="60960" marR="60960" marT="30480" marB="30480" anchor="b"/>
                </a:tc>
                <a:tc>
                  <a:txBody>
                    <a:bodyPr/>
                    <a:lstStyle/>
                    <a:p>
                      <a:pPr algn="ctr" fontAlgn="base" latinLnBrk="0"/>
                      <a:r>
                        <a:rPr lang="en-US" sz="1400">
                          <a:solidFill>
                            <a:srgbClr val="000000"/>
                          </a:solidFill>
                          <a:effectLst/>
                          <a:latin typeface="Roboto"/>
                        </a:rPr>
                        <a:t>157,730</a:t>
                      </a:r>
                    </a:p>
                  </a:txBody>
                  <a:tcPr marL="60960" marR="60960" marT="30480" marB="30480" anchor="b"/>
                </a:tc>
                <a:tc>
                  <a:txBody>
                    <a:bodyPr/>
                    <a:lstStyle/>
                    <a:p>
                      <a:pPr algn="ctr" fontAlgn="base" latinLnBrk="0"/>
                      <a:r>
                        <a:rPr lang="en-US" sz="1400">
                          <a:solidFill>
                            <a:srgbClr val="000000"/>
                          </a:solidFill>
                          <a:effectLst/>
                          <a:latin typeface="Roboto"/>
                        </a:rPr>
                        <a:t>186,807</a:t>
                      </a:r>
                    </a:p>
                  </a:txBody>
                  <a:tcPr marL="60960" marR="60960" marT="30480" marB="30480" anchor="b"/>
                </a:tc>
                <a:tc>
                  <a:txBody>
                    <a:bodyPr/>
                    <a:lstStyle/>
                    <a:p>
                      <a:pPr algn="ctr" fontAlgn="base" latinLnBrk="0"/>
                      <a:r>
                        <a:rPr lang="en-US" sz="1400">
                          <a:solidFill>
                            <a:srgbClr val="000000"/>
                          </a:solidFill>
                          <a:effectLst/>
                          <a:latin typeface="Roboto"/>
                        </a:rPr>
                        <a:t>191,996</a:t>
                      </a:r>
                    </a:p>
                  </a:txBody>
                  <a:tcPr marL="60960" marR="60960" marT="30480" marB="30480" anchor="b"/>
                </a:tc>
                <a:tc>
                  <a:txBody>
                    <a:bodyPr/>
                    <a:lstStyle/>
                    <a:p>
                      <a:pPr algn="ctr" fontAlgn="base" latinLnBrk="0"/>
                      <a:r>
                        <a:rPr lang="en-US" sz="1400">
                          <a:solidFill>
                            <a:srgbClr val="000000"/>
                          </a:solidFill>
                          <a:effectLst/>
                          <a:latin typeface="Roboto"/>
                        </a:rPr>
                        <a:t>21.7</a:t>
                      </a:r>
                    </a:p>
                  </a:txBody>
                  <a:tcPr marL="60960" marR="60960" marT="30480" marB="30480" anchor="b"/>
                </a:tc>
                <a:extLst>
                  <a:ext uri="{0D108BD9-81ED-4DB2-BD59-A6C34878D82A}">
                    <a16:rowId xmlns:a16="http://schemas.microsoft.com/office/drawing/2014/main" val="575131171"/>
                  </a:ext>
                </a:extLst>
              </a:tr>
              <a:tr h="370840">
                <a:tc>
                  <a:txBody>
                    <a:bodyPr/>
                    <a:lstStyle/>
                    <a:p>
                      <a:pPr algn="ctr" fontAlgn="base" latinLnBrk="0"/>
                      <a:r>
                        <a:rPr lang="en-US" sz="1400">
                          <a:solidFill>
                            <a:srgbClr val="000000"/>
                          </a:solidFill>
                          <a:effectLst/>
                          <a:latin typeface="Roboto"/>
                        </a:rPr>
                        <a:t>9</a:t>
                      </a:r>
                    </a:p>
                  </a:txBody>
                  <a:tcPr marL="60960" marR="60960" marT="30480" marB="30480" anchor="b"/>
                </a:tc>
                <a:tc>
                  <a:txBody>
                    <a:bodyPr/>
                    <a:lstStyle/>
                    <a:p>
                      <a:pPr fontAlgn="base" latinLnBrk="0"/>
                      <a:r>
                        <a:rPr lang="en-US" sz="1400">
                          <a:solidFill>
                            <a:srgbClr val="000000"/>
                          </a:solidFill>
                          <a:effectLst/>
                          <a:latin typeface="Roboto"/>
                        </a:rPr>
                        <a:t>Orlando-Kissimmee-Sanford, FL</a:t>
                      </a:r>
                    </a:p>
                  </a:txBody>
                  <a:tcPr marL="60960" marR="60960" marT="30480" marB="30480" anchor="b"/>
                </a:tc>
                <a:tc>
                  <a:txBody>
                    <a:bodyPr/>
                    <a:lstStyle/>
                    <a:p>
                      <a:pPr algn="ctr" fontAlgn="base" latinLnBrk="0"/>
                      <a:r>
                        <a:rPr lang="en-US" sz="1400">
                          <a:solidFill>
                            <a:srgbClr val="000000"/>
                          </a:solidFill>
                          <a:effectLst/>
                          <a:latin typeface="Roboto"/>
                        </a:rPr>
                        <a:t>2,134,402</a:t>
                      </a:r>
                    </a:p>
                  </a:txBody>
                  <a:tcPr marL="60960" marR="60960" marT="30480" marB="30480" anchor="b"/>
                </a:tc>
                <a:tc>
                  <a:txBody>
                    <a:bodyPr/>
                    <a:lstStyle/>
                    <a:p>
                      <a:pPr algn="ctr" fontAlgn="base" latinLnBrk="0"/>
                      <a:r>
                        <a:rPr lang="en-US" sz="1400">
                          <a:solidFill>
                            <a:srgbClr val="000000"/>
                          </a:solidFill>
                          <a:effectLst/>
                          <a:latin typeface="Roboto"/>
                        </a:rPr>
                        <a:t>2,512,917</a:t>
                      </a:r>
                    </a:p>
                  </a:txBody>
                  <a:tcPr marL="60960" marR="60960" marT="30480" marB="30480" anchor="b"/>
                </a:tc>
                <a:tc>
                  <a:txBody>
                    <a:bodyPr/>
                    <a:lstStyle/>
                    <a:p>
                      <a:pPr algn="ctr" fontAlgn="base" latinLnBrk="0"/>
                      <a:r>
                        <a:rPr lang="en-US" sz="1400">
                          <a:solidFill>
                            <a:srgbClr val="000000"/>
                          </a:solidFill>
                          <a:effectLst/>
                          <a:latin typeface="Roboto"/>
                        </a:rPr>
                        <a:t>2,572,962</a:t>
                      </a:r>
                    </a:p>
                  </a:txBody>
                  <a:tcPr marL="60960" marR="60960" marT="30480" marB="30480" anchor="b"/>
                </a:tc>
                <a:tc>
                  <a:txBody>
                    <a:bodyPr/>
                    <a:lstStyle/>
                    <a:p>
                      <a:pPr algn="ctr" fontAlgn="base" latinLnBrk="0"/>
                      <a:r>
                        <a:rPr lang="en-US" sz="1400">
                          <a:solidFill>
                            <a:srgbClr val="000000"/>
                          </a:solidFill>
                          <a:effectLst/>
                          <a:latin typeface="Roboto"/>
                        </a:rPr>
                        <a:t>20.5</a:t>
                      </a:r>
                    </a:p>
                  </a:txBody>
                  <a:tcPr marL="60960" marR="60960" marT="30480" marB="30480" anchor="b"/>
                </a:tc>
                <a:extLst>
                  <a:ext uri="{0D108BD9-81ED-4DB2-BD59-A6C34878D82A}">
                    <a16:rowId xmlns:a16="http://schemas.microsoft.com/office/drawing/2014/main" val="3444229167"/>
                  </a:ext>
                </a:extLst>
              </a:tr>
              <a:tr h="370840">
                <a:tc>
                  <a:txBody>
                    <a:bodyPr/>
                    <a:lstStyle/>
                    <a:p>
                      <a:pPr algn="ctr" fontAlgn="base" latinLnBrk="0"/>
                      <a:r>
                        <a:rPr lang="en-US" sz="1400" dirty="0">
                          <a:solidFill>
                            <a:srgbClr val="000000"/>
                          </a:solidFill>
                          <a:effectLst/>
                          <a:latin typeface="Roboto"/>
                        </a:rPr>
                        <a:t>10</a:t>
                      </a:r>
                    </a:p>
                  </a:txBody>
                  <a:tcPr marL="60960" marR="60960" marT="30480" marB="30480" anchor="b"/>
                </a:tc>
                <a:tc>
                  <a:txBody>
                    <a:bodyPr/>
                    <a:lstStyle/>
                    <a:p>
                      <a:pPr fontAlgn="base" latinLnBrk="0"/>
                      <a:r>
                        <a:rPr lang="en-US" sz="1400">
                          <a:solidFill>
                            <a:srgbClr val="000000"/>
                          </a:solidFill>
                          <a:effectLst/>
                          <a:latin typeface="Roboto"/>
                        </a:rPr>
                        <a:t>Raleigh, NC</a:t>
                      </a:r>
                    </a:p>
                  </a:txBody>
                  <a:tcPr marL="60960" marR="60960" marT="30480" marB="30480" anchor="b"/>
                </a:tc>
                <a:tc>
                  <a:txBody>
                    <a:bodyPr/>
                    <a:lstStyle/>
                    <a:p>
                      <a:pPr algn="ctr" fontAlgn="base" latinLnBrk="0"/>
                      <a:r>
                        <a:rPr lang="en-US" sz="1400" dirty="0">
                          <a:solidFill>
                            <a:srgbClr val="000000"/>
                          </a:solidFill>
                          <a:effectLst/>
                          <a:latin typeface="Roboto"/>
                        </a:rPr>
                        <a:t>1,130,488</a:t>
                      </a:r>
                    </a:p>
                  </a:txBody>
                  <a:tcPr marL="60960" marR="60960" marT="30480" marB="30480" anchor="b"/>
                </a:tc>
                <a:tc>
                  <a:txBody>
                    <a:bodyPr/>
                    <a:lstStyle/>
                    <a:p>
                      <a:pPr algn="ctr" fontAlgn="base" latinLnBrk="0"/>
                      <a:r>
                        <a:rPr lang="en-US" sz="1400" dirty="0">
                          <a:solidFill>
                            <a:srgbClr val="000000"/>
                          </a:solidFill>
                          <a:effectLst/>
                          <a:latin typeface="Roboto"/>
                        </a:rPr>
                        <a:t>1,334,342</a:t>
                      </a:r>
                    </a:p>
                  </a:txBody>
                  <a:tcPr marL="60960" marR="60960" marT="30480" marB="30480" anchor="b"/>
                </a:tc>
                <a:tc>
                  <a:txBody>
                    <a:bodyPr/>
                    <a:lstStyle/>
                    <a:p>
                      <a:pPr algn="ctr" fontAlgn="base" latinLnBrk="0"/>
                      <a:r>
                        <a:rPr lang="en-US" sz="1400" dirty="0">
                          <a:solidFill>
                            <a:srgbClr val="000000"/>
                          </a:solidFill>
                          <a:effectLst/>
                          <a:latin typeface="Roboto"/>
                        </a:rPr>
                        <a:t>1,362,540</a:t>
                      </a:r>
                    </a:p>
                  </a:txBody>
                  <a:tcPr marL="60960" marR="60960" marT="30480" marB="30480" anchor="b"/>
                </a:tc>
                <a:tc>
                  <a:txBody>
                    <a:bodyPr/>
                    <a:lstStyle/>
                    <a:p>
                      <a:pPr algn="ctr" fontAlgn="base" latinLnBrk="0"/>
                      <a:r>
                        <a:rPr lang="en-US" sz="1400" dirty="0">
                          <a:solidFill>
                            <a:srgbClr val="000000"/>
                          </a:solidFill>
                          <a:effectLst/>
                          <a:latin typeface="Roboto"/>
                        </a:rPr>
                        <a:t>20.5</a:t>
                      </a:r>
                    </a:p>
                  </a:txBody>
                  <a:tcPr marL="60960" marR="60960" marT="30480" marB="30480" anchor="b"/>
                </a:tc>
                <a:extLst>
                  <a:ext uri="{0D108BD9-81ED-4DB2-BD59-A6C34878D82A}">
                    <a16:rowId xmlns:a16="http://schemas.microsoft.com/office/drawing/2014/main" val="2774194231"/>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sp>
        <p:nvSpPr>
          <p:cNvPr id="6" name="Rectangle 5"/>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2018 </a:t>
            </a:r>
            <a:r>
              <a:rPr lang="en-US" sz="1050" dirty="0">
                <a:solidFill>
                  <a:schemeClr val="bg1">
                    <a:lumMod val="50000"/>
                  </a:schemeClr>
                </a:solidFill>
              </a:rPr>
              <a:t>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840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smtClean="0"/>
              <a:t>County to County Migration Flows, Travis County, 2013-2017</a:t>
            </a:r>
            <a:endParaRPr lang="en-US" sz="2800" dirty="0"/>
          </a:p>
        </p:txBody>
      </p:sp>
      <p:sp>
        <p:nvSpPr>
          <p:cNvPr id="8" name="Text Placeholder 7"/>
          <p:cNvSpPr>
            <a:spLocks noGrp="1"/>
          </p:cNvSpPr>
          <p:nvPr>
            <p:ph idx="1"/>
          </p:nvPr>
        </p:nvSpPr>
        <p:spPr/>
        <p:txBody>
          <a:bodyPr/>
          <a:lstStyle/>
          <a:p>
            <a:r>
              <a:rPr lang="en-US" dirty="0" smtClean="0"/>
              <a:t>Travis County</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13" name="Content Placeholder 12"/>
          <p:cNvGraphicFramePr>
            <a:graphicFrameLocks noGrp="1"/>
          </p:cNvGraphicFramePr>
          <p:nvPr>
            <p:ph sz="quarter" idx="4294967295"/>
            <p:extLst>
              <p:ext uri="{D42A27DB-BD31-4B8C-83A1-F6EECF244321}">
                <p14:modId xmlns:p14="http://schemas.microsoft.com/office/powerpoint/2010/main" val="3906981344"/>
              </p:ext>
            </p:extLst>
          </p:nvPr>
        </p:nvGraphicFramePr>
        <p:xfrm>
          <a:off x="2709333" y="1212210"/>
          <a:ext cx="4851399" cy="5286384"/>
        </p:xfrm>
        <a:graphic>
          <a:graphicData uri="http://schemas.openxmlformats.org/drawingml/2006/table">
            <a:tbl>
              <a:tblPr firstRow="1" bandRow="1">
                <a:tableStyleId>{5C22544A-7EE6-4342-B048-85BDC9FD1C3A}</a:tableStyleId>
              </a:tblPr>
              <a:tblGrid>
                <a:gridCol w="2117540">
                  <a:extLst>
                    <a:ext uri="{9D8B030D-6E8A-4147-A177-3AD203B41FA5}">
                      <a16:colId xmlns:a16="http://schemas.microsoft.com/office/drawing/2014/main" val="4067501989"/>
                    </a:ext>
                  </a:extLst>
                </a:gridCol>
                <a:gridCol w="1272333">
                  <a:extLst>
                    <a:ext uri="{9D8B030D-6E8A-4147-A177-3AD203B41FA5}">
                      <a16:colId xmlns:a16="http://schemas.microsoft.com/office/drawing/2014/main" val="3780962063"/>
                    </a:ext>
                  </a:extLst>
                </a:gridCol>
                <a:gridCol w="1461526">
                  <a:extLst>
                    <a:ext uri="{9D8B030D-6E8A-4147-A177-3AD203B41FA5}">
                      <a16:colId xmlns:a16="http://schemas.microsoft.com/office/drawing/2014/main" val="1563637334"/>
                    </a:ext>
                  </a:extLst>
                </a:gridCol>
              </a:tblGrid>
              <a:tr h="330399">
                <a:tc>
                  <a:txBody>
                    <a:bodyPr/>
                    <a:lstStyle/>
                    <a:p>
                      <a:pPr algn="l" fontAlgn="b"/>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In-Flows</a:t>
                      </a:r>
                      <a:endParaRPr lang="en-US" sz="16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bg1"/>
                          </a:solidFill>
                          <a:effectLst/>
                          <a:latin typeface="Calibri" panose="020F0502020204030204" pitchFamily="34" charset="0"/>
                        </a:rPr>
                        <a:t>Net Migration</a:t>
                      </a:r>
                      <a:endParaRPr lang="en-US" sz="16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2133377"/>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Williamson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10,439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-7,587</a:t>
                      </a:r>
                    </a:p>
                  </a:txBody>
                  <a:tcPr marL="9525" marR="9525" marT="9525" marB="0" anchor="ctr"/>
                </a:tc>
                <a:extLst>
                  <a:ext uri="{0D108BD9-81ED-4DB2-BD59-A6C34878D82A}">
                    <a16:rowId xmlns:a16="http://schemas.microsoft.com/office/drawing/2014/main" val="2786183787"/>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Harris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6,021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1,738</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9646252"/>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Asia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4,984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84102402"/>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Hays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4,084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-3,046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9292131"/>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Bexar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3,846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632</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7770849"/>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Dallas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3,447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1,418</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2174771"/>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Central America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2,164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0182935"/>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Tarrant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1,914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322</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91532455"/>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Los Angeles County, CA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1,385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562</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18844189"/>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Fort Bend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1,242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267</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73258859"/>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Bastrop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1,228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-1,416</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4319474"/>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El Paso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1,220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921</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83473716"/>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Bell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1,052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C00000"/>
                          </a:solidFill>
                          <a:effectLst/>
                          <a:latin typeface="Calibri" panose="020F0502020204030204" pitchFamily="34" charset="0"/>
                        </a:rPr>
                        <a:t>-509</a:t>
                      </a:r>
                      <a:endParaRPr lang="en-US" sz="16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23788116"/>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Collin</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1,003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349</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3438580"/>
                  </a:ext>
                </a:extLst>
              </a:tr>
              <a:tr h="330399">
                <a:tc>
                  <a:txBody>
                    <a:bodyPr/>
                    <a:lstStyle/>
                    <a:p>
                      <a:pPr algn="l" fontAlgn="b"/>
                      <a:r>
                        <a:rPr lang="en-US" sz="1600" b="0" i="0" u="none" strike="noStrike" dirty="0" smtClean="0">
                          <a:solidFill>
                            <a:srgbClr val="000000"/>
                          </a:solidFill>
                          <a:effectLst/>
                          <a:latin typeface="Calibri" panose="020F0502020204030204" pitchFamily="34" charset="0"/>
                        </a:rPr>
                        <a:t>Maricopa County, AZ</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923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164</a:t>
                      </a:r>
                      <a:endParaRPr lang="en-US" sz="16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53336126"/>
                  </a:ext>
                </a:extLst>
              </a:tr>
            </a:tbl>
          </a:graphicData>
        </a:graphic>
      </p:graphicFrame>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American Community Survey County to County Migration Flows, 2013-2017</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71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2540574" y="134475"/>
            <a:ext cx="6324600" cy="523220"/>
          </a:xfrm>
          <a:prstGeom prst="rect">
            <a:avLst/>
          </a:prstGeom>
          <a:noFill/>
        </p:spPr>
        <p:txBody>
          <a:bodyPr wrap="square" rtlCol="0">
            <a:spAutoFit/>
          </a:bodyPr>
          <a:lstStyle/>
          <a:p>
            <a:pPr algn="r"/>
            <a:r>
              <a:rPr lang="en-US" sz="2800" b="1" dirty="0" smtClean="0">
                <a:solidFill>
                  <a:schemeClr val="accent5">
                    <a:lumMod val="50000"/>
                  </a:schemeClr>
                </a:solidFill>
                <a:latin typeface="Century Gothic" panose="020B0502020202020204" pitchFamily="34" charset="0"/>
              </a:rPr>
              <a:t>Texas continues to diversify.</a:t>
            </a:r>
            <a:endParaRPr lang="en-US" sz="28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smtClean="0">
                <a:solidFill>
                  <a:schemeClr val="bg1"/>
                </a:solidFill>
                <a:ea typeface="+mj-ea"/>
                <a:cs typeface="+mj-cs"/>
              </a:rPr>
              <a:t>2010 </a:t>
            </a:r>
            <a:r>
              <a:rPr lang="en-US" sz="2400" kern="0" dirty="0">
                <a:solidFill>
                  <a:schemeClr val="bg1"/>
                </a:solidFill>
                <a:ea typeface="+mj-ea"/>
                <a:cs typeface="+mj-cs"/>
              </a:rPr>
              <a:t>and </a:t>
            </a:r>
            <a:r>
              <a:rPr lang="en-US" sz="2400" kern="0" dirty="0" smtClean="0">
                <a:solidFill>
                  <a:schemeClr val="bg1"/>
                </a:solidFill>
                <a:ea typeface="+mj-ea"/>
                <a:cs typeface="+mj-cs"/>
              </a:rPr>
              <a:t>2018</a:t>
            </a:r>
            <a:endParaRPr lang="en-US" sz="2400" kern="0" dirty="0">
              <a:solidFill>
                <a:schemeClr val="bg1"/>
              </a:solidFill>
              <a:ea typeface="+mj-ea"/>
              <a:cs typeface="+mj-cs"/>
            </a:endParaRPr>
          </a:p>
        </p:txBody>
      </p:sp>
      <p:sp>
        <p:nvSpPr>
          <p:cNvPr id="9" name="Rectangle 8"/>
          <p:cNvSpPr/>
          <p:nvPr/>
        </p:nvSpPr>
        <p:spPr>
          <a:xfrm>
            <a:off x="0" y="6472543"/>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0" name="Chart 9"/>
          <p:cNvGraphicFramePr>
            <a:graphicFrameLocks noGrp="1"/>
          </p:cNvGraphicFramePr>
          <p:nvPr>
            <p:extLst/>
          </p:nvPr>
        </p:nvGraphicFramePr>
        <p:xfrm>
          <a:off x="-147235" y="738047"/>
          <a:ext cx="3971263" cy="3229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Grp="1"/>
          </p:cNvGraphicFramePr>
          <p:nvPr>
            <p:extLst/>
          </p:nvPr>
        </p:nvGraphicFramePr>
        <p:xfrm>
          <a:off x="26092" y="2982456"/>
          <a:ext cx="4048196" cy="362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562213350"/>
              </p:ext>
            </p:extLst>
          </p:nvPr>
        </p:nvGraphicFramePr>
        <p:xfrm>
          <a:off x="3141133" y="1728647"/>
          <a:ext cx="5694892" cy="36646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9664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46238" y="92075"/>
            <a:ext cx="7497762" cy="914400"/>
          </a:xfrm>
        </p:spPr>
        <p:txBody>
          <a:bodyPr>
            <a:normAutofit fontScale="90000"/>
          </a:bodyPr>
          <a:lstStyle/>
          <a:p>
            <a:r>
              <a:rPr lang="en-US" dirty="0" smtClean="0"/>
              <a:t>Race/Ethnicity Composition, Austin Metro Area and Its Counties, 2018</a:t>
            </a:r>
            <a:endParaRPr lang="en-US"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16</a:t>
            </a:fld>
            <a:endParaRPr lang="en-US" dirty="0"/>
          </a:p>
        </p:txBody>
      </p:sp>
      <p:graphicFrame>
        <p:nvGraphicFramePr>
          <p:cNvPr id="11" name="Table 10"/>
          <p:cNvGraphicFramePr>
            <a:graphicFrameLocks noGrp="1"/>
          </p:cNvGraphicFramePr>
          <p:nvPr>
            <p:extLst/>
          </p:nvPr>
        </p:nvGraphicFramePr>
        <p:xfrm>
          <a:off x="4085968" y="2314832"/>
          <a:ext cx="4795385" cy="2647656"/>
        </p:xfrm>
        <a:graphic>
          <a:graphicData uri="http://schemas.openxmlformats.org/drawingml/2006/table">
            <a:tbl>
              <a:tblPr firstRow="1" bandRow="1">
                <a:tableStyleId>{5C22544A-7EE6-4342-B048-85BDC9FD1C3A}</a:tableStyleId>
              </a:tblPr>
              <a:tblGrid>
                <a:gridCol w="1266815">
                  <a:extLst>
                    <a:ext uri="{9D8B030D-6E8A-4147-A177-3AD203B41FA5}">
                      <a16:colId xmlns:a16="http://schemas.microsoft.com/office/drawing/2014/main" val="1843731899"/>
                    </a:ext>
                  </a:extLst>
                </a:gridCol>
                <a:gridCol w="705714">
                  <a:extLst>
                    <a:ext uri="{9D8B030D-6E8A-4147-A177-3AD203B41FA5}">
                      <a16:colId xmlns:a16="http://schemas.microsoft.com/office/drawing/2014/main" val="3942893218"/>
                    </a:ext>
                  </a:extLst>
                </a:gridCol>
                <a:gridCol w="705714">
                  <a:extLst>
                    <a:ext uri="{9D8B030D-6E8A-4147-A177-3AD203B41FA5}">
                      <a16:colId xmlns:a16="http://schemas.microsoft.com/office/drawing/2014/main" val="831295915"/>
                    </a:ext>
                  </a:extLst>
                </a:gridCol>
                <a:gridCol w="705714">
                  <a:extLst>
                    <a:ext uri="{9D8B030D-6E8A-4147-A177-3AD203B41FA5}">
                      <a16:colId xmlns:a16="http://schemas.microsoft.com/office/drawing/2014/main" val="3820081949"/>
                    </a:ext>
                  </a:extLst>
                </a:gridCol>
                <a:gridCol w="705714">
                  <a:extLst>
                    <a:ext uri="{9D8B030D-6E8A-4147-A177-3AD203B41FA5}">
                      <a16:colId xmlns:a16="http://schemas.microsoft.com/office/drawing/2014/main" val="2029511319"/>
                    </a:ext>
                  </a:extLst>
                </a:gridCol>
                <a:gridCol w="705714">
                  <a:extLst>
                    <a:ext uri="{9D8B030D-6E8A-4147-A177-3AD203B41FA5}">
                      <a16:colId xmlns:a16="http://schemas.microsoft.com/office/drawing/2014/main" val="443445750"/>
                    </a:ext>
                  </a:extLst>
                </a:gridCol>
              </a:tblGrid>
              <a:tr h="680543">
                <a:tc>
                  <a:txBody>
                    <a:bodyPr/>
                    <a:lstStyle/>
                    <a:p>
                      <a:pPr algn="ctr" fontAlgn="b"/>
                      <a:endParaRPr lang="en-US" sz="14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Hispanic</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White</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Black</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Asian</a:t>
                      </a:r>
                    </a:p>
                  </a:txBody>
                  <a:tcPr marL="7620" marR="7620" marT="7620" marB="0" anchor="b"/>
                </a:tc>
                <a:tc>
                  <a:txBody>
                    <a:bodyPr/>
                    <a:lstStyle/>
                    <a:p>
                      <a:pPr algn="ctr" fontAlgn="b"/>
                      <a:r>
                        <a:rPr lang="en-US" sz="1400" b="0" i="0" u="none" strike="noStrike" dirty="0" smtClean="0">
                          <a:solidFill>
                            <a:schemeClr val="bg1"/>
                          </a:solidFill>
                          <a:effectLst/>
                          <a:latin typeface="Calibri" panose="020F0502020204030204" pitchFamily="34" charset="0"/>
                        </a:rPr>
                        <a:t>NH Other</a:t>
                      </a:r>
                      <a:endParaRPr lang="en-US" sz="14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84835834"/>
                  </a:ext>
                </a:extLst>
              </a:tr>
              <a:tr h="350127">
                <a:tc>
                  <a:txBody>
                    <a:bodyPr/>
                    <a:lstStyle/>
                    <a:p>
                      <a:pPr algn="l" fontAlgn="b"/>
                      <a:r>
                        <a:rPr lang="en-US" sz="1400" b="0" i="0" u="none" strike="noStrike">
                          <a:solidFill>
                            <a:srgbClr val="000000"/>
                          </a:solidFill>
                          <a:effectLst/>
                          <a:latin typeface="Calibri" panose="020F0502020204030204" pitchFamily="34" charset="0"/>
                        </a:rPr>
                        <a:t>Bastrop County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38.7%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52.0%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7620" marR="7620" marT="7620" marB="0" anchor="b"/>
                </a:tc>
                <a:extLst>
                  <a:ext uri="{0D108BD9-81ED-4DB2-BD59-A6C34878D82A}">
                    <a16:rowId xmlns:a16="http://schemas.microsoft.com/office/drawing/2014/main" val="1564956679"/>
                  </a:ext>
                </a:extLst>
              </a:tr>
              <a:tr h="458366">
                <a:tc>
                  <a:txBody>
                    <a:bodyPr/>
                    <a:lstStyle/>
                    <a:p>
                      <a:pPr algn="l" fontAlgn="b"/>
                      <a:r>
                        <a:rPr lang="en-US" sz="1400" b="0" i="0" u="none" strike="noStrike">
                          <a:solidFill>
                            <a:srgbClr val="000000"/>
                          </a:solidFill>
                          <a:effectLst/>
                          <a:latin typeface="Calibri" panose="020F0502020204030204" pitchFamily="34" charset="0"/>
                        </a:rPr>
                        <a:t>Caldwell County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39.0%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0.9%</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a:t>
                      </a:r>
                    </a:p>
                  </a:txBody>
                  <a:tcPr marL="7620" marR="7620" marT="7620" marB="0" anchor="b"/>
                </a:tc>
                <a:extLst>
                  <a:ext uri="{0D108BD9-81ED-4DB2-BD59-A6C34878D82A}">
                    <a16:rowId xmlns:a16="http://schemas.microsoft.com/office/drawing/2014/main" val="1157697807"/>
                  </a:ext>
                </a:extLst>
              </a:tr>
              <a:tr h="350127">
                <a:tc>
                  <a:txBody>
                    <a:bodyPr/>
                    <a:lstStyle/>
                    <a:p>
                      <a:pPr algn="l" fontAlgn="b"/>
                      <a:r>
                        <a:rPr lang="en-US" sz="1400" b="0" i="0" u="none" strike="noStrike">
                          <a:solidFill>
                            <a:srgbClr val="000000"/>
                          </a:solidFill>
                          <a:effectLst/>
                          <a:latin typeface="Calibri" panose="020F0502020204030204" pitchFamily="34" charset="0"/>
                        </a:rPr>
                        <a:t>Hays County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39.6%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53.2%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794760411"/>
                  </a:ext>
                </a:extLst>
              </a:tr>
              <a:tr h="350127">
                <a:tc>
                  <a:txBody>
                    <a:bodyPr/>
                    <a:lstStyle/>
                    <a:p>
                      <a:pPr algn="l" fontAlgn="b"/>
                      <a:r>
                        <a:rPr lang="en-US" sz="1400" b="0" i="0" u="none" strike="noStrike">
                          <a:solidFill>
                            <a:srgbClr val="000000"/>
                          </a:solidFill>
                          <a:effectLst/>
                          <a:latin typeface="Calibri" panose="020F0502020204030204" pitchFamily="34" charset="0"/>
                        </a:rPr>
                        <a:t>Travis County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33.9%</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48.8%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2276550380"/>
                  </a:ext>
                </a:extLst>
              </a:tr>
              <a:tr h="458366">
                <a:tc>
                  <a:txBody>
                    <a:bodyPr/>
                    <a:lstStyle/>
                    <a:p>
                      <a:pPr algn="l" fontAlgn="b"/>
                      <a:r>
                        <a:rPr lang="en-US" sz="1400" b="0" i="0" u="none" strike="noStrike">
                          <a:solidFill>
                            <a:srgbClr val="000000"/>
                          </a:solidFill>
                          <a:effectLst/>
                          <a:latin typeface="Calibri" panose="020F0502020204030204" pitchFamily="34" charset="0"/>
                        </a:rPr>
                        <a:t>Williamson County</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2.6%</a:t>
                      </a:r>
                    </a:p>
                  </a:txBody>
                  <a:tcPr marL="7620" marR="7620" marT="7620" marB="0" anchor="b"/>
                </a:tc>
                <a:extLst>
                  <a:ext uri="{0D108BD9-81ED-4DB2-BD59-A6C34878D82A}">
                    <a16:rowId xmlns:a16="http://schemas.microsoft.com/office/drawing/2014/main" val="1772631813"/>
                  </a:ext>
                </a:extLst>
              </a:tr>
            </a:tbl>
          </a:graphicData>
        </a:graphic>
      </p:graphicFrame>
      <p:sp>
        <p:nvSpPr>
          <p:cNvPr id="12" name="TextBox 11"/>
          <p:cNvSpPr txBox="1"/>
          <p:nvPr/>
        </p:nvSpPr>
        <p:spPr>
          <a:xfrm>
            <a:off x="4315192" y="4962487"/>
            <a:ext cx="3204723"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2018 Population Estimates</a:t>
            </a:r>
            <a:endParaRPr lang="en-US" sz="1050" dirty="0">
              <a:solidFill>
                <a:schemeClr val="tx1">
                  <a:lumMod val="50000"/>
                  <a:lumOff val="50000"/>
                </a:schemeClr>
              </a:solidFill>
            </a:endParaRPr>
          </a:p>
        </p:txBody>
      </p:sp>
      <p:sp>
        <p:nvSpPr>
          <p:cNvPr id="13" name="TextBox 12"/>
          <p:cNvSpPr txBox="1"/>
          <p:nvPr/>
        </p:nvSpPr>
        <p:spPr>
          <a:xfrm>
            <a:off x="53636" y="5909350"/>
            <a:ext cx="437331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
        <p:nvSpPr>
          <p:cNvPr id="14" name="TextBox 13"/>
          <p:cNvSpPr txBox="1"/>
          <p:nvPr/>
        </p:nvSpPr>
        <p:spPr>
          <a:xfrm>
            <a:off x="1225010" y="1391010"/>
            <a:ext cx="1559081" cy="307777"/>
          </a:xfrm>
          <a:prstGeom prst="rect">
            <a:avLst/>
          </a:prstGeom>
          <a:noFill/>
        </p:spPr>
        <p:txBody>
          <a:bodyPr wrap="none" rtlCol="0">
            <a:spAutoFit/>
          </a:bodyPr>
          <a:lstStyle/>
          <a:p>
            <a:r>
              <a:rPr lang="en-US" sz="1400" b="1" dirty="0" smtClean="0">
                <a:solidFill>
                  <a:schemeClr val="accent1">
                    <a:lumMod val="50000"/>
                  </a:schemeClr>
                </a:solidFill>
              </a:rPr>
              <a:t>Austin Metro Area</a:t>
            </a:r>
            <a:endParaRPr lang="en-US" sz="1400" b="1" dirty="0">
              <a:solidFill>
                <a:schemeClr val="accent1">
                  <a:lumMod val="50000"/>
                </a:schemeClr>
              </a:solidFill>
            </a:endParaRPr>
          </a:p>
        </p:txBody>
      </p:sp>
      <p:graphicFrame>
        <p:nvGraphicFramePr>
          <p:cNvPr id="10" name="Chart 9"/>
          <p:cNvGraphicFramePr>
            <a:graphicFrameLocks/>
          </p:cNvGraphicFramePr>
          <p:nvPr>
            <p:extLst/>
          </p:nvPr>
        </p:nvGraphicFramePr>
        <p:xfrm>
          <a:off x="-612841" y="1789888"/>
          <a:ext cx="5223752" cy="4027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6005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Numeric and Percent Change by Race/Ethnicity, 2010 to 2018</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8" name="TextBox 7"/>
          <p:cNvSpPr txBox="1"/>
          <p:nvPr/>
        </p:nvSpPr>
        <p:spPr>
          <a:xfrm>
            <a:off x="97881" y="6406375"/>
            <a:ext cx="5775940"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Population Estimates; 2018 American Community Survey 1-Year Estimates</a:t>
            </a:r>
            <a:endParaRPr lang="en-US" sz="1000" dirty="0">
              <a:solidFill>
                <a:schemeClr val="tx1">
                  <a:lumMod val="50000"/>
                  <a:lumOff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663864"/>
              </p:ext>
            </p:extLst>
          </p:nvPr>
        </p:nvGraphicFramePr>
        <p:xfrm>
          <a:off x="270345" y="1511298"/>
          <a:ext cx="8685060" cy="3187922"/>
        </p:xfrm>
        <a:graphic>
          <a:graphicData uri="http://schemas.openxmlformats.org/drawingml/2006/table">
            <a:tbl>
              <a:tblPr firstRow="1" bandRow="1">
                <a:tableStyleId>{5C22544A-7EE6-4342-B048-85BDC9FD1C3A}</a:tableStyleId>
              </a:tblPr>
              <a:tblGrid>
                <a:gridCol w="1079532">
                  <a:extLst>
                    <a:ext uri="{9D8B030D-6E8A-4147-A177-3AD203B41FA5}">
                      <a16:colId xmlns:a16="http://schemas.microsoft.com/office/drawing/2014/main" val="3866657433"/>
                    </a:ext>
                  </a:extLst>
                </a:gridCol>
                <a:gridCol w="633794">
                  <a:extLst>
                    <a:ext uri="{9D8B030D-6E8A-4147-A177-3AD203B41FA5}">
                      <a16:colId xmlns:a16="http://schemas.microsoft.com/office/drawing/2014/main" val="2745566769"/>
                    </a:ext>
                  </a:extLst>
                </a:gridCol>
                <a:gridCol w="633794">
                  <a:extLst>
                    <a:ext uri="{9D8B030D-6E8A-4147-A177-3AD203B41FA5}">
                      <a16:colId xmlns:a16="http://schemas.microsoft.com/office/drawing/2014/main" val="474696401"/>
                    </a:ext>
                  </a:extLst>
                </a:gridCol>
                <a:gridCol w="633794">
                  <a:extLst>
                    <a:ext uri="{9D8B030D-6E8A-4147-A177-3AD203B41FA5}">
                      <a16:colId xmlns:a16="http://schemas.microsoft.com/office/drawing/2014/main" val="2632639713"/>
                    </a:ext>
                  </a:extLst>
                </a:gridCol>
                <a:gridCol w="633794">
                  <a:extLst>
                    <a:ext uri="{9D8B030D-6E8A-4147-A177-3AD203B41FA5}">
                      <a16:colId xmlns:a16="http://schemas.microsoft.com/office/drawing/2014/main" val="3767738098"/>
                    </a:ext>
                  </a:extLst>
                </a:gridCol>
                <a:gridCol w="633794">
                  <a:extLst>
                    <a:ext uri="{9D8B030D-6E8A-4147-A177-3AD203B41FA5}">
                      <a16:colId xmlns:a16="http://schemas.microsoft.com/office/drawing/2014/main" val="2897291726"/>
                    </a:ext>
                  </a:extLst>
                </a:gridCol>
                <a:gridCol w="633794">
                  <a:extLst>
                    <a:ext uri="{9D8B030D-6E8A-4147-A177-3AD203B41FA5}">
                      <a16:colId xmlns:a16="http://schemas.microsoft.com/office/drawing/2014/main" val="2990329511"/>
                    </a:ext>
                  </a:extLst>
                </a:gridCol>
                <a:gridCol w="633794">
                  <a:extLst>
                    <a:ext uri="{9D8B030D-6E8A-4147-A177-3AD203B41FA5}">
                      <a16:colId xmlns:a16="http://schemas.microsoft.com/office/drawing/2014/main" val="1126440144"/>
                    </a:ext>
                  </a:extLst>
                </a:gridCol>
                <a:gridCol w="633794">
                  <a:extLst>
                    <a:ext uri="{9D8B030D-6E8A-4147-A177-3AD203B41FA5}">
                      <a16:colId xmlns:a16="http://schemas.microsoft.com/office/drawing/2014/main" val="2149424661"/>
                    </a:ext>
                  </a:extLst>
                </a:gridCol>
                <a:gridCol w="633794">
                  <a:extLst>
                    <a:ext uri="{9D8B030D-6E8A-4147-A177-3AD203B41FA5}">
                      <a16:colId xmlns:a16="http://schemas.microsoft.com/office/drawing/2014/main" val="788113579"/>
                    </a:ext>
                  </a:extLst>
                </a:gridCol>
                <a:gridCol w="633794">
                  <a:extLst>
                    <a:ext uri="{9D8B030D-6E8A-4147-A177-3AD203B41FA5}">
                      <a16:colId xmlns:a16="http://schemas.microsoft.com/office/drawing/2014/main" val="826091625"/>
                    </a:ext>
                  </a:extLst>
                </a:gridCol>
                <a:gridCol w="633794">
                  <a:extLst>
                    <a:ext uri="{9D8B030D-6E8A-4147-A177-3AD203B41FA5}">
                      <a16:colId xmlns:a16="http://schemas.microsoft.com/office/drawing/2014/main" val="345559843"/>
                    </a:ext>
                  </a:extLst>
                </a:gridCol>
                <a:gridCol w="633794">
                  <a:extLst>
                    <a:ext uri="{9D8B030D-6E8A-4147-A177-3AD203B41FA5}">
                      <a16:colId xmlns:a16="http://schemas.microsoft.com/office/drawing/2014/main" val="3871325245"/>
                    </a:ext>
                  </a:extLst>
                </a:gridCol>
              </a:tblGrid>
              <a:tr h="381487">
                <a:tc>
                  <a:txBody>
                    <a:bodyPr/>
                    <a:lstStyle/>
                    <a:p>
                      <a:pPr algn="ctr" fontAlgn="b"/>
                      <a:endParaRPr lang="en-US" sz="14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400" b="0" i="0" u="none" strike="noStrike" dirty="0" smtClean="0">
                          <a:solidFill>
                            <a:schemeClr val="bg1"/>
                          </a:solidFill>
                          <a:effectLst/>
                          <a:latin typeface="Calibri" panose="020F0502020204030204" pitchFamily="34" charset="0"/>
                        </a:rPr>
                        <a:t>Total</a:t>
                      </a:r>
                      <a:endParaRPr lang="en-US" sz="1400" b="0" i="0" u="none" strike="noStrike" dirty="0">
                        <a:solidFill>
                          <a:schemeClr val="bg1"/>
                        </a:solidFill>
                        <a:effectLst/>
                        <a:latin typeface="Calibri" panose="020F0502020204030204" pitchFamily="34" charset="0"/>
                      </a:endParaRPr>
                    </a:p>
                  </a:txBody>
                  <a:tcPr marL="9525" marR="9525" marT="9525" marB="0" anchor="ct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400" b="0" i="0" u="none" strike="noStrike" dirty="0">
                          <a:solidFill>
                            <a:schemeClr val="bg1"/>
                          </a:solidFill>
                          <a:effectLst/>
                          <a:latin typeface="Calibri" panose="020F0502020204030204" pitchFamily="34" charset="0"/>
                        </a:rPr>
                        <a:t>Hispanic</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White</a:t>
                      </a:r>
                    </a:p>
                  </a:txBody>
                  <a:tcPr marL="9525" marR="9525" marT="9525" marB="0" anchor="ctr"/>
                </a:tc>
                <a:tc hMerge="1">
                  <a:txBody>
                    <a:bodyPr/>
                    <a:lstStyle/>
                    <a:p>
                      <a:endParaRPr lang="en-US"/>
                    </a:p>
                  </a:txBody>
                  <a:tcPr/>
                </a:tc>
                <a:tc gridSpan="2">
                  <a:txBody>
                    <a:bodyPr/>
                    <a:lstStyle/>
                    <a:p>
                      <a:pPr algn="ctr" fontAlgn="b"/>
                      <a:r>
                        <a:rPr lang="en-US" sz="1400" b="0" i="0" u="none" strike="noStrike" dirty="0">
                          <a:solidFill>
                            <a:schemeClr val="bg1"/>
                          </a:solidFill>
                          <a:effectLst/>
                          <a:latin typeface="Calibri" panose="020F0502020204030204" pitchFamily="34" charset="0"/>
                        </a:rPr>
                        <a:t>NH Black</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Asian</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Other</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346369"/>
                  </a:ext>
                </a:extLst>
              </a:tr>
              <a:tr h="449500">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err="1" smtClean="0">
                          <a:solidFill>
                            <a:srgbClr val="000000"/>
                          </a:solidFill>
                          <a:effectLst/>
                          <a:latin typeface="Calibri" panose="020F0502020204030204" pitchFamily="34" charset="0"/>
                        </a:rPr>
                        <a:t>Num</a:t>
                      </a:r>
                      <a:r>
                        <a:rPr lang="en-US" sz="1400" b="0" i="0" u="none" strike="noStrike" dirty="0" smtClean="0">
                          <a:solidFill>
                            <a:srgbClr val="000000"/>
                          </a:solidFill>
                          <a:effectLst/>
                          <a:latin typeface="Calibri" panose="020F0502020204030204" pitchFamily="34" charset="0"/>
                        </a:rPr>
                        <a:t> Change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 Change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err="1">
                          <a:solidFill>
                            <a:srgbClr val="000000"/>
                          </a:solidFill>
                          <a:effectLst/>
                          <a:latin typeface="Calibri" panose="020F0502020204030204" pitchFamily="34" charset="0"/>
                        </a:rPr>
                        <a:t>Num</a:t>
                      </a:r>
                      <a:r>
                        <a:rPr lang="en-US" sz="1400" b="0" i="0" u="none" strike="noStrike" dirty="0">
                          <a:solidFill>
                            <a:srgbClr val="000000"/>
                          </a:solidFill>
                          <a:effectLst/>
                          <a:latin typeface="Calibri" panose="020F0502020204030204" pitchFamily="34" charset="0"/>
                        </a:rPr>
                        <a:t> Change</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tc>
                <a:extLst>
                  <a:ext uri="{0D108BD9-81ED-4DB2-BD59-A6C34878D82A}">
                    <a16:rowId xmlns:a16="http://schemas.microsoft.com/office/drawing/2014/main" val="1903595396"/>
                  </a:ext>
                </a:extLst>
              </a:tr>
              <a:tr h="381487">
                <a:tc>
                  <a:txBody>
                    <a:bodyPr/>
                    <a:lstStyle/>
                    <a:p>
                      <a:pPr algn="l" fontAlgn="b"/>
                      <a:r>
                        <a:rPr lang="en-US" sz="1400" b="0" i="0" u="none" strike="noStrike" dirty="0">
                          <a:solidFill>
                            <a:srgbClr val="000000"/>
                          </a:solidFill>
                          <a:effectLst/>
                          <a:latin typeface="Calibri" panose="020F0502020204030204" pitchFamily="34" charset="0"/>
                        </a:rPr>
                        <a:t>Bastrop</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12,805</a:t>
                      </a:r>
                    </a:p>
                  </a:txBody>
                  <a:tcPr marL="9525" marR="9525" marT="9525" marB="0" anchor="b">
                    <a:solidFill>
                      <a:schemeClr val="accent5">
                        <a:lumMod val="20000"/>
                        <a:lumOff val="80000"/>
                      </a:schemeClr>
                    </a:solidFill>
                  </a:tcPr>
                </a:tc>
                <a:tc>
                  <a:txBody>
                    <a:bodyPr/>
                    <a:lstStyle/>
                    <a:p>
                      <a:pPr algn="r" fontAlgn="b"/>
                      <a:r>
                        <a:rPr lang="en-US" sz="1400" b="0" i="0" u="none" strike="noStrike" dirty="0" smtClean="0">
                          <a:solidFill>
                            <a:srgbClr val="000000"/>
                          </a:solidFill>
                          <a:effectLst/>
                          <a:latin typeface="Calibri" panose="020F0502020204030204" pitchFamily="34" charset="0"/>
                        </a:rPr>
                        <a:t>17.3%</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9,493</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39.2%</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2,636</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6.2%</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239</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4.3%</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178</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39.1%</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259</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18.7%</a:t>
                      </a:r>
                    </a:p>
                  </a:txBody>
                  <a:tcPr marL="9525" marR="9525" marT="9525" marB="0" anchor="b">
                    <a:solidFill>
                      <a:srgbClr val="EDF1F9"/>
                    </a:solidFill>
                  </a:tcPr>
                </a:tc>
                <a:extLst>
                  <a:ext uri="{0D108BD9-81ED-4DB2-BD59-A6C34878D82A}">
                    <a16:rowId xmlns:a16="http://schemas.microsoft.com/office/drawing/2014/main" val="883460430"/>
                  </a:ext>
                </a:extLst>
              </a:tr>
              <a:tr h="381487">
                <a:tc>
                  <a:txBody>
                    <a:bodyPr/>
                    <a:lstStyle/>
                    <a:p>
                      <a:pPr algn="l" fontAlgn="b"/>
                      <a:r>
                        <a:rPr lang="en-US" sz="1400" b="0" i="0" u="none" strike="noStrike" dirty="0">
                          <a:solidFill>
                            <a:srgbClr val="000000"/>
                          </a:solidFill>
                          <a:effectLst/>
                          <a:latin typeface="Calibri" panose="020F0502020204030204" pitchFamily="34" charset="0"/>
                        </a:rPr>
                        <a:t>Caldwell</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5,181</a:t>
                      </a:r>
                    </a:p>
                  </a:txBody>
                  <a:tcPr marL="9525" marR="9525" marT="9525" marB="0" anchor="b">
                    <a:solidFill>
                      <a:schemeClr val="accent5">
                        <a:lumMod val="20000"/>
                        <a:lumOff val="80000"/>
                      </a:schemeClr>
                    </a:solidFill>
                  </a:tcPr>
                </a:tc>
                <a:tc>
                  <a:txBody>
                    <a:bodyPr/>
                    <a:lstStyle/>
                    <a:p>
                      <a:pPr algn="r" fontAlgn="b"/>
                      <a:r>
                        <a:rPr lang="en-US" sz="1400" b="0" i="0" u="none" strike="noStrike" dirty="0" smtClean="0">
                          <a:solidFill>
                            <a:srgbClr val="000000"/>
                          </a:solidFill>
                          <a:effectLst/>
                          <a:latin typeface="Calibri" panose="020F0502020204030204" pitchFamily="34" charset="0"/>
                        </a:rPr>
                        <a:t>13.6%</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5,013</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28.0%</a:t>
                      </a:r>
                    </a:p>
                  </a:txBody>
                  <a:tcPr marL="9525" marR="9525" marT="9525" marB="0" anchor="b">
                    <a:solidFill>
                      <a:srgbClr val="EDF1F9"/>
                    </a:solidFill>
                  </a:tcPr>
                </a:tc>
                <a:tc>
                  <a:txBody>
                    <a:bodyPr/>
                    <a:lstStyle/>
                    <a:p>
                      <a:pPr algn="r" fontAlgn="b"/>
                      <a:r>
                        <a:rPr lang="en-US" sz="1400" b="0" i="0" u="none" strike="noStrike" dirty="0">
                          <a:solidFill>
                            <a:srgbClr val="C00000"/>
                          </a:solidFill>
                          <a:effectLst/>
                          <a:latin typeface="Calibri" panose="020F0502020204030204" pitchFamily="34" charset="0"/>
                        </a:rPr>
                        <a:t>-39</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C00000"/>
                          </a:solidFill>
                          <a:effectLst/>
                          <a:latin typeface="Calibri" panose="020F0502020204030204" pitchFamily="34" charset="0"/>
                        </a:rPr>
                        <a:t>-0.2%</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4</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0.2%</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40</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11.6%</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163</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38.4%</a:t>
                      </a:r>
                    </a:p>
                  </a:txBody>
                  <a:tcPr marL="9525" marR="9525" marT="9525" marB="0" anchor="b">
                    <a:solidFill>
                      <a:srgbClr val="EDF1F9"/>
                    </a:solidFill>
                  </a:tcPr>
                </a:tc>
                <a:extLst>
                  <a:ext uri="{0D108BD9-81ED-4DB2-BD59-A6C34878D82A}">
                    <a16:rowId xmlns:a16="http://schemas.microsoft.com/office/drawing/2014/main" val="1302553777"/>
                  </a:ext>
                </a:extLst>
              </a:tr>
              <a:tr h="381487">
                <a:tc>
                  <a:txBody>
                    <a:bodyPr/>
                    <a:lstStyle/>
                    <a:p>
                      <a:pPr algn="l" fontAlgn="b"/>
                      <a:r>
                        <a:rPr lang="en-US" sz="1400" b="0" i="0" u="none" strike="noStrike" dirty="0">
                          <a:solidFill>
                            <a:srgbClr val="000000"/>
                          </a:solidFill>
                          <a:effectLst/>
                          <a:latin typeface="Calibri" panose="020F0502020204030204" pitchFamily="34" charset="0"/>
                        </a:rPr>
                        <a:t>Hays</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65,524</a:t>
                      </a:r>
                    </a:p>
                  </a:txBody>
                  <a:tcPr marL="9525" marR="9525" marT="9525" marB="0" anchor="b">
                    <a:solidFill>
                      <a:schemeClr val="accent5">
                        <a:lumMod val="20000"/>
                        <a:lumOff val="80000"/>
                      </a:schemeClr>
                    </a:solidFill>
                  </a:tcPr>
                </a:tc>
                <a:tc>
                  <a:txBody>
                    <a:bodyPr/>
                    <a:lstStyle/>
                    <a:p>
                      <a:pPr algn="r" fontAlgn="b"/>
                      <a:r>
                        <a:rPr lang="en-US" sz="1400" b="0" i="0" u="none" strike="noStrike" dirty="0" smtClean="0">
                          <a:solidFill>
                            <a:srgbClr val="000000"/>
                          </a:solidFill>
                          <a:effectLst/>
                          <a:latin typeface="Calibri" panose="020F0502020204030204" pitchFamily="34" charset="0"/>
                        </a:rPr>
                        <a:t>41.7%</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32,815</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59.2%</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26,099</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28.3%</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3,206</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64.0%</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1,655</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95.9%</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1,749</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66.6%</a:t>
                      </a:r>
                    </a:p>
                  </a:txBody>
                  <a:tcPr marL="9525" marR="9525" marT="9525" marB="0" anchor="b">
                    <a:solidFill>
                      <a:srgbClr val="EDF1F9"/>
                    </a:solidFill>
                  </a:tcPr>
                </a:tc>
                <a:extLst>
                  <a:ext uri="{0D108BD9-81ED-4DB2-BD59-A6C34878D82A}">
                    <a16:rowId xmlns:a16="http://schemas.microsoft.com/office/drawing/2014/main" val="2394943464"/>
                  </a:ext>
                </a:extLst>
              </a:tr>
              <a:tr h="381487">
                <a:tc>
                  <a:txBody>
                    <a:bodyPr/>
                    <a:lstStyle/>
                    <a:p>
                      <a:pPr algn="l" fontAlgn="b"/>
                      <a:r>
                        <a:rPr lang="en-US" sz="1400" b="0" i="0" u="none" strike="noStrike" dirty="0">
                          <a:solidFill>
                            <a:srgbClr val="000000"/>
                          </a:solidFill>
                          <a:effectLst/>
                          <a:latin typeface="Calibri" panose="020F0502020204030204" pitchFamily="34" charset="0"/>
                        </a:rPr>
                        <a:t>Travis</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224,477</a:t>
                      </a:r>
                    </a:p>
                  </a:txBody>
                  <a:tcPr marL="9525" marR="9525" marT="9525" marB="0" anchor="b">
                    <a:solidFill>
                      <a:schemeClr val="accent5">
                        <a:lumMod val="20000"/>
                        <a:lumOff val="80000"/>
                      </a:schemeClr>
                    </a:solidFill>
                  </a:tcPr>
                </a:tc>
                <a:tc>
                  <a:txBody>
                    <a:bodyPr/>
                    <a:lstStyle/>
                    <a:p>
                      <a:pPr algn="r" fontAlgn="b"/>
                      <a:r>
                        <a:rPr lang="en-US" sz="1400" b="0" i="0" u="none" strike="noStrike" dirty="0" smtClean="0">
                          <a:solidFill>
                            <a:srgbClr val="000000"/>
                          </a:solidFill>
                          <a:effectLst/>
                          <a:latin typeface="Calibri" panose="020F0502020204030204" pitchFamily="34" charset="0"/>
                        </a:rPr>
                        <a:t>21.9%</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80,032</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23.3%</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90,494</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17.4%</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16,414</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19.7%</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28,957</a:t>
                      </a:r>
                    </a:p>
                  </a:txBody>
                  <a:tcPr marL="9525" marR="9525" marT="9525" marB="0" anchor="b">
                    <a:solidFill>
                      <a:schemeClr val="accent5">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49.0%</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8,580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43.4%</a:t>
                      </a:r>
                    </a:p>
                  </a:txBody>
                  <a:tcPr marL="9525" marR="9525" marT="9525" marB="0" anchor="b">
                    <a:solidFill>
                      <a:srgbClr val="EDF1F9"/>
                    </a:solidFill>
                  </a:tcPr>
                </a:tc>
                <a:extLst>
                  <a:ext uri="{0D108BD9-81ED-4DB2-BD59-A6C34878D82A}">
                    <a16:rowId xmlns:a16="http://schemas.microsoft.com/office/drawing/2014/main" val="3820105517"/>
                  </a:ext>
                </a:extLst>
              </a:tr>
              <a:tr h="381487">
                <a:tc>
                  <a:txBody>
                    <a:bodyPr/>
                    <a:lstStyle/>
                    <a:p>
                      <a:pPr algn="l" fontAlgn="b"/>
                      <a:r>
                        <a:rPr lang="en-US" sz="1400" b="0" i="0" u="none" strike="noStrike" dirty="0">
                          <a:solidFill>
                            <a:srgbClr val="000000"/>
                          </a:solidFill>
                          <a:effectLst/>
                          <a:latin typeface="Calibri" panose="020F0502020204030204" pitchFamily="34" charset="0"/>
                        </a:rPr>
                        <a:t>Williamson</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144,040</a:t>
                      </a:r>
                    </a:p>
                  </a:txBody>
                  <a:tcPr marL="9525" marR="9525" marT="9525" marB="0" anchor="b">
                    <a:solidFill>
                      <a:schemeClr val="accent5">
                        <a:lumMod val="20000"/>
                        <a:lumOff val="80000"/>
                      </a:schemeClr>
                    </a:solidFill>
                  </a:tcPr>
                </a:tc>
                <a:tc>
                  <a:txBody>
                    <a:bodyPr/>
                    <a:lstStyle/>
                    <a:p>
                      <a:pPr algn="r" fontAlgn="b"/>
                      <a:r>
                        <a:rPr lang="en-US" sz="1400" b="0" i="0" u="none" strike="noStrike" dirty="0" smtClean="0">
                          <a:solidFill>
                            <a:srgbClr val="000000"/>
                          </a:solidFill>
                          <a:effectLst/>
                          <a:latin typeface="Calibri" panose="020F0502020204030204" pitchFamily="34" charset="0"/>
                        </a:rPr>
                        <a:t>34.1%</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42,297</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43.1%</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62,178</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23.0%</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12,078</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48.5%</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21,945</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108.2%</a:t>
                      </a:r>
                    </a:p>
                  </a:txBody>
                  <a:tcPr marL="9525" marR="9525" marT="9525" marB="0" anchor="b">
                    <a:solidFill>
                      <a:schemeClr val="accent5">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5,542</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59.8%</a:t>
                      </a:r>
                    </a:p>
                  </a:txBody>
                  <a:tcPr marL="9525" marR="9525" marT="9525" marB="0" anchor="b">
                    <a:solidFill>
                      <a:srgbClr val="EDF1F9"/>
                    </a:solidFill>
                  </a:tcPr>
                </a:tc>
                <a:extLst>
                  <a:ext uri="{0D108BD9-81ED-4DB2-BD59-A6C34878D82A}">
                    <a16:rowId xmlns:a16="http://schemas.microsoft.com/office/drawing/2014/main" val="1884025742"/>
                  </a:ext>
                </a:extLst>
              </a:tr>
              <a:tr h="449500">
                <a:tc>
                  <a:txBody>
                    <a:bodyPr/>
                    <a:lstStyle/>
                    <a:p>
                      <a:pPr algn="l" fontAlgn="b"/>
                      <a:r>
                        <a:rPr lang="en-US" sz="1400" b="1" i="0" u="none" strike="noStrike" dirty="0" smtClean="0">
                          <a:solidFill>
                            <a:srgbClr val="000000"/>
                          </a:solidFill>
                          <a:effectLst/>
                          <a:latin typeface="Calibri" panose="020F0502020204030204" pitchFamily="34" charset="0"/>
                        </a:rPr>
                        <a:t>Austin Metro</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0" u="none" strike="noStrike" dirty="0" smtClean="0">
                          <a:solidFill>
                            <a:srgbClr val="000000"/>
                          </a:solidFill>
                          <a:effectLst/>
                          <a:latin typeface="Calibri" panose="020F0502020204030204" pitchFamily="34" charset="0"/>
                        </a:rPr>
                        <a:t>451,995</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0" u="none" strike="noStrike" dirty="0" smtClean="0">
                          <a:solidFill>
                            <a:srgbClr val="000000"/>
                          </a:solidFill>
                          <a:effectLst/>
                          <a:latin typeface="Calibri" panose="020F0502020204030204" pitchFamily="34" charset="0"/>
                        </a:rPr>
                        <a:t>26.3%</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i="0" u="none" strike="noStrike" dirty="0" smtClean="0">
                          <a:solidFill>
                            <a:srgbClr val="000000"/>
                          </a:solidFill>
                          <a:effectLst/>
                          <a:latin typeface="Calibri" panose="020F0502020204030204" pitchFamily="34" charset="0"/>
                        </a:rPr>
                        <a:t>169,651</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31.5%</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181,120</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19.3</a:t>
                      </a:r>
                      <a:r>
                        <a:rPr lang="en-US" sz="1400" b="1" i="0" u="none" strike="noStrike" dirty="0" smtClean="0">
                          <a:solidFill>
                            <a:srgbClr val="000000"/>
                          </a:solidFill>
                          <a:effectLst/>
                          <a:latin typeface="Calibri" panose="020F0502020204030204" pitchFamily="34" charset="0"/>
                        </a:rPr>
                        <a:t>%</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28,783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23.9%</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46,875</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57.9%</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25,598</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67.3%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2637952144"/>
                  </a:ext>
                </a:extLst>
              </a:tr>
            </a:tbl>
          </a:graphicData>
        </a:graphic>
      </p:graphicFrame>
    </p:spTree>
    <p:extLst>
      <p:ext uri="{BB962C8B-B14F-4D97-AF65-F5344CB8AC3E}">
        <p14:creationId xmlns:p14="http://schemas.microsoft.com/office/powerpoint/2010/main" val="593618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Percent of Total Population Change Contributed by Race/Ethnicity, 2010 to 2018</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0292929"/>
              </p:ext>
            </p:extLst>
          </p:nvPr>
        </p:nvGraphicFramePr>
        <p:xfrm>
          <a:off x="377825" y="1511300"/>
          <a:ext cx="8458200" cy="259588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390827565"/>
                    </a:ext>
                  </a:extLst>
                </a:gridCol>
                <a:gridCol w="1409700">
                  <a:extLst>
                    <a:ext uri="{9D8B030D-6E8A-4147-A177-3AD203B41FA5}">
                      <a16:colId xmlns:a16="http://schemas.microsoft.com/office/drawing/2014/main" val="142961086"/>
                    </a:ext>
                  </a:extLst>
                </a:gridCol>
                <a:gridCol w="1409700">
                  <a:extLst>
                    <a:ext uri="{9D8B030D-6E8A-4147-A177-3AD203B41FA5}">
                      <a16:colId xmlns:a16="http://schemas.microsoft.com/office/drawing/2014/main" val="202858830"/>
                    </a:ext>
                  </a:extLst>
                </a:gridCol>
                <a:gridCol w="1409700">
                  <a:extLst>
                    <a:ext uri="{9D8B030D-6E8A-4147-A177-3AD203B41FA5}">
                      <a16:colId xmlns:a16="http://schemas.microsoft.com/office/drawing/2014/main" val="195883982"/>
                    </a:ext>
                  </a:extLst>
                </a:gridCol>
                <a:gridCol w="1409700">
                  <a:extLst>
                    <a:ext uri="{9D8B030D-6E8A-4147-A177-3AD203B41FA5}">
                      <a16:colId xmlns:a16="http://schemas.microsoft.com/office/drawing/2014/main" val="4015445181"/>
                    </a:ext>
                  </a:extLst>
                </a:gridCol>
                <a:gridCol w="1409700">
                  <a:extLst>
                    <a:ext uri="{9D8B030D-6E8A-4147-A177-3AD203B41FA5}">
                      <a16:colId xmlns:a16="http://schemas.microsoft.com/office/drawing/2014/main" val="2649405035"/>
                    </a:ext>
                  </a:extLst>
                </a:gridCol>
              </a:tblGrid>
              <a:tr h="370840">
                <a:tc>
                  <a:txBody>
                    <a:bodyPr/>
                    <a:lstStyle/>
                    <a:p>
                      <a:pPr algn="l" fontAlgn="b"/>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Hispanic</a:t>
                      </a: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NH White</a:t>
                      </a: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NH Black</a:t>
                      </a:r>
                    </a:p>
                  </a:txBody>
                  <a:tcPr marL="7620" marR="7620" marT="7620" marB="0" anchor="b"/>
                </a:tc>
                <a:tc>
                  <a:txBody>
                    <a:bodyPr/>
                    <a:lstStyle/>
                    <a:p>
                      <a:pPr algn="l" fontAlgn="b"/>
                      <a:r>
                        <a:rPr lang="en-US" sz="2000" b="0" i="0" u="none" strike="noStrike">
                          <a:solidFill>
                            <a:schemeClr val="bg1"/>
                          </a:solidFill>
                          <a:effectLst/>
                          <a:latin typeface="Calibri" panose="020F0502020204030204" pitchFamily="34" charset="0"/>
                        </a:rPr>
                        <a:t>NH Asian</a:t>
                      </a:r>
                    </a:p>
                  </a:txBody>
                  <a:tcPr marL="7620" marR="7620" marT="7620" marB="0" anchor="b"/>
                </a:tc>
                <a:tc>
                  <a:txBody>
                    <a:bodyPr/>
                    <a:lstStyle/>
                    <a:p>
                      <a:pPr algn="l" fontAlgn="b"/>
                      <a:r>
                        <a:rPr lang="en-US" sz="2000" b="0" i="0" u="none" strike="noStrike" dirty="0">
                          <a:solidFill>
                            <a:schemeClr val="bg1"/>
                          </a:solidFill>
                          <a:effectLst/>
                          <a:latin typeface="Calibri" panose="020F0502020204030204" pitchFamily="34" charset="0"/>
                        </a:rPr>
                        <a:t>NH Other</a:t>
                      </a:r>
                    </a:p>
                  </a:txBody>
                  <a:tcPr marL="7620" marR="7620" marT="7620" marB="0" anchor="b"/>
                </a:tc>
                <a:extLst>
                  <a:ext uri="{0D108BD9-81ED-4DB2-BD59-A6C34878D82A}">
                    <a16:rowId xmlns:a16="http://schemas.microsoft.com/office/drawing/2014/main" val="820086358"/>
                  </a:ext>
                </a:extLst>
              </a:tr>
              <a:tr h="370840">
                <a:tc>
                  <a:txBody>
                    <a:bodyPr/>
                    <a:lstStyle/>
                    <a:p>
                      <a:pPr algn="l" fontAlgn="b"/>
                      <a:r>
                        <a:rPr lang="en-US" sz="2000" b="0" i="0" u="none" strike="noStrike">
                          <a:solidFill>
                            <a:srgbClr val="000000"/>
                          </a:solidFill>
                          <a:effectLst/>
                          <a:latin typeface="Calibri" panose="020F0502020204030204" pitchFamily="34" charset="0"/>
                        </a:rPr>
                        <a:t>Bastrop</a:t>
                      </a:r>
                    </a:p>
                  </a:txBody>
                  <a:tcPr marL="7620" marR="7620" marT="7620" marB="0" anchor="b"/>
                </a:tc>
                <a:tc>
                  <a:txBody>
                    <a:bodyPr/>
                    <a:lstStyle/>
                    <a:p>
                      <a:pPr algn="r" fontAlgn="b"/>
                      <a:r>
                        <a:rPr lang="en-US" sz="1800" b="0" i="0" u="none" strike="noStrike" dirty="0">
                          <a:solidFill>
                            <a:srgbClr val="000000"/>
                          </a:solidFill>
                          <a:effectLst/>
                          <a:latin typeface="Calibri" panose="020F0502020204030204" pitchFamily="34" charset="0"/>
                        </a:rPr>
                        <a:t>74%</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967095703"/>
                  </a:ext>
                </a:extLst>
              </a:tr>
              <a:tr h="370840">
                <a:tc>
                  <a:txBody>
                    <a:bodyPr/>
                    <a:lstStyle/>
                    <a:p>
                      <a:pPr algn="l" fontAlgn="b"/>
                      <a:r>
                        <a:rPr lang="en-US" sz="2000" b="0" i="0" u="none" strike="noStrike">
                          <a:solidFill>
                            <a:srgbClr val="000000"/>
                          </a:solidFill>
                          <a:effectLst/>
                          <a:latin typeface="Calibri" panose="020F0502020204030204" pitchFamily="34" charset="0"/>
                        </a:rPr>
                        <a:t>Caldwell</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97%</a:t>
                      </a:r>
                    </a:p>
                  </a:txBody>
                  <a:tcPr marL="9525" marR="9525" marT="9525" marB="0" anchor="b"/>
                </a:tc>
                <a:tc>
                  <a:txBody>
                    <a:bodyPr/>
                    <a:lstStyle/>
                    <a:p>
                      <a:pPr algn="r" fontAlgn="b"/>
                      <a:r>
                        <a:rPr lang="en-US" sz="1800" b="0" i="0" u="none" strike="noStrike" dirty="0">
                          <a:solidFill>
                            <a:srgbClr val="C00000"/>
                          </a:solidFill>
                          <a:effectLst/>
                          <a:latin typeface="Calibri" panose="020F0502020204030204" pitchFamily="34" charset="0"/>
                        </a:rPr>
                        <a:t>-1%</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815766278"/>
                  </a:ext>
                </a:extLst>
              </a:tr>
              <a:tr h="370840">
                <a:tc>
                  <a:txBody>
                    <a:bodyPr/>
                    <a:lstStyle/>
                    <a:p>
                      <a:pPr algn="l" fontAlgn="b"/>
                      <a:r>
                        <a:rPr lang="en-US" sz="2000" b="0" i="0" u="none" strike="noStrike">
                          <a:solidFill>
                            <a:srgbClr val="000000"/>
                          </a:solidFill>
                          <a:effectLst/>
                          <a:latin typeface="Calibri" panose="020F0502020204030204" pitchFamily="34" charset="0"/>
                        </a:rPr>
                        <a:t>Hays</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50%</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40%</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493678883"/>
                  </a:ext>
                </a:extLst>
              </a:tr>
              <a:tr h="370840">
                <a:tc>
                  <a:txBody>
                    <a:bodyPr/>
                    <a:lstStyle/>
                    <a:p>
                      <a:pPr algn="l" fontAlgn="b"/>
                      <a:r>
                        <a:rPr lang="en-US" sz="2000" b="0" i="0" u="none" strike="noStrike">
                          <a:solidFill>
                            <a:srgbClr val="000000"/>
                          </a:solidFill>
                          <a:effectLst/>
                          <a:latin typeface="Calibri" panose="020F0502020204030204" pitchFamily="34" charset="0"/>
                        </a:rPr>
                        <a:t>Travis</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36%</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40%</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662966269"/>
                  </a:ext>
                </a:extLst>
              </a:tr>
              <a:tr h="370840">
                <a:tc>
                  <a:txBody>
                    <a:bodyPr/>
                    <a:lstStyle/>
                    <a:p>
                      <a:pPr algn="l" fontAlgn="b"/>
                      <a:r>
                        <a:rPr lang="en-US" sz="2000" b="0" i="0" u="none" strike="noStrike">
                          <a:solidFill>
                            <a:srgbClr val="000000"/>
                          </a:solidFill>
                          <a:effectLst/>
                          <a:latin typeface="Calibri" panose="020F0502020204030204" pitchFamily="34" charset="0"/>
                        </a:rPr>
                        <a:t>Williamson</a:t>
                      </a:r>
                    </a:p>
                  </a:txBody>
                  <a:tcPr marL="7620" marR="7620" marT="7620" marB="0" anchor="b"/>
                </a:tc>
                <a:tc>
                  <a:txBody>
                    <a:bodyPr/>
                    <a:lstStyle/>
                    <a:p>
                      <a:pPr algn="r" fontAlgn="b"/>
                      <a:r>
                        <a:rPr lang="en-US" sz="1800" b="0" i="0" u="none" strike="noStrike">
                          <a:solidFill>
                            <a:srgbClr val="000000"/>
                          </a:solidFill>
                          <a:effectLst/>
                          <a:latin typeface="Calibri" panose="020F0502020204030204" pitchFamily="34" charset="0"/>
                        </a:rPr>
                        <a:t>29%</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43%</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543841148"/>
                  </a:ext>
                </a:extLst>
              </a:tr>
              <a:tr h="370840">
                <a:tc>
                  <a:txBody>
                    <a:bodyPr/>
                    <a:lstStyle/>
                    <a:p>
                      <a:pPr algn="l" fontAlgn="b"/>
                      <a:r>
                        <a:rPr lang="en-US" sz="2000" b="0" i="0" u="none" strike="noStrike">
                          <a:solidFill>
                            <a:srgbClr val="000000"/>
                          </a:solidFill>
                          <a:effectLst/>
                          <a:latin typeface="Calibri" panose="020F0502020204030204" pitchFamily="34" charset="0"/>
                        </a:rPr>
                        <a:t>Austin Metro</a:t>
                      </a:r>
                    </a:p>
                  </a:txBody>
                  <a:tcPr marL="7620" marR="7620" marT="7620" marB="0" anchor="b"/>
                </a:tc>
                <a:tc>
                  <a:txBody>
                    <a:bodyPr/>
                    <a:lstStyle/>
                    <a:p>
                      <a:pPr algn="r" fontAlgn="b"/>
                      <a:r>
                        <a:rPr lang="en-US" sz="2000" b="0" i="0" u="none" strike="noStrike" dirty="0">
                          <a:solidFill>
                            <a:srgbClr val="000000"/>
                          </a:solidFill>
                          <a:effectLst/>
                          <a:latin typeface="Calibri" panose="020F0502020204030204" pitchFamily="34" charset="0"/>
                        </a:rPr>
                        <a:t>38%</a:t>
                      </a:r>
                    </a:p>
                  </a:txBody>
                  <a:tcPr marL="7620" marR="7620" marT="7620" marB="0" anchor="b"/>
                </a:tc>
                <a:tc>
                  <a:txBody>
                    <a:bodyPr/>
                    <a:lstStyle/>
                    <a:p>
                      <a:pPr algn="r" fontAlgn="b"/>
                      <a:r>
                        <a:rPr lang="en-US" sz="2000" b="1" i="0" u="none" strike="noStrike" dirty="0" smtClean="0">
                          <a:solidFill>
                            <a:srgbClr val="000000"/>
                          </a:solidFill>
                          <a:effectLst/>
                          <a:latin typeface="Calibri" panose="020F0502020204030204" pitchFamily="34" charset="0"/>
                        </a:rPr>
                        <a:t>40%</a:t>
                      </a:r>
                      <a:endParaRPr lang="en-US"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b="0" i="0" u="none" strike="noStrike">
                          <a:solidFill>
                            <a:srgbClr val="000000"/>
                          </a:solidFill>
                          <a:effectLst/>
                          <a:latin typeface="Calibri" panose="020F0502020204030204" pitchFamily="34" charset="0"/>
                        </a:rPr>
                        <a:t>6%</a:t>
                      </a:r>
                    </a:p>
                  </a:txBody>
                  <a:tcPr marL="7620" marR="7620" marT="7620" marB="0" anchor="b"/>
                </a:tc>
                <a:tc>
                  <a:txBody>
                    <a:bodyPr/>
                    <a:lstStyle/>
                    <a:p>
                      <a:pPr algn="r" fontAlgn="b"/>
                      <a:r>
                        <a:rPr lang="en-US" sz="2000" b="0" i="0" u="none" strike="noStrike">
                          <a:solidFill>
                            <a:srgbClr val="000000"/>
                          </a:solidFill>
                          <a:effectLst/>
                          <a:latin typeface="Calibri" panose="020F0502020204030204" pitchFamily="34" charset="0"/>
                        </a:rPr>
                        <a:t>10%</a:t>
                      </a:r>
                    </a:p>
                  </a:txBody>
                  <a:tcPr marL="7620" marR="7620" marT="7620" marB="0" anchor="b"/>
                </a:tc>
                <a:tc>
                  <a:txBody>
                    <a:bodyPr/>
                    <a:lstStyle/>
                    <a:p>
                      <a:pPr algn="r" fontAlgn="b"/>
                      <a:r>
                        <a:rPr lang="en-US" sz="2000" b="0" i="0" u="none" strike="noStrike" dirty="0">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val="3115529423"/>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
        <p:nvSpPr>
          <p:cNvPr id="8" name="TextBox 7"/>
          <p:cNvSpPr txBox="1"/>
          <p:nvPr/>
        </p:nvSpPr>
        <p:spPr>
          <a:xfrm>
            <a:off x="97881" y="6406375"/>
            <a:ext cx="5775940"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Population Estimates; 2018 American Community Survey 1-Year Estimates</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232851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Percent Change by Age Group, Austin Metro Counties, 2010-2018</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2018 Population Estimates</a:t>
            </a:r>
            <a:endParaRPr lang="en-US" sz="1000" dirty="0">
              <a:solidFill>
                <a:schemeClr val="bg1">
                  <a:lumMod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9867468"/>
              </p:ext>
            </p:extLst>
          </p:nvPr>
        </p:nvGraphicFramePr>
        <p:xfrm>
          <a:off x="377825" y="1511300"/>
          <a:ext cx="8458200" cy="4895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42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77" y="6148115"/>
            <a:ext cx="7812898" cy="523220"/>
          </a:xfrm>
          <a:prstGeom prst="rect">
            <a:avLst/>
          </a:prstGeom>
          <a:noFill/>
        </p:spPr>
        <p:txBody>
          <a:bodyPr wrap="square" rtlCol="0">
            <a:spAutoFit/>
          </a:bodyPr>
          <a:lstStyle/>
          <a:p>
            <a:r>
              <a:rPr lang="en-US" sz="2800" b="1" dirty="0" smtClean="0">
                <a:solidFill>
                  <a:srgbClr val="254061"/>
                </a:solidFill>
                <a:latin typeface="Century Gothic" panose="020B0502020202020204" pitchFamily="34" charset="0"/>
              </a:rPr>
              <a:t>Texas is experiencing significant growth.</a:t>
            </a:r>
            <a:endParaRPr lang="en-US" sz="2800" b="1" dirty="0">
              <a:solidFill>
                <a:srgbClr val="254061"/>
              </a:solidFill>
              <a:latin typeface="Century Gothic" panose="020B0502020202020204" pitchFamily="34" charset="0"/>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1190625" y="648197"/>
            <a:ext cx="6762750" cy="5334000"/>
          </a:xfrm>
          <a:prstGeom prst="rect">
            <a:avLst/>
          </a:prstGeom>
        </p:spPr>
      </p:pic>
    </p:spTree>
    <p:extLst>
      <p:ext uri="{BB962C8B-B14F-4D97-AF65-F5344CB8AC3E}">
        <p14:creationId xmlns:p14="http://schemas.microsoft.com/office/powerpoint/2010/main" val="682427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1210818" y="633663"/>
            <a:ext cx="6722364" cy="5993289"/>
          </a:xfrm>
          <a:prstGeom prst="rect">
            <a:avLst/>
          </a:prstGeom>
        </p:spPr>
      </p:pic>
      <p:sp>
        <p:nvSpPr>
          <p:cNvPr id="3" name="TextBox 2"/>
          <p:cNvSpPr txBox="1"/>
          <p:nvPr/>
        </p:nvSpPr>
        <p:spPr>
          <a:xfrm>
            <a:off x="2540574" y="110443"/>
            <a:ext cx="6324600" cy="523220"/>
          </a:xfrm>
          <a:prstGeom prst="rect">
            <a:avLst/>
          </a:prstGeom>
          <a:noFill/>
        </p:spPr>
        <p:txBody>
          <a:bodyPr wrap="square" rtlCol="0">
            <a:spAutoFit/>
          </a:bodyPr>
          <a:lstStyle/>
          <a:p>
            <a:pPr algn="r"/>
            <a:r>
              <a:rPr lang="en-US" sz="2800" b="1" dirty="0" smtClean="0">
                <a:solidFill>
                  <a:schemeClr val="accent5">
                    <a:lumMod val="50000"/>
                  </a:schemeClr>
                </a:solidFill>
                <a:latin typeface="Century Gothic" panose="020B0502020202020204" pitchFamily="34" charset="0"/>
              </a:rPr>
              <a:t>Texas economic indicators</a:t>
            </a:r>
            <a:endParaRPr lang="en-US" sz="28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620602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746" y="1828800"/>
            <a:ext cx="8903198" cy="4190036"/>
          </a:xfrm>
          <a:prstGeom prst="rect">
            <a:avLst/>
          </a:prstGeom>
        </p:spPr>
      </p:pic>
      <p:sp>
        <p:nvSpPr>
          <p:cNvPr id="4" name="Rectangle 3"/>
          <p:cNvSpPr/>
          <p:nvPr/>
        </p:nvSpPr>
        <p:spPr>
          <a:xfrm>
            <a:off x="-1" y="6366076"/>
            <a:ext cx="8646290" cy="253916"/>
          </a:xfrm>
          <a:prstGeom prst="rect">
            <a:avLst/>
          </a:prstGeom>
        </p:spPr>
        <p:txBody>
          <a:bodyPr wrap="square">
            <a:spAutoFit/>
          </a:bodyPr>
          <a:lstStyle/>
          <a:p>
            <a:r>
              <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5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Federal Reserve Bank of Dallas; </a:t>
            </a:r>
            <a:r>
              <a:rPr lang="en-US" sz="1050" dirty="0">
                <a:hlinkClick r:id="rId3"/>
              </a:rPr>
              <a:t>https://www.dallasfed.org/-/media/Documents/research/econdata/texaseconomy.pdf</a:t>
            </a:r>
            <a:endParaRPr lang="en-US" sz="1050" dirty="0">
              <a:solidFill>
                <a:schemeClr val="bg1">
                  <a:lumMod val="50000"/>
                </a:schemeClr>
              </a:solidFill>
            </a:endParaRPr>
          </a:p>
        </p:txBody>
      </p:sp>
    </p:spTree>
    <p:extLst>
      <p:ext uri="{BB962C8B-B14F-4D97-AF65-F5344CB8AC3E}">
        <p14:creationId xmlns:p14="http://schemas.microsoft.com/office/powerpoint/2010/main" val="1818319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pic>
        <p:nvPicPr>
          <p:cNvPr id="2" name="Picture 1"/>
          <p:cNvPicPr>
            <a:picLocks noChangeAspect="1"/>
          </p:cNvPicPr>
          <p:nvPr/>
        </p:nvPicPr>
        <p:blipFill>
          <a:blip r:embed="rId2"/>
          <a:stretch>
            <a:fillRect/>
          </a:stretch>
        </p:blipFill>
        <p:spPr>
          <a:xfrm>
            <a:off x="127322" y="1574156"/>
            <a:ext cx="8958940" cy="4748295"/>
          </a:xfrm>
          <a:prstGeom prst="rect">
            <a:avLst/>
          </a:prstGeom>
        </p:spPr>
      </p:pic>
      <p:sp>
        <p:nvSpPr>
          <p:cNvPr id="5" name="Rectangle 4"/>
          <p:cNvSpPr/>
          <p:nvPr/>
        </p:nvSpPr>
        <p:spPr>
          <a:xfrm>
            <a:off x="-1" y="6423951"/>
            <a:ext cx="8646290" cy="253916"/>
          </a:xfrm>
          <a:prstGeom prst="rect">
            <a:avLst/>
          </a:prstGeom>
        </p:spPr>
        <p:txBody>
          <a:bodyPr wrap="square">
            <a:spAutoFit/>
          </a:bodyPr>
          <a:lstStyle/>
          <a:p>
            <a:r>
              <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5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Federal Reserve Bank of Dallas; </a:t>
            </a:r>
            <a:r>
              <a:rPr lang="en-US" sz="1050" dirty="0">
                <a:hlinkClick r:id="rId3"/>
              </a:rPr>
              <a:t>https://www.dallasfed.org/-/media/Documents/research/econdata/texaseconomy.pdf</a:t>
            </a:r>
            <a:endParaRPr lang="en-US" sz="1050" dirty="0">
              <a:solidFill>
                <a:schemeClr val="bg1">
                  <a:lumMod val="50000"/>
                </a:schemeClr>
              </a:solidFill>
            </a:endParaRPr>
          </a:p>
        </p:txBody>
      </p:sp>
    </p:spTree>
    <p:extLst>
      <p:ext uri="{BB962C8B-B14F-4D97-AF65-F5344CB8AC3E}">
        <p14:creationId xmlns:p14="http://schemas.microsoft.com/office/powerpoint/2010/main" val="65297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Rate, 2008 to 2019</a:t>
            </a:r>
            <a:endParaRPr lang="en-US" dirty="0"/>
          </a:p>
        </p:txBody>
      </p:sp>
      <p:pic>
        <p:nvPicPr>
          <p:cNvPr id="5" name="Content Placeholder 4"/>
          <p:cNvPicPr>
            <a:picLocks noGrp="1" noChangeAspect="1"/>
          </p:cNvPicPr>
          <p:nvPr>
            <p:ph idx="1"/>
          </p:nvPr>
        </p:nvPicPr>
        <p:blipFill>
          <a:blip r:embed="rId2"/>
          <a:stretch>
            <a:fillRect/>
          </a:stretch>
        </p:blipFill>
        <p:spPr>
          <a:xfrm>
            <a:off x="387863" y="1511300"/>
            <a:ext cx="8438124"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
        <p:nvSpPr>
          <p:cNvPr id="6" name="Rectangle 5"/>
          <p:cNvSpPr/>
          <p:nvPr/>
        </p:nvSpPr>
        <p:spPr>
          <a:xfrm>
            <a:off x="-1" y="6366076"/>
            <a:ext cx="6979535" cy="253916"/>
          </a:xfrm>
          <a:prstGeom prst="rect">
            <a:avLst/>
          </a:prstGeom>
        </p:spPr>
        <p:txBody>
          <a:bodyPr wrap="square">
            <a:spAutoFit/>
          </a:bodyPr>
          <a:lstStyle/>
          <a:p>
            <a:r>
              <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5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Federal Reserve Bank of Dallas; </a:t>
            </a:r>
            <a:r>
              <a:rPr lang="en-US" sz="1050" dirty="0">
                <a:hlinkClick r:id="rId3"/>
              </a:rPr>
              <a:t>https://www.dallasfed.org/research/indicators/aus/2020/aus2001.aspx</a:t>
            </a:r>
            <a:endParaRPr lang="en-US" sz="1050" dirty="0">
              <a:solidFill>
                <a:schemeClr val="bg1">
                  <a:lumMod val="50000"/>
                </a:schemeClr>
              </a:solidFill>
            </a:endParaRPr>
          </a:p>
        </p:txBody>
      </p:sp>
    </p:spTree>
    <p:extLst>
      <p:ext uri="{BB962C8B-B14F-4D97-AF65-F5344CB8AC3E}">
        <p14:creationId xmlns:p14="http://schemas.microsoft.com/office/powerpoint/2010/main" val="235048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Housing Affordability in Select Texas Metros, </a:t>
            </a:r>
            <a:br>
              <a:rPr lang="en-US" sz="2400" dirty="0" smtClean="0"/>
            </a:br>
            <a:r>
              <a:rPr lang="en-US" sz="2400" dirty="0" smtClean="0"/>
              <a:t>2006-2019</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50494" y="1446586"/>
            <a:ext cx="8904910" cy="4803254"/>
          </a:xfrm>
          <a:prstGeom prst="rect">
            <a:avLst/>
          </a:prstGeom>
        </p:spPr>
      </p:pic>
      <p:sp>
        <p:nvSpPr>
          <p:cNvPr id="6" name="Rectangle 5"/>
          <p:cNvSpPr/>
          <p:nvPr/>
        </p:nvSpPr>
        <p:spPr>
          <a:xfrm>
            <a:off x="-1" y="6366076"/>
            <a:ext cx="6979535" cy="253916"/>
          </a:xfrm>
          <a:prstGeom prst="rect">
            <a:avLst/>
          </a:prstGeom>
        </p:spPr>
        <p:txBody>
          <a:bodyPr wrap="square">
            <a:spAutoFit/>
          </a:bodyPr>
          <a:lstStyle/>
          <a:p>
            <a:r>
              <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a:t>
            </a:r>
            <a:r>
              <a:rPr lang="en-US" sz="105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Federal Reserve Bank of Dallas; </a:t>
            </a:r>
            <a:r>
              <a:rPr lang="en-US" sz="1050" dirty="0">
                <a:hlinkClick r:id="rId4"/>
              </a:rPr>
              <a:t>https://www.dallasfed.org/research/indicators/aus/2020/aus2001.aspx</a:t>
            </a:r>
            <a:endParaRPr lang="en-US" sz="1050" dirty="0">
              <a:solidFill>
                <a:schemeClr val="bg1">
                  <a:lumMod val="50000"/>
                </a:schemeClr>
              </a:solidFill>
            </a:endParaRPr>
          </a:p>
        </p:txBody>
      </p:sp>
    </p:spTree>
    <p:extLst>
      <p:ext uri="{BB962C8B-B14F-4D97-AF65-F5344CB8AC3E}">
        <p14:creationId xmlns:p14="http://schemas.microsoft.com/office/powerpoint/2010/main" val="673835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Population 25 Years Plus with HS Degree and Above,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
        <p:nvSpPr>
          <p:cNvPr id="8" name="Rectangle 7"/>
          <p:cNvSpPr/>
          <p:nvPr/>
        </p:nvSpPr>
        <p:spPr>
          <a:xfrm>
            <a:off x="76200" y="6488265"/>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a:t>
            </a:r>
            <a:r>
              <a:rPr lang="en-US" sz="9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2013-2017</a:t>
            </a:r>
            <a:endParaRPr lang="en-US" sz="900" dirty="0">
              <a:solidFill>
                <a:schemeClr val="bg1">
                  <a:lumMod val="50000"/>
                </a:schemeClr>
              </a:solidFill>
            </a:endParaRPr>
          </a:p>
        </p:txBody>
      </p:sp>
      <p:pic>
        <p:nvPicPr>
          <p:cNvPr id="6" name="Picture 5"/>
          <p:cNvPicPr>
            <a:picLocks noChangeAspect="1"/>
          </p:cNvPicPr>
          <p:nvPr/>
        </p:nvPicPr>
        <p:blipFill>
          <a:blip r:embed="rId3"/>
          <a:stretch>
            <a:fillRect/>
          </a:stretch>
        </p:blipFill>
        <p:spPr>
          <a:xfrm>
            <a:off x="227620" y="1725155"/>
            <a:ext cx="1823602" cy="2388879"/>
          </a:xfrm>
          <a:prstGeom prst="rect">
            <a:avLst/>
          </a:prstGeom>
        </p:spPr>
      </p:pic>
      <p:pic>
        <p:nvPicPr>
          <p:cNvPr id="10" name="Picture 9"/>
          <p:cNvPicPr>
            <a:picLocks noChangeAspect="1"/>
          </p:cNvPicPr>
          <p:nvPr/>
        </p:nvPicPr>
        <p:blipFill rotWithShape="1">
          <a:blip r:embed="rId4"/>
          <a:srcRect l="3363" t="26438" r="9233" b="11499"/>
          <a:stretch/>
        </p:blipFill>
        <p:spPr>
          <a:xfrm>
            <a:off x="2833816" y="1247691"/>
            <a:ext cx="5692346" cy="5240573"/>
          </a:xfrm>
          <a:prstGeom prst="rect">
            <a:avLst/>
          </a:prstGeom>
        </p:spPr>
      </p:pic>
    </p:spTree>
    <p:extLst>
      <p:ext uri="{BB962C8B-B14F-4D97-AF65-F5344CB8AC3E}">
        <p14:creationId xmlns:p14="http://schemas.microsoft.com/office/powerpoint/2010/main" val="66910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Population 25 years plus with a Bachelor’s Degree and Above,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sp>
        <p:nvSpPr>
          <p:cNvPr id="7" name="Rectangle 6"/>
          <p:cNvSpPr/>
          <p:nvPr/>
        </p:nvSpPr>
        <p:spPr>
          <a:xfrm>
            <a:off x="76200" y="6488265"/>
            <a:ext cx="4572000" cy="230832"/>
          </a:xfrm>
          <a:prstGeom prst="rect">
            <a:avLst/>
          </a:prstGeom>
        </p:spPr>
        <p:txBody>
          <a:bodyPr>
            <a:spAutoFit/>
          </a:bodyPr>
          <a:lstStyle/>
          <a:p>
            <a:r>
              <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a:t>
            </a:r>
            <a:r>
              <a:rPr lang="en-US" sz="9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2013-2017</a:t>
            </a:r>
            <a:endParaRPr lang="en-US" sz="900" dirty="0">
              <a:solidFill>
                <a:schemeClr val="bg1">
                  <a:lumMod val="50000"/>
                </a:schemeClr>
              </a:solidFill>
            </a:endParaRPr>
          </a:p>
        </p:txBody>
      </p:sp>
      <p:pic>
        <p:nvPicPr>
          <p:cNvPr id="8" name="Picture 7"/>
          <p:cNvPicPr>
            <a:picLocks noChangeAspect="1"/>
          </p:cNvPicPr>
          <p:nvPr/>
        </p:nvPicPr>
        <p:blipFill>
          <a:blip r:embed="rId2"/>
          <a:stretch>
            <a:fillRect/>
          </a:stretch>
        </p:blipFill>
        <p:spPr>
          <a:xfrm>
            <a:off x="147968" y="1626301"/>
            <a:ext cx="1647006" cy="2157542"/>
          </a:xfrm>
          <a:prstGeom prst="rect">
            <a:avLst/>
          </a:prstGeom>
        </p:spPr>
      </p:pic>
      <p:pic>
        <p:nvPicPr>
          <p:cNvPr id="9" name="Picture 8"/>
          <p:cNvPicPr>
            <a:picLocks noChangeAspect="1"/>
          </p:cNvPicPr>
          <p:nvPr/>
        </p:nvPicPr>
        <p:blipFill rotWithShape="1">
          <a:blip r:embed="rId3"/>
          <a:srcRect l="3149" t="26356" r="9553" b="16849"/>
          <a:stretch/>
        </p:blipFill>
        <p:spPr>
          <a:xfrm>
            <a:off x="2479589" y="1248880"/>
            <a:ext cx="6211330" cy="5239385"/>
          </a:xfrm>
          <a:prstGeom prst="rect">
            <a:avLst/>
          </a:prstGeom>
        </p:spPr>
      </p:pic>
    </p:spTree>
    <p:extLst>
      <p:ext uri="{BB962C8B-B14F-4D97-AF65-F5344CB8AC3E}">
        <p14:creationId xmlns:p14="http://schemas.microsoft.com/office/powerpoint/2010/main" val="3380800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of </a:t>
            </a:r>
            <a:r>
              <a:rPr lang="en-US" sz="2400" dirty="0"/>
              <a:t>B</a:t>
            </a:r>
            <a:r>
              <a:rPr lang="en-US" sz="2400" dirty="0" smtClean="0"/>
              <a:t>elow Poverty,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
        <p:nvSpPr>
          <p:cNvPr id="7" name="TextBox 6"/>
          <p:cNvSpPr txBox="1"/>
          <p:nvPr/>
        </p:nvSpPr>
        <p:spPr>
          <a:xfrm>
            <a:off x="76200" y="6478320"/>
            <a:ext cx="8763000" cy="230832"/>
          </a:xfrm>
          <a:prstGeom prst="rect">
            <a:avLst/>
          </a:prstGeom>
          <a:noFill/>
        </p:spPr>
        <p:txBody>
          <a:bodyPr wrap="square" rtlCol="0">
            <a:spAutoFit/>
          </a:bodyPr>
          <a:lstStyle/>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Source: U.S. Census Bureau, American Community Survey 2017 5-Year Estimates </a:t>
            </a:r>
          </a:p>
        </p:txBody>
      </p:sp>
      <p:pic>
        <p:nvPicPr>
          <p:cNvPr id="8" name="Picture 7"/>
          <p:cNvPicPr>
            <a:picLocks noChangeAspect="1"/>
          </p:cNvPicPr>
          <p:nvPr/>
        </p:nvPicPr>
        <p:blipFill>
          <a:blip r:embed="rId2"/>
          <a:stretch>
            <a:fillRect/>
          </a:stretch>
        </p:blipFill>
        <p:spPr>
          <a:xfrm>
            <a:off x="147968" y="1593349"/>
            <a:ext cx="1815914" cy="2378807"/>
          </a:xfrm>
          <a:prstGeom prst="rect">
            <a:avLst/>
          </a:prstGeom>
        </p:spPr>
      </p:pic>
      <p:pic>
        <p:nvPicPr>
          <p:cNvPr id="5" name="Picture 4"/>
          <p:cNvPicPr>
            <a:picLocks noChangeAspect="1"/>
          </p:cNvPicPr>
          <p:nvPr/>
        </p:nvPicPr>
        <p:blipFill rotWithShape="1">
          <a:blip r:embed="rId3"/>
          <a:srcRect l="3257" t="27015" r="9979" b="11417"/>
          <a:stretch/>
        </p:blipFill>
        <p:spPr>
          <a:xfrm>
            <a:off x="2767913" y="1330225"/>
            <a:ext cx="5478162" cy="5040179"/>
          </a:xfrm>
          <a:prstGeom prst="rect">
            <a:avLst/>
          </a:prstGeom>
        </p:spPr>
      </p:pic>
    </p:spTree>
    <p:extLst>
      <p:ext uri="{BB962C8B-B14F-4D97-AF65-F5344CB8AC3E}">
        <p14:creationId xmlns:p14="http://schemas.microsoft.com/office/powerpoint/2010/main" val="338735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Median Household Income, Austin Metro, Census Tracts,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181782" y="1678728"/>
            <a:ext cx="2540636" cy="2263700"/>
          </a:xfrm>
          <a:prstGeom prst="rect">
            <a:avLst/>
          </a:prstGeom>
          <a:solidFill>
            <a:schemeClr val="bg1"/>
          </a:solidFill>
        </p:spPr>
      </p:pic>
      <p:sp>
        <p:nvSpPr>
          <p:cNvPr id="7" name="TextBox 6"/>
          <p:cNvSpPr txBox="1"/>
          <p:nvPr/>
        </p:nvSpPr>
        <p:spPr>
          <a:xfrm>
            <a:off x="76200" y="6478320"/>
            <a:ext cx="8763000" cy="230832"/>
          </a:xfrm>
          <a:prstGeom prst="rect">
            <a:avLst/>
          </a:prstGeom>
          <a:noFill/>
        </p:spPr>
        <p:txBody>
          <a:bodyPr wrap="square" rtlCol="0">
            <a:spAutoFit/>
          </a:bodyPr>
          <a:lstStyle/>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Source: U.S. Census Bureau, American Community Survey 2017 5-Year Estimates </a:t>
            </a:r>
          </a:p>
        </p:txBody>
      </p:sp>
      <p:pic>
        <p:nvPicPr>
          <p:cNvPr id="3" name="Picture 2"/>
          <p:cNvPicPr>
            <a:picLocks noChangeAspect="1"/>
          </p:cNvPicPr>
          <p:nvPr/>
        </p:nvPicPr>
        <p:blipFill rotWithShape="1">
          <a:blip r:embed="rId3"/>
          <a:srcRect l="2723" t="26356" r="10193" b="11416"/>
          <a:stretch/>
        </p:blipFill>
        <p:spPr>
          <a:xfrm>
            <a:off x="2881932" y="1272002"/>
            <a:ext cx="5619517" cy="5206317"/>
          </a:xfrm>
          <a:prstGeom prst="rect">
            <a:avLst/>
          </a:prstGeom>
        </p:spPr>
      </p:pic>
    </p:spTree>
    <p:extLst>
      <p:ext uri="{BB962C8B-B14F-4D97-AF65-F5344CB8AC3E}">
        <p14:creationId xmlns:p14="http://schemas.microsoft.com/office/powerpoint/2010/main" val="36988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50631" y="6169724"/>
            <a:ext cx="8610600" cy="461665"/>
          </a:xfrm>
          <a:prstGeom prst="rect">
            <a:avLst/>
          </a:prstGeom>
          <a:noFill/>
        </p:spPr>
        <p:txBody>
          <a:bodyPr wrap="square" rtlCol="0">
            <a:spAutoFit/>
          </a:bodyPr>
          <a:lstStyle/>
          <a:p>
            <a:r>
              <a:rPr lang="en-US" sz="2400" b="1" dirty="0" smtClean="0">
                <a:solidFill>
                  <a:schemeClr val="bg1"/>
                </a:solidFill>
                <a:latin typeface="Century Gothic" panose="020B0502020202020204" pitchFamily="34" charset="0"/>
              </a:rPr>
              <a:t>Population Projections &amp; the 2020 Census</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52981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2000-2019</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19,481,418</a:t>
                      </a:r>
                    </a:p>
                  </a:txBody>
                  <a:tcPr marL="7620" marR="7620" marT="7620" marB="0" anchor="b"/>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28,995,881</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3,849,790</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15.3%</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39,512,223</a:t>
                      </a:r>
                    </a:p>
                  </a:txBody>
                  <a:tcPr marL="7620" marR="7620" marT="7620" marB="0" anchor="b"/>
                </a:tc>
                <a:tc>
                  <a:txBody>
                    <a:bodyPr/>
                    <a:lstStyle/>
                    <a:p>
                      <a:pPr algn="ctr" rtl="0" fontAlgn="b"/>
                      <a:r>
                        <a:rPr lang="en-US" sz="1600" u="none" strike="noStrike" dirty="0" smtClean="0">
                          <a:effectLst/>
                        </a:rPr>
                        <a:t>2,257,704</a:t>
                      </a:r>
                    </a:p>
                  </a:txBody>
                  <a:tcPr marL="7620" marR="7620" marT="7620" marB="0" anchor="b"/>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21,477,737</a:t>
                      </a:r>
                    </a:p>
                  </a:txBody>
                  <a:tcPr marL="7620" marR="7620" marT="7620" marB="0" anchor="b"/>
                </a:tc>
                <a:tc>
                  <a:txBody>
                    <a:bodyPr/>
                    <a:lstStyle/>
                    <a:p>
                      <a:pPr algn="ctr" rtl="0" fontAlgn="b"/>
                      <a:r>
                        <a:rPr lang="en-US" sz="1600" u="none" strike="noStrike" dirty="0" smtClean="0">
                          <a:effectLst/>
                        </a:rPr>
                        <a:t>2,673,173</a:t>
                      </a:r>
                    </a:p>
                  </a:txBody>
                  <a:tcPr marL="7620" marR="7620" marT="7620" marB="0" anchor="b"/>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10,617,423</a:t>
                      </a:r>
                    </a:p>
                  </a:txBody>
                  <a:tcPr marL="7620" marR="7620" marT="7620" marB="0" anchor="b"/>
                </a:tc>
                <a:tc>
                  <a:txBody>
                    <a:bodyPr/>
                    <a:lstStyle/>
                    <a:p>
                      <a:pPr algn="ctr" rtl="0" fontAlgn="b"/>
                      <a:r>
                        <a:rPr lang="en-US" sz="1600" u="none" strike="noStrike" dirty="0" smtClean="0">
                          <a:effectLst/>
                        </a:rPr>
                        <a:t>928,694</a:t>
                      </a:r>
                    </a:p>
                  </a:txBody>
                  <a:tcPr marL="7620" marR="7620" marT="7620" marB="0" anchor="b"/>
                </a:tc>
                <a:tc>
                  <a:txBody>
                    <a:bodyPr/>
                    <a:lstStyle/>
                    <a:p>
                      <a:pPr algn="ctr" rtl="0" fontAlgn="b"/>
                      <a:r>
                        <a:rPr lang="en-US" sz="1600" u="none" strike="noStrike" dirty="0" smtClean="0">
                          <a:effectLst/>
                        </a:rPr>
                        <a:t>9.6%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10,488,084</a:t>
                      </a:r>
                    </a:p>
                  </a:txBody>
                  <a:tcPr marL="7620" marR="7620" marT="7620" marB="0" anchor="b"/>
                </a:tc>
                <a:tc>
                  <a:txBody>
                    <a:bodyPr/>
                    <a:lstStyle/>
                    <a:p>
                      <a:pPr algn="ctr" rtl="0" fontAlgn="b"/>
                      <a:r>
                        <a:rPr lang="en-US" sz="1600" u="none" strike="noStrike" dirty="0" smtClean="0">
                          <a:effectLst/>
                        </a:rPr>
                        <a:t>952,333</a:t>
                      </a:r>
                    </a:p>
                  </a:txBody>
                  <a:tcPr marL="7620" marR="7620" marT="7620" marB="0" anchor="b"/>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7,614,893</a:t>
                      </a:r>
                    </a:p>
                  </a:txBody>
                  <a:tcPr marL="7620" marR="7620" marT="7620" marB="0" anchor="b"/>
                </a:tc>
                <a:tc>
                  <a:txBody>
                    <a:bodyPr/>
                    <a:lstStyle/>
                    <a:p>
                      <a:pPr algn="ctr" rtl="0" fontAlgn="b"/>
                      <a:r>
                        <a:rPr lang="en-US" sz="1600" u="none" strike="noStrike" dirty="0" smtClean="0">
                          <a:effectLst/>
                        </a:rPr>
                        <a:t>890,353</a:t>
                      </a:r>
                    </a:p>
                  </a:txBody>
                  <a:tcPr marL="7620" marR="7620" marT="7620" marB="0" anchor="b"/>
                </a:tc>
                <a:tc>
                  <a:txBody>
                    <a:bodyPr/>
                    <a:lstStyle/>
                    <a:p>
                      <a:pPr algn="ctr" rtl="0" fontAlgn="b"/>
                      <a:r>
                        <a:rPr lang="en-US" sz="1600" u="none" strike="noStrike" dirty="0" smtClean="0">
                          <a:effectLst/>
                        </a:rPr>
                        <a:t>13.2%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7,278,717</a:t>
                      </a:r>
                    </a:p>
                  </a:txBody>
                  <a:tcPr marL="7620" marR="7620" marT="7620" marB="0" anchor="b"/>
                </a:tc>
                <a:tc>
                  <a:txBody>
                    <a:bodyPr/>
                    <a:lstStyle/>
                    <a:p>
                      <a:pPr algn="ctr" rtl="0" fontAlgn="b"/>
                      <a:r>
                        <a:rPr lang="en-US" sz="1600" u="none" strike="noStrike" dirty="0" smtClean="0">
                          <a:effectLst/>
                        </a:rPr>
                        <a:t>886,429</a:t>
                      </a:r>
                    </a:p>
                  </a:txBody>
                  <a:tcPr marL="7620" marR="7620" marT="7620" marB="0" anchor="b"/>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729,417</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191893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577778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a:t>
            </a:r>
            <a:r>
              <a:rPr lang="en-US" sz="2400" dirty="0"/>
              <a:t>2010-2050</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7" name="Chart 6"/>
          <p:cNvGraphicFramePr>
            <a:graphicFrameLocks noGrp="1"/>
          </p:cNvGraphicFramePr>
          <p:nvPr>
            <p:extLst/>
          </p:nvPr>
        </p:nvGraphicFramePr>
        <p:xfrm>
          <a:off x="781050" y="1276350"/>
          <a:ext cx="7581900" cy="5126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331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Area, 2010-2050</a:t>
            </a:r>
            <a:endParaRPr lang="en-US" sz="28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152403" y="6489550"/>
            <a:ext cx="38619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Chart 5"/>
          <p:cNvGraphicFramePr>
            <a:graphicFrameLocks/>
          </p:cNvGraphicFramePr>
          <p:nvPr>
            <p:extLst/>
          </p:nvPr>
        </p:nvGraphicFramePr>
        <p:xfrm>
          <a:off x="638176" y="1323975"/>
          <a:ext cx="7791450" cy="523398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554480" y="1168411"/>
            <a:ext cx="2641003" cy="1961251"/>
          </a:xfrm>
          <a:prstGeom prst="rect">
            <a:avLst/>
          </a:prstGeom>
        </p:spPr>
      </p:pic>
    </p:spTree>
    <p:extLst>
      <p:ext uri="{BB962C8B-B14F-4D97-AF65-F5344CB8AC3E}">
        <p14:creationId xmlns:p14="http://schemas.microsoft.com/office/powerpoint/2010/main" val="409917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Projections by Race/Ethnicity, </a:t>
            </a:r>
            <a:br>
              <a:rPr lang="en-US" sz="2400" dirty="0" smtClean="0"/>
            </a:br>
            <a:r>
              <a:rPr lang="en-US" sz="2400" dirty="0" smtClean="0"/>
              <a:t>Austin Metro Area, 2010-2050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7" name="Chart 6"/>
          <p:cNvGraphicFramePr>
            <a:graphicFrameLocks/>
          </p:cNvGraphicFramePr>
          <p:nvPr>
            <p:extLst/>
          </p:nvPr>
        </p:nvGraphicFramePr>
        <p:xfrm>
          <a:off x="412694" y="1258144"/>
          <a:ext cx="8318612" cy="53692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3" y="6489550"/>
            <a:ext cx="38619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46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2020</a:t>
            </a:r>
            <a:r>
              <a:rPr kumimoji="0" lang="en-US" b="1" i="0" u="none" strike="noStrike" kern="1200" cap="none" spc="0" normalizeH="0" noProof="0" dirty="0" smtClean="0">
                <a:ln>
                  <a:noFill/>
                </a:ln>
                <a:solidFill>
                  <a:srgbClr val="205493"/>
                </a:solidFill>
                <a:effectLst/>
                <a:uLnTx/>
                <a:uFillTx/>
                <a:latin typeface="Century Gothic" panose="020B0502020202020204" pitchFamily="34" charset="0"/>
                <a:ea typeface="+mn-ea"/>
                <a:cs typeface="+mn-cs"/>
              </a:rPr>
              <a:t> Census is in </a:t>
            </a:r>
            <a:r>
              <a:rPr kumimoji="0" lang="en-US" b="1" i="0" u="none" strike="noStrike" kern="1200" cap="none" spc="0" normalizeH="0" noProof="0" dirty="0" smtClean="0">
                <a:ln>
                  <a:noFill/>
                </a:ln>
                <a:solidFill>
                  <a:srgbClr val="205493"/>
                </a:solidFill>
                <a:effectLst/>
                <a:uLnTx/>
                <a:uFillTx/>
                <a:latin typeface="Century Gothic" panose="020B0502020202020204" pitchFamily="34" charset="0"/>
                <a:ea typeface="+mn-ea"/>
                <a:cs typeface="+mn-cs"/>
              </a:rPr>
              <a:t>79 </a:t>
            </a:r>
            <a:r>
              <a:rPr kumimoji="0" lang="en-US" b="1" i="0" u="none" strike="noStrike" kern="1200" cap="none" spc="0" normalizeH="0" noProof="0" dirty="0" smtClean="0">
                <a:ln>
                  <a:noFill/>
                </a:ln>
                <a:solidFill>
                  <a:srgbClr val="205493"/>
                </a:solidFill>
                <a:effectLst/>
                <a:uLnTx/>
                <a:uFillTx/>
                <a:latin typeface="Century Gothic" panose="020B0502020202020204" pitchFamily="34" charset="0"/>
                <a:ea typeface="+mn-ea"/>
                <a:cs typeface="+mn-cs"/>
              </a:rPr>
              <a:t>days.</a:t>
            </a:r>
            <a:endParaRPr kumimoji="0" lang="en-US"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47255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p:txBody>
      </p:sp>
      <p:pic>
        <p:nvPicPr>
          <p:cNvPr id="11" name="Picture 10"/>
          <p:cNvPicPr>
            <a:picLocks noChangeAspect="1"/>
          </p:cNvPicPr>
          <p:nvPr/>
        </p:nvPicPr>
        <p:blipFill>
          <a:blip r:embed="rId4"/>
          <a:stretch>
            <a:fillRect/>
          </a:stretch>
        </p:blipFill>
        <p:spPr>
          <a:xfrm>
            <a:off x="336720" y="1092906"/>
            <a:ext cx="5200640" cy="4984123"/>
          </a:xfrm>
          <a:prstGeom prst="rect">
            <a:avLst/>
          </a:prstGeom>
        </p:spPr>
      </p:pic>
      <p:sp>
        <p:nvSpPr>
          <p:cNvPr id="2" name="TextBox 1"/>
          <p:cNvSpPr txBox="1"/>
          <p:nvPr/>
        </p:nvSpPr>
        <p:spPr>
          <a:xfrm>
            <a:off x="5883313" y="1020726"/>
            <a:ext cx="2882261" cy="3970318"/>
          </a:xfrm>
          <a:prstGeom prst="rect">
            <a:avLst/>
          </a:prstGeom>
          <a:noFill/>
        </p:spPr>
        <p:txBody>
          <a:bodyPr wrap="square" rtlCol="0">
            <a:spAutoFit/>
          </a:bodyPr>
          <a:lstStyle/>
          <a:p>
            <a:r>
              <a:rPr lang="en-US" dirty="0" smtClean="0">
                <a:solidFill>
                  <a:schemeClr val="accent1">
                    <a:lumMod val="50000"/>
                  </a:schemeClr>
                </a:solidFill>
                <a:latin typeface="Century Gothic" panose="020B0502020202020204" pitchFamily="34" charset="0"/>
              </a:rPr>
              <a:t>In 2010, an estimated 240,000 Texans were undercounted in the Census.</a:t>
            </a:r>
          </a:p>
          <a:p>
            <a:endParaRPr lang="en-US" dirty="0" smtClean="0">
              <a:solidFill>
                <a:schemeClr val="accent1">
                  <a:lumMod val="50000"/>
                </a:schemeClr>
              </a:solidFill>
              <a:latin typeface="Century Gothic" panose="020B0502020202020204" pitchFamily="34" charset="0"/>
            </a:endParaRPr>
          </a:p>
          <a:p>
            <a:r>
              <a:rPr lang="en-US" dirty="0">
                <a:solidFill>
                  <a:srgbClr val="205493"/>
                </a:solidFill>
                <a:latin typeface="Century Gothic" panose="020B0502020202020204" pitchFamily="34" charset="0"/>
              </a:rPr>
              <a:t>An estimated 7 million, or nearly 25%, of Texans live in hard to count neighborhoods</a:t>
            </a:r>
            <a:r>
              <a:rPr lang="en-US" dirty="0" smtClean="0">
                <a:solidFill>
                  <a:srgbClr val="205493"/>
                </a:solidFill>
                <a:latin typeface="Century Gothic" panose="020B0502020202020204" pitchFamily="34" charset="0"/>
              </a:rPr>
              <a:t>.</a:t>
            </a:r>
          </a:p>
          <a:p>
            <a:endParaRPr lang="en-US" dirty="0">
              <a:solidFill>
                <a:srgbClr val="205493"/>
              </a:solidFill>
              <a:latin typeface="Century Gothic" panose="020B0502020202020204" pitchFamily="34" charset="0"/>
            </a:endParaRPr>
          </a:p>
          <a:p>
            <a:r>
              <a:rPr lang="en-US" dirty="0" smtClean="0">
                <a:solidFill>
                  <a:schemeClr val="accent1">
                    <a:lumMod val="50000"/>
                  </a:schemeClr>
                </a:solidFill>
                <a:latin typeface="Century Gothic" panose="020B0502020202020204" pitchFamily="34" charset="0"/>
              </a:rPr>
              <a:t>Some projections indicate up to 500,000 Texans could be undercounted in 2020.</a:t>
            </a:r>
            <a:endParaRPr lang="en-US" dirty="0">
              <a:solidFill>
                <a:schemeClr val="accent1">
                  <a:lumMod val="50000"/>
                </a:schemeClr>
              </a:solidFill>
              <a:latin typeface="Century Gothic" panose="020B0502020202020204" pitchFamily="34" charset="0"/>
            </a:endParaRPr>
          </a:p>
        </p:txBody>
      </p:sp>
      <p:sp>
        <p:nvSpPr>
          <p:cNvPr id="12" name="TextBox 11"/>
          <p:cNvSpPr txBox="1"/>
          <p:nvPr/>
        </p:nvSpPr>
        <p:spPr>
          <a:xfrm>
            <a:off x="256956" y="6446421"/>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Center for Urban Research of the City University of New York (CUNY) Graduate Center.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2728683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Census research has identified</a:t>
            </a:r>
            <a:r>
              <a:rPr kumimoji="0" lang="en-US" sz="1800" b="0" i="0" u="none" strike="noStrike" kern="1200" cap="none" spc="0" normalizeH="0" noProof="0" dirty="0" smtClean="0">
                <a:ln>
                  <a:noFill/>
                </a:ln>
                <a:solidFill>
                  <a:srgbClr val="205493"/>
                </a:solidFill>
                <a:effectLst/>
                <a:uLnTx/>
                <a:uFillTx/>
                <a:latin typeface="Century Gothic" panose="020B0502020202020204" pitchFamily="34" charset="0"/>
                <a:ea typeface="+mn-ea"/>
                <a:cs typeface="+mn-cs"/>
              </a:rPr>
              <a:t> populations that are more difficult for the Census Bureau to count. These include:</a:t>
            </a:r>
            <a:endParaRPr kumimoji="0" lang="en-US" sz="1800" b="0"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People of Color</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Texas has the second largest number of Hispanics and African Americans and third largest number of Asian populations of all states in the U.S.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Immigrants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 estimated 4.85 million foreign born reside in Texas</a:t>
            </a:r>
            <a:r>
              <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Children under 5</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An estimated 5 percent, or about 2.2 million, of kids under the age of 5 were not counted in the 2010 Census, including about 75,000 Texas children. Children who are not biologically related, Hispanic, live in complex households, live in rented housing, and who have very young parents are even more likely not to be counted.</a:t>
            </a:r>
          </a:p>
        </p:txBody>
      </p:sp>
    </p:spTree>
    <p:extLst>
      <p:ext uri="{BB962C8B-B14F-4D97-AF65-F5344CB8AC3E}">
        <p14:creationId xmlns:p14="http://schemas.microsoft.com/office/powerpoint/2010/main" val="193437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Single-Parent </a:t>
            </a: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Households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 estimated 1.2 million Texas households are single-parent households, and all of these households are households with children under 18 years of age.</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People </a:t>
            </a: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 Limited English Proficiency</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Approximately 8% of Texas households are limited English speaking households, with 85% of these households speaking Spanish, 9% speaking an Asian or Pacific Islander language, 4% speaking Indo-European languages, and 2% speaking other languages.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People living in Multi-Family Housing</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Nearly 1 in 4 Texas housing units are in buildings with 2 or more units and 15% of Texas housing units are in buildings with 10 or more units. </a:t>
            </a:r>
            <a:endPar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2323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Renters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Over 1 in 3 Texas households are renter occupied</a:t>
            </a:r>
            <a:r>
              <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Larger </a:t>
            </a: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Households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Approximately 5% of Texas households are considered crowded households, where more than 1 person per room is living in the household. </a:t>
            </a:r>
            <a:endParaRPr kumimoji="0" lang="en-US"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Low Income Populations </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Over 1 in 3 Texas households are renter occupied.</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6339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smtClean="0">
                <a:solidFill>
                  <a:srgbClr val="205493"/>
                </a:solidFill>
                <a:latin typeface="Century Gothic" panose="020B0502020202020204" pitchFamily="34" charset="0"/>
              </a:rPr>
              <a:t>To get involved:</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Austin-Travis</a:t>
            </a:r>
            <a:r>
              <a:rPr kumimoji="0" lang="en-US" sz="2400" b="1" i="0" u="none" strike="noStrike" kern="1200" cap="none" spc="0" normalizeH="0" noProof="0" dirty="0" smtClean="0">
                <a:ln>
                  <a:noFill/>
                </a:ln>
                <a:solidFill>
                  <a:srgbClr val="205493"/>
                </a:solidFill>
                <a:effectLst/>
                <a:uLnTx/>
                <a:uFillTx/>
                <a:latin typeface="Century Gothic" panose="020B0502020202020204" pitchFamily="34" charset="0"/>
                <a:ea typeface="+mn-ea"/>
                <a:cs typeface="+mn-cs"/>
              </a:rPr>
              <a:t> County Complete Count Committee</a:t>
            </a:r>
          </a:p>
          <a:p>
            <a:pPr marL="0" lvl="0" indent="0" algn="ctr">
              <a:buNone/>
              <a:defRPr/>
            </a:pPr>
            <a:r>
              <a:rPr lang="en-US" sz="2400" dirty="0">
                <a:solidFill>
                  <a:srgbClr val="205493"/>
                </a:solidFill>
                <a:latin typeface="Century Gothic" panose="020B0502020202020204" pitchFamily="34" charset="0"/>
                <a:hlinkClick r:id="rId4"/>
              </a:rPr>
              <a:t>https://</a:t>
            </a:r>
            <a:r>
              <a:rPr lang="en-US" sz="2400" dirty="0" smtClean="0">
                <a:solidFill>
                  <a:srgbClr val="205493"/>
                </a:solidFill>
                <a:latin typeface="Century Gothic" panose="020B0502020202020204" pitchFamily="34" charset="0"/>
                <a:hlinkClick r:id="rId4"/>
              </a:rPr>
              <a:t>www.traviscountytx.gov/census2020</a:t>
            </a:r>
            <a:r>
              <a:rPr lang="en-US" sz="2400" dirty="0" smtClean="0">
                <a:solidFill>
                  <a:srgbClr val="205493"/>
                </a:solidFill>
                <a:latin typeface="Century Gothic" panose="020B0502020202020204" pitchFamily="34" charset="0"/>
              </a:rPr>
              <a:t> </a:t>
            </a:r>
            <a:endParaRPr kumimoji="0" lang="en-US" sz="2400" i="0" u="none" strike="noStrike" kern="1200" cap="none" spc="0" normalizeH="0" baseline="0" noProof="0" dirty="0" smtClean="0">
              <a:ln>
                <a:noFill/>
              </a:ln>
              <a:solidFill>
                <a:srgbClr val="205493"/>
              </a:solidFill>
              <a:effectLst/>
              <a:uLnTx/>
              <a:uFillTx/>
              <a:latin typeface="Century Gothic" panose="020B0502020202020204" pitchFamily="34" charset="0"/>
            </a:endParaRPr>
          </a:p>
        </p:txBody>
      </p:sp>
    </p:spTree>
    <p:extLst>
      <p:ext uri="{BB962C8B-B14F-4D97-AF65-F5344CB8AC3E}">
        <p14:creationId xmlns:p14="http://schemas.microsoft.com/office/powerpoint/2010/main" val="258609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4</a:t>
            </a:fld>
            <a:endParaRPr lang="en-US" dirty="0"/>
          </a:p>
        </p:txBody>
      </p:sp>
      <p:sp>
        <p:nvSpPr>
          <p:cNvPr id="5" name="Rectangle 1"/>
          <p:cNvSpPr>
            <a:spLocks noChangeArrowheads="1"/>
          </p:cNvSpPr>
          <p:nvPr/>
        </p:nvSpPr>
        <p:spPr bwMode="auto">
          <a:xfrm>
            <a:off x="66924" y="1970467"/>
            <a:ext cx="58090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a:r>
              <a:rPr lang="en-US" altLang="en-US" dirty="0">
                <a:solidFill>
                  <a:srgbClr val="254061"/>
                </a:solidFill>
                <a:ea typeface="Calibri" panose="020F0502020204030204" pitchFamily="34" charset="0"/>
              </a:rPr>
              <a:t>Texas added </a:t>
            </a:r>
            <a:r>
              <a:rPr lang="en-US" altLang="en-US" dirty="0" smtClean="0">
                <a:solidFill>
                  <a:srgbClr val="254061"/>
                </a:solidFill>
                <a:ea typeface="Calibri" panose="020F0502020204030204" pitchFamily="34" charset="0"/>
              </a:rPr>
              <a:t>367,215 </a:t>
            </a:r>
            <a:r>
              <a:rPr lang="en-US" altLang="en-US" dirty="0">
                <a:solidFill>
                  <a:srgbClr val="254061"/>
                </a:solidFill>
                <a:ea typeface="Calibri" panose="020F0502020204030204" pitchFamily="34" charset="0"/>
              </a:rPr>
              <a:t>people between July 1, </a:t>
            </a:r>
            <a:r>
              <a:rPr lang="en-US" altLang="en-US" dirty="0" smtClean="0">
                <a:solidFill>
                  <a:srgbClr val="254061"/>
                </a:solidFill>
                <a:ea typeface="Calibri" panose="020F0502020204030204" pitchFamily="34" charset="0"/>
              </a:rPr>
              <a:t>2018 </a:t>
            </a:r>
            <a:r>
              <a:rPr lang="en-US" altLang="en-US" dirty="0">
                <a:solidFill>
                  <a:srgbClr val="254061"/>
                </a:solidFill>
                <a:ea typeface="Calibri" panose="020F0502020204030204" pitchFamily="34" charset="0"/>
              </a:rPr>
              <a:t>and July 1, </a:t>
            </a:r>
            <a:r>
              <a:rPr lang="en-US" altLang="en-US" dirty="0" smtClean="0">
                <a:solidFill>
                  <a:srgbClr val="254061"/>
                </a:solidFill>
                <a:ea typeface="Calibri" panose="020F0502020204030204" pitchFamily="34" charset="0"/>
              </a:rPr>
              <a:t>2019. </a:t>
            </a:r>
            <a:endParaRPr lang="en-US" altLang="en-US" dirty="0">
              <a:solidFill>
                <a:srgbClr val="254061"/>
              </a:solidFill>
              <a:ea typeface="Calibri" panose="020F0502020204030204" pitchFamily="34" charset="0"/>
            </a:endParaRPr>
          </a:p>
          <a:p>
            <a:pPr defTabSz="1219170"/>
            <a:endParaRPr lang="en-US" altLang="en-US" dirty="0">
              <a:solidFill>
                <a:srgbClr val="254061"/>
              </a:solidFill>
              <a:ea typeface="Calibri" panose="020F0502020204030204" pitchFamily="34" charset="0"/>
            </a:endParaRPr>
          </a:p>
          <a:p>
            <a:pPr marL="380990"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a:t>
            </a:r>
            <a:r>
              <a:rPr lang="en-US" altLang="en-US" dirty="0" smtClean="0">
                <a:solidFill>
                  <a:srgbClr val="254061"/>
                </a:solidFill>
                <a:latin typeface="+mj-lt"/>
                <a:ea typeface="Calibri" panose="020F0502020204030204" pitchFamily="34" charset="0"/>
              </a:rPr>
              <a:t>1,006 </a:t>
            </a:r>
            <a:r>
              <a:rPr lang="en-US" altLang="en-US" dirty="0">
                <a:solidFill>
                  <a:srgbClr val="254061"/>
                </a:solidFill>
                <a:latin typeface="+mj-lt"/>
                <a:ea typeface="Calibri" panose="020F0502020204030204" pitchFamily="34" charset="0"/>
              </a:rPr>
              <a:t>people per day added to our population. </a:t>
            </a:r>
          </a:p>
          <a:p>
            <a:pPr marL="380990" indent="-380990" defTabSz="1219170">
              <a:buFont typeface="Arial" panose="020B0604020202020204" pitchFamily="34" charset="0"/>
              <a:buChar char="•"/>
            </a:pPr>
            <a:endParaRPr lang="en-US" altLang="en-US" dirty="0">
              <a:solidFill>
                <a:srgbClr val="254061"/>
              </a:solidFill>
              <a:latin typeface="+mj-lt"/>
              <a:ea typeface="Calibri" panose="020F0502020204030204" pitchFamily="34" charset="0"/>
            </a:endParaRPr>
          </a:p>
          <a:p>
            <a:pPr marL="990575" lvl="1"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a:t>
            </a:r>
            <a:r>
              <a:rPr lang="en-US" altLang="en-US" dirty="0" smtClean="0">
                <a:solidFill>
                  <a:srgbClr val="254061"/>
                </a:solidFill>
                <a:latin typeface="+mj-lt"/>
                <a:ea typeface="Calibri" panose="020F0502020204030204" pitchFamily="34" charset="0"/>
              </a:rPr>
              <a:t>483 </a:t>
            </a:r>
            <a:r>
              <a:rPr lang="en-US" altLang="en-US" dirty="0">
                <a:solidFill>
                  <a:srgbClr val="254061"/>
                </a:solidFill>
                <a:latin typeface="+mj-lt"/>
                <a:ea typeface="Calibri" panose="020F0502020204030204" pitchFamily="34" charset="0"/>
              </a:rPr>
              <a:t>persons per day from natural increase (more births than deaths)</a:t>
            </a:r>
          </a:p>
          <a:p>
            <a:pPr marL="990575" lvl="1" indent="-380990" defTabSz="1219170">
              <a:buFont typeface="Arial" panose="020B0604020202020204" pitchFamily="34" charset="0"/>
              <a:buChar char="•"/>
            </a:pPr>
            <a:endParaRPr lang="en-US" altLang="en-US" dirty="0">
              <a:solidFill>
                <a:srgbClr val="254061"/>
              </a:solidFill>
              <a:latin typeface="+mj-lt"/>
              <a:ea typeface="Calibri" panose="020F0502020204030204" pitchFamily="34" charset="0"/>
            </a:endParaRPr>
          </a:p>
          <a:p>
            <a:pPr marL="990575" lvl="1" indent="-380990" defTabSz="1219170">
              <a:buFont typeface="Arial" panose="020B0604020202020204" pitchFamily="34" charset="0"/>
              <a:buChar char="•"/>
            </a:pPr>
            <a:r>
              <a:rPr lang="en-US" altLang="en-US" dirty="0">
                <a:solidFill>
                  <a:srgbClr val="254061"/>
                </a:solidFill>
                <a:latin typeface="+mj-lt"/>
                <a:ea typeface="Calibri" panose="020F0502020204030204" pitchFamily="34" charset="0"/>
              </a:rPr>
              <a:t>About </a:t>
            </a:r>
            <a:r>
              <a:rPr lang="en-US" altLang="en-US" dirty="0" smtClean="0">
                <a:solidFill>
                  <a:srgbClr val="254061"/>
                </a:solidFill>
                <a:latin typeface="+mj-lt"/>
                <a:ea typeface="Calibri" panose="020F0502020204030204" pitchFamily="34" charset="0"/>
              </a:rPr>
              <a:t>523 </a:t>
            </a:r>
            <a:r>
              <a:rPr lang="en-US" altLang="en-US" dirty="0">
                <a:solidFill>
                  <a:srgbClr val="254061"/>
                </a:solidFill>
                <a:latin typeface="+mj-lt"/>
                <a:ea typeface="Calibri" panose="020F0502020204030204" pitchFamily="34" charset="0"/>
              </a:rPr>
              <a:t>per day from net migration </a:t>
            </a:r>
            <a:r>
              <a:rPr lang="en-US" altLang="en-US" dirty="0" smtClean="0">
                <a:solidFill>
                  <a:srgbClr val="254061"/>
                </a:solidFill>
                <a:latin typeface="+mj-lt"/>
                <a:ea typeface="Calibri" panose="020F0502020204030204" pitchFamily="34" charset="0"/>
              </a:rPr>
              <a:t>(178 </a:t>
            </a:r>
            <a:r>
              <a:rPr lang="en-US" altLang="en-US" dirty="0">
                <a:solidFill>
                  <a:srgbClr val="254061"/>
                </a:solidFill>
                <a:latin typeface="+mj-lt"/>
                <a:ea typeface="Calibri" panose="020F0502020204030204" pitchFamily="34" charset="0"/>
              </a:rPr>
              <a:t>international and </a:t>
            </a:r>
            <a:r>
              <a:rPr lang="en-US" altLang="en-US" dirty="0" smtClean="0">
                <a:solidFill>
                  <a:srgbClr val="254061"/>
                </a:solidFill>
                <a:latin typeface="+mj-lt"/>
                <a:ea typeface="Calibri" panose="020F0502020204030204" pitchFamily="34" charset="0"/>
              </a:rPr>
              <a:t>345 </a:t>
            </a:r>
            <a:r>
              <a:rPr lang="en-US" altLang="en-US" dirty="0">
                <a:solidFill>
                  <a:srgbClr val="254061"/>
                </a:solidFill>
                <a:latin typeface="+mj-lt"/>
                <a:ea typeface="Calibri" panose="020F0502020204030204" pitchFamily="34" charset="0"/>
              </a:rPr>
              <a:t>domestic migrants per day).</a:t>
            </a:r>
            <a:endParaRPr lang="en-US" altLang="en-US" dirty="0">
              <a:solidFill>
                <a:srgbClr val="254061"/>
              </a:solidFill>
              <a:latin typeface="+mj-lt"/>
            </a:endParaRPr>
          </a:p>
        </p:txBody>
      </p:sp>
      <p:graphicFrame>
        <p:nvGraphicFramePr>
          <p:cNvPr id="6" name="Chart 5"/>
          <p:cNvGraphicFramePr/>
          <p:nvPr>
            <p:extLst/>
          </p:nvPr>
        </p:nvGraphicFramePr>
        <p:xfrm>
          <a:off x="5311471" y="1831968"/>
          <a:ext cx="3959750" cy="37576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44" y="6457890"/>
            <a:ext cx="5460243" cy="400110"/>
          </a:xfrm>
          <a:prstGeom prst="rect">
            <a:avLst/>
          </a:prstGeom>
        </p:spPr>
        <p:txBody>
          <a:bodyPr wrap="square">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a:t>
            </a:r>
            <a:r>
              <a:rPr lang="en-US" sz="1000" dirty="0">
                <a:solidFill>
                  <a:schemeClr val="tx1">
                    <a:lumMod val="50000"/>
                    <a:lumOff val="50000"/>
                  </a:schemeClr>
                </a:solidFill>
              </a:rPr>
              <a:t>2018 Population Estimates.					</a:t>
            </a:r>
          </a:p>
        </p:txBody>
      </p:sp>
    </p:spTree>
    <p:extLst>
      <p:ext uri="{BB962C8B-B14F-4D97-AF65-F5344CB8AC3E}">
        <p14:creationId xmlns:p14="http://schemas.microsoft.com/office/powerpoint/2010/main" val="3357785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3"/>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40</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2272877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a:t>
            </a:r>
            <a:r>
              <a:rPr lang="en-US" sz="2400" dirty="0"/>
              <a:t>C</a:t>
            </a:r>
            <a:r>
              <a:rPr lang="en-US" sz="2400" dirty="0" smtClean="0"/>
              <a:t>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2011-2019</a:t>
            </a:r>
            <a:endParaRPr lang="en-US" sz="2400" dirty="0"/>
          </a:p>
        </p:txBody>
      </p:sp>
      <p:graphicFrame>
        <p:nvGraphicFramePr>
          <p:cNvPr id="7" name="Content Placeholder 6"/>
          <p:cNvGraphicFramePr>
            <a:graphicFrameLocks noGrp="1"/>
          </p:cNvGraphicFramePr>
          <p:nvPr>
            <p:ph idx="1"/>
            <p:extLst/>
          </p:nvPr>
        </p:nvGraphicFramePr>
        <p:xfrm>
          <a:off x="203405" y="1511012"/>
          <a:ext cx="8751999"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2019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04135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2018</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t>
            </a:r>
            <a:r>
              <a:rPr lang="en-US" sz="1000" dirty="0">
                <a:solidFill>
                  <a:schemeClr val="tx1">
                    <a:lumMod val="50000"/>
                    <a:lumOff val="50000"/>
                  </a:schemeClr>
                </a:solidFill>
              </a:rPr>
              <a:t>Population Estimates</a:t>
            </a:r>
          </a:p>
        </p:txBody>
      </p:sp>
      <p:pic>
        <p:nvPicPr>
          <p:cNvPr id="7" name="Picture 6"/>
          <p:cNvPicPr>
            <a:picLocks noChangeAspect="1"/>
          </p:cNvPicPr>
          <p:nvPr/>
        </p:nvPicPr>
        <p:blipFill rotWithShape="1">
          <a:blip r:embed="rId3"/>
          <a:srcRect l="5703" t="17945" r="2052" b="14969"/>
          <a:stretch/>
        </p:blipFill>
        <p:spPr>
          <a:xfrm>
            <a:off x="1778400" y="1143000"/>
            <a:ext cx="5796000" cy="5512238"/>
          </a:xfrm>
          <a:prstGeom prst="rect">
            <a:avLst/>
          </a:prstGeom>
        </p:spPr>
      </p:pic>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t="26451"/>
          <a:stretch/>
        </p:blipFill>
        <p:spPr>
          <a:xfrm>
            <a:off x="455441" y="5032800"/>
            <a:ext cx="1825117" cy="1287387"/>
          </a:xfrm>
          <a:prstGeom prst="rect">
            <a:avLst/>
          </a:prstGeom>
        </p:spPr>
      </p:pic>
    </p:spTree>
    <p:extLst>
      <p:ext uri="{BB962C8B-B14F-4D97-AF65-F5344CB8AC3E}">
        <p14:creationId xmlns:p14="http://schemas.microsoft.com/office/powerpoint/2010/main" val="4703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3" name="TextBox 2"/>
          <p:cNvSpPr txBox="1"/>
          <p:nvPr/>
        </p:nvSpPr>
        <p:spPr>
          <a:xfrm>
            <a:off x="6287445" y="1351555"/>
            <a:ext cx="2776171" cy="646331"/>
          </a:xfrm>
          <a:prstGeom prst="rect">
            <a:avLst/>
          </a:prstGeom>
          <a:noFill/>
        </p:spPr>
        <p:txBody>
          <a:bodyPr wrap="square" rtlCol="0">
            <a:spAutoFit/>
          </a:bodyPr>
          <a:lstStyle/>
          <a:p>
            <a:r>
              <a:rPr lang="en-US" dirty="0" smtClean="0">
                <a:solidFill>
                  <a:schemeClr val="tx1">
                    <a:lumMod val="75000"/>
                    <a:lumOff val="25000"/>
                  </a:schemeClr>
                </a:solidFill>
              </a:rPr>
              <a:t>96 </a:t>
            </a:r>
            <a:r>
              <a:rPr lang="en-US" dirty="0">
                <a:solidFill>
                  <a:schemeClr val="tx1">
                    <a:lumMod val="75000"/>
                    <a:lumOff val="25000"/>
                  </a:schemeClr>
                </a:solidFill>
              </a:rPr>
              <a:t>counties lost population over the </a:t>
            </a:r>
            <a:r>
              <a:rPr lang="en-US" dirty="0" smtClean="0">
                <a:solidFill>
                  <a:schemeClr val="tx1">
                    <a:lumMod val="75000"/>
                    <a:lumOff val="25000"/>
                  </a:schemeClr>
                </a:solidFill>
              </a:rPr>
              <a:t>8 </a:t>
            </a:r>
            <a:r>
              <a:rPr lang="en-US" dirty="0">
                <a:solidFill>
                  <a:schemeClr val="tx1">
                    <a:lumMod val="75000"/>
                    <a:lumOff val="25000"/>
                  </a:schemeClr>
                </a:solidFill>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895" t="18679" r="1955" b="15116"/>
          <a:stretch/>
        </p:blipFill>
        <p:spPr>
          <a:xfrm>
            <a:off x="1593000" y="1117630"/>
            <a:ext cx="5958000" cy="5597662"/>
          </a:xfrm>
          <a:prstGeom prst="rect">
            <a:avLst/>
          </a:prstGeom>
        </p:spPr>
      </p:pic>
      <p:pic>
        <p:nvPicPr>
          <p:cNvPr id="6" name="Picture 5"/>
          <p:cNvPicPr>
            <a:picLocks noChangeAspect="1"/>
          </p:cNvPicPr>
          <p:nvPr/>
        </p:nvPicPr>
        <p:blipFill rotWithShape="1">
          <a:blip r:embed="rId4"/>
          <a:srcRect t="26030"/>
          <a:stretch/>
        </p:blipFill>
        <p:spPr>
          <a:xfrm>
            <a:off x="457200" y="5061600"/>
            <a:ext cx="1590698" cy="1294755"/>
          </a:xfrm>
          <a:prstGeom prst="rect">
            <a:avLst/>
          </a:prstGeom>
        </p:spPr>
      </p:pic>
    </p:spTree>
    <p:extLst>
      <p:ext uri="{BB962C8B-B14F-4D97-AF65-F5344CB8AC3E}">
        <p14:creationId xmlns:p14="http://schemas.microsoft.com/office/powerpoint/2010/main" val="3472343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7048" t="15887" r="898" b="17982"/>
          <a:stretch/>
        </p:blipFill>
        <p:spPr>
          <a:xfrm>
            <a:off x="1663200" y="1196647"/>
            <a:ext cx="5817600" cy="5465386"/>
          </a:xfrm>
          <a:prstGeom prst="rect">
            <a:avLst/>
          </a:prstGeom>
        </p:spPr>
      </p:pic>
      <p:pic>
        <p:nvPicPr>
          <p:cNvPr id="9" name="Picture 8"/>
          <p:cNvPicPr>
            <a:picLocks noChangeAspect="1"/>
          </p:cNvPicPr>
          <p:nvPr/>
        </p:nvPicPr>
        <p:blipFill rotWithShape="1">
          <a:blip r:embed="rId4"/>
          <a:srcRect t="26295" r="62909"/>
          <a:stretch/>
        </p:blipFill>
        <p:spPr>
          <a:xfrm>
            <a:off x="590400" y="4935973"/>
            <a:ext cx="1684800" cy="1479839"/>
          </a:xfrm>
          <a:prstGeom prst="rect">
            <a:avLst/>
          </a:prstGeom>
        </p:spPr>
      </p:pic>
    </p:spTree>
    <p:extLst>
      <p:ext uri="{BB962C8B-B14F-4D97-AF65-F5344CB8AC3E}">
        <p14:creationId xmlns:p14="http://schemas.microsoft.com/office/powerpoint/2010/main" val="3023054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Largest U.S. Cities, 2018</a:t>
            </a:r>
            <a:endParaRPr lang="en-US" sz="2400" dirty="0"/>
          </a:p>
        </p:txBody>
      </p:sp>
      <p:graphicFrame>
        <p:nvGraphicFramePr>
          <p:cNvPr id="4" name="Content Placeholder 3"/>
          <p:cNvGraphicFramePr>
            <a:graphicFrameLocks noGrp="1"/>
          </p:cNvGraphicFramePr>
          <p:nvPr>
            <p:ph idx="1"/>
            <p:extLst/>
          </p:nvPr>
        </p:nvGraphicFramePr>
        <p:xfrm>
          <a:off x="357809" y="1280250"/>
          <a:ext cx="8555609" cy="5306385"/>
        </p:xfrm>
        <a:graphic>
          <a:graphicData uri="http://schemas.openxmlformats.org/drawingml/2006/table">
            <a:tbl>
              <a:tblPr firstRow="1" bandRow="1">
                <a:tableStyleId>{5C22544A-7EE6-4342-B048-85BDC9FD1C3A}</a:tableStyleId>
              </a:tblPr>
              <a:tblGrid>
                <a:gridCol w="410130">
                  <a:extLst>
                    <a:ext uri="{9D8B030D-6E8A-4147-A177-3AD203B41FA5}">
                      <a16:colId xmlns:a16="http://schemas.microsoft.com/office/drawing/2014/main" val="1832679963"/>
                    </a:ext>
                  </a:extLst>
                </a:gridCol>
                <a:gridCol w="1277273">
                  <a:extLst>
                    <a:ext uri="{9D8B030D-6E8A-4147-A177-3AD203B41FA5}">
                      <a16:colId xmlns:a16="http://schemas.microsoft.com/office/drawing/2014/main" val="2516218643"/>
                    </a:ext>
                  </a:extLst>
                </a:gridCol>
                <a:gridCol w="763134">
                  <a:extLst>
                    <a:ext uri="{9D8B030D-6E8A-4147-A177-3AD203B41FA5}">
                      <a16:colId xmlns:a16="http://schemas.microsoft.com/office/drawing/2014/main" val="3453330191"/>
                    </a:ext>
                  </a:extLst>
                </a:gridCol>
                <a:gridCol w="763134">
                  <a:extLst>
                    <a:ext uri="{9D8B030D-6E8A-4147-A177-3AD203B41FA5}">
                      <a16:colId xmlns:a16="http://schemas.microsoft.com/office/drawing/2014/main" val="478644226"/>
                    </a:ext>
                  </a:extLst>
                </a:gridCol>
                <a:gridCol w="763134">
                  <a:extLst>
                    <a:ext uri="{9D8B030D-6E8A-4147-A177-3AD203B41FA5}">
                      <a16:colId xmlns:a16="http://schemas.microsoft.com/office/drawing/2014/main" val="4246948149"/>
                    </a:ext>
                  </a:extLst>
                </a:gridCol>
                <a:gridCol w="763134">
                  <a:extLst>
                    <a:ext uri="{9D8B030D-6E8A-4147-A177-3AD203B41FA5}">
                      <a16:colId xmlns:a16="http://schemas.microsoft.com/office/drawing/2014/main" val="591620216"/>
                    </a:ext>
                  </a:extLst>
                </a:gridCol>
                <a:gridCol w="763134">
                  <a:extLst>
                    <a:ext uri="{9D8B030D-6E8A-4147-A177-3AD203B41FA5}">
                      <a16:colId xmlns:a16="http://schemas.microsoft.com/office/drawing/2014/main" val="1477101358"/>
                    </a:ext>
                  </a:extLst>
                </a:gridCol>
                <a:gridCol w="763134">
                  <a:extLst>
                    <a:ext uri="{9D8B030D-6E8A-4147-A177-3AD203B41FA5}">
                      <a16:colId xmlns:a16="http://schemas.microsoft.com/office/drawing/2014/main" val="1603753166"/>
                    </a:ext>
                  </a:extLst>
                </a:gridCol>
                <a:gridCol w="763134">
                  <a:extLst>
                    <a:ext uri="{9D8B030D-6E8A-4147-A177-3AD203B41FA5}">
                      <a16:colId xmlns:a16="http://schemas.microsoft.com/office/drawing/2014/main" val="2311600433"/>
                    </a:ext>
                  </a:extLst>
                </a:gridCol>
                <a:gridCol w="763134">
                  <a:extLst>
                    <a:ext uri="{9D8B030D-6E8A-4147-A177-3AD203B41FA5}">
                      <a16:colId xmlns:a16="http://schemas.microsoft.com/office/drawing/2014/main" val="2926587376"/>
                    </a:ext>
                  </a:extLst>
                </a:gridCol>
                <a:gridCol w="763134">
                  <a:extLst>
                    <a:ext uri="{9D8B030D-6E8A-4147-A177-3AD203B41FA5}">
                      <a16:colId xmlns:a16="http://schemas.microsoft.com/office/drawing/2014/main" val="1567778540"/>
                    </a:ext>
                  </a:extLst>
                </a:gridCol>
              </a:tblGrid>
              <a:tr h="396251">
                <a:tc>
                  <a:txBody>
                    <a:bodyPr/>
                    <a:lstStyle/>
                    <a:p>
                      <a:pPr algn="ctr" fontAlgn="b"/>
                      <a:r>
                        <a:rPr lang="en-US" sz="1200" b="1" dirty="0">
                          <a:effectLst/>
                        </a:rPr>
                        <a:t>Rank</a:t>
                      </a:r>
                    </a:p>
                  </a:txBody>
                  <a:tcPr marL="28575" marR="28575" marT="19050" marB="19050" anchor="ctr"/>
                </a:tc>
                <a:tc>
                  <a:txBody>
                    <a:bodyPr/>
                    <a:lstStyle/>
                    <a:p>
                      <a:pPr algn="ctr" fontAlgn="b"/>
                      <a:r>
                        <a:rPr lang="en-US" sz="1200" b="1" dirty="0" smtClean="0">
                          <a:effectLst/>
                        </a:rPr>
                        <a:t>Place</a:t>
                      </a:r>
                      <a:endParaRPr lang="en-US" sz="1200" b="1" dirty="0">
                        <a:effectLst/>
                      </a:endParaRPr>
                    </a:p>
                  </a:txBody>
                  <a:tcPr marL="28575" marR="28575" marT="19050" marB="19050" anchor="ctr"/>
                </a:tc>
                <a:tc>
                  <a:txBody>
                    <a:bodyPr/>
                    <a:lstStyle/>
                    <a:p>
                      <a:pPr algn="ctr" fontAlgn="b"/>
                      <a:r>
                        <a:rPr lang="en-US" sz="1200" b="1" dirty="0" smtClean="0">
                          <a:effectLst/>
                        </a:rPr>
                        <a:t>Census 2010</a:t>
                      </a:r>
                      <a:endParaRPr lang="en-US" sz="1200" b="1" dirty="0">
                        <a:effectLst/>
                      </a:endParaRPr>
                    </a:p>
                  </a:txBody>
                  <a:tcPr marL="28575" marR="28575" marT="19050" marB="19050" anchor="ctr"/>
                </a:tc>
                <a:tc>
                  <a:txBody>
                    <a:bodyPr/>
                    <a:lstStyle/>
                    <a:p>
                      <a:pPr algn="ctr" fontAlgn="b"/>
                      <a:r>
                        <a:rPr lang="en-US" sz="1200" b="1" dirty="0" smtClean="0">
                          <a:effectLst/>
                        </a:rPr>
                        <a:t>2011</a:t>
                      </a:r>
                      <a:endParaRPr lang="en-US" sz="1200" b="1" dirty="0">
                        <a:effectLst/>
                      </a:endParaRPr>
                    </a:p>
                  </a:txBody>
                  <a:tcPr marL="28575" marR="28575" marT="19050" marB="19050" anchor="ctr"/>
                </a:tc>
                <a:tc>
                  <a:txBody>
                    <a:bodyPr/>
                    <a:lstStyle/>
                    <a:p>
                      <a:pPr algn="ctr" fontAlgn="b"/>
                      <a:r>
                        <a:rPr lang="en-US" sz="1200" b="1" dirty="0" smtClean="0">
                          <a:effectLst/>
                        </a:rPr>
                        <a:t>2012</a:t>
                      </a:r>
                      <a:endParaRPr lang="en-US" sz="1200" b="1" dirty="0">
                        <a:effectLst/>
                      </a:endParaRPr>
                    </a:p>
                  </a:txBody>
                  <a:tcPr marL="28575" marR="28575" marT="19050" marB="19050" anchor="ctr"/>
                </a:tc>
                <a:tc>
                  <a:txBody>
                    <a:bodyPr/>
                    <a:lstStyle/>
                    <a:p>
                      <a:pPr algn="ctr" fontAlgn="b"/>
                      <a:r>
                        <a:rPr lang="en-US" sz="1200" b="1" dirty="0" smtClean="0">
                          <a:effectLst/>
                        </a:rPr>
                        <a:t>2013</a:t>
                      </a:r>
                      <a:endParaRPr lang="en-US" sz="1200" b="1" dirty="0">
                        <a:effectLst/>
                      </a:endParaRPr>
                    </a:p>
                  </a:txBody>
                  <a:tcPr marL="28575" marR="28575" marT="19050" marB="19050" anchor="ctr"/>
                </a:tc>
                <a:tc>
                  <a:txBody>
                    <a:bodyPr/>
                    <a:lstStyle/>
                    <a:p>
                      <a:pPr algn="ctr" fontAlgn="b"/>
                      <a:r>
                        <a:rPr lang="en-US" sz="1200" b="1" dirty="0" smtClean="0">
                          <a:effectLst/>
                        </a:rPr>
                        <a:t>2014</a:t>
                      </a:r>
                      <a:endParaRPr lang="en-US" sz="1200" b="1" dirty="0">
                        <a:effectLst/>
                      </a:endParaRPr>
                    </a:p>
                  </a:txBody>
                  <a:tcPr marL="28575" marR="28575" marT="19050" marB="19050" anchor="ctr"/>
                </a:tc>
                <a:tc>
                  <a:txBody>
                    <a:bodyPr/>
                    <a:lstStyle/>
                    <a:p>
                      <a:pPr algn="ctr" fontAlgn="b"/>
                      <a:r>
                        <a:rPr lang="en-US" sz="1200" b="1" dirty="0" smtClean="0">
                          <a:effectLst/>
                        </a:rPr>
                        <a:t>2015</a:t>
                      </a:r>
                      <a:endParaRPr lang="en-US" sz="1200" b="1" dirty="0">
                        <a:effectLst/>
                      </a:endParaRPr>
                    </a:p>
                  </a:txBody>
                  <a:tcPr marL="28575" marR="28575" marT="19050" marB="19050" anchor="ctr"/>
                </a:tc>
                <a:tc>
                  <a:txBody>
                    <a:bodyPr/>
                    <a:lstStyle/>
                    <a:p>
                      <a:pPr algn="ctr" fontAlgn="b"/>
                      <a:r>
                        <a:rPr lang="en-US" sz="1200" b="1" dirty="0" smtClean="0">
                          <a:effectLst/>
                        </a:rPr>
                        <a:t>2016</a:t>
                      </a:r>
                      <a:endParaRPr lang="en-US" sz="1200" b="1" dirty="0">
                        <a:effectLst/>
                      </a:endParaRPr>
                    </a:p>
                  </a:txBody>
                  <a:tcPr marL="28575" marR="28575" marT="19050" marB="19050" anchor="ctr"/>
                </a:tc>
                <a:tc>
                  <a:txBody>
                    <a:bodyPr/>
                    <a:lstStyle/>
                    <a:p>
                      <a:pPr algn="ctr" fontAlgn="b"/>
                      <a:r>
                        <a:rPr lang="en-US" sz="1200" b="1" dirty="0" smtClean="0">
                          <a:effectLst/>
                        </a:rPr>
                        <a:t>2017</a:t>
                      </a:r>
                      <a:endParaRPr lang="en-US" sz="1200" b="1" dirty="0">
                        <a:effectLst/>
                      </a:endParaRPr>
                    </a:p>
                  </a:txBody>
                  <a:tcPr marL="28575" marR="28575" marT="19050" marB="19050" anchor="ctr"/>
                </a:tc>
                <a:tc>
                  <a:txBody>
                    <a:bodyPr/>
                    <a:lstStyle/>
                    <a:p>
                      <a:pPr algn="ctr" fontAlgn="b"/>
                      <a:r>
                        <a:rPr lang="en-US" sz="1200" b="1" dirty="0" smtClean="0">
                          <a:effectLst/>
                        </a:rPr>
                        <a:t>2018</a:t>
                      </a:r>
                      <a:endParaRPr lang="en-US" sz="1200" b="1" dirty="0">
                        <a:effectLst/>
                      </a:endParaRPr>
                    </a:p>
                  </a:txBody>
                  <a:tcPr marL="28575" marR="28575" marT="19050" marB="19050" anchor="ctr"/>
                </a:tc>
                <a:extLst>
                  <a:ext uri="{0D108BD9-81ED-4DB2-BD59-A6C34878D82A}">
                    <a16:rowId xmlns:a16="http://schemas.microsoft.com/office/drawing/2014/main" val="996137896"/>
                  </a:ext>
                </a:extLst>
              </a:tr>
              <a:tr h="326835">
                <a:tc>
                  <a:txBody>
                    <a:bodyPr/>
                    <a:lstStyle/>
                    <a:p>
                      <a:pPr algn="ctr"/>
                      <a:r>
                        <a:rPr lang="en-US" sz="1200" dirty="0">
                          <a:effectLst/>
                        </a:rPr>
                        <a:t>1</a:t>
                      </a:r>
                    </a:p>
                  </a:txBody>
                  <a:tcPr marL="47625" marR="47625" marT="9525" marB="9525" anchor="ctr"/>
                </a:tc>
                <a:tc>
                  <a:txBody>
                    <a:bodyPr/>
                    <a:lstStyle/>
                    <a:p>
                      <a:pPr algn="l" fontAlgn="b"/>
                      <a:r>
                        <a:rPr lang="en-US" sz="1200" b="0" i="0" u="none" strike="noStrike">
                          <a:solidFill>
                            <a:srgbClr val="000000"/>
                          </a:solidFill>
                          <a:effectLst/>
                          <a:latin typeface="+mn-lt"/>
                        </a:rPr>
                        <a:t>New York , NY</a:t>
                      </a:r>
                    </a:p>
                  </a:txBody>
                  <a:tcPr marL="7620" marR="7620" marT="7620" marB="0" anchor="ctr"/>
                </a:tc>
                <a:tc>
                  <a:txBody>
                    <a:bodyPr/>
                    <a:lstStyle/>
                    <a:p>
                      <a:pPr algn="r" fontAlgn="b"/>
                      <a:r>
                        <a:rPr lang="en-US" sz="1200" b="0" i="0" u="none" strike="noStrike" dirty="0">
                          <a:solidFill>
                            <a:srgbClr val="000000"/>
                          </a:solidFill>
                          <a:effectLst/>
                          <a:latin typeface="+mn-lt"/>
                        </a:rPr>
                        <a:t>8,175,133</a:t>
                      </a:r>
                    </a:p>
                  </a:txBody>
                  <a:tcPr marL="7620" marR="7620" marT="7620" marB="0" anchor="ctr"/>
                </a:tc>
                <a:tc>
                  <a:txBody>
                    <a:bodyPr/>
                    <a:lstStyle/>
                    <a:p>
                      <a:pPr algn="r" fontAlgn="b"/>
                      <a:r>
                        <a:rPr lang="en-US" sz="1200" b="0" i="0" u="none" strike="noStrike">
                          <a:solidFill>
                            <a:srgbClr val="000000"/>
                          </a:solidFill>
                          <a:effectLst/>
                          <a:latin typeface="+mn-lt"/>
                        </a:rPr>
                        <a:t>8,272,963</a:t>
                      </a:r>
                    </a:p>
                  </a:txBody>
                  <a:tcPr marL="7620" marR="7620" marT="7620" marB="0" anchor="ctr"/>
                </a:tc>
                <a:tc>
                  <a:txBody>
                    <a:bodyPr/>
                    <a:lstStyle/>
                    <a:p>
                      <a:pPr algn="r" fontAlgn="b"/>
                      <a:r>
                        <a:rPr lang="en-US" sz="1200" b="0" i="0" u="none" strike="noStrike">
                          <a:solidFill>
                            <a:srgbClr val="000000"/>
                          </a:solidFill>
                          <a:effectLst/>
                          <a:latin typeface="+mn-lt"/>
                        </a:rPr>
                        <a:t>8,348,032</a:t>
                      </a:r>
                    </a:p>
                  </a:txBody>
                  <a:tcPr marL="7620" marR="7620" marT="7620" marB="0" anchor="ctr"/>
                </a:tc>
                <a:tc>
                  <a:txBody>
                    <a:bodyPr/>
                    <a:lstStyle/>
                    <a:p>
                      <a:pPr algn="r" fontAlgn="b"/>
                      <a:r>
                        <a:rPr lang="en-US" sz="1200" b="0" i="0" u="none" strike="noStrike">
                          <a:solidFill>
                            <a:srgbClr val="000000"/>
                          </a:solidFill>
                          <a:effectLst/>
                          <a:latin typeface="+mn-lt"/>
                        </a:rPr>
                        <a:t>8,398,739</a:t>
                      </a:r>
                    </a:p>
                  </a:txBody>
                  <a:tcPr marL="7620" marR="7620" marT="7620" marB="0" anchor="ctr"/>
                </a:tc>
                <a:tc>
                  <a:txBody>
                    <a:bodyPr/>
                    <a:lstStyle/>
                    <a:p>
                      <a:pPr algn="r" fontAlgn="b"/>
                      <a:r>
                        <a:rPr lang="en-US" sz="1200" b="0" i="0" u="none" strike="noStrike" dirty="0">
                          <a:solidFill>
                            <a:srgbClr val="000000"/>
                          </a:solidFill>
                          <a:effectLst/>
                          <a:latin typeface="+mn-lt"/>
                        </a:rPr>
                        <a:t>8,437,387</a:t>
                      </a:r>
                    </a:p>
                  </a:txBody>
                  <a:tcPr marL="7620" marR="7620" marT="7620" marB="0" anchor="ctr"/>
                </a:tc>
                <a:tc>
                  <a:txBody>
                    <a:bodyPr/>
                    <a:lstStyle/>
                    <a:p>
                      <a:pPr algn="r" fontAlgn="b"/>
                      <a:r>
                        <a:rPr lang="en-US" sz="1200" b="0" i="0" u="none" strike="noStrike" dirty="0">
                          <a:solidFill>
                            <a:srgbClr val="000000"/>
                          </a:solidFill>
                          <a:effectLst/>
                          <a:latin typeface="+mn-lt"/>
                        </a:rPr>
                        <a:t>8,468,181</a:t>
                      </a:r>
                    </a:p>
                  </a:txBody>
                  <a:tcPr marL="7620" marR="7620" marT="7620" marB="0" anchor="ctr"/>
                </a:tc>
                <a:tc>
                  <a:txBody>
                    <a:bodyPr/>
                    <a:lstStyle/>
                    <a:p>
                      <a:pPr algn="r" fontAlgn="b"/>
                      <a:r>
                        <a:rPr lang="en-US" sz="1200" b="0" i="0" u="none" strike="noStrike">
                          <a:solidFill>
                            <a:srgbClr val="000000"/>
                          </a:solidFill>
                          <a:effectLst/>
                          <a:latin typeface="+mn-lt"/>
                        </a:rPr>
                        <a:t>8,475,976</a:t>
                      </a:r>
                    </a:p>
                  </a:txBody>
                  <a:tcPr marL="7620" marR="7620" marT="7620" marB="0" anchor="ctr"/>
                </a:tc>
                <a:tc>
                  <a:txBody>
                    <a:bodyPr/>
                    <a:lstStyle/>
                    <a:p>
                      <a:pPr algn="r" fontAlgn="b"/>
                      <a:r>
                        <a:rPr lang="en-US" sz="1200" b="0" i="0" u="none" strike="noStrike" dirty="0">
                          <a:solidFill>
                            <a:srgbClr val="C00000"/>
                          </a:solidFill>
                          <a:effectLst/>
                          <a:latin typeface="+mn-lt"/>
                        </a:rPr>
                        <a:t>8,438,271</a:t>
                      </a:r>
                    </a:p>
                  </a:txBody>
                  <a:tcPr marL="7620" marR="7620" marT="7620" marB="0" anchor="ctr"/>
                </a:tc>
                <a:tc>
                  <a:txBody>
                    <a:bodyPr/>
                    <a:lstStyle/>
                    <a:p>
                      <a:pPr algn="r" fontAlgn="b"/>
                      <a:r>
                        <a:rPr lang="en-US" sz="1200" b="0" i="0" u="none" strike="noStrike" dirty="0">
                          <a:solidFill>
                            <a:srgbClr val="C00000"/>
                          </a:solidFill>
                          <a:effectLst/>
                          <a:latin typeface="+mn-lt"/>
                        </a:rPr>
                        <a:t>8,398,748</a:t>
                      </a:r>
                    </a:p>
                  </a:txBody>
                  <a:tcPr marL="7620" marR="7620" marT="7620" marB="0" anchor="ctr"/>
                </a:tc>
                <a:extLst>
                  <a:ext uri="{0D108BD9-81ED-4DB2-BD59-A6C34878D82A}">
                    <a16:rowId xmlns:a16="http://schemas.microsoft.com/office/drawing/2014/main" val="1200481915"/>
                  </a:ext>
                </a:extLst>
              </a:tr>
              <a:tr h="326835">
                <a:tc>
                  <a:txBody>
                    <a:bodyPr/>
                    <a:lstStyle/>
                    <a:p>
                      <a:pPr algn="ctr"/>
                      <a:r>
                        <a:rPr lang="en-US" sz="1200">
                          <a:effectLst/>
                        </a:rPr>
                        <a:t>2</a:t>
                      </a:r>
                    </a:p>
                  </a:txBody>
                  <a:tcPr marL="47625" marR="47625" marT="9525" marB="9525" anchor="ctr"/>
                </a:tc>
                <a:tc>
                  <a:txBody>
                    <a:bodyPr/>
                    <a:lstStyle/>
                    <a:p>
                      <a:pPr algn="l" fontAlgn="b"/>
                      <a:r>
                        <a:rPr lang="en-US" sz="1200" b="0" i="0" u="none" strike="noStrike">
                          <a:solidFill>
                            <a:srgbClr val="000000"/>
                          </a:solidFill>
                          <a:effectLst/>
                          <a:latin typeface="+mn-lt"/>
                        </a:rPr>
                        <a:t>Los Angeles , CA</a:t>
                      </a:r>
                    </a:p>
                  </a:txBody>
                  <a:tcPr marL="7620" marR="7620" marT="7620" marB="0" anchor="ctr"/>
                </a:tc>
                <a:tc>
                  <a:txBody>
                    <a:bodyPr/>
                    <a:lstStyle/>
                    <a:p>
                      <a:pPr algn="r" fontAlgn="b"/>
                      <a:r>
                        <a:rPr lang="en-US" sz="1200" b="0" i="0" u="none" strike="noStrike">
                          <a:solidFill>
                            <a:srgbClr val="000000"/>
                          </a:solidFill>
                          <a:effectLst/>
                          <a:latin typeface="+mn-lt"/>
                        </a:rPr>
                        <a:t>3,792,621</a:t>
                      </a:r>
                    </a:p>
                  </a:txBody>
                  <a:tcPr marL="7620" marR="7620" marT="7620" marB="0" anchor="ctr"/>
                </a:tc>
                <a:tc>
                  <a:txBody>
                    <a:bodyPr/>
                    <a:lstStyle/>
                    <a:p>
                      <a:pPr algn="r" fontAlgn="b"/>
                      <a:r>
                        <a:rPr lang="en-US" sz="1200" b="0" i="0" u="none" strike="noStrike">
                          <a:solidFill>
                            <a:srgbClr val="000000"/>
                          </a:solidFill>
                          <a:effectLst/>
                          <a:latin typeface="+mn-lt"/>
                        </a:rPr>
                        <a:t>3,821,136</a:t>
                      </a:r>
                    </a:p>
                  </a:txBody>
                  <a:tcPr marL="7620" marR="7620" marT="7620" marB="0" anchor="ctr"/>
                </a:tc>
                <a:tc>
                  <a:txBody>
                    <a:bodyPr/>
                    <a:lstStyle/>
                    <a:p>
                      <a:pPr algn="r" fontAlgn="b"/>
                      <a:r>
                        <a:rPr lang="en-US" sz="1200" b="0" i="0" u="none" strike="noStrike">
                          <a:solidFill>
                            <a:srgbClr val="000000"/>
                          </a:solidFill>
                          <a:effectLst/>
                          <a:latin typeface="+mn-lt"/>
                        </a:rPr>
                        <a:t>3,852,532</a:t>
                      </a:r>
                    </a:p>
                  </a:txBody>
                  <a:tcPr marL="7620" marR="7620" marT="7620" marB="0" anchor="ctr"/>
                </a:tc>
                <a:tc>
                  <a:txBody>
                    <a:bodyPr/>
                    <a:lstStyle/>
                    <a:p>
                      <a:pPr algn="r" fontAlgn="b"/>
                      <a:r>
                        <a:rPr lang="en-US" sz="1200" b="0" i="0" u="none" strike="noStrike">
                          <a:solidFill>
                            <a:srgbClr val="000000"/>
                          </a:solidFill>
                          <a:effectLst/>
                          <a:latin typeface="+mn-lt"/>
                        </a:rPr>
                        <a:t>3,883,916</a:t>
                      </a:r>
                    </a:p>
                  </a:txBody>
                  <a:tcPr marL="7620" marR="7620" marT="7620" marB="0" anchor="ctr"/>
                </a:tc>
                <a:tc>
                  <a:txBody>
                    <a:bodyPr/>
                    <a:lstStyle/>
                    <a:p>
                      <a:pPr algn="r" fontAlgn="b"/>
                      <a:r>
                        <a:rPr lang="en-US" sz="1200" b="0" i="0" u="none" strike="noStrike">
                          <a:solidFill>
                            <a:srgbClr val="000000"/>
                          </a:solidFill>
                          <a:effectLst/>
                          <a:latin typeface="+mn-lt"/>
                        </a:rPr>
                        <a:t>3,913,260</a:t>
                      </a:r>
                    </a:p>
                  </a:txBody>
                  <a:tcPr marL="7620" marR="7620" marT="7620" marB="0" anchor="ctr"/>
                </a:tc>
                <a:tc>
                  <a:txBody>
                    <a:bodyPr/>
                    <a:lstStyle/>
                    <a:p>
                      <a:pPr algn="r" fontAlgn="b"/>
                      <a:r>
                        <a:rPr lang="en-US" sz="1200" b="0" i="0" u="none" strike="noStrike">
                          <a:solidFill>
                            <a:srgbClr val="000000"/>
                          </a:solidFill>
                          <a:effectLst/>
                          <a:latin typeface="+mn-lt"/>
                        </a:rPr>
                        <a:t>3,943,215</a:t>
                      </a:r>
                    </a:p>
                  </a:txBody>
                  <a:tcPr marL="7620" marR="7620" marT="7620" marB="0" anchor="ctr"/>
                </a:tc>
                <a:tc>
                  <a:txBody>
                    <a:bodyPr/>
                    <a:lstStyle/>
                    <a:p>
                      <a:pPr algn="r" fontAlgn="b"/>
                      <a:r>
                        <a:rPr lang="en-US" sz="1200" b="0" i="0" u="none" strike="noStrike">
                          <a:solidFill>
                            <a:srgbClr val="000000"/>
                          </a:solidFill>
                          <a:effectLst/>
                          <a:latin typeface="+mn-lt"/>
                        </a:rPr>
                        <a:t>3,969,262</a:t>
                      </a:r>
                    </a:p>
                  </a:txBody>
                  <a:tcPr marL="7620" marR="7620" marT="7620" marB="0" anchor="ctr"/>
                </a:tc>
                <a:tc>
                  <a:txBody>
                    <a:bodyPr/>
                    <a:lstStyle/>
                    <a:p>
                      <a:pPr algn="r" fontAlgn="b"/>
                      <a:r>
                        <a:rPr lang="en-US" sz="1200" b="0" i="0" u="none" strike="noStrike">
                          <a:solidFill>
                            <a:srgbClr val="000000"/>
                          </a:solidFill>
                          <a:effectLst/>
                          <a:latin typeface="+mn-lt"/>
                        </a:rPr>
                        <a:t>3,982,002</a:t>
                      </a:r>
                    </a:p>
                  </a:txBody>
                  <a:tcPr marL="7620" marR="7620" marT="7620" marB="0" anchor="ctr"/>
                </a:tc>
                <a:tc>
                  <a:txBody>
                    <a:bodyPr/>
                    <a:lstStyle/>
                    <a:p>
                      <a:pPr algn="r" fontAlgn="b"/>
                      <a:r>
                        <a:rPr lang="en-US" sz="1200" b="0" i="0" u="none" strike="noStrike">
                          <a:solidFill>
                            <a:srgbClr val="000000"/>
                          </a:solidFill>
                          <a:effectLst/>
                          <a:latin typeface="+mn-lt"/>
                        </a:rPr>
                        <a:t>3,990,456</a:t>
                      </a:r>
                    </a:p>
                  </a:txBody>
                  <a:tcPr marL="7620" marR="7620" marT="7620" marB="0" anchor="ctr"/>
                </a:tc>
                <a:extLst>
                  <a:ext uri="{0D108BD9-81ED-4DB2-BD59-A6C34878D82A}">
                    <a16:rowId xmlns:a16="http://schemas.microsoft.com/office/drawing/2014/main" val="1381298939"/>
                  </a:ext>
                </a:extLst>
              </a:tr>
              <a:tr h="326835">
                <a:tc>
                  <a:txBody>
                    <a:bodyPr/>
                    <a:lstStyle/>
                    <a:p>
                      <a:pPr algn="ctr"/>
                      <a:r>
                        <a:rPr lang="en-US" sz="1200">
                          <a:effectLst/>
                        </a:rPr>
                        <a:t>3</a:t>
                      </a:r>
                    </a:p>
                  </a:txBody>
                  <a:tcPr marL="47625" marR="47625" marT="9525" marB="9525" anchor="ctr"/>
                </a:tc>
                <a:tc>
                  <a:txBody>
                    <a:bodyPr/>
                    <a:lstStyle/>
                    <a:p>
                      <a:pPr algn="l" fontAlgn="b"/>
                      <a:r>
                        <a:rPr lang="en-US" sz="1200" b="0" i="0" u="none" strike="noStrike">
                          <a:solidFill>
                            <a:srgbClr val="000000"/>
                          </a:solidFill>
                          <a:effectLst/>
                          <a:latin typeface="+mn-lt"/>
                        </a:rPr>
                        <a:t>Chicago , IL</a:t>
                      </a:r>
                    </a:p>
                  </a:txBody>
                  <a:tcPr marL="7620" marR="7620" marT="7620" marB="0" anchor="ctr"/>
                </a:tc>
                <a:tc>
                  <a:txBody>
                    <a:bodyPr/>
                    <a:lstStyle/>
                    <a:p>
                      <a:pPr algn="r" fontAlgn="b"/>
                      <a:r>
                        <a:rPr lang="en-US" sz="1200" b="0" i="0" u="none" strike="noStrike">
                          <a:solidFill>
                            <a:srgbClr val="000000"/>
                          </a:solidFill>
                          <a:effectLst/>
                          <a:latin typeface="+mn-lt"/>
                        </a:rPr>
                        <a:t>2,695,598</a:t>
                      </a:r>
                    </a:p>
                  </a:txBody>
                  <a:tcPr marL="7620" marR="7620" marT="7620" marB="0" anchor="ctr"/>
                </a:tc>
                <a:tc>
                  <a:txBody>
                    <a:bodyPr/>
                    <a:lstStyle/>
                    <a:p>
                      <a:pPr algn="r" fontAlgn="b"/>
                      <a:r>
                        <a:rPr lang="en-US" sz="1200" b="0" i="0" u="none" strike="noStrike" dirty="0">
                          <a:solidFill>
                            <a:srgbClr val="000000"/>
                          </a:solidFill>
                          <a:effectLst/>
                          <a:latin typeface="+mn-lt"/>
                        </a:rPr>
                        <a:t>2,708,209</a:t>
                      </a:r>
                    </a:p>
                  </a:txBody>
                  <a:tcPr marL="7620" marR="7620" marT="7620" marB="0" anchor="ctr"/>
                </a:tc>
                <a:tc>
                  <a:txBody>
                    <a:bodyPr/>
                    <a:lstStyle/>
                    <a:p>
                      <a:pPr algn="r" fontAlgn="b"/>
                      <a:r>
                        <a:rPr lang="en-US" sz="1200" b="0" i="0" u="none" strike="noStrike">
                          <a:solidFill>
                            <a:srgbClr val="000000"/>
                          </a:solidFill>
                          <a:effectLst/>
                          <a:latin typeface="+mn-lt"/>
                        </a:rPr>
                        <a:t>2,719,735</a:t>
                      </a:r>
                    </a:p>
                  </a:txBody>
                  <a:tcPr marL="7620" marR="7620" marT="7620" marB="0" anchor="ctr"/>
                </a:tc>
                <a:tc>
                  <a:txBody>
                    <a:bodyPr/>
                    <a:lstStyle/>
                    <a:p>
                      <a:pPr algn="r" fontAlgn="b"/>
                      <a:r>
                        <a:rPr lang="en-US" sz="1200" b="0" i="0" u="none" strike="noStrike">
                          <a:solidFill>
                            <a:srgbClr val="000000"/>
                          </a:solidFill>
                          <a:effectLst/>
                          <a:latin typeface="+mn-lt"/>
                        </a:rPr>
                        <a:t>2,726,772</a:t>
                      </a:r>
                    </a:p>
                  </a:txBody>
                  <a:tcPr marL="7620" marR="7620" marT="7620" marB="0" anchor="ctr"/>
                </a:tc>
                <a:tc>
                  <a:txBody>
                    <a:bodyPr/>
                    <a:lstStyle/>
                    <a:p>
                      <a:pPr algn="r" fontAlgn="b"/>
                      <a:r>
                        <a:rPr lang="en-US" sz="1200" b="0" i="0" u="none" strike="noStrike">
                          <a:solidFill>
                            <a:srgbClr val="000000"/>
                          </a:solidFill>
                          <a:effectLst/>
                          <a:latin typeface="+mn-lt"/>
                        </a:rPr>
                        <a:t>2,728,524</a:t>
                      </a:r>
                    </a:p>
                  </a:txBody>
                  <a:tcPr marL="7620" marR="7620" marT="7620" marB="0" anchor="ctr"/>
                </a:tc>
                <a:tc>
                  <a:txBody>
                    <a:bodyPr/>
                    <a:lstStyle/>
                    <a:p>
                      <a:pPr algn="r" fontAlgn="b"/>
                      <a:r>
                        <a:rPr lang="en-US" sz="1200" b="0" i="0" u="none" strike="noStrike" dirty="0">
                          <a:solidFill>
                            <a:srgbClr val="C00000"/>
                          </a:solidFill>
                          <a:effectLst/>
                          <a:latin typeface="+mn-lt"/>
                        </a:rPr>
                        <a:t>2,726,215</a:t>
                      </a:r>
                    </a:p>
                  </a:txBody>
                  <a:tcPr marL="7620" marR="7620" marT="7620" marB="0" anchor="ctr"/>
                </a:tc>
                <a:tc>
                  <a:txBody>
                    <a:bodyPr/>
                    <a:lstStyle/>
                    <a:p>
                      <a:pPr algn="r" fontAlgn="b"/>
                      <a:r>
                        <a:rPr lang="en-US" sz="1200" b="0" i="0" u="none" strike="noStrike" dirty="0">
                          <a:solidFill>
                            <a:srgbClr val="C00000"/>
                          </a:solidFill>
                          <a:effectLst/>
                          <a:latin typeface="+mn-lt"/>
                        </a:rPr>
                        <a:t>2,718,946</a:t>
                      </a:r>
                    </a:p>
                  </a:txBody>
                  <a:tcPr marL="7620" marR="7620" marT="7620" marB="0" anchor="ctr"/>
                </a:tc>
                <a:tc>
                  <a:txBody>
                    <a:bodyPr/>
                    <a:lstStyle/>
                    <a:p>
                      <a:pPr algn="r" fontAlgn="b"/>
                      <a:r>
                        <a:rPr lang="en-US" sz="1200" b="0" i="0" u="none" strike="noStrike" dirty="0">
                          <a:solidFill>
                            <a:srgbClr val="C00000"/>
                          </a:solidFill>
                          <a:effectLst/>
                          <a:latin typeface="+mn-lt"/>
                        </a:rPr>
                        <a:t>2,713,067</a:t>
                      </a:r>
                    </a:p>
                  </a:txBody>
                  <a:tcPr marL="7620" marR="7620" marT="7620" marB="0" anchor="ctr"/>
                </a:tc>
                <a:tc>
                  <a:txBody>
                    <a:bodyPr/>
                    <a:lstStyle/>
                    <a:p>
                      <a:pPr algn="r" fontAlgn="b"/>
                      <a:r>
                        <a:rPr lang="en-US" sz="1200" b="0" i="0" u="none" strike="noStrike" dirty="0">
                          <a:solidFill>
                            <a:srgbClr val="C00000"/>
                          </a:solidFill>
                          <a:effectLst/>
                          <a:latin typeface="+mn-lt"/>
                        </a:rPr>
                        <a:t>2,705,994</a:t>
                      </a:r>
                    </a:p>
                  </a:txBody>
                  <a:tcPr marL="7620" marR="7620" marT="7620" marB="0" anchor="ctr"/>
                </a:tc>
                <a:extLst>
                  <a:ext uri="{0D108BD9-81ED-4DB2-BD59-A6C34878D82A}">
                    <a16:rowId xmlns:a16="http://schemas.microsoft.com/office/drawing/2014/main" val="3550759809"/>
                  </a:ext>
                </a:extLst>
              </a:tr>
              <a:tr h="326835">
                <a:tc>
                  <a:txBody>
                    <a:bodyPr/>
                    <a:lstStyle/>
                    <a:p>
                      <a:pPr algn="ctr"/>
                      <a:r>
                        <a:rPr lang="en-US" sz="1200" b="1">
                          <a:solidFill>
                            <a:schemeClr val="tx1"/>
                          </a:solidFill>
                          <a:effectLst/>
                        </a:rPr>
                        <a:t>4</a:t>
                      </a:r>
                    </a:p>
                  </a:txBody>
                  <a:tcPr marL="47625" marR="47625" marT="9525" marB="9525" anchor="ctr"/>
                </a:tc>
                <a:tc>
                  <a:txBody>
                    <a:bodyPr/>
                    <a:lstStyle/>
                    <a:p>
                      <a:pPr algn="l" fontAlgn="b"/>
                      <a:r>
                        <a:rPr lang="en-US" sz="1200" b="1" i="0" u="none" strike="noStrike">
                          <a:solidFill>
                            <a:srgbClr val="000000"/>
                          </a:solidFill>
                          <a:effectLst/>
                          <a:latin typeface="+mn-lt"/>
                        </a:rPr>
                        <a:t>Houston , TX</a:t>
                      </a:r>
                    </a:p>
                  </a:txBody>
                  <a:tcPr marL="7620" marR="7620" marT="7620" marB="0" anchor="ctr"/>
                </a:tc>
                <a:tc>
                  <a:txBody>
                    <a:bodyPr/>
                    <a:lstStyle/>
                    <a:p>
                      <a:pPr algn="r" fontAlgn="b"/>
                      <a:r>
                        <a:rPr lang="en-US" sz="1200" b="1" i="0" u="none" strike="noStrike">
                          <a:solidFill>
                            <a:srgbClr val="000000"/>
                          </a:solidFill>
                          <a:effectLst/>
                          <a:latin typeface="+mn-lt"/>
                        </a:rPr>
                        <a:t>2,099,451</a:t>
                      </a:r>
                    </a:p>
                  </a:txBody>
                  <a:tcPr marL="7620" marR="7620" marT="7620" marB="0" anchor="ctr"/>
                </a:tc>
                <a:tc>
                  <a:txBody>
                    <a:bodyPr/>
                    <a:lstStyle/>
                    <a:p>
                      <a:pPr algn="r" fontAlgn="b"/>
                      <a:r>
                        <a:rPr lang="en-US" sz="1200" b="1" i="0" u="none" strike="noStrike">
                          <a:solidFill>
                            <a:srgbClr val="000000"/>
                          </a:solidFill>
                          <a:effectLst/>
                          <a:latin typeface="+mn-lt"/>
                        </a:rPr>
                        <a:t>2,124,143</a:t>
                      </a:r>
                    </a:p>
                  </a:txBody>
                  <a:tcPr marL="7620" marR="7620" marT="7620" marB="0" anchor="ctr"/>
                </a:tc>
                <a:tc>
                  <a:txBody>
                    <a:bodyPr/>
                    <a:lstStyle/>
                    <a:p>
                      <a:pPr algn="r" fontAlgn="b"/>
                      <a:r>
                        <a:rPr lang="en-US" sz="1200" b="1" i="0" u="none" strike="noStrike" dirty="0">
                          <a:solidFill>
                            <a:srgbClr val="000000"/>
                          </a:solidFill>
                          <a:effectLst/>
                          <a:latin typeface="+mn-lt"/>
                        </a:rPr>
                        <a:t>2,160,086</a:t>
                      </a:r>
                    </a:p>
                  </a:txBody>
                  <a:tcPr marL="7620" marR="7620" marT="7620" marB="0" anchor="ctr"/>
                </a:tc>
                <a:tc>
                  <a:txBody>
                    <a:bodyPr/>
                    <a:lstStyle/>
                    <a:p>
                      <a:pPr algn="r" fontAlgn="b"/>
                      <a:r>
                        <a:rPr lang="en-US" sz="1200" b="1" i="0" u="none" strike="noStrike">
                          <a:solidFill>
                            <a:srgbClr val="000000"/>
                          </a:solidFill>
                          <a:effectLst/>
                          <a:latin typeface="+mn-lt"/>
                        </a:rPr>
                        <a:t>2,198,280</a:t>
                      </a:r>
                    </a:p>
                  </a:txBody>
                  <a:tcPr marL="7620" marR="7620" marT="7620" marB="0" anchor="ctr"/>
                </a:tc>
                <a:tc>
                  <a:txBody>
                    <a:bodyPr/>
                    <a:lstStyle/>
                    <a:p>
                      <a:pPr algn="r" fontAlgn="b"/>
                      <a:r>
                        <a:rPr lang="en-US" sz="1200" b="1" i="0" u="none" strike="noStrike">
                          <a:solidFill>
                            <a:srgbClr val="000000"/>
                          </a:solidFill>
                          <a:effectLst/>
                          <a:latin typeface="+mn-lt"/>
                        </a:rPr>
                        <a:t>2,240,982</a:t>
                      </a:r>
                    </a:p>
                  </a:txBody>
                  <a:tcPr marL="7620" marR="7620" marT="7620" marB="0" anchor="ctr"/>
                </a:tc>
                <a:tc>
                  <a:txBody>
                    <a:bodyPr/>
                    <a:lstStyle/>
                    <a:p>
                      <a:pPr algn="r" fontAlgn="b"/>
                      <a:r>
                        <a:rPr lang="en-US" sz="1200" b="1" i="0" u="none" strike="noStrike">
                          <a:solidFill>
                            <a:srgbClr val="000000"/>
                          </a:solidFill>
                          <a:effectLst/>
                          <a:latin typeface="+mn-lt"/>
                        </a:rPr>
                        <a:t>2,286,630</a:t>
                      </a:r>
                    </a:p>
                  </a:txBody>
                  <a:tcPr marL="7620" marR="7620" marT="7620" marB="0" anchor="ctr"/>
                </a:tc>
                <a:tc>
                  <a:txBody>
                    <a:bodyPr/>
                    <a:lstStyle/>
                    <a:p>
                      <a:pPr algn="r" fontAlgn="b"/>
                      <a:r>
                        <a:rPr lang="en-US" sz="1200" b="1" i="0" u="none" strike="noStrike">
                          <a:solidFill>
                            <a:srgbClr val="000000"/>
                          </a:solidFill>
                          <a:effectLst/>
                          <a:latin typeface="+mn-lt"/>
                        </a:rPr>
                        <a:t>2,309,752</a:t>
                      </a:r>
                    </a:p>
                  </a:txBody>
                  <a:tcPr marL="7620" marR="7620" marT="7620" marB="0" anchor="ctr"/>
                </a:tc>
                <a:tc>
                  <a:txBody>
                    <a:bodyPr/>
                    <a:lstStyle/>
                    <a:p>
                      <a:pPr algn="r" fontAlgn="b"/>
                      <a:r>
                        <a:rPr lang="en-US" sz="1200" b="1" i="0" u="none" strike="noStrike">
                          <a:solidFill>
                            <a:srgbClr val="000000"/>
                          </a:solidFill>
                          <a:effectLst/>
                          <a:latin typeface="+mn-lt"/>
                        </a:rPr>
                        <a:t>2,317,445</a:t>
                      </a:r>
                    </a:p>
                  </a:txBody>
                  <a:tcPr marL="7620" marR="7620" marT="7620" marB="0" anchor="ctr"/>
                </a:tc>
                <a:tc>
                  <a:txBody>
                    <a:bodyPr/>
                    <a:lstStyle/>
                    <a:p>
                      <a:pPr algn="r" fontAlgn="b"/>
                      <a:r>
                        <a:rPr lang="en-US" sz="1200" b="1" i="0" u="none" strike="noStrike" dirty="0">
                          <a:solidFill>
                            <a:srgbClr val="000000"/>
                          </a:solidFill>
                          <a:effectLst/>
                          <a:latin typeface="+mn-lt"/>
                        </a:rPr>
                        <a:t>2,325,502</a:t>
                      </a:r>
                    </a:p>
                  </a:txBody>
                  <a:tcPr marL="7620" marR="7620" marT="7620" marB="0" anchor="ctr"/>
                </a:tc>
                <a:extLst>
                  <a:ext uri="{0D108BD9-81ED-4DB2-BD59-A6C34878D82A}">
                    <a16:rowId xmlns:a16="http://schemas.microsoft.com/office/drawing/2014/main" val="3252482039"/>
                  </a:ext>
                </a:extLst>
              </a:tr>
              <a:tr h="326835">
                <a:tc>
                  <a:txBody>
                    <a:bodyPr/>
                    <a:lstStyle/>
                    <a:p>
                      <a:pPr algn="ctr"/>
                      <a:r>
                        <a:rPr lang="en-US" sz="1200">
                          <a:effectLst/>
                        </a:rPr>
                        <a:t>5</a:t>
                      </a:r>
                    </a:p>
                  </a:txBody>
                  <a:tcPr marL="47625" marR="47625" marT="9525" marB="9525" anchor="ctr"/>
                </a:tc>
                <a:tc>
                  <a:txBody>
                    <a:bodyPr/>
                    <a:lstStyle/>
                    <a:p>
                      <a:pPr algn="l" fontAlgn="b"/>
                      <a:r>
                        <a:rPr lang="en-US" sz="1200" b="0" i="0" u="none" strike="noStrike">
                          <a:solidFill>
                            <a:srgbClr val="000000"/>
                          </a:solidFill>
                          <a:effectLst/>
                          <a:latin typeface="+mn-lt"/>
                        </a:rPr>
                        <a:t>Phoenix , AZ</a:t>
                      </a:r>
                    </a:p>
                  </a:txBody>
                  <a:tcPr marL="7620" marR="7620" marT="7620" marB="0" anchor="ctr"/>
                </a:tc>
                <a:tc>
                  <a:txBody>
                    <a:bodyPr/>
                    <a:lstStyle/>
                    <a:p>
                      <a:pPr algn="r" fontAlgn="b"/>
                      <a:r>
                        <a:rPr lang="en-US" sz="1200" b="0" i="0" u="none" strike="noStrike">
                          <a:solidFill>
                            <a:srgbClr val="000000"/>
                          </a:solidFill>
                          <a:effectLst/>
                          <a:latin typeface="+mn-lt"/>
                        </a:rPr>
                        <a:t>1,445,632</a:t>
                      </a:r>
                    </a:p>
                  </a:txBody>
                  <a:tcPr marL="7620" marR="7620" marT="7620" marB="0" anchor="ctr"/>
                </a:tc>
                <a:tc>
                  <a:txBody>
                    <a:bodyPr/>
                    <a:lstStyle/>
                    <a:p>
                      <a:pPr algn="r" fontAlgn="b"/>
                      <a:r>
                        <a:rPr lang="en-US" sz="1200" b="0" i="0" u="none" strike="noStrike">
                          <a:solidFill>
                            <a:srgbClr val="000000"/>
                          </a:solidFill>
                          <a:effectLst/>
                          <a:latin typeface="+mn-lt"/>
                        </a:rPr>
                        <a:t>1,470,052</a:t>
                      </a:r>
                    </a:p>
                  </a:txBody>
                  <a:tcPr marL="7620" marR="7620" marT="7620" marB="0" anchor="ctr"/>
                </a:tc>
                <a:tc>
                  <a:txBody>
                    <a:bodyPr/>
                    <a:lstStyle/>
                    <a:p>
                      <a:pPr algn="r" fontAlgn="b"/>
                      <a:r>
                        <a:rPr lang="en-US" sz="1200" b="0" i="0" u="none" strike="noStrike">
                          <a:solidFill>
                            <a:srgbClr val="000000"/>
                          </a:solidFill>
                          <a:effectLst/>
                          <a:latin typeface="+mn-lt"/>
                        </a:rPr>
                        <a:t>1,499,839</a:t>
                      </a:r>
                    </a:p>
                  </a:txBody>
                  <a:tcPr marL="7620" marR="7620" marT="7620" marB="0" anchor="ctr"/>
                </a:tc>
                <a:tc>
                  <a:txBody>
                    <a:bodyPr/>
                    <a:lstStyle/>
                    <a:p>
                      <a:pPr algn="r" fontAlgn="b"/>
                      <a:r>
                        <a:rPr lang="en-US" sz="1200" b="0" i="0" u="none" strike="noStrike" dirty="0">
                          <a:solidFill>
                            <a:srgbClr val="000000"/>
                          </a:solidFill>
                          <a:effectLst/>
                          <a:latin typeface="+mn-lt"/>
                        </a:rPr>
                        <a:t>1,527,336</a:t>
                      </a:r>
                    </a:p>
                  </a:txBody>
                  <a:tcPr marL="7620" marR="7620" marT="7620" marB="0" anchor="ctr"/>
                </a:tc>
                <a:tc>
                  <a:txBody>
                    <a:bodyPr/>
                    <a:lstStyle/>
                    <a:p>
                      <a:pPr algn="r" fontAlgn="b"/>
                      <a:r>
                        <a:rPr lang="en-US" sz="1200" b="0" i="0" u="none" strike="noStrike">
                          <a:solidFill>
                            <a:srgbClr val="000000"/>
                          </a:solidFill>
                          <a:effectLst/>
                          <a:latin typeface="+mn-lt"/>
                        </a:rPr>
                        <a:t>1,556,552</a:t>
                      </a:r>
                    </a:p>
                  </a:txBody>
                  <a:tcPr marL="7620" marR="7620" marT="7620" marB="0" anchor="ctr"/>
                </a:tc>
                <a:tc>
                  <a:txBody>
                    <a:bodyPr/>
                    <a:lstStyle/>
                    <a:p>
                      <a:pPr algn="r" fontAlgn="b"/>
                      <a:r>
                        <a:rPr lang="en-US" sz="1200" b="0" i="0" u="none" strike="noStrike">
                          <a:solidFill>
                            <a:srgbClr val="000000"/>
                          </a:solidFill>
                          <a:effectLst/>
                          <a:latin typeface="+mn-lt"/>
                        </a:rPr>
                        <a:t>1,584,927</a:t>
                      </a:r>
                    </a:p>
                  </a:txBody>
                  <a:tcPr marL="7620" marR="7620" marT="7620" marB="0" anchor="ctr"/>
                </a:tc>
                <a:tc>
                  <a:txBody>
                    <a:bodyPr/>
                    <a:lstStyle/>
                    <a:p>
                      <a:pPr algn="r" fontAlgn="b"/>
                      <a:r>
                        <a:rPr lang="en-US" sz="1200" b="0" i="0" u="none" strike="noStrike">
                          <a:solidFill>
                            <a:srgbClr val="000000"/>
                          </a:solidFill>
                          <a:effectLst/>
                          <a:latin typeface="+mn-lt"/>
                        </a:rPr>
                        <a:t>1,613,581</a:t>
                      </a:r>
                    </a:p>
                  </a:txBody>
                  <a:tcPr marL="7620" marR="7620" marT="7620" marB="0" anchor="ctr"/>
                </a:tc>
                <a:tc>
                  <a:txBody>
                    <a:bodyPr/>
                    <a:lstStyle/>
                    <a:p>
                      <a:pPr algn="r" fontAlgn="b"/>
                      <a:r>
                        <a:rPr lang="en-US" sz="1200" b="0" i="0" u="none" strike="noStrike">
                          <a:solidFill>
                            <a:srgbClr val="000000"/>
                          </a:solidFill>
                          <a:effectLst/>
                          <a:latin typeface="+mn-lt"/>
                        </a:rPr>
                        <a:t>1,634,984</a:t>
                      </a:r>
                    </a:p>
                  </a:txBody>
                  <a:tcPr marL="7620" marR="7620" marT="7620" marB="0" anchor="ctr"/>
                </a:tc>
                <a:tc>
                  <a:txBody>
                    <a:bodyPr/>
                    <a:lstStyle/>
                    <a:p>
                      <a:pPr algn="r" fontAlgn="b"/>
                      <a:r>
                        <a:rPr lang="en-US" sz="1200" b="0" i="0" u="none" strike="noStrike">
                          <a:solidFill>
                            <a:srgbClr val="000000"/>
                          </a:solidFill>
                          <a:effectLst/>
                          <a:latin typeface="+mn-lt"/>
                        </a:rPr>
                        <a:t>1,660,272</a:t>
                      </a:r>
                    </a:p>
                  </a:txBody>
                  <a:tcPr marL="7620" marR="7620" marT="7620" marB="0" anchor="ctr"/>
                </a:tc>
                <a:extLst>
                  <a:ext uri="{0D108BD9-81ED-4DB2-BD59-A6C34878D82A}">
                    <a16:rowId xmlns:a16="http://schemas.microsoft.com/office/drawing/2014/main" val="2963060421"/>
                  </a:ext>
                </a:extLst>
              </a:tr>
              <a:tr h="326835">
                <a:tc>
                  <a:txBody>
                    <a:bodyPr/>
                    <a:lstStyle/>
                    <a:p>
                      <a:pPr algn="ctr"/>
                      <a:r>
                        <a:rPr lang="en-US" sz="1200">
                          <a:effectLst/>
                        </a:rPr>
                        <a:t>6</a:t>
                      </a:r>
                    </a:p>
                  </a:txBody>
                  <a:tcPr marL="47625" marR="47625" marT="9525" marB="9525" anchor="ctr"/>
                </a:tc>
                <a:tc>
                  <a:txBody>
                    <a:bodyPr/>
                    <a:lstStyle/>
                    <a:p>
                      <a:pPr algn="l" fontAlgn="b"/>
                      <a:r>
                        <a:rPr lang="en-US" sz="1200" b="0" i="0" u="none" strike="noStrike">
                          <a:solidFill>
                            <a:srgbClr val="000000"/>
                          </a:solidFill>
                          <a:effectLst/>
                          <a:latin typeface="+mn-lt"/>
                        </a:rPr>
                        <a:t>Philadelphia , PN</a:t>
                      </a:r>
                    </a:p>
                  </a:txBody>
                  <a:tcPr marL="7620" marR="7620" marT="7620" marB="0" anchor="ctr"/>
                </a:tc>
                <a:tc>
                  <a:txBody>
                    <a:bodyPr/>
                    <a:lstStyle/>
                    <a:p>
                      <a:pPr algn="r" fontAlgn="b"/>
                      <a:r>
                        <a:rPr lang="en-US" sz="1200" b="0" i="0" u="none" strike="noStrike">
                          <a:solidFill>
                            <a:srgbClr val="000000"/>
                          </a:solidFill>
                          <a:effectLst/>
                          <a:latin typeface="+mn-lt"/>
                        </a:rPr>
                        <a:t>1,526,006</a:t>
                      </a:r>
                    </a:p>
                  </a:txBody>
                  <a:tcPr marL="7620" marR="7620" marT="7620" marB="0" anchor="ctr"/>
                </a:tc>
                <a:tc>
                  <a:txBody>
                    <a:bodyPr/>
                    <a:lstStyle/>
                    <a:p>
                      <a:pPr algn="r" fontAlgn="b"/>
                      <a:r>
                        <a:rPr lang="en-US" sz="1200" b="0" i="0" u="none" strike="noStrike">
                          <a:solidFill>
                            <a:srgbClr val="000000"/>
                          </a:solidFill>
                          <a:effectLst/>
                          <a:latin typeface="+mn-lt"/>
                        </a:rPr>
                        <a:t>1,540,322</a:t>
                      </a:r>
                    </a:p>
                  </a:txBody>
                  <a:tcPr marL="7620" marR="7620" marT="7620" marB="0" anchor="ctr"/>
                </a:tc>
                <a:tc>
                  <a:txBody>
                    <a:bodyPr/>
                    <a:lstStyle/>
                    <a:p>
                      <a:pPr algn="r" fontAlgn="b"/>
                      <a:r>
                        <a:rPr lang="en-US" sz="1200" b="0" i="0" u="none" strike="noStrike">
                          <a:solidFill>
                            <a:srgbClr val="000000"/>
                          </a:solidFill>
                          <a:effectLst/>
                          <a:latin typeface="+mn-lt"/>
                        </a:rPr>
                        <a:t>1,551,797</a:t>
                      </a:r>
                    </a:p>
                  </a:txBody>
                  <a:tcPr marL="7620" marR="7620" marT="7620" marB="0" anchor="ctr"/>
                </a:tc>
                <a:tc>
                  <a:txBody>
                    <a:bodyPr/>
                    <a:lstStyle/>
                    <a:p>
                      <a:pPr algn="r" fontAlgn="b"/>
                      <a:r>
                        <a:rPr lang="en-US" sz="1200" b="0" i="0" u="none" strike="noStrike" dirty="0">
                          <a:solidFill>
                            <a:srgbClr val="000000"/>
                          </a:solidFill>
                          <a:effectLst/>
                          <a:latin typeface="+mn-lt"/>
                        </a:rPr>
                        <a:t>1,558,371</a:t>
                      </a:r>
                    </a:p>
                  </a:txBody>
                  <a:tcPr marL="7620" marR="7620" marT="7620" marB="0" anchor="ctr"/>
                </a:tc>
                <a:tc>
                  <a:txBody>
                    <a:bodyPr/>
                    <a:lstStyle/>
                    <a:p>
                      <a:pPr algn="r" fontAlgn="b"/>
                      <a:r>
                        <a:rPr lang="en-US" sz="1200" b="0" i="0" u="none" strike="noStrike">
                          <a:solidFill>
                            <a:srgbClr val="000000"/>
                          </a:solidFill>
                          <a:effectLst/>
                          <a:latin typeface="+mn-lt"/>
                        </a:rPr>
                        <a:t>1,565,604</a:t>
                      </a:r>
                    </a:p>
                  </a:txBody>
                  <a:tcPr marL="7620" marR="7620" marT="7620" marB="0" anchor="ctr"/>
                </a:tc>
                <a:tc>
                  <a:txBody>
                    <a:bodyPr/>
                    <a:lstStyle/>
                    <a:p>
                      <a:pPr algn="r" fontAlgn="b"/>
                      <a:r>
                        <a:rPr lang="en-US" sz="1200" b="0" i="0" u="none" strike="noStrike">
                          <a:solidFill>
                            <a:srgbClr val="000000"/>
                          </a:solidFill>
                          <a:effectLst/>
                          <a:latin typeface="+mn-lt"/>
                        </a:rPr>
                        <a:t>1,571,258</a:t>
                      </a:r>
                    </a:p>
                  </a:txBody>
                  <a:tcPr marL="7620" marR="7620" marT="7620" marB="0" anchor="ctr"/>
                </a:tc>
                <a:tc>
                  <a:txBody>
                    <a:bodyPr/>
                    <a:lstStyle/>
                    <a:p>
                      <a:pPr algn="r" fontAlgn="b"/>
                      <a:r>
                        <a:rPr lang="en-US" sz="1200" b="0" i="0" u="none" strike="noStrike">
                          <a:solidFill>
                            <a:srgbClr val="000000"/>
                          </a:solidFill>
                          <a:effectLst/>
                          <a:latin typeface="+mn-lt"/>
                        </a:rPr>
                        <a:t>1,576,390</a:t>
                      </a:r>
                    </a:p>
                  </a:txBody>
                  <a:tcPr marL="7620" marR="7620" marT="7620" marB="0" anchor="ctr"/>
                </a:tc>
                <a:tc>
                  <a:txBody>
                    <a:bodyPr/>
                    <a:lstStyle/>
                    <a:p>
                      <a:pPr algn="r" fontAlgn="b"/>
                      <a:r>
                        <a:rPr lang="en-US" sz="1200" b="0" i="0" u="none" strike="noStrike">
                          <a:solidFill>
                            <a:srgbClr val="000000"/>
                          </a:solidFill>
                          <a:effectLst/>
                          <a:latin typeface="+mn-lt"/>
                        </a:rPr>
                        <a:t>1,580,221</a:t>
                      </a:r>
                    </a:p>
                  </a:txBody>
                  <a:tcPr marL="7620" marR="7620" marT="7620" marB="0" anchor="ctr"/>
                </a:tc>
                <a:tc>
                  <a:txBody>
                    <a:bodyPr/>
                    <a:lstStyle/>
                    <a:p>
                      <a:pPr algn="r" fontAlgn="b"/>
                      <a:r>
                        <a:rPr lang="en-US" sz="1200" b="0" i="0" u="none" strike="noStrike">
                          <a:solidFill>
                            <a:srgbClr val="000000"/>
                          </a:solidFill>
                          <a:effectLst/>
                          <a:latin typeface="+mn-lt"/>
                        </a:rPr>
                        <a:t>1,584,138</a:t>
                      </a:r>
                    </a:p>
                  </a:txBody>
                  <a:tcPr marL="7620" marR="7620" marT="7620" marB="0" anchor="ctr"/>
                </a:tc>
                <a:extLst>
                  <a:ext uri="{0D108BD9-81ED-4DB2-BD59-A6C34878D82A}">
                    <a16:rowId xmlns:a16="http://schemas.microsoft.com/office/drawing/2014/main" val="1116203004"/>
                  </a:ext>
                </a:extLst>
              </a:tr>
              <a:tr h="326835">
                <a:tc>
                  <a:txBody>
                    <a:bodyPr/>
                    <a:lstStyle/>
                    <a:p>
                      <a:pPr algn="ctr"/>
                      <a:r>
                        <a:rPr lang="en-US" sz="1200" b="1">
                          <a:solidFill>
                            <a:schemeClr val="tx1"/>
                          </a:solidFill>
                          <a:effectLst/>
                        </a:rPr>
                        <a:t>7</a:t>
                      </a:r>
                    </a:p>
                  </a:txBody>
                  <a:tcPr marL="47625" marR="47625" marT="9525" marB="9525" anchor="ctr"/>
                </a:tc>
                <a:tc>
                  <a:txBody>
                    <a:bodyPr/>
                    <a:lstStyle/>
                    <a:p>
                      <a:pPr algn="l" fontAlgn="b"/>
                      <a:r>
                        <a:rPr lang="en-US" sz="1200" b="1" i="0" u="none" strike="noStrike">
                          <a:solidFill>
                            <a:srgbClr val="000000"/>
                          </a:solidFill>
                          <a:effectLst/>
                          <a:latin typeface="+mn-lt"/>
                        </a:rPr>
                        <a:t>San Antonio , TX</a:t>
                      </a:r>
                    </a:p>
                  </a:txBody>
                  <a:tcPr marL="7620" marR="7620" marT="7620" marB="0" anchor="ctr"/>
                </a:tc>
                <a:tc>
                  <a:txBody>
                    <a:bodyPr/>
                    <a:lstStyle/>
                    <a:p>
                      <a:pPr algn="r" fontAlgn="b"/>
                      <a:r>
                        <a:rPr lang="en-US" sz="1200" b="1" i="0" u="none" strike="noStrike">
                          <a:solidFill>
                            <a:srgbClr val="000000"/>
                          </a:solidFill>
                          <a:effectLst/>
                          <a:latin typeface="+mn-lt"/>
                        </a:rPr>
                        <a:t>1,327,407</a:t>
                      </a:r>
                    </a:p>
                  </a:txBody>
                  <a:tcPr marL="7620" marR="7620" marT="7620" marB="0" anchor="ctr"/>
                </a:tc>
                <a:tc>
                  <a:txBody>
                    <a:bodyPr/>
                    <a:lstStyle/>
                    <a:p>
                      <a:pPr algn="r" fontAlgn="b"/>
                      <a:r>
                        <a:rPr lang="en-US" sz="1200" b="1" i="0" u="none" strike="noStrike">
                          <a:solidFill>
                            <a:srgbClr val="000000"/>
                          </a:solidFill>
                          <a:effectLst/>
                          <a:latin typeface="+mn-lt"/>
                        </a:rPr>
                        <a:t>1,357,536</a:t>
                      </a:r>
                    </a:p>
                  </a:txBody>
                  <a:tcPr marL="7620" marR="7620" marT="7620" marB="0" anchor="ctr"/>
                </a:tc>
                <a:tc>
                  <a:txBody>
                    <a:bodyPr/>
                    <a:lstStyle/>
                    <a:p>
                      <a:pPr algn="r" fontAlgn="b"/>
                      <a:r>
                        <a:rPr lang="en-US" sz="1200" b="1" i="0" u="none" strike="noStrike">
                          <a:solidFill>
                            <a:srgbClr val="000000"/>
                          </a:solidFill>
                          <a:effectLst/>
                          <a:latin typeface="+mn-lt"/>
                        </a:rPr>
                        <a:t>1,383,608</a:t>
                      </a:r>
                    </a:p>
                  </a:txBody>
                  <a:tcPr marL="7620" marR="7620" marT="7620" marB="0" anchor="ctr"/>
                </a:tc>
                <a:tc>
                  <a:txBody>
                    <a:bodyPr/>
                    <a:lstStyle/>
                    <a:p>
                      <a:pPr algn="r" fontAlgn="b"/>
                      <a:r>
                        <a:rPr lang="en-US" sz="1200" b="1" i="0" u="none" strike="noStrike">
                          <a:solidFill>
                            <a:srgbClr val="000000"/>
                          </a:solidFill>
                          <a:effectLst/>
                          <a:latin typeface="+mn-lt"/>
                        </a:rPr>
                        <a:t>1,408,787</a:t>
                      </a:r>
                    </a:p>
                  </a:txBody>
                  <a:tcPr marL="7620" marR="7620" marT="7620" marB="0" anchor="ctr"/>
                </a:tc>
                <a:tc>
                  <a:txBody>
                    <a:bodyPr/>
                    <a:lstStyle/>
                    <a:p>
                      <a:pPr algn="r" fontAlgn="b"/>
                      <a:r>
                        <a:rPr lang="en-US" sz="1200" b="1" i="0" u="none" strike="noStrike">
                          <a:solidFill>
                            <a:srgbClr val="000000"/>
                          </a:solidFill>
                          <a:effectLst/>
                          <a:latin typeface="+mn-lt"/>
                        </a:rPr>
                        <a:t>1,435,839</a:t>
                      </a:r>
                    </a:p>
                  </a:txBody>
                  <a:tcPr marL="7620" marR="7620" marT="7620" marB="0" anchor="ctr"/>
                </a:tc>
                <a:tc>
                  <a:txBody>
                    <a:bodyPr/>
                    <a:lstStyle/>
                    <a:p>
                      <a:pPr algn="r" fontAlgn="b"/>
                      <a:r>
                        <a:rPr lang="en-US" sz="1200" b="1" i="0" u="none" strike="noStrike">
                          <a:solidFill>
                            <a:srgbClr val="000000"/>
                          </a:solidFill>
                          <a:effectLst/>
                          <a:latin typeface="+mn-lt"/>
                        </a:rPr>
                        <a:t>1,464,531</a:t>
                      </a:r>
                    </a:p>
                  </a:txBody>
                  <a:tcPr marL="7620" marR="7620" marT="7620" marB="0" anchor="ctr"/>
                </a:tc>
                <a:tc>
                  <a:txBody>
                    <a:bodyPr/>
                    <a:lstStyle/>
                    <a:p>
                      <a:pPr algn="r" fontAlgn="b"/>
                      <a:r>
                        <a:rPr lang="en-US" sz="1200" b="1" i="0" u="none" strike="noStrike">
                          <a:solidFill>
                            <a:srgbClr val="000000"/>
                          </a:solidFill>
                          <a:effectLst/>
                          <a:latin typeface="+mn-lt"/>
                        </a:rPr>
                        <a:t>1,488,512</a:t>
                      </a:r>
                    </a:p>
                  </a:txBody>
                  <a:tcPr marL="7620" marR="7620" marT="7620" marB="0" anchor="ctr"/>
                </a:tc>
                <a:tc>
                  <a:txBody>
                    <a:bodyPr/>
                    <a:lstStyle/>
                    <a:p>
                      <a:pPr algn="r" fontAlgn="b"/>
                      <a:r>
                        <a:rPr lang="en-US" sz="1200" b="1" i="0" u="none" strike="noStrike">
                          <a:solidFill>
                            <a:srgbClr val="000000"/>
                          </a:solidFill>
                          <a:effectLst/>
                          <a:latin typeface="+mn-lt"/>
                        </a:rPr>
                        <a:t>1,511,409</a:t>
                      </a:r>
                    </a:p>
                  </a:txBody>
                  <a:tcPr marL="7620" marR="7620" marT="7620" marB="0" anchor="ctr"/>
                </a:tc>
                <a:tc>
                  <a:txBody>
                    <a:bodyPr/>
                    <a:lstStyle/>
                    <a:p>
                      <a:pPr algn="r" fontAlgn="b"/>
                      <a:r>
                        <a:rPr lang="en-US" sz="1200" b="1" i="0" u="none" strike="noStrike" dirty="0">
                          <a:solidFill>
                            <a:srgbClr val="000000"/>
                          </a:solidFill>
                          <a:effectLst/>
                          <a:latin typeface="+mn-lt"/>
                        </a:rPr>
                        <a:t>1,532,233</a:t>
                      </a:r>
                    </a:p>
                  </a:txBody>
                  <a:tcPr marL="7620" marR="7620" marT="7620" marB="0" anchor="ctr"/>
                </a:tc>
                <a:extLst>
                  <a:ext uri="{0D108BD9-81ED-4DB2-BD59-A6C34878D82A}">
                    <a16:rowId xmlns:a16="http://schemas.microsoft.com/office/drawing/2014/main" val="1313529378"/>
                  </a:ext>
                </a:extLst>
              </a:tr>
              <a:tr h="326835">
                <a:tc>
                  <a:txBody>
                    <a:bodyPr/>
                    <a:lstStyle/>
                    <a:p>
                      <a:pPr algn="ctr"/>
                      <a:r>
                        <a:rPr lang="en-US" sz="1200">
                          <a:effectLst/>
                        </a:rPr>
                        <a:t>8</a:t>
                      </a:r>
                    </a:p>
                  </a:txBody>
                  <a:tcPr marL="47625" marR="47625" marT="9525" marB="9525" anchor="ctr"/>
                </a:tc>
                <a:tc>
                  <a:txBody>
                    <a:bodyPr/>
                    <a:lstStyle/>
                    <a:p>
                      <a:pPr algn="l" fontAlgn="b"/>
                      <a:r>
                        <a:rPr lang="en-US" sz="1200" b="0" i="0" u="none" strike="noStrike">
                          <a:solidFill>
                            <a:srgbClr val="000000"/>
                          </a:solidFill>
                          <a:effectLst/>
                          <a:latin typeface="+mn-lt"/>
                        </a:rPr>
                        <a:t>San Diego , CA</a:t>
                      </a:r>
                    </a:p>
                  </a:txBody>
                  <a:tcPr marL="7620" marR="7620" marT="7620" marB="0" anchor="ctr"/>
                </a:tc>
                <a:tc>
                  <a:txBody>
                    <a:bodyPr/>
                    <a:lstStyle/>
                    <a:p>
                      <a:pPr algn="r" fontAlgn="b"/>
                      <a:r>
                        <a:rPr lang="en-US" sz="1200" b="0" i="0" u="none" strike="noStrike">
                          <a:solidFill>
                            <a:srgbClr val="000000"/>
                          </a:solidFill>
                          <a:effectLst/>
                          <a:latin typeface="+mn-lt"/>
                        </a:rPr>
                        <a:t>1,307,402</a:t>
                      </a:r>
                    </a:p>
                  </a:txBody>
                  <a:tcPr marL="7620" marR="7620" marT="7620" marB="0" anchor="ctr"/>
                </a:tc>
                <a:tc>
                  <a:txBody>
                    <a:bodyPr/>
                    <a:lstStyle/>
                    <a:p>
                      <a:pPr algn="r" fontAlgn="b"/>
                      <a:r>
                        <a:rPr lang="en-US" sz="1200" b="0" i="0" u="none" strike="noStrike">
                          <a:solidFill>
                            <a:srgbClr val="000000"/>
                          </a:solidFill>
                          <a:effectLst/>
                          <a:latin typeface="+mn-lt"/>
                        </a:rPr>
                        <a:t>1,319,697</a:t>
                      </a:r>
                    </a:p>
                  </a:txBody>
                  <a:tcPr marL="7620" marR="7620" marT="7620" marB="0" anchor="ctr"/>
                </a:tc>
                <a:tc>
                  <a:txBody>
                    <a:bodyPr/>
                    <a:lstStyle/>
                    <a:p>
                      <a:pPr algn="r" fontAlgn="b"/>
                      <a:r>
                        <a:rPr lang="en-US" sz="1200" b="0" i="0" u="none" strike="noStrike">
                          <a:solidFill>
                            <a:srgbClr val="000000"/>
                          </a:solidFill>
                          <a:effectLst/>
                          <a:latin typeface="+mn-lt"/>
                        </a:rPr>
                        <a:t>1,337,149</a:t>
                      </a:r>
                    </a:p>
                  </a:txBody>
                  <a:tcPr marL="7620" marR="7620" marT="7620" marB="0" anchor="ctr"/>
                </a:tc>
                <a:tc>
                  <a:txBody>
                    <a:bodyPr/>
                    <a:lstStyle/>
                    <a:p>
                      <a:pPr algn="r" fontAlgn="b"/>
                      <a:r>
                        <a:rPr lang="en-US" sz="1200" b="0" i="0" u="none" strike="noStrike">
                          <a:solidFill>
                            <a:srgbClr val="000000"/>
                          </a:solidFill>
                          <a:effectLst/>
                          <a:latin typeface="+mn-lt"/>
                        </a:rPr>
                        <a:t>1,355,951</a:t>
                      </a:r>
                    </a:p>
                  </a:txBody>
                  <a:tcPr marL="7620" marR="7620" marT="7620" marB="0" anchor="ctr"/>
                </a:tc>
                <a:tc>
                  <a:txBody>
                    <a:bodyPr/>
                    <a:lstStyle/>
                    <a:p>
                      <a:pPr algn="r" fontAlgn="b"/>
                      <a:r>
                        <a:rPr lang="en-US" sz="1200" b="0" i="0" u="none" strike="noStrike">
                          <a:solidFill>
                            <a:srgbClr val="000000"/>
                          </a:solidFill>
                          <a:effectLst/>
                          <a:latin typeface="+mn-lt"/>
                        </a:rPr>
                        <a:t>1,376,725</a:t>
                      </a:r>
                    </a:p>
                  </a:txBody>
                  <a:tcPr marL="7620" marR="7620" marT="7620" marB="0" anchor="ctr"/>
                </a:tc>
                <a:tc>
                  <a:txBody>
                    <a:bodyPr/>
                    <a:lstStyle/>
                    <a:p>
                      <a:pPr algn="r" fontAlgn="b"/>
                      <a:r>
                        <a:rPr lang="en-US" sz="1200" b="0" i="0" u="none" strike="noStrike">
                          <a:solidFill>
                            <a:srgbClr val="000000"/>
                          </a:solidFill>
                          <a:effectLst/>
                          <a:latin typeface="+mn-lt"/>
                        </a:rPr>
                        <a:t>1,388,674</a:t>
                      </a:r>
                    </a:p>
                  </a:txBody>
                  <a:tcPr marL="7620" marR="7620" marT="7620" marB="0" anchor="ctr"/>
                </a:tc>
                <a:tc>
                  <a:txBody>
                    <a:bodyPr/>
                    <a:lstStyle/>
                    <a:p>
                      <a:pPr algn="r" fontAlgn="b"/>
                      <a:r>
                        <a:rPr lang="en-US" sz="1200" b="0" i="0" u="none" strike="noStrike">
                          <a:solidFill>
                            <a:srgbClr val="000000"/>
                          </a:solidFill>
                          <a:effectLst/>
                          <a:latin typeface="+mn-lt"/>
                        </a:rPr>
                        <a:t>1,403,865</a:t>
                      </a:r>
                    </a:p>
                  </a:txBody>
                  <a:tcPr marL="7620" marR="7620" marT="7620" marB="0" anchor="ctr"/>
                </a:tc>
                <a:tc>
                  <a:txBody>
                    <a:bodyPr/>
                    <a:lstStyle/>
                    <a:p>
                      <a:pPr algn="r" fontAlgn="b"/>
                      <a:r>
                        <a:rPr lang="en-US" sz="1200" b="0" i="0" u="none" strike="noStrike">
                          <a:solidFill>
                            <a:srgbClr val="000000"/>
                          </a:solidFill>
                          <a:effectLst/>
                          <a:latin typeface="+mn-lt"/>
                        </a:rPr>
                        <a:t>1,414,427</a:t>
                      </a:r>
                    </a:p>
                  </a:txBody>
                  <a:tcPr marL="7620" marR="7620" marT="7620" marB="0" anchor="ctr"/>
                </a:tc>
                <a:tc>
                  <a:txBody>
                    <a:bodyPr/>
                    <a:lstStyle/>
                    <a:p>
                      <a:pPr algn="r" fontAlgn="b"/>
                      <a:r>
                        <a:rPr lang="en-US" sz="1200" b="0" i="0" u="none" strike="noStrike">
                          <a:solidFill>
                            <a:srgbClr val="000000"/>
                          </a:solidFill>
                          <a:effectLst/>
                          <a:latin typeface="+mn-lt"/>
                        </a:rPr>
                        <a:t>1,425,976</a:t>
                      </a:r>
                    </a:p>
                  </a:txBody>
                  <a:tcPr marL="7620" marR="7620" marT="7620" marB="0" anchor="ctr"/>
                </a:tc>
                <a:extLst>
                  <a:ext uri="{0D108BD9-81ED-4DB2-BD59-A6C34878D82A}">
                    <a16:rowId xmlns:a16="http://schemas.microsoft.com/office/drawing/2014/main" val="1887891042"/>
                  </a:ext>
                </a:extLst>
              </a:tr>
              <a:tr h="326835">
                <a:tc>
                  <a:txBody>
                    <a:bodyPr/>
                    <a:lstStyle/>
                    <a:p>
                      <a:pPr algn="ctr"/>
                      <a:r>
                        <a:rPr lang="en-US" sz="1200" b="1">
                          <a:solidFill>
                            <a:schemeClr val="tx1"/>
                          </a:solidFill>
                          <a:effectLst/>
                        </a:rPr>
                        <a:t>9</a:t>
                      </a:r>
                    </a:p>
                  </a:txBody>
                  <a:tcPr marL="47625" marR="47625" marT="9525" marB="9525" anchor="ctr"/>
                </a:tc>
                <a:tc>
                  <a:txBody>
                    <a:bodyPr/>
                    <a:lstStyle/>
                    <a:p>
                      <a:pPr algn="l" fontAlgn="b"/>
                      <a:r>
                        <a:rPr lang="en-US" sz="1200" b="1" i="0" u="none" strike="noStrike">
                          <a:solidFill>
                            <a:srgbClr val="000000"/>
                          </a:solidFill>
                          <a:effectLst/>
                          <a:latin typeface="+mn-lt"/>
                        </a:rPr>
                        <a:t>Dallas , TX</a:t>
                      </a:r>
                    </a:p>
                  </a:txBody>
                  <a:tcPr marL="7620" marR="7620" marT="7620" marB="0" anchor="ctr"/>
                </a:tc>
                <a:tc>
                  <a:txBody>
                    <a:bodyPr/>
                    <a:lstStyle/>
                    <a:p>
                      <a:pPr algn="r" fontAlgn="b"/>
                      <a:r>
                        <a:rPr lang="en-US" sz="1200" b="1" i="0" u="none" strike="noStrike">
                          <a:solidFill>
                            <a:srgbClr val="000000"/>
                          </a:solidFill>
                          <a:effectLst/>
                          <a:latin typeface="+mn-lt"/>
                        </a:rPr>
                        <a:t>1,197,816</a:t>
                      </a:r>
                    </a:p>
                  </a:txBody>
                  <a:tcPr marL="7620" marR="7620" marT="7620" marB="0" anchor="ctr"/>
                </a:tc>
                <a:tc>
                  <a:txBody>
                    <a:bodyPr/>
                    <a:lstStyle/>
                    <a:p>
                      <a:pPr algn="r" fontAlgn="b"/>
                      <a:r>
                        <a:rPr lang="en-US" sz="1200" b="1" i="0" u="none" strike="noStrike">
                          <a:solidFill>
                            <a:srgbClr val="000000"/>
                          </a:solidFill>
                          <a:effectLst/>
                          <a:latin typeface="+mn-lt"/>
                        </a:rPr>
                        <a:t>1,218,320</a:t>
                      </a:r>
                    </a:p>
                  </a:txBody>
                  <a:tcPr marL="7620" marR="7620" marT="7620" marB="0" anchor="ctr"/>
                </a:tc>
                <a:tc>
                  <a:txBody>
                    <a:bodyPr/>
                    <a:lstStyle/>
                    <a:p>
                      <a:pPr algn="r" fontAlgn="b"/>
                      <a:r>
                        <a:rPr lang="en-US" sz="1200" b="1" i="0" u="none" strike="noStrike">
                          <a:solidFill>
                            <a:srgbClr val="000000"/>
                          </a:solidFill>
                          <a:effectLst/>
                          <a:latin typeface="+mn-lt"/>
                        </a:rPr>
                        <a:t>1,242,344</a:t>
                      </a:r>
                    </a:p>
                  </a:txBody>
                  <a:tcPr marL="7620" marR="7620" marT="7620" marB="0" anchor="ctr"/>
                </a:tc>
                <a:tc>
                  <a:txBody>
                    <a:bodyPr/>
                    <a:lstStyle/>
                    <a:p>
                      <a:pPr algn="r" fontAlgn="b"/>
                      <a:r>
                        <a:rPr lang="en-US" sz="1200" b="1" i="0" u="none" strike="noStrike">
                          <a:solidFill>
                            <a:srgbClr val="000000"/>
                          </a:solidFill>
                          <a:effectLst/>
                          <a:latin typeface="+mn-lt"/>
                        </a:rPr>
                        <a:t>1,259,239</a:t>
                      </a:r>
                    </a:p>
                  </a:txBody>
                  <a:tcPr marL="7620" marR="7620" marT="7620" marB="0" anchor="ctr"/>
                </a:tc>
                <a:tc>
                  <a:txBody>
                    <a:bodyPr/>
                    <a:lstStyle/>
                    <a:p>
                      <a:pPr algn="r" fontAlgn="b"/>
                      <a:r>
                        <a:rPr lang="en-US" sz="1200" b="1" i="0" u="none" strike="noStrike">
                          <a:solidFill>
                            <a:srgbClr val="000000"/>
                          </a:solidFill>
                          <a:effectLst/>
                          <a:latin typeface="+mn-lt"/>
                        </a:rPr>
                        <a:t>1,279,679</a:t>
                      </a:r>
                    </a:p>
                  </a:txBody>
                  <a:tcPr marL="7620" marR="7620" marT="7620" marB="0" anchor="ctr"/>
                </a:tc>
                <a:tc>
                  <a:txBody>
                    <a:bodyPr/>
                    <a:lstStyle/>
                    <a:p>
                      <a:pPr algn="r" fontAlgn="b"/>
                      <a:r>
                        <a:rPr lang="en-US" sz="1200" b="1" i="0" u="none" strike="noStrike">
                          <a:solidFill>
                            <a:srgbClr val="000000"/>
                          </a:solidFill>
                          <a:effectLst/>
                          <a:latin typeface="+mn-lt"/>
                        </a:rPr>
                        <a:t>1,301,794</a:t>
                      </a:r>
                    </a:p>
                  </a:txBody>
                  <a:tcPr marL="7620" marR="7620" marT="7620" marB="0" anchor="ctr"/>
                </a:tc>
                <a:tc>
                  <a:txBody>
                    <a:bodyPr/>
                    <a:lstStyle/>
                    <a:p>
                      <a:pPr algn="r" fontAlgn="b"/>
                      <a:r>
                        <a:rPr lang="en-US" sz="1200" b="1" i="0" u="none" strike="noStrike">
                          <a:solidFill>
                            <a:srgbClr val="000000"/>
                          </a:solidFill>
                          <a:effectLst/>
                          <a:latin typeface="+mn-lt"/>
                        </a:rPr>
                        <a:t>1,324,477</a:t>
                      </a:r>
                    </a:p>
                  </a:txBody>
                  <a:tcPr marL="7620" marR="7620" marT="7620" marB="0" anchor="ctr"/>
                </a:tc>
                <a:tc>
                  <a:txBody>
                    <a:bodyPr/>
                    <a:lstStyle/>
                    <a:p>
                      <a:pPr algn="r" fontAlgn="b"/>
                      <a:r>
                        <a:rPr lang="en-US" sz="1200" b="1" i="0" u="none" strike="noStrike">
                          <a:solidFill>
                            <a:srgbClr val="000000"/>
                          </a:solidFill>
                          <a:effectLst/>
                          <a:latin typeface="+mn-lt"/>
                        </a:rPr>
                        <a:t>1,343,087</a:t>
                      </a:r>
                    </a:p>
                  </a:txBody>
                  <a:tcPr marL="7620" marR="7620" marT="7620" marB="0" anchor="ctr"/>
                </a:tc>
                <a:tc>
                  <a:txBody>
                    <a:bodyPr/>
                    <a:lstStyle/>
                    <a:p>
                      <a:pPr algn="r" fontAlgn="b"/>
                      <a:r>
                        <a:rPr lang="en-US" sz="1200" b="1" i="0" u="none" strike="noStrike" dirty="0">
                          <a:solidFill>
                            <a:srgbClr val="000000"/>
                          </a:solidFill>
                          <a:effectLst/>
                          <a:latin typeface="+mn-lt"/>
                        </a:rPr>
                        <a:t>1,345,047</a:t>
                      </a:r>
                    </a:p>
                  </a:txBody>
                  <a:tcPr marL="7620" marR="7620" marT="7620" marB="0" anchor="ctr"/>
                </a:tc>
                <a:extLst>
                  <a:ext uri="{0D108BD9-81ED-4DB2-BD59-A6C34878D82A}">
                    <a16:rowId xmlns:a16="http://schemas.microsoft.com/office/drawing/2014/main" val="3246197483"/>
                  </a:ext>
                </a:extLst>
              </a:tr>
              <a:tr h="326835">
                <a:tc>
                  <a:txBody>
                    <a:bodyPr/>
                    <a:lstStyle/>
                    <a:p>
                      <a:pPr algn="ctr"/>
                      <a:r>
                        <a:rPr lang="en-US" sz="1200">
                          <a:effectLst/>
                        </a:rPr>
                        <a:t>10</a:t>
                      </a:r>
                    </a:p>
                  </a:txBody>
                  <a:tcPr marL="47625" marR="47625" marT="9525" marB="9525" anchor="ctr"/>
                </a:tc>
                <a:tc>
                  <a:txBody>
                    <a:bodyPr/>
                    <a:lstStyle/>
                    <a:p>
                      <a:pPr algn="l" fontAlgn="b"/>
                      <a:r>
                        <a:rPr lang="en-US" sz="1200" b="0" i="0" u="none" strike="noStrike">
                          <a:solidFill>
                            <a:srgbClr val="000000"/>
                          </a:solidFill>
                          <a:effectLst/>
                          <a:latin typeface="+mn-lt"/>
                        </a:rPr>
                        <a:t>San Jose , CA</a:t>
                      </a:r>
                    </a:p>
                  </a:txBody>
                  <a:tcPr marL="7620" marR="7620" marT="7620" marB="0" anchor="ctr"/>
                </a:tc>
                <a:tc>
                  <a:txBody>
                    <a:bodyPr/>
                    <a:lstStyle/>
                    <a:p>
                      <a:pPr algn="r" fontAlgn="b"/>
                      <a:r>
                        <a:rPr lang="en-US" sz="1200" b="0" i="0" u="none" strike="noStrike">
                          <a:solidFill>
                            <a:srgbClr val="000000"/>
                          </a:solidFill>
                          <a:effectLst/>
                          <a:latin typeface="+mn-lt"/>
                        </a:rPr>
                        <a:t>945,942</a:t>
                      </a:r>
                    </a:p>
                  </a:txBody>
                  <a:tcPr marL="7620" marR="7620" marT="7620" marB="0" anchor="ctr"/>
                </a:tc>
                <a:tc>
                  <a:txBody>
                    <a:bodyPr/>
                    <a:lstStyle/>
                    <a:p>
                      <a:pPr algn="r" fontAlgn="b"/>
                      <a:r>
                        <a:rPr lang="en-US" sz="1200" b="0" i="0" u="none" strike="noStrike">
                          <a:solidFill>
                            <a:srgbClr val="000000"/>
                          </a:solidFill>
                          <a:effectLst/>
                          <a:latin typeface="+mn-lt"/>
                        </a:rPr>
                        <a:t>969,948</a:t>
                      </a:r>
                    </a:p>
                  </a:txBody>
                  <a:tcPr marL="7620" marR="7620" marT="7620" marB="0" anchor="ctr"/>
                </a:tc>
                <a:tc>
                  <a:txBody>
                    <a:bodyPr/>
                    <a:lstStyle/>
                    <a:p>
                      <a:pPr algn="r" fontAlgn="b"/>
                      <a:r>
                        <a:rPr lang="en-US" sz="1200" b="0" i="0" u="none" strike="noStrike">
                          <a:solidFill>
                            <a:srgbClr val="000000"/>
                          </a:solidFill>
                          <a:effectLst/>
                          <a:latin typeface="+mn-lt"/>
                        </a:rPr>
                        <a:t>983,322</a:t>
                      </a:r>
                    </a:p>
                  </a:txBody>
                  <a:tcPr marL="7620" marR="7620" marT="7620" marB="0" anchor="ctr"/>
                </a:tc>
                <a:tc>
                  <a:txBody>
                    <a:bodyPr/>
                    <a:lstStyle/>
                    <a:p>
                      <a:pPr algn="r" fontAlgn="b"/>
                      <a:r>
                        <a:rPr lang="en-US" sz="1200" b="0" i="0" u="none" strike="noStrike">
                          <a:solidFill>
                            <a:srgbClr val="000000"/>
                          </a:solidFill>
                          <a:effectLst/>
                          <a:latin typeface="+mn-lt"/>
                        </a:rPr>
                        <a:t>1,001,253</a:t>
                      </a:r>
                    </a:p>
                  </a:txBody>
                  <a:tcPr marL="7620" marR="7620" marT="7620" marB="0" anchor="ctr"/>
                </a:tc>
                <a:tc>
                  <a:txBody>
                    <a:bodyPr/>
                    <a:lstStyle/>
                    <a:p>
                      <a:pPr algn="r" fontAlgn="b"/>
                      <a:r>
                        <a:rPr lang="en-US" sz="1200" b="0" i="0" u="none" strike="noStrike">
                          <a:solidFill>
                            <a:srgbClr val="000000"/>
                          </a:solidFill>
                          <a:effectLst/>
                          <a:latin typeface="+mn-lt"/>
                        </a:rPr>
                        <a:t>1,014,418</a:t>
                      </a:r>
                    </a:p>
                  </a:txBody>
                  <a:tcPr marL="7620" marR="7620" marT="7620" marB="0" anchor="ctr"/>
                </a:tc>
                <a:tc>
                  <a:txBody>
                    <a:bodyPr/>
                    <a:lstStyle/>
                    <a:p>
                      <a:pPr algn="r" fontAlgn="b"/>
                      <a:r>
                        <a:rPr lang="en-US" sz="1200" b="0" i="0" u="none" strike="noStrike" dirty="0">
                          <a:solidFill>
                            <a:srgbClr val="000000"/>
                          </a:solidFill>
                          <a:effectLst/>
                          <a:latin typeface="+mn-lt"/>
                        </a:rPr>
                        <a:t>1,026,099</a:t>
                      </a:r>
                    </a:p>
                  </a:txBody>
                  <a:tcPr marL="7620" marR="7620" marT="7620" marB="0" anchor="ctr"/>
                </a:tc>
                <a:tc>
                  <a:txBody>
                    <a:bodyPr/>
                    <a:lstStyle/>
                    <a:p>
                      <a:pPr algn="r" fontAlgn="b"/>
                      <a:r>
                        <a:rPr lang="en-US" sz="1200" b="0" i="0" u="none" strike="noStrike">
                          <a:solidFill>
                            <a:srgbClr val="000000"/>
                          </a:solidFill>
                          <a:effectLst/>
                          <a:latin typeface="+mn-lt"/>
                        </a:rPr>
                        <a:t>1,030,359</a:t>
                      </a:r>
                    </a:p>
                  </a:txBody>
                  <a:tcPr marL="7620" marR="7620" marT="7620" marB="0" anchor="ctr"/>
                </a:tc>
                <a:tc>
                  <a:txBody>
                    <a:bodyPr/>
                    <a:lstStyle/>
                    <a:p>
                      <a:pPr algn="r" fontAlgn="b"/>
                      <a:r>
                        <a:rPr lang="en-US" sz="1200" b="0" i="0" u="none" strike="noStrike">
                          <a:solidFill>
                            <a:srgbClr val="000000"/>
                          </a:solidFill>
                          <a:effectLst/>
                          <a:latin typeface="+mn-lt"/>
                        </a:rPr>
                        <a:t>1,032,136</a:t>
                      </a:r>
                    </a:p>
                  </a:txBody>
                  <a:tcPr marL="7620" marR="7620" marT="7620" marB="0" anchor="ctr"/>
                </a:tc>
                <a:tc>
                  <a:txBody>
                    <a:bodyPr/>
                    <a:lstStyle/>
                    <a:p>
                      <a:pPr algn="r" fontAlgn="b"/>
                      <a:r>
                        <a:rPr lang="en-US" sz="1200" b="0" i="0" u="none" strike="noStrike" dirty="0">
                          <a:solidFill>
                            <a:srgbClr val="C00000"/>
                          </a:solidFill>
                          <a:effectLst/>
                          <a:latin typeface="+mn-lt"/>
                        </a:rPr>
                        <a:t>1,030,119</a:t>
                      </a:r>
                    </a:p>
                  </a:txBody>
                  <a:tcPr marL="7620" marR="7620" marT="7620" marB="0" anchor="ctr"/>
                </a:tc>
                <a:extLst>
                  <a:ext uri="{0D108BD9-81ED-4DB2-BD59-A6C34878D82A}">
                    <a16:rowId xmlns:a16="http://schemas.microsoft.com/office/drawing/2014/main" val="2999301524"/>
                  </a:ext>
                </a:extLst>
              </a:tr>
              <a:tr h="326835">
                <a:tc>
                  <a:txBody>
                    <a:bodyPr/>
                    <a:lstStyle/>
                    <a:p>
                      <a:pPr algn="ctr"/>
                      <a:r>
                        <a:rPr lang="en-US" sz="1200" b="1" dirty="0">
                          <a:solidFill>
                            <a:schemeClr val="tx1"/>
                          </a:solidFill>
                          <a:effectLst/>
                        </a:rPr>
                        <a:t>11</a:t>
                      </a:r>
                    </a:p>
                  </a:txBody>
                  <a:tcPr marL="47625" marR="47625" marT="9525" marB="9525" anchor="ctr"/>
                </a:tc>
                <a:tc>
                  <a:txBody>
                    <a:bodyPr/>
                    <a:lstStyle/>
                    <a:p>
                      <a:pPr algn="l" fontAlgn="b"/>
                      <a:r>
                        <a:rPr lang="en-US" sz="1200" b="1" i="0" u="none" strike="noStrike">
                          <a:solidFill>
                            <a:srgbClr val="000000"/>
                          </a:solidFill>
                          <a:effectLst/>
                          <a:latin typeface="+mn-lt"/>
                        </a:rPr>
                        <a:t>Austin , TX</a:t>
                      </a:r>
                    </a:p>
                  </a:txBody>
                  <a:tcPr marL="7620" marR="7620" marT="7620" marB="0" anchor="ctr"/>
                </a:tc>
                <a:tc>
                  <a:txBody>
                    <a:bodyPr/>
                    <a:lstStyle/>
                    <a:p>
                      <a:pPr algn="r" fontAlgn="b"/>
                      <a:r>
                        <a:rPr lang="en-US" sz="1200" b="1" i="0" u="none" strike="noStrike">
                          <a:solidFill>
                            <a:srgbClr val="000000"/>
                          </a:solidFill>
                          <a:effectLst/>
                          <a:latin typeface="+mn-lt"/>
                        </a:rPr>
                        <a:t>790,390</a:t>
                      </a:r>
                    </a:p>
                  </a:txBody>
                  <a:tcPr marL="7620" marR="7620" marT="7620" marB="0" anchor="ctr"/>
                </a:tc>
                <a:tc>
                  <a:txBody>
                    <a:bodyPr/>
                    <a:lstStyle/>
                    <a:p>
                      <a:pPr algn="r" fontAlgn="b"/>
                      <a:r>
                        <a:rPr lang="en-US" sz="1200" b="1" i="0" u="none" strike="noStrike">
                          <a:solidFill>
                            <a:srgbClr val="000000"/>
                          </a:solidFill>
                          <a:effectLst/>
                          <a:latin typeface="+mn-lt"/>
                        </a:rPr>
                        <a:t>828,694</a:t>
                      </a:r>
                    </a:p>
                  </a:txBody>
                  <a:tcPr marL="7620" marR="7620" marT="7620" marB="0" anchor="ctr"/>
                </a:tc>
                <a:tc>
                  <a:txBody>
                    <a:bodyPr/>
                    <a:lstStyle/>
                    <a:p>
                      <a:pPr algn="r" fontAlgn="b"/>
                      <a:r>
                        <a:rPr lang="en-US" sz="1200" b="1" i="0" u="none" strike="noStrike">
                          <a:solidFill>
                            <a:srgbClr val="000000"/>
                          </a:solidFill>
                          <a:effectLst/>
                          <a:latin typeface="+mn-lt"/>
                        </a:rPr>
                        <a:t>854,841</a:t>
                      </a:r>
                    </a:p>
                  </a:txBody>
                  <a:tcPr marL="7620" marR="7620" marT="7620" marB="0" anchor="ctr"/>
                </a:tc>
                <a:tc>
                  <a:txBody>
                    <a:bodyPr/>
                    <a:lstStyle/>
                    <a:p>
                      <a:pPr algn="r" fontAlgn="b"/>
                      <a:r>
                        <a:rPr lang="en-US" sz="1200" b="1" i="0" u="none" strike="noStrike">
                          <a:solidFill>
                            <a:srgbClr val="000000"/>
                          </a:solidFill>
                          <a:effectLst/>
                          <a:latin typeface="+mn-lt"/>
                        </a:rPr>
                        <a:t>875,463</a:t>
                      </a:r>
                    </a:p>
                  </a:txBody>
                  <a:tcPr marL="7620" marR="7620" marT="7620" marB="0" anchor="ctr"/>
                </a:tc>
                <a:tc>
                  <a:txBody>
                    <a:bodyPr/>
                    <a:lstStyle/>
                    <a:p>
                      <a:pPr algn="r" fontAlgn="b"/>
                      <a:r>
                        <a:rPr lang="en-US" sz="1200" b="1" i="0" u="none" strike="noStrike">
                          <a:solidFill>
                            <a:srgbClr val="000000"/>
                          </a:solidFill>
                          <a:effectLst/>
                          <a:latin typeface="+mn-lt"/>
                        </a:rPr>
                        <a:t>901,734</a:t>
                      </a:r>
                    </a:p>
                  </a:txBody>
                  <a:tcPr marL="7620" marR="7620" marT="7620" marB="0" anchor="ctr"/>
                </a:tc>
                <a:tc>
                  <a:txBody>
                    <a:bodyPr/>
                    <a:lstStyle/>
                    <a:p>
                      <a:pPr algn="r" fontAlgn="b"/>
                      <a:r>
                        <a:rPr lang="en-US" sz="1200" b="1" i="0" u="none" strike="noStrike" dirty="0">
                          <a:solidFill>
                            <a:srgbClr val="000000"/>
                          </a:solidFill>
                          <a:effectLst/>
                          <a:latin typeface="+mn-lt"/>
                        </a:rPr>
                        <a:t>921,545</a:t>
                      </a:r>
                    </a:p>
                  </a:txBody>
                  <a:tcPr marL="7620" marR="7620" marT="7620" marB="0" anchor="ctr"/>
                </a:tc>
                <a:tc>
                  <a:txBody>
                    <a:bodyPr/>
                    <a:lstStyle/>
                    <a:p>
                      <a:pPr algn="r" fontAlgn="b"/>
                      <a:r>
                        <a:rPr lang="en-US" sz="1200" b="1" i="0" u="none" strike="noStrike">
                          <a:solidFill>
                            <a:srgbClr val="000000"/>
                          </a:solidFill>
                          <a:effectLst/>
                          <a:latin typeface="+mn-lt"/>
                        </a:rPr>
                        <a:t>939,768</a:t>
                      </a:r>
                    </a:p>
                  </a:txBody>
                  <a:tcPr marL="7620" marR="7620" marT="7620" marB="0" anchor="ctr"/>
                </a:tc>
                <a:tc>
                  <a:txBody>
                    <a:bodyPr/>
                    <a:lstStyle/>
                    <a:p>
                      <a:pPr algn="r" fontAlgn="b"/>
                      <a:r>
                        <a:rPr lang="en-US" sz="1200" b="1" i="0" u="none" strike="noStrike">
                          <a:solidFill>
                            <a:srgbClr val="000000"/>
                          </a:solidFill>
                          <a:effectLst/>
                          <a:latin typeface="+mn-lt"/>
                        </a:rPr>
                        <a:t>951,750</a:t>
                      </a:r>
                    </a:p>
                  </a:txBody>
                  <a:tcPr marL="7620" marR="7620" marT="7620" marB="0" anchor="ctr"/>
                </a:tc>
                <a:tc>
                  <a:txBody>
                    <a:bodyPr/>
                    <a:lstStyle/>
                    <a:p>
                      <a:pPr algn="r" fontAlgn="b"/>
                      <a:r>
                        <a:rPr lang="en-US" sz="1200" b="1" i="0" u="none" strike="noStrike" dirty="0">
                          <a:solidFill>
                            <a:srgbClr val="000000"/>
                          </a:solidFill>
                          <a:effectLst/>
                          <a:latin typeface="+mn-lt"/>
                        </a:rPr>
                        <a:t>964,254</a:t>
                      </a:r>
                    </a:p>
                  </a:txBody>
                  <a:tcPr marL="7620" marR="7620" marT="7620" marB="0" anchor="ctr"/>
                </a:tc>
                <a:extLst>
                  <a:ext uri="{0D108BD9-81ED-4DB2-BD59-A6C34878D82A}">
                    <a16:rowId xmlns:a16="http://schemas.microsoft.com/office/drawing/2014/main" val="2656660567"/>
                  </a:ext>
                </a:extLst>
              </a:tr>
              <a:tr h="326835">
                <a:tc>
                  <a:txBody>
                    <a:bodyPr/>
                    <a:lstStyle/>
                    <a:p>
                      <a:pPr algn="ctr"/>
                      <a:r>
                        <a:rPr lang="en-US" sz="1200" b="0" dirty="0" smtClean="0">
                          <a:solidFill>
                            <a:schemeClr val="tx1"/>
                          </a:solidFill>
                          <a:effectLst/>
                        </a:rPr>
                        <a:t>12</a:t>
                      </a:r>
                      <a:endParaRPr lang="en-US" sz="1200" b="0" dirty="0">
                        <a:solidFill>
                          <a:schemeClr val="tx1"/>
                        </a:solidFill>
                        <a:effectLst/>
                      </a:endParaRPr>
                    </a:p>
                  </a:txBody>
                  <a:tcPr marL="47625" marR="47625" marT="9525" marB="9525" anchor="ctr"/>
                </a:tc>
                <a:tc>
                  <a:txBody>
                    <a:bodyPr/>
                    <a:lstStyle/>
                    <a:p>
                      <a:pPr algn="l" fontAlgn="b"/>
                      <a:r>
                        <a:rPr lang="en-US" sz="1200" b="0" i="0" u="none" strike="noStrike">
                          <a:solidFill>
                            <a:srgbClr val="000000"/>
                          </a:solidFill>
                          <a:effectLst/>
                          <a:latin typeface="+mn-lt"/>
                        </a:rPr>
                        <a:t>Jacksonville , FL</a:t>
                      </a:r>
                    </a:p>
                  </a:txBody>
                  <a:tcPr marL="7620" marR="7620" marT="7620" marB="0" anchor="ctr"/>
                </a:tc>
                <a:tc>
                  <a:txBody>
                    <a:bodyPr/>
                    <a:lstStyle/>
                    <a:p>
                      <a:pPr algn="r" fontAlgn="b"/>
                      <a:r>
                        <a:rPr lang="en-US" sz="1200" b="0" i="0" u="none" strike="noStrike">
                          <a:solidFill>
                            <a:srgbClr val="000000"/>
                          </a:solidFill>
                          <a:effectLst/>
                          <a:latin typeface="+mn-lt"/>
                        </a:rPr>
                        <a:t>821,784</a:t>
                      </a:r>
                    </a:p>
                  </a:txBody>
                  <a:tcPr marL="7620" marR="7620" marT="7620" marB="0" anchor="ctr"/>
                </a:tc>
                <a:tc>
                  <a:txBody>
                    <a:bodyPr/>
                    <a:lstStyle/>
                    <a:p>
                      <a:pPr algn="r" fontAlgn="b"/>
                      <a:r>
                        <a:rPr lang="en-US" sz="1200" b="0" i="0" u="none" strike="noStrike">
                          <a:solidFill>
                            <a:srgbClr val="000000"/>
                          </a:solidFill>
                          <a:effectLst/>
                          <a:latin typeface="+mn-lt"/>
                        </a:rPr>
                        <a:t>829,554</a:t>
                      </a:r>
                    </a:p>
                  </a:txBody>
                  <a:tcPr marL="7620" marR="7620" marT="7620" marB="0" anchor="ctr"/>
                </a:tc>
                <a:tc>
                  <a:txBody>
                    <a:bodyPr/>
                    <a:lstStyle/>
                    <a:p>
                      <a:pPr algn="r" fontAlgn="b"/>
                      <a:r>
                        <a:rPr lang="en-US" sz="1200" b="0" i="0" u="none" strike="noStrike">
                          <a:solidFill>
                            <a:srgbClr val="000000"/>
                          </a:solidFill>
                          <a:effectLst/>
                          <a:latin typeface="+mn-lt"/>
                        </a:rPr>
                        <a:t>836,997</a:t>
                      </a:r>
                    </a:p>
                  </a:txBody>
                  <a:tcPr marL="7620" marR="7620" marT="7620" marB="0" anchor="ctr"/>
                </a:tc>
                <a:tc>
                  <a:txBody>
                    <a:bodyPr/>
                    <a:lstStyle/>
                    <a:p>
                      <a:pPr algn="r" fontAlgn="b"/>
                      <a:r>
                        <a:rPr lang="en-US" sz="1200" b="0" i="0" u="none" strike="noStrike">
                          <a:solidFill>
                            <a:srgbClr val="000000"/>
                          </a:solidFill>
                          <a:effectLst/>
                          <a:latin typeface="+mn-lt"/>
                        </a:rPr>
                        <a:t>842,762</a:t>
                      </a:r>
                    </a:p>
                  </a:txBody>
                  <a:tcPr marL="7620" marR="7620" marT="7620" marB="0" anchor="ctr"/>
                </a:tc>
                <a:tc>
                  <a:txBody>
                    <a:bodyPr/>
                    <a:lstStyle/>
                    <a:p>
                      <a:pPr algn="r" fontAlgn="b"/>
                      <a:r>
                        <a:rPr lang="en-US" sz="1200" b="0" i="0" u="none" strike="noStrike">
                          <a:solidFill>
                            <a:srgbClr val="000000"/>
                          </a:solidFill>
                          <a:effectLst/>
                          <a:latin typeface="+mn-lt"/>
                        </a:rPr>
                        <a:t>852,560</a:t>
                      </a:r>
                    </a:p>
                  </a:txBody>
                  <a:tcPr marL="7620" marR="7620" marT="7620" marB="0" anchor="ctr"/>
                </a:tc>
                <a:tc>
                  <a:txBody>
                    <a:bodyPr/>
                    <a:lstStyle/>
                    <a:p>
                      <a:pPr algn="r" fontAlgn="b"/>
                      <a:r>
                        <a:rPr lang="en-US" sz="1200" b="0" i="0" u="none" strike="noStrike">
                          <a:solidFill>
                            <a:srgbClr val="000000"/>
                          </a:solidFill>
                          <a:effectLst/>
                          <a:latin typeface="+mn-lt"/>
                        </a:rPr>
                        <a:t>865,835</a:t>
                      </a:r>
                    </a:p>
                  </a:txBody>
                  <a:tcPr marL="7620" marR="7620" marT="7620" marB="0" anchor="ctr"/>
                </a:tc>
                <a:tc>
                  <a:txBody>
                    <a:bodyPr/>
                    <a:lstStyle/>
                    <a:p>
                      <a:pPr algn="r" fontAlgn="b"/>
                      <a:r>
                        <a:rPr lang="en-US" sz="1200" b="0" i="0" u="none" strike="noStrike" dirty="0">
                          <a:solidFill>
                            <a:srgbClr val="000000"/>
                          </a:solidFill>
                          <a:effectLst/>
                          <a:latin typeface="+mn-lt"/>
                        </a:rPr>
                        <a:t>880,495</a:t>
                      </a:r>
                    </a:p>
                  </a:txBody>
                  <a:tcPr marL="7620" marR="7620" marT="7620" marB="0" anchor="ctr"/>
                </a:tc>
                <a:tc>
                  <a:txBody>
                    <a:bodyPr/>
                    <a:lstStyle/>
                    <a:p>
                      <a:pPr algn="r" fontAlgn="b"/>
                      <a:r>
                        <a:rPr lang="en-US" sz="1200" b="0" i="0" u="none" strike="noStrike">
                          <a:solidFill>
                            <a:srgbClr val="000000"/>
                          </a:solidFill>
                          <a:effectLst/>
                          <a:latin typeface="+mn-lt"/>
                        </a:rPr>
                        <a:t>891,736</a:t>
                      </a:r>
                    </a:p>
                  </a:txBody>
                  <a:tcPr marL="7620" marR="7620" marT="7620" marB="0" anchor="ctr"/>
                </a:tc>
                <a:tc>
                  <a:txBody>
                    <a:bodyPr/>
                    <a:lstStyle/>
                    <a:p>
                      <a:pPr algn="r" fontAlgn="b"/>
                      <a:r>
                        <a:rPr lang="en-US" sz="1200" b="0" i="0" u="none" strike="noStrike">
                          <a:solidFill>
                            <a:srgbClr val="000000"/>
                          </a:solidFill>
                          <a:effectLst/>
                          <a:latin typeface="+mn-lt"/>
                        </a:rPr>
                        <a:t>903,889</a:t>
                      </a:r>
                    </a:p>
                  </a:txBody>
                  <a:tcPr marL="7620" marR="7620" marT="7620" marB="0" anchor="ctr"/>
                </a:tc>
                <a:extLst>
                  <a:ext uri="{0D108BD9-81ED-4DB2-BD59-A6C34878D82A}">
                    <a16:rowId xmlns:a16="http://schemas.microsoft.com/office/drawing/2014/main" val="3475081397"/>
                  </a:ext>
                </a:extLst>
              </a:tr>
              <a:tr h="326835">
                <a:tc>
                  <a:txBody>
                    <a:bodyPr/>
                    <a:lstStyle/>
                    <a:p>
                      <a:pPr algn="ctr"/>
                      <a:r>
                        <a:rPr lang="en-US" sz="1200" b="1" dirty="0" smtClean="0">
                          <a:solidFill>
                            <a:schemeClr val="tx1"/>
                          </a:solidFill>
                          <a:effectLst/>
                        </a:rPr>
                        <a:t>13</a:t>
                      </a:r>
                      <a:endParaRPr lang="en-US" sz="1200" b="1" dirty="0">
                        <a:solidFill>
                          <a:schemeClr val="tx1"/>
                        </a:solidFill>
                        <a:effectLst/>
                      </a:endParaRPr>
                    </a:p>
                  </a:txBody>
                  <a:tcPr marL="47625" marR="47625" marT="9525" marB="9525" anchor="ctr"/>
                </a:tc>
                <a:tc>
                  <a:txBody>
                    <a:bodyPr/>
                    <a:lstStyle/>
                    <a:p>
                      <a:pPr algn="l" fontAlgn="b"/>
                      <a:r>
                        <a:rPr lang="en-US" sz="1200" b="1" i="0" u="none" strike="noStrike">
                          <a:solidFill>
                            <a:srgbClr val="000000"/>
                          </a:solidFill>
                          <a:effectLst/>
                          <a:latin typeface="+mn-lt"/>
                        </a:rPr>
                        <a:t>Fort Worth , TX</a:t>
                      </a:r>
                    </a:p>
                  </a:txBody>
                  <a:tcPr marL="7620" marR="7620" marT="7620" marB="0" anchor="ctr"/>
                </a:tc>
                <a:tc>
                  <a:txBody>
                    <a:bodyPr/>
                    <a:lstStyle/>
                    <a:p>
                      <a:pPr algn="r" fontAlgn="b"/>
                      <a:r>
                        <a:rPr lang="en-US" sz="1200" b="1" i="0" u="none" strike="noStrike">
                          <a:solidFill>
                            <a:srgbClr val="000000"/>
                          </a:solidFill>
                          <a:effectLst/>
                          <a:latin typeface="+mn-lt"/>
                        </a:rPr>
                        <a:t>741,206</a:t>
                      </a:r>
                    </a:p>
                  </a:txBody>
                  <a:tcPr marL="7620" marR="7620" marT="7620" marB="0" anchor="ctr"/>
                </a:tc>
                <a:tc>
                  <a:txBody>
                    <a:bodyPr/>
                    <a:lstStyle/>
                    <a:p>
                      <a:pPr algn="r" fontAlgn="b"/>
                      <a:r>
                        <a:rPr lang="en-US" sz="1200" b="1" i="0" u="none" strike="noStrike">
                          <a:solidFill>
                            <a:srgbClr val="000000"/>
                          </a:solidFill>
                          <a:effectLst/>
                          <a:latin typeface="+mn-lt"/>
                        </a:rPr>
                        <a:t>764,034</a:t>
                      </a:r>
                    </a:p>
                  </a:txBody>
                  <a:tcPr marL="7620" marR="7620" marT="7620" marB="0" anchor="ctr"/>
                </a:tc>
                <a:tc>
                  <a:txBody>
                    <a:bodyPr/>
                    <a:lstStyle/>
                    <a:p>
                      <a:pPr algn="r" fontAlgn="b"/>
                      <a:r>
                        <a:rPr lang="en-US" sz="1200" b="1" i="0" u="none" strike="noStrike">
                          <a:solidFill>
                            <a:srgbClr val="000000"/>
                          </a:solidFill>
                          <a:effectLst/>
                          <a:latin typeface="+mn-lt"/>
                        </a:rPr>
                        <a:t>781,059</a:t>
                      </a:r>
                    </a:p>
                  </a:txBody>
                  <a:tcPr marL="7620" marR="7620" marT="7620" marB="0" anchor="ctr"/>
                </a:tc>
                <a:tc>
                  <a:txBody>
                    <a:bodyPr/>
                    <a:lstStyle/>
                    <a:p>
                      <a:pPr algn="r" fontAlgn="b"/>
                      <a:r>
                        <a:rPr lang="en-US" sz="1200" b="1" i="0" u="none" strike="noStrike">
                          <a:solidFill>
                            <a:srgbClr val="000000"/>
                          </a:solidFill>
                          <a:effectLst/>
                          <a:latin typeface="+mn-lt"/>
                        </a:rPr>
                        <a:t>796,175</a:t>
                      </a:r>
                    </a:p>
                  </a:txBody>
                  <a:tcPr marL="7620" marR="7620" marT="7620" marB="0" anchor="ctr"/>
                </a:tc>
                <a:tc>
                  <a:txBody>
                    <a:bodyPr/>
                    <a:lstStyle/>
                    <a:p>
                      <a:pPr algn="r" fontAlgn="b"/>
                      <a:r>
                        <a:rPr lang="en-US" sz="1200" b="1" i="0" u="none" strike="noStrike">
                          <a:solidFill>
                            <a:srgbClr val="000000"/>
                          </a:solidFill>
                          <a:effectLst/>
                          <a:latin typeface="+mn-lt"/>
                        </a:rPr>
                        <a:t>815,135</a:t>
                      </a:r>
                    </a:p>
                  </a:txBody>
                  <a:tcPr marL="7620" marR="7620" marT="7620" marB="0" anchor="ctr"/>
                </a:tc>
                <a:tc>
                  <a:txBody>
                    <a:bodyPr/>
                    <a:lstStyle/>
                    <a:p>
                      <a:pPr algn="r" fontAlgn="b"/>
                      <a:r>
                        <a:rPr lang="en-US" sz="1200" b="1" i="0" u="none" strike="noStrike">
                          <a:solidFill>
                            <a:srgbClr val="000000"/>
                          </a:solidFill>
                          <a:effectLst/>
                          <a:latin typeface="+mn-lt"/>
                        </a:rPr>
                        <a:t>835,950</a:t>
                      </a:r>
                    </a:p>
                  </a:txBody>
                  <a:tcPr marL="7620" marR="7620" marT="7620" marB="0" anchor="ctr"/>
                </a:tc>
                <a:tc>
                  <a:txBody>
                    <a:bodyPr/>
                    <a:lstStyle/>
                    <a:p>
                      <a:pPr algn="r" fontAlgn="b"/>
                      <a:r>
                        <a:rPr lang="en-US" sz="1200" b="1" i="0" u="none" strike="noStrike" dirty="0">
                          <a:solidFill>
                            <a:srgbClr val="000000"/>
                          </a:solidFill>
                          <a:effectLst/>
                          <a:latin typeface="+mn-lt"/>
                        </a:rPr>
                        <a:t>856,902</a:t>
                      </a:r>
                    </a:p>
                  </a:txBody>
                  <a:tcPr marL="7620" marR="7620" marT="7620" marB="0" anchor="ctr"/>
                </a:tc>
                <a:tc>
                  <a:txBody>
                    <a:bodyPr/>
                    <a:lstStyle/>
                    <a:p>
                      <a:pPr algn="r" fontAlgn="b"/>
                      <a:r>
                        <a:rPr lang="en-US" sz="1200" b="1" i="0" u="none" strike="noStrike">
                          <a:solidFill>
                            <a:srgbClr val="000000"/>
                          </a:solidFill>
                          <a:effectLst/>
                          <a:latin typeface="+mn-lt"/>
                        </a:rPr>
                        <a:t>875,456</a:t>
                      </a:r>
                    </a:p>
                  </a:txBody>
                  <a:tcPr marL="7620" marR="7620" marT="7620" marB="0" anchor="ctr"/>
                </a:tc>
                <a:tc>
                  <a:txBody>
                    <a:bodyPr/>
                    <a:lstStyle/>
                    <a:p>
                      <a:pPr algn="r" fontAlgn="b"/>
                      <a:r>
                        <a:rPr lang="en-US" sz="1200" b="1" i="0" u="none" strike="noStrike" dirty="0">
                          <a:solidFill>
                            <a:srgbClr val="000000"/>
                          </a:solidFill>
                          <a:effectLst/>
                          <a:latin typeface="+mn-lt"/>
                        </a:rPr>
                        <a:t>895,008</a:t>
                      </a:r>
                    </a:p>
                  </a:txBody>
                  <a:tcPr marL="7620" marR="7620" marT="7620" marB="0" anchor="ctr"/>
                </a:tc>
                <a:extLst>
                  <a:ext uri="{0D108BD9-81ED-4DB2-BD59-A6C34878D82A}">
                    <a16:rowId xmlns:a16="http://schemas.microsoft.com/office/drawing/2014/main" val="903840337"/>
                  </a:ext>
                </a:extLst>
              </a:tr>
              <a:tr h="326835">
                <a:tc>
                  <a:txBody>
                    <a:bodyPr/>
                    <a:lstStyle/>
                    <a:p>
                      <a:pPr algn="ctr"/>
                      <a:r>
                        <a:rPr lang="en-US" sz="1200" b="0" dirty="0" smtClean="0">
                          <a:solidFill>
                            <a:schemeClr val="tx1"/>
                          </a:solidFill>
                          <a:effectLst/>
                        </a:rPr>
                        <a:t>14</a:t>
                      </a:r>
                      <a:endParaRPr lang="en-US" sz="1200" b="0" dirty="0">
                        <a:solidFill>
                          <a:schemeClr val="tx1"/>
                        </a:solidFill>
                        <a:effectLst/>
                      </a:endParaRPr>
                    </a:p>
                  </a:txBody>
                  <a:tcPr marL="47625" marR="47625" marT="9525" marB="9525" anchor="ctr"/>
                </a:tc>
                <a:tc>
                  <a:txBody>
                    <a:bodyPr/>
                    <a:lstStyle/>
                    <a:p>
                      <a:pPr algn="l" fontAlgn="b"/>
                      <a:r>
                        <a:rPr lang="en-US" sz="1200" b="0" i="0" u="none" strike="noStrike">
                          <a:solidFill>
                            <a:srgbClr val="000000"/>
                          </a:solidFill>
                          <a:effectLst/>
                          <a:latin typeface="+mn-lt"/>
                        </a:rPr>
                        <a:t>Columbus , OH</a:t>
                      </a:r>
                    </a:p>
                  </a:txBody>
                  <a:tcPr marL="7620" marR="7620" marT="7620" marB="0" anchor="ctr"/>
                </a:tc>
                <a:tc>
                  <a:txBody>
                    <a:bodyPr/>
                    <a:lstStyle/>
                    <a:p>
                      <a:pPr algn="r" fontAlgn="b"/>
                      <a:r>
                        <a:rPr lang="en-US" sz="1200" b="0" i="0" u="none" strike="noStrike">
                          <a:solidFill>
                            <a:srgbClr val="000000"/>
                          </a:solidFill>
                          <a:effectLst/>
                          <a:latin typeface="+mn-lt"/>
                        </a:rPr>
                        <a:t>787,033</a:t>
                      </a:r>
                    </a:p>
                  </a:txBody>
                  <a:tcPr marL="7620" marR="7620" marT="7620" marB="0" anchor="ctr"/>
                </a:tc>
                <a:tc>
                  <a:txBody>
                    <a:bodyPr/>
                    <a:lstStyle/>
                    <a:p>
                      <a:pPr algn="r" fontAlgn="b"/>
                      <a:r>
                        <a:rPr lang="en-US" sz="1200" b="0" i="0" u="none" strike="noStrike">
                          <a:solidFill>
                            <a:srgbClr val="000000"/>
                          </a:solidFill>
                          <a:effectLst/>
                          <a:latin typeface="+mn-lt"/>
                        </a:rPr>
                        <a:t>800,522</a:t>
                      </a:r>
                    </a:p>
                  </a:txBody>
                  <a:tcPr marL="7620" marR="7620" marT="7620" marB="0" anchor="ctr"/>
                </a:tc>
                <a:tc>
                  <a:txBody>
                    <a:bodyPr/>
                    <a:lstStyle/>
                    <a:p>
                      <a:pPr algn="r" fontAlgn="b"/>
                      <a:r>
                        <a:rPr lang="en-US" sz="1200" b="0" i="0" u="none" strike="noStrike">
                          <a:solidFill>
                            <a:srgbClr val="000000"/>
                          </a:solidFill>
                          <a:effectLst/>
                          <a:latin typeface="+mn-lt"/>
                        </a:rPr>
                        <a:t>812,711</a:t>
                      </a:r>
                    </a:p>
                  </a:txBody>
                  <a:tcPr marL="7620" marR="7620" marT="7620" marB="0" anchor="ctr"/>
                </a:tc>
                <a:tc>
                  <a:txBody>
                    <a:bodyPr/>
                    <a:lstStyle/>
                    <a:p>
                      <a:pPr algn="r" fontAlgn="b"/>
                      <a:r>
                        <a:rPr lang="en-US" sz="1200" b="0" i="0" u="none" strike="noStrike">
                          <a:solidFill>
                            <a:srgbClr val="000000"/>
                          </a:solidFill>
                          <a:effectLst/>
                          <a:latin typeface="+mn-lt"/>
                        </a:rPr>
                        <a:t>827,824</a:t>
                      </a:r>
                    </a:p>
                  </a:txBody>
                  <a:tcPr marL="7620" marR="7620" marT="7620" marB="0" anchor="ctr"/>
                </a:tc>
                <a:tc>
                  <a:txBody>
                    <a:bodyPr/>
                    <a:lstStyle/>
                    <a:p>
                      <a:pPr algn="r" fontAlgn="b"/>
                      <a:r>
                        <a:rPr lang="en-US" sz="1200" b="0" i="0" u="none" strike="noStrike">
                          <a:solidFill>
                            <a:srgbClr val="000000"/>
                          </a:solidFill>
                          <a:effectLst/>
                          <a:latin typeface="+mn-lt"/>
                        </a:rPr>
                        <a:t>841,740</a:t>
                      </a:r>
                    </a:p>
                  </a:txBody>
                  <a:tcPr marL="7620" marR="7620" marT="7620" marB="0" anchor="ctr"/>
                </a:tc>
                <a:tc>
                  <a:txBody>
                    <a:bodyPr/>
                    <a:lstStyle/>
                    <a:p>
                      <a:pPr algn="r" fontAlgn="b"/>
                      <a:r>
                        <a:rPr lang="en-US" sz="1200" b="0" i="0" u="none" strike="noStrike">
                          <a:solidFill>
                            <a:srgbClr val="000000"/>
                          </a:solidFill>
                          <a:effectLst/>
                          <a:latin typeface="+mn-lt"/>
                        </a:rPr>
                        <a:t>855,012</a:t>
                      </a:r>
                    </a:p>
                  </a:txBody>
                  <a:tcPr marL="7620" marR="7620" marT="7620" marB="0" anchor="ctr"/>
                </a:tc>
                <a:tc>
                  <a:txBody>
                    <a:bodyPr/>
                    <a:lstStyle/>
                    <a:p>
                      <a:pPr algn="r" fontAlgn="b"/>
                      <a:r>
                        <a:rPr lang="en-US" sz="1200" b="0" i="0" u="none" strike="noStrike">
                          <a:solidFill>
                            <a:srgbClr val="000000"/>
                          </a:solidFill>
                          <a:effectLst/>
                          <a:latin typeface="+mn-lt"/>
                        </a:rPr>
                        <a:t>866,918</a:t>
                      </a:r>
                    </a:p>
                  </a:txBody>
                  <a:tcPr marL="7620" marR="7620" marT="7620" marB="0" anchor="ctr"/>
                </a:tc>
                <a:tc>
                  <a:txBody>
                    <a:bodyPr/>
                    <a:lstStyle/>
                    <a:p>
                      <a:pPr algn="r" fontAlgn="b"/>
                      <a:r>
                        <a:rPr lang="en-US" sz="1200" b="0" i="0" u="none" strike="noStrike" dirty="0">
                          <a:solidFill>
                            <a:srgbClr val="000000"/>
                          </a:solidFill>
                          <a:effectLst/>
                          <a:latin typeface="+mn-lt"/>
                        </a:rPr>
                        <a:t>881,763</a:t>
                      </a:r>
                    </a:p>
                  </a:txBody>
                  <a:tcPr marL="7620" marR="7620" marT="7620" marB="0" anchor="ctr"/>
                </a:tc>
                <a:tc>
                  <a:txBody>
                    <a:bodyPr/>
                    <a:lstStyle/>
                    <a:p>
                      <a:pPr algn="r" fontAlgn="b"/>
                      <a:r>
                        <a:rPr lang="en-US" sz="1200" b="0" i="0" u="none" strike="noStrike" dirty="0">
                          <a:solidFill>
                            <a:srgbClr val="000000"/>
                          </a:solidFill>
                          <a:effectLst/>
                          <a:latin typeface="+mn-lt"/>
                        </a:rPr>
                        <a:t>892,533</a:t>
                      </a:r>
                    </a:p>
                  </a:txBody>
                  <a:tcPr marL="7620" marR="7620" marT="7620" marB="0" anchor="ctr"/>
                </a:tc>
                <a:extLst>
                  <a:ext uri="{0D108BD9-81ED-4DB2-BD59-A6C34878D82A}">
                    <a16:rowId xmlns:a16="http://schemas.microsoft.com/office/drawing/2014/main" val="3978602403"/>
                  </a:ext>
                </a:extLst>
              </a:tr>
              <a:tr h="326835">
                <a:tc>
                  <a:txBody>
                    <a:bodyPr/>
                    <a:lstStyle/>
                    <a:p>
                      <a:pPr algn="ctr"/>
                      <a:r>
                        <a:rPr lang="en-US" sz="1200" b="0" dirty="0" smtClean="0">
                          <a:solidFill>
                            <a:schemeClr val="tx1"/>
                          </a:solidFill>
                          <a:effectLst/>
                        </a:rPr>
                        <a:t>15</a:t>
                      </a:r>
                      <a:endParaRPr lang="en-US" sz="1200" b="0" dirty="0">
                        <a:solidFill>
                          <a:schemeClr val="tx1"/>
                        </a:solidFill>
                        <a:effectLst/>
                      </a:endParaRPr>
                    </a:p>
                  </a:txBody>
                  <a:tcPr marL="47625" marR="47625" marT="9525" marB="9525" anchor="ctr"/>
                </a:tc>
                <a:tc>
                  <a:txBody>
                    <a:bodyPr/>
                    <a:lstStyle/>
                    <a:p>
                      <a:pPr algn="l" fontAlgn="b"/>
                      <a:r>
                        <a:rPr lang="en-US" sz="1200" b="0" i="0" u="none" strike="noStrike">
                          <a:solidFill>
                            <a:srgbClr val="000000"/>
                          </a:solidFill>
                          <a:effectLst/>
                          <a:latin typeface="+mn-lt"/>
                        </a:rPr>
                        <a:t>San Francisco , CA</a:t>
                      </a:r>
                    </a:p>
                  </a:txBody>
                  <a:tcPr marL="7620" marR="7620" marT="7620" marB="0" anchor="ctr"/>
                </a:tc>
                <a:tc>
                  <a:txBody>
                    <a:bodyPr/>
                    <a:lstStyle/>
                    <a:p>
                      <a:pPr algn="r" fontAlgn="b"/>
                      <a:r>
                        <a:rPr lang="en-US" sz="1200" b="0" i="0" u="none" strike="noStrike">
                          <a:solidFill>
                            <a:srgbClr val="000000"/>
                          </a:solidFill>
                          <a:effectLst/>
                          <a:latin typeface="+mn-lt"/>
                        </a:rPr>
                        <a:t>805,235</a:t>
                      </a:r>
                    </a:p>
                  </a:txBody>
                  <a:tcPr marL="7620" marR="7620" marT="7620" marB="0" anchor="ctr"/>
                </a:tc>
                <a:tc>
                  <a:txBody>
                    <a:bodyPr/>
                    <a:lstStyle/>
                    <a:p>
                      <a:pPr algn="r" fontAlgn="b"/>
                      <a:r>
                        <a:rPr lang="en-US" sz="1200" b="0" i="0" u="none" strike="noStrike">
                          <a:solidFill>
                            <a:srgbClr val="000000"/>
                          </a:solidFill>
                          <a:effectLst/>
                          <a:latin typeface="+mn-lt"/>
                        </a:rPr>
                        <a:t>815,677</a:t>
                      </a:r>
                    </a:p>
                  </a:txBody>
                  <a:tcPr marL="7620" marR="7620" marT="7620" marB="0" anchor="ctr"/>
                </a:tc>
                <a:tc>
                  <a:txBody>
                    <a:bodyPr/>
                    <a:lstStyle/>
                    <a:p>
                      <a:pPr algn="r" fontAlgn="b"/>
                      <a:r>
                        <a:rPr lang="en-US" sz="1200" b="0" i="0" u="none" strike="noStrike">
                          <a:solidFill>
                            <a:srgbClr val="000000"/>
                          </a:solidFill>
                          <a:effectLst/>
                          <a:latin typeface="+mn-lt"/>
                        </a:rPr>
                        <a:t>829,027</a:t>
                      </a:r>
                    </a:p>
                  </a:txBody>
                  <a:tcPr marL="7620" marR="7620" marT="7620" marB="0" anchor="ctr"/>
                </a:tc>
                <a:tc>
                  <a:txBody>
                    <a:bodyPr/>
                    <a:lstStyle/>
                    <a:p>
                      <a:pPr algn="r" fontAlgn="b"/>
                      <a:r>
                        <a:rPr lang="en-US" sz="1200" b="0" i="0" u="none" strike="noStrike">
                          <a:solidFill>
                            <a:srgbClr val="000000"/>
                          </a:solidFill>
                          <a:effectLst/>
                          <a:latin typeface="+mn-lt"/>
                        </a:rPr>
                        <a:t>839,841</a:t>
                      </a:r>
                    </a:p>
                  </a:txBody>
                  <a:tcPr marL="7620" marR="7620" marT="7620" marB="0" anchor="ctr"/>
                </a:tc>
                <a:tc>
                  <a:txBody>
                    <a:bodyPr/>
                    <a:lstStyle/>
                    <a:p>
                      <a:pPr algn="r" fontAlgn="b"/>
                      <a:r>
                        <a:rPr lang="en-US" sz="1200" b="0" i="0" u="none" strike="noStrike">
                          <a:solidFill>
                            <a:srgbClr val="000000"/>
                          </a:solidFill>
                          <a:effectLst/>
                          <a:latin typeface="+mn-lt"/>
                        </a:rPr>
                        <a:t>851,116</a:t>
                      </a:r>
                    </a:p>
                  </a:txBody>
                  <a:tcPr marL="7620" marR="7620" marT="7620" marB="0" anchor="ctr"/>
                </a:tc>
                <a:tc>
                  <a:txBody>
                    <a:bodyPr/>
                    <a:lstStyle/>
                    <a:p>
                      <a:pPr algn="r" fontAlgn="b"/>
                      <a:r>
                        <a:rPr lang="en-US" sz="1200" b="0" i="0" u="none" strike="noStrike">
                          <a:solidFill>
                            <a:srgbClr val="000000"/>
                          </a:solidFill>
                          <a:effectLst/>
                          <a:latin typeface="+mn-lt"/>
                        </a:rPr>
                        <a:t>863,836</a:t>
                      </a:r>
                    </a:p>
                  </a:txBody>
                  <a:tcPr marL="7620" marR="7620" marT="7620" marB="0" anchor="ctr"/>
                </a:tc>
                <a:tc>
                  <a:txBody>
                    <a:bodyPr/>
                    <a:lstStyle/>
                    <a:p>
                      <a:pPr algn="r" fontAlgn="b"/>
                      <a:r>
                        <a:rPr lang="en-US" sz="1200" b="0" i="0" u="none" strike="noStrike">
                          <a:solidFill>
                            <a:srgbClr val="000000"/>
                          </a:solidFill>
                          <a:effectLst/>
                          <a:latin typeface="+mn-lt"/>
                        </a:rPr>
                        <a:t>872,795</a:t>
                      </a:r>
                    </a:p>
                  </a:txBody>
                  <a:tcPr marL="7620" marR="7620" marT="7620" marB="0" anchor="ctr"/>
                </a:tc>
                <a:tc>
                  <a:txBody>
                    <a:bodyPr/>
                    <a:lstStyle/>
                    <a:p>
                      <a:pPr algn="r" fontAlgn="b"/>
                      <a:r>
                        <a:rPr lang="en-US" sz="1200" b="0" i="0" u="none" strike="noStrike">
                          <a:solidFill>
                            <a:srgbClr val="000000"/>
                          </a:solidFill>
                          <a:effectLst/>
                          <a:latin typeface="+mn-lt"/>
                        </a:rPr>
                        <a:t>879,166</a:t>
                      </a:r>
                    </a:p>
                  </a:txBody>
                  <a:tcPr marL="7620" marR="7620" marT="7620" marB="0" anchor="ctr"/>
                </a:tc>
                <a:tc>
                  <a:txBody>
                    <a:bodyPr/>
                    <a:lstStyle/>
                    <a:p>
                      <a:pPr algn="r" fontAlgn="b"/>
                      <a:r>
                        <a:rPr lang="en-US" sz="1200" b="0" i="0" u="none" strike="noStrike" dirty="0">
                          <a:solidFill>
                            <a:srgbClr val="000000"/>
                          </a:solidFill>
                          <a:effectLst/>
                          <a:latin typeface="+mn-lt"/>
                        </a:rPr>
                        <a:t>883,305</a:t>
                      </a:r>
                    </a:p>
                  </a:txBody>
                  <a:tcPr marL="7620" marR="7620" marT="7620" marB="0" anchor="ctr"/>
                </a:tc>
                <a:extLst>
                  <a:ext uri="{0D108BD9-81ED-4DB2-BD59-A6C34878D82A}">
                    <a16:rowId xmlns:a16="http://schemas.microsoft.com/office/drawing/2014/main" val="1805083645"/>
                  </a:ext>
                </a:extLst>
              </a:tr>
            </a:tbl>
          </a:graphicData>
        </a:graphic>
      </p:graphicFrame>
      <p:sp>
        <p:nvSpPr>
          <p:cNvPr id="5" name="Rectangle 4"/>
          <p:cNvSpPr/>
          <p:nvPr/>
        </p:nvSpPr>
        <p:spPr>
          <a:xfrm>
            <a:off x="76200" y="6523476"/>
            <a:ext cx="4572000" cy="264368"/>
          </a:xfrm>
          <a:prstGeom prst="rect">
            <a:avLst/>
          </a:prstGeom>
        </p:spPr>
        <p:txBody>
          <a:bodyPr>
            <a:spAutoFit/>
          </a:bodyPr>
          <a:lstStyle/>
          <a:p>
            <a:pPr marL="0" marR="0">
              <a:lnSpc>
                <a:spcPct val="107000"/>
              </a:lnSpc>
              <a:spcBef>
                <a:spcPts val="0"/>
              </a:spcBef>
              <a:spcAft>
                <a:spcPts val="0"/>
              </a:spcAft>
            </a:pPr>
            <a:r>
              <a:rPr lang="en-US" sz="1050" dirty="0">
                <a:solidFill>
                  <a:schemeClr val="bg1">
                    <a:lumMod val="50000"/>
                  </a:schemeClr>
                </a:solidFill>
              </a:rPr>
              <a:t>Source: U.S. Census  Bureau, </a:t>
            </a:r>
            <a:r>
              <a:rPr lang="en-US" sz="1050" dirty="0" smtClean="0">
                <a:solidFill>
                  <a:schemeClr val="bg1">
                    <a:lumMod val="50000"/>
                  </a:schemeClr>
                </a:solidFill>
              </a:rPr>
              <a:t>2018 </a:t>
            </a:r>
            <a:r>
              <a:rPr lang="en-US" sz="1050" dirty="0">
                <a:solidFill>
                  <a:schemeClr val="bg1">
                    <a:lumMod val="50000"/>
                  </a:schemeClr>
                </a:solidFill>
              </a:rPr>
              <a:t>Vintage Population Estimates</a:t>
            </a:r>
            <a:endParaRPr lang="en-US" sz="10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958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7623</TotalTime>
  <Words>3076</Words>
  <Application>Microsoft Office PowerPoint</Application>
  <PresentationFormat>On-screen Show (4:3)</PresentationFormat>
  <Paragraphs>900</Paragraphs>
  <Slides>40</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40</vt:i4>
      </vt:variant>
    </vt:vector>
  </HeadingPairs>
  <TitlesOfParts>
    <vt:vector size="52" baseType="lpstr">
      <vt:lpstr>ＭＳ Ｐゴシック</vt:lpstr>
      <vt:lpstr>Arial</vt:lpstr>
      <vt:lpstr>Calibri</vt:lpstr>
      <vt:lpstr>Calibri Light</vt:lpstr>
      <vt:lpstr>Century Gothic</vt:lpstr>
      <vt:lpstr>Roboto</vt:lpstr>
      <vt:lpstr>Times New Roman</vt:lpstr>
      <vt:lpstr>Office Theme</vt:lpstr>
      <vt:lpstr>2_Office Theme</vt:lpstr>
      <vt:lpstr>1_Office Theme</vt:lpstr>
      <vt:lpstr>Custom Design</vt:lpstr>
      <vt:lpstr>3_Office Theme</vt:lpstr>
      <vt:lpstr>PowerPoint Presentation</vt:lpstr>
      <vt:lpstr>PowerPoint Presentation</vt:lpstr>
      <vt:lpstr>Population Growth of Select States, 2000-2019</vt:lpstr>
      <vt:lpstr>PowerPoint Presentation</vt:lpstr>
      <vt:lpstr>Estimates of Percent Components of Population Change, Texas, 2011-2019</vt:lpstr>
      <vt:lpstr>Total Estimated Population by County, Texas, 2018</vt:lpstr>
      <vt:lpstr>Estimated Population Change, Texas Counties,  2010 to 2018</vt:lpstr>
      <vt:lpstr>Estimated Percent Change of the Total Population by County, Texas, 2010 to 2018</vt:lpstr>
      <vt:lpstr>Largest U.S. Cities, 2018</vt:lpstr>
      <vt:lpstr>15 Fastest-Growing Large Cities and Towns between 2017 and 2018 (Populations of 50,000 or more in 2017)</vt:lpstr>
      <vt:lpstr>Top 10 Metros in Numeric Growth,  2010 to 2018</vt:lpstr>
      <vt:lpstr>Top 10 Metros in Percentage Growth,  2010 to 2018</vt:lpstr>
      <vt:lpstr>County to County Migration Flows, Travis County, 2013-2017</vt:lpstr>
      <vt:lpstr>PowerPoint Presentation</vt:lpstr>
      <vt:lpstr>PowerPoint Presentation</vt:lpstr>
      <vt:lpstr>Race/Ethnicity Composition, Austin Metro Area and Its Counties, 2018</vt:lpstr>
      <vt:lpstr>Numeric and Percent Change by Race/Ethnicity, 2010 to 2018</vt:lpstr>
      <vt:lpstr>Percent of Total Population Change Contributed by Race/Ethnicity, 2010 to 2018</vt:lpstr>
      <vt:lpstr>Percent Change by Age Group, Austin Metro Counties, 2010-2018</vt:lpstr>
      <vt:lpstr>PowerPoint Presentation</vt:lpstr>
      <vt:lpstr>PowerPoint Presentation</vt:lpstr>
      <vt:lpstr>PowerPoint Presentation</vt:lpstr>
      <vt:lpstr>Unemployment Rate, 2008 to 2019</vt:lpstr>
      <vt:lpstr>Housing Affordability in Select Texas Metros,  2006-2019</vt:lpstr>
      <vt:lpstr>Percent Population 25 Years Plus with HS Degree and Above, Austin Metro, Census Tracts, 2017</vt:lpstr>
      <vt:lpstr>Percent Population 25 years plus with a Bachelor’s Degree and Above, Austin Metro, Census Tracts, 2017</vt:lpstr>
      <vt:lpstr>Percent of Below Poverty, Austin Metro, Census Tracts, 2017</vt:lpstr>
      <vt:lpstr>Median Household Income, Austin Metro, Census Tracts, 2017</vt:lpstr>
      <vt:lpstr>PowerPoint Presentation</vt:lpstr>
      <vt:lpstr>Projected Population, 2010-2050, Texas</vt:lpstr>
      <vt:lpstr>Projected Population by Race and Ethnicity,  Texas 2010-2050</vt:lpstr>
      <vt:lpstr>Population Projections, Austin-Round Rock Metro Area, 2010-2050</vt:lpstr>
      <vt:lpstr>Population Projections by Race/Ethnicity,  Austin Metro Area, 2010-2050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450</cp:revision>
  <cp:lastPrinted>2020-01-12T23:04:29Z</cp:lastPrinted>
  <dcterms:created xsi:type="dcterms:W3CDTF">2016-06-30T18:52:57Z</dcterms:created>
  <dcterms:modified xsi:type="dcterms:W3CDTF">2020-01-12T23:05:42Z</dcterms:modified>
</cp:coreProperties>
</file>