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673" r:id="rId6"/>
    <p:sldMasterId id="2147483703" r:id="rId7"/>
    <p:sldMasterId id="2147483721" r:id="rId8"/>
  </p:sldMasterIdLst>
  <p:notesMasterIdLst>
    <p:notesMasterId r:id="rId28"/>
  </p:notesMasterIdLst>
  <p:handoutMasterIdLst>
    <p:handoutMasterId r:id="rId29"/>
  </p:handoutMasterIdLst>
  <p:sldIdLst>
    <p:sldId id="549" r:id="rId9"/>
    <p:sldId id="689" r:id="rId10"/>
    <p:sldId id="592" r:id="rId11"/>
    <p:sldId id="676" r:id="rId12"/>
    <p:sldId id="604" r:id="rId13"/>
    <p:sldId id="677" r:id="rId14"/>
    <p:sldId id="680" r:id="rId15"/>
    <p:sldId id="692" r:id="rId16"/>
    <p:sldId id="693" r:id="rId17"/>
    <p:sldId id="694" r:id="rId18"/>
    <p:sldId id="695" r:id="rId19"/>
    <p:sldId id="534" r:id="rId20"/>
    <p:sldId id="687" r:id="rId21"/>
    <p:sldId id="688" r:id="rId22"/>
    <p:sldId id="696" r:id="rId23"/>
    <p:sldId id="697" r:id="rId24"/>
    <p:sldId id="698" r:id="rId25"/>
    <p:sldId id="674" r:id="rId26"/>
    <p:sldId id="659" r:id="rId27"/>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B00"/>
    <a:srgbClr val="CC9900"/>
    <a:srgbClr val="254061"/>
    <a:srgbClr val="205493"/>
    <a:srgbClr val="458DCF"/>
    <a:srgbClr val="4B91D1"/>
    <a:srgbClr val="ECF3FA"/>
    <a:srgbClr val="F8A662"/>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1" autoAdjust="0"/>
    <p:restoredTop sz="75253" autoAdjust="0"/>
  </p:normalViewPr>
  <p:slideViewPr>
    <p:cSldViewPr snapToGrid="0">
      <p:cViewPr varScale="1">
        <p:scale>
          <a:sx n="106" d="100"/>
          <a:sy n="106" d="100"/>
        </p:scale>
        <p:origin x="330" y="102"/>
      </p:cViewPr>
      <p:guideLst/>
    </p:cSldViewPr>
  </p:slideViewPr>
  <p:notesTextViewPr>
    <p:cViewPr>
      <p:scale>
        <a:sx n="1" d="1"/>
        <a:sy n="1" d="1"/>
      </p:scale>
      <p:origin x="0" y="0"/>
    </p:cViewPr>
  </p:notesTextViewPr>
  <p:notesViewPr>
    <p:cSldViewPr snapToGrid="0">
      <p:cViewPr varScale="1">
        <p:scale>
          <a:sx n="134" d="100"/>
          <a:sy n="134" d="100"/>
        </p:scale>
        <p:origin x="46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CB Estimates, linear projections</c:v>
                </c:pt>
              </c:strCache>
            </c:strRef>
          </c:tx>
          <c:spPr>
            <a:solidFill>
              <a:schemeClr val="accent1"/>
            </a:solidFill>
            <a:ln>
              <a:noFill/>
            </a:ln>
            <a:effectLst/>
          </c:spPr>
          <c:invertIfNegative val="0"/>
          <c:dPt>
            <c:idx val="9"/>
            <c:invertIfNegative val="0"/>
            <c:bubble3D val="0"/>
            <c:spPr>
              <a:solidFill>
                <a:schemeClr val="accent1"/>
              </a:solidFill>
              <a:ln>
                <a:noFill/>
              </a:ln>
              <a:effectLst/>
            </c:spPr>
            <c:extLst>
              <c:ext xmlns:c16="http://schemas.microsoft.com/office/drawing/2014/chart" uri="{C3380CC4-5D6E-409C-BE32-E72D297353CC}">
                <c16:uniqueId val="{00000001-EF35-4266-B9F1-4342188EB8E0}"/>
              </c:ext>
            </c:extLst>
          </c:dPt>
          <c:dPt>
            <c:idx val="10"/>
            <c:invertIfNegative val="0"/>
            <c:bubble3D val="0"/>
            <c:spPr>
              <a:pattFill prst="dkUpDiag">
                <a:fgClr>
                  <a:schemeClr val="accent1"/>
                </a:fgClr>
                <a:bgClr>
                  <a:schemeClr val="bg1"/>
                </a:bgClr>
              </a:pattFill>
              <a:ln>
                <a:noFill/>
              </a:ln>
              <a:effectLst/>
            </c:spPr>
            <c:extLst>
              <c:ext xmlns:c16="http://schemas.microsoft.com/office/drawing/2014/chart" uri="{C3380CC4-5D6E-409C-BE32-E72D297353CC}">
                <c16:uniqueId val="{00000003-EF35-4266-B9F1-4342188EB8E0}"/>
              </c:ext>
            </c:extLst>
          </c:dPt>
          <c:dLbls>
            <c:dLbl>
              <c:idx val="0"/>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F35-4266-B9F1-4342188EB8E0}"/>
                </c:ext>
              </c:extLst>
            </c:dLbl>
            <c:dLbl>
              <c:idx val="10"/>
              <c:layout>
                <c:manualLayout>
                  <c:x val="-4.0778889125345927E-2"/>
                  <c:y val="-1.5554147967645347E-2"/>
                </c:manualLayout>
              </c:layout>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F35-4266-B9F1-4342188EB8E0}"/>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#,##0</c:formatCode>
                <c:ptCount val="11"/>
                <c:pt idx="0">
                  <c:v>25145561</c:v>
                </c:pt>
                <c:pt idx="1">
                  <c:v>25645629</c:v>
                </c:pt>
                <c:pt idx="2">
                  <c:v>26084481</c:v>
                </c:pt>
                <c:pt idx="3">
                  <c:v>26480266</c:v>
                </c:pt>
                <c:pt idx="4">
                  <c:v>26964333</c:v>
                </c:pt>
                <c:pt idx="5">
                  <c:v>27470056</c:v>
                </c:pt>
                <c:pt idx="6">
                  <c:v>27914410</c:v>
                </c:pt>
                <c:pt idx="7">
                  <c:v>28295273</c:v>
                </c:pt>
                <c:pt idx="8">
                  <c:v>28628666</c:v>
                </c:pt>
                <c:pt idx="9">
                  <c:v>28995881</c:v>
                </c:pt>
                <c:pt idx="10">
                  <c:v>29360067.354318134</c:v>
                </c:pt>
              </c:numCache>
            </c:numRef>
          </c:val>
          <c:extLst>
            <c:ext xmlns:c16="http://schemas.microsoft.com/office/drawing/2014/chart" uri="{C3380CC4-5D6E-409C-BE32-E72D297353CC}">
              <c16:uniqueId val="{00000005-EF35-4266-B9F1-4342188EB8E0}"/>
            </c:ext>
          </c:extLst>
        </c:ser>
        <c:ser>
          <c:idx val="1"/>
          <c:order val="1"/>
          <c:tx>
            <c:strRef>
              <c:f>Sheet1!$C$1</c:f>
              <c:strCache>
                <c:ptCount val="1"/>
                <c:pt idx="0">
                  <c:v>TDC Projections</c:v>
                </c:pt>
              </c:strCache>
            </c:strRef>
          </c:tx>
          <c:spPr>
            <a:solidFill>
              <a:schemeClr val="accent1">
                <a:lumMod val="50000"/>
              </a:schemeClr>
            </a:solidFill>
            <a:ln>
              <a:noFill/>
            </a:ln>
            <a:effectLst/>
          </c:spPr>
          <c:invertIfNegative val="0"/>
          <c:dLbls>
            <c:dLbl>
              <c:idx val="10"/>
              <c:layout>
                <c:manualLayout>
                  <c:x val="0"/>
                  <c:y val="-2.651405704321917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F35-4266-B9F1-4342188EB8E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Sheet1!$C$2:$C$12</c:f>
              <c:numCache>
                <c:formatCode>#,##0</c:formatCode>
                <c:ptCount val="11"/>
                <c:pt idx="0">
                  <c:v>25145561</c:v>
                </c:pt>
                <c:pt idx="1">
                  <c:v>25567291</c:v>
                </c:pt>
                <c:pt idx="2">
                  <c:v>25996722</c:v>
                </c:pt>
                <c:pt idx="3">
                  <c:v>26433242</c:v>
                </c:pt>
                <c:pt idx="4">
                  <c:v>26876429</c:v>
                </c:pt>
                <c:pt idx="5">
                  <c:v>27326193</c:v>
                </c:pt>
                <c:pt idx="6">
                  <c:v>27782691</c:v>
                </c:pt>
                <c:pt idx="7">
                  <c:v>28245982</c:v>
                </c:pt>
                <c:pt idx="8">
                  <c:v>28716123</c:v>
                </c:pt>
                <c:pt idx="9">
                  <c:v>29193268</c:v>
                </c:pt>
                <c:pt idx="10">
                  <c:v>29677668</c:v>
                </c:pt>
              </c:numCache>
            </c:numRef>
          </c:val>
          <c:extLst>
            <c:ext xmlns:c16="http://schemas.microsoft.com/office/drawing/2014/chart" uri="{C3380CC4-5D6E-409C-BE32-E72D297353CC}">
              <c16:uniqueId val="{00000007-EF35-4266-B9F1-4342188EB8E0}"/>
            </c:ext>
          </c:extLst>
        </c:ser>
        <c:dLbls>
          <c:showLegendKey val="0"/>
          <c:showVal val="0"/>
          <c:showCatName val="0"/>
          <c:showSerName val="0"/>
          <c:showPercent val="0"/>
          <c:showBubbleSize val="0"/>
        </c:dLbls>
        <c:gapWidth val="219"/>
        <c:axId val="230727096"/>
        <c:axId val="230727424"/>
      </c:barChart>
      <c:catAx>
        <c:axId val="23072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0727424"/>
        <c:crossesAt val="0"/>
        <c:auto val="1"/>
        <c:lblAlgn val="ctr"/>
        <c:lblOffset val="100"/>
        <c:noMultiLvlLbl val="0"/>
      </c:catAx>
      <c:valAx>
        <c:axId val="2307274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30727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97671441740577E-2"/>
          <c:y val="2.7347413306167315E-2"/>
          <c:w val="0.8962805108573576"/>
          <c:h val="0.89334452849842982"/>
        </c:manualLayout>
      </c:layout>
      <c:lineChart>
        <c:grouping val="standard"/>
        <c:varyColors val="0"/>
        <c:ser>
          <c:idx val="0"/>
          <c:order val="0"/>
          <c:tx>
            <c:strRef>
              <c:f>ProjScenariosData!$B$1</c:f>
              <c:strCache>
                <c:ptCount val="1"/>
                <c:pt idx="0">
                  <c:v>CB Population Estimates</c:v>
                </c:pt>
              </c:strCache>
            </c:strRef>
          </c:tx>
          <c:spPr>
            <a:ln w="44450" cap="rnd">
              <a:solidFill>
                <a:srgbClr val="00B0F0"/>
              </a:solidFill>
              <a:prstDash val="sysDash"/>
              <a:round/>
            </a:ln>
            <a:effectLst/>
          </c:spPr>
          <c:marker>
            <c:symbol val="none"/>
          </c:marker>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0-8804-49BC-A056-C1D4306B3970}"/>
                </c:ext>
              </c:extLst>
            </c:dLbl>
            <c:dLbl>
              <c:idx val="1"/>
              <c:delete val="1"/>
              <c:extLst>
                <c:ext xmlns:c15="http://schemas.microsoft.com/office/drawing/2012/chart" uri="{CE6537A1-D6FC-4f65-9D91-7224C49458BB}"/>
                <c:ext xmlns:c16="http://schemas.microsoft.com/office/drawing/2014/chart" uri="{C3380CC4-5D6E-409C-BE32-E72D297353CC}">
                  <c16:uniqueId val="{00000001-8804-49BC-A056-C1D4306B3970}"/>
                </c:ext>
              </c:extLst>
            </c:dLbl>
            <c:dLbl>
              <c:idx val="2"/>
              <c:delete val="1"/>
              <c:extLst>
                <c:ext xmlns:c15="http://schemas.microsoft.com/office/drawing/2012/chart" uri="{CE6537A1-D6FC-4f65-9D91-7224C49458BB}"/>
                <c:ext xmlns:c16="http://schemas.microsoft.com/office/drawing/2014/chart" uri="{C3380CC4-5D6E-409C-BE32-E72D297353CC}">
                  <c16:uniqueId val="{00000002-8804-49BC-A056-C1D4306B3970}"/>
                </c:ext>
              </c:extLst>
            </c:dLbl>
            <c:dLbl>
              <c:idx val="3"/>
              <c:delete val="1"/>
              <c:extLst>
                <c:ext xmlns:c15="http://schemas.microsoft.com/office/drawing/2012/chart" uri="{CE6537A1-D6FC-4f65-9D91-7224C49458BB}"/>
                <c:ext xmlns:c16="http://schemas.microsoft.com/office/drawing/2014/chart" uri="{C3380CC4-5D6E-409C-BE32-E72D297353CC}">
                  <c16:uniqueId val="{00000003-8804-49BC-A056-C1D4306B3970}"/>
                </c:ext>
              </c:extLst>
            </c:dLbl>
            <c:dLbl>
              <c:idx val="4"/>
              <c:delete val="1"/>
              <c:extLst>
                <c:ext xmlns:c15="http://schemas.microsoft.com/office/drawing/2012/chart" uri="{CE6537A1-D6FC-4f65-9D91-7224C49458BB}"/>
                <c:ext xmlns:c16="http://schemas.microsoft.com/office/drawing/2014/chart" uri="{C3380CC4-5D6E-409C-BE32-E72D297353CC}">
                  <c16:uniqueId val="{00000004-8804-49BC-A056-C1D4306B3970}"/>
                </c:ext>
              </c:extLst>
            </c:dLbl>
            <c:dLbl>
              <c:idx val="5"/>
              <c:delete val="1"/>
              <c:extLst>
                <c:ext xmlns:c15="http://schemas.microsoft.com/office/drawing/2012/chart" uri="{CE6537A1-D6FC-4f65-9D91-7224C49458BB}"/>
                <c:ext xmlns:c16="http://schemas.microsoft.com/office/drawing/2014/chart" uri="{C3380CC4-5D6E-409C-BE32-E72D297353CC}">
                  <c16:uniqueId val="{00000005-8804-49BC-A056-C1D4306B3970}"/>
                </c:ext>
              </c:extLst>
            </c:dLbl>
            <c:dLbl>
              <c:idx val="6"/>
              <c:delete val="1"/>
              <c:extLst>
                <c:ext xmlns:c15="http://schemas.microsoft.com/office/drawing/2012/chart" uri="{CE6537A1-D6FC-4f65-9D91-7224C49458BB}"/>
                <c:ext xmlns:c16="http://schemas.microsoft.com/office/drawing/2014/chart" uri="{C3380CC4-5D6E-409C-BE32-E72D297353CC}">
                  <c16:uniqueId val="{00000006-8804-49BC-A056-C1D4306B3970}"/>
                </c:ext>
              </c:extLst>
            </c:dLbl>
            <c:dLbl>
              <c:idx val="7"/>
              <c:delete val="1"/>
              <c:extLst>
                <c:ext xmlns:c15="http://schemas.microsoft.com/office/drawing/2012/chart" uri="{CE6537A1-D6FC-4f65-9D91-7224C49458BB}"/>
                <c:ext xmlns:c16="http://schemas.microsoft.com/office/drawing/2014/chart" uri="{C3380CC4-5D6E-409C-BE32-E72D297353CC}">
                  <c16:uniqueId val="{00000007-8804-49BC-A056-C1D4306B3970}"/>
                </c:ext>
              </c:extLst>
            </c:dLbl>
            <c:dLbl>
              <c:idx val="8"/>
              <c:delete val="1"/>
              <c:extLst>
                <c:ext xmlns:c15="http://schemas.microsoft.com/office/drawing/2012/chart" uri="{CE6537A1-D6FC-4f65-9D91-7224C49458BB}"/>
                <c:ext xmlns:c16="http://schemas.microsoft.com/office/drawing/2014/chart" uri="{C3380CC4-5D6E-409C-BE32-E72D297353CC}">
                  <c16:uniqueId val="{00000008-8804-49BC-A056-C1D4306B397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ProjScenariosData!$A$2:$A$12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ProjScenariosData!$B$2:$B$12</c:f>
              <c:numCache>
                <c:formatCode>#,##0</c:formatCode>
                <c:ptCount val="11"/>
                <c:pt idx="0">
                  <c:v>25145561</c:v>
                </c:pt>
                <c:pt idx="1">
                  <c:v>25645629</c:v>
                </c:pt>
                <c:pt idx="2">
                  <c:v>26084481</c:v>
                </c:pt>
                <c:pt idx="3">
                  <c:v>26480266</c:v>
                </c:pt>
                <c:pt idx="4">
                  <c:v>26964333</c:v>
                </c:pt>
                <c:pt idx="5">
                  <c:v>27470056</c:v>
                </c:pt>
                <c:pt idx="6">
                  <c:v>27914410</c:v>
                </c:pt>
                <c:pt idx="7">
                  <c:v>28295273</c:v>
                </c:pt>
                <c:pt idx="8">
                  <c:v>28628666</c:v>
                </c:pt>
                <c:pt idx="9">
                  <c:v>28995881</c:v>
                </c:pt>
              </c:numCache>
            </c:numRef>
          </c:val>
          <c:smooth val="0"/>
          <c:extLst>
            <c:ext xmlns:c16="http://schemas.microsoft.com/office/drawing/2014/chart" uri="{C3380CC4-5D6E-409C-BE32-E72D297353CC}">
              <c16:uniqueId val="{00000009-8804-49BC-A056-C1D4306B3970}"/>
            </c:ext>
          </c:extLst>
        </c:ser>
        <c:ser>
          <c:idx val="1"/>
          <c:order val="1"/>
          <c:tx>
            <c:strRef>
              <c:f>ProjScenariosData!$C$1</c:f>
              <c:strCache>
                <c:ptCount val="1"/>
                <c:pt idx="0">
                  <c:v>Zero Migration</c:v>
                </c:pt>
              </c:strCache>
            </c:strRef>
          </c:tx>
          <c:spPr>
            <a:ln w="63500" cap="rnd" cmpd="dbl">
              <a:solidFill>
                <a:schemeClr val="accent3">
                  <a:lumMod val="75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A-8804-49BC-A056-C1D4306B3970}"/>
                </c:ext>
              </c:extLst>
            </c:dLbl>
            <c:dLbl>
              <c:idx val="1"/>
              <c:delete val="1"/>
              <c:extLst>
                <c:ext xmlns:c15="http://schemas.microsoft.com/office/drawing/2012/chart" uri="{CE6537A1-D6FC-4f65-9D91-7224C49458BB}"/>
                <c:ext xmlns:c16="http://schemas.microsoft.com/office/drawing/2014/chart" uri="{C3380CC4-5D6E-409C-BE32-E72D297353CC}">
                  <c16:uniqueId val="{0000000B-8804-49BC-A056-C1D4306B3970}"/>
                </c:ext>
              </c:extLst>
            </c:dLbl>
            <c:dLbl>
              <c:idx val="2"/>
              <c:delete val="1"/>
              <c:extLst>
                <c:ext xmlns:c15="http://schemas.microsoft.com/office/drawing/2012/chart" uri="{CE6537A1-D6FC-4f65-9D91-7224C49458BB}"/>
                <c:ext xmlns:c16="http://schemas.microsoft.com/office/drawing/2014/chart" uri="{C3380CC4-5D6E-409C-BE32-E72D297353CC}">
                  <c16:uniqueId val="{0000000C-8804-49BC-A056-C1D4306B3970}"/>
                </c:ext>
              </c:extLst>
            </c:dLbl>
            <c:dLbl>
              <c:idx val="3"/>
              <c:delete val="1"/>
              <c:extLst>
                <c:ext xmlns:c15="http://schemas.microsoft.com/office/drawing/2012/chart" uri="{CE6537A1-D6FC-4f65-9D91-7224C49458BB}"/>
                <c:ext xmlns:c16="http://schemas.microsoft.com/office/drawing/2014/chart" uri="{C3380CC4-5D6E-409C-BE32-E72D297353CC}">
                  <c16:uniqueId val="{0000000D-8804-49BC-A056-C1D4306B3970}"/>
                </c:ext>
              </c:extLst>
            </c:dLbl>
            <c:dLbl>
              <c:idx val="4"/>
              <c:delete val="1"/>
              <c:extLst>
                <c:ext xmlns:c15="http://schemas.microsoft.com/office/drawing/2012/chart" uri="{CE6537A1-D6FC-4f65-9D91-7224C49458BB}"/>
                <c:ext xmlns:c16="http://schemas.microsoft.com/office/drawing/2014/chart" uri="{C3380CC4-5D6E-409C-BE32-E72D297353CC}">
                  <c16:uniqueId val="{0000000E-8804-49BC-A056-C1D4306B3970}"/>
                </c:ext>
              </c:extLst>
            </c:dLbl>
            <c:dLbl>
              <c:idx val="5"/>
              <c:delete val="1"/>
              <c:extLst>
                <c:ext xmlns:c15="http://schemas.microsoft.com/office/drawing/2012/chart" uri="{CE6537A1-D6FC-4f65-9D91-7224C49458BB}"/>
                <c:ext xmlns:c16="http://schemas.microsoft.com/office/drawing/2014/chart" uri="{C3380CC4-5D6E-409C-BE32-E72D297353CC}">
                  <c16:uniqueId val="{0000000F-8804-49BC-A056-C1D4306B3970}"/>
                </c:ext>
              </c:extLst>
            </c:dLbl>
            <c:dLbl>
              <c:idx val="6"/>
              <c:delete val="1"/>
              <c:extLst>
                <c:ext xmlns:c15="http://schemas.microsoft.com/office/drawing/2012/chart" uri="{CE6537A1-D6FC-4f65-9D91-7224C49458BB}"/>
                <c:ext xmlns:c16="http://schemas.microsoft.com/office/drawing/2014/chart" uri="{C3380CC4-5D6E-409C-BE32-E72D297353CC}">
                  <c16:uniqueId val="{00000010-8804-49BC-A056-C1D4306B3970}"/>
                </c:ext>
              </c:extLst>
            </c:dLbl>
            <c:dLbl>
              <c:idx val="7"/>
              <c:delete val="1"/>
              <c:extLst>
                <c:ext xmlns:c15="http://schemas.microsoft.com/office/drawing/2012/chart" uri="{CE6537A1-D6FC-4f65-9D91-7224C49458BB}"/>
                <c:ext xmlns:c16="http://schemas.microsoft.com/office/drawing/2014/chart" uri="{C3380CC4-5D6E-409C-BE32-E72D297353CC}">
                  <c16:uniqueId val="{00000011-8804-49BC-A056-C1D4306B3970}"/>
                </c:ext>
              </c:extLst>
            </c:dLbl>
            <c:dLbl>
              <c:idx val="8"/>
              <c:delete val="1"/>
              <c:extLst>
                <c:ext xmlns:c15="http://schemas.microsoft.com/office/drawing/2012/chart" uri="{CE6537A1-D6FC-4f65-9D91-7224C49458BB}"/>
                <c:ext xmlns:c16="http://schemas.microsoft.com/office/drawing/2014/chart" uri="{C3380CC4-5D6E-409C-BE32-E72D297353CC}">
                  <c16:uniqueId val="{00000012-8804-49BC-A056-C1D4306B3970}"/>
                </c:ext>
              </c:extLst>
            </c:dLbl>
            <c:dLbl>
              <c:idx val="9"/>
              <c:delete val="1"/>
              <c:extLst>
                <c:ext xmlns:c15="http://schemas.microsoft.com/office/drawing/2012/chart" uri="{CE6537A1-D6FC-4f65-9D91-7224C49458BB}"/>
                <c:ext xmlns:c16="http://schemas.microsoft.com/office/drawing/2014/chart" uri="{C3380CC4-5D6E-409C-BE32-E72D297353CC}">
                  <c16:uniqueId val="{00000013-8804-49BC-A056-C1D4306B397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ProjScenariosData!$A$2:$A$12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ProjScenariosData!$C$2:$C$12</c:f>
              <c:numCache>
                <c:formatCode>#,##0</c:formatCode>
                <c:ptCount val="11"/>
                <c:pt idx="0">
                  <c:v>25145561</c:v>
                </c:pt>
                <c:pt idx="1">
                  <c:v>25368140</c:v>
                </c:pt>
                <c:pt idx="2">
                  <c:v>25587758</c:v>
                </c:pt>
                <c:pt idx="3">
                  <c:v>25804803</c:v>
                </c:pt>
                <c:pt idx="4">
                  <c:v>26018996</c:v>
                </c:pt>
                <c:pt idx="5">
                  <c:v>26230098</c:v>
                </c:pt>
                <c:pt idx="6">
                  <c:v>26438031</c:v>
                </c:pt>
                <c:pt idx="7">
                  <c:v>26642846</c:v>
                </c:pt>
                <c:pt idx="8">
                  <c:v>26844587</c:v>
                </c:pt>
                <c:pt idx="9">
                  <c:v>27043215</c:v>
                </c:pt>
                <c:pt idx="10">
                  <c:v>27238610</c:v>
                </c:pt>
              </c:numCache>
            </c:numRef>
          </c:val>
          <c:smooth val="0"/>
          <c:extLst>
            <c:ext xmlns:c16="http://schemas.microsoft.com/office/drawing/2014/chart" uri="{C3380CC4-5D6E-409C-BE32-E72D297353CC}">
              <c16:uniqueId val="{00000014-8804-49BC-A056-C1D4306B3970}"/>
            </c:ext>
          </c:extLst>
        </c:ser>
        <c:ser>
          <c:idx val="2"/>
          <c:order val="2"/>
          <c:tx>
            <c:strRef>
              <c:f>ProjScenariosData!$D$1</c:f>
              <c:strCache>
                <c:ptCount val="1"/>
                <c:pt idx="0">
                  <c:v>0.5 Migration</c:v>
                </c:pt>
              </c:strCache>
            </c:strRef>
          </c:tx>
          <c:spPr>
            <a:ln w="63500" cap="rnd" cmpd="dbl">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5-8804-49BC-A056-C1D4306B3970}"/>
                </c:ext>
              </c:extLst>
            </c:dLbl>
            <c:dLbl>
              <c:idx val="1"/>
              <c:delete val="1"/>
              <c:extLst>
                <c:ext xmlns:c15="http://schemas.microsoft.com/office/drawing/2012/chart" uri="{CE6537A1-D6FC-4f65-9D91-7224C49458BB}"/>
                <c:ext xmlns:c16="http://schemas.microsoft.com/office/drawing/2014/chart" uri="{C3380CC4-5D6E-409C-BE32-E72D297353CC}">
                  <c16:uniqueId val="{00000016-8804-49BC-A056-C1D4306B3970}"/>
                </c:ext>
              </c:extLst>
            </c:dLbl>
            <c:dLbl>
              <c:idx val="2"/>
              <c:delete val="1"/>
              <c:extLst>
                <c:ext xmlns:c15="http://schemas.microsoft.com/office/drawing/2012/chart" uri="{CE6537A1-D6FC-4f65-9D91-7224C49458BB}"/>
                <c:ext xmlns:c16="http://schemas.microsoft.com/office/drawing/2014/chart" uri="{C3380CC4-5D6E-409C-BE32-E72D297353CC}">
                  <c16:uniqueId val="{00000017-8804-49BC-A056-C1D4306B3970}"/>
                </c:ext>
              </c:extLst>
            </c:dLbl>
            <c:dLbl>
              <c:idx val="3"/>
              <c:delete val="1"/>
              <c:extLst>
                <c:ext xmlns:c15="http://schemas.microsoft.com/office/drawing/2012/chart" uri="{CE6537A1-D6FC-4f65-9D91-7224C49458BB}"/>
                <c:ext xmlns:c16="http://schemas.microsoft.com/office/drawing/2014/chart" uri="{C3380CC4-5D6E-409C-BE32-E72D297353CC}">
                  <c16:uniqueId val="{00000018-8804-49BC-A056-C1D4306B3970}"/>
                </c:ext>
              </c:extLst>
            </c:dLbl>
            <c:dLbl>
              <c:idx val="4"/>
              <c:delete val="1"/>
              <c:extLst>
                <c:ext xmlns:c15="http://schemas.microsoft.com/office/drawing/2012/chart" uri="{CE6537A1-D6FC-4f65-9D91-7224C49458BB}"/>
                <c:ext xmlns:c16="http://schemas.microsoft.com/office/drawing/2014/chart" uri="{C3380CC4-5D6E-409C-BE32-E72D297353CC}">
                  <c16:uniqueId val="{00000019-8804-49BC-A056-C1D4306B3970}"/>
                </c:ext>
              </c:extLst>
            </c:dLbl>
            <c:dLbl>
              <c:idx val="5"/>
              <c:delete val="1"/>
              <c:extLst>
                <c:ext xmlns:c15="http://schemas.microsoft.com/office/drawing/2012/chart" uri="{CE6537A1-D6FC-4f65-9D91-7224C49458BB}"/>
                <c:ext xmlns:c16="http://schemas.microsoft.com/office/drawing/2014/chart" uri="{C3380CC4-5D6E-409C-BE32-E72D297353CC}">
                  <c16:uniqueId val="{0000001A-8804-49BC-A056-C1D4306B3970}"/>
                </c:ext>
              </c:extLst>
            </c:dLbl>
            <c:dLbl>
              <c:idx val="6"/>
              <c:delete val="1"/>
              <c:extLst>
                <c:ext xmlns:c15="http://schemas.microsoft.com/office/drawing/2012/chart" uri="{CE6537A1-D6FC-4f65-9D91-7224C49458BB}"/>
                <c:ext xmlns:c16="http://schemas.microsoft.com/office/drawing/2014/chart" uri="{C3380CC4-5D6E-409C-BE32-E72D297353CC}">
                  <c16:uniqueId val="{0000001B-8804-49BC-A056-C1D4306B3970}"/>
                </c:ext>
              </c:extLst>
            </c:dLbl>
            <c:dLbl>
              <c:idx val="7"/>
              <c:delete val="1"/>
              <c:extLst>
                <c:ext xmlns:c15="http://schemas.microsoft.com/office/drawing/2012/chart" uri="{CE6537A1-D6FC-4f65-9D91-7224C49458BB}"/>
                <c:ext xmlns:c16="http://schemas.microsoft.com/office/drawing/2014/chart" uri="{C3380CC4-5D6E-409C-BE32-E72D297353CC}">
                  <c16:uniqueId val="{0000001C-8804-49BC-A056-C1D4306B3970}"/>
                </c:ext>
              </c:extLst>
            </c:dLbl>
            <c:dLbl>
              <c:idx val="8"/>
              <c:delete val="1"/>
              <c:extLst>
                <c:ext xmlns:c15="http://schemas.microsoft.com/office/drawing/2012/chart" uri="{CE6537A1-D6FC-4f65-9D91-7224C49458BB}"/>
                <c:ext xmlns:c16="http://schemas.microsoft.com/office/drawing/2014/chart" uri="{C3380CC4-5D6E-409C-BE32-E72D297353CC}">
                  <c16:uniqueId val="{0000001D-8804-49BC-A056-C1D4306B3970}"/>
                </c:ext>
              </c:extLst>
            </c:dLbl>
            <c:dLbl>
              <c:idx val="9"/>
              <c:delete val="1"/>
              <c:extLst>
                <c:ext xmlns:c15="http://schemas.microsoft.com/office/drawing/2012/chart" uri="{CE6537A1-D6FC-4f65-9D91-7224C49458BB}"/>
                <c:ext xmlns:c16="http://schemas.microsoft.com/office/drawing/2014/chart" uri="{C3380CC4-5D6E-409C-BE32-E72D297353CC}">
                  <c16:uniqueId val="{0000001E-8804-49BC-A056-C1D4306B397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ProjScenariosData!$A$2:$A$12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ProjScenariosData!$D$2:$D$12</c:f>
              <c:numCache>
                <c:formatCode>#,##0</c:formatCode>
                <c:ptCount val="11"/>
                <c:pt idx="0">
                  <c:v>25145561</c:v>
                </c:pt>
                <c:pt idx="1">
                  <c:v>25499699</c:v>
                </c:pt>
                <c:pt idx="2">
                  <c:v>25857200</c:v>
                </c:pt>
                <c:pt idx="3">
                  <c:v>26217850</c:v>
                </c:pt>
                <c:pt idx="4">
                  <c:v>26581256</c:v>
                </c:pt>
                <c:pt idx="5">
                  <c:v>26947116</c:v>
                </c:pt>
                <c:pt idx="6">
                  <c:v>27315362</c:v>
                </c:pt>
                <c:pt idx="7">
                  <c:v>27686234</c:v>
                </c:pt>
                <c:pt idx="8">
                  <c:v>28059417</c:v>
                </c:pt>
                <c:pt idx="9">
                  <c:v>28435222</c:v>
                </c:pt>
                <c:pt idx="10">
                  <c:v>28813282</c:v>
                </c:pt>
              </c:numCache>
            </c:numRef>
          </c:val>
          <c:smooth val="0"/>
          <c:extLst>
            <c:ext xmlns:c16="http://schemas.microsoft.com/office/drawing/2014/chart" uri="{C3380CC4-5D6E-409C-BE32-E72D297353CC}">
              <c16:uniqueId val="{0000001F-8804-49BC-A056-C1D4306B3970}"/>
            </c:ext>
          </c:extLst>
        </c:ser>
        <c:ser>
          <c:idx val="3"/>
          <c:order val="3"/>
          <c:tx>
            <c:strRef>
              <c:f>ProjScenariosData!$E$1</c:f>
              <c:strCache>
                <c:ptCount val="1"/>
                <c:pt idx="0">
                  <c:v>1.0 Migration</c:v>
                </c:pt>
              </c:strCache>
            </c:strRef>
          </c:tx>
          <c:spPr>
            <a:ln w="63500" cap="rnd" cmpd="dbl">
              <a:solidFill>
                <a:schemeClr val="accent1">
                  <a:lumMod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0-8804-49BC-A056-C1D4306B3970}"/>
                </c:ext>
              </c:extLst>
            </c:dLbl>
            <c:dLbl>
              <c:idx val="1"/>
              <c:delete val="1"/>
              <c:extLst>
                <c:ext xmlns:c15="http://schemas.microsoft.com/office/drawing/2012/chart" uri="{CE6537A1-D6FC-4f65-9D91-7224C49458BB}"/>
                <c:ext xmlns:c16="http://schemas.microsoft.com/office/drawing/2014/chart" uri="{C3380CC4-5D6E-409C-BE32-E72D297353CC}">
                  <c16:uniqueId val="{00000021-8804-49BC-A056-C1D4306B3970}"/>
                </c:ext>
              </c:extLst>
            </c:dLbl>
            <c:dLbl>
              <c:idx val="2"/>
              <c:delete val="1"/>
              <c:extLst>
                <c:ext xmlns:c15="http://schemas.microsoft.com/office/drawing/2012/chart" uri="{CE6537A1-D6FC-4f65-9D91-7224C49458BB}"/>
                <c:ext xmlns:c16="http://schemas.microsoft.com/office/drawing/2014/chart" uri="{C3380CC4-5D6E-409C-BE32-E72D297353CC}">
                  <c16:uniqueId val="{00000022-8804-49BC-A056-C1D4306B3970}"/>
                </c:ext>
              </c:extLst>
            </c:dLbl>
            <c:dLbl>
              <c:idx val="3"/>
              <c:delete val="1"/>
              <c:extLst>
                <c:ext xmlns:c15="http://schemas.microsoft.com/office/drawing/2012/chart" uri="{CE6537A1-D6FC-4f65-9D91-7224C49458BB}"/>
                <c:ext xmlns:c16="http://schemas.microsoft.com/office/drawing/2014/chart" uri="{C3380CC4-5D6E-409C-BE32-E72D297353CC}">
                  <c16:uniqueId val="{00000023-8804-49BC-A056-C1D4306B3970}"/>
                </c:ext>
              </c:extLst>
            </c:dLbl>
            <c:dLbl>
              <c:idx val="4"/>
              <c:delete val="1"/>
              <c:extLst>
                <c:ext xmlns:c15="http://schemas.microsoft.com/office/drawing/2012/chart" uri="{CE6537A1-D6FC-4f65-9D91-7224C49458BB}"/>
                <c:ext xmlns:c16="http://schemas.microsoft.com/office/drawing/2014/chart" uri="{C3380CC4-5D6E-409C-BE32-E72D297353CC}">
                  <c16:uniqueId val="{00000024-8804-49BC-A056-C1D4306B3970}"/>
                </c:ext>
              </c:extLst>
            </c:dLbl>
            <c:dLbl>
              <c:idx val="5"/>
              <c:delete val="1"/>
              <c:extLst>
                <c:ext xmlns:c15="http://schemas.microsoft.com/office/drawing/2012/chart" uri="{CE6537A1-D6FC-4f65-9D91-7224C49458BB}"/>
                <c:ext xmlns:c16="http://schemas.microsoft.com/office/drawing/2014/chart" uri="{C3380CC4-5D6E-409C-BE32-E72D297353CC}">
                  <c16:uniqueId val="{00000025-8804-49BC-A056-C1D4306B3970}"/>
                </c:ext>
              </c:extLst>
            </c:dLbl>
            <c:dLbl>
              <c:idx val="6"/>
              <c:delete val="1"/>
              <c:extLst>
                <c:ext xmlns:c15="http://schemas.microsoft.com/office/drawing/2012/chart" uri="{CE6537A1-D6FC-4f65-9D91-7224C49458BB}"/>
                <c:ext xmlns:c16="http://schemas.microsoft.com/office/drawing/2014/chart" uri="{C3380CC4-5D6E-409C-BE32-E72D297353CC}">
                  <c16:uniqueId val="{00000026-8804-49BC-A056-C1D4306B3970}"/>
                </c:ext>
              </c:extLst>
            </c:dLbl>
            <c:dLbl>
              <c:idx val="7"/>
              <c:delete val="1"/>
              <c:extLst>
                <c:ext xmlns:c15="http://schemas.microsoft.com/office/drawing/2012/chart" uri="{CE6537A1-D6FC-4f65-9D91-7224C49458BB}"/>
                <c:ext xmlns:c16="http://schemas.microsoft.com/office/drawing/2014/chart" uri="{C3380CC4-5D6E-409C-BE32-E72D297353CC}">
                  <c16:uniqueId val="{00000027-8804-49BC-A056-C1D4306B3970}"/>
                </c:ext>
              </c:extLst>
            </c:dLbl>
            <c:dLbl>
              <c:idx val="8"/>
              <c:delete val="1"/>
              <c:extLst>
                <c:ext xmlns:c15="http://schemas.microsoft.com/office/drawing/2012/chart" uri="{CE6537A1-D6FC-4f65-9D91-7224C49458BB}"/>
                <c:ext xmlns:c16="http://schemas.microsoft.com/office/drawing/2014/chart" uri="{C3380CC4-5D6E-409C-BE32-E72D297353CC}">
                  <c16:uniqueId val="{00000028-8804-49BC-A056-C1D4306B3970}"/>
                </c:ext>
              </c:extLst>
            </c:dLbl>
            <c:dLbl>
              <c:idx val="9"/>
              <c:delete val="1"/>
              <c:extLst>
                <c:ext xmlns:c15="http://schemas.microsoft.com/office/drawing/2012/chart" uri="{CE6537A1-D6FC-4f65-9D91-7224C49458BB}"/>
                <c:ext xmlns:c16="http://schemas.microsoft.com/office/drawing/2014/chart" uri="{C3380CC4-5D6E-409C-BE32-E72D297353CC}">
                  <c16:uniqueId val="{00000029-8804-49BC-A056-C1D4306B397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ProjScenariosData!$A$2:$A$12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ProjScenariosData!$E$2:$E$12</c:f>
              <c:numCache>
                <c:formatCode>#,##0</c:formatCode>
                <c:ptCount val="11"/>
                <c:pt idx="0">
                  <c:v>25145561</c:v>
                </c:pt>
                <c:pt idx="1">
                  <c:v>25631695</c:v>
                </c:pt>
                <c:pt idx="2">
                  <c:v>26130047</c:v>
                </c:pt>
                <c:pt idx="3">
                  <c:v>26640165</c:v>
                </c:pt>
                <c:pt idx="4">
                  <c:v>27161942</c:v>
                </c:pt>
                <c:pt idx="5">
                  <c:v>27695284</c:v>
                </c:pt>
                <c:pt idx="6">
                  <c:v>28240245</c:v>
                </c:pt>
                <c:pt idx="7">
                  <c:v>28797290</c:v>
                </c:pt>
                <c:pt idx="8">
                  <c:v>29366479</c:v>
                </c:pt>
                <c:pt idx="9">
                  <c:v>29948091</c:v>
                </c:pt>
                <c:pt idx="10">
                  <c:v>30541978</c:v>
                </c:pt>
              </c:numCache>
            </c:numRef>
          </c:val>
          <c:smooth val="0"/>
          <c:extLst>
            <c:ext xmlns:c16="http://schemas.microsoft.com/office/drawing/2014/chart" uri="{C3380CC4-5D6E-409C-BE32-E72D297353CC}">
              <c16:uniqueId val="{0000002A-8804-49BC-A056-C1D4306B3970}"/>
            </c:ext>
          </c:extLst>
        </c:ser>
        <c:ser>
          <c:idx val="4"/>
          <c:order val="4"/>
          <c:tx>
            <c:strRef>
              <c:f>ProjScenariosData!$F$1</c:f>
              <c:strCache>
                <c:ptCount val="1"/>
                <c:pt idx="0">
                  <c:v>2010-2015 Scenario</c:v>
                </c:pt>
              </c:strCache>
            </c:strRef>
          </c:tx>
          <c:spPr>
            <a:ln w="50800" cap="rnd">
              <a:solidFill>
                <a:srgbClr val="BC8B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B-8804-49BC-A056-C1D4306B3970}"/>
                </c:ext>
              </c:extLst>
            </c:dLbl>
            <c:dLbl>
              <c:idx val="1"/>
              <c:delete val="1"/>
              <c:extLst>
                <c:ext xmlns:c15="http://schemas.microsoft.com/office/drawing/2012/chart" uri="{CE6537A1-D6FC-4f65-9D91-7224C49458BB}"/>
                <c:ext xmlns:c16="http://schemas.microsoft.com/office/drawing/2014/chart" uri="{C3380CC4-5D6E-409C-BE32-E72D297353CC}">
                  <c16:uniqueId val="{0000002C-8804-49BC-A056-C1D4306B3970}"/>
                </c:ext>
              </c:extLst>
            </c:dLbl>
            <c:dLbl>
              <c:idx val="2"/>
              <c:delete val="1"/>
              <c:extLst>
                <c:ext xmlns:c15="http://schemas.microsoft.com/office/drawing/2012/chart" uri="{CE6537A1-D6FC-4f65-9D91-7224C49458BB}"/>
                <c:ext xmlns:c16="http://schemas.microsoft.com/office/drawing/2014/chart" uri="{C3380CC4-5D6E-409C-BE32-E72D297353CC}">
                  <c16:uniqueId val="{0000002D-8804-49BC-A056-C1D4306B3970}"/>
                </c:ext>
              </c:extLst>
            </c:dLbl>
            <c:dLbl>
              <c:idx val="3"/>
              <c:delete val="1"/>
              <c:extLst>
                <c:ext xmlns:c15="http://schemas.microsoft.com/office/drawing/2012/chart" uri="{CE6537A1-D6FC-4f65-9D91-7224C49458BB}"/>
                <c:ext xmlns:c16="http://schemas.microsoft.com/office/drawing/2014/chart" uri="{C3380CC4-5D6E-409C-BE32-E72D297353CC}">
                  <c16:uniqueId val="{0000002E-8804-49BC-A056-C1D4306B3970}"/>
                </c:ext>
              </c:extLst>
            </c:dLbl>
            <c:dLbl>
              <c:idx val="4"/>
              <c:delete val="1"/>
              <c:extLst>
                <c:ext xmlns:c15="http://schemas.microsoft.com/office/drawing/2012/chart" uri="{CE6537A1-D6FC-4f65-9D91-7224C49458BB}"/>
                <c:ext xmlns:c16="http://schemas.microsoft.com/office/drawing/2014/chart" uri="{C3380CC4-5D6E-409C-BE32-E72D297353CC}">
                  <c16:uniqueId val="{0000002F-8804-49BC-A056-C1D4306B3970}"/>
                </c:ext>
              </c:extLst>
            </c:dLbl>
            <c:dLbl>
              <c:idx val="5"/>
              <c:delete val="1"/>
              <c:extLst>
                <c:ext xmlns:c15="http://schemas.microsoft.com/office/drawing/2012/chart" uri="{CE6537A1-D6FC-4f65-9D91-7224C49458BB}"/>
                <c:ext xmlns:c16="http://schemas.microsoft.com/office/drawing/2014/chart" uri="{C3380CC4-5D6E-409C-BE32-E72D297353CC}">
                  <c16:uniqueId val="{00000030-8804-49BC-A056-C1D4306B3970}"/>
                </c:ext>
              </c:extLst>
            </c:dLbl>
            <c:dLbl>
              <c:idx val="6"/>
              <c:delete val="1"/>
              <c:extLst>
                <c:ext xmlns:c15="http://schemas.microsoft.com/office/drawing/2012/chart" uri="{CE6537A1-D6FC-4f65-9D91-7224C49458BB}"/>
                <c:ext xmlns:c16="http://schemas.microsoft.com/office/drawing/2014/chart" uri="{C3380CC4-5D6E-409C-BE32-E72D297353CC}">
                  <c16:uniqueId val="{00000031-8804-49BC-A056-C1D4306B3970}"/>
                </c:ext>
              </c:extLst>
            </c:dLbl>
            <c:dLbl>
              <c:idx val="7"/>
              <c:delete val="1"/>
              <c:extLst>
                <c:ext xmlns:c15="http://schemas.microsoft.com/office/drawing/2012/chart" uri="{CE6537A1-D6FC-4f65-9D91-7224C49458BB}"/>
                <c:ext xmlns:c16="http://schemas.microsoft.com/office/drawing/2014/chart" uri="{C3380CC4-5D6E-409C-BE32-E72D297353CC}">
                  <c16:uniqueId val="{00000032-8804-49BC-A056-C1D4306B3970}"/>
                </c:ext>
              </c:extLst>
            </c:dLbl>
            <c:dLbl>
              <c:idx val="8"/>
              <c:delete val="1"/>
              <c:extLst>
                <c:ext xmlns:c15="http://schemas.microsoft.com/office/drawing/2012/chart" uri="{CE6537A1-D6FC-4f65-9D91-7224C49458BB}"/>
                <c:ext xmlns:c16="http://schemas.microsoft.com/office/drawing/2014/chart" uri="{C3380CC4-5D6E-409C-BE32-E72D297353CC}">
                  <c16:uniqueId val="{00000033-8804-49BC-A056-C1D4306B3970}"/>
                </c:ext>
              </c:extLst>
            </c:dLbl>
            <c:dLbl>
              <c:idx val="9"/>
              <c:delete val="1"/>
              <c:extLst>
                <c:ext xmlns:c15="http://schemas.microsoft.com/office/drawing/2012/chart" uri="{CE6537A1-D6FC-4f65-9D91-7224C49458BB}"/>
                <c:ext xmlns:c16="http://schemas.microsoft.com/office/drawing/2014/chart" uri="{C3380CC4-5D6E-409C-BE32-E72D297353CC}">
                  <c16:uniqueId val="{00000034-8804-49BC-A056-C1D4306B3970}"/>
                </c:ext>
              </c:extLst>
            </c:dLbl>
            <c:dLbl>
              <c:idx val="10"/>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35-8804-49BC-A056-C1D4306B397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ProjScenariosData!$A$2:$A$12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ProjScenariosData!$F$2:$F$12</c:f>
              <c:numCache>
                <c:formatCode>#,##0</c:formatCode>
                <c:ptCount val="11"/>
                <c:pt idx="0">
                  <c:v>25145561</c:v>
                </c:pt>
                <c:pt idx="1">
                  <c:v>25567291</c:v>
                </c:pt>
                <c:pt idx="2">
                  <c:v>25996722</c:v>
                </c:pt>
                <c:pt idx="3">
                  <c:v>26433242</c:v>
                </c:pt>
                <c:pt idx="4">
                  <c:v>26876429</c:v>
                </c:pt>
                <c:pt idx="5">
                  <c:v>27326193</c:v>
                </c:pt>
                <c:pt idx="6">
                  <c:v>27782691</c:v>
                </c:pt>
                <c:pt idx="7">
                  <c:v>28245982</c:v>
                </c:pt>
                <c:pt idx="8">
                  <c:v>28716123</c:v>
                </c:pt>
                <c:pt idx="9">
                  <c:v>29193268</c:v>
                </c:pt>
                <c:pt idx="10">
                  <c:v>29677668</c:v>
                </c:pt>
              </c:numCache>
            </c:numRef>
          </c:val>
          <c:smooth val="0"/>
          <c:extLst>
            <c:ext xmlns:c16="http://schemas.microsoft.com/office/drawing/2014/chart" uri="{C3380CC4-5D6E-409C-BE32-E72D297353CC}">
              <c16:uniqueId val="{00000036-8804-49BC-A056-C1D4306B3970}"/>
            </c:ext>
          </c:extLst>
        </c:ser>
        <c:dLbls>
          <c:dLblPos val="t"/>
          <c:showLegendKey val="0"/>
          <c:showVal val="1"/>
          <c:showCatName val="0"/>
          <c:showSerName val="0"/>
          <c:showPercent val="0"/>
          <c:showBubbleSize val="0"/>
        </c:dLbls>
        <c:smooth val="0"/>
        <c:axId val="625272784"/>
        <c:axId val="625271144"/>
      </c:lineChart>
      <c:catAx>
        <c:axId val="62527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5271144"/>
        <c:crosses val="autoZero"/>
        <c:auto val="1"/>
        <c:lblAlgn val="ctr"/>
        <c:lblOffset val="100"/>
        <c:noMultiLvlLbl val="0"/>
      </c:catAx>
      <c:valAx>
        <c:axId val="625271144"/>
        <c:scaling>
          <c:orientation val="minMax"/>
          <c:min val="24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5272784"/>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r"/>
      <c:layout>
        <c:manualLayout>
          <c:xMode val="edge"/>
          <c:yMode val="edge"/>
          <c:x val="9.9922576479507058E-2"/>
          <c:y val="4.4385962153103607E-2"/>
          <c:w val="0.25833337859104016"/>
          <c:h val="0.23183934059628553"/>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Sheet3!$B$1</c:f>
              <c:strCache>
                <c:ptCount val="1"/>
                <c:pt idx="0">
                  <c:v>NH White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449-49B9-9D7D-975FC740B053}"/>
                </c:ext>
              </c:extLst>
            </c:dLbl>
            <c:dLbl>
              <c:idx val="1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Sheet3!$B$2:$B$12</c:f>
              <c:numCache>
                <c:formatCode>#,##0</c:formatCode>
                <c:ptCount val="11"/>
                <c:pt idx="0">
                  <c:v>11397345</c:v>
                </c:pt>
                <c:pt idx="1">
                  <c:v>11473189</c:v>
                </c:pt>
                <c:pt idx="2">
                  <c:v>11548679</c:v>
                </c:pt>
                <c:pt idx="3">
                  <c:v>11624174</c:v>
                </c:pt>
                <c:pt idx="4">
                  <c:v>11699326</c:v>
                </c:pt>
                <c:pt idx="5">
                  <c:v>11773981</c:v>
                </c:pt>
                <c:pt idx="6">
                  <c:v>11848133</c:v>
                </c:pt>
                <c:pt idx="7">
                  <c:v>11921715</c:v>
                </c:pt>
                <c:pt idx="8">
                  <c:v>11994710</c:v>
                </c:pt>
                <c:pt idx="9">
                  <c:v>12066910</c:v>
                </c:pt>
                <c:pt idx="10">
                  <c:v>12138523</c:v>
                </c:pt>
              </c:numCache>
            </c:numRef>
          </c:val>
          <c:smooth val="0"/>
          <c:extLst>
            <c:ext xmlns:c16="http://schemas.microsoft.com/office/drawing/2014/chart" uri="{C3380CC4-5D6E-409C-BE32-E72D297353CC}">
              <c16:uniqueId val="{00000000-1449-49B9-9D7D-975FC740B053}"/>
            </c:ext>
          </c:extLst>
        </c:ser>
        <c:ser>
          <c:idx val="1"/>
          <c:order val="1"/>
          <c:tx>
            <c:strRef>
              <c:f>Sheet3!$C$1</c:f>
              <c:strCache>
                <c:ptCount val="1"/>
                <c:pt idx="0">
                  <c:v>NH Black </c:v>
                </c:pt>
              </c:strCache>
            </c:strRef>
          </c:tx>
          <c:spPr>
            <a:ln w="28575" cap="rnd">
              <a:solidFill>
                <a:srgbClr val="BC8B00"/>
              </a:solidFill>
              <a:round/>
            </a:ln>
            <a:effectLst/>
          </c:spPr>
          <c:marker>
            <c:symbol val="circle"/>
            <c:size val="5"/>
            <c:spPr>
              <a:solidFill>
                <a:srgbClr val="BC8B00"/>
              </a:solidFill>
              <a:ln w="9525">
                <a:solidFill>
                  <a:srgbClr val="BC8B00"/>
                </a:solidFill>
              </a:ln>
              <a:effectLst/>
            </c:spPr>
          </c:marker>
          <c:dLbls>
            <c:dLbl>
              <c:idx val="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449-49B9-9D7D-975FC740B053}"/>
                </c:ext>
              </c:extLst>
            </c:dLbl>
            <c:dLbl>
              <c:idx val="1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Sheet3!$C$2:$C$12</c:f>
              <c:numCache>
                <c:formatCode>#,##0</c:formatCode>
                <c:ptCount val="11"/>
                <c:pt idx="0">
                  <c:v>2886825</c:v>
                </c:pt>
                <c:pt idx="1">
                  <c:v>2948232</c:v>
                </c:pt>
                <c:pt idx="2">
                  <c:v>3011317</c:v>
                </c:pt>
                <c:pt idx="3">
                  <c:v>3075723</c:v>
                </c:pt>
                <c:pt idx="4">
                  <c:v>3141271</c:v>
                </c:pt>
                <c:pt idx="5">
                  <c:v>3207833</c:v>
                </c:pt>
                <c:pt idx="6">
                  <c:v>3275849</c:v>
                </c:pt>
                <c:pt idx="7">
                  <c:v>3344849</c:v>
                </c:pt>
                <c:pt idx="8">
                  <c:v>3414806</c:v>
                </c:pt>
                <c:pt idx="9">
                  <c:v>3485870</c:v>
                </c:pt>
                <c:pt idx="10">
                  <c:v>3557892</c:v>
                </c:pt>
              </c:numCache>
            </c:numRef>
          </c:val>
          <c:smooth val="0"/>
          <c:extLst>
            <c:ext xmlns:c16="http://schemas.microsoft.com/office/drawing/2014/chart" uri="{C3380CC4-5D6E-409C-BE32-E72D297353CC}">
              <c16:uniqueId val="{00000001-1449-49B9-9D7D-975FC740B053}"/>
            </c:ext>
          </c:extLst>
        </c:ser>
        <c:ser>
          <c:idx val="2"/>
          <c:order val="2"/>
          <c:tx>
            <c:strRef>
              <c:f>Sheet3!$D$1</c:f>
              <c:strCache>
                <c:ptCount val="1"/>
                <c:pt idx="0">
                  <c:v>Hispanic </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449-49B9-9D7D-975FC740B053}"/>
                </c:ext>
              </c:extLst>
            </c:dLbl>
            <c:dLbl>
              <c:idx val="1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Sheet3!$D$2:$D$12</c:f>
              <c:numCache>
                <c:formatCode>#,##0</c:formatCode>
                <c:ptCount val="11"/>
                <c:pt idx="0">
                  <c:v>9460921</c:v>
                </c:pt>
                <c:pt idx="1">
                  <c:v>9681249</c:v>
                </c:pt>
                <c:pt idx="2">
                  <c:v>9905223</c:v>
                </c:pt>
                <c:pt idx="3">
                  <c:v>10132148</c:v>
                </c:pt>
                <c:pt idx="4">
                  <c:v>10361956</c:v>
                </c:pt>
                <c:pt idx="5">
                  <c:v>10594952</c:v>
                </c:pt>
                <c:pt idx="6">
                  <c:v>10830665</c:v>
                </c:pt>
                <c:pt idx="7">
                  <c:v>11069430</c:v>
                </c:pt>
                <c:pt idx="8">
                  <c:v>11311352</c:v>
                </c:pt>
                <c:pt idx="9">
                  <c:v>11556382</c:v>
                </c:pt>
                <c:pt idx="10">
                  <c:v>11804659</c:v>
                </c:pt>
              </c:numCache>
            </c:numRef>
          </c:val>
          <c:smooth val="0"/>
          <c:extLst>
            <c:ext xmlns:c16="http://schemas.microsoft.com/office/drawing/2014/chart" uri="{C3380CC4-5D6E-409C-BE32-E72D297353CC}">
              <c16:uniqueId val="{00000002-1449-49B9-9D7D-975FC740B053}"/>
            </c:ext>
          </c:extLst>
        </c:ser>
        <c:ser>
          <c:idx val="3"/>
          <c:order val="3"/>
          <c:tx>
            <c:strRef>
              <c:f>Sheet3!$E$1</c:f>
              <c:strCache>
                <c:ptCount val="1"/>
                <c:pt idx="0">
                  <c:v>NH Asian </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449-49B9-9D7D-975FC740B053}"/>
                </c:ext>
              </c:extLst>
            </c:dLbl>
            <c:dLbl>
              <c:idx val="1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Sheet3!$E$2:$E$12</c:f>
              <c:numCache>
                <c:formatCode>#,##0</c:formatCode>
                <c:ptCount val="11"/>
                <c:pt idx="0">
                  <c:v>948426</c:v>
                </c:pt>
                <c:pt idx="1">
                  <c:v>995813</c:v>
                </c:pt>
                <c:pt idx="2">
                  <c:v>1045280</c:v>
                </c:pt>
                <c:pt idx="3">
                  <c:v>1096888</c:v>
                </c:pt>
                <c:pt idx="4">
                  <c:v>1150724</c:v>
                </c:pt>
                <c:pt idx="5">
                  <c:v>1206752</c:v>
                </c:pt>
                <c:pt idx="6">
                  <c:v>1265200</c:v>
                </c:pt>
                <c:pt idx="7">
                  <c:v>1326199</c:v>
                </c:pt>
                <c:pt idx="8">
                  <c:v>1389858</c:v>
                </c:pt>
                <c:pt idx="9">
                  <c:v>1456220</c:v>
                </c:pt>
                <c:pt idx="10">
                  <c:v>1525540</c:v>
                </c:pt>
              </c:numCache>
            </c:numRef>
          </c:val>
          <c:smooth val="0"/>
          <c:extLst>
            <c:ext xmlns:c16="http://schemas.microsoft.com/office/drawing/2014/chart" uri="{C3380CC4-5D6E-409C-BE32-E72D297353CC}">
              <c16:uniqueId val="{00000003-1449-49B9-9D7D-975FC740B053}"/>
            </c:ext>
          </c:extLst>
        </c:ser>
        <c:ser>
          <c:idx val="4"/>
          <c:order val="4"/>
          <c:tx>
            <c:strRef>
              <c:f>Sheet3!$F$1</c:f>
              <c:strCache>
                <c:ptCount val="1"/>
                <c:pt idx="0">
                  <c:v>NH Other </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1449-49B9-9D7D-975FC740B053}"/>
                </c:ext>
              </c:extLst>
            </c:dLbl>
            <c:dLbl>
              <c:idx val="1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Sheet3!$F$2:$F$12</c:f>
              <c:numCache>
                <c:formatCode>#,##0</c:formatCode>
                <c:ptCount val="11"/>
                <c:pt idx="0">
                  <c:v>452044</c:v>
                </c:pt>
                <c:pt idx="1">
                  <c:v>468808</c:v>
                </c:pt>
                <c:pt idx="2">
                  <c:v>486223</c:v>
                </c:pt>
                <c:pt idx="3">
                  <c:v>504309</c:v>
                </c:pt>
                <c:pt idx="4">
                  <c:v>523152</c:v>
                </c:pt>
                <c:pt idx="5">
                  <c:v>542675</c:v>
                </c:pt>
                <c:pt idx="6">
                  <c:v>562844</c:v>
                </c:pt>
                <c:pt idx="7">
                  <c:v>583789</c:v>
                </c:pt>
                <c:pt idx="8">
                  <c:v>605397</c:v>
                </c:pt>
                <c:pt idx="9">
                  <c:v>627886</c:v>
                </c:pt>
                <c:pt idx="10">
                  <c:v>651054</c:v>
                </c:pt>
              </c:numCache>
            </c:numRef>
          </c:val>
          <c:smooth val="0"/>
          <c:extLst>
            <c:ext xmlns:c16="http://schemas.microsoft.com/office/drawing/2014/chart" uri="{C3380CC4-5D6E-409C-BE32-E72D297353CC}">
              <c16:uniqueId val="{00000004-1449-49B9-9D7D-975FC740B053}"/>
            </c:ext>
          </c:extLst>
        </c:ser>
        <c:dLbls>
          <c:showLegendKey val="0"/>
          <c:showVal val="0"/>
          <c:showCatName val="0"/>
          <c:showSerName val="0"/>
          <c:showPercent val="0"/>
          <c:showBubbleSize val="0"/>
        </c:dLbls>
        <c:marker val="1"/>
        <c:smooth val="0"/>
        <c:axId val="675402264"/>
        <c:axId val="675402592"/>
      </c:lineChart>
      <c:catAx>
        <c:axId val="67540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5402592"/>
        <c:crosses val="autoZero"/>
        <c:auto val="1"/>
        <c:lblAlgn val="ctr"/>
        <c:lblOffset val="100"/>
        <c:noMultiLvlLbl val="0"/>
      </c:catAx>
      <c:valAx>
        <c:axId val="675402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5402264"/>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Numeric Change, 2010-2020</c:v>
          </c:tx>
          <c:spPr>
            <a:solidFill>
              <a:schemeClr val="accent1"/>
            </a:solidFill>
            <a:ln>
              <a:noFill/>
            </a:ln>
            <a:effectLst/>
          </c:spPr>
          <c:invertIfNegative val="0"/>
          <c:dPt>
            <c:idx val="1"/>
            <c:invertIfNegative val="0"/>
            <c:bubble3D val="0"/>
            <c:spPr>
              <a:solidFill>
                <a:srgbClr val="BC8B00"/>
              </a:solidFill>
              <a:ln>
                <a:noFill/>
              </a:ln>
              <a:effectLst/>
            </c:spPr>
            <c:extLst>
              <c:ext xmlns:c16="http://schemas.microsoft.com/office/drawing/2014/chart" uri="{C3380CC4-5D6E-409C-BE32-E72D297353CC}">
                <c16:uniqueId val="{00000003-C61D-44AA-87B4-7BDE934C5953}"/>
              </c:ext>
            </c:extLst>
          </c:dPt>
          <c:dPt>
            <c:idx val="2"/>
            <c:invertIfNegative val="0"/>
            <c:bubble3D val="0"/>
            <c:spPr>
              <a:solidFill>
                <a:schemeClr val="tx2"/>
              </a:solidFill>
              <a:ln>
                <a:noFill/>
              </a:ln>
              <a:effectLst/>
            </c:spPr>
            <c:extLst>
              <c:ext xmlns:c16="http://schemas.microsoft.com/office/drawing/2014/chart" uri="{C3380CC4-5D6E-409C-BE32-E72D297353CC}">
                <c16:uniqueId val="{00000004-C61D-44AA-87B4-7BDE934C5953}"/>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7-C61D-44AA-87B4-7BDE934C5953}"/>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8-C61D-44AA-87B4-7BDE934C5953}"/>
              </c:ext>
            </c:extLst>
          </c:dPt>
          <c:dLbls>
            <c:dLbl>
              <c:idx val="0"/>
              <c:spPr>
                <a:solidFill>
                  <a:schemeClr val="accent1"/>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C61D-44AA-87B4-7BDE934C5953}"/>
                </c:ext>
              </c:extLst>
            </c:dLbl>
            <c:dLbl>
              <c:idx val="1"/>
              <c:spPr>
                <a:solidFill>
                  <a:srgbClr val="BC8B00"/>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C61D-44AA-87B4-7BDE934C5953}"/>
                </c:ext>
              </c:extLst>
            </c:dLbl>
            <c:dLbl>
              <c:idx val="2"/>
              <c:spPr>
                <a:solidFill>
                  <a:schemeClr val="tx2"/>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C61D-44AA-87B4-7BDE934C5953}"/>
                </c:ext>
              </c:extLst>
            </c:dLbl>
            <c:dLbl>
              <c:idx val="3"/>
              <c:spPr>
                <a:solidFill>
                  <a:schemeClr val="accent2">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C61D-44AA-87B4-7BDE934C5953}"/>
                </c:ext>
              </c:extLst>
            </c:dLbl>
            <c:dLbl>
              <c:idx val="4"/>
              <c:spPr>
                <a:solidFill>
                  <a:schemeClr val="accent6">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C61D-44AA-87B4-7BDE934C5953}"/>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Sheet3!$H$2:$L$2</c:f>
              <c:numCache>
                <c:formatCode>#,##0</c:formatCode>
                <c:ptCount val="5"/>
                <c:pt idx="0">
                  <c:v>741178</c:v>
                </c:pt>
                <c:pt idx="1">
                  <c:v>671067</c:v>
                </c:pt>
                <c:pt idx="2">
                  <c:v>2343738</c:v>
                </c:pt>
                <c:pt idx="3">
                  <c:v>577114</c:v>
                </c:pt>
                <c:pt idx="4">
                  <c:v>199010</c:v>
                </c:pt>
              </c:numCache>
            </c:numRef>
          </c:val>
          <c:extLst>
            <c:ext xmlns:c16="http://schemas.microsoft.com/office/drawing/2014/chart" uri="{C3380CC4-5D6E-409C-BE32-E72D297353CC}">
              <c16:uniqueId val="{00000000-C61D-44AA-87B4-7BDE934C5953}"/>
            </c:ext>
          </c:extLst>
        </c:ser>
        <c:dLbls>
          <c:dLblPos val="inBase"/>
          <c:showLegendKey val="0"/>
          <c:showVal val="1"/>
          <c:showCatName val="0"/>
          <c:showSerName val="0"/>
          <c:showPercent val="0"/>
          <c:showBubbleSize val="0"/>
        </c:dLbls>
        <c:gapWidth val="150"/>
        <c:axId val="678333960"/>
        <c:axId val="678334288"/>
      </c:barChart>
      <c:lineChart>
        <c:grouping val="standard"/>
        <c:varyColors val="0"/>
        <c:ser>
          <c:idx val="1"/>
          <c:order val="1"/>
          <c:tx>
            <c:v>Percent of Total Population Change</c:v>
          </c:tx>
          <c:spPr>
            <a:ln w="34925" cap="rnd">
              <a:solidFill>
                <a:schemeClr val="tx1">
                  <a:lumMod val="65000"/>
                  <a:lumOff val="35000"/>
                </a:schemeClr>
              </a:solidFill>
              <a:round/>
            </a:ln>
            <a:effectLst/>
          </c:spPr>
          <c:marker>
            <c:symbol val="circle"/>
            <c:size val="6"/>
            <c:spPr>
              <a:solidFill>
                <a:schemeClr val="tx1">
                  <a:lumMod val="65000"/>
                  <a:lumOff val="35000"/>
                </a:schemeClr>
              </a:solidFill>
              <a:ln w="9525">
                <a:solidFill>
                  <a:schemeClr val="tx1">
                    <a:lumMod val="65000"/>
                    <a:lumOff val="35000"/>
                  </a:schemeClr>
                </a:solidFill>
              </a:ln>
              <a:effectLst/>
            </c:spPr>
          </c:marker>
          <c:dLbls>
            <c:dLbl>
              <c:idx val="1"/>
              <c:layout>
                <c:manualLayout>
                  <c:x val="-6.5187746801920035E-2"/>
                  <c:y val="-5.458124065329138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61D-44AA-87B4-7BDE934C5953}"/>
                </c:ext>
              </c:extLst>
            </c:dLbl>
            <c:dLbl>
              <c:idx val="2"/>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C61D-44AA-87B4-7BDE934C5953}"/>
                </c:ext>
              </c:extLst>
            </c:dLbl>
            <c:dLbl>
              <c:idx val="3"/>
              <c:layout>
                <c:manualLayout>
                  <c:x val="-1.4136695750869089E-2"/>
                  <c:y val="-5.18582998772532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61D-44AA-87B4-7BDE934C595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Sheet3!$H$3:$L$3</c:f>
              <c:numCache>
                <c:formatCode>0.0%</c:formatCode>
                <c:ptCount val="5"/>
                <c:pt idx="0">
                  <c:v>0.16353938686796229</c:v>
                </c:pt>
                <c:pt idx="1">
                  <c:v>0.14806954028225724</c:v>
                </c:pt>
                <c:pt idx="2">
                  <c:v>0.51714092363662201</c:v>
                </c:pt>
                <c:pt idx="3">
                  <c:v>0.12733900589725705</c:v>
                </c:pt>
                <c:pt idx="4">
                  <c:v>4.3911143315901409E-2</c:v>
                </c:pt>
              </c:numCache>
            </c:numRef>
          </c:val>
          <c:smooth val="0"/>
          <c:extLst>
            <c:ext xmlns:c16="http://schemas.microsoft.com/office/drawing/2014/chart" uri="{C3380CC4-5D6E-409C-BE32-E72D297353CC}">
              <c16:uniqueId val="{00000001-C61D-44AA-87B4-7BDE934C5953}"/>
            </c:ext>
          </c:extLst>
        </c:ser>
        <c:dLbls>
          <c:showLegendKey val="0"/>
          <c:showVal val="1"/>
          <c:showCatName val="0"/>
          <c:showSerName val="0"/>
          <c:showPercent val="0"/>
          <c:showBubbleSize val="0"/>
        </c:dLbls>
        <c:marker val="1"/>
        <c:smooth val="0"/>
        <c:axId val="221221144"/>
        <c:axId val="221218520"/>
      </c:lineChart>
      <c:catAx>
        <c:axId val="67833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4288"/>
        <c:crosses val="autoZero"/>
        <c:auto val="1"/>
        <c:lblAlgn val="ctr"/>
        <c:lblOffset val="100"/>
        <c:noMultiLvlLbl val="0"/>
      </c:catAx>
      <c:valAx>
        <c:axId val="678334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3960"/>
        <c:crosses val="autoZero"/>
        <c:crossBetween val="between"/>
      </c:valAx>
      <c:valAx>
        <c:axId val="22121852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1221144"/>
        <c:crosses val="max"/>
        <c:crossBetween val="between"/>
      </c:valAx>
      <c:catAx>
        <c:axId val="221221144"/>
        <c:scaling>
          <c:orientation val="minMax"/>
        </c:scaling>
        <c:delete val="1"/>
        <c:axPos val="b"/>
        <c:numFmt formatCode="General" sourceLinked="1"/>
        <c:majorTickMark val="out"/>
        <c:minorTickMark val="none"/>
        <c:tickLblPos val="nextTo"/>
        <c:crossAx val="22121852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Dallas!$L$2</c:f>
              <c:strCache>
                <c:ptCount val="1"/>
                <c:pt idx="0">
                  <c:v>Collin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5A1-4290-99BA-46C5A1C3E6E8}"/>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5A1-4290-99BA-46C5A1C3E6E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Dallas!$M$1:$W$1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Dallas!$M$2:$W$2</c:f>
              <c:numCache>
                <c:formatCode>#,##0</c:formatCode>
                <c:ptCount val="11"/>
                <c:pt idx="0">
                  <c:v>782341</c:v>
                </c:pt>
                <c:pt idx="1">
                  <c:v>806030</c:v>
                </c:pt>
                <c:pt idx="2">
                  <c:v>830057</c:v>
                </c:pt>
                <c:pt idx="3">
                  <c:v>854441</c:v>
                </c:pt>
                <c:pt idx="4">
                  <c:v>879201</c:v>
                </c:pt>
                <c:pt idx="5">
                  <c:v>904421</c:v>
                </c:pt>
                <c:pt idx="6">
                  <c:v>930091</c:v>
                </c:pt>
                <c:pt idx="7">
                  <c:v>956327</c:v>
                </c:pt>
                <c:pt idx="8">
                  <c:v>983202</c:v>
                </c:pt>
                <c:pt idx="9">
                  <c:v>1010828</c:v>
                </c:pt>
                <c:pt idx="10">
                  <c:v>1039369</c:v>
                </c:pt>
              </c:numCache>
            </c:numRef>
          </c:val>
          <c:smooth val="0"/>
          <c:extLst>
            <c:ext xmlns:c16="http://schemas.microsoft.com/office/drawing/2014/chart" uri="{C3380CC4-5D6E-409C-BE32-E72D297353CC}">
              <c16:uniqueId val="{00000000-45A1-4290-99BA-46C5A1C3E6E8}"/>
            </c:ext>
          </c:extLst>
        </c:ser>
        <c:ser>
          <c:idx val="1"/>
          <c:order val="1"/>
          <c:tx>
            <c:strRef>
              <c:f>Dallas!$L$3</c:f>
              <c:strCache>
                <c:ptCount val="1"/>
                <c:pt idx="0">
                  <c:v>Dallas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5A1-4290-99BA-46C5A1C3E6E8}"/>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5A1-4290-99BA-46C5A1C3E6E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Dallas!$M$1:$W$1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Dallas!$M$3:$W$3</c:f>
              <c:numCache>
                <c:formatCode>#,##0</c:formatCode>
                <c:ptCount val="11"/>
                <c:pt idx="0">
                  <c:v>2368139</c:v>
                </c:pt>
                <c:pt idx="1">
                  <c:v>2404557</c:v>
                </c:pt>
                <c:pt idx="2">
                  <c:v>2441092</c:v>
                </c:pt>
                <c:pt idx="3">
                  <c:v>2477724</c:v>
                </c:pt>
                <c:pt idx="4">
                  <c:v>2514350</c:v>
                </c:pt>
                <c:pt idx="5">
                  <c:v>2551029</c:v>
                </c:pt>
                <c:pt idx="6">
                  <c:v>2587530</c:v>
                </c:pt>
                <c:pt idx="7">
                  <c:v>2624075</c:v>
                </c:pt>
                <c:pt idx="8">
                  <c:v>2660715</c:v>
                </c:pt>
                <c:pt idx="9">
                  <c:v>2697424</c:v>
                </c:pt>
                <c:pt idx="10">
                  <c:v>2734111</c:v>
                </c:pt>
              </c:numCache>
            </c:numRef>
          </c:val>
          <c:smooth val="0"/>
          <c:extLst>
            <c:ext xmlns:c16="http://schemas.microsoft.com/office/drawing/2014/chart" uri="{C3380CC4-5D6E-409C-BE32-E72D297353CC}">
              <c16:uniqueId val="{00000001-45A1-4290-99BA-46C5A1C3E6E8}"/>
            </c:ext>
          </c:extLst>
        </c:ser>
        <c:ser>
          <c:idx val="2"/>
          <c:order val="2"/>
          <c:tx>
            <c:strRef>
              <c:f>Dallas!$L$4</c:f>
              <c:strCache>
                <c:ptCount val="1"/>
                <c:pt idx="0">
                  <c:v>Denton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5A1-4290-99BA-46C5A1C3E6E8}"/>
                </c:ext>
              </c:extLst>
            </c:dLbl>
            <c:dLbl>
              <c:idx val="10"/>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5A1-4290-99BA-46C5A1C3E6E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Dallas!$M$1:$W$1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Dallas!$M$4:$W$4</c:f>
              <c:numCache>
                <c:formatCode>#,##0</c:formatCode>
                <c:ptCount val="11"/>
                <c:pt idx="0">
                  <c:v>662614</c:v>
                </c:pt>
                <c:pt idx="1">
                  <c:v>683302</c:v>
                </c:pt>
                <c:pt idx="2">
                  <c:v>704794</c:v>
                </c:pt>
                <c:pt idx="3">
                  <c:v>726618</c:v>
                </c:pt>
                <c:pt idx="4">
                  <c:v>748901</c:v>
                </c:pt>
                <c:pt idx="5">
                  <c:v>771688</c:v>
                </c:pt>
                <c:pt idx="6">
                  <c:v>795196</c:v>
                </c:pt>
                <c:pt idx="7">
                  <c:v>819532</c:v>
                </c:pt>
                <c:pt idx="8">
                  <c:v>844707</c:v>
                </c:pt>
                <c:pt idx="9">
                  <c:v>870845</c:v>
                </c:pt>
                <c:pt idx="10">
                  <c:v>897953</c:v>
                </c:pt>
              </c:numCache>
            </c:numRef>
          </c:val>
          <c:smooth val="0"/>
          <c:extLst>
            <c:ext xmlns:c16="http://schemas.microsoft.com/office/drawing/2014/chart" uri="{C3380CC4-5D6E-409C-BE32-E72D297353CC}">
              <c16:uniqueId val="{00000002-45A1-4290-99BA-46C5A1C3E6E8}"/>
            </c:ext>
          </c:extLst>
        </c:ser>
        <c:ser>
          <c:idx val="3"/>
          <c:order val="3"/>
          <c:tx>
            <c:strRef>
              <c:f>Dallas!$L$5</c:f>
              <c:strCache>
                <c:ptCount val="1"/>
                <c:pt idx="0">
                  <c:v>Tarrant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5A1-4290-99BA-46C5A1C3E6E8}"/>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5A1-4290-99BA-46C5A1C3E6E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Dallas!$M$1:$W$1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Dallas!$M$5:$W$5</c:f>
              <c:numCache>
                <c:formatCode>#,##0</c:formatCode>
                <c:ptCount val="11"/>
                <c:pt idx="0">
                  <c:v>1809034</c:v>
                </c:pt>
                <c:pt idx="1">
                  <c:v>1841845</c:v>
                </c:pt>
                <c:pt idx="2">
                  <c:v>1874438</c:v>
                </c:pt>
                <c:pt idx="3">
                  <c:v>1907230</c:v>
                </c:pt>
                <c:pt idx="4">
                  <c:v>1940281</c:v>
                </c:pt>
                <c:pt idx="5">
                  <c:v>1973526</c:v>
                </c:pt>
                <c:pt idx="6">
                  <c:v>2006888</c:v>
                </c:pt>
                <c:pt idx="7">
                  <c:v>2040538</c:v>
                </c:pt>
                <c:pt idx="8">
                  <c:v>2074551</c:v>
                </c:pt>
                <c:pt idx="9">
                  <c:v>2108938</c:v>
                </c:pt>
                <c:pt idx="10">
                  <c:v>2143755</c:v>
                </c:pt>
              </c:numCache>
            </c:numRef>
          </c:val>
          <c:smooth val="0"/>
          <c:extLst>
            <c:ext xmlns:c16="http://schemas.microsoft.com/office/drawing/2014/chart" uri="{C3380CC4-5D6E-409C-BE32-E72D297353CC}">
              <c16:uniqueId val="{00000003-45A1-4290-99BA-46C5A1C3E6E8}"/>
            </c:ext>
          </c:extLst>
        </c:ser>
        <c:dLbls>
          <c:dLblPos val="t"/>
          <c:showLegendKey val="0"/>
          <c:showVal val="1"/>
          <c:showCatName val="0"/>
          <c:showSerName val="0"/>
          <c:showPercent val="0"/>
          <c:showBubbleSize val="0"/>
        </c:dLbls>
        <c:marker val="1"/>
        <c:smooth val="0"/>
        <c:axId val="528991680"/>
        <c:axId val="528961832"/>
      </c:lineChart>
      <c:catAx>
        <c:axId val="52899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8961832"/>
        <c:crosses val="autoZero"/>
        <c:auto val="1"/>
        <c:lblAlgn val="ctr"/>
        <c:lblOffset val="100"/>
        <c:noMultiLvlLbl val="0"/>
      </c:catAx>
      <c:valAx>
        <c:axId val="52896183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28991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Dallas!$Z$2</c:f>
              <c:strCache>
                <c:ptCount val="1"/>
                <c:pt idx="0">
                  <c:v>Delta</c:v>
                </c:pt>
              </c:strCache>
            </c:strRef>
          </c:tx>
          <c:spPr>
            <a:ln w="28575" cap="rnd">
              <a:solidFill>
                <a:schemeClr val="accent1"/>
              </a:solidFill>
              <a:round/>
            </a:ln>
            <a:effectLst/>
          </c:spPr>
          <c:marker>
            <c:symbol val="none"/>
          </c:marker>
          <c:dLbls>
            <c:dLbl>
              <c:idx val="0"/>
              <c:layout>
                <c:manualLayout>
                  <c:x val="-6.6539098153271387E-2"/>
                  <c:y val="1.089176310415238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F1C0-4CC6-9D15-16A6AE74AAEF}"/>
                </c:ext>
              </c:extLst>
            </c:dLbl>
            <c:dLbl>
              <c:idx val="10"/>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F1C0-4CC6-9D15-16A6AE74AAE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Dallas!$AA$1:$AK$1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Dallas!$AA$2:$AK$2</c:f>
              <c:numCache>
                <c:formatCode>#,##0</c:formatCode>
                <c:ptCount val="11"/>
                <c:pt idx="0">
                  <c:v>5231</c:v>
                </c:pt>
                <c:pt idx="1">
                  <c:v>5230</c:v>
                </c:pt>
                <c:pt idx="2">
                  <c:v>5247</c:v>
                </c:pt>
                <c:pt idx="3">
                  <c:v>5258</c:v>
                </c:pt>
                <c:pt idx="4">
                  <c:v>5281</c:v>
                </c:pt>
                <c:pt idx="5">
                  <c:v>5299</c:v>
                </c:pt>
                <c:pt idx="6">
                  <c:v>5323</c:v>
                </c:pt>
                <c:pt idx="7">
                  <c:v>5340</c:v>
                </c:pt>
                <c:pt idx="8">
                  <c:v>5355</c:v>
                </c:pt>
                <c:pt idx="9">
                  <c:v>5366</c:v>
                </c:pt>
                <c:pt idx="10">
                  <c:v>5367</c:v>
                </c:pt>
              </c:numCache>
            </c:numRef>
          </c:val>
          <c:smooth val="0"/>
          <c:extLst>
            <c:ext xmlns:c16="http://schemas.microsoft.com/office/drawing/2014/chart" uri="{C3380CC4-5D6E-409C-BE32-E72D297353CC}">
              <c16:uniqueId val="{00000000-F1C0-4CC6-9D15-16A6AE74AAEF}"/>
            </c:ext>
          </c:extLst>
        </c:ser>
        <c:ser>
          <c:idx val="1"/>
          <c:order val="1"/>
          <c:tx>
            <c:strRef>
              <c:f>Dallas!$Z$3</c:f>
              <c:strCache>
                <c:ptCount val="1"/>
                <c:pt idx="0">
                  <c:v>Ellis</c:v>
                </c:pt>
              </c:strCache>
            </c:strRef>
          </c:tx>
          <c:spPr>
            <a:ln w="28575" cap="rnd">
              <a:solidFill>
                <a:schemeClr val="accent2"/>
              </a:solidFill>
              <a:round/>
            </a:ln>
            <a:effectLst/>
          </c:spPr>
          <c:marker>
            <c:symbol val="none"/>
          </c:marker>
          <c:dLbls>
            <c:dLbl>
              <c:idx val="0"/>
              <c:layout>
                <c:manualLayout>
                  <c:x val="-6.872786171998771E-2"/>
                  <c:y val="-4.08441116405718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F1C0-4CC6-9D15-16A6AE74AAEF}"/>
                </c:ext>
              </c:extLst>
            </c:dLbl>
            <c:dLbl>
              <c:idx val="10"/>
              <c:layout>
                <c:manualLayout>
                  <c:x val="0"/>
                  <c:y val="-1.63376446562287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1C0-4CC6-9D15-16A6AE74AAE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Dallas!$AA$1:$AK$1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Dallas!$AA$3:$AK$3</c:f>
              <c:numCache>
                <c:formatCode>#,##0</c:formatCode>
                <c:ptCount val="11"/>
                <c:pt idx="0">
                  <c:v>149610</c:v>
                </c:pt>
                <c:pt idx="1">
                  <c:v>152291</c:v>
                </c:pt>
                <c:pt idx="2">
                  <c:v>155008</c:v>
                </c:pt>
                <c:pt idx="3">
                  <c:v>157767</c:v>
                </c:pt>
                <c:pt idx="4">
                  <c:v>160531</c:v>
                </c:pt>
                <c:pt idx="5">
                  <c:v>163301</c:v>
                </c:pt>
                <c:pt idx="6">
                  <c:v>166103</c:v>
                </c:pt>
                <c:pt idx="7">
                  <c:v>168947</c:v>
                </c:pt>
                <c:pt idx="8">
                  <c:v>171816</c:v>
                </c:pt>
                <c:pt idx="9">
                  <c:v>174749</c:v>
                </c:pt>
                <c:pt idx="10">
                  <c:v>177721</c:v>
                </c:pt>
              </c:numCache>
            </c:numRef>
          </c:val>
          <c:smooth val="0"/>
          <c:extLst>
            <c:ext xmlns:c16="http://schemas.microsoft.com/office/drawing/2014/chart" uri="{C3380CC4-5D6E-409C-BE32-E72D297353CC}">
              <c16:uniqueId val="{00000001-F1C0-4CC6-9D15-16A6AE74AAEF}"/>
            </c:ext>
          </c:extLst>
        </c:ser>
        <c:ser>
          <c:idx val="2"/>
          <c:order val="2"/>
          <c:tx>
            <c:strRef>
              <c:f>Dallas!$Z$4</c:f>
              <c:strCache>
                <c:ptCount val="1"/>
                <c:pt idx="0">
                  <c:v>Hunt</c:v>
                </c:pt>
              </c:strCache>
            </c:strRef>
          </c:tx>
          <c:spPr>
            <a:ln w="28575" cap="rnd">
              <a:solidFill>
                <a:schemeClr val="accent3"/>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F1C0-4CC6-9D15-16A6AE74AAEF}"/>
                </c:ext>
              </c:extLst>
            </c:dLbl>
            <c:dLbl>
              <c:idx val="10"/>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F1C0-4CC6-9D15-16A6AE74AAE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Dallas!$AA$1:$AK$1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Dallas!$AA$4:$AK$4</c:f>
              <c:numCache>
                <c:formatCode>#,##0</c:formatCode>
                <c:ptCount val="11"/>
                <c:pt idx="0">
                  <c:v>86129</c:v>
                </c:pt>
                <c:pt idx="1">
                  <c:v>86887</c:v>
                </c:pt>
                <c:pt idx="2">
                  <c:v>87702</c:v>
                </c:pt>
                <c:pt idx="3">
                  <c:v>88570</c:v>
                </c:pt>
                <c:pt idx="4">
                  <c:v>89458</c:v>
                </c:pt>
                <c:pt idx="5">
                  <c:v>90372</c:v>
                </c:pt>
                <c:pt idx="6">
                  <c:v>91327</c:v>
                </c:pt>
                <c:pt idx="7">
                  <c:v>92298</c:v>
                </c:pt>
                <c:pt idx="8">
                  <c:v>93305</c:v>
                </c:pt>
                <c:pt idx="9">
                  <c:v>94285</c:v>
                </c:pt>
                <c:pt idx="10">
                  <c:v>95324</c:v>
                </c:pt>
              </c:numCache>
            </c:numRef>
          </c:val>
          <c:smooth val="0"/>
          <c:extLst>
            <c:ext xmlns:c16="http://schemas.microsoft.com/office/drawing/2014/chart" uri="{C3380CC4-5D6E-409C-BE32-E72D297353CC}">
              <c16:uniqueId val="{00000002-F1C0-4CC6-9D15-16A6AE74AAEF}"/>
            </c:ext>
          </c:extLst>
        </c:ser>
        <c:ser>
          <c:idx val="3"/>
          <c:order val="3"/>
          <c:tx>
            <c:strRef>
              <c:f>Dallas!$Z$5</c:f>
              <c:strCache>
                <c:ptCount val="1"/>
                <c:pt idx="0">
                  <c:v>Johnson</c:v>
                </c:pt>
              </c:strCache>
            </c:strRef>
          </c:tx>
          <c:spPr>
            <a:ln w="28575" cap="rnd">
              <a:solidFill>
                <a:schemeClr val="accent4"/>
              </a:solidFill>
              <a:round/>
            </a:ln>
            <a:effectLst/>
          </c:spPr>
          <c:marker>
            <c:symbol val="none"/>
          </c:marker>
          <c:dLbls>
            <c:dLbl>
              <c:idx val="0"/>
              <c:layout>
                <c:manualLayout>
                  <c:x val="-6.872786171998771E-2"/>
                  <c:y val="1.089176310415248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F1C0-4CC6-9D15-16A6AE74AAEF}"/>
                </c:ext>
              </c:extLst>
            </c:dLbl>
            <c:dLbl>
              <c:idx val="10"/>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F1C0-4CC6-9D15-16A6AE74AAE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Dallas!$AA$1:$AK$1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Dallas!$AA$5:$AK$5</c:f>
              <c:numCache>
                <c:formatCode>#,##0</c:formatCode>
                <c:ptCount val="11"/>
                <c:pt idx="0">
                  <c:v>150934</c:v>
                </c:pt>
                <c:pt idx="1">
                  <c:v>152918</c:v>
                </c:pt>
                <c:pt idx="2">
                  <c:v>154957</c:v>
                </c:pt>
                <c:pt idx="3">
                  <c:v>157027</c:v>
                </c:pt>
                <c:pt idx="4">
                  <c:v>159112</c:v>
                </c:pt>
                <c:pt idx="5">
                  <c:v>161209</c:v>
                </c:pt>
                <c:pt idx="6">
                  <c:v>163278</c:v>
                </c:pt>
                <c:pt idx="7">
                  <c:v>165360</c:v>
                </c:pt>
                <c:pt idx="8">
                  <c:v>167450</c:v>
                </c:pt>
                <c:pt idx="9">
                  <c:v>169575</c:v>
                </c:pt>
                <c:pt idx="10">
                  <c:v>171701</c:v>
                </c:pt>
              </c:numCache>
            </c:numRef>
          </c:val>
          <c:smooth val="0"/>
          <c:extLst>
            <c:ext xmlns:c16="http://schemas.microsoft.com/office/drawing/2014/chart" uri="{C3380CC4-5D6E-409C-BE32-E72D297353CC}">
              <c16:uniqueId val="{00000003-F1C0-4CC6-9D15-16A6AE74AAEF}"/>
            </c:ext>
          </c:extLst>
        </c:ser>
        <c:ser>
          <c:idx val="4"/>
          <c:order val="4"/>
          <c:tx>
            <c:strRef>
              <c:f>Dallas!$Z$6</c:f>
              <c:strCache>
                <c:ptCount val="1"/>
                <c:pt idx="0">
                  <c:v>Kaufman</c:v>
                </c:pt>
              </c:strCache>
            </c:strRef>
          </c:tx>
          <c:spPr>
            <a:ln w="28575" cap="rnd">
              <a:solidFill>
                <a:schemeClr val="accent5"/>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F1C0-4CC6-9D15-16A6AE74AAEF}"/>
                </c:ext>
              </c:extLst>
            </c:dLbl>
            <c:dLbl>
              <c:idx val="10"/>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F1C0-4CC6-9D15-16A6AE74AAE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Dallas!$AA$1:$AK$1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Dallas!$AA$6:$AK$6</c:f>
              <c:numCache>
                <c:formatCode>#,##0</c:formatCode>
                <c:ptCount val="11"/>
                <c:pt idx="0">
                  <c:v>103350</c:v>
                </c:pt>
                <c:pt idx="1">
                  <c:v>105305</c:v>
                </c:pt>
                <c:pt idx="2">
                  <c:v>107309</c:v>
                </c:pt>
                <c:pt idx="3">
                  <c:v>109360</c:v>
                </c:pt>
                <c:pt idx="4">
                  <c:v>111494</c:v>
                </c:pt>
                <c:pt idx="5">
                  <c:v>113657</c:v>
                </c:pt>
                <c:pt idx="6">
                  <c:v>115860</c:v>
                </c:pt>
                <c:pt idx="7">
                  <c:v>118095</c:v>
                </c:pt>
                <c:pt idx="8">
                  <c:v>120400</c:v>
                </c:pt>
                <c:pt idx="9">
                  <c:v>122724</c:v>
                </c:pt>
                <c:pt idx="10">
                  <c:v>125134</c:v>
                </c:pt>
              </c:numCache>
            </c:numRef>
          </c:val>
          <c:smooth val="0"/>
          <c:extLst>
            <c:ext xmlns:c16="http://schemas.microsoft.com/office/drawing/2014/chart" uri="{C3380CC4-5D6E-409C-BE32-E72D297353CC}">
              <c16:uniqueId val="{00000004-F1C0-4CC6-9D15-16A6AE74AAEF}"/>
            </c:ext>
          </c:extLst>
        </c:ser>
        <c:ser>
          <c:idx val="5"/>
          <c:order val="5"/>
          <c:tx>
            <c:strRef>
              <c:f>Dallas!$Z$7</c:f>
              <c:strCache>
                <c:ptCount val="1"/>
                <c:pt idx="0">
                  <c:v>Parker</c:v>
                </c:pt>
              </c:strCache>
            </c:strRef>
          </c:tx>
          <c:spPr>
            <a:ln w="28575" cap="rnd">
              <a:solidFill>
                <a:schemeClr val="accent6"/>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F1C0-4CC6-9D15-16A6AE74AAEF}"/>
                </c:ext>
              </c:extLst>
            </c:dLbl>
            <c:dLbl>
              <c:idx val="10"/>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F1C0-4CC6-9D15-16A6AE74AAE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Dallas!$AA$1:$AK$1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Dallas!$AA$7:$AK$7</c:f>
              <c:numCache>
                <c:formatCode>#,##0</c:formatCode>
                <c:ptCount val="11"/>
                <c:pt idx="0">
                  <c:v>116927</c:v>
                </c:pt>
                <c:pt idx="1">
                  <c:v>118594</c:v>
                </c:pt>
                <c:pt idx="2">
                  <c:v>120311</c:v>
                </c:pt>
                <c:pt idx="3">
                  <c:v>122108</c:v>
                </c:pt>
                <c:pt idx="4">
                  <c:v>123954</c:v>
                </c:pt>
                <c:pt idx="5">
                  <c:v>125811</c:v>
                </c:pt>
                <c:pt idx="6">
                  <c:v>127694</c:v>
                </c:pt>
                <c:pt idx="7">
                  <c:v>129607</c:v>
                </c:pt>
                <c:pt idx="8">
                  <c:v>131578</c:v>
                </c:pt>
                <c:pt idx="9">
                  <c:v>133578</c:v>
                </c:pt>
                <c:pt idx="10">
                  <c:v>135621</c:v>
                </c:pt>
              </c:numCache>
            </c:numRef>
          </c:val>
          <c:smooth val="0"/>
          <c:extLst>
            <c:ext xmlns:c16="http://schemas.microsoft.com/office/drawing/2014/chart" uri="{C3380CC4-5D6E-409C-BE32-E72D297353CC}">
              <c16:uniqueId val="{00000005-F1C0-4CC6-9D15-16A6AE74AAEF}"/>
            </c:ext>
          </c:extLst>
        </c:ser>
        <c:ser>
          <c:idx val="6"/>
          <c:order val="6"/>
          <c:tx>
            <c:strRef>
              <c:f>Dallas!$Z$8</c:f>
              <c:strCache>
                <c:ptCount val="1"/>
                <c:pt idx="0">
                  <c:v>Rockwall</c:v>
                </c:pt>
              </c:strCache>
            </c:strRef>
          </c:tx>
          <c:spPr>
            <a:ln w="28575" cap="rnd">
              <a:solidFill>
                <a:schemeClr val="accent1">
                  <a:lumMod val="60000"/>
                </a:schemeClr>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F1C0-4CC6-9D15-16A6AE74AAEF}"/>
                </c:ext>
              </c:extLst>
            </c:dLbl>
            <c:dLbl>
              <c:idx val="10"/>
              <c:layout>
                <c:manualLayout>
                  <c:x val="0"/>
                  <c:y val="-5.445881552076242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F1C0-4CC6-9D15-16A6AE74AAE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Dallas!$AA$1:$AK$1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Dallas!$AA$8:$AK$8</c:f>
              <c:numCache>
                <c:formatCode>#,##0</c:formatCode>
                <c:ptCount val="11"/>
                <c:pt idx="0">
                  <c:v>78337</c:v>
                </c:pt>
                <c:pt idx="1">
                  <c:v>80546</c:v>
                </c:pt>
                <c:pt idx="2">
                  <c:v>82800</c:v>
                </c:pt>
                <c:pt idx="3">
                  <c:v>85092</c:v>
                </c:pt>
                <c:pt idx="4">
                  <c:v>87381</c:v>
                </c:pt>
                <c:pt idx="5">
                  <c:v>89731</c:v>
                </c:pt>
                <c:pt idx="6">
                  <c:v>92123</c:v>
                </c:pt>
                <c:pt idx="7">
                  <c:v>94557</c:v>
                </c:pt>
                <c:pt idx="8">
                  <c:v>97062</c:v>
                </c:pt>
                <c:pt idx="9">
                  <c:v>99619</c:v>
                </c:pt>
                <c:pt idx="10">
                  <c:v>102243</c:v>
                </c:pt>
              </c:numCache>
            </c:numRef>
          </c:val>
          <c:smooth val="0"/>
          <c:extLst>
            <c:ext xmlns:c16="http://schemas.microsoft.com/office/drawing/2014/chart" uri="{C3380CC4-5D6E-409C-BE32-E72D297353CC}">
              <c16:uniqueId val="{00000006-F1C0-4CC6-9D15-16A6AE74AAEF}"/>
            </c:ext>
          </c:extLst>
        </c:ser>
        <c:ser>
          <c:idx val="7"/>
          <c:order val="7"/>
          <c:tx>
            <c:strRef>
              <c:f>Dallas!$Z$9</c:f>
              <c:strCache>
                <c:ptCount val="1"/>
                <c:pt idx="0">
                  <c:v>Somervell</c:v>
                </c:pt>
              </c:strCache>
            </c:strRef>
          </c:tx>
          <c:spPr>
            <a:ln w="28575" cap="rnd">
              <a:solidFill>
                <a:schemeClr val="accent2">
                  <a:lumMod val="60000"/>
                </a:schemeClr>
              </a:solidFill>
              <a:round/>
            </a:ln>
            <a:effectLst/>
          </c:spPr>
          <c:marker>
            <c:symbol val="none"/>
          </c:marker>
          <c:dLbls>
            <c:dLbl>
              <c:idx val="0"/>
              <c:layout>
                <c:manualLayout>
                  <c:x val="-6.6539098153271387E-2"/>
                  <c:y val="-1.089176310415248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F1C0-4CC6-9D15-16A6AE74AAEF}"/>
                </c:ext>
              </c:extLst>
            </c:dLbl>
            <c:dLbl>
              <c:idx val="10"/>
              <c:layout>
                <c:manualLayout>
                  <c:x val="-6.0059468917736634E-3"/>
                  <c:y val="-1.3614596677797849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0022581636754861E-2"/>
                      <c:h val="4.5336963921034708E-2"/>
                    </c:manualLayout>
                  </c15:layout>
                </c:ext>
                <c:ext xmlns:c16="http://schemas.microsoft.com/office/drawing/2014/chart" uri="{C3380CC4-5D6E-409C-BE32-E72D297353CC}">
                  <c16:uniqueId val="{00000010-F1C0-4CC6-9D15-16A6AE74AAE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Dallas!$AA$1:$AK$1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Dallas!$AA$9:$AK$9</c:f>
              <c:numCache>
                <c:formatCode>#,##0</c:formatCode>
                <c:ptCount val="11"/>
                <c:pt idx="0">
                  <c:v>8490</c:v>
                </c:pt>
                <c:pt idx="1">
                  <c:v>8540</c:v>
                </c:pt>
                <c:pt idx="2">
                  <c:v>8601</c:v>
                </c:pt>
                <c:pt idx="3">
                  <c:v>8662</c:v>
                </c:pt>
                <c:pt idx="4">
                  <c:v>8744</c:v>
                </c:pt>
                <c:pt idx="5">
                  <c:v>8832</c:v>
                </c:pt>
                <c:pt idx="6">
                  <c:v>8917</c:v>
                </c:pt>
                <c:pt idx="7">
                  <c:v>9002</c:v>
                </c:pt>
                <c:pt idx="8">
                  <c:v>9101</c:v>
                </c:pt>
                <c:pt idx="9">
                  <c:v>9194</c:v>
                </c:pt>
                <c:pt idx="10">
                  <c:v>9294</c:v>
                </c:pt>
              </c:numCache>
            </c:numRef>
          </c:val>
          <c:smooth val="0"/>
          <c:extLst>
            <c:ext xmlns:c16="http://schemas.microsoft.com/office/drawing/2014/chart" uri="{C3380CC4-5D6E-409C-BE32-E72D297353CC}">
              <c16:uniqueId val="{00000007-F1C0-4CC6-9D15-16A6AE74AAEF}"/>
            </c:ext>
          </c:extLst>
        </c:ser>
        <c:ser>
          <c:idx val="8"/>
          <c:order val="8"/>
          <c:tx>
            <c:strRef>
              <c:f>Dallas!$Z$10</c:f>
              <c:strCache>
                <c:ptCount val="1"/>
                <c:pt idx="0">
                  <c:v>Wise</c:v>
                </c:pt>
              </c:strCache>
            </c:strRef>
          </c:tx>
          <c:spPr>
            <a:ln w="28575" cap="rnd">
              <a:solidFill>
                <a:schemeClr val="accent3">
                  <a:lumMod val="60000"/>
                </a:schemeClr>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F1C0-4CC6-9D15-16A6AE74AAEF}"/>
                </c:ext>
              </c:extLst>
            </c:dLbl>
            <c:dLbl>
              <c:idx val="10"/>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F1C0-4CC6-9D15-16A6AE74AAE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Dallas!$AA$1:$AK$1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Dallas!$AA$10:$AK$10</c:f>
              <c:numCache>
                <c:formatCode>#,##0</c:formatCode>
                <c:ptCount val="11"/>
                <c:pt idx="0">
                  <c:v>59127</c:v>
                </c:pt>
                <c:pt idx="1">
                  <c:v>59780</c:v>
                </c:pt>
                <c:pt idx="2">
                  <c:v>60447</c:v>
                </c:pt>
                <c:pt idx="3">
                  <c:v>61121</c:v>
                </c:pt>
                <c:pt idx="4">
                  <c:v>61785</c:v>
                </c:pt>
                <c:pt idx="5">
                  <c:v>62467</c:v>
                </c:pt>
                <c:pt idx="6">
                  <c:v>63146</c:v>
                </c:pt>
                <c:pt idx="7">
                  <c:v>63820</c:v>
                </c:pt>
                <c:pt idx="8">
                  <c:v>64505</c:v>
                </c:pt>
                <c:pt idx="9">
                  <c:v>65160</c:v>
                </c:pt>
                <c:pt idx="10">
                  <c:v>65807</c:v>
                </c:pt>
              </c:numCache>
            </c:numRef>
          </c:val>
          <c:smooth val="0"/>
          <c:extLst>
            <c:ext xmlns:c16="http://schemas.microsoft.com/office/drawing/2014/chart" uri="{C3380CC4-5D6E-409C-BE32-E72D297353CC}">
              <c16:uniqueId val="{00000008-F1C0-4CC6-9D15-16A6AE74AAEF}"/>
            </c:ext>
          </c:extLst>
        </c:ser>
        <c:dLbls>
          <c:dLblPos val="r"/>
          <c:showLegendKey val="0"/>
          <c:showVal val="1"/>
          <c:showCatName val="0"/>
          <c:showSerName val="0"/>
          <c:showPercent val="0"/>
          <c:showBubbleSize val="0"/>
        </c:dLbls>
        <c:smooth val="0"/>
        <c:axId val="418605448"/>
        <c:axId val="418607744"/>
      </c:lineChart>
      <c:catAx>
        <c:axId val="418605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607744"/>
        <c:crosses val="autoZero"/>
        <c:auto val="1"/>
        <c:lblAlgn val="ctr"/>
        <c:lblOffset val="100"/>
        <c:noMultiLvlLbl val="0"/>
      </c:catAx>
      <c:valAx>
        <c:axId val="41860774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8605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937" cy="366486"/>
          </a:xfrm>
          <a:prstGeom prst="rect">
            <a:avLst/>
          </a:prstGeom>
        </p:spPr>
        <p:txBody>
          <a:bodyPr vert="horz" lIns="91413" tIns="45708" rIns="91413" bIns="45708" rtlCol="0"/>
          <a:lstStyle>
            <a:lvl1pPr algn="l">
              <a:defRPr sz="1200"/>
            </a:lvl1pPr>
          </a:lstStyle>
          <a:p>
            <a:endParaRPr lang="en-US" dirty="0"/>
          </a:p>
        </p:txBody>
      </p:sp>
      <p:sp>
        <p:nvSpPr>
          <p:cNvPr id="3" name="Date Placeholder 2"/>
          <p:cNvSpPr>
            <a:spLocks noGrp="1"/>
          </p:cNvSpPr>
          <p:nvPr>
            <p:ph type="dt" sz="quarter" idx="1"/>
          </p:nvPr>
        </p:nvSpPr>
        <p:spPr>
          <a:xfrm>
            <a:off x="5438181" y="0"/>
            <a:ext cx="4160937" cy="366486"/>
          </a:xfrm>
          <a:prstGeom prst="rect">
            <a:avLst/>
          </a:prstGeom>
        </p:spPr>
        <p:txBody>
          <a:bodyPr vert="horz" lIns="91413" tIns="45708" rIns="91413" bIns="45708" rtlCol="0"/>
          <a:lstStyle>
            <a:lvl1pPr algn="r">
              <a:defRPr sz="1200"/>
            </a:lvl1pPr>
          </a:lstStyle>
          <a:p>
            <a:fld id="{1B21FB2D-27B8-4727-AE11-4AB7B0934FCE}" type="datetimeFigureOut">
              <a:rPr lang="en-US" smtClean="0"/>
              <a:t>1/13/2020</a:t>
            </a:fld>
            <a:endParaRPr lang="en-US" dirty="0"/>
          </a:p>
        </p:txBody>
      </p:sp>
      <p:sp>
        <p:nvSpPr>
          <p:cNvPr id="4" name="Footer Placeholder 3"/>
          <p:cNvSpPr>
            <a:spLocks noGrp="1"/>
          </p:cNvSpPr>
          <p:nvPr>
            <p:ph type="ftr" sz="quarter" idx="2"/>
          </p:nvPr>
        </p:nvSpPr>
        <p:spPr>
          <a:xfrm>
            <a:off x="1" y="6948716"/>
            <a:ext cx="4160937" cy="366485"/>
          </a:xfrm>
          <a:prstGeom prst="rect">
            <a:avLst/>
          </a:prstGeom>
        </p:spPr>
        <p:txBody>
          <a:bodyPr vert="horz" lIns="91413" tIns="45708" rIns="91413"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5438181" y="6948716"/>
            <a:ext cx="4160937" cy="366485"/>
          </a:xfrm>
          <a:prstGeom prst="rect">
            <a:avLst/>
          </a:prstGeom>
        </p:spPr>
        <p:txBody>
          <a:bodyPr vert="horz" lIns="91413" tIns="45708" rIns="91413" bIns="45708" rtlCol="0" anchor="b"/>
          <a:lstStyle>
            <a:lvl1pPr algn="r">
              <a:defRPr sz="1200"/>
            </a:lvl1pPr>
          </a:lstStyle>
          <a:p>
            <a:fld id="{C3D10B85-B6E0-45B9-9ED2-169B86A5848B}" type="slidenum">
              <a:rPr lang="en-US" smtClean="0"/>
              <a:t>‹#›</a:t>
            </a:fld>
            <a:endParaRPr lang="en-US" dirty="0"/>
          </a:p>
        </p:txBody>
      </p:sp>
    </p:spTree>
    <p:extLst>
      <p:ext uri="{BB962C8B-B14F-4D97-AF65-F5344CB8AC3E}">
        <p14:creationId xmlns:p14="http://schemas.microsoft.com/office/powerpoint/2010/main" val="1694911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160520" cy="367030"/>
          </a:xfrm>
          <a:prstGeom prst="rect">
            <a:avLst/>
          </a:prstGeom>
        </p:spPr>
        <p:txBody>
          <a:bodyPr vert="horz" lIns="96624" tIns="48313" rIns="96624" bIns="48313" rtlCol="0"/>
          <a:lstStyle>
            <a:lvl1pPr algn="l">
              <a:defRPr sz="1200"/>
            </a:lvl1pPr>
          </a:lstStyle>
          <a:p>
            <a:endParaRPr lang="en-US" dirty="0"/>
          </a:p>
        </p:txBody>
      </p:sp>
      <p:sp>
        <p:nvSpPr>
          <p:cNvPr id="3" name="Date Placeholder 2"/>
          <p:cNvSpPr>
            <a:spLocks noGrp="1"/>
          </p:cNvSpPr>
          <p:nvPr>
            <p:ph type="dt" idx="1"/>
          </p:nvPr>
        </p:nvSpPr>
        <p:spPr>
          <a:xfrm>
            <a:off x="5438458" y="3"/>
            <a:ext cx="4160520" cy="367030"/>
          </a:xfrm>
          <a:prstGeom prst="rect">
            <a:avLst/>
          </a:prstGeom>
        </p:spPr>
        <p:txBody>
          <a:bodyPr vert="horz" lIns="96624" tIns="48313" rIns="96624" bIns="48313" rtlCol="0"/>
          <a:lstStyle>
            <a:lvl1pPr algn="r">
              <a:defRPr sz="1200"/>
            </a:lvl1pPr>
          </a:lstStyle>
          <a:p>
            <a:fld id="{755BA6F8-D932-4BC6-B450-A920176CDAFB}" type="datetimeFigureOut">
              <a:rPr lang="en-US" smtClean="0"/>
              <a:t>1/13/2020</a:t>
            </a:fld>
            <a:endParaRPr lang="en-US" dirty="0"/>
          </a:p>
        </p:txBody>
      </p:sp>
      <p:sp>
        <p:nvSpPr>
          <p:cNvPr id="4" name="Slide Image Placeholder 3"/>
          <p:cNvSpPr>
            <a:spLocks noGrp="1" noRot="1" noChangeAspect="1"/>
          </p:cNvSpPr>
          <p:nvPr>
            <p:ph type="sldImg" idx="2"/>
          </p:nvPr>
        </p:nvSpPr>
        <p:spPr>
          <a:xfrm>
            <a:off x="3155950" y="914400"/>
            <a:ext cx="3289300" cy="2468563"/>
          </a:xfrm>
          <a:prstGeom prst="rect">
            <a:avLst/>
          </a:prstGeom>
          <a:noFill/>
          <a:ln w="12700">
            <a:solidFill>
              <a:prstClr val="black"/>
            </a:solidFill>
          </a:ln>
        </p:spPr>
        <p:txBody>
          <a:bodyPr vert="horz" lIns="96624" tIns="48313" rIns="96624" bIns="48313" rtlCol="0" anchor="ctr"/>
          <a:lstStyle/>
          <a:p>
            <a:endParaRPr lang="en-US" dirty="0"/>
          </a:p>
        </p:txBody>
      </p:sp>
      <p:sp>
        <p:nvSpPr>
          <p:cNvPr id="5" name="Notes Placeholder 4"/>
          <p:cNvSpPr>
            <a:spLocks noGrp="1"/>
          </p:cNvSpPr>
          <p:nvPr>
            <p:ph type="body" sz="quarter" idx="3"/>
          </p:nvPr>
        </p:nvSpPr>
        <p:spPr>
          <a:xfrm>
            <a:off x="960120" y="3520442"/>
            <a:ext cx="7680960" cy="2880360"/>
          </a:xfrm>
          <a:prstGeom prst="rect">
            <a:avLst/>
          </a:prstGeom>
        </p:spPr>
        <p:txBody>
          <a:bodyPr vert="horz" lIns="96624" tIns="48313" rIns="96624" bIns="483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2"/>
            <a:ext cx="4160520" cy="367029"/>
          </a:xfrm>
          <a:prstGeom prst="rect">
            <a:avLst/>
          </a:prstGeom>
        </p:spPr>
        <p:txBody>
          <a:bodyPr vert="horz" lIns="96624" tIns="48313" rIns="96624" bIns="483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458" y="6948172"/>
            <a:ext cx="4160520" cy="367029"/>
          </a:xfrm>
          <a:prstGeom prst="rect">
            <a:avLst/>
          </a:prstGeom>
        </p:spPr>
        <p:txBody>
          <a:bodyPr vert="horz" lIns="96624" tIns="48313" rIns="96624" bIns="48313"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4200" y="914400"/>
            <a:ext cx="6256338" cy="4692650"/>
          </a:xfrm>
        </p:spPr>
      </p:sp>
      <p:sp>
        <p:nvSpPr>
          <p:cNvPr id="3" name="Notes Placeholder 2"/>
          <p:cNvSpPr>
            <a:spLocks noGrp="1"/>
          </p:cNvSpPr>
          <p:nvPr>
            <p:ph type="body" idx="1"/>
          </p:nvPr>
        </p:nvSpPr>
        <p:spPr>
          <a:xfrm>
            <a:off x="960120" y="5682216"/>
            <a:ext cx="7680960" cy="718585"/>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a:t>
            </a:fld>
            <a:endParaRPr lang="en-US" dirty="0"/>
          </a:p>
        </p:txBody>
      </p:sp>
    </p:spTree>
    <p:extLst>
      <p:ext uri="{BB962C8B-B14F-4D97-AF65-F5344CB8AC3E}">
        <p14:creationId xmlns:p14="http://schemas.microsoft.com/office/powerpoint/2010/main" val="3082863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3725" y="595313"/>
            <a:ext cx="5316538" cy="3987800"/>
          </a:xfrm>
        </p:spPr>
      </p:sp>
      <p:sp>
        <p:nvSpPr>
          <p:cNvPr id="3" name="Notes Placeholder 2"/>
          <p:cNvSpPr>
            <a:spLocks noGrp="1"/>
          </p:cNvSpPr>
          <p:nvPr>
            <p:ph type="body" idx="1"/>
          </p:nvPr>
        </p:nvSpPr>
        <p:spPr>
          <a:xfrm>
            <a:off x="771245" y="4643561"/>
            <a:ext cx="7846282" cy="1944275"/>
          </a:xfrm>
          <a:prstGeom prst="rect">
            <a:avLst/>
          </a:prstGeom>
        </p:spPr>
        <p:txBody>
          <a:bodyPr/>
          <a:lstStyle/>
          <a:p>
            <a:pPr defTabSz="1001993">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a:t>
            </a:r>
          </a:p>
          <a:p>
            <a:pPr marL="0" marR="0" lvl="0" indent="0" algn="l" defTabSz="1001993" rtl="0" eaLnBrk="1" fontAlgn="auto" latinLnBrk="0" hangingPunct="1">
              <a:lnSpc>
                <a:spcPct val="100000"/>
              </a:lnSpc>
              <a:spcBef>
                <a:spcPts val="0"/>
              </a:spcBef>
              <a:spcAft>
                <a:spcPts val="0"/>
              </a:spcAft>
              <a:buClrTx/>
              <a:buSzTx/>
              <a:buFontTx/>
              <a:buNone/>
              <a:tabLst/>
              <a:defRPr/>
            </a:pPr>
            <a:r>
              <a:rPr lang="en-US" dirty="0" smtClean="0"/>
              <a:t>Most counties in the DFW Metro</a:t>
            </a:r>
            <a:r>
              <a:rPr lang="en-US" baseline="0" dirty="0" smtClean="0"/>
              <a:t> Area are projected to grow at a faster rate than the state (growth rate = 14% between 2010 and 2018), with the exception of Johnson, Hunt, Wise, and Somervell County. </a:t>
            </a:r>
          </a:p>
          <a:p>
            <a:pPr defTabSz="1001993">
              <a:defRPr/>
            </a:pPr>
            <a:endParaRPr lang="en-US" dirty="0" smtClean="0"/>
          </a:p>
        </p:txBody>
      </p:sp>
    </p:spTree>
    <p:extLst>
      <p:ext uri="{BB962C8B-B14F-4D97-AF65-F5344CB8AC3E}">
        <p14:creationId xmlns:p14="http://schemas.microsoft.com/office/powerpoint/2010/main" val="1540751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counties in the DFW Metro</a:t>
            </a:r>
            <a:r>
              <a:rPr lang="en-US" baseline="0" dirty="0" smtClean="0"/>
              <a:t> Area are projected to grow at a faster rate than the state (growth rate = 14% between 2010 and 2018), with the exception of Johnson, Hunt, Wise, and Somervell County. </a:t>
            </a:r>
          </a:p>
          <a:p>
            <a:r>
              <a:rPr lang="en-US" baseline="0" dirty="0" smtClean="0"/>
              <a:t>Bexar ranked 9</a:t>
            </a:r>
            <a:r>
              <a:rPr lang="en-US" baseline="30000" dirty="0" smtClean="0"/>
              <a:t>th</a:t>
            </a:r>
            <a:r>
              <a:rPr lang="en-US" baseline="0" dirty="0" smtClean="0"/>
              <a:t> in the country among counties adding the largest numbers to their populations between 2017 and 2018. Comal ranked 67</a:t>
            </a:r>
            <a:r>
              <a:rPr lang="en-US" baseline="30000" dirty="0" smtClean="0"/>
              <a:t>th</a:t>
            </a:r>
            <a:r>
              <a:rPr lang="en-US" baseline="0" dirty="0" smtClean="0"/>
              <a:t>. </a:t>
            </a:r>
          </a:p>
          <a:p>
            <a:r>
              <a:rPr lang="en-US" baseline="0" dirty="0" smtClean="0"/>
              <a:t>Comal was 3</a:t>
            </a:r>
            <a:r>
              <a:rPr lang="en-US" baseline="30000" dirty="0" smtClean="0"/>
              <a:t>rd</a:t>
            </a:r>
            <a:r>
              <a:rPr lang="en-US" baseline="0" dirty="0" smtClean="0"/>
              <a:t> fastest growing county in the country between 2017 and 2018. Kendall was the 20</a:t>
            </a:r>
            <a:r>
              <a:rPr lang="en-US" baseline="30000" dirty="0" smtClean="0"/>
              <a:t>th</a:t>
            </a:r>
            <a:r>
              <a:rPr lang="en-US" baseline="0" dirty="0" smtClean="0"/>
              <a:t> fastest growing county during this time period.</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11</a:t>
            </a:fld>
            <a:endParaRPr lang="en-US" dirty="0"/>
          </a:p>
        </p:txBody>
      </p:sp>
    </p:spTree>
    <p:extLst>
      <p:ext uri="{BB962C8B-B14F-4D97-AF65-F5344CB8AC3E}">
        <p14:creationId xmlns:p14="http://schemas.microsoft.com/office/powerpoint/2010/main" val="3189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9600" y="914400"/>
            <a:ext cx="6037263" cy="4529138"/>
          </a:xfrm>
        </p:spPr>
      </p:sp>
      <p:sp>
        <p:nvSpPr>
          <p:cNvPr id="3" name="Notes Placeholder 2"/>
          <p:cNvSpPr>
            <a:spLocks noGrp="1"/>
          </p:cNvSpPr>
          <p:nvPr>
            <p:ph type="body" idx="1"/>
          </p:nvPr>
        </p:nvSpPr>
        <p:spPr>
          <a:xfrm>
            <a:off x="960120" y="5443538"/>
            <a:ext cx="7680960" cy="540571"/>
          </a:xfrm>
        </p:spPr>
        <p:txBody>
          <a:bodyPr/>
          <a:lstStyle/>
          <a:p>
            <a:r>
              <a:rPr lang="en-US" dirty="0" smtClean="0"/>
              <a:t>The</a:t>
            </a:r>
            <a:r>
              <a:rPr lang="en-US" baseline="0" dirty="0" smtClean="0"/>
              <a:t> Texas Demographic Center’s most recent set of projections, employing migration trends observed between 2010 and 2015, indicate Texas will have a population of 29.7 million by 2020.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12</a:t>
            </a:fld>
            <a:endParaRPr lang="en-US" dirty="0"/>
          </a:p>
        </p:txBody>
      </p:sp>
    </p:spTree>
    <p:extLst>
      <p:ext uri="{BB962C8B-B14F-4D97-AF65-F5344CB8AC3E}">
        <p14:creationId xmlns:p14="http://schemas.microsoft.com/office/powerpoint/2010/main" val="1076629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914400"/>
            <a:ext cx="5988050" cy="4491038"/>
          </a:xfrm>
        </p:spPr>
      </p:sp>
      <p:sp>
        <p:nvSpPr>
          <p:cNvPr id="3" name="Notes Placeholder 2"/>
          <p:cNvSpPr>
            <a:spLocks noGrp="1"/>
          </p:cNvSpPr>
          <p:nvPr>
            <p:ph type="body" idx="1"/>
          </p:nvPr>
        </p:nvSpPr>
        <p:spPr>
          <a:xfrm>
            <a:off x="941070" y="5422615"/>
            <a:ext cx="7680960" cy="754189"/>
          </a:xfrm>
        </p:spPr>
        <p:txBody>
          <a:bodyPr/>
          <a:lstStyle/>
          <a:p>
            <a:pPr defTabSz="948368">
              <a:defRPr/>
            </a:pPr>
            <a:r>
              <a:rPr lang="en-US" dirty="0" smtClean="0"/>
              <a:t>Population projections </a:t>
            </a:r>
            <a:r>
              <a:rPr lang="en-US" baseline="0" dirty="0" smtClean="0"/>
              <a:t>by race and ethnicity suggest that Latino’s are and will increasingly be the largest race/ethnic group. NH Black and NH Asian populations in Texas are projected to grow steadily. The non-Hispanic white population is projected to grow but at a slower pace. </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13</a:t>
            </a:fld>
            <a:endParaRPr lang="en-US" dirty="0"/>
          </a:p>
        </p:txBody>
      </p:sp>
    </p:spTree>
    <p:extLst>
      <p:ext uri="{BB962C8B-B14F-4D97-AF65-F5344CB8AC3E}">
        <p14:creationId xmlns:p14="http://schemas.microsoft.com/office/powerpoint/2010/main" val="1980412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3250" y="914400"/>
            <a:ext cx="6024563" cy="4519613"/>
          </a:xfrm>
        </p:spPr>
      </p:sp>
      <p:sp>
        <p:nvSpPr>
          <p:cNvPr id="3" name="Notes Placeholder 2"/>
          <p:cNvSpPr>
            <a:spLocks noGrp="1"/>
          </p:cNvSpPr>
          <p:nvPr>
            <p:ph type="body" idx="1"/>
          </p:nvPr>
        </p:nvSpPr>
        <p:spPr>
          <a:xfrm>
            <a:off x="1002983" y="5434013"/>
            <a:ext cx="7680960" cy="473868"/>
          </a:xfrm>
        </p:spPr>
        <p:txBody>
          <a:bodyPr/>
          <a:lstStyle/>
          <a:p>
            <a:r>
              <a:rPr lang="en-US" dirty="0" smtClean="0"/>
              <a:t>The bulk of the growth</a:t>
            </a:r>
            <a:r>
              <a:rPr lang="en-US" baseline="0" dirty="0" smtClean="0"/>
              <a:t> projected between 2010 and 2020 will come from growth among non-White populations, with only 16.4% coming from NH Whites.</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14</a:t>
            </a:fld>
            <a:endParaRPr lang="en-US" dirty="0"/>
          </a:p>
        </p:txBody>
      </p:sp>
    </p:spTree>
    <p:extLst>
      <p:ext uri="{BB962C8B-B14F-4D97-AF65-F5344CB8AC3E}">
        <p14:creationId xmlns:p14="http://schemas.microsoft.com/office/powerpoint/2010/main" val="3207448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15</a:t>
            </a:fld>
            <a:endParaRPr lang="en-US" dirty="0"/>
          </a:p>
        </p:txBody>
      </p:sp>
    </p:spTree>
    <p:extLst>
      <p:ext uri="{BB962C8B-B14F-4D97-AF65-F5344CB8AC3E}">
        <p14:creationId xmlns:p14="http://schemas.microsoft.com/office/powerpoint/2010/main" val="2269962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Hispanic population is projected to be the greatest contributor to the total population change for 8 of the 13</a:t>
            </a:r>
            <a:r>
              <a:rPr lang="en-US" dirty="0" smtClean="0"/>
              <a:t> counties in the DFW metro</a:t>
            </a:r>
            <a:r>
              <a:rPr lang="en-US" baseline="0" dirty="0" smtClean="0"/>
              <a:t> area</a:t>
            </a:r>
            <a:r>
              <a:rPr lang="en-US" dirty="0" smtClean="0"/>
              <a:t>.</a:t>
            </a:r>
            <a:r>
              <a:rPr lang="en-US" baseline="0" dirty="0" smtClean="0"/>
              <a:t> The NH White population is projected to be the greatest contributor to total population change in 5 counties, but expected to decline in size in Dallas County.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17</a:t>
            </a:fld>
            <a:endParaRPr lang="en-US" dirty="0"/>
          </a:p>
        </p:txBody>
      </p:sp>
    </p:spTree>
    <p:extLst>
      <p:ext uri="{BB962C8B-B14F-4D97-AF65-F5344CB8AC3E}">
        <p14:creationId xmlns:p14="http://schemas.microsoft.com/office/powerpoint/2010/main" val="367365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1763" y="914400"/>
            <a:ext cx="6432550" cy="4826000"/>
          </a:xfrm>
        </p:spPr>
      </p:sp>
      <p:sp>
        <p:nvSpPr>
          <p:cNvPr id="3" name="Notes Placeholder 2"/>
          <p:cNvSpPr>
            <a:spLocks noGrp="1"/>
          </p:cNvSpPr>
          <p:nvPr>
            <p:ph type="body" idx="1"/>
          </p:nvPr>
        </p:nvSpPr>
        <p:spPr>
          <a:xfrm>
            <a:off x="960120" y="6045365"/>
            <a:ext cx="7680960" cy="355436"/>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18</a:t>
            </a:fld>
            <a:endParaRPr lang="en-US" dirty="0"/>
          </a:p>
        </p:txBody>
      </p:sp>
    </p:spTree>
    <p:extLst>
      <p:ext uri="{BB962C8B-B14F-4D97-AF65-F5344CB8AC3E}">
        <p14:creationId xmlns:p14="http://schemas.microsoft.com/office/powerpoint/2010/main" val="3853448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8000" y="914400"/>
            <a:ext cx="6307138" cy="4732338"/>
          </a:xfrm>
        </p:spPr>
      </p:sp>
      <p:sp>
        <p:nvSpPr>
          <p:cNvPr id="3" name="Notes Placeholder 2"/>
          <p:cNvSpPr>
            <a:spLocks noGrp="1"/>
          </p:cNvSpPr>
          <p:nvPr>
            <p:ph type="body" idx="1"/>
          </p:nvPr>
        </p:nvSpPr>
        <p:spPr>
          <a:xfrm>
            <a:off x="960120" y="5838869"/>
            <a:ext cx="7680960" cy="561933"/>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19</a:t>
            </a:fld>
            <a:endParaRPr lang="en-US" dirty="0"/>
          </a:p>
        </p:txBody>
      </p:sp>
    </p:spTree>
    <p:extLst>
      <p:ext uri="{BB962C8B-B14F-4D97-AF65-F5344CB8AC3E}">
        <p14:creationId xmlns:p14="http://schemas.microsoft.com/office/powerpoint/2010/main" val="188272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4200" y="914400"/>
            <a:ext cx="6256338" cy="4692650"/>
          </a:xfrm>
        </p:spPr>
      </p:sp>
      <p:sp>
        <p:nvSpPr>
          <p:cNvPr id="3" name="Notes Placeholder 2"/>
          <p:cNvSpPr>
            <a:spLocks noGrp="1"/>
          </p:cNvSpPr>
          <p:nvPr>
            <p:ph type="body" idx="1"/>
          </p:nvPr>
        </p:nvSpPr>
        <p:spPr>
          <a:xfrm>
            <a:off x="960120" y="5682216"/>
            <a:ext cx="7680960" cy="718585"/>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a:t>
            </a:fld>
            <a:endParaRPr lang="en-US" dirty="0"/>
          </a:p>
        </p:txBody>
      </p:sp>
    </p:spTree>
    <p:extLst>
      <p:ext uri="{BB962C8B-B14F-4D97-AF65-F5344CB8AC3E}">
        <p14:creationId xmlns:p14="http://schemas.microsoft.com/office/powerpoint/2010/main" val="1416727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9638" y="914400"/>
            <a:ext cx="5466181" cy="4100513"/>
          </a:xfrm>
        </p:spPr>
      </p:sp>
      <p:sp>
        <p:nvSpPr>
          <p:cNvPr id="3" name="Notes Placeholder 2"/>
          <p:cNvSpPr>
            <a:spLocks noGrp="1"/>
          </p:cNvSpPr>
          <p:nvPr>
            <p:ph type="body" idx="1"/>
          </p:nvPr>
        </p:nvSpPr>
        <p:spPr>
          <a:xfrm>
            <a:off x="1060133" y="5102946"/>
            <a:ext cx="7680960" cy="526330"/>
          </a:xfrm>
        </p:spPr>
        <p:txBody>
          <a:bodyPr/>
          <a:lstStyle/>
          <a:p>
            <a:r>
              <a:rPr lang="en-US" dirty="0" smtClean="0"/>
              <a:t>Every ten years, the country conducts a census to count every person in the United States.</a:t>
            </a:r>
          </a:p>
          <a:p>
            <a:r>
              <a:rPr lang="en-US" dirty="0" smtClean="0"/>
              <a:t>The next count will take place </a:t>
            </a:r>
            <a:r>
              <a:rPr lang="en-US" b="1" dirty="0" smtClean="0"/>
              <a:t>April 1, 2020</a:t>
            </a:r>
            <a:r>
              <a:rPr lang="en-US" dirty="0" smtClean="0"/>
              <a:t>.</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a:t>
            </a:fld>
            <a:endParaRPr lang="en-US" dirty="0"/>
          </a:p>
        </p:txBody>
      </p:sp>
    </p:spTree>
    <p:extLst>
      <p:ext uri="{BB962C8B-B14F-4D97-AF65-F5344CB8AC3E}">
        <p14:creationId xmlns:p14="http://schemas.microsoft.com/office/powerpoint/2010/main" val="296649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2263" y="914400"/>
            <a:ext cx="5862637" cy="4397375"/>
          </a:xfrm>
        </p:spPr>
      </p:sp>
      <p:sp>
        <p:nvSpPr>
          <p:cNvPr id="3" name="Notes Placeholder 2"/>
          <p:cNvSpPr>
            <a:spLocks noGrp="1"/>
          </p:cNvSpPr>
          <p:nvPr>
            <p:ph type="body" idx="1"/>
          </p:nvPr>
        </p:nvSpPr>
        <p:spPr>
          <a:xfrm>
            <a:off x="960120" y="5639492"/>
            <a:ext cx="7680960" cy="761309"/>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4</a:t>
            </a:fld>
            <a:endParaRPr lang="en-US" dirty="0"/>
          </a:p>
        </p:txBody>
      </p:sp>
    </p:spTree>
    <p:extLst>
      <p:ext uri="{BB962C8B-B14F-4D97-AF65-F5344CB8AC3E}">
        <p14:creationId xmlns:p14="http://schemas.microsoft.com/office/powerpoint/2010/main" val="2598745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4513" y="422275"/>
            <a:ext cx="6254750" cy="4691063"/>
          </a:xfrm>
        </p:spPr>
      </p:sp>
      <p:sp>
        <p:nvSpPr>
          <p:cNvPr id="3" name="Notes Placeholder 2"/>
          <p:cNvSpPr>
            <a:spLocks noGrp="1"/>
          </p:cNvSpPr>
          <p:nvPr>
            <p:ph type="body" idx="1"/>
          </p:nvPr>
        </p:nvSpPr>
        <p:spPr>
          <a:xfrm>
            <a:off x="960120" y="5304825"/>
            <a:ext cx="7680960" cy="1095975"/>
          </a:xfrm>
        </p:spPr>
        <p:txBody>
          <a:bodyPr>
            <a:normAutofit/>
          </a:bodyPr>
          <a:lstStyle/>
          <a:p>
            <a:pPr defTabSz="1218812"/>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2018. </a:t>
            </a:r>
            <a:r>
              <a:rPr lang="en-US" altLang="en-US" dirty="0" smtClean="0">
                <a:ea typeface="Calibri" panose="020F0502020204030204" pitchFamily="34" charset="0"/>
              </a:rPr>
              <a:t>Texas has added over 3.5 million people between April 1, 2010 and July 1, 2018. This puts Texas</a:t>
            </a:r>
            <a:r>
              <a:rPr lang="en-US" altLang="en-US" baseline="0" dirty="0" smtClean="0">
                <a:ea typeface="Calibri" panose="020F0502020204030204" pitchFamily="34" charset="0"/>
              </a:rPr>
              <a:t> on track to meet or surpass the number of people added in the last census when T</a:t>
            </a:r>
            <a:r>
              <a:rPr lang="en-US" altLang="en-US" dirty="0" smtClean="0">
                <a:ea typeface="Calibri" panose="020F0502020204030204" pitchFamily="34" charset="0"/>
              </a:rPr>
              <a:t>exas gained 4 congressional</a:t>
            </a:r>
            <a:r>
              <a:rPr lang="en-US" altLang="en-US" baseline="0" dirty="0" smtClean="0">
                <a:ea typeface="Calibri" panose="020F0502020204030204" pitchFamily="34" charset="0"/>
              </a:rPr>
              <a:t> seats. Projections from multiple sources anticipate Texas will gain 3 congressional districts after the 2020 census. </a:t>
            </a:r>
            <a:endParaRPr lang="en-US" altLang="en-US" dirty="0" smtClean="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defTabSz="914132">
              <a:defRPr/>
            </a:pPr>
            <a:fld id="{76F32840-EA76-4A40-B83F-F31ACE11B3A9}" type="slidenum">
              <a:rPr lang="en-US">
                <a:solidFill>
                  <a:prstClr val="black"/>
                </a:solidFill>
                <a:latin typeface="Calibri" panose="020F0502020204030204"/>
              </a:rPr>
              <a:pPr defTabSz="914132">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4649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4063" y="914400"/>
            <a:ext cx="5548312" cy="4162425"/>
          </a:xfrm>
        </p:spPr>
      </p:sp>
      <p:sp>
        <p:nvSpPr>
          <p:cNvPr id="3" name="Notes Placeholder 2"/>
          <p:cNvSpPr>
            <a:spLocks noGrp="1"/>
          </p:cNvSpPr>
          <p:nvPr>
            <p:ph type="body" idx="1"/>
          </p:nvPr>
        </p:nvSpPr>
        <p:spPr>
          <a:xfrm>
            <a:off x="952976" y="5275718"/>
            <a:ext cx="7680960" cy="932203"/>
          </a:xfrm>
        </p:spPr>
        <p:txBody>
          <a:bodyPr/>
          <a:lstStyle/>
          <a:p>
            <a:r>
              <a:rPr lang="en-US" dirty="0" smtClean="0"/>
              <a:t>The Texas</a:t>
            </a:r>
            <a:r>
              <a:rPr lang="en-US" baseline="0" dirty="0" smtClean="0"/>
              <a:t> Demographic Center produces population projections for the state. In comparing these projections, to a linear forecast of the Census Bureau’s population estimates since 2010, we see the Texas Demographic Center is closely aligned with the Census Bureau estimates trend. TDC projections indicate Texas will grow to just under 29.7 million by 2020.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6</a:t>
            </a:fld>
            <a:endParaRPr lang="en-US" dirty="0"/>
          </a:p>
        </p:txBody>
      </p:sp>
    </p:spTree>
    <p:extLst>
      <p:ext uri="{BB962C8B-B14F-4D97-AF65-F5344CB8AC3E}">
        <p14:creationId xmlns:p14="http://schemas.microsoft.com/office/powerpoint/2010/main" val="4059930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914400"/>
            <a:ext cx="5464175" cy="4098925"/>
          </a:xfrm>
        </p:spPr>
      </p:sp>
      <p:sp>
        <p:nvSpPr>
          <p:cNvPr id="3" name="Notes Placeholder 2"/>
          <p:cNvSpPr>
            <a:spLocks noGrp="1"/>
          </p:cNvSpPr>
          <p:nvPr>
            <p:ph type="body" idx="1"/>
          </p:nvPr>
        </p:nvSpPr>
        <p:spPr>
          <a:xfrm>
            <a:off x="960120" y="5091209"/>
            <a:ext cx="7680960" cy="1309592"/>
          </a:xfrm>
        </p:spPr>
        <p:txBody>
          <a:bodyPr/>
          <a:lstStyle/>
          <a:p>
            <a:r>
              <a:rPr lang="en-US" dirty="0" smtClean="0"/>
              <a:t>The population</a:t>
            </a:r>
            <a:r>
              <a:rPr lang="en-US" baseline="0" dirty="0" smtClean="0"/>
              <a:t> engine of the state of Texas lies in its metro areas. TDC projections indicate the areas of the state to see the greatest increases in population are located in the population triangle, anchored by the state’s major metro areas of Dallas-Fort Worth-Arlington, Houston-Sugarland-The Woodlands, San Antonio-New Braunfels, and Austin-Round Rock. Dallas County is projected to join Harris County in having a population exceeding 2.5 million in 2020. By 2020, the Collin County population is projected to exceed 1 million and Williamson and Montgomery County are projected to exceed half a million.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7</a:t>
            </a:fld>
            <a:endParaRPr lang="en-US" dirty="0"/>
          </a:p>
        </p:txBody>
      </p:sp>
    </p:spTree>
    <p:extLst>
      <p:ext uri="{BB962C8B-B14F-4D97-AF65-F5344CB8AC3E}">
        <p14:creationId xmlns:p14="http://schemas.microsoft.com/office/powerpoint/2010/main" val="3480114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DFW metro area is projected to increase by over 1.3 million in 2020. The bulk of that growth is projected to be in Dallas, Tarrant, Collin, and Denton counties, with Collin County projected to surpass 1 million in population.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Dallas Metro area added about 130 thousand people during</a:t>
            </a:r>
            <a:r>
              <a:rPr lang="en-US" baseline="0" dirty="0" smtClean="0"/>
              <a:t> the same time period (2017 to 2018). Fifty-nine percent (or about 77 thousand) were added through migration and the remaining 41% through natural increase. About 360 people are added to the Dallas metro population every day. That’s about 212 people per day add through net migration and about 148 people per day added through natural increase.</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City of Dallas is the 9</a:t>
            </a:r>
            <a:r>
              <a:rPr lang="en-US" baseline="30000" dirty="0" smtClean="0"/>
              <a:t>th</a:t>
            </a:r>
            <a:r>
              <a:rPr lang="en-US" dirty="0" smtClean="0"/>
              <a:t> largest U.S.</a:t>
            </a:r>
            <a:r>
              <a:rPr lang="en-US" baseline="0" dirty="0" smtClean="0"/>
              <a:t> city. Fort Worth is the 13</a:t>
            </a:r>
            <a:r>
              <a:rPr lang="en-US" baseline="30000" dirty="0" smtClean="0"/>
              <a:t>th</a:t>
            </a:r>
            <a:r>
              <a:rPr lang="en-US" baseline="0" dirty="0" smtClean="0"/>
              <a:t> largest city, up from 15</a:t>
            </a:r>
            <a:r>
              <a:rPr lang="en-US" baseline="30000" dirty="0" smtClean="0"/>
              <a:t>th</a:t>
            </a:r>
            <a:r>
              <a:rPr lang="en-US" baseline="0" dirty="0" smtClean="0"/>
              <a:t> in 2017, surpassing Columbus, OH and San Francisco, CA. </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8</a:t>
            </a:fld>
            <a:endParaRPr lang="en-US" dirty="0"/>
          </a:p>
        </p:txBody>
      </p:sp>
    </p:spTree>
    <p:extLst>
      <p:ext uri="{BB962C8B-B14F-4D97-AF65-F5344CB8AC3E}">
        <p14:creationId xmlns:p14="http://schemas.microsoft.com/office/powerpoint/2010/main" val="2247802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0675" y="225425"/>
            <a:ext cx="5851525" cy="4387850"/>
          </a:xfrm>
        </p:spPr>
      </p:sp>
      <p:sp>
        <p:nvSpPr>
          <p:cNvPr id="3" name="Notes Placeholder 2"/>
          <p:cNvSpPr>
            <a:spLocks noGrp="1"/>
          </p:cNvSpPr>
          <p:nvPr>
            <p:ph type="body" idx="1"/>
          </p:nvPr>
        </p:nvSpPr>
        <p:spPr>
          <a:xfrm>
            <a:off x="929640" y="4738255"/>
            <a:ext cx="7437120" cy="1395845"/>
          </a:xfrm>
        </p:spPr>
        <p:txBody>
          <a:bodyPr/>
          <a:lstStyle/>
          <a:p>
            <a:pPr marL="0" marR="0" lvl="0" indent="0" algn="l" defTabSz="965963" rtl="0" eaLnBrk="1" fontAlgn="auto" latinLnBrk="0" hangingPunct="1">
              <a:lnSpc>
                <a:spcPct val="100000"/>
              </a:lnSpc>
              <a:spcBef>
                <a:spcPts val="0"/>
              </a:spcBef>
              <a:spcAft>
                <a:spcPts val="0"/>
              </a:spcAft>
              <a:buClrTx/>
              <a:buSzTx/>
              <a:buFontTx/>
              <a:buNone/>
              <a:tabLst/>
              <a:defRPr/>
            </a:pPr>
            <a:r>
              <a:rPr lang="en-US" sz="1000" dirty="0" smtClean="0"/>
              <a:t>As the metro areas of the state increase in population from 2010 to 2020, many Texas counties will see declines in their populations.</a:t>
            </a:r>
            <a:r>
              <a:rPr lang="en-US" sz="1000" baseline="0" dirty="0" smtClean="0"/>
              <a:t> Most of these counties are located in more sparsely populated parts of West Texas, East Texas, and South Texas between San Antonio and the Rio Grande Valley. </a:t>
            </a:r>
            <a:r>
              <a:rPr lang="en-US" sz="1000" dirty="0" smtClean="0">
                <a:solidFill>
                  <a:schemeClr val="bg2">
                    <a:lumMod val="25000"/>
                  </a:schemeClr>
                </a:solidFill>
              </a:rPr>
              <a:t>72 counties are projected to experience population decline between 2010 and 2020. However, the counties in the DFW area</a:t>
            </a:r>
            <a:r>
              <a:rPr lang="en-US" sz="1000" baseline="0" dirty="0" smtClean="0">
                <a:solidFill>
                  <a:schemeClr val="bg2">
                    <a:lumMod val="25000"/>
                  </a:schemeClr>
                </a:solidFill>
              </a:rPr>
              <a:t> will continue to grow especially the counties in the midsection of the metro.</a:t>
            </a:r>
            <a:endParaRPr lang="en-US" sz="1000" dirty="0" smtClean="0">
              <a:solidFill>
                <a:schemeClr val="bg2">
                  <a:lumMod val="25000"/>
                </a:schemeClr>
              </a:solidFill>
            </a:endParaRPr>
          </a:p>
          <a:p>
            <a:pPr defTabSz="965963">
              <a:defRPr/>
            </a:pPr>
            <a:endParaRPr lang="en-US" sz="1000" dirty="0"/>
          </a:p>
        </p:txBody>
      </p:sp>
    </p:spTree>
    <p:extLst>
      <p:ext uri="{BB962C8B-B14F-4D97-AF65-F5344CB8AC3E}">
        <p14:creationId xmlns:p14="http://schemas.microsoft.com/office/powerpoint/2010/main" val="3465689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1/13/2020</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1/13/2020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1/13/2020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1/13/2020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1/13/2020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1/13/2020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1/13/2020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1/13/2020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1/13/2020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1/13/2020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1/13/2020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1/13/2020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1/13/2020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1/13/2020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1/13/2020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2182095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252053561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1/13/2020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1/13/2020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1/13/2020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1/13/2020</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1/13/2020</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1289840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1/13/2020</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1/13/2020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1/13/2020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1/13/2020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1/13/2020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1/13/2020</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1/13/2020</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735" r:id="rId3"/>
    <p:sldLayoutId id="2147483736" r:id="rId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1/13/2020</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1/13/2020</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1/13/2020</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1/13/2020</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hyperlink" Target="http://www.census.gov/RDO" TargetMode="External"/><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9937" y="796013"/>
            <a:ext cx="7164125" cy="3162917"/>
          </a:xfrm>
          <a:prstGeom prst="rect">
            <a:avLst/>
          </a:prstGeom>
          <a:noFill/>
        </p:spPr>
        <p:txBody>
          <a:bodyPr wrap="square" rtlCol="0">
            <a:spAutoFit/>
          </a:bodyPr>
          <a:lstStyle/>
          <a:p>
            <a:pPr lvl="0" algn="ctr" defTabSz="914377">
              <a:spcBef>
                <a:spcPts val="1000"/>
              </a:spcBef>
            </a:pPr>
            <a:r>
              <a:rPr lang="en-US" sz="3200" b="1" dirty="0" smtClean="0">
                <a:solidFill>
                  <a:srgbClr val="4472C4">
                    <a:lumMod val="50000"/>
                  </a:srgbClr>
                </a:solidFill>
                <a:latin typeface="Arial" panose="020B0604020202020204" pitchFamily="34" charset="0"/>
                <a:cs typeface="Arial" panose="020B0604020202020204" pitchFamily="34" charset="0"/>
              </a:rPr>
              <a:t>Population Projections to Inform Redistricting in Texas</a:t>
            </a:r>
          </a:p>
          <a:p>
            <a:pPr lvl="0" algn="ctr" defTabSz="914377">
              <a:spcBef>
                <a:spcPts val="1000"/>
              </a:spcBef>
            </a:pPr>
            <a:r>
              <a:rPr lang="en-US" sz="2800" dirty="0" smtClean="0">
                <a:solidFill>
                  <a:srgbClr val="4472C4">
                    <a:lumMod val="50000"/>
                  </a:srgbClr>
                </a:solidFill>
                <a:latin typeface="Calibri Light" panose="020F0302020204030204"/>
              </a:rPr>
              <a:t>House Redistricting Committee</a:t>
            </a:r>
          </a:p>
          <a:p>
            <a:pPr lvl="0" algn="ctr" defTabSz="914377">
              <a:spcBef>
                <a:spcPts val="1000"/>
              </a:spcBef>
            </a:pPr>
            <a:r>
              <a:rPr lang="en-US" sz="2800" smtClean="0">
                <a:solidFill>
                  <a:srgbClr val="4472C4">
                    <a:lumMod val="50000"/>
                  </a:srgbClr>
                </a:solidFill>
                <a:latin typeface="Calibri Light" panose="020F0302020204030204"/>
              </a:rPr>
              <a:t>Plano</a:t>
            </a:r>
            <a:r>
              <a:rPr lang="en-US" sz="2800" smtClean="0">
                <a:solidFill>
                  <a:srgbClr val="4472C4">
                    <a:lumMod val="50000"/>
                  </a:srgbClr>
                </a:solidFill>
                <a:latin typeface="Calibri Light" panose="020F0302020204030204"/>
              </a:rPr>
              <a:t>, </a:t>
            </a:r>
            <a:r>
              <a:rPr lang="en-US" sz="2800" dirty="0" smtClean="0">
                <a:solidFill>
                  <a:srgbClr val="4472C4">
                    <a:lumMod val="50000"/>
                  </a:srgbClr>
                </a:solidFill>
                <a:latin typeface="Calibri Light" panose="020F0302020204030204"/>
              </a:rPr>
              <a:t>TX</a:t>
            </a:r>
          </a:p>
          <a:p>
            <a:pPr lvl="0" algn="ctr" defTabSz="914377">
              <a:lnSpc>
                <a:spcPct val="75000"/>
              </a:lnSpc>
              <a:spcBef>
                <a:spcPts val="1000"/>
              </a:spcBef>
            </a:pPr>
            <a:r>
              <a:rPr lang="en-US" sz="2800" dirty="0" smtClean="0">
                <a:solidFill>
                  <a:srgbClr val="4472C4">
                    <a:lumMod val="50000"/>
                  </a:srgbClr>
                </a:solidFill>
                <a:latin typeface="Calibri Light" panose="020F0302020204030204"/>
              </a:rPr>
              <a:t>January </a:t>
            </a:r>
            <a:r>
              <a:rPr lang="en-US" sz="2800" dirty="0" smtClean="0">
                <a:solidFill>
                  <a:srgbClr val="4472C4">
                    <a:lumMod val="50000"/>
                  </a:srgbClr>
                </a:solidFill>
                <a:latin typeface="Calibri Light" panose="020F0302020204030204"/>
              </a:rPr>
              <a:t>21, </a:t>
            </a:r>
            <a:r>
              <a:rPr lang="en-US" sz="2800" dirty="0" smtClean="0">
                <a:solidFill>
                  <a:srgbClr val="4472C4">
                    <a:lumMod val="50000"/>
                  </a:srgbClr>
                </a:solidFill>
                <a:latin typeface="Calibri Light" panose="020F0302020204030204"/>
              </a:rPr>
              <a:t>2020</a:t>
            </a:r>
          </a:p>
          <a:p>
            <a:pPr lvl="0" algn="ctr" defTabSz="914377">
              <a:lnSpc>
                <a:spcPct val="90000"/>
              </a:lnSpc>
              <a:spcBef>
                <a:spcPts val="1000"/>
              </a:spcBef>
            </a:pPr>
            <a:endParaRPr lang="en-US" sz="2800" dirty="0">
              <a:solidFill>
                <a:srgbClr val="4472C4">
                  <a:lumMod val="50000"/>
                </a:srgbClr>
              </a:solidFill>
              <a:latin typeface="Calibri Light" panose="020F0302020204030204"/>
            </a:endParaRPr>
          </a:p>
        </p:txBody>
      </p:sp>
      <p:grpSp>
        <p:nvGrpSpPr>
          <p:cNvPr id="11" name="Group 10"/>
          <p:cNvGrpSpPr/>
          <p:nvPr/>
        </p:nvGrpSpPr>
        <p:grpSpPr>
          <a:xfrm>
            <a:off x="318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8195" y="4849920"/>
            <a:ext cx="341697" cy="341697"/>
          </a:xfrm>
          <a:prstGeom prst="rect">
            <a:avLst/>
          </a:prstGeom>
        </p:spPr>
      </p:pic>
      <p:sp>
        <p:nvSpPr>
          <p:cNvPr id="9" name="TextBox 8"/>
          <p:cNvSpPr txBox="1"/>
          <p:nvPr/>
        </p:nvSpPr>
        <p:spPr>
          <a:xfrm>
            <a:off x="3592890" y="4820710"/>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3710229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Projected </a:t>
            </a:r>
            <a:r>
              <a:rPr lang="en-US" sz="2400" dirty="0"/>
              <a:t>Percent Change of the Total </a:t>
            </a:r>
            <a:r>
              <a:rPr lang="en-US" sz="2400" dirty="0" smtClean="0"/>
              <a:t>Population, </a:t>
            </a:r>
            <a:br>
              <a:rPr lang="en-US" sz="2400" dirty="0" smtClean="0"/>
            </a:br>
            <a:r>
              <a:rPr lang="en-US" sz="2400" dirty="0" smtClean="0"/>
              <a:t>Texas Counties and DFW Metro Area, </a:t>
            </a:r>
            <a:br>
              <a:rPr lang="en-US" sz="2400" dirty="0" smtClean="0"/>
            </a:br>
            <a:r>
              <a:rPr lang="en-US" sz="2400" dirty="0" smtClean="0"/>
              <a:t>2010 </a:t>
            </a:r>
            <a:r>
              <a:rPr lang="en-US" sz="2400" dirty="0"/>
              <a:t>to </a:t>
            </a:r>
            <a:r>
              <a:rPr lang="en-US" sz="2400" dirty="0" smtClean="0"/>
              <a:t>2020</a:t>
            </a:r>
            <a:endParaRPr lang="en-US" sz="2400" dirty="0"/>
          </a:p>
        </p:txBody>
      </p:sp>
      <p:sp>
        <p:nvSpPr>
          <p:cNvPr id="4" name="Slide Number Placeholder 3"/>
          <p:cNvSpPr>
            <a:spLocks noGrp="1"/>
          </p:cNvSpPr>
          <p:nvPr>
            <p:ph type="sldNum" sz="quarter" idx="4"/>
          </p:nvPr>
        </p:nvSpPr>
        <p:spPr>
          <a:prstGeom prst="rect">
            <a:avLst/>
          </a:prstGeom>
        </p:spPr>
        <p:txBody>
          <a:bodyPr/>
          <a:lstStyle/>
          <a:p>
            <a:fld id="{2BC1FA3B-F0C1-4F58-90BE-DCC7501F4B28}" type="slidenum">
              <a:rPr lang="en-US" smtClean="0"/>
              <a:pPr/>
              <a:t>10</a:t>
            </a:fld>
            <a:endParaRPr lang="en-US" dirty="0"/>
          </a:p>
        </p:txBody>
      </p:sp>
      <p:sp>
        <p:nvSpPr>
          <p:cNvPr id="15" name="TextBox 14"/>
          <p:cNvSpPr txBox="1"/>
          <p:nvPr/>
        </p:nvSpPr>
        <p:spPr>
          <a:xfrm>
            <a:off x="5" y="6538923"/>
            <a:ext cx="3060453"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2018 Population Estimates </a:t>
            </a:r>
            <a:endParaRPr lang="en-US" sz="1000" dirty="0">
              <a:solidFill>
                <a:schemeClr val="tx1">
                  <a:lumMod val="50000"/>
                  <a:lumOff val="50000"/>
                </a:schemeClr>
              </a:solidFill>
            </a:endParaRPr>
          </a:p>
        </p:txBody>
      </p:sp>
      <p:pic>
        <p:nvPicPr>
          <p:cNvPr id="9" name="Picture 8"/>
          <p:cNvPicPr>
            <a:picLocks noChangeAspect="1"/>
          </p:cNvPicPr>
          <p:nvPr/>
        </p:nvPicPr>
        <p:blipFill rotWithShape="1">
          <a:blip r:embed="rId3"/>
          <a:srcRect l="621" t="2490" r="20244" b="22491"/>
          <a:stretch/>
        </p:blipFill>
        <p:spPr>
          <a:xfrm>
            <a:off x="5" y="1260754"/>
            <a:ext cx="5402505" cy="5203776"/>
          </a:xfrm>
          <a:prstGeom prst="rect">
            <a:avLst/>
          </a:prstGeom>
        </p:spPr>
      </p:pic>
      <p:pic>
        <p:nvPicPr>
          <p:cNvPr id="6" name="Picture 5"/>
          <p:cNvPicPr>
            <a:picLocks noChangeAspect="1"/>
          </p:cNvPicPr>
          <p:nvPr/>
        </p:nvPicPr>
        <p:blipFill rotWithShape="1">
          <a:blip r:embed="rId4"/>
          <a:srcRect t="27642"/>
          <a:stretch/>
        </p:blipFill>
        <p:spPr>
          <a:xfrm>
            <a:off x="169457" y="4958869"/>
            <a:ext cx="1938660" cy="1542857"/>
          </a:xfrm>
          <a:prstGeom prst="rect">
            <a:avLst/>
          </a:prstGeom>
        </p:spPr>
      </p:pic>
      <p:cxnSp>
        <p:nvCxnSpPr>
          <p:cNvPr id="10" name="Straight Connector 9"/>
          <p:cNvCxnSpPr/>
          <p:nvPr/>
        </p:nvCxnSpPr>
        <p:spPr>
          <a:xfrm>
            <a:off x="4357315" y="2775005"/>
            <a:ext cx="4695245" cy="36576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5"/>
          <a:srcRect l="3382" t="16082" r="3586" b="15730"/>
          <a:stretch/>
        </p:blipFill>
        <p:spPr>
          <a:xfrm>
            <a:off x="5393521" y="3140765"/>
            <a:ext cx="3724566" cy="2775006"/>
          </a:xfrm>
          <a:prstGeom prst="rect">
            <a:avLst/>
          </a:prstGeom>
        </p:spPr>
      </p:pic>
      <p:cxnSp>
        <p:nvCxnSpPr>
          <p:cNvPr id="11" name="Straight Connector 10"/>
          <p:cNvCxnSpPr/>
          <p:nvPr/>
        </p:nvCxnSpPr>
        <p:spPr>
          <a:xfrm>
            <a:off x="3554233" y="3395679"/>
            <a:ext cx="2218414" cy="2416724"/>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61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Population and Projected Population Change, </a:t>
            </a:r>
            <a:br>
              <a:rPr lang="en-US" sz="2400" dirty="0" smtClean="0"/>
            </a:br>
            <a:r>
              <a:rPr lang="en-US" sz="2400" dirty="0" smtClean="0"/>
              <a:t>DFW Metro Counties, 2010-2020 </a:t>
            </a:r>
            <a:endParaRPr lang="en-US" sz="2400" dirty="0"/>
          </a:p>
        </p:txBody>
      </p:sp>
      <p:graphicFrame>
        <p:nvGraphicFramePr>
          <p:cNvPr id="7" name="Content Placeholder 6"/>
          <p:cNvGraphicFramePr>
            <a:graphicFrameLocks noGrp="1"/>
          </p:cNvGraphicFramePr>
          <p:nvPr>
            <p:ph idx="1"/>
            <p:extLst/>
          </p:nvPr>
        </p:nvGraphicFramePr>
        <p:xfrm>
          <a:off x="674536" y="1269467"/>
          <a:ext cx="7872245" cy="5240581"/>
        </p:xfrm>
        <a:graphic>
          <a:graphicData uri="http://schemas.openxmlformats.org/drawingml/2006/table">
            <a:tbl>
              <a:tblPr firstRow="1" bandRow="1">
                <a:tableStyleId>{5C22544A-7EE6-4342-B048-85BDC9FD1C3A}</a:tableStyleId>
              </a:tblPr>
              <a:tblGrid>
                <a:gridCol w="1204435">
                  <a:extLst>
                    <a:ext uri="{9D8B030D-6E8A-4147-A177-3AD203B41FA5}">
                      <a16:colId xmlns:a16="http://schemas.microsoft.com/office/drawing/2014/main" val="618885690"/>
                    </a:ext>
                  </a:extLst>
                </a:gridCol>
                <a:gridCol w="1344234">
                  <a:extLst>
                    <a:ext uri="{9D8B030D-6E8A-4147-A177-3AD203B41FA5}">
                      <a16:colId xmlns:a16="http://schemas.microsoft.com/office/drawing/2014/main" val="1382737974"/>
                    </a:ext>
                  </a:extLst>
                </a:gridCol>
                <a:gridCol w="1344234">
                  <a:extLst>
                    <a:ext uri="{9D8B030D-6E8A-4147-A177-3AD203B41FA5}">
                      <a16:colId xmlns:a16="http://schemas.microsoft.com/office/drawing/2014/main" val="3186072266"/>
                    </a:ext>
                  </a:extLst>
                </a:gridCol>
                <a:gridCol w="1989671">
                  <a:extLst>
                    <a:ext uri="{9D8B030D-6E8A-4147-A177-3AD203B41FA5}">
                      <a16:colId xmlns:a16="http://schemas.microsoft.com/office/drawing/2014/main" val="1924347480"/>
                    </a:ext>
                  </a:extLst>
                </a:gridCol>
                <a:gridCol w="1989671">
                  <a:extLst>
                    <a:ext uri="{9D8B030D-6E8A-4147-A177-3AD203B41FA5}">
                      <a16:colId xmlns:a16="http://schemas.microsoft.com/office/drawing/2014/main" val="2246964465"/>
                    </a:ext>
                  </a:extLst>
                </a:gridCol>
              </a:tblGrid>
              <a:tr h="765615">
                <a:tc>
                  <a:txBody>
                    <a:bodyPr/>
                    <a:lstStyle/>
                    <a:p>
                      <a:pPr algn="ctr" fontAlgn="b"/>
                      <a:r>
                        <a:rPr lang="en-US" sz="2000" b="1" i="0" u="none" strike="noStrike" dirty="0" smtClean="0">
                          <a:effectLst/>
                          <a:latin typeface="Calibri" panose="020F0502020204030204" pitchFamily="34" charset="0"/>
                        </a:rPr>
                        <a:t>County</a:t>
                      </a:r>
                      <a:endParaRPr lang="en-US" sz="2000" b="1" i="0" u="none" strike="noStrike" dirty="0">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effectLst/>
                          <a:latin typeface="Calibri" panose="020F0502020204030204" pitchFamily="34" charset="0"/>
                        </a:rPr>
                        <a:t>Population</a:t>
                      </a:r>
                      <a:r>
                        <a:rPr lang="en-US" sz="2000" b="1" i="0" u="none" strike="noStrike" baseline="0" dirty="0" smtClean="0">
                          <a:effectLst/>
                          <a:latin typeface="Calibri" panose="020F0502020204030204" pitchFamily="34" charset="0"/>
                        </a:rPr>
                        <a:t> 2010</a:t>
                      </a:r>
                      <a:endParaRPr lang="en-US" sz="2000" b="1" i="0" u="none" strike="noStrike" dirty="0">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effectLst/>
                          <a:latin typeface="Calibri" panose="020F0502020204030204" pitchFamily="34" charset="0"/>
                        </a:rPr>
                        <a:t>Projected Population</a:t>
                      </a:r>
                      <a:r>
                        <a:rPr lang="en-US" sz="2000" b="1" i="0" u="none" strike="noStrike" baseline="0" dirty="0" smtClean="0">
                          <a:effectLst/>
                          <a:latin typeface="Calibri" panose="020F0502020204030204" pitchFamily="34" charset="0"/>
                        </a:rPr>
                        <a:t> 2020</a:t>
                      </a:r>
                      <a:endParaRPr lang="en-US" sz="2000" b="1" i="0" u="none" strike="noStrike" dirty="0">
                        <a:effectLst/>
                        <a:latin typeface="Calibri" panose="020F0502020204030204" pitchFamily="34" charset="0"/>
                      </a:endParaRPr>
                    </a:p>
                  </a:txBody>
                  <a:tcPr marL="7620" marR="7620" marT="7620" marB="0" anchor="b"/>
                </a:tc>
                <a:tc>
                  <a:txBody>
                    <a:bodyPr/>
                    <a:lstStyle/>
                    <a:p>
                      <a:pPr algn="ctr" fontAlgn="b"/>
                      <a:r>
                        <a:rPr lang="en-US" sz="2000" b="1" i="0" u="none" strike="noStrike" dirty="0">
                          <a:effectLst/>
                          <a:latin typeface="Calibri" panose="020F0502020204030204" pitchFamily="34" charset="0"/>
                        </a:rPr>
                        <a:t>Numeric Change, </a:t>
                      </a:r>
                      <a:endParaRPr lang="en-US" sz="2000" b="1" i="0" u="none" strike="noStrike" dirty="0" smtClean="0">
                        <a:effectLst/>
                        <a:latin typeface="Calibri" panose="020F0502020204030204" pitchFamily="34" charset="0"/>
                      </a:endParaRPr>
                    </a:p>
                    <a:p>
                      <a:pPr algn="ctr" fontAlgn="b"/>
                      <a:r>
                        <a:rPr lang="en-US" sz="2000" b="1" i="0" u="none" strike="noStrike" dirty="0" smtClean="0">
                          <a:effectLst/>
                          <a:latin typeface="Calibri" panose="020F0502020204030204" pitchFamily="34" charset="0"/>
                        </a:rPr>
                        <a:t>2010-2020</a:t>
                      </a:r>
                      <a:endParaRPr lang="en-US" sz="2000" b="1" i="0" u="none" strike="noStrike" dirty="0">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effectLst/>
                          <a:latin typeface="Calibri" panose="020F0502020204030204" pitchFamily="34" charset="0"/>
                        </a:rPr>
                        <a:t>Percent</a:t>
                      </a:r>
                      <a:r>
                        <a:rPr lang="en-US" sz="2000" b="1" i="0" u="none" strike="noStrike" baseline="0" dirty="0" smtClean="0">
                          <a:effectLst/>
                          <a:latin typeface="Calibri" panose="020F0502020204030204" pitchFamily="34" charset="0"/>
                        </a:rPr>
                        <a:t> Change, </a:t>
                      </a:r>
                    </a:p>
                    <a:p>
                      <a:pPr algn="ctr" fontAlgn="b"/>
                      <a:r>
                        <a:rPr lang="en-US" sz="2000" b="1" i="0" u="none" strike="noStrike" baseline="0" dirty="0" smtClean="0">
                          <a:effectLst/>
                          <a:latin typeface="Calibri" panose="020F0502020204030204" pitchFamily="34" charset="0"/>
                        </a:rPr>
                        <a:t>2010-2020</a:t>
                      </a:r>
                      <a:endParaRPr lang="en-US" sz="2000" b="1" i="0" u="none" strike="noStrike" dirty="0">
                        <a:effectLst/>
                        <a:latin typeface="Calibri" panose="020F0502020204030204" pitchFamily="34" charset="0"/>
                      </a:endParaRPr>
                    </a:p>
                  </a:txBody>
                  <a:tcPr marL="7620" marR="7620" marT="7620" marB="0" anchor="b"/>
                </a:tc>
                <a:extLst>
                  <a:ext uri="{0D108BD9-81ED-4DB2-BD59-A6C34878D82A}">
                    <a16:rowId xmlns:a16="http://schemas.microsoft.com/office/drawing/2014/main" val="1135454497"/>
                  </a:ext>
                </a:extLst>
              </a:tr>
              <a:tr h="332197">
                <a:tc>
                  <a:txBody>
                    <a:bodyPr/>
                    <a:lstStyle/>
                    <a:p>
                      <a:pPr algn="l" fontAlgn="b"/>
                      <a:r>
                        <a:rPr lang="en-US" sz="2000" b="0" i="0" u="none" strike="noStrike" dirty="0">
                          <a:effectLst/>
                          <a:latin typeface="Calibri" panose="020F0502020204030204" pitchFamily="34" charset="0"/>
                        </a:rPr>
                        <a:t>Dallas</a:t>
                      </a:r>
                    </a:p>
                  </a:txBody>
                  <a:tcPr marL="9525" marR="9525" marT="9525" marB="0" anchor="b"/>
                </a:tc>
                <a:tc>
                  <a:txBody>
                    <a:bodyPr/>
                    <a:lstStyle/>
                    <a:p>
                      <a:pPr algn="r" fontAlgn="b"/>
                      <a:r>
                        <a:rPr lang="en-US" sz="2000" b="0" i="0" u="none" strike="noStrike" dirty="0">
                          <a:effectLst/>
                          <a:latin typeface="Calibri" panose="020F0502020204030204" pitchFamily="34" charset="0"/>
                        </a:rPr>
                        <a:t>2,368,139</a:t>
                      </a:r>
                    </a:p>
                  </a:txBody>
                  <a:tcPr marL="9525" marR="9525" marT="9525" marB="0" anchor="b"/>
                </a:tc>
                <a:tc>
                  <a:txBody>
                    <a:bodyPr/>
                    <a:lstStyle/>
                    <a:p>
                      <a:pPr algn="r" fontAlgn="b"/>
                      <a:r>
                        <a:rPr lang="en-US" sz="2000" b="0" i="0" u="none" strike="noStrike" dirty="0">
                          <a:effectLst/>
                          <a:latin typeface="Calibri" panose="020F0502020204030204" pitchFamily="34" charset="0"/>
                        </a:rPr>
                        <a:t>2,734,111</a:t>
                      </a:r>
                    </a:p>
                  </a:txBody>
                  <a:tcPr marL="9525" marR="9525" marT="9525" marB="0" anchor="b"/>
                </a:tc>
                <a:tc>
                  <a:txBody>
                    <a:bodyPr/>
                    <a:lstStyle/>
                    <a:p>
                      <a:pPr algn="r" fontAlgn="b"/>
                      <a:r>
                        <a:rPr lang="en-US" sz="2000" b="0" i="0" u="none" strike="noStrike" dirty="0">
                          <a:effectLst/>
                          <a:latin typeface="Calibri" panose="020F0502020204030204" pitchFamily="34" charset="0"/>
                        </a:rPr>
                        <a:t>365,972</a:t>
                      </a:r>
                    </a:p>
                  </a:txBody>
                  <a:tcPr marL="9525" marR="9525" marT="9525" marB="0" anchor="b"/>
                </a:tc>
                <a:tc>
                  <a:txBody>
                    <a:bodyPr/>
                    <a:lstStyle/>
                    <a:p>
                      <a:pPr algn="r" fontAlgn="b"/>
                      <a:r>
                        <a:rPr lang="en-US" sz="2000" b="0" i="0" u="none" strike="noStrike" dirty="0">
                          <a:effectLst/>
                          <a:latin typeface="Calibri" panose="020F0502020204030204" pitchFamily="34" charset="0"/>
                        </a:rPr>
                        <a:t>15.5%</a:t>
                      </a:r>
                    </a:p>
                  </a:txBody>
                  <a:tcPr marL="9525" marR="9525" marT="9525" marB="0" anchor="b"/>
                </a:tc>
                <a:extLst>
                  <a:ext uri="{0D108BD9-81ED-4DB2-BD59-A6C34878D82A}">
                    <a16:rowId xmlns:a16="http://schemas.microsoft.com/office/drawing/2014/main" val="1123110327"/>
                  </a:ext>
                </a:extLst>
              </a:tr>
              <a:tr h="332197">
                <a:tc>
                  <a:txBody>
                    <a:bodyPr/>
                    <a:lstStyle/>
                    <a:p>
                      <a:pPr algn="l" fontAlgn="b"/>
                      <a:r>
                        <a:rPr lang="en-US" sz="2000" b="0" i="0" u="none" strike="noStrike" dirty="0">
                          <a:effectLst/>
                          <a:latin typeface="Calibri" panose="020F0502020204030204" pitchFamily="34" charset="0"/>
                        </a:rPr>
                        <a:t>Tarrant</a:t>
                      </a:r>
                    </a:p>
                  </a:txBody>
                  <a:tcPr marL="9525" marR="9525" marT="9525" marB="0" anchor="b"/>
                </a:tc>
                <a:tc>
                  <a:txBody>
                    <a:bodyPr/>
                    <a:lstStyle/>
                    <a:p>
                      <a:pPr algn="r" fontAlgn="b"/>
                      <a:r>
                        <a:rPr lang="en-US" sz="2000" b="0" i="0" u="none" strike="noStrike" dirty="0">
                          <a:effectLst/>
                          <a:latin typeface="Calibri" panose="020F0502020204030204" pitchFamily="34" charset="0"/>
                        </a:rPr>
                        <a:t>1,809,034</a:t>
                      </a:r>
                    </a:p>
                  </a:txBody>
                  <a:tcPr marL="9525" marR="9525" marT="9525" marB="0" anchor="b"/>
                </a:tc>
                <a:tc>
                  <a:txBody>
                    <a:bodyPr/>
                    <a:lstStyle/>
                    <a:p>
                      <a:pPr algn="r" fontAlgn="b"/>
                      <a:r>
                        <a:rPr lang="en-US" sz="2000" b="0" i="0" u="none" strike="noStrike" dirty="0">
                          <a:effectLst/>
                          <a:latin typeface="Calibri" panose="020F0502020204030204" pitchFamily="34" charset="0"/>
                        </a:rPr>
                        <a:t>2,143,755</a:t>
                      </a:r>
                    </a:p>
                  </a:txBody>
                  <a:tcPr marL="9525" marR="9525" marT="9525" marB="0" anchor="b"/>
                </a:tc>
                <a:tc>
                  <a:txBody>
                    <a:bodyPr/>
                    <a:lstStyle/>
                    <a:p>
                      <a:pPr algn="r" fontAlgn="b"/>
                      <a:r>
                        <a:rPr lang="en-US" sz="2000" b="0" i="0" u="none" strike="noStrike" dirty="0">
                          <a:effectLst/>
                          <a:latin typeface="Calibri" panose="020F0502020204030204" pitchFamily="34" charset="0"/>
                        </a:rPr>
                        <a:t>334,721</a:t>
                      </a:r>
                    </a:p>
                  </a:txBody>
                  <a:tcPr marL="9525" marR="9525" marT="9525" marB="0" anchor="b"/>
                </a:tc>
                <a:tc>
                  <a:txBody>
                    <a:bodyPr/>
                    <a:lstStyle/>
                    <a:p>
                      <a:pPr algn="r" fontAlgn="b"/>
                      <a:r>
                        <a:rPr lang="en-US" sz="2000" b="0" i="0" u="none" strike="noStrike" dirty="0">
                          <a:effectLst/>
                          <a:latin typeface="Calibri" panose="020F0502020204030204" pitchFamily="34" charset="0"/>
                        </a:rPr>
                        <a:t>18.5%</a:t>
                      </a:r>
                    </a:p>
                  </a:txBody>
                  <a:tcPr marL="9525" marR="9525" marT="9525" marB="0" anchor="b"/>
                </a:tc>
                <a:extLst>
                  <a:ext uri="{0D108BD9-81ED-4DB2-BD59-A6C34878D82A}">
                    <a16:rowId xmlns:a16="http://schemas.microsoft.com/office/drawing/2014/main" val="3660043592"/>
                  </a:ext>
                </a:extLst>
              </a:tr>
              <a:tr h="332197">
                <a:tc>
                  <a:txBody>
                    <a:bodyPr/>
                    <a:lstStyle/>
                    <a:p>
                      <a:pPr algn="l" fontAlgn="b"/>
                      <a:r>
                        <a:rPr lang="en-US" sz="2000" b="0" i="0" u="none" strike="noStrike" dirty="0">
                          <a:effectLst/>
                          <a:latin typeface="Calibri" panose="020F0502020204030204" pitchFamily="34" charset="0"/>
                        </a:rPr>
                        <a:t>Collin</a:t>
                      </a:r>
                    </a:p>
                  </a:txBody>
                  <a:tcPr marL="9525" marR="9525" marT="9525" marB="0" anchor="b"/>
                </a:tc>
                <a:tc>
                  <a:txBody>
                    <a:bodyPr/>
                    <a:lstStyle/>
                    <a:p>
                      <a:pPr algn="r" fontAlgn="b"/>
                      <a:r>
                        <a:rPr lang="en-US" sz="2000" b="0" i="0" u="none" strike="noStrike" dirty="0">
                          <a:effectLst/>
                          <a:latin typeface="Calibri" panose="020F0502020204030204" pitchFamily="34" charset="0"/>
                        </a:rPr>
                        <a:t>782,341</a:t>
                      </a:r>
                    </a:p>
                  </a:txBody>
                  <a:tcPr marL="9525" marR="9525" marT="9525" marB="0" anchor="b"/>
                </a:tc>
                <a:tc>
                  <a:txBody>
                    <a:bodyPr/>
                    <a:lstStyle/>
                    <a:p>
                      <a:pPr algn="r" fontAlgn="b"/>
                      <a:r>
                        <a:rPr lang="en-US" sz="2000" b="0" i="0" u="none" strike="noStrike" dirty="0">
                          <a:effectLst/>
                          <a:latin typeface="Calibri" panose="020F0502020204030204" pitchFamily="34" charset="0"/>
                        </a:rPr>
                        <a:t>1,039,369</a:t>
                      </a:r>
                    </a:p>
                  </a:txBody>
                  <a:tcPr marL="9525" marR="9525" marT="9525" marB="0" anchor="b"/>
                </a:tc>
                <a:tc>
                  <a:txBody>
                    <a:bodyPr/>
                    <a:lstStyle/>
                    <a:p>
                      <a:pPr algn="r" fontAlgn="b"/>
                      <a:r>
                        <a:rPr lang="en-US" sz="2000" b="0" i="0" u="none" strike="noStrike" dirty="0">
                          <a:effectLst/>
                          <a:latin typeface="Calibri" panose="020F0502020204030204" pitchFamily="34" charset="0"/>
                        </a:rPr>
                        <a:t>257,028</a:t>
                      </a:r>
                    </a:p>
                  </a:txBody>
                  <a:tcPr marL="9525" marR="9525" marT="9525" marB="0" anchor="b"/>
                </a:tc>
                <a:tc>
                  <a:txBody>
                    <a:bodyPr/>
                    <a:lstStyle/>
                    <a:p>
                      <a:pPr algn="r" fontAlgn="b"/>
                      <a:r>
                        <a:rPr lang="en-US" sz="2000" b="0" i="0" u="none" strike="noStrike" dirty="0">
                          <a:effectLst/>
                          <a:latin typeface="Calibri" panose="020F0502020204030204" pitchFamily="34" charset="0"/>
                        </a:rPr>
                        <a:t>32.9%</a:t>
                      </a:r>
                    </a:p>
                  </a:txBody>
                  <a:tcPr marL="9525" marR="9525" marT="9525" marB="0" anchor="b"/>
                </a:tc>
                <a:extLst>
                  <a:ext uri="{0D108BD9-81ED-4DB2-BD59-A6C34878D82A}">
                    <a16:rowId xmlns:a16="http://schemas.microsoft.com/office/drawing/2014/main" val="1797435492"/>
                  </a:ext>
                </a:extLst>
              </a:tr>
              <a:tr h="332197">
                <a:tc>
                  <a:txBody>
                    <a:bodyPr/>
                    <a:lstStyle/>
                    <a:p>
                      <a:pPr algn="l" fontAlgn="b"/>
                      <a:r>
                        <a:rPr lang="en-US" sz="2000" b="0" i="0" u="none" strike="noStrike" dirty="0">
                          <a:effectLst/>
                          <a:latin typeface="Calibri" panose="020F0502020204030204" pitchFamily="34" charset="0"/>
                        </a:rPr>
                        <a:t>Denton</a:t>
                      </a:r>
                    </a:p>
                  </a:txBody>
                  <a:tcPr marL="9525" marR="9525" marT="9525" marB="0" anchor="b"/>
                </a:tc>
                <a:tc>
                  <a:txBody>
                    <a:bodyPr/>
                    <a:lstStyle/>
                    <a:p>
                      <a:pPr algn="r" fontAlgn="b"/>
                      <a:r>
                        <a:rPr lang="en-US" sz="2000" b="0" i="0" u="none" strike="noStrike" dirty="0">
                          <a:effectLst/>
                          <a:latin typeface="Calibri" panose="020F0502020204030204" pitchFamily="34" charset="0"/>
                        </a:rPr>
                        <a:t>662,614</a:t>
                      </a:r>
                    </a:p>
                  </a:txBody>
                  <a:tcPr marL="9525" marR="9525" marT="9525" marB="0" anchor="b"/>
                </a:tc>
                <a:tc>
                  <a:txBody>
                    <a:bodyPr/>
                    <a:lstStyle/>
                    <a:p>
                      <a:pPr algn="r" fontAlgn="b"/>
                      <a:r>
                        <a:rPr lang="en-US" sz="2000" b="0" i="0" u="none" strike="noStrike" dirty="0">
                          <a:effectLst/>
                          <a:latin typeface="Calibri" panose="020F0502020204030204" pitchFamily="34" charset="0"/>
                        </a:rPr>
                        <a:t>897,953</a:t>
                      </a:r>
                    </a:p>
                  </a:txBody>
                  <a:tcPr marL="9525" marR="9525" marT="9525" marB="0" anchor="b"/>
                </a:tc>
                <a:tc>
                  <a:txBody>
                    <a:bodyPr/>
                    <a:lstStyle/>
                    <a:p>
                      <a:pPr algn="r" fontAlgn="b"/>
                      <a:r>
                        <a:rPr lang="en-US" sz="2000" b="0" i="0" u="none" strike="noStrike" dirty="0">
                          <a:effectLst/>
                          <a:latin typeface="Calibri" panose="020F0502020204030204" pitchFamily="34" charset="0"/>
                        </a:rPr>
                        <a:t>235,339</a:t>
                      </a:r>
                    </a:p>
                  </a:txBody>
                  <a:tcPr marL="9525" marR="9525" marT="9525" marB="0" anchor="b"/>
                </a:tc>
                <a:tc>
                  <a:txBody>
                    <a:bodyPr/>
                    <a:lstStyle/>
                    <a:p>
                      <a:pPr algn="r" fontAlgn="b"/>
                      <a:r>
                        <a:rPr lang="en-US" sz="2000" b="0" i="0" u="none" strike="noStrike" dirty="0">
                          <a:effectLst/>
                          <a:latin typeface="Calibri" panose="020F0502020204030204" pitchFamily="34" charset="0"/>
                        </a:rPr>
                        <a:t>35.5%</a:t>
                      </a:r>
                    </a:p>
                  </a:txBody>
                  <a:tcPr marL="9525" marR="9525" marT="9525" marB="0" anchor="b"/>
                </a:tc>
                <a:extLst>
                  <a:ext uri="{0D108BD9-81ED-4DB2-BD59-A6C34878D82A}">
                    <a16:rowId xmlns:a16="http://schemas.microsoft.com/office/drawing/2014/main" val="1911888288"/>
                  </a:ext>
                </a:extLst>
              </a:tr>
              <a:tr h="332197">
                <a:tc>
                  <a:txBody>
                    <a:bodyPr/>
                    <a:lstStyle/>
                    <a:p>
                      <a:pPr algn="l" fontAlgn="b"/>
                      <a:r>
                        <a:rPr lang="en-US" sz="2000" b="0" i="0" u="none" strike="noStrike" dirty="0">
                          <a:effectLst/>
                          <a:latin typeface="Calibri" panose="020F0502020204030204" pitchFamily="34" charset="0"/>
                        </a:rPr>
                        <a:t>Ellis</a:t>
                      </a:r>
                    </a:p>
                  </a:txBody>
                  <a:tcPr marL="9525" marR="9525" marT="9525" marB="0" anchor="b"/>
                </a:tc>
                <a:tc>
                  <a:txBody>
                    <a:bodyPr/>
                    <a:lstStyle/>
                    <a:p>
                      <a:pPr algn="r" fontAlgn="b"/>
                      <a:r>
                        <a:rPr lang="en-US" sz="2000" b="0" i="0" u="none" strike="noStrike" dirty="0">
                          <a:effectLst/>
                          <a:latin typeface="Calibri" panose="020F0502020204030204" pitchFamily="34" charset="0"/>
                        </a:rPr>
                        <a:t>149,610</a:t>
                      </a:r>
                    </a:p>
                  </a:txBody>
                  <a:tcPr marL="9525" marR="9525" marT="9525" marB="0" anchor="b"/>
                </a:tc>
                <a:tc>
                  <a:txBody>
                    <a:bodyPr/>
                    <a:lstStyle/>
                    <a:p>
                      <a:pPr algn="r" fontAlgn="b"/>
                      <a:r>
                        <a:rPr lang="en-US" sz="2000" b="0" i="0" u="none" strike="noStrike" dirty="0">
                          <a:effectLst/>
                          <a:latin typeface="Calibri" panose="020F0502020204030204" pitchFamily="34" charset="0"/>
                        </a:rPr>
                        <a:t>177,721</a:t>
                      </a:r>
                    </a:p>
                  </a:txBody>
                  <a:tcPr marL="9525" marR="9525" marT="9525" marB="0" anchor="b"/>
                </a:tc>
                <a:tc>
                  <a:txBody>
                    <a:bodyPr/>
                    <a:lstStyle/>
                    <a:p>
                      <a:pPr algn="r" fontAlgn="b"/>
                      <a:r>
                        <a:rPr lang="en-US" sz="2000" b="0" i="0" u="none" strike="noStrike" dirty="0">
                          <a:effectLst/>
                          <a:latin typeface="Calibri" panose="020F0502020204030204" pitchFamily="34" charset="0"/>
                        </a:rPr>
                        <a:t>28,111</a:t>
                      </a:r>
                    </a:p>
                  </a:txBody>
                  <a:tcPr marL="9525" marR="9525" marT="9525" marB="0" anchor="b"/>
                </a:tc>
                <a:tc>
                  <a:txBody>
                    <a:bodyPr/>
                    <a:lstStyle/>
                    <a:p>
                      <a:pPr algn="r" fontAlgn="b"/>
                      <a:r>
                        <a:rPr lang="en-US" sz="2000" b="0" i="0" u="none" strike="noStrike" dirty="0">
                          <a:effectLst/>
                          <a:latin typeface="Calibri" panose="020F0502020204030204" pitchFamily="34" charset="0"/>
                        </a:rPr>
                        <a:t>18.8%</a:t>
                      </a:r>
                    </a:p>
                  </a:txBody>
                  <a:tcPr marL="9525" marR="9525" marT="9525" marB="0" anchor="b"/>
                </a:tc>
                <a:extLst>
                  <a:ext uri="{0D108BD9-81ED-4DB2-BD59-A6C34878D82A}">
                    <a16:rowId xmlns:a16="http://schemas.microsoft.com/office/drawing/2014/main" val="482553158"/>
                  </a:ext>
                </a:extLst>
              </a:tr>
              <a:tr h="332197">
                <a:tc>
                  <a:txBody>
                    <a:bodyPr/>
                    <a:lstStyle/>
                    <a:p>
                      <a:pPr algn="l" fontAlgn="b"/>
                      <a:r>
                        <a:rPr lang="en-US" sz="2000" b="0" i="0" u="none" strike="noStrike" dirty="0">
                          <a:effectLst/>
                          <a:latin typeface="Calibri" panose="020F0502020204030204" pitchFamily="34" charset="0"/>
                        </a:rPr>
                        <a:t>Johnson</a:t>
                      </a:r>
                    </a:p>
                  </a:txBody>
                  <a:tcPr marL="9525" marR="9525" marT="9525" marB="0" anchor="b"/>
                </a:tc>
                <a:tc>
                  <a:txBody>
                    <a:bodyPr/>
                    <a:lstStyle/>
                    <a:p>
                      <a:pPr algn="r" fontAlgn="b"/>
                      <a:r>
                        <a:rPr lang="en-US" sz="2000" b="0" i="0" u="none" strike="noStrike" dirty="0">
                          <a:effectLst/>
                          <a:latin typeface="Calibri" panose="020F0502020204030204" pitchFamily="34" charset="0"/>
                        </a:rPr>
                        <a:t>150,934</a:t>
                      </a:r>
                    </a:p>
                  </a:txBody>
                  <a:tcPr marL="9525" marR="9525" marT="9525" marB="0" anchor="b"/>
                </a:tc>
                <a:tc>
                  <a:txBody>
                    <a:bodyPr/>
                    <a:lstStyle/>
                    <a:p>
                      <a:pPr algn="r" fontAlgn="b"/>
                      <a:r>
                        <a:rPr lang="en-US" sz="2000" b="0" i="0" u="none" strike="noStrike" dirty="0">
                          <a:effectLst/>
                          <a:latin typeface="Calibri" panose="020F0502020204030204" pitchFamily="34" charset="0"/>
                        </a:rPr>
                        <a:t>171,701</a:t>
                      </a:r>
                    </a:p>
                  </a:txBody>
                  <a:tcPr marL="9525" marR="9525" marT="9525" marB="0" anchor="b"/>
                </a:tc>
                <a:tc>
                  <a:txBody>
                    <a:bodyPr/>
                    <a:lstStyle/>
                    <a:p>
                      <a:pPr algn="r" fontAlgn="b"/>
                      <a:r>
                        <a:rPr lang="en-US" sz="2000" b="0" i="0" u="none" strike="noStrike" dirty="0">
                          <a:effectLst/>
                          <a:latin typeface="Calibri" panose="020F0502020204030204" pitchFamily="34" charset="0"/>
                        </a:rPr>
                        <a:t>20,767</a:t>
                      </a:r>
                    </a:p>
                  </a:txBody>
                  <a:tcPr marL="9525" marR="9525" marT="9525" marB="0" anchor="b"/>
                </a:tc>
                <a:tc>
                  <a:txBody>
                    <a:bodyPr/>
                    <a:lstStyle/>
                    <a:p>
                      <a:pPr algn="r" fontAlgn="b"/>
                      <a:r>
                        <a:rPr lang="en-US" sz="2000" b="0" i="0" u="none" strike="noStrike" dirty="0">
                          <a:effectLst/>
                          <a:latin typeface="Calibri" panose="020F0502020204030204" pitchFamily="34" charset="0"/>
                        </a:rPr>
                        <a:t>13.8%</a:t>
                      </a:r>
                    </a:p>
                  </a:txBody>
                  <a:tcPr marL="9525" marR="9525" marT="9525" marB="0" anchor="b"/>
                </a:tc>
                <a:extLst>
                  <a:ext uri="{0D108BD9-81ED-4DB2-BD59-A6C34878D82A}">
                    <a16:rowId xmlns:a16="http://schemas.microsoft.com/office/drawing/2014/main" val="4028860022"/>
                  </a:ext>
                </a:extLst>
              </a:tr>
              <a:tr h="332197">
                <a:tc>
                  <a:txBody>
                    <a:bodyPr/>
                    <a:lstStyle/>
                    <a:p>
                      <a:pPr algn="l" fontAlgn="b"/>
                      <a:r>
                        <a:rPr lang="en-US" sz="2000" b="0" i="0" u="none" strike="noStrike" dirty="0">
                          <a:effectLst/>
                          <a:latin typeface="Calibri" panose="020F0502020204030204" pitchFamily="34" charset="0"/>
                        </a:rPr>
                        <a:t>Parker</a:t>
                      </a:r>
                    </a:p>
                  </a:txBody>
                  <a:tcPr marL="9525" marR="9525" marT="9525" marB="0" anchor="b"/>
                </a:tc>
                <a:tc>
                  <a:txBody>
                    <a:bodyPr/>
                    <a:lstStyle/>
                    <a:p>
                      <a:pPr algn="r" fontAlgn="b"/>
                      <a:r>
                        <a:rPr lang="en-US" sz="2000" b="0" i="0" u="none" strike="noStrike" dirty="0">
                          <a:effectLst/>
                          <a:latin typeface="Calibri" panose="020F0502020204030204" pitchFamily="34" charset="0"/>
                        </a:rPr>
                        <a:t>116,927</a:t>
                      </a:r>
                    </a:p>
                  </a:txBody>
                  <a:tcPr marL="9525" marR="9525" marT="9525" marB="0" anchor="b"/>
                </a:tc>
                <a:tc>
                  <a:txBody>
                    <a:bodyPr/>
                    <a:lstStyle/>
                    <a:p>
                      <a:pPr algn="r" fontAlgn="b"/>
                      <a:r>
                        <a:rPr lang="en-US" sz="2000" b="0" i="0" u="none" strike="noStrike" dirty="0">
                          <a:effectLst/>
                          <a:latin typeface="Calibri" panose="020F0502020204030204" pitchFamily="34" charset="0"/>
                        </a:rPr>
                        <a:t>135,621</a:t>
                      </a:r>
                    </a:p>
                  </a:txBody>
                  <a:tcPr marL="9525" marR="9525" marT="9525" marB="0" anchor="b"/>
                </a:tc>
                <a:tc>
                  <a:txBody>
                    <a:bodyPr/>
                    <a:lstStyle/>
                    <a:p>
                      <a:pPr algn="r" fontAlgn="b"/>
                      <a:r>
                        <a:rPr lang="en-US" sz="2000" b="0" i="0" u="none" strike="noStrike" dirty="0">
                          <a:effectLst/>
                          <a:latin typeface="Calibri" panose="020F0502020204030204" pitchFamily="34" charset="0"/>
                        </a:rPr>
                        <a:t>18,694</a:t>
                      </a:r>
                    </a:p>
                  </a:txBody>
                  <a:tcPr marL="9525" marR="9525" marT="9525" marB="0" anchor="b"/>
                </a:tc>
                <a:tc>
                  <a:txBody>
                    <a:bodyPr/>
                    <a:lstStyle/>
                    <a:p>
                      <a:pPr algn="r" fontAlgn="b"/>
                      <a:r>
                        <a:rPr lang="en-US" sz="2000" b="0" i="0" u="none" strike="noStrike" dirty="0">
                          <a:effectLst/>
                          <a:latin typeface="Calibri" panose="020F0502020204030204" pitchFamily="34" charset="0"/>
                        </a:rPr>
                        <a:t>16.0%</a:t>
                      </a:r>
                    </a:p>
                  </a:txBody>
                  <a:tcPr marL="9525" marR="9525" marT="9525" marB="0" anchor="b"/>
                </a:tc>
                <a:extLst>
                  <a:ext uri="{0D108BD9-81ED-4DB2-BD59-A6C34878D82A}">
                    <a16:rowId xmlns:a16="http://schemas.microsoft.com/office/drawing/2014/main" val="3721599891"/>
                  </a:ext>
                </a:extLst>
              </a:tr>
              <a:tr h="332197">
                <a:tc>
                  <a:txBody>
                    <a:bodyPr/>
                    <a:lstStyle/>
                    <a:p>
                      <a:pPr algn="l" fontAlgn="b"/>
                      <a:r>
                        <a:rPr lang="en-US" sz="2000" b="0" i="0" u="none" strike="noStrike" dirty="0">
                          <a:effectLst/>
                          <a:latin typeface="Calibri" panose="020F0502020204030204" pitchFamily="34" charset="0"/>
                        </a:rPr>
                        <a:t>Kaufman</a:t>
                      </a:r>
                    </a:p>
                  </a:txBody>
                  <a:tcPr marL="9525" marR="9525" marT="9525" marB="0" anchor="b"/>
                </a:tc>
                <a:tc>
                  <a:txBody>
                    <a:bodyPr/>
                    <a:lstStyle/>
                    <a:p>
                      <a:pPr algn="r" fontAlgn="b"/>
                      <a:r>
                        <a:rPr lang="en-US" sz="2000" b="0" i="0" u="none" strike="noStrike" dirty="0">
                          <a:effectLst/>
                          <a:latin typeface="Calibri" panose="020F0502020204030204" pitchFamily="34" charset="0"/>
                        </a:rPr>
                        <a:t>103,350</a:t>
                      </a:r>
                    </a:p>
                  </a:txBody>
                  <a:tcPr marL="9525" marR="9525" marT="9525" marB="0" anchor="b"/>
                </a:tc>
                <a:tc>
                  <a:txBody>
                    <a:bodyPr/>
                    <a:lstStyle/>
                    <a:p>
                      <a:pPr algn="r" fontAlgn="b"/>
                      <a:r>
                        <a:rPr lang="en-US" sz="2000" b="0" i="0" u="none" strike="noStrike" dirty="0">
                          <a:effectLst/>
                          <a:latin typeface="Calibri" panose="020F0502020204030204" pitchFamily="34" charset="0"/>
                        </a:rPr>
                        <a:t>125,134</a:t>
                      </a:r>
                    </a:p>
                  </a:txBody>
                  <a:tcPr marL="9525" marR="9525" marT="9525" marB="0" anchor="b"/>
                </a:tc>
                <a:tc>
                  <a:txBody>
                    <a:bodyPr/>
                    <a:lstStyle/>
                    <a:p>
                      <a:pPr algn="r" fontAlgn="b"/>
                      <a:r>
                        <a:rPr lang="en-US" sz="2000" b="0" i="0" u="none" strike="noStrike" dirty="0">
                          <a:effectLst/>
                          <a:latin typeface="Calibri" panose="020F0502020204030204" pitchFamily="34" charset="0"/>
                        </a:rPr>
                        <a:t>21,784</a:t>
                      </a:r>
                    </a:p>
                  </a:txBody>
                  <a:tcPr marL="9525" marR="9525" marT="9525" marB="0" anchor="b"/>
                </a:tc>
                <a:tc>
                  <a:txBody>
                    <a:bodyPr/>
                    <a:lstStyle/>
                    <a:p>
                      <a:pPr algn="r" fontAlgn="b"/>
                      <a:r>
                        <a:rPr lang="en-US" sz="2000" b="0" i="0" u="none" strike="noStrike" dirty="0">
                          <a:effectLst/>
                          <a:latin typeface="Calibri" panose="020F0502020204030204" pitchFamily="34" charset="0"/>
                        </a:rPr>
                        <a:t>21.1%</a:t>
                      </a:r>
                    </a:p>
                  </a:txBody>
                  <a:tcPr marL="9525" marR="9525" marT="9525" marB="0" anchor="b"/>
                </a:tc>
                <a:extLst>
                  <a:ext uri="{0D108BD9-81ED-4DB2-BD59-A6C34878D82A}">
                    <a16:rowId xmlns:a16="http://schemas.microsoft.com/office/drawing/2014/main" val="4141681524"/>
                  </a:ext>
                </a:extLst>
              </a:tr>
              <a:tr h="332197">
                <a:tc>
                  <a:txBody>
                    <a:bodyPr/>
                    <a:lstStyle/>
                    <a:p>
                      <a:pPr algn="l" fontAlgn="b"/>
                      <a:r>
                        <a:rPr lang="en-US" sz="2000" b="0" i="0" u="none" strike="noStrike" dirty="0">
                          <a:effectLst/>
                          <a:latin typeface="Calibri" panose="020F0502020204030204" pitchFamily="34" charset="0"/>
                        </a:rPr>
                        <a:t>Rockwall</a:t>
                      </a:r>
                    </a:p>
                  </a:txBody>
                  <a:tcPr marL="9525" marR="9525" marT="9525" marB="0" anchor="b"/>
                </a:tc>
                <a:tc>
                  <a:txBody>
                    <a:bodyPr/>
                    <a:lstStyle/>
                    <a:p>
                      <a:pPr algn="r" fontAlgn="b"/>
                      <a:r>
                        <a:rPr lang="en-US" sz="2000" b="0" i="0" u="none" strike="noStrike" dirty="0">
                          <a:effectLst/>
                          <a:latin typeface="Calibri" panose="020F0502020204030204" pitchFamily="34" charset="0"/>
                        </a:rPr>
                        <a:t>78,337</a:t>
                      </a:r>
                    </a:p>
                  </a:txBody>
                  <a:tcPr marL="9525" marR="9525" marT="9525" marB="0" anchor="b"/>
                </a:tc>
                <a:tc>
                  <a:txBody>
                    <a:bodyPr/>
                    <a:lstStyle/>
                    <a:p>
                      <a:pPr algn="r" fontAlgn="b"/>
                      <a:r>
                        <a:rPr lang="en-US" sz="2000" b="0" i="0" u="none" strike="noStrike" dirty="0">
                          <a:effectLst/>
                          <a:latin typeface="Calibri" panose="020F0502020204030204" pitchFamily="34" charset="0"/>
                        </a:rPr>
                        <a:t>102,243</a:t>
                      </a:r>
                    </a:p>
                  </a:txBody>
                  <a:tcPr marL="9525" marR="9525" marT="9525" marB="0" anchor="b"/>
                </a:tc>
                <a:tc>
                  <a:txBody>
                    <a:bodyPr/>
                    <a:lstStyle/>
                    <a:p>
                      <a:pPr algn="r" fontAlgn="b"/>
                      <a:r>
                        <a:rPr lang="en-US" sz="2000" b="0" i="0" u="none" strike="noStrike" dirty="0">
                          <a:effectLst/>
                          <a:latin typeface="Calibri" panose="020F0502020204030204" pitchFamily="34" charset="0"/>
                        </a:rPr>
                        <a:t>23,906</a:t>
                      </a:r>
                    </a:p>
                  </a:txBody>
                  <a:tcPr marL="9525" marR="9525" marT="9525" marB="0" anchor="b"/>
                </a:tc>
                <a:tc>
                  <a:txBody>
                    <a:bodyPr/>
                    <a:lstStyle/>
                    <a:p>
                      <a:pPr algn="r" fontAlgn="b"/>
                      <a:r>
                        <a:rPr lang="en-US" sz="2000" b="0" i="0" u="none" strike="noStrike" dirty="0">
                          <a:effectLst/>
                          <a:latin typeface="Calibri" panose="020F0502020204030204" pitchFamily="34" charset="0"/>
                        </a:rPr>
                        <a:t>30.5%</a:t>
                      </a:r>
                    </a:p>
                  </a:txBody>
                  <a:tcPr marL="9525" marR="9525" marT="9525" marB="0" anchor="b"/>
                </a:tc>
                <a:extLst>
                  <a:ext uri="{0D108BD9-81ED-4DB2-BD59-A6C34878D82A}">
                    <a16:rowId xmlns:a16="http://schemas.microsoft.com/office/drawing/2014/main" val="3887900768"/>
                  </a:ext>
                </a:extLst>
              </a:tr>
              <a:tr h="332197">
                <a:tc>
                  <a:txBody>
                    <a:bodyPr/>
                    <a:lstStyle/>
                    <a:p>
                      <a:pPr algn="l" fontAlgn="b"/>
                      <a:r>
                        <a:rPr lang="en-US" sz="2000" b="0" i="0" u="none" strike="noStrike" dirty="0">
                          <a:effectLst/>
                          <a:latin typeface="Calibri" panose="020F0502020204030204" pitchFamily="34" charset="0"/>
                        </a:rPr>
                        <a:t>Hunt</a:t>
                      </a:r>
                    </a:p>
                  </a:txBody>
                  <a:tcPr marL="9525" marR="9525" marT="9525" marB="0" anchor="b"/>
                </a:tc>
                <a:tc>
                  <a:txBody>
                    <a:bodyPr/>
                    <a:lstStyle/>
                    <a:p>
                      <a:pPr algn="r" fontAlgn="b"/>
                      <a:r>
                        <a:rPr lang="en-US" sz="2000" b="0" i="0" u="none" strike="noStrike" dirty="0">
                          <a:effectLst/>
                          <a:latin typeface="Calibri" panose="020F0502020204030204" pitchFamily="34" charset="0"/>
                        </a:rPr>
                        <a:t>86,129</a:t>
                      </a:r>
                    </a:p>
                  </a:txBody>
                  <a:tcPr marL="9525" marR="9525" marT="9525" marB="0" anchor="b"/>
                </a:tc>
                <a:tc>
                  <a:txBody>
                    <a:bodyPr/>
                    <a:lstStyle/>
                    <a:p>
                      <a:pPr algn="r" fontAlgn="b"/>
                      <a:r>
                        <a:rPr lang="en-US" sz="2000" b="0" i="0" u="none" strike="noStrike" dirty="0">
                          <a:effectLst/>
                          <a:latin typeface="Calibri" panose="020F0502020204030204" pitchFamily="34" charset="0"/>
                        </a:rPr>
                        <a:t>95,324</a:t>
                      </a:r>
                    </a:p>
                  </a:txBody>
                  <a:tcPr marL="9525" marR="9525" marT="9525" marB="0" anchor="b"/>
                </a:tc>
                <a:tc>
                  <a:txBody>
                    <a:bodyPr/>
                    <a:lstStyle/>
                    <a:p>
                      <a:pPr algn="r" fontAlgn="b"/>
                      <a:r>
                        <a:rPr lang="en-US" sz="2000" b="0" i="0" u="none" strike="noStrike" dirty="0">
                          <a:effectLst/>
                          <a:latin typeface="Calibri" panose="020F0502020204030204" pitchFamily="34" charset="0"/>
                        </a:rPr>
                        <a:t>9,195</a:t>
                      </a:r>
                    </a:p>
                  </a:txBody>
                  <a:tcPr marL="9525" marR="9525" marT="9525" marB="0" anchor="b"/>
                </a:tc>
                <a:tc>
                  <a:txBody>
                    <a:bodyPr/>
                    <a:lstStyle/>
                    <a:p>
                      <a:pPr algn="r" fontAlgn="b"/>
                      <a:r>
                        <a:rPr lang="en-US" sz="2000" b="0" i="0" u="none" strike="noStrike" dirty="0">
                          <a:effectLst/>
                          <a:latin typeface="Calibri" panose="020F0502020204030204" pitchFamily="34" charset="0"/>
                        </a:rPr>
                        <a:t>10.7%</a:t>
                      </a:r>
                    </a:p>
                  </a:txBody>
                  <a:tcPr marL="9525" marR="9525" marT="9525" marB="0" anchor="b"/>
                </a:tc>
                <a:extLst>
                  <a:ext uri="{0D108BD9-81ED-4DB2-BD59-A6C34878D82A}">
                    <a16:rowId xmlns:a16="http://schemas.microsoft.com/office/drawing/2014/main" val="1391898212"/>
                  </a:ext>
                </a:extLst>
              </a:tr>
              <a:tr h="332197">
                <a:tc>
                  <a:txBody>
                    <a:bodyPr/>
                    <a:lstStyle/>
                    <a:p>
                      <a:pPr algn="l" fontAlgn="b"/>
                      <a:r>
                        <a:rPr lang="en-US" sz="2000" b="0" i="0" u="none" strike="noStrike" dirty="0">
                          <a:effectLst/>
                          <a:latin typeface="Calibri" panose="020F0502020204030204" pitchFamily="34" charset="0"/>
                        </a:rPr>
                        <a:t>Wise</a:t>
                      </a:r>
                    </a:p>
                  </a:txBody>
                  <a:tcPr marL="9525" marR="9525" marT="9525" marB="0" anchor="b"/>
                </a:tc>
                <a:tc>
                  <a:txBody>
                    <a:bodyPr/>
                    <a:lstStyle/>
                    <a:p>
                      <a:pPr algn="r" fontAlgn="b"/>
                      <a:r>
                        <a:rPr lang="en-US" sz="2000" b="0" i="0" u="none" strike="noStrike" dirty="0">
                          <a:effectLst/>
                          <a:latin typeface="Calibri" panose="020F0502020204030204" pitchFamily="34" charset="0"/>
                        </a:rPr>
                        <a:t>59,127</a:t>
                      </a:r>
                    </a:p>
                  </a:txBody>
                  <a:tcPr marL="9525" marR="9525" marT="9525" marB="0" anchor="b"/>
                </a:tc>
                <a:tc>
                  <a:txBody>
                    <a:bodyPr/>
                    <a:lstStyle/>
                    <a:p>
                      <a:pPr algn="r" fontAlgn="b"/>
                      <a:r>
                        <a:rPr lang="en-US" sz="2000" b="0" i="0" u="none" strike="noStrike" dirty="0">
                          <a:effectLst/>
                          <a:latin typeface="Calibri" panose="020F0502020204030204" pitchFamily="34" charset="0"/>
                        </a:rPr>
                        <a:t>65,807</a:t>
                      </a:r>
                    </a:p>
                  </a:txBody>
                  <a:tcPr marL="9525" marR="9525" marT="9525" marB="0" anchor="b"/>
                </a:tc>
                <a:tc>
                  <a:txBody>
                    <a:bodyPr/>
                    <a:lstStyle/>
                    <a:p>
                      <a:pPr algn="r" fontAlgn="b"/>
                      <a:r>
                        <a:rPr lang="en-US" sz="2000" b="0" i="0" u="none" strike="noStrike" dirty="0">
                          <a:effectLst/>
                          <a:latin typeface="Calibri" panose="020F0502020204030204" pitchFamily="34" charset="0"/>
                        </a:rPr>
                        <a:t>6,680</a:t>
                      </a:r>
                    </a:p>
                  </a:txBody>
                  <a:tcPr marL="9525" marR="9525" marT="9525" marB="0" anchor="b"/>
                </a:tc>
                <a:tc>
                  <a:txBody>
                    <a:bodyPr/>
                    <a:lstStyle/>
                    <a:p>
                      <a:pPr algn="r" fontAlgn="b"/>
                      <a:r>
                        <a:rPr lang="en-US" sz="2000" b="0" i="0" u="none" strike="noStrike" dirty="0">
                          <a:effectLst/>
                          <a:latin typeface="Calibri" panose="020F0502020204030204" pitchFamily="34" charset="0"/>
                        </a:rPr>
                        <a:t>11.3%</a:t>
                      </a:r>
                    </a:p>
                  </a:txBody>
                  <a:tcPr marL="9525" marR="9525" marT="9525" marB="0" anchor="b"/>
                </a:tc>
                <a:extLst>
                  <a:ext uri="{0D108BD9-81ED-4DB2-BD59-A6C34878D82A}">
                    <a16:rowId xmlns:a16="http://schemas.microsoft.com/office/drawing/2014/main" val="882793009"/>
                  </a:ext>
                </a:extLst>
              </a:tr>
              <a:tr h="332197">
                <a:tc>
                  <a:txBody>
                    <a:bodyPr/>
                    <a:lstStyle/>
                    <a:p>
                      <a:pPr algn="l" fontAlgn="b"/>
                      <a:r>
                        <a:rPr lang="en-US" sz="2000" b="0" i="0" u="none" strike="noStrike" dirty="0">
                          <a:effectLst/>
                          <a:latin typeface="Calibri" panose="020F0502020204030204" pitchFamily="34" charset="0"/>
                        </a:rPr>
                        <a:t>Hood</a:t>
                      </a:r>
                    </a:p>
                  </a:txBody>
                  <a:tcPr marL="9525" marR="9525" marT="9525" marB="0" anchor="b"/>
                </a:tc>
                <a:tc>
                  <a:txBody>
                    <a:bodyPr/>
                    <a:lstStyle/>
                    <a:p>
                      <a:pPr algn="r" fontAlgn="b"/>
                      <a:r>
                        <a:rPr lang="en-US" sz="2000" b="0" i="0" u="none" strike="noStrike" dirty="0">
                          <a:effectLst/>
                          <a:latin typeface="Calibri" panose="020F0502020204030204" pitchFamily="34" charset="0"/>
                        </a:rPr>
                        <a:t>51,182</a:t>
                      </a:r>
                    </a:p>
                  </a:txBody>
                  <a:tcPr marL="9525" marR="9525" marT="9525" marB="0" anchor="b"/>
                </a:tc>
                <a:tc>
                  <a:txBody>
                    <a:bodyPr/>
                    <a:lstStyle/>
                    <a:p>
                      <a:pPr algn="r" fontAlgn="b"/>
                      <a:r>
                        <a:rPr lang="en-US" sz="2000" b="0" i="0" u="none" strike="noStrike" dirty="0">
                          <a:effectLst/>
                          <a:latin typeface="Calibri" panose="020F0502020204030204" pitchFamily="34" charset="0"/>
                        </a:rPr>
                        <a:t>58,643</a:t>
                      </a:r>
                    </a:p>
                  </a:txBody>
                  <a:tcPr marL="9525" marR="9525" marT="9525" marB="0" anchor="b"/>
                </a:tc>
                <a:tc>
                  <a:txBody>
                    <a:bodyPr/>
                    <a:lstStyle/>
                    <a:p>
                      <a:pPr algn="r" fontAlgn="b"/>
                      <a:r>
                        <a:rPr lang="en-US" sz="2000" b="0" i="0" u="none" strike="noStrike" dirty="0">
                          <a:effectLst/>
                          <a:latin typeface="Calibri" panose="020F0502020204030204" pitchFamily="34" charset="0"/>
                        </a:rPr>
                        <a:t>7,461</a:t>
                      </a:r>
                    </a:p>
                  </a:txBody>
                  <a:tcPr marL="9525" marR="9525" marT="9525" marB="0" anchor="b"/>
                </a:tc>
                <a:tc>
                  <a:txBody>
                    <a:bodyPr/>
                    <a:lstStyle/>
                    <a:p>
                      <a:pPr algn="r" fontAlgn="b"/>
                      <a:r>
                        <a:rPr lang="en-US" sz="2000" b="0" i="0" u="none" strike="noStrike" dirty="0">
                          <a:effectLst/>
                          <a:latin typeface="Calibri" panose="020F0502020204030204" pitchFamily="34" charset="0"/>
                        </a:rPr>
                        <a:t>14.6%</a:t>
                      </a:r>
                    </a:p>
                  </a:txBody>
                  <a:tcPr marL="9525" marR="9525" marT="9525" marB="0" anchor="b"/>
                </a:tc>
                <a:extLst>
                  <a:ext uri="{0D108BD9-81ED-4DB2-BD59-A6C34878D82A}">
                    <a16:rowId xmlns:a16="http://schemas.microsoft.com/office/drawing/2014/main" val="3693542762"/>
                  </a:ext>
                </a:extLst>
              </a:tr>
              <a:tr h="332197">
                <a:tc>
                  <a:txBody>
                    <a:bodyPr/>
                    <a:lstStyle/>
                    <a:p>
                      <a:pPr algn="l" fontAlgn="b"/>
                      <a:r>
                        <a:rPr lang="en-US" sz="2000" b="0" i="0" u="none" strike="noStrike" dirty="0">
                          <a:effectLst/>
                          <a:latin typeface="Calibri" panose="020F0502020204030204" pitchFamily="34" charset="0"/>
                        </a:rPr>
                        <a:t>Somervell</a:t>
                      </a:r>
                    </a:p>
                  </a:txBody>
                  <a:tcPr marL="9525" marR="9525" marT="9525" marB="0" anchor="b"/>
                </a:tc>
                <a:tc>
                  <a:txBody>
                    <a:bodyPr/>
                    <a:lstStyle/>
                    <a:p>
                      <a:pPr algn="r" fontAlgn="b"/>
                      <a:r>
                        <a:rPr lang="en-US" sz="2000" b="0" i="0" u="none" strike="noStrike" dirty="0">
                          <a:effectLst/>
                          <a:latin typeface="Calibri" panose="020F0502020204030204" pitchFamily="34" charset="0"/>
                        </a:rPr>
                        <a:t>8,490</a:t>
                      </a:r>
                    </a:p>
                  </a:txBody>
                  <a:tcPr marL="9525" marR="9525" marT="9525" marB="0" anchor="b"/>
                </a:tc>
                <a:tc>
                  <a:txBody>
                    <a:bodyPr/>
                    <a:lstStyle/>
                    <a:p>
                      <a:pPr algn="r" fontAlgn="b"/>
                      <a:r>
                        <a:rPr lang="en-US" sz="2000" b="0" i="0" u="none" strike="noStrike" dirty="0">
                          <a:effectLst/>
                          <a:latin typeface="Calibri" panose="020F0502020204030204" pitchFamily="34" charset="0"/>
                        </a:rPr>
                        <a:t>9,294</a:t>
                      </a:r>
                    </a:p>
                  </a:txBody>
                  <a:tcPr marL="9525" marR="9525" marT="9525" marB="0" anchor="b"/>
                </a:tc>
                <a:tc>
                  <a:txBody>
                    <a:bodyPr/>
                    <a:lstStyle/>
                    <a:p>
                      <a:pPr algn="r" fontAlgn="b"/>
                      <a:r>
                        <a:rPr lang="en-US" sz="2000" b="0" i="0" u="none" strike="noStrike" dirty="0">
                          <a:effectLst/>
                          <a:latin typeface="Calibri" panose="020F0502020204030204" pitchFamily="34" charset="0"/>
                        </a:rPr>
                        <a:t>804</a:t>
                      </a:r>
                    </a:p>
                  </a:txBody>
                  <a:tcPr marL="9525" marR="9525" marT="9525" marB="0" anchor="b"/>
                </a:tc>
                <a:tc>
                  <a:txBody>
                    <a:bodyPr/>
                    <a:lstStyle/>
                    <a:p>
                      <a:pPr algn="r" fontAlgn="b"/>
                      <a:r>
                        <a:rPr lang="en-US" sz="2000" b="0" i="0" u="none" strike="noStrike" dirty="0">
                          <a:effectLst/>
                          <a:latin typeface="Calibri" panose="020F0502020204030204" pitchFamily="34" charset="0"/>
                        </a:rPr>
                        <a:t>9.5%</a:t>
                      </a:r>
                    </a:p>
                  </a:txBody>
                  <a:tcPr marL="9525" marR="9525" marT="9525" marB="0" anchor="b"/>
                </a:tc>
                <a:extLst>
                  <a:ext uri="{0D108BD9-81ED-4DB2-BD59-A6C34878D82A}">
                    <a16:rowId xmlns:a16="http://schemas.microsoft.com/office/drawing/2014/main" val="3293133347"/>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11</a:t>
            </a:fld>
            <a:endParaRPr lang="en-US" dirty="0"/>
          </a:p>
        </p:txBody>
      </p:sp>
      <p:sp>
        <p:nvSpPr>
          <p:cNvPr id="8" name="TextBox 7"/>
          <p:cNvSpPr txBox="1"/>
          <p:nvPr/>
        </p:nvSpPr>
        <p:spPr>
          <a:xfrm>
            <a:off x="1" y="6510048"/>
            <a:ext cx="5634876"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smtClean="0">
                <a:solidFill>
                  <a:schemeClr val="tx1">
                    <a:lumMod val="50000"/>
                    <a:lumOff val="50000"/>
                  </a:schemeClr>
                </a:solidFill>
              </a:rPr>
              <a:t>Texas Demographic Center, Population Projections, 2010-2015 Migration Scenario, Vintage 2018</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3230440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Projected Population, 2010-2020, Texas</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7" name="TextBox 6"/>
          <p:cNvSpPr txBox="1"/>
          <p:nvPr/>
        </p:nvSpPr>
        <p:spPr>
          <a:xfrm>
            <a:off x="152403" y="6489550"/>
            <a:ext cx="4397358"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2014 and 2018 Population Projections</a:t>
            </a:r>
            <a:endParaRPr lang="en-US" sz="1100" dirty="0">
              <a:solidFill>
                <a:schemeClr val="tx1">
                  <a:lumMod val="50000"/>
                  <a:lumOff val="50000"/>
                </a:schemeClr>
              </a:solidFill>
            </a:endParaRPr>
          </a:p>
        </p:txBody>
      </p:sp>
      <p:sp>
        <p:nvSpPr>
          <p:cNvPr id="6" name="TextBox 5"/>
          <p:cNvSpPr txBox="1"/>
          <p:nvPr/>
        </p:nvSpPr>
        <p:spPr>
          <a:xfrm>
            <a:off x="1917290" y="1195472"/>
            <a:ext cx="5388078" cy="369332"/>
          </a:xfrm>
          <a:prstGeom prst="rect">
            <a:avLst/>
          </a:prstGeom>
          <a:noFill/>
        </p:spPr>
        <p:txBody>
          <a:bodyPr wrap="square" rtlCol="0">
            <a:spAutoFit/>
          </a:bodyPr>
          <a:lstStyle/>
          <a:p>
            <a:pPr algn="ctr"/>
            <a:r>
              <a:rPr lang="en-US" dirty="0" smtClean="0"/>
              <a:t>Ideal House District Size = 197,851</a:t>
            </a:r>
            <a:endParaRPr lang="en-US" dirty="0"/>
          </a:p>
        </p:txBody>
      </p:sp>
      <p:graphicFrame>
        <p:nvGraphicFramePr>
          <p:cNvPr id="8" name="Chart 7"/>
          <p:cNvGraphicFramePr>
            <a:graphicFrameLocks noGrp="1"/>
          </p:cNvGraphicFramePr>
          <p:nvPr>
            <p:extLst>
              <p:ext uri="{D42A27DB-BD31-4B8C-83A1-F6EECF244321}">
                <p14:modId xmlns:p14="http://schemas.microsoft.com/office/powerpoint/2010/main" val="2021704160"/>
              </p:ext>
            </p:extLst>
          </p:nvPr>
        </p:nvGraphicFramePr>
        <p:xfrm>
          <a:off x="152403" y="1564804"/>
          <a:ext cx="8618805" cy="4924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8594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Projected Population by Race and Ethnicity, </a:t>
            </a:r>
            <a:br>
              <a:rPr lang="en-US" sz="2400" dirty="0"/>
            </a:br>
            <a:r>
              <a:rPr lang="en-US" sz="2400" dirty="0"/>
              <a:t>Texas </a:t>
            </a:r>
            <a:r>
              <a:rPr lang="en-US" sz="2400" dirty="0" smtClean="0"/>
              <a:t>2010-2020</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62668024"/>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3"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26915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BC1FA3B-F0C1-4F58-90BE-DCC7501F4B28}" type="slidenum">
              <a:rPr lang="en-US" smtClean="0"/>
              <a:pPr/>
              <a:t>14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7873286"/>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p:txBody>
          <a:bodyPr>
            <a:noAutofit/>
          </a:bodyPr>
          <a:lstStyle/>
          <a:p>
            <a:r>
              <a:rPr lang="en-US" sz="2400" dirty="0" smtClean="0"/>
              <a:t>Projected Population Change and Percent of Total Projected Change by Race/Ethnicity, 2010-2020, Texas</a:t>
            </a:r>
            <a:endParaRPr lang="en-US" sz="2400" dirty="0"/>
          </a:p>
        </p:txBody>
      </p:sp>
      <p:sp>
        <p:nvSpPr>
          <p:cNvPr id="7" name="TextBox 6"/>
          <p:cNvSpPr txBox="1"/>
          <p:nvPr/>
        </p:nvSpPr>
        <p:spPr>
          <a:xfrm>
            <a:off x="152403"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4041956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Population Projections, Collin, Dallas, Denton, and Tarrant Counties, 2010-2020</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15</a:t>
            </a:fld>
            <a:endParaRPr lang="en-US" dirty="0"/>
          </a:p>
        </p:txBody>
      </p:sp>
      <p:sp>
        <p:nvSpPr>
          <p:cNvPr id="6" name="TextBox 5"/>
          <p:cNvSpPr txBox="1"/>
          <p:nvPr/>
        </p:nvSpPr>
        <p:spPr>
          <a:xfrm>
            <a:off x="152403"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60957381"/>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3495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Population Projections, DFW Metro Counties with 2010 Populations Less than 200,000</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16</a:t>
            </a:fld>
            <a:endParaRPr lang="en-US" dirty="0"/>
          </a:p>
        </p:txBody>
      </p:sp>
      <p:sp>
        <p:nvSpPr>
          <p:cNvPr id="6" name="TextBox 5"/>
          <p:cNvSpPr txBox="1"/>
          <p:nvPr/>
        </p:nvSpPr>
        <p:spPr>
          <a:xfrm>
            <a:off x="152403"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32118777"/>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6777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868" y="91440"/>
            <a:ext cx="7843692" cy="914400"/>
          </a:xfrm>
        </p:spPr>
        <p:txBody>
          <a:bodyPr>
            <a:normAutofit/>
          </a:bodyPr>
          <a:lstStyle/>
          <a:p>
            <a:r>
              <a:rPr lang="en-US" sz="2400" dirty="0" smtClean="0"/>
              <a:t>Percent of Total Projected Population Change by Race/Ethnicity for DFW Metro Counties</a:t>
            </a:r>
            <a:endParaRPr lang="en-US" sz="2400" dirty="0"/>
          </a:p>
        </p:txBody>
      </p:sp>
      <p:graphicFrame>
        <p:nvGraphicFramePr>
          <p:cNvPr id="5" name="Content Placeholder 4"/>
          <p:cNvGraphicFramePr>
            <a:graphicFrameLocks noGrp="1"/>
          </p:cNvGraphicFramePr>
          <p:nvPr>
            <p:ph idx="1"/>
            <p:extLst/>
          </p:nvPr>
        </p:nvGraphicFramePr>
        <p:xfrm>
          <a:off x="1071169" y="1280294"/>
          <a:ext cx="6926318" cy="5217250"/>
        </p:xfrm>
        <a:graphic>
          <a:graphicData uri="http://schemas.openxmlformats.org/drawingml/2006/table">
            <a:tbl>
              <a:tblPr firstRow="1" bandRow="1">
                <a:tableStyleId>{5C22544A-7EE6-4342-B048-85BDC9FD1C3A}</a:tableStyleId>
              </a:tblPr>
              <a:tblGrid>
                <a:gridCol w="1312108">
                  <a:extLst>
                    <a:ext uri="{9D8B030D-6E8A-4147-A177-3AD203B41FA5}">
                      <a16:colId xmlns:a16="http://schemas.microsoft.com/office/drawing/2014/main" val="1443774078"/>
                    </a:ext>
                  </a:extLst>
                </a:gridCol>
                <a:gridCol w="996662">
                  <a:extLst>
                    <a:ext uri="{9D8B030D-6E8A-4147-A177-3AD203B41FA5}">
                      <a16:colId xmlns:a16="http://schemas.microsoft.com/office/drawing/2014/main" val="3086767154"/>
                    </a:ext>
                  </a:extLst>
                </a:gridCol>
                <a:gridCol w="1154387">
                  <a:extLst>
                    <a:ext uri="{9D8B030D-6E8A-4147-A177-3AD203B41FA5}">
                      <a16:colId xmlns:a16="http://schemas.microsoft.com/office/drawing/2014/main" val="553121019"/>
                    </a:ext>
                  </a:extLst>
                </a:gridCol>
                <a:gridCol w="1154387">
                  <a:extLst>
                    <a:ext uri="{9D8B030D-6E8A-4147-A177-3AD203B41FA5}">
                      <a16:colId xmlns:a16="http://schemas.microsoft.com/office/drawing/2014/main" val="4165806181"/>
                    </a:ext>
                  </a:extLst>
                </a:gridCol>
                <a:gridCol w="1154387">
                  <a:extLst>
                    <a:ext uri="{9D8B030D-6E8A-4147-A177-3AD203B41FA5}">
                      <a16:colId xmlns:a16="http://schemas.microsoft.com/office/drawing/2014/main" val="4232768166"/>
                    </a:ext>
                  </a:extLst>
                </a:gridCol>
                <a:gridCol w="1154387">
                  <a:extLst>
                    <a:ext uri="{9D8B030D-6E8A-4147-A177-3AD203B41FA5}">
                      <a16:colId xmlns:a16="http://schemas.microsoft.com/office/drawing/2014/main" val="2936941416"/>
                    </a:ext>
                  </a:extLst>
                </a:gridCol>
              </a:tblGrid>
              <a:tr h="346535">
                <a:tc>
                  <a:txBody>
                    <a:bodyPr/>
                    <a:lstStyle/>
                    <a:p>
                      <a:pPr algn="ctr"/>
                      <a:r>
                        <a:rPr lang="en-US" sz="1800" dirty="0" smtClean="0"/>
                        <a:t>County</a:t>
                      </a:r>
                      <a:endParaRPr lang="en-US" sz="1800" dirty="0"/>
                    </a:p>
                  </a:txBody>
                  <a:tcPr anchor="ctr"/>
                </a:tc>
                <a:tc gridSpan="5">
                  <a:txBody>
                    <a:bodyPr/>
                    <a:lstStyle/>
                    <a:p>
                      <a:pPr algn="ctr"/>
                      <a:r>
                        <a:rPr lang="en-US" sz="1800" dirty="0" smtClean="0"/>
                        <a:t>Percent</a:t>
                      </a:r>
                      <a:r>
                        <a:rPr lang="en-US" sz="1800" baseline="0" dirty="0" smtClean="0"/>
                        <a:t> of Total Population Change, 2010 to 2020</a:t>
                      </a:r>
                      <a:endParaRPr lang="en-US" sz="18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779607298"/>
                  </a:ext>
                </a:extLst>
              </a:tr>
              <a:tr h="346535">
                <a:tc>
                  <a:txBody>
                    <a:bodyPr/>
                    <a:lstStyle/>
                    <a:p>
                      <a:pPr algn="ctr" fontAlgn="b"/>
                      <a:endParaRPr lang="en-US" sz="1800" b="1" i="0" u="none" strike="noStrike" dirty="0">
                        <a:effectLst/>
                        <a:latin typeface="Calibri" panose="020F0502020204030204" pitchFamily="34" charset="0"/>
                      </a:endParaRPr>
                    </a:p>
                  </a:txBody>
                  <a:tcPr marL="9525" marR="9525" marT="9525" marB="0" anchor="b"/>
                </a:tc>
                <a:tc>
                  <a:txBody>
                    <a:bodyPr/>
                    <a:lstStyle/>
                    <a:p>
                      <a:pPr algn="ctr" fontAlgn="b"/>
                      <a:r>
                        <a:rPr lang="en-US" sz="1800" b="1" i="0" u="none" strike="noStrike" dirty="0">
                          <a:effectLst/>
                          <a:latin typeface="Calibri" panose="020F0502020204030204" pitchFamily="34" charset="0"/>
                        </a:rPr>
                        <a:t>NH White</a:t>
                      </a:r>
                    </a:p>
                  </a:txBody>
                  <a:tcPr marL="9525" marR="9525" marT="9525" marB="0" anchor="b"/>
                </a:tc>
                <a:tc>
                  <a:txBody>
                    <a:bodyPr/>
                    <a:lstStyle/>
                    <a:p>
                      <a:pPr algn="ctr" fontAlgn="b"/>
                      <a:r>
                        <a:rPr lang="en-US" sz="1800" b="1" i="0" u="none" strike="noStrike" dirty="0">
                          <a:effectLst/>
                          <a:latin typeface="Calibri" panose="020F0502020204030204" pitchFamily="34" charset="0"/>
                        </a:rPr>
                        <a:t>NH Black</a:t>
                      </a:r>
                    </a:p>
                  </a:txBody>
                  <a:tcPr marL="9525" marR="9525" marT="9525" marB="0" anchor="b"/>
                </a:tc>
                <a:tc>
                  <a:txBody>
                    <a:bodyPr/>
                    <a:lstStyle/>
                    <a:p>
                      <a:pPr algn="ctr" fontAlgn="b"/>
                      <a:r>
                        <a:rPr lang="en-US" sz="1800" b="1" i="0" u="none" strike="noStrike" dirty="0">
                          <a:effectLst/>
                          <a:latin typeface="Calibri" panose="020F0502020204030204" pitchFamily="34" charset="0"/>
                        </a:rPr>
                        <a:t>Hispanic</a:t>
                      </a:r>
                    </a:p>
                  </a:txBody>
                  <a:tcPr marL="9525" marR="9525" marT="9525" marB="0" anchor="b"/>
                </a:tc>
                <a:tc>
                  <a:txBody>
                    <a:bodyPr/>
                    <a:lstStyle/>
                    <a:p>
                      <a:pPr algn="ctr" fontAlgn="b"/>
                      <a:r>
                        <a:rPr lang="en-US" sz="1800" b="1" i="0" u="none" strike="noStrike" dirty="0">
                          <a:effectLst/>
                          <a:latin typeface="Calibri" panose="020F0502020204030204" pitchFamily="34" charset="0"/>
                        </a:rPr>
                        <a:t>NH Asian</a:t>
                      </a:r>
                    </a:p>
                  </a:txBody>
                  <a:tcPr marL="9525" marR="9525" marT="9525" marB="0" anchor="b"/>
                </a:tc>
                <a:tc>
                  <a:txBody>
                    <a:bodyPr/>
                    <a:lstStyle/>
                    <a:p>
                      <a:pPr algn="ctr" fontAlgn="b"/>
                      <a:r>
                        <a:rPr lang="en-US" sz="1800" b="1" i="0" u="none" strike="noStrike" dirty="0">
                          <a:effectLst/>
                          <a:latin typeface="Calibri" panose="020F0502020204030204" pitchFamily="34" charset="0"/>
                        </a:rPr>
                        <a:t>NH Other</a:t>
                      </a:r>
                    </a:p>
                  </a:txBody>
                  <a:tcPr marL="9525" marR="9525" marT="9525" marB="0" anchor="b"/>
                </a:tc>
                <a:extLst>
                  <a:ext uri="{0D108BD9-81ED-4DB2-BD59-A6C34878D82A}">
                    <a16:rowId xmlns:a16="http://schemas.microsoft.com/office/drawing/2014/main" val="1478865383"/>
                  </a:ext>
                </a:extLst>
              </a:tr>
              <a:tr h="346535">
                <a:tc>
                  <a:txBody>
                    <a:bodyPr/>
                    <a:lstStyle/>
                    <a:p>
                      <a:pPr algn="l" fontAlgn="b"/>
                      <a:r>
                        <a:rPr lang="en-US" sz="1800" b="0" i="0" u="none" strike="noStrike" dirty="0">
                          <a:effectLst/>
                          <a:latin typeface="Calibri" panose="020F0502020204030204" pitchFamily="34" charset="0"/>
                        </a:rPr>
                        <a:t>Collin</a:t>
                      </a:r>
                    </a:p>
                  </a:txBody>
                  <a:tcPr marL="9525" marR="9525" marT="9525" marB="0" anchor="b"/>
                </a:tc>
                <a:tc>
                  <a:txBody>
                    <a:bodyPr/>
                    <a:lstStyle/>
                    <a:p>
                      <a:pPr algn="r" fontAlgn="b"/>
                      <a:r>
                        <a:rPr lang="en-US" sz="1800" b="1" i="0" u="none" strike="noStrike" dirty="0">
                          <a:effectLst/>
                          <a:latin typeface="Calibri" panose="020F0502020204030204" pitchFamily="34" charset="0"/>
                        </a:rPr>
                        <a:t>32.8%</a:t>
                      </a:r>
                    </a:p>
                  </a:txBody>
                  <a:tcPr marL="9525" marR="9525" marT="9525" marB="0" anchor="b"/>
                </a:tc>
                <a:tc>
                  <a:txBody>
                    <a:bodyPr/>
                    <a:lstStyle/>
                    <a:p>
                      <a:pPr algn="r" fontAlgn="b"/>
                      <a:r>
                        <a:rPr lang="en-US" sz="1800" b="0" i="0" u="none" strike="noStrike" dirty="0">
                          <a:effectLst/>
                          <a:latin typeface="Calibri" panose="020F0502020204030204" pitchFamily="34" charset="0"/>
                        </a:rPr>
                        <a:t>16.1%</a:t>
                      </a:r>
                    </a:p>
                  </a:txBody>
                  <a:tcPr marL="9525" marR="9525" marT="9525" marB="0" anchor="b"/>
                </a:tc>
                <a:tc>
                  <a:txBody>
                    <a:bodyPr/>
                    <a:lstStyle/>
                    <a:p>
                      <a:pPr algn="r" fontAlgn="b"/>
                      <a:r>
                        <a:rPr lang="en-US" sz="1800" b="0" i="0" u="none" strike="noStrike" dirty="0">
                          <a:effectLst/>
                          <a:latin typeface="Calibri" panose="020F0502020204030204" pitchFamily="34" charset="0"/>
                        </a:rPr>
                        <a:t>19.8%</a:t>
                      </a:r>
                    </a:p>
                  </a:txBody>
                  <a:tcPr marL="9525" marR="9525" marT="9525" marB="0" anchor="b"/>
                </a:tc>
                <a:tc>
                  <a:txBody>
                    <a:bodyPr/>
                    <a:lstStyle/>
                    <a:p>
                      <a:pPr algn="r" fontAlgn="b"/>
                      <a:r>
                        <a:rPr lang="en-US" sz="1800" b="1" i="0" u="none" strike="noStrike" dirty="0">
                          <a:effectLst/>
                          <a:latin typeface="Calibri" panose="020F0502020204030204" pitchFamily="34" charset="0"/>
                        </a:rPr>
                        <a:t>26.5%</a:t>
                      </a:r>
                    </a:p>
                  </a:txBody>
                  <a:tcPr marL="9525" marR="9525" marT="9525" marB="0" anchor="b"/>
                </a:tc>
                <a:tc>
                  <a:txBody>
                    <a:bodyPr/>
                    <a:lstStyle/>
                    <a:p>
                      <a:pPr algn="r" fontAlgn="b"/>
                      <a:r>
                        <a:rPr lang="en-US" sz="1800" b="0" i="0" u="none" strike="noStrike" dirty="0">
                          <a:effectLst/>
                          <a:latin typeface="Calibri" panose="020F0502020204030204" pitchFamily="34" charset="0"/>
                        </a:rPr>
                        <a:t>4.7%</a:t>
                      </a:r>
                    </a:p>
                  </a:txBody>
                  <a:tcPr marL="9525" marR="9525" marT="9525" marB="0" anchor="b"/>
                </a:tc>
                <a:extLst>
                  <a:ext uri="{0D108BD9-81ED-4DB2-BD59-A6C34878D82A}">
                    <a16:rowId xmlns:a16="http://schemas.microsoft.com/office/drawing/2014/main" val="2108016873"/>
                  </a:ext>
                </a:extLst>
              </a:tr>
              <a:tr h="346535">
                <a:tc>
                  <a:txBody>
                    <a:bodyPr/>
                    <a:lstStyle/>
                    <a:p>
                      <a:pPr algn="l" fontAlgn="b"/>
                      <a:r>
                        <a:rPr lang="en-US" sz="1800" b="0" i="0" u="none" strike="noStrike" dirty="0">
                          <a:effectLst/>
                          <a:latin typeface="Calibri" panose="020F0502020204030204" pitchFamily="34" charset="0"/>
                        </a:rPr>
                        <a:t>Dallas</a:t>
                      </a:r>
                    </a:p>
                  </a:txBody>
                  <a:tcPr marL="9525" marR="9525" marT="9525" marB="0" anchor="b"/>
                </a:tc>
                <a:tc>
                  <a:txBody>
                    <a:bodyPr/>
                    <a:lstStyle/>
                    <a:p>
                      <a:pPr algn="r" fontAlgn="b"/>
                      <a:r>
                        <a:rPr lang="en-US" sz="1800" b="0" i="0" u="none" strike="noStrike" dirty="0">
                          <a:solidFill>
                            <a:srgbClr val="C00000"/>
                          </a:solidFill>
                          <a:effectLst/>
                          <a:latin typeface="Calibri" panose="020F0502020204030204" pitchFamily="34" charset="0"/>
                        </a:rPr>
                        <a:t>-1.5%</a:t>
                      </a:r>
                    </a:p>
                  </a:txBody>
                  <a:tcPr marL="9525" marR="9525" marT="9525" marB="0" anchor="b"/>
                </a:tc>
                <a:tc>
                  <a:txBody>
                    <a:bodyPr/>
                    <a:lstStyle/>
                    <a:p>
                      <a:pPr algn="r" fontAlgn="b"/>
                      <a:r>
                        <a:rPr lang="en-US" sz="1800" b="0" i="0" u="none" strike="noStrike" dirty="0">
                          <a:effectLst/>
                          <a:latin typeface="Calibri" panose="020F0502020204030204" pitchFamily="34" charset="0"/>
                        </a:rPr>
                        <a:t>27.6%</a:t>
                      </a:r>
                    </a:p>
                  </a:txBody>
                  <a:tcPr marL="9525" marR="9525" marT="9525" marB="0" anchor="b"/>
                </a:tc>
                <a:tc>
                  <a:txBody>
                    <a:bodyPr/>
                    <a:lstStyle/>
                    <a:p>
                      <a:pPr algn="r" fontAlgn="b"/>
                      <a:r>
                        <a:rPr lang="en-US" sz="1800" b="1" i="0" u="none" strike="noStrike" dirty="0">
                          <a:effectLst/>
                          <a:latin typeface="Calibri" panose="020F0502020204030204" pitchFamily="34" charset="0"/>
                        </a:rPr>
                        <a:t>49.9%</a:t>
                      </a:r>
                    </a:p>
                  </a:txBody>
                  <a:tcPr marL="9525" marR="9525" marT="9525" marB="0" anchor="b"/>
                </a:tc>
                <a:tc>
                  <a:txBody>
                    <a:bodyPr/>
                    <a:lstStyle/>
                    <a:p>
                      <a:pPr algn="r" fontAlgn="b"/>
                      <a:r>
                        <a:rPr lang="en-US" sz="1800" b="0" i="0" u="none" strike="noStrike" dirty="0">
                          <a:effectLst/>
                          <a:latin typeface="Calibri" panose="020F0502020204030204" pitchFamily="34" charset="0"/>
                        </a:rPr>
                        <a:t>19.7%</a:t>
                      </a:r>
                    </a:p>
                  </a:txBody>
                  <a:tcPr marL="9525" marR="9525" marT="9525" marB="0" anchor="b"/>
                </a:tc>
                <a:tc>
                  <a:txBody>
                    <a:bodyPr/>
                    <a:lstStyle/>
                    <a:p>
                      <a:pPr algn="r" fontAlgn="b"/>
                      <a:r>
                        <a:rPr lang="en-US" sz="1800" b="0" i="0" u="none" strike="noStrike" dirty="0">
                          <a:effectLst/>
                          <a:latin typeface="Calibri" panose="020F0502020204030204" pitchFamily="34" charset="0"/>
                        </a:rPr>
                        <a:t>4.3%</a:t>
                      </a:r>
                    </a:p>
                  </a:txBody>
                  <a:tcPr marL="9525" marR="9525" marT="9525" marB="0" anchor="b"/>
                </a:tc>
                <a:extLst>
                  <a:ext uri="{0D108BD9-81ED-4DB2-BD59-A6C34878D82A}">
                    <a16:rowId xmlns:a16="http://schemas.microsoft.com/office/drawing/2014/main" val="1206931843"/>
                  </a:ext>
                </a:extLst>
              </a:tr>
              <a:tr h="346535">
                <a:tc>
                  <a:txBody>
                    <a:bodyPr/>
                    <a:lstStyle/>
                    <a:p>
                      <a:pPr algn="l" fontAlgn="b"/>
                      <a:r>
                        <a:rPr lang="en-US" sz="1800" b="0" i="0" u="none" strike="noStrike" dirty="0">
                          <a:effectLst/>
                          <a:latin typeface="Calibri" panose="020F0502020204030204" pitchFamily="34" charset="0"/>
                        </a:rPr>
                        <a:t>Denton</a:t>
                      </a:r>
                    </a:p>
                  </a:txBody>
                  <a:tcPr marL="9525" marR="9525" marT="9525" marB="0" anchor="b"/>
                </a:tc>
                <a:tc>
                  <a:txBody>
                    <a:bodyPr/>
                    <a:lstStyle/>
                    <a:p>
                      <a:pPr algn="r" fontAlgn="b"/>
                      <a:r>
                        <a:rPr lang="en-US" sz="1800" b="1" i="0" u="none" strike="noStrike" dirty="0">
                          <a:effectLst/>
                          <a:latin typeface="Calibri" panose="020F0502020204030204" pitchFamily="34" charset="0"/>
                        </a:rPr>
                        <a:t>35.3%</a:t>
                      </a:r>
                    </a:p>
                  </a:txBody>
                  <a:tcPr marL="9525" marR="9525" marT="9525" marB="0" anchor="b"/>
                </a:tc>
                <a:tc>
                  <a:txBody>
                    <a:bodyPr/>
                    <a:lstStyle/>
                    <a:p>
                      <a:pPr algn="r" fontAlgn="b"/>
                      <a:r>
                        <a:rPr lang="en-US" sz="1800" b="1" i="0" u="none" strike="noStrike" dirty="0">
                          <a:effectLst/>
                          <a:latin typeface="Calibri" panose="020F0502020204030204" pitchFamily="34" charset="0"/>
                        </a:rPr>
                        <a:t>20.1%</a:t>
                      </a:r>
                    </a:p>
                  </a:txBody>
                  <a:tcPr marL="9525" marR="9525" marT="9525" marB="0" anchor="b"/>
                </a:tc>
                <a:tc>
                  <a:txBody>
                    <a:bodyPr/>
                    <a:lstStyle/>
                    <a:p>
                      <a:pPr algn="r" fontAlgn="b"/>
                      <a:r>
                        <a:rPr lang="en-US" sz="1800" b="1" i="0" u="none" strike="noStrike" dirty="0">
                          <a:effectLst/>
                          <a:latin typeface="Calibri" panose="020F0502020204030204" pitchFamily="34" charset="0"/>
                        </a:rPr>
                        <a:t>24.4%</a:t>
                      </a:r>
                    </a:p>
                  </a:txBody>
                  <a:tcPr marL="9525" marR="9525" marT="9525" marB="0" anchor="b"/>
                </a:tc>
                <a:tc>
                  <a:txBody>
                    <a:bodyPr/>
                    <a:lstStyle/>
                    <a:p>
                      <a:pPr algn="r" fontAlgn="b"/>
                      <a:r>
                        <a:rPr lang="en-US" sz="1800" b="1" i="0" u="none" strike="noStrike" dirty="0">
                          <a:effectLst/>
                          <a:latin typeface="Calibri" panose="020F0502020204030204" pitchFamily="34" charset="0"/>
                        </a:rPr>
                        <a:t>16.5%</a:t>
                      </a:r>
                    </a:p>
                  </a:txBody>
                  <a:tcPr marL="9525" marR="9525" marT="9525" marB="0" anchor="b"/>
                </a:tc>
                <a:tc>
                  <a:txBody>
                    <a:bodyPr/>
                    <a:lstStyle/>
                    <a:p>
                      <a:pPr algn="r" fontAlgn="b"/>
                      <a:r>
                        <a:rPr lang="en-US" sz="1800" b="0" i="0" u="none" strike="noStrike" dirty="0">
                          <a:effectLst/>
                          <a:latin typeface="Calibri" panose="020F0502020204030204" pitchFamily="34" charset="0"/>
                        </a:rPr>
                        <a:t>3.8%</a:t>
                      </a:r>
                    </a:p>
                  </a:txBody>
                  <a:tcPr marL="9525" marR="9525" marT="9525" marB="0" anchor="b"/>
                </a:tc>
                <a:extLst>
                  <a:ext uri="{0D108BD9-81ED-4DB2-BD59-A6C34878D82A}">
                    <a16:rowId xmlns:a16="http://schemas.microsoft.com/office/drawing/2014/main" val="104633836"/>
                  </a:ext>
                </a:extLst>
              </a:tr>
              <a:tr h="346535">
                <a:tc>
                  <a:txBody>
                    <a:bodyPr/>
                    <a:lstStyle/>
                    <a:p>
                      <a:pPr algn="l" fontAlgn="b"/>
                      <a:r>
                        <a:rPr lang="en-US" sz="1800" b="0" i="0" u="none" strike="noStrike" dirty="0">
                          <a:effectLst/>
                          <a:latin typeface="Calibri" panose="020F0502020204030204" pitchFamily="34" charset="0"/>
                        </a:rPr>
                        <a:t>Ellis</a:t>
                      </a:r>
                    </a:p>
                  </a:txBody>
                  <a:tcPr marL="9525" marR="9525" marT="9525" marB="0" anchor="b"/>
                </a:tc>
                <a:tc>
                  <a:txBody>
                    <a:bodyPr/>
                    <a:lstStyle/>
                    <a:p>
                      <a:pPr algn="r" fontAlgn="b"/>
                      <a:r>
                        <a:rPr lang="en-US" sz="1800" b="0" i="0" u="none" strike="noStrike" dirty="0">
                          <a:effectLst/>
                          <a:latin typeface="Calibri" panose="020F0502020204030204" pitchFamily="34" charset="0"/>
                        </a:rPr>
                        <a:t>30.9%</a:t>
                      </a:r>
                    </a:p>
                  </a:txBody>
                  <a:tcPr marL="9525" marR="9525" marT="9525" marB="0" anchor="b"/>
                </a:tc>
                <a:tc>
                  <a:txBody>
                    <a:bodyPr/>
                    <a:lstStyle/>
                    <a:p>
                      <a:pPr algn="r" fontAlgn="b"/>
                      <a:r>
                        <a:rPr lang="en-US" sz="1800" b="0" i="0" u="none" strike="noStrike" dirty="0">
                          <a:effectLst/>
                          <a:latin typeface="Calibri" panose="020F0502020204030204" pitchFamily="34" charset="0"/>
                        </a:rPr>
                        <a:t>17.0%</a:t>
                      </a:r>
                    </a:p>
                  </a:txBody>
                  <a:tcPr marL="9525" marR="9525" marT="9525" marB="0" anchor="b"/>
                </a:tc>
                <a:tc>
                  <a:txBody>
                    <a:bodyPr/>
                    <a:lstStyle/>
                    <a:p>
                      <a:pPr algn="r" fontAlgn="b"/>
                      <a:r>
                        <a:rPr lang="en-US" sz="1800" b="1" i="0" u="none" strike="noStrike" dirty="0">
                          <a:effectLst/>
                          <a:latin typeface="Calibri" panose="020F0502020204030204" pitchFamily="34" charset="0"/>
                        </a:rPr>
                        <a:t>47.8%</a:t>
                      </a:r>
                    </a:p>
                  </a:txBody>
                  <a:tcPr marL="9525" marR="9525" marT="9525" marB="0" anchor="b"/>
                </a:tc>
                <a:tc>
                  <a:txBody>
                    <a:bodyPr/>
                    <a:lstStyle/>
                    <a:p>
                      <a:pPr algn="r" fontAlgn="b"/>
                      <a:r>
                        <a:rPr lang="en-US" sz="1800" b="0" i="0" u="none" strike="noStrike" dirty="0">
                          <a:effectLst/>
                          <a:latin typeface="Calibri" panose="020F0502020204030204" pitchFamily="34" charset="0"/>
                        </a:rPr>
                        <a:t>0.6%</a:t>
                      </a:r>
                    </a:p>
                  </a:txBody>
                  <a:tcPr marL="9525" marR="9525" marT="9525" marB="0" anchor="b"/>
                </a:tc>
                <a:tc>
                  <a:txBody>
                    <a:bodyPr/>
                    <a:lstStyle/>
                    <a:p>
                      <a:pPr algn="r" fontAlgn="b"/>
                      <a:r>
                        <a:rPr lang="en-US" sz="1800" b="0" i="0" u="none" strike="noStrike" dirty="0">
                          <a:effectLst/>
                          <a:latin typeface="Calibri" panose="020F0502020204030204" pitchFamily="34" charset="0"/>
                        </a:rPr>
                        <a:t>3.8%</a:t>
                      </a:r>
                    </a:p>
                  </a:txBody>
                  <a:tcPr marL="9525" marR="9525" marT="9525" marB="0" anchor="b"/>
                </a:tc>
                <a:extLst>
                  <a:ext uri="{0D108BD9-81ED-4DB2-BD59-A6C34878D82A}">
                    <a16:rowId xmlns:a16="http://schemas.microsoft.com/office/drawing/2014/main" val="928448413"/>
                  </a:ext>
                </a:extLst>
              </a:tr>
              <a:tr h="346535">
                <a:tc>
                  <a:txBody>
                    <a:bodyPr/>
                    <a:lstStyle/>
                    <a:p>
                      <a:pPr algn="l" fontAlgn="b"/>
                      <a:r>
                        <a:rPr lang="en-US" sz="1800" b="0" i="0" u="none" strike="noStrike" dirty="0">
                          <a:effectLst/>
                          <a:latin typeface="Calibri" panose="020F0502020204030204" pitchFamily="34" charset="0"/>
                        </a:rPr>
                        <a:t>Hood</a:t>
                      </a:r>
                    </a:p>
                  </a:txBody>
                  <a:tcPr marL="9525" marR="9525" marT="9525" marB="0" anchor="b"/>
                </a:tc>
                <a:tc>
                  <a:txBody>
                    <a:bodyPr/>
                    <a:lstStyle/>
                    <a:p>
                      <a:pPr algn="r" fontAlgn="b"/>
                      <a:r>
                        <a:rPr lang="en-US" sz="1800" b="1" i="0" u="none" strike="noStrike" dirty="0">
                          <a:effectLst/>
                          <a:latin typeface="Calibri" panose="020F0502020204030204" pitchFamily="34" charset="0"/>
                        </a:rPr>
                        <a:t>56.0%</a:t>
                      </a:r>
                    </a:p>
                  </a:txBody>
                  <a:tcPr marL="9525" marR="9525" marT="9525" marB="0" anchor="b"/>
                </a:tc>
                <a:tc>
                  <a:txBody>
                    <a:bodyPr/>
                    <a:lstStyle/>
                    <a:p>
                      <a:pPr algn="r" fontAlgn="b"/>
                      <a:r>
                        <a:rPr lang="en-US" sz="1800" b="0" i="0" u="none" strike="noStrike" dirty="0">
                          <a:effectLst/>
                          <a:latin typeface="Calibri" panose="020F0502020204030204" pitchFamily="34" charset="0"/>
                        </a:rPr>
                        <a:t>0.9%</a:t>
                      </a:r>
                    </a:p>
                  </a:txBody>
                  <a:tcPr marL="9525" marR="9525" marT="9525" marB="0" anchor="b"/>
                </a:tc>
                <a:tc>
                  <a:txBody>
                    <a:bodyPr/>
                    <a:lstStyle/>
                    <a:p>
                      <a:pPr algn="r" fontAlgn="b"/>
                      <a:r>
                        <a:rPr lang="en-US" sz="1800" b="0" i="0" u="none" strike="noStrike" dirty="0">
                          <a:effectLst/>
                          <a:latin typeface="Calibri" panose="020F0502020204030204" pitchFamily="34" charset="0"/>
                        </a:rPr>
                        <a:t>39.8%</a:t>
                      </a:r>
                    </a:p>
                  </a:txBody>
                  <a:tcPr marL="9525" marR="9525" marT="9525" marB="0" anchor="b"/>
                </a:tc>
                <a:tc>
                  <a:txBody>
                    <a:bodyPr/>
                    <a:lstStyle/>
                    <a:p>
                      <a:pPr algn="r" fontAlgn="b"/>
                      <a:r>
                        <a:rPr lang="en-US" sz="1800" b="0" i="0" u="none" strike="noStrike" dirty="0">
                          <a:effectLst/>
                          <a:latin typeface="Calibri" panose="020F0502020204030204" pitchFamily="34" charset="0"/>
                        </a:rPr>
                        <a:t>0.6%</a:t>
                      </a:r>
                    </a:p>
                  </a:txBody>
                  <a:tcPr marL="9525" marR="9525" marT="9525" marB="0" anchor="b"/>
                </a:tc>
                <a:tc>
                  <a:txBody>
                    <a:bodyPr/>
                    <a:lstStyle/>
                    <a:p>
                      <a:pPr algn="r" fontAlgn="b"/>
                      <a:r>
                        <a:rPr lang="en-US" sz="1800" b="0" i="0" u="none" strike="noStrike" dirty="0">
                          <a:effectLst/>
                          <a:latin typeface="Calibri" panose="020F0502020204030204" pitchFamily="34" charset="0"/>
                        </a:rPr>
                        <a:t>2.7%</a:t>
                      </a:r>
                    </a:p>
                  </a:txBody>
                  <a:tcPr marL="9525" marR="9525" marT="9525" marB="0" anchor="b"/>
                </a:tc>
                <a:extLst>
                  <a:ext uri="{0D108BD9-81ED-4DB2-BD59-A6C34878D82A}">
                    <a16:rowId xmlns:a16="http://schemas.microsoft.com/office/drawing/2014/main" val="3587771630"/>
                  </a:ext>
                </a:extLst>
              </a:tr>
              <a:tr h="346535">
                <a:tc>
                  <a:txBody>
                    <a:bodyPr/>
                    <a:lstStyle/>
                    <a:p>
                      <a:pPr algn="l" fontAlgn="b"/>
                      <a:r>
                        <a:rPr lang="en-US" sz="1800" b="0" i="0" u="none" strike="noStrike" dirty="0">
                          <a:effectLst/>
                          <a:latin typeface="Calibri" panose="020F0502020204030204" pitchFamily="34" charset="0"/>
                        </a:rPr>
                        <a:t>Hunt</a:t>
                      </a:r>
                    </a:p>
                  </a:txBody>
                  <a:tcPr marL="9525" marR="9525" marT="9525" marB="0" anchor="b"/>
                </a:tc>
                <a:tc>
                  <a:txBody>
                    <a:bodyPr/>
                    <a:lstStyle/>
                    <a:p>
                      <a:pPr algn="r" fontAlgn="b"/>
                      <a:r>
                        <a:rPr lang="en-US" sz="1800" b="0" i="0" u="none" strike="noStrike" dirty="0">
                          <a:effectLst/>
                          <a:latin typeface="Calibri" panose="020F0502020204030204" pitchFamily="34" charset="0"/>
                        </a:rPr>
                        <a:t>28.9%</a:t>
                      </a:r>
                    </a:p>
                  </a:txBody>
                  <a:tcPr marL="9525" marR="9525" marT="9525" marB="0" anchor="b"/>
                </a:tc>
                <a:tc>
                  <a:txBody>
                    <a:bodyPr/>
                    <a:lstStyle/>
                    <a:p>
                      <a:pPr algn="r" fontAlgn="b"/>
                      <a:r>
                        <a:rPr lang="en-US" sz="1800" b="0" i="0" u="none" strike="noStrike" dirty="0">
                          <a:effectLst/>
                          <a:latin typeface="Calibri" panose="020F0502020204030204" pitchFamily="34" charset="0"/>
                        </a:rPr>
                        <a:t>15.6%</a:t>
                      </a:r>
                    </a:p>
                  </a:txBody>
                  <a:tcPr marL="9525" marR="9525" marT="9525" marB="0" anchor="b"/>
                </a:tc>
                <a:tc>
                  <a:txBody>
                    <a:bodyPr/>
                    <a:lstStyle/>
                    <a:p>
                      <a:pPr algn="r" fontAlgn="b"/>
                      <a:r>
                        <a:rPr lang="en-US" sz="1800" b="1" i="0" u="none" strike="noStrike" dirty="0">
                          <a:effectLst/>
                          <a:latin typeface="Calibri" panose="020F0502020204030204" pitchFamily="34" charset="0"/>
                        </a:rPr>
                        <a:t>50.8%</a:t>
                      </a:r>
                    </a:p>
                  </a:txBody>
                  <a:tcPr marL="9525" marR="9525" marT="9525" marB="0" anchor="b"/>
                </a:tc>
                <a:tc>
                  <a:txBody>
                    <a:bodyPr/>
                    <a:lstStyle/>
                    <a:p>
                      <a:pPr algn="r" fontAlgn="b"/>
                      <a:r>
                        <a:rPr lang="en-US" sz="1800" b="0" i="0" u="none" strike="noStrike" dirty="0">
                          <a:effectLst/>
                          <a:latin typeface="Calibri" panose="020F0502020204030204" pitchFamily="34" charset="0"/>
                        </a:rPr>
                        <a:t>3.2%</a:t>
                      </a:r>
                    </a:p>
                  </a:txBody>
                  <a:tcPr marL="9525" marR="9525" marT="9525" marB="0" anchor="b"/>
                </a:tc>
                <a:tc>
                  <a:txBody>
                    <a:bodyPr/>
                    <a:lstStyle/>
                    <a:p>
                      <a:pPr algn="r" fontAlgn="b"/>
                      <a:r>
                        <a:rPr lang="en-US" sz="1800" b="0" i="0" u="none" strike="noStrike" dirty="0">
                          <a:effectLst/>
                          <a:latin typeface="Calibri" panose="020F0502020204030204" pitchFamily="34" charset="0"/>
                        </a:rPr>
                        <a:t>1.4%</a:t>
                      </a:r>
                    </a:p>
                  </a:txBody>
                  <a:tcPr marL="9525" marR="9525" marT="9525" marB="0" anchor="b"/>
                </a:tc>
                <a:extLst>
                  <a:ext uri="{0D108BD9-81ED-4DB2-BD59-A6C34878D82A}">
                    <a16:rowId xmlns:a16="http://schemas.microsoft.com/office/drawing/2014/main" val="3723378496"/>
                  </a:ext>
                </a:extLst>
              </a:tr>
              <a:tr h="346535">
                <a:tc>
                  <a:txBody>
                    <a:bodyPr/>
                    <a:lstStyle/>
                    <a:p>
                      <a:pPr algn="l" fontAlgn="b"/>
                      <a:r>
                        <a:rPr lang="en-US" sz="1800" b="0" i="0" u="none" strike="noStrike" dirty="0">
                          <a:effectLst/>
                          <a:latin typeface="Calibri" panose="020F0502020204030204" pitchFamily="34" charset="0"/>
                        </a:rPr>
                        <a:t>Johnson</a:t>
                      </a:r>
                    </a:p>
                  </a:txBody>
                  <a:tcPr marL="9525" marR="9525" marT="9525" marB="0" anchor="b"/>
                </a:tc>
                <a:tc>
                  <a:txBody>
                    <a:bodyPr/>
                    <a:lstStyle/>
                    <a:p>
                      <a:pPr algn="r" fontAlgn="b"/>
                      <a:r>
                        <a:rPr lang="en-US" sz="1800" b="0" i="0" u="none" strike="noStrike" dirty="0">
                          <a:effectLst/>
                          <a:latin typeface="Calibri" panose="020F0502020204030204" pitchFamily="34" charset="0"/>
                        </a:rPr>
                        <a:t>27.4%</a:t>
                      </a:r>
                    </a:p>
                  </a:txBody>
                  <a:tcPr marL="9525" marR="9525" marT="9525" marB="0" anchor="b"/>
                </a:tc>
                <a:tc>
                  <a:txBody>
                    <a:bodyPr/>
                    <a:lstStyle/>
                    <a:p>
                      <a:pPr algn="r" fontAlgn="b"/>
                      <a:r>
                        <a:rPr lang="en-US" sz="1800" b="0" i="0" u="none" strike="noStrike" dirty="0">
                          <a:effectLst/>
                          <a:latin typeface="Calibri" panose="020F0502020204030204" pitchFamily="34" charset="0"/>
                        </a:rPr>
                        <a:t>9.1%</a:t>
                      </a:r>
                    </a:p>
                  </a:txBody>
                  <a:tcPr marL="9525" marR="9525" marT="9525" marB="0" anchor="b"/>
                </a:tc>
                <a:tc>
                  <a:txBody>
                    <a:bodyPr/>
                    <a:lstStyle/>
                    <a:p>
                      <a:pPr algn="r" fontAlgn="b"/>
                      <a:r>
                        <a:rPr lang="en-US" sz="1800" b="1" i="0" u="none" strike="noStrike" dirty="0">
                          <a:effectLst/>
                          <a:latin typeface="Calibri" panose="020F0502020204030204" pitchFamily="34" charset="0"/>
                        </a:rPr>
                        <a:t>55.2%</a:t>
                      </a:r>
                    </a:p>
                  </a:txBody>
                  <a:tcPr marL="9525" marR="9525" marT="9525" marB="0" anchor="b"/>
                </a:tc>
                <a:tc>
                  <a:txBody>
                    <a:bodyPr/>
                    <a:lstStyle/>
                    <a:p>
                      <a:pPr algn="r" fontAlgn="b"/>
                      <a:r>
                        <a:rPr lang="en-US" sz="1800" b="0" i="0" u="none" strike="noStrike" dirty="0">
                          <a:effectLst/>
                          <a:latin typeface="Calibri" panose="020F0502020204030204" pitchFamily="34" charset="0"/>
                        </a:rPr>
                        <a:t>0.9%</a:t>
                      </a:r>
                    </a:p>
                  </a:txBody>
                  <a:tcPr marL="9525" marR="9525" marT="9525" marB="0" anchor="b"/>
                </a:tc>
                <a:tc>
                  <a:txBody>
                    <a:bodyPr/>
                    <a:lstStyle/>
                    <a:p>
                      <a:pPr algn="r" fontAlgn="b"/>
                      <a:r>
                        <a:rPr lang="en-US" sz="1800" b="0" i="0" u="none" strike="noStrike" dirty="0">
                          <a:effectLst/>
                          <a:latin typeface="Calibri" panose="020F0502020204030204" pitchFamily="34" charset="0"/>
                        </a:rPr>
                        <a:t>7.4%</a:t>
                      </a:r>
                    </a:p>
                  </a:txBody>
                  <a:tcPr marL="9525" marR="9525" marT="9525" marB="0" anchor="b"/>
                </a:tc>
                <a:extLst>
                  <a:ext uri="{0D108BD9-81ED-4DB2-BD59-A6C34878D82A}">
                    <a16:rowId xmlns:a16="http://schemas.microsoft.com/office/drawing/2014/main" val="3516929516"/>
                  </a:ext>
                </a:extLst>
              </a:tr>
              <a:tr h="346535">
                <a:tc>
                  <a:txBody>
                    <a:bodyPr/>
                    <a:lstStyle/>
                    <a:p>
                      <a:pPr algn="l" fontAlgn="b"/>
                      <a:r>
                        <a:rPr lang="en-US" sz="1800" b="0" i="0" u="none" strike="noStrike" dirty="0">
                          <a:effectLst/>
                          <a:latin typeface="Calibri" panose="020F0502020204030204" pitchFamily="34" charset="0"/>
                        </a:rPr>
                        <a:t>Kaufman</a:t>
                      </a:r>
                    </a:p>
                  </a:txBody>
                  <a:tcPr marL="9525" marR="9525" marT="9525" marB="0" anchor="b"/>
                </a:tc>
                <a:tc>
                  <a:txBody>
                    <a:bodyPr/>
                    <a:lstStyle/>
                    <a:p>
                      <a:pPr algn="r" fontAlgn="b"/>
                      <a:r>
                        <a:rPr lang="en-US" sz="1800" b="0" i="0" u="none" strike="noStrike" dirty="0">
                          <a:effectLst/>
                          <a:latin typeface="Calibri" panose="020F0502020204030204" pitchFamily="34" charset="0"/>
                        </a:rPr>
                        <a:t>33.0%</a:t>
                      </a:r>
                    </a:p>
                  </a:txBody>
                  <a:tcPr marL="9525" marR="9525" marT="9525" marB="0" anchor="b"/>
                </a:tc>
                <a:tc>
                  <a:txBody>
                    <a:bodyPr/>
                    <a:lstStyle/>
                    <a:p>
                      <a:pPr algn="r" fontAlgn="b"/>
                      <a:r>
                        <a:rPr lang="en-US" sz="1800" b="0" i="0" u="none" strike="noStrike" dirty="0">
                          <a:effectLst/>
                          <a:latin typeface="Calibri" panose="020F0502020204030204" pitchFamily="34" charset="0"/>
                        </a:rPr>
                        <a:t>12.6%</a:t>
                      </a:r>
                    </a:p>
                  </a:txBody>
                  <a:tcPr marL="9525" marR="9525" marT="9525" marB="0" anchor="b"/>
                </a:tc>
                <a:tc>
                  <a:txBody>
                    <a:bodyPr/>
                    <a:lstStyle/>
                    <a:p>
                      <a:pPr algn="r" fontAlgn="b"/>
                      <a:r>
                        <a:rPr lang="en-US" sz="1800" b="1" i="0" u="none" strike="noStrike" dirty="0">
                          <a:effectLst/>
                          <a:latin typeface="Calibri" panose="020F0502020204030204" pitchFamily="34" charset="0"/>
                        </a:rPr>
                        <a:t>50.2%</a:t>
                      </a:r>
                    </a:p>
                  </a:txBody>
                  <a:tcPr marL="9525" marR="9525" marT="9525" marB="0" anchor="b"/>
                </a:tc>
                <a:tc>
                  <a:txBody>
                    <a:bodyPr/>
                    <a:lstStyle/>
                    <a:p>
                      <a:pPr algn="r" fontAlgn="b"/>
                      <a:r>
                        <a:rPr lang="en-US" sz="1800" b="0" i="0" u="none" strike="noStrike" dirty="0">
                          <a:effectLst/>
                          <a:latin typeface="Calibri" panose="020F0502020204030204" pitchFamily="34" charset="0"/>
                        </a:rPr>
                        <a:t>1.0%</a:t>
                      </a:r>
                    </a:p>
                  </a:txBody>
                  <a:tcPr marL="9525" marR="9525" marT="9525" marB="0" anchor="b"/>
                </a:tc>
                <a:tc>
                  <a:txBody>
                    <a:bodyPr/>
                    <a:lstStyle/>
                    <a:p>
                      <a:pPr algn="r" fontAlgn="b"/>
                      <a:r>
                        <a:rPr lang="en-US" sz="1800" b="0" i="0" u="none" strike="noStrike" dirty="0">
                          <a:effectLst/>
                          <a:latin typeface="Calibri" panose="020F0502020204030204" pitchFamily="34" charset="0"/>
                        </a:rPr>
                        <a:t>3.2%</a:t>
                      </a:r>
                    </a:p>
                  </a:txBody>
                  <a:tcPr marL="9525" marR="9525" marT="9525" marB="0" anchor="b"/>
                </a:tc>
                <a:extLst>
                  <a:ext uri="{0D108BD9-81ED-4DB2-BD59-A6C34878D82A}">
                    <a16:rowId xmlns:a16="http://schemas.microsoft.com/office/drawing/2014/main" val="3917934162"/>
                  </a:ext>
                </a:extLst>
              </a:tr>
              <a:tr h="346535">
                <a:tc>
                  <a:txBody>
                    <a:bodyPr/>
                    <a:lstStyle/>
                    <a:p>
                      <a:pPr algn="l" fontAlgn="b"/>
                      <a:r>
                        <a:rPr lang="en-US" sz="1800" b="0" i="0" u="none" strike="noStrike" dirty="0">
                          <a:effectLst/>
                          <a:latin typeface="Calibri" panose="020F0502020204030204" pitchFamily="34" charset="0"/>
                        </a:rPr>
                        <a:t>Parker</a:t>
                      </a:r>
                    </a:p>
                  </a:txBody>
                  <a:tcPr marL="9525" marR="9525" marT="9525" marB="0" anchor="b"/>
                </a:tc>
                <a:tc>
                  <a:txBody>
                    <a:bodyPr/>
                    <a:lstStyle/>
                    <a:p>
                      <a:pPr algn="r" fontAlgn="b"/>
                      <a:r>
                        <a:rPr lang="en-US" sz="1800" b="1" i="0" u="none" strike="noStrike" dirty="0">
                          <a:effectLst/>
                          <a:latin typeface="Calibri" panose="020F0502020204030204" pitchFamily="34" charset="0"/>
                        </a:rPr>
                        <a:t>65.5%</a:t>
                      </a:r>
                    </a:p>
                  </a:txBody>
                  <a:tcPr marL="9525" marR="9525" marT="9525" marB="0" anchor="b"/>
                </a:tc>
                <a:tc>
                  <a:txBody>
                    <a:bodyPr/>
                    <a:lstStyle/>
                    <a:p>
                      <a:pPr algn="r" fontAlgn="b"/>
                      <a:r>
                        <a:rPr lang="en-US" sz="1800" b="0" i="0" u="none" strike="noStrike" dirty="0">
                          <a:effectLst/>
                          <a:latin typeface="Calibri" panose="020F0502020204030204" pitchFamily="34" charset="0"/>
                        </a:rPr>
                        <a:t>0.9%</a:t>
                      </a:r>
                    </a:p>
                  </a:txBody>
                  <a:tcPr marL="9525" marR="9525" marT="9525" marB="0" anchor="b"/>
                </a:tc>
                <a:tc>
                  <a:txBody>
                    <a:bodyPr/>
                    <a:lstStyle/>
                    <a:p>
                      <a:pPr algn="r" fontAlgn="b"/>
                      <a:r>
                        <a:rPr lang="en-US" sz="1800" b="0" i="0" u="none" strike="noStrike" dirty="0">
                          <a:effectLst/>
                          <a:latin typeface="Calibri" panose="020F0502020204030204" pitchFamily="34" charset="0"/>
                        </a:rPr>
                        <a:t>28.9%</a:t>
                      </a:r>
                    </a:p>
                  </a:txBody>
                  <a:tcPr marL="9525" marR="9525" marT="9525" marB="0" anchor="b"/>
                </a:tc>
                <a:tc>
                  <a:txBody>
                    <a:bodyPr/>
                    <a:lstStyle/>
                    <a:p>
                      <a:pPr algn="r" fontAlgn="b"/>
                      <a:r>
                        <a:rPr lang="en-US" sz="1800" b="0" i="0" u="none" strike="noStrike" dirty="0">
                          <a:effectLst/>
                          <a:latin typeface="Calibri" panose="020F0502020204030204" pitchFamily="34" charset="0"/>
                        </a:rPr>
                        <a:t>0.6%</a:t>
                      </a:r>
                    </a:p>
                  </a:txBody>
                  <a:tcPr marL="9525" marR="9525" marT="9525" marB="0" anchor="b"/>
                </a:tc>
                <a:tc>
                  <a:txBody>
                    <a:bodyPr/>
                    <a:lstStyle/>
                    <a:p>
                      <a:pPr algn="r" fontAlgn="b"/>
                      <a:r>
                        <a:rPr lang="en-US" sz="1800" b="0" i="0" u="none" strike="noStrike" dirty="0">
                          <a:effectLst/>
                          <a:latin typeface="Calibri" panose="020F0502020204030204" pitchFamily="34" charset="0"/>
                        </a:rPr>
                        <a:t>4.0%</a:t>
                      </a:r>
                    </a:p>
                  </a:txBody>
                  <a:tcPr marL="9525" marR="9525" marT="9525" marB="0" anchor="b"/>
                </a:tc>
                <a:extLst>
                  <a:ext uri="{0D108BD9-81ED-4DB2-BD59-A6C34878D82A}">
                    <a16:rowId xmlns:a16="http://schemas.microsoft.com/office/drawing/2014/main" val="1898611696"/>
                  </a:ext>
                </a:extLst>
              </a:tr>
              <a:tr h="346535">
                <a:tc>
                  <a:txBody>
                    <a:bodyPr/>
                    <a:lstStyle/>
                    <a:p>
                      <a:pPr algn="l" fontAlgn="b"/>
                      <a:r>
                        <a:rPr lang="en-US" sz="1800" b="0" i="0" u="none" strike="noStrike" dirty="0">
                          <a:effectLst/>
                          <a:latin typeface="Calibri" panose="020F0502020204030204" pitchFamily="34" charset="0"/>
                        </a:rPr>
                        <a:t>Rockwall</a:t>
                      </a:r>
                    </a:p>
                  </a:txBody>
                  <a:tcPr marL="9525" marR="9525" marT="9525" marB="0" anchor="b"/>
                </a:tc>
                <a:tc>
                  <a:txBody>
                    <a:bodyPr/>
                    <a:lstStyle/>
                    <a:p>
                      <a:pPr algn="r" fontAlgn="b"/>
                      <a:r>
                        <a:rPr lang="en-US" sz="1800" b="1" i="0" u="none" strike="noStrike" dirty="0">
                          <a:effectLst/>
                          <a:latin typeface="Calibri" panose="020F0502020204030204" pitchFamily="34" charset="0"/>
                        </a:rPr>
                        <a:t>57.7%</a:t>
                      </a:r>
                    </a:p>
                  </a:txBody>
                  <a:tcPr marL="9525" marR="9525" marT="9525" marB="0" anchor="b"/>
                </a:tc>
                <a:tc>
                  <a:txBody>
                    <a:bodyPr/>
                    <a:lstStyle/>
                    <a:p>
                      <a:pPr algn="r" fontAlgn="b"/>
                      <a:r>
                        <a:rPr lang="en-US" sz="1800" b="0" i="0" u="none" strike="noStrike" dirty="0">
                          <a:effectLst/>
                          <a:latin typeface="Calibri" panose="020F0502020204030204" pitchFamily="34" charset="0"/>
                        </a:rPr>
                        <a:t>8.2%</a:t>
                      </a:r>
                    </a:p>
                  </a:txBody>
                  <a:tcPr marL="9525" marR="9525" marT="9525" marB="0" anchor="b"/>
                </a:tc>
                <a:tc>
                  <a:txBody>
                    <a:bodyPr/>
                    <a:lstStyle/>
                    <a:p>
                      <a:pPr algn="r" fontAlgn="b"/>
                      <a:r>
                        <a:rPr lang="en-US" sz="1800" b="0" i="0" u="none" strike="noStrike" dirty="0">
                          <a:effectLst/>
                          <a:latin typeface="Calibri" panose="020F0502020204030204" pitchFamily="34" charset="0"/>
                        </a:rPr>
                        <a:t>26.8%</a:t>
                      </a:r>
                    </a:p>
                  </a:txBody>
                  <a:tcPr marL="9525" marR="9525" marT="9525" marB="0" anchor="b"/>
                </a:tc>
                <a:tc>
                  <a:txBody>
                    <a:bodyPr/>
                    <a:lstStyle/>
                    <a:p>
                      <a:pPr algn="r" fontAlgn="b"/>
                      <a:r>
                        <a:rPr lang="en-US" sz="1800" b="0" i="0" u="none" strike="noStrike" dirty="0">
                          <a:effectLst/>
                          <a:latin typeface="Calibri" panose="020F0502020204030204" pitchFamily="34" charset="0"/>
                        </a:rPr>
                        <a:t>5.2%</a:t>
                      </a:r>
                    </a:p>
                  </a:txBody>
                  <a:tcPr marL="9525" marR="9525" marT="9525" marB="0" anchor="b"/>
                </a:tc>
                <a:tc>
                  <a:txBody>
                    <a:bodyPr/>
                    <a:lstStyle/>
                    <a:p>
                      <a:pPr algn="r" fontAlgn="b"/>
                      <a:r>
                        <a:rPr lang="en-US" sz="1800" b="0" i="0" u="none" strike="noStrike" dirty="0">
                          <a:effectLst/>
                          <a:latin typeface="Calibri" panose="020F0502020204030204" pitchFamily="34" charset="0"/>
                        </a:rPr>
                        <a:t>2.1%</a:t>
                      </a:r>
                    </a:p>
                  </a:txBody>
                  <a:tcPr marL="9525" marR="9525" marT="9525" marB="0" anchor="b"/>
                </a:tc>
                <a:extLst>
                  <a:ext uri="{0D108BD9-81ED-4DB2-BD59-A6C34878D82A}">
                    <a16:rowId xmlns:a16="http://schemas.microsoft.com/office/drawing/2014/main" val="1218925484"/>
                  </a:ext>
                </a:extLst>
              </a:tr>
              <a:tr h="346535">
                <a:tc>
                  <a:txBody>
                    <a:bodyPr/>
                    <a:lstStyle/>
                    <a:p>
                      <a:pPr algn="l" fontAlgn="b"/>
                      <a:r>
                        <a:rPr lang="en-US" sz="1800" b="0" i="0" u="none" strike="noStrike" dirty="0">
                          <a:effectLst/>
                          <a:latin typeface="Calibri" panose="020F0502020204030204" pitchFamily="34" charset="0"/>
                        </a:rPr>
                        <a:t>Somervell</a:t>
                      </a:r>
                    </a:p>
                  </a:txBody>
                  <a:tcPr marL="9525" marR="9525" marT="9525" marB="0" anchor="b"/>
                </a:tc>
                <a:tc>
                  <a:txBody>
                    <a:bodyPr/>
                    <a:lstStyle/>
                    <a:p>
                      <a:pPr algn="r" fontAlgn="b"/>
                      <a:r>
                        <a:rPr lang="en-US" sz="1800" b="1" i="0" u="none" strike="noStrike" dirty="0">
                          <a:effectLst/>
                          <a:latin typeface="Calibri" panose="020F0502020204030204" pitchFamily="34" charset="0"/>
                        </a:rPr>
                        <a:t>44.7%</a:t>
                      </a:r>
                    </a:p>
                  </a:txBody>
                  <a:tcPr marL="9525" marR="9525" marT="9525" marB="0" anchor="b"/>
                </a:tc>
                <a:tc>
                  <a:txBody>
                    <a:bodyPr/>
                    <a:lstStyle/>
                    <a:p>
                      <a:pPr algn="r" fontAlgn="b"/>
                      <a:r>
                        <a:rPr lang="en-US" sz="1800" b="0" i="0" u="none" strike="noStrike" dirty="0">
                          <a:effectLst/>
                          <a:latin typeface="Calibri" panose="020F0502020204030204" pitchFamily="34" charset="0"/>
                        </a:rPr>
                        <a:t>2.2%</a:t>
                      </a:r>
                    </a:p>
                  </a:txBody>
                  <a:tcPr marL="9525" marR="9525" marT="9525" marB="0" anchor="b"/>
                </a:tc>
                <a:tc>
                  <a:txBody>
                    <a:bodyPr/>
                    <a:lstStyle/>
                    <a:p>
                      <a:pPr algn="r" fontAlgn="b"/>
                      <a:r>
                        <a:rPr lang="en-US" sz="1800" b="1" i="0" u="none" strike="noStrike" dirty="0">
                          <a:effectLst/>
                          <a:latin typeface="Calibri" panose="020F0502020204030204" pitchFamily="34" charset="0"/>
                        </a:rPr>
                        <a:t>47.1%</a:t>
                      </a:r>
                    </a:p>
                  </a:txBody>
                  <a:tcPr marL="9525" marR="9525" marT="9525" marB="0" anchor="b"/>
                </a:tc>
                <a:tc>
                  <a:txBody>
                    <a:bodyPr/>
                    <a:lstStyle/>
                    <a:p>
                      <a:pPr algn="r" fontAlgn="b"/>
                      <a:r>
                        <a:rPr lang="en-US" sz="1800" b="0" i="0" u="none" strike="noStrike" dirty="0">
                          <a:effectLst/>
                          <a:latin typeface="Calibri" panose="020F0502020204030204" pitchFamily="34" charset="0"/>
                        </a:rPr>
                        <a:t>1.2%</a:t>
                      </a:r>
                    </a:p>
                  </a:txBody>
                  <a:tcPr marL="9525" marR="9525" marT="9525" marB="0" anchor="b"/>
                </a:tc>
                <a:tc>
                  <a:txBody>
                    <a:bodyPr/>
                    <a:lstStyle/>
                    <a:p>
                      <a:pPr algn="r" fontAlgn="b"/>
                      <a:r>
                        <a:rPr lang="en-US" sz="1800" b="0" i="0" u="none" strike="noStrike" dirty="0">
                          <a:effectLst/>
                          <a:latin typeface="Calibri" panose="020F0502020204030204" pitchFamily="34" charset="0"/>
                        </a:rPr>
                        <a:t>4.7%</a:t>
                      </a:r>
                    </a:p>
                  </a:txBody>
                  <a:tcPr marL="9525" marR="9525" marT="9525" marB="0" anchor="b"/>
                </a:tc>
                <a:extLst>
                  <a:ext uri="{0D108BD9-81ED-4DB2-BD59-A6C34878D82A}">
                    <a16:rowId xmlns:a16="http://schemas.microsoft.com/office/drawing/2014/main" val="3128667833"/>
                  </a:ext>
                </a:extLst>
              </a:tr>
              <a:tr h="346535">
                <a:tc>
                  <a:txBody>
                    <a:bodyPr/>
                    <a:lstStyle/>
                    <a:p>
                      <a:pPr algn="l" fontAlgn="b"/>
                      <a:r>
                        <a:rPr lang="en-US" sz="1800" b="0" i="0" u="none" strike="noStrike" dirty="0">
                          <a:effectLst/>
                          <a:latin typeface="Calibri" panose="020F0502020204030204" pitchFamily="34" charset="0"/>
                        </a:rPr>
                        <a:t>Tarrant</a:t>
                      </a:r>
                    </a:p>
                  </a:txBody>
                  <a:tcPr marL="9525" marR="9525" marT="9525" marB="0" anchor="b"/>
                </a:tc>
                <a:tc>
                  <a:txBody>
                    <a:bodyPr/>
                    <a:lstStyle/>
                    <a:p>
                      <a:pPr algn="r" fontAlgn="b"/>
                      <a:r>
                        <a:rPr lang="en-US" sz="1800" b="0" i="0" u="none" strike="noStrike" dirty="0">
                          <a:effectLst/>
                          <a:latin typeface="Calibri" panose="020F0502020204030204" pitchFamily="34" charset="0"/>
                        </a:rPr>
                        <a:t>13.1%</a:t>
                      </a:r>
                    </a:p>
                  </a:txBody>
                  <a:tcPr marL="9525" marR="9525" marT="9525" marB="0" anchor="b"/>
                </a:tc>
                <a:tc>
                  <a:txBody>
                    <a:bodyPr/>
                    <a:lstStyle/>
                    <a:p>
                      <a:pPr algn="r" fontAlgn="b"/>
                      <a:r>
                        <a:rPr lang="en-US" sz="1800" b="0" i="0" u="none" strike="noStrike" dirty="0">
                          <a:effectLst/>
                          <a:latin typeface="Calibri" panose="020F0502020204030204" pitchFamily="34" charset="0"/>
                        </a:rPr>
                        <a:t>26.4%</a:t>
                      </a:r>
                    </a:p>
                  </a:txBody>
                  <a:tcPr marL="9525" marR="9525" marT="9525" marB="0" anchor="b"/>
                </a:tc>
                <a:tc>
                  <a:txBody>
                    <a:bodyPr/>
                    <a:lstStyle/>
                    <a:p>
                      <a:pPr algn="r" fontAlgn="b"/>
                      <a:r>
                        <a:rPr lang="en-US" sz="1800" b="1" i="0" u="none" strike="noStrike" dirty="0">
                          <a:effectLst/>
                          <a:latin typeface="Calibri" panose="020F0502020204030204" pitchFamily="34" charset="0"/>
                        </a:rPr>
                        <a:t>42.5%</a:t>
                      </a:r>
                    </a:p>
                  </a:txBody>
                  <a:tcPr marL="9525" marR="9525" marT="9525" marB="0" anchor="b"/>
                </a:tc>
                <a:tc>
                  <a:txBody>
                    <a:bodyPr/>
                    <a:lstStyle/>
                    <a:p>
                      <a:pPr algn="r" fontAlgn="b"/>
                      <a:r>
                        <a:rPr lang="en-US" sz="1800" b="0" i="0" u="none" strike="noStrike" dirty="0">
                          <a:effectLst/>
                          <a:latin typeface="Calibri" panose="020F0502020204030204" pitchFamily="34" charset="0"/>
                        </a:rPr>
                        <a:t>12.9%</a:t>
                      </a:r>
                    </a:p>
                  </a:txBody>
                  <a:tcPr marL="9525" marR="9525" marT="9525" marB="0" anchor="b"/>
                </a:tc>
                <a:tc>
                  <a:txBody>
                    <a:bodyPr/>
                    <a:lstStyle/>
                    <a:p>
                      <a:pPr algn="r" fontAlgn="b"/>
                      <a:r>
                        <a:rPr lang="en-US" sz="1800" b="0" i="0" u="none" strike="noStrike" dirty="0">
                          <a:effectLst/>
                          <a:latin typeface="Calibri" panose="020F0502020204030204" pitchFamily="34" charset="0"/>
                        </a:rPr>
                        <a:t>5.1%</a:t>
                      </a:r>
                    </a:p>
                  </a:txBody>
                  <a:tcPr marL="9525" marR="9525" marT="9525" marB="0" anchor="b"/>
                </a:tc>
                <a:extLst>
                  <a:ext uri="{0D108BD9-81ED-4DB2-BD59-A6C34878D82A}">
                    <a16:rowId xmlns:a16="http://schemas.microsoft.com/office/drawing/2014/main" val="2072231070"/>
                  </a:ext>
                </a:extLst>
              </a:tr>
              <a:tr h="346535">
                <a:tc>
                  <a:txBody>
                    <a:bodyPr/>
                    <a:lstStyle/>
                    <a:p>
                      <a:pPr algn="l" fontAlgn="b"/>
                      <a:r>
                        <a:rPr lang="en-US" sz="1800" b="0" i="0" u="none" strike="noStrike" dirty="0">
                          <a:effectLst/>
                          <a:latin typeface="Calibri" panose="020F0502020204030204" pitchFamily="34" charset="0"/>
                        </a:rPr>
                        <a:t>Wise</a:t>
                      </a:r>
                    </a:p>
                  </a:txBody>
                  <a:tcPr marL="9525" marR="9525" marT="9525" marB="0" anchor="b"/>
                </a:tc>
                <a:tc>
                  <a:txBody>
                    <a:bodyPr/>
                    <a:lstStyle/>
                    <a:p>
                      <a:pPr algn="r" fontAlgn="b"/>
                      <a:r>
                        <a:rPr lang="en-US" sz="1800" b="1" i="0" u="none" strike="noStrike" dirty="0">
                          <a:effectLst/>
                          <a:latin typeface="Calibri" panose="020F0502020204030204" pitchFamily="34" charset="0"/>
                        </a:rPr>
                        <a:t>43.4%</a:t>
                      </a:r>
                    </a:p>
                  </a:txBody>
                  <a:tcPr marL="9525" marR="9525" marT="9525" marB="0" anchor="b"/>
                </a:tc>
                <a:tc>
                  <a:txBody>
                    <a:bodyPr/>
                    <a:lstStyle/>
                    <a:p>
                      <a:pPr algn="r" fontAlgn="b"/>
                      <a:r>
                        <a:rPr lang="en-US" sz="1800" b="0" i="0" u="none" strike="noStrike" dirty="0">
                          <a:effectLst/>
                          <a:latin typeface="Calibri" panose="020F0502020204030204" pitchFamily="34" charset="0"/>
                        </a:rPr>
                        <a:t>1.6%</a:t>
                      </a:r>
                    </a:p>
                  </a:txBody>
                  <a:tcPr marL="9525" marR="9525" marT="9525" marB="0" anchor="b"/>
                </a:tc>
                <a:tc>
                  <a:txBody>
                    <a:bodyPr/>
                    <a:lstStyle/>
                    <a:p>
                      <a:pPr algn="r" fontAlgn="b"/>
                      <a:r>
                        <a:rPr lang="en-US" sz="1800" b="1" i="0" u="none" strike="noStrike" dirty="0">
                          <a:effectLst/>
                          <a:latin typeface="Calibri" panose="020F0502020204030204" pitchFamily="34" charset="0"/>
                        </a:rPr>
                        <a:t>49.8%</a:t>
                      </a:r>
                    </a:p>
                  </a:txBody>
                  <a:tcPr marL="9525" marR="9525" marT="9525" marB="0" anchor="b"/>
                </a:tc>
                <a:tc>
                  <a:txBody>
                    <a:bodyPr/>
                    <a:lstStyle/>
                    <a:p>
                      <a:pPr algn="r" fontAlgn="b"/>
                      <a:r>
                        <a:rPr lang="en-US" sz="1800" b="0" i="0" u="none" strike="noStrike" dirty="0">
                          <a:effectLst/>
                          <a:latin typeface="Calibri" panose="020F0502020204030204" pitchFamily="34" charset="0"/>
                        </a:rPr>
                        <a:t>0.7%</a:t>
                      </a:r>
                    </a:p>
                  </a:txBody>
                  <a:tcPr marL="9525" marR="9525" marT="9525" marB="0" anchor="b"/>
                </a:tc>
                <a:tc>
                  <a:txBody>
                    <a:bodyPr/>
                    <a:lstStyle/>
                    <a:p>
                      <a:pPr algn="r" fontAlgn="b"/>
                      <a:r>
                        <a:rPr lang="en-US" sz="1800" b="0" i="0" u="none" strike="noStrike" dirty="0">
                          <a:effectLst/>
                          <a:latin typeface="Calibri" panose="020F0502020204030204" pitchFamily="34" charset="0"/>
                        </a:rPr>
                        <a:t>4.5%</a:t>
                      </a:r>
                    </a:p>
                  </a:txBody>
                  <a:tcPr marL="9525" marR="9525" marT="9525" marB="0" anchor="b"/>
                </a:tc>
                <a:extLst>
                  <a:ext uri="{0D108BD9-81ED-4DB2-BD59-A6C34878D82A}">
                    <a16:rowId xmlns:a16="http://schemas.microsoft.com/office/drawing/2014/main" val="2731695652"/>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17</a:t>
            </a:fld>
            <a:endParaRPr lang="en-US" dirty="0"/>
          </a:p>
        </p:txBody>
      </p:sp>
      <p:sp>
        <p:nvSpPr>
          <p:cNvPr id="6" name="TextBox 5"/>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spTree>
    <p:extLst>
      <p:ext uri="{BB962C8B-B14F-4D97-AF65-F5344CB8AC3E}">
        <p14:creationId xmlns:p14="http://schemas.microsoft.com/office/powerpoint/2010/main" val="1041436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91440"/>
            <a:ext cx="8675370" cy="914400"/>
          </a:xfrm>
        </p:spPr>
        <p:txBody>
          <a:bodyPr>
            <a:normAutofit/>
          </a:bodyPr>
          <a:lstStyle/>
          <a:p>
            <a:r>
              <a:rPr lang="en-US" sz="3200" dirty="0" smtClean="0"/>
              <a:t>Redistricting Dates</a:t>
            </a:r>
            <a:endParaRPr lang="en-US" sz="3200" dirty="0"/>
          </a:p>
        </p:txBody>
      </p:sp>
      <p:sp>
        <p:nvSpPr>
          <p:cNvPr id="3" name="Content Placeholder 2"/>
          <p:cNvSpPr>
            <a:spLocks noGrp="1"/>
          </p:cNvSpPr>
          <p:nvPr>
            <p:ph idx="1"/>
          </p:nvPr>
        </p:nvSpPr>
        <p:spPr>
          <a:xfrm>
            <a:off x="377190" y="1511216"/>
            <a:ext cx="8458200" cy="4895160"/>
          </a:xfrm>
        </p:spPr>
        <p:txBody>
          <a:bodyPr>
            <a:normAutofit fontScale="92500" lnSpcReduction="10000"/>
          </a:bodyPr>
          <a:lstStyle/>
          <a:p>
            <a:r>
              <a:rPr lang="en-US" dirty="0" smtClean="0">
                <a:solidFill>
                  <a:schemeClr val="accent1">
                    <a:lumMod val="50000"/>
                  </a:schemeClr>
                </a:solidFill>
                <a:latin typeface="+mj-lt"/>
              </a:rPr>
              <a:t>Apportionment File sent to POTUS on 12/31/2020</a:t>
            </a:r>
          </a:p>
          <a:p>
            <a:r>
              <a:rPr lang="en-US" dirty="0" smtClean="0">
                <a:solidFill>
                  <a:schemeClr val="accent1">
                    <a:lumMod val="50000"/>
                  </a:schemeClr>
                </a:solidFill>
                <a:latin typeface="+mj-lt"/>
              </a:rPr>
              <a:t>Redistricting Data File (Public Law 94-171 File) received by the Governor no later than April 1, 2021</a:t>
            </a:r>
          </a:p>
          <a:p>
            <a:r>
              <a:rPr lang="en-US" dirty="0" smtClean="0">
                <a:solidFill>
                  <a:schemeClr val="accent1">
                    <a:lumMod val="50000"/>
                  </a:schemeClr>
                </a:solidFill>
                <a:latin typeface="+mj-lt"/>
              </a:rPr>
              <a:t>PL 94-171 released to states in groups of 8 states per week, with one week prior notice</a:t>
            </a:r>
          </a:p>
          <a:p>
            <a:r>
              <a:rPr lang="en-US" dirty="0" smtClean="0">
                <a:solidFill>
                  <a:schemeClr val="accent1">
                    <a:lumMod val="50000"/>
                  </a:schemeClr>
                </a:solidFill>
                <a:latin typeface="+mj-lt"/>
              </a:rPr>
              <a:t>PL 94-171 File to include: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for population 18 and older,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and Hispanic origin,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and Hispanic origin for population 18 and older, </a:t>
            </a:r>
          </a:p>
          <a:p>
            <a:pPr lvl="1"/>
            <a:r>
              <a:rPr lang="en-US" dirty="0" smtClean="0">
                <a:solidFill>
                  <a:schemeClr val="accent1">
                    <a:lumMod val="50000"/>
                  </a:schemeClr>
                </a:solidFill>
                <a:latin typeface="+mj-lt"/>
              </a:rPr>
              <a:t>Occupancy Status</a:t>
            </a:r>
          </a:p>
          <a:p>
            <a:pPr lvl="1"/>
            <a:r>
              <a:rPr lang="en-US" dirty="0" smtClean="0">
                <a:solidFill>
                  <a:schemeClr val="accent1">
                    <a:lumMod val="50000"/>
                  </a:schemeClr>
                </a:solidFill>
                <a:latin typeface="+mj-lt"/>
              </a:rPr>
              <a:t>Group Quarters (GQ) Population by GQ Type</a:t>
            </a:r>
          </a:p>
          <a:p>
            <a:r>
              <a:rPr lang="en-US" dirty="0" smtClean="0">
                <a:solidFill>
                  <a:schemeClr val="accent1">
                    <a:lumMod val="50000"/>
                  </a:schemeClr>
                </a:solidFill>
                <a:latin typeface="+mj-lt"/>
              </a:rPr>
              <a:t>Data available at </a:t>
            </a:r>
            <a:r>
              <a:rPr lang="en-US" dirty="0" smtClean="0">
                <a:solidFill>
                  <a:schemeClr val="accent1">
                    <a:lumMod val="50000"/>
                  </a:schemeClr>
                </a:solidFill>
                <a:latin typeface="+mj-lt"/>
                <a:hlinkClick r:id="rId3"/>
              </a:rPr>
              <a:t>WWW.CENSUS.GOV/RDO</a:t>
            </a:r>
            <a:r>
              <a:rPr lang="en-US" dirty="0" smtClean="0">
                <a:solidFill>
                  <a:schemeClr val="accent1">
                    <a:lumMod val="50000"/>
                  </a:schemeClr>
                </a:solidFill>
                <a:latin typeface="+mj-lt"/>
              </a:rPr>
              <a:t> </a:t>
            </a:r>
          </a:p>
        </p:txBody>
      </p:sp>
      <p:sp>
        <p:nvSpPr>
          <p:cNvPr id="4" name="Slide Number Placeholder 3"/>
          <p:cNvSpPr>
            <a:spLocks noGrp="1"/>
          </p:cNvSpPr>
          <p:nvPr>
            <p:ph type="sldNum" sz="quarter" idx="4"/>
          </p:nvPr>
        </p:nvSpPr>
        <p:spPr/>
        <p:txBody>
          <a:bodyPr/>
          <a:lstStyle/>
          <a:p>
            <a:fld id="{2BC1FA3B-F0C1-4F58-90BE-DCC7501F4B28}" type="slidenum">
              <a:rPr lang="en-US" smtClean="0"/>
              <a:pPr/>
              <a:t>18</a:t>
            </a:fld>
            <a:endParaRPr lang="en-US" dirty="0"/>
          </a:p>
        </p:txBody>
      </p:sp>
    </p:spTree>
    <p:extLst>
      <p:ext uri="{BB962C8B-B14F-4D97-AF65-F5344CB8AC3E}">
        <p14:creationId xmlns:p14="http://schemas.microsoft.com/office/powerpoint/2010/main" val="731662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29159" y="1717344"/>
            <a:ext cx="5816325" cy="3222170"/>
            <a:chOff x="2819400" y="1905006"/>
            <a:chExt cx="6194121" cy="3428581"/>
          </a:xfrm>
        </p:grpSpPr>
        <p:sp>
          <p:nvSpPr>
            <p:cNvPr id="9" name="Rectangle 8"/>
            <p:cNvSpPr/>
            <p:nvPr/>
          </p:nvSpPr>
          <p:spPr>
            <a:xfrm>
              <a:off x="2819400" y="1905006"/>
              <a:ext cx="4677250" cy="818731"/>
            </a:xfrm>
            <a:prstGeom prst="rect">
              <a:avLst/>
            </a:prstGeom>
          </p:spPr>
          <p:txBody>
            <a:bodyPr wrap="none">
              <a:spAutoFit/>
            </a:bodyPr>
            <a:lstStyle/>
            <a:p>
              <a:pPr eaLnBrk="1" hangingPunct="1">
                <a:buNone/>
              </a:pPr>
              <a:r>
                <a:rPr lang="en-US" sz="4400" dirty="0" smtClean="0">
                  <a:solidFill>
                    <a:schemeClr val="accent5">
                      <a:lumMod val="50000"/>
                    </a:schemeClr>
                  </a:solidFill>
                  <a:latin typeface="+mj-lt"/>
                </a:rPr>
                <a:t>Lila Valencia, </a:t>
              </a:r>
              <a:r>
                <a:rPr lang="en-US" sz="4400" dirty="0">
                  <a:solidFill>
                    <a:schemeClr val="accent5">
                      <a:lumMod val="50000"/>
                    </a:schemeClr>
                  </a:solidFill>
                  <a:latin typeface="+mj-lt"/>
                </a:rPr>
                <a:t>Ph.D.</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smtClean="0">
                    <a:solidFill>
                      <a:schemeClr val="accent5">
                        <a:lumMod val="50000"/>
                      </a:schemeClr>
                    </a:solidFill>
                  </a:rPr>
                  <a:t>(210) 458-6530</a:t>
                </a:r>
              </a:p>
              <a:p>
                <a:pPr>
                  <a:lnSpc>
                    <a:spcPct val="150000"/>
                  </a:lnSpc>
                </a:pPr>
                <a:r>
                  <a:rPr lang="en-US" sz="2400" dirty="0" smtClean="0">
                    <a:solidFill>
                      <a:schemeClr val="accent5">
                        <a:lumMod val="50000"/>
                      </a:schemeClr>
                    </a:solidFill>
                  </a:rPr>
                  <a:t>Lila.Valencia@utsa.edu</a:t>
                </a:r>
              </a:p>
              <a:p>
                <a:pPr>
                  <a:lnSpc>
                    <a:spcPct val="150000"/>
                  </a:lnSpc>
                </a:pPr>
                <a:r>
                  <a:rPr lang="en-US" sz="2400" dirty="0" smtClean="0">
                    <a:solidFill>
                      <a:schemeClr val="accent5">
                        <a:lumMod val="50000"/>
                      </a:schemeClr>
                    </a:solidFill>
                  </a:rPr>
                  <a:t>demographics.texas.gov</a:t>
                </a:r>
              </a:p>
              <a:p>
                <a:pPr>
                  <a:lnSpc>
                    <a:spcPct val="150000"/>
                  </a:lnSpc>
                </a:pPr>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4"/>
            <a:stretch>
              <a:fillRect/>
            </a:stretch>
          </p:blipFill>
          <p:spPr>
            <a:xfrm>
              <a:off x="3145478" y="4240534"/>
              <a:ext cx="367960" cy="367960"/>
            </a:xfrm>
            <a:prstGeom prst="rect">
              <a:avLst/>
            </a:prstGeom>
          </p:spPr>
        </p:pic>
      </p:grpSp>
      <p:sp>
        <p:nvSpPr>
          <p:cNvPr id="2" name="Slide Number Placeholder 1"/>
          <p:cNvSpPr>
            <a:spLocks noGrp="1"/>
          </p:cNvSpPr>
          <p:nvPr>
            <p:ph type="sldNum" sz="quarter" idx="4294967295"/>
          </p:nvPr>
        </p:nvSpPr>
        <p:spPr>
          <a:xfrm>
            <a:off x="8326438" y="6407150"/>
            <a:ext cx="817562" cy="314325"/>
          </a:xfrm>
        </p:spPr>
        <p:txBody>
          <a:bodyPr/>
          <a:lstStyle/>
          <a:p>
            <a:fld id="{2BC1FA3B-F0C1-4F58-90BE-DCC7501F4B28}" type="slidenum">
              <a:rPr lang="en-US" smtClean="0"/>
              <a:pPr/>
              <a:t>19</a:t>
            </a:fld>
            <a:endParaRPr lang="en-US" dirty="0"/>
          </a:p>
        </p:txBody>
      </p:sp>
      <p:grpSp>
        <p:nvGrpSpPr>
          <p:cNvPr id="3" name="Group 2"/>
          <p:cNvGrpSpPr/>
          <p:nvPr/>
        </p:nvGrpSpPr>
        <p:grpSpPr>
          <a:xfrm>
            <a:off x="318052"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1829550" y="3172108"/>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Image result for telephone icon vecto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0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grayscl/>
          </a:blip>
          <a:stretch>
            <a:fillRect/>
          </a:stretch>
        </p:blipFill>
        <p:spPr>
          <a:xfrm>
            <a:off x="2032267" y="3342778"/>
            <a:ext cx="390195" cy="390523"/>
          </a:xfrm>
          <a:prstGeom prst="rect">
            <a:avLst/>
          </a:prstGeom>
        </p:spPr>
      </p:pic>
    </p:spTree>
    <p:extLst>
      <p:ext uri="{BB962C8B-B14F-4D97-AF65-F5344CB8AC3E}">
        <p14:creationId xmlns:p14="http://schemas.microsoft.com/office/powerpoint/2010/main" val="4071143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9937" y="796013"/>
            <a:ext cx="7164125" cy="3393750"/>
          </a:xfrm>
          <a:prstGeom prst="rect">
            <a:avLst/>
          </a:prstGeom>
          <a:noFill/>
        </p:spPr>
        <p:txBody>
          <a:bodyPr wrap="square" rtlCol="0">
            <a:spAutoFit/>
          </a:bodyPr>
          <a:lstStyle/>
          <a:p>
            <a:pPr lvl="0" algn="ctr" defTabSz="914377">
              <a:spcBef>
                <a:spcPts val="1000"/>
              </a:spcBef>
            </a:pPr>
            <a:endParaRPr lang="en-US" sz="3200" b="1" dirty="0" smtClean="0">
              <a:solidFill>
                <a:srgbClr val="4472C4">
                  <a:lumMod val="50000"/>
                </a:srgbClr>
              </a:solidFill>
              <a:latin typeface="Arial" panose="020B0604020202020204" pitchFamily="34" charset="0"/>
              <a:cs typeface="Arial" panose="020B0604020202020204" pitchFamily="34" charset="0"/>
            </a:endParaRPr>
          </a:p>
          <a:p>
            <a:pPr lvl="0" algn="ctr" defTabSz="914377">
              <a:spcBef>
                <a:spcPts val="1000"/>
              </a:spcBef>
            </a:pPr>
            <a:r>
              <a:rPr lang="en-US" sz="3200" dirty="0" smtClean="0">
                <a:solidFill>
                  <a:srgbClr val="4472C4">
                    <a:lumMod val="50000"/>
                  </a:srgbClr>
                </a:solidFill>
                <a:latin typeface="Arial" panose="020B0604020202020204" pitchFamily="34" charset="0"/>
                <a:cs typeface="Arial" panose="020B0604020202020204" pitchFamily="34" charset="0"/>
              </a:rPr>
              <a:t>These slides are posted on our website:</a:t>
            </a:r>
          </a:p>
          <a:p>
            <a:pPr lvl="0" algn="ctr" defTabSz="914377">
              <a:spcBef>
                <a:spcPts val="1000"/>
              </a:spcBef>
            </a:pPr>
            <a:endParaRPr lang="en-US" sz="3200" b="1" dirty="0" smtClean="0">
              <a:solidFill>
                <a:srgbClr val="4472C4">
                  <a:lumMod val="50000"/>
                </a:srgbClr>
              </a:solidFill>
              <a:latin typeface="Arial" panose="020B0604020202020204" pitchFamily="34" charset="0"/>
              <a:cs typeface="Arial" panose="020B0604020202020204" pitchFamily="34" charset="0"/>
            </a:endParaRPr>
          </a:p>
          <a:p>
            <a:pPr lvl="0" algn="ctr" defTabSz="914377">
              <a:spcBef>
                <a:spcPts val="1000"/>
              </a:spcBef>
            </a:pPr>
            <a:r>
              <a:rPr lang="en-US" sz="2800" b="1" dirty="0" smtClean="0">
                <a:solidFill>
                  <a:srgbClr val="4472C4">
                    <a:lumMod val="50000"/>
                  </a:srgbClr>
                </a:solidFill>
                <a:latin typeface="Arial" panose="020B0604020202020204" pitchFamily="34" charset="0"/>
                <a:cs typeface="Arial" panose="020B0604020202020204" pitchFamily="34" charset="0"/>
              </a:rPr>
              <a:t>demographics.texas.gov/presentations </a:t>
            </a:r>
            <a:endParaRPr lang="en-US" sz="2400" dirty="0" smtClean="0">
              <a:solidFill>
                <a:srgbClr val="4472C4">
                  <a:lumMod val="50000"/>
                </a:srgbClr>
              </a:solidFill>
              <a:latin typeface="Calibri Light" panose="020F0302020204030204"/>
            </a:endParaRPr>
          </a:p>
          <a:p>
            <a:pPr lvl="0" algn="ctr" defTabSz="914377">
              <a:lnSpc>
                <a:spcPct val="90000"/>
              </a:lnSpc>
              <a:spcBef>
                <a:spcPts val="1000"/>
              </a:spcBef>
            </a:pPr>
            <a:endParaRPr lang="en-US" sz="2800" dirty="0">
              <a:solidFill>
                <a:srgbClr val="4472C4">
                  <a:lumMod val="50000"/>
                </a:srgbClr>
              </a:solidFill>
              <a:latin typeface="Calibri Light" panose="020F0302020204030204"/>
            </a:endParaRPr>
          </a:p>
        </p:txBody>
      </p:sp>
      <p:grpSp>
        <p:nvGrpSpPr>
          <p:cNvPr id="11" name="Group 10"/>
          <p:cNvGrpSpPr/>
          <p:nvPr/>
        </p:nvGrpSpPr>
        <p:grpSpPr>
          <a:xfrm>
            <a:off x="318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5063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118" t="1816" r="2942" b="4728"/>
          <a:stretch/>
        </p:blipFill>
        <p:spPr>
          <a:xfrm>
            <a:off x="880720" y="539932"/>
            <a:ext cx="7477436" cy="5897696"/>
          </a:xfrm>
          <a:prstGeom prst="rect">
            <a:avLst/>
          </a:prstGeom>
        </p:spPr>
      </p:pic>
    </p:spTree>
    <p:extLst>
      <p:ext uri="{BB962C8B-B14F-4D97-AF65-F5344CB8AC3E}">
        <p14:creationId xmlns:p14="http://schemas.microsoft.com/office/powerpoint/2010/main" val="4126306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91440"/>
            <a:ext cx="8675370" cy="914400"/>
          </a:xfrm>
        </p:spPr>
        <p:txBody>
          <a:bodyPr>
            <a:normAutofit/>
          </a:bodyPr>
          <a:lstStyle/>
          <a:p>
            <a:r>
              <a:rPr lang="en-US" sz="3200" dirty="0" smtClean="0"/>
              <a:t>CENSUS 2020</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Every ten years, the country conducts a census to count every person in the United States.</a:t>
            </a:r>
          </a:p>
          <a:p>
            <a:r>
              <a:rPr lang="en-US" dirty="0" smtClean="0"/>
              <a:t>The next count will take place </a:t>
            </a:r>
            <a:r>
              <a:rPr lang="en-US" b="1" dirty="0" smtClean="0"/>
              <a:t>April 1, 2020</a:t>
            </a:r>
            <a:r>
              <a:rPr lang="en-US" dirty="0" smtClean="0"/>
              <a:t>.</a:t>
            </a:r>
          </a:p>
          <a:p>
            <a:r>
              <a:rPr lang="en-US" dirty="0" smtClean="0"/>
              <a:t>Census counts used to </a:t>
            </a:r>
            <a:r>
              <a:rPr lang="en-US" u="sng" dirty="0" smtClean="0"/>
              <a:t>reapportion the U.S. House of Representatives</a:t>
            </a:r>
            <a:r>
              <a:rPr lang="en-US" dirty="0" smtClean="0"/>
              <a:t>, determining how many seats each state gets. </a:t>
            </a:r>
          </a:p>
          <a:p>
            <a:r>
              <a:rPr lang="en-US" dirty="0" smtClean="0"/>
              <a:t>Census counts also used to determine the number of </a:t>
            </a:r>
            <a:r>
              <a:rPr lang="en-US" u="sng" dirty="0" smtClean="0"/>
              <a:t>electoral college votes</a:t>
            </a:r>
            <a:r>
              <a:rPr lang="en-US" dirty="0" smtClean="0"/>
              <a:t> a state gets.</a:t>
            </a:r>
          </a:p>
          <a:p>
            <a:r>
              <a:rPr lang="en-US" dirty="0" smtClean="0"/>
              <a:t>Census counts used by state officials to </a:t>
            </a:r>
            <a:r>
              <a:rPr lang="en-US" u="sng" dirty="0" smtClean="0"/>
              <a:t>redraw</a:t>
            </a:r>
            <a:r>
              <a:rPr lang="en-US" dirty="0" smtClean="0"/>
              <a:t> </a:t>
            </a:r>
            <a:r>
              <a:rPr lang="en-US" u="sng" dirty="0" smtClean="0"/>
              <a:t>congressional and state legislative boundaries</a:t>
            </a:r>
            <a:r>
              <a:rPr lang="en-US" dirty="0" smtClean="0"/>
              <a:t> to account for population shifts. </a:t>
            </a:r>
            <a:endParaRPr lang="en-US" dirty="0"/>
          </a:p>
        </p:txBody>
      </p:sp>
    </p:spTree>
    <p:extLst>
      <p:ext uri="{BB962C8B-B14F-4D97-AF65-F5344CB8AC3E}">
        <p14:creationId xmlns:p14="http://schemas.microsoft.com/office/powerpoint/2010/main" val="341309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0560" y="91440"/>
            <a:ext cx="8382000" cy="914400"/>
          </a:xfrm>
        </p:spPr>
        <p:txBody>
          <a:bodyPr>
            <a:normAutofit/>
          </a:bodyPr>
          <a:lstStyle/>
          <a:p>
            <a:r>
              <a:rPr lang="en-US" sz="2400" dirty="0" smtClean="0"/>
              <a:t>Population Growth and Projected Congressional Seats </a:t>
            </a:r>
            <a:br>
              <a:rPr lang="en-US" sz="2400" dirty="0" smtClean="0"/>
            </a:br>
            <a:r>
              <a:rPr lang="en-US" sz="2400" dirty="0" smtClean="0"/>
              <a:t>of Select States</a:t>
            </a:r>
            <a:endParaRPr lang="en-US" sz="2400" dirty="0"/>
          </a:p>
        </p:txBody>
      </p:sp>
      <p:sp>
        <p:nvSpPr>
          <p:cNvPr id="4" name="Slide Number Placeholder 3"/>
          <p:cNvSpPr>
            <a:spLocks noGrp="1"/>
          </p:cNvSpPr>
          <p:nvPr>
            <p:ph type="sldNum" sz="quarter" idx="4"/>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120592546"/>
              </p:ext>
            </p:extLst>
          </p:nvPr>
        </p:nvGraphicFramePr>
        <p:xfrm>
          <a:off x="245095" y="1481107"/>
          <a:ext cx="8550561" cy="4833710"/>
        </p:xfrm>
        <a:graphic>
          <a:graphicData uri="http://schemas.openxmlformats.org/drawingml/2006/table">
            <a:tbl>
              <a:tblPr firstRow="1" bandRow="1">
                <a:tableStyleId>{3B4B98B0-60AC-42C2-AFA5-B58CD77FA1E5}</a:tableStyleId>
              </a:tblPr>
              <a:tblGrid>
                <a:gridCol w="1357282">
                  <a:extLst>
                    <a:ext uri="{9D8B030D-6E8A-4147-A177-3AD203B41FA5}">
                      <a16:colId xmlns:a16="http://schemas.microsoft.com/office/drawing/2014/main" val="20000"/>
                    </a:ext>
                  </a:extLst>
                </a:gridCol>
                <a:gridCol w="1567543">
                  <a:extLst>
                    <a:ext uri="{9D8B030D-6E8A-4147-A177-3AD203B41FA5}">
                      <a16:colId xmlns:a16="http://schemas.microsoft.com/office/drawing/2014/main" val="20002"/>
                    </a:ext>
                  </a:extLst>
                </a:gridCol>
                <a:gridCol w="1506583">
                  <a:extLst>
                    <a:ext uri="{9D8B030D-6E8A-4147-A177-3AD203B41FA5}">
                      <a16:colId xmlns:a16="http://schemas.microsoft.com/office/drawing/2014/main" val="20003"/>
                    </a:ext>
                  </a:extLst>
                </a:gridCol>
                <a:gridCol w="146304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436913">
                  <a:extLst>
                    <a:ext uri="{9D8B030D-6E8A-4147-A177-3AD203B41FA5}">
                      <a16:colId xmlns:a16="http://schemas.microsoft.com/office/drawing/2014/main" val="844658184"/>
                    </a:ext>
                  </a:extLst>
                </a:gridCol>
              </a:tblGrid>
              <a:tr h="817956">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2010</a:t>
                      </a:r>
                    </a:p>
                    <a:p>
                      <a:pPr marL="233363" indent="0" algn="ctr" defTabSz="914400" rtl="0" eaLnBrk="1" latinLnBrk="0" hangingPunct="1"/>
                      <a:r>
                        <a:rPr lang="en-US" sz="1600" kern="1200" dirty="0" smtClean="0">
                          <a:solidFill>
                            <a:schemeClr val="accent1">
                              <a:lumMod val="50000"/>
                            </a:schemeClr>
                          </a:solidFill>
                        </a:rPr>
                        <a:t>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2019 </a:t>
                      </a:r>
                      <a:r>
                        <a:rPr lang="en-US" sz="1600" kern="1200" dirty="0" smtClean="0">
                          <a:solidFill>
                            <a:schemeClr val="accent1">
                              <a:lumMod val="50000"/>
                            </a:schemeClr>
                          </a:solidFill>
                        </a:rPr>
                        <a:t>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Numeric</a:t>
                      </a:r>
                    </a:p>
                    <a:p>
                      <a:pPr marL="233363" indent="0" algn="ctr" defTabSz="914400" rtl="0" eaLnBrk="1" latinLnBrk="0" hangingPunct="1"/>
                      <a:r>
                        <a:rPr lang="en-US" sz="1600" kern="1200" dirty="0" smtClean="0">
                          <a:solidFill>
                            <a:schemeClr val="accent1">
                              <a:lumMod val="50000"/>
                            </a:schemeClr>
                          </a:solidFill>
                        </a:rPr>
                        <a:t>Change</a:t>
                      </a:r>
                    </a:p>
                    <a:p>
                      <a:pPr marL="233363" indent="0" algn="ctr" defTabSz="914400" rtl="0" eaLnBrk="1" latinLnBrk="0" hangingPunct="1"/>
                      <a:r>
                        <a:rPr lang="en-US" sz="1600" kern="1200" dirty="0" smtClean="0">
                          <a:solidFill>
                            <a:schemeClr val="accent1">
                              <a:lumMod val="50000"/>
                            </a:schemeClr>
                          </a:solidFill>
                        </a:rPr>
                        <a:t>2010-2019</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smtClean="0">
                          <a:solidFill>
                            <a:schemeClr val="accent1">
                              <a:lumMod val="50000"/>
                            </a:schemeClr>
                          </a:solidFill>
                        </a:rPr>
                        <a:t>Percent</a:t>
                      </a:r>
                    </a:p>
                    <a:p>
                      <a:pPr marL="58738" indent="0" algn="ctr"/>
                      <a:r>
                        <a:rPr lang="en-US" sz="1600" dirty="0" smtClean="0">
                          <a:solidFill>
                            <a:schemeClr val="accent1">
                              <a:lumMod val="50000"/>
                            </a:schemeClr>
                          </a:solidFill>
                        </a:rPr>
                        <a:t>Change</a:t>
                      </a:r>
                    </a:p>
                    <a:p>
                      <a:pPr marL="58738" indent="0" algn="ctr"/>
                      <a:r>
                        <a:rPr lang="en-US" sz="1600" dirty="0" smtClean="0">
                          <a:solidFill>
                            <a:schemeClr val="accent1">
                              <a:lumMod val="50000"/>
                            </a:schemeClr>
                          </a:solidFill>
                        </a:rPr>
                        <a:t>2010-2019</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58738" indent="0" algn="ctr"/>
                      <a:r>
                        <a:rPr lang="en-US" sz="1600" b="1" dirty="0" smtClean="0">
                          <a:solidFill>
                            <a:schemeClr val="accent1">
                              <a:lumMod val="50000"/>
                            </a:schemeClr>
                          </a:solidFill>
                          <a:latin typeface="+mn-lt"/>
                          <a:cs typeface="Arial" pitchFamily="34" charset="0"/>
                        </a:rPr>
                        <a:t>Projected</a:t>
                      </a:r>
                      <a:r>
                        <a:rPr lang="en-US" sz="1600" b="1" baseline="0" dirty="0" smtClean="0">
                          <a:solidFill>
                            <a:schemeClr val="accent1">
                              <a:lumMod val="50000"/>
                            </a:schemeClr>
                          </a:solidFill>
                          <a:latin typeface="+mn-lt"/>
                          <a:cs typeface="Arial" pitchFamily="34" charset="0"/>
                        </a:rPr>
                        <a:t> Congressional Seats Added</a:t>
                      </a:r>
                      <a:endParaRPr lang="en-US" sz="1600" b="1" dirty="0">
                        <a:solidFill>
                          <a:schemeClr val="accent1">
                            <a:lumMod val="50000"/>
                          </a:schemeClr>
                        </a:solidFill>
                        <a:latin typeface="+mn-lt"/>
                        <a:cs typeface="Arial" pitchFamily="34" charset="0"/>
                      </a:endParaRPr>
                    </a:p>
                  </a:txBody>
                  <a:tcPr anchor="b"/>
                </a:tc>
                <a:extLst>
                  <a:ext uri="{0D108BD9-81ED-4DB2-BD59-A6C34878D82A}">
                    <a16:rowId xmlns:a16="http://schemas.microsoft.com/office/drawing/2014/main" val="10000"/>
                  </a:ext>
                </a:extLst>
              </a:tr>
              <a:tr h="401075">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noFill/>
                  </a:tcPr>
                </a:tc>
                <a:tc>
                  <a:txBody>
                    <a:bodyPr/>
                    <a:lstStyle/>
                    <a:p>
                      <a:pPr algn="ctr" rtl="0" fontAlgn="b"/>
                      <a:r>
                        <a:rPr lang="en-US" sz="1600" u="none" strike="noStrike" dirty="0">
                          <a:effectLst/>
                        </a:rPr>
                        <a:t>308,745,538</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r>
                        <a:rPr lang="en-US" sz="1600" u="none" strike="noStrike" dirty="0" smtClean="0">
                          <a:effectLst/>
                        </a:rPr>
                        <a:t>328,239,523</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r>
                        <a:rPr lang="en-US" sz="1600" u="none" strike="noStrike" dirty="0" smtClean="0">
                          <a:effectLst/>
                        </a:rPr>
                        <a:t>19,481,418</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r>
                        <a:rPr lang="en-US" sz="1600" u="none" strike="noStrike" dirty="0" smtClean="0">
                          <a:effectLst/>
                        </a:rPr>
                        <a:t>6.3%</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endParaRPr lang="en-US" sz="1600" b="1" i="0" u="none" strike="noStrike" dirty="0">
                        <a:solidFill>
                          <a:schemeClr val="tx1"/>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0001"/>
                  </a:ext>
                </a:extLst>
              </a:tr>
              <a:tr h="401075">
                <a:tc>
                  <a:txBody>
                    <a:bodyPr/>
                    <a:lstStyle/>
                    <a:p>
                      <a:pPr algn="l" rtl="0" fontAlgn="ctr"/>
                      <a:r>
                        <a:rPr lang="en-US" sz="1600" b="1" u="none" strike="noStrike" dirty="0">
                          <a:solidFill>
                            <a:schemeClr val="tx1"/>
                          </a:solidFill>
                          <a:effectLst/>
                        </a:rPr>
                        <a:t>Texas</a:t>
                      </a:r>
                      <a:endParaRPr lang="en-US" sz="1600" b="1" i="0" u="none" strike="noStrike" dirty="0">
                        <a:solidFill>
                          <a:schemeClr val="tx1"/>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rtl="0" fontAlgn="b"/>
                      <a:r>
                        <a:rPr lang="en-US" sz="1600" b="1" u="none" strike="noStrike" dirty="0">
                          <a:solidFill>
                            <a:schemeClr val="tx1"/>
                          </a:solidFill>
                          <a:effectLst/>
                        </a:rPr>
                        <a:t>25,145,561</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u="none" strike="noStrike" dirty="0" smtClean="0">
                          <a:solidFill>
                            <a:schemeClr val="tx1"/>
                          </a:solidFill>
                          <a:effectLst/>
                        </a:rPr>
                        <a:t>28,995,881</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u="none" strike="noStrike" dirty="0" smtClean="0">
                          <a:solidFill>
                            <a:schemeClr val="tx1"/>
                          </a:solidFill>
                          <a:effectLst/>
                        </a:rPr>
                        <a:t>3,849,790</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u="none" strike="noStrike" dirty="0" smtClean="0">
                          <a:solidFill>
                            <a:schemeClr val="tx1"/>
                          </a:solidFill>
                          <a:effectLst/>
                        </a:rPr>
                        <a:t>15.3%</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i="0" u="none" strike="noStrike" dirty="0" smtClean="0">
                          <a:solidFill>
                            <a:schemeClr val="tx1"/>
                          </a:solidFill>
                          <a:effectLst/>
                          <a:latin typeface="Calibri" panose="020F0502020204030204" pitchFamily="34" charset="0"/>
                        </a:rPr>
                        <a:t>3</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extLst>
                  <a:ext uri="{0D108BD9-81ED-4DB2-BD59-A6C34878D82A}">
                    <a16:rowId xmlns:a16="http://schemas.microsoft.com/office/drawing/2014/main" val="10002"/>
                  </a:ext>
                </a:extLst>
              </a:tr>
              <a:tr h="401075">
                <a:tc>
                  <a:txBody>
                    <a:bodyPr/>
                    <a:lstStyle/>
                    <a:p>
                      <a:pPr algn="l" rtl="0" fontAlgn="ctr"/>
                      <a:r>
                        <a:rPr lang="en-US" sz="1600" u="none" strike="noStrike" dirty="0">
                          <a:effectLst/>
                        </a:rPr>
                        <a:t>Florida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rtl="0" fontAlgn="b"/>
                      <a:r>
                        <a:rPr lang="en-US" sz="1600" u="none" strike="noStrike" dirty="0">
                          <a:effectLst/>
                        </a:rPr>
                        <a:t>18,801,310</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u="none" strike="noStrike" dirty="0" smtClean="0">
                          <a:effectLst/>
                        </a:rPr>
                        <a:t>21,477,737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u="none" strike="noStrike" dirty="0" smtClean="0">
                          <a:effectLst/>
                        </a:rPr>
                        <a:t>2,673,173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u="none" strike="noStrike" dirty="0" smtClean="0">
                          <a:effectLst/>
                        </a:rPr>
                        <a:t>14.2%</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2</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extLst>
                  <a:ext uri="{0D108BD9-81ED-4DB2-BD59-A6C34878D82A}">
                    <a16:rowId xmlns:a16="http://schemas.microsoft.com/office/drawing/2014/main" val="10004"/>
                  </a:ext>
                </a:extLst>
              </a:tr>
              <a:tr h="401075">
                <a:tc>
                  <a:txBody>
                    <a:bodyPr/>
                    <a:lstStyle/>
                    <a:p>
                      <a:pPr algn="l" rtl="0" fontAlgn="b"/>
                      <a:r>
                        <a:rPr lang="en-US" sz="1600" u="none" strike="noStrike" dirty="0">
                          <a:effectLst/>
                        </a:rPr>
                        <a:t>North Carolina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a:effectLst/>
                        </a:rPr>
                        <a:t>9,535,483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10,488,084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952,333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10.0%</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967118346"/>
                  </a:ext>
                </a:extLst>
              </a:tr>
              <a:tr h="401075">
                <a:tc>
                  <a:txBody>
                    <a:bodyPr/>
                    <a:lstStyle/>
                    <a:p>
                      <a:pPr algn="l" rtl="0" fontAlgn="b"/>
                      <a:r>
                        <a:rPr lang="en-US" sz="1600" u="none" strike="noStrike" dirty="0">
                          <a:effectLst/>
                        </a:rPr>
                        <a:t>Arizona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a:effectLst/>
                        </a:rPr>
                        <a:t>6,392,017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7,278,717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886,429</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13.9%</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903805305"/>
                  </a:ext>
                </a:extLst>
              </a:tr>
              <a:tr h="401075">
                <a:tc>
                  <a:txBody>
                    <a:bodyPr/>
                    <a:lstStyle/>
                    <a:p>
                      <a:pPr algn="l" rtl="0" fontAlgn="b"/>
                      <a:r>
                        <a:rPr lang="en-US" sz="1600" b="0" i="0" u="none" strike="noStrike" dirty="0" smtClean="0">
                          <a:solidFill>
                            <a:srgbClr val="000000"/>
                          </a:solidFill>
                          <a:effectLst/>
                          <a:latin typeface="Calibri" panose="020F0502020204030204" pitchFamily="34" charset="0"/>
                        </a:rPr>
                        <a:t>Colorado</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5,029,196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5,758,736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729,417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14.5%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2687128006"/>
                  </a:ext>
                </a:extLst>
              </a:tr>
              <a:tr h="401075">
                <a:tc>
                  <a:txBody>
                    <a:bodyPr/>
                    <a:lstStyle/>
                    <a:p>
                      <a:pPr algn="l" rtl="0" fontAlgn="ctr"/>
                      <a:r>
                        <a:rPr lang="en-US" sz="1600" u="none" strike="noStrike" dirty="0" smtClean="0">
                          <a:effectLst/>
                        </a:rPr>
                        <a:t>Oregon</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smtClean="0">
                          <a:effectLst/>
                        </a:rPr>
                        <a:t>3,831,074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4,217,737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386,658</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10.1%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10005"/>
                  </a:ext>
                </a:extLst>
              </a:tr>
              <a:tr h="401075">
                <a:tc>
                  <a:txBody>
                    <a:bodyPr/>
                    <a:lstStyle/>
                    <a:p>
                      <a:pPr algn="l" rtl="0" fontAlgn="b"/>
                      <a:r>
                        <a:rPr lang="en-US" sz="1600" u="none" strike="noStrike" dirty="0" smtClean="0">
                          <a:effectLst/>
                        </a:rPr>
                        <a:t>Montana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smtClean="0">
                          <a:effectLst/>
                        </a:rPr>
                        <a:t>989,415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1,068,778</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79,371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8.0%</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935442627"/>
                  </a:ext>
                </a:extLst>
              </a:tr>
              <a:tr h="401075">
                <a:tc>
                  <a:txBody>
                    <a:bodyPr/>
                    <a:lstStyle/>
                    <a:p>
                      <a:pPr algn="l" rtl="0" fontAlgn="ctr"/>
                      <a:r>
                        <a:rPr lang="en-US" sz="1600" u="none" strike="noStrike" dirty="0">
                          <a:effectLst/>
                        </a:rPr>
                        <a:t>California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ctr" rtl="0" fontAlgn="b"/>
                      <a:r>
                        <a:rPr lang="en-US" sz="1600" u="none" strike="noStrike" dirty="0">
                          <a:effectLst/>
                        </a:rPr>
                        <a:t>37,253,956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u="none" strike="noStrike" dirty="0" smtClean="0">
                          <a:effectLst/>
                        </a:rPr>
                        <a:t>39,512,223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u="none" strike="noStrike" dirty="0" smtClean="0">
                          <a:effectLst/>
                        </a:rPr>
                        <a:t>2,257,704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u="none" strike="noStrike" dirty="0" smtClean="0">
                          <a:effectLst/>
                        </a:rPr>
                        <a:t>6.1%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3105692329"/>
                  </a:ext>
                </a:extLst>
              </a:tr>
              <a:tr h="401075">
                <a:tc>
                  <a:txBody>
                    <a:bodyPr/>
                    <a:lstStyle/>
                    <a:p>
                      <a:pPr algn="l" rtl="0" fontAlgn="ctr"/>
                      <a:r>
                        <a:rPr lang="en-US" sz="1600" b="0" i="0" u="none" strike="noStrike" dirty="0" smtClean="0">
                          <a:solidFill>
                            <a:srgbClr val="000000"/>
                          </a:solidFill>
                          <a:effectLst/>
                          <a:latin typeface="Calibri" panose="020F0502020204030204" pitchFamily="34" charset="0"/>
                        </a:rPr>
                        <a:t>Minnesota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5,303,925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5,639,632</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335,705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6.3%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2369260453"/>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2000 and 2010 Census Count, </a:t>
            </a:r>
            <a:r>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2019 </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a:t>
            </a:r>
            <a:r>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Estimates;</a:t>
            </a:r>
            <a:r>
              <a:rPr kumimoji="0" lang="en-US" sz="1200" b="0" i="0" u="none" strike="noStrike" kern="1200" cap="none" spc="0" normalizeH="0" noProof="0" dirty="0" smtClean="0">
                <a:ln>
                  <a:noFill/>
                </a:ln>
                <a:solidFill>
                  <a:prstClr val="black">
                    <a:lumMod val="50000"/>
                    <a:lumOff val="50000"/>
                  </a:prstClr>
                </a:solidFill>
                <a:effectLst/>
                <a:uLnTx/>
                <a:uFillTx/>
                <a:latin typeface="Calibri" panose="020F0502020204030204"/>
                <a:ea typeface="+mn-ea"/>
                <a:cs typeface="+mn-cs"/>
              </a:rPr>
              <a:t> </a:t>
            </a:r>
            <a:r>
              <a:rPr kumimoji="0" lang="en-US" sz="1200" b="0" i="0" u="none" strike="noStrike" kern="1200" cap="none" spc="0" normalizeH="0" noProof="0" dirty="0" smtClean="0">
                <a:ln>
                  <a:noFill/>
                </a:ln>
                <a:solidFill>
                  <a:prstClr val="black">
                    <a:lumMod val="50000"/>
                    <a:lumOff val="50000"/>
                  </a:prstClr>
                </a:solidFill>
                <a:effectLst/>
                <a:uLnTx/>
                <a:uFillTx/>
                <a:latin typeface="Calibri" panose="020F0502020204030204"/>
                <a:ea typeface="+mn-ea"/>
                <a:cs typeface="+mn-cs"/>
              </a:rPr>
              <a:t>Brookings Institute.</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055370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346" y="91440"/>
            <a:ext cx="7642213" cy="914400"/>
          </a:xfrm>
        </p:spPr>
        <p:txBody>
          <a:bodyPr>
            <a:noAutofit/>
          </a:bodyPr>
          <a:lstStyle/>
          <a:p>
            <a:r>
              <a:rPr lang="en-US" sz="2400" dirty="0" smtClean="0"/>
              <a:t>Linear Forecast of Census Bureau Population Estimates </a:t>
            </a:r>
            <a:r>
              <a:rPr lang="en-US" sz="2400" dirty="0" smtClean="0"/>
              <a:t>2010-2019 </a:t>
            </a:r>
            <a:r>
              <a:rPr lang="en-US" sz="2400" dirty="0" smtClean="0"/>
              <a:t>and TDC Population Projections</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6</a:t>
            </a:fld>
            <a:endParaRPr lang="en-US" dirty="0"/>
          </a:p>
        </p:txBody>
      </p:sp>
      <p:sp>
        <p:nvSpPr>
          <p:cNvPr id="3" name="TextBox 2"/>
          <p:cNvSpPr txBox="1"/>
          <p:nvPr/>
        </p:nvSpPr>
        <p:spPr>
          <a:xfrm>
            <a:off x="1912886" y="1275888"/>
            <a:ext cx="5388078" cy="369332"/>
          </a:xfrm>
          <a:prstGeom prst="rect">
            <a:avLst/>
          </a:prstGeom>
          <a:noFill/>
        </p:spPr>
        <p:txBody>
          <a:bodyPr wrap="square" rtlCol="0">
            <a:spAutoFit/>
          </a:bodyPr>
          <a:lstStyle/>
          <a:p>
            <a:pPr algn="ctr"/>
            <a:r>
              <a:rPr lang="en-US" dirty="0" smtClean="0"/>
              <a:t>Ideal House District Size = </a:t>
            </a:r>
            <a:r>
              <a:rPr lang="en-US" dirty="0" smtClean="0"/>
              <a:t>195,734 </a:t>
            </a:r>
            <a:r>
              <a:rPr lang="en-US" dirty="0" smtClean="0"/>
              <a:t>to 197,851</a:t>
            </a:r>
            <a:endParaRPr lang="en-US" dirty="0"/>
          </a:p>
        </p:txBody>
      </p:sp>
      <p:sp>
        <p:nvSpPr>
          <p:cNvPr id="6" name="TextBox 5"/>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Projections;</a:t>
            </a:r>
            <a:r>
              <a:rPr kumimoji="0" lang="en-US" sz="1000" b="0" i="0" u="none" strike="noStrike" kern="1200" cap="none" spc="0" normalizeH="0" noProof="0" dirty="0" smtClean="0">
                <a:ln>
                  <a:noFill/>
                </a:ln>
                <a:solidFill>
                  <a:prstClr val="black">
                    <a:lumMod val="50000"/>
                    <a:lumOff val="50000"/>
                  </a:prstClr>
                </a:solidFill>
                <a:effectLst/>
                <a:uLnTx/>
                <a:uFillTx/>
                <a:latin typeface="Calibri" panose="020F0502020204030204"/>
                <a:ea typeface="+mn-ea"/>
                <a:cs typeface="Arial" pitchFamily="34" charset="0"/>
              </a:rPr>
              <a:t> linear forecast derived by the Texas Demographic Center from Census Bureau Population Estimates</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 </a:t>
            </a:r>
            <a:endPar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155993732"/>
              </p:ext>
            </p:extLst>
          </p:nvPr>
        </p:nvGraphicFramePr>
        <p:xfrm>
          <a:off x="377825" y="1511300"/>
          <a:ext cx="8458200" cy="4789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84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5219" y="91440"/>
            <a:ext cx="7907341" cy="914400"/>
          </a:xfrm>
        </p:spPr>
        <p:txBody>
          <a:bodyPr>
            <a:normAutofit/>
          </a:bodyPr>
          <a:lstStyle/>
          <a:p>
            <a:r>
              <a:rPr lang="en-US" sz="2400" dirty="0" smtClean="0"/>
              <a:t>2010 Population and Projected 2020 Population, Texas Counties</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7</a:t>
            </a:fld>
            <a:endParaRPr lang="en-US" dirty="0"/>
          </a:p>
        </p:txBody>
      </p:sp>
      <p:pic>
        <p:nvPicPr>
          <p:cNvPr id="12" name="Picture 11"/>
          <p:cNvPicPr>
            <a:picLocks noChangeAspect="1"/>
          </p:cNvPicPr>
          <p:nvPr/>
        </p:nvPicPr>
        <p:blipFill rotWithShape="1">
          <a:blip r:embed="rId3"/>
          <a:srcRect l="679" t="18204" r="1727" b="12857"/>
          <a:stretch/>
        </p:blipFill>
        <p:spPr>
          <a:xfrm>
            <a:off x="4510586" y="1464717"/>
            <a:ext cx="4626591" cy="4489092"/>
          </a:xfrm>
          <a:prstGeom prst="rect">
            <a:avLst/>
          </a:prstGeom>
        </p:spPr>
      </p:pic>
      <p:pic>
        <p:nvPicPr>
          <p:cNvPr id="11" name="Picture 10"/>
          <p:cNvPicPr>
            <a:picLocks noChangeAspect="1"/>
          </p:cNvPicPr>
          <p:nvPr/>
        </p:nvPicPr>
        <p:blipFill rotWithShape="1">
          <a:blip r:embed="rId4"/>
          <a:srcRect t="17993" b="12751"/>
          <a:stretch/>
        </p:blipFill>
        <p:spPr>
          <a:xfrm>
            <a:off x="0" y="1464717"/>
            <a:ext cx="4532427" cy="4311674"/>
          </a:xfrm>
          <a:prstGeom prst="rect">
            <a:avLst/>
          </a:prstGeom>
        </p:spPr>
      </p:pic>
      <p:pic>
        <p:nvPicPr>
          <p:cNvPr id="13" name="Picture 12"/>
          <p:cNvPicPr>
            <a:picLocks noChangeAspect="1"/>
          </p:cNvPicPr>
          <p:nvPr/>
        </p:nvPicPr>
        <p:blipFill rotWithShape="1">
          <a:blip r:embed="rId5"/>
          <a:srcRect t="26149"/>
          <a:stretch/>
        </p:blipFill>
        <p:spPr>
          <a:xfrm>
            <a:off x="3717667" y="4979333"/>
            <a:ext cx="1917210" cy="1298844"/>
          </a:xfrm>
          <a:prstGeom prst="rect">
            <a:avLst/>
          </a:prstGeom>
        </p:spPr>
      </p:pic>
      <p:sp>
        <p:nvSpPr>
          <p:cNvPr id="14" name="TextBox 13"/>
          <p:cNvSpPr txBox="1"/>
          <p:nvPr/>
        </p:nvSpPr>
        <p:spPr>
          <a:xfrm>
            <a:off x="1" y="6510048"/>
            <a:ext cx="5634876"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smtClean="0">
                <a:solidFill>
                  <a:schemeClr val="tx1">
                    <a:lumMod val="50000"/>
                    <a:lumOff val="50000"/>
                  </a:schemeClr>
                </a:solidFill>
              </a:rPr>
              <a:t>Texas Demographic Center, Population Projections, 2010-2015 Migration Scenario, Vintage 2018</a:t>
            </a:r>
            <a:endParaRPr lang="en-US" sz="1000" dirty="0">
              <a:solidFill>
                <a:schemeClr val="tx1">
                  <a:lumMod val="50000"/>
                  <a:lumOff val="50000"/>
                </a:schemeClr>
              </a:solidFill>
            </a:endParaRPr>
          </a:p>
        </p:txBody>
      </p:sp>
      <p:sp>
        <p:nvSpPr>
          <p:cNvPr id="2" name="TextBox 1"/>
          <p:cNvSpPr txBox="1"/>
          <p:nvPr/>
        </p:nvSpPr>
        <p:spPr>
          <a:xfrm>
            <a:off x="2386739" y="1294108"/>
            <a:ext cx="922149" cy="369332"/>
          </a:xfrm>
          <a:prstGeom prst="rect">
            <a:avLst/>
          </a:prstGeom>
          <a:noFill/>
        </p:spPr>
        <p:txBody>
          <a:bodyPr wrap="square" rtlCol="0">
            <a:spAutoFit/>
          </a:bodyPr>
          <a:lstStyle/>
          <a:p>
            <a:pPr algn="ctr"/>
            <a:r>
              <a:rPr lang="en-US" dirty="0" smtClean="0">
                <a:solidFill>
                  <a:schemeClr val="tx1">
                    <a:lumMod val="65000"/>
                    <a:lumOff val="35000"/>
                  </a:schemeClr>
                </a:solidFill>
              </a:rPr>
              <a:t>2010</a:t>
            </a:r>
            <a:endParaRPr lang="en-US" dirty="0">
              <a:solidFill>
                <a:schemeClr val="tx1">
                  <a:lumMod val="65000"/>
                  <a:lumOff val="35000"/>
                </a:schemeClr>
              </a:solidFill>
            </a:endParaRPr>
          </a:p>
        </p:txBody>
      </p:sp>
      <p:sp>
        <p:nvSpPr>
          <p:cNvPr id="9" name="TextBox 8"/>
          <p:cNvSpPr txBox="1"/>
          <p:nvPr/>
        </p:nvSpPr>
        <p:spPr>
          <a:xfrm>
            <a:off x="7033648" y="1294235"/>
            <a:ext cx="922149" cy="369332"/>
          </a:xfrm>
          <a:prstGeom prst="rect">
            <a:avLst/>
          </a:prstGeom>
          <a:noFill/>
        </p:spPr>
        <p:txBody>
          <a:bodyPr wrap="square" rtlCol="0">
            <a:spAutoFit/>
          </a:bodyPr>
          <a:lstStyle/>
          <a:p>
            <a:pPr algn="ctr"/>
            <a:r>
              <a:rPr lang="en-US" dirty="0" smtClean="0">
                <a:solidFill>
                  <a:schemeClr val="tx1">
                    <a:lumMod val="65000"/>
                    <a:lumOff val="35000"/>
                  </a:schemeClr>
                </a:solidFill>
              </a:rPr>
              <a:t>2020</a:t>
            </a:r>
            <a:endParaRPr lang="en-US" dirty="0">
              <a:solidFill>
                <a:schemeClr val="tx1">
                  <a:lumMod val="65000"/>
                  <a:lumOff val="35000"/>
                </a:schemeClr>
              </a:solidFill>
            </a:endParaRPr>
          </a:p>
        </p:txBody>
      </p:sp>
    </p:spTree>
    <p:extLst>
      <p:ext uri="{BB962C8B-B14F-4D97-AF65-F5344CB8AC3E}">
        <p14:creationId xmlns:p14="http://schemas.microsoft.com/office/powerpoint/2010/main" val="108305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400" dirty="0" smtClean="0"/>
              <a:t>2010 Population and Projected 2020 Population, </a:t>
            </a:r>
            <a:br>
              <a:rPr lang="en-US" sz="2400" dirty="0" smtClean="0"/>
            </a:br>
            <a:r>
              <a:rPr lang="en-US" sz="2400" dirty="0" smtClean="0"/>
              <a:t>DFW Metro Area Counties</a:t>
            </a:r>
            <a:endParaRPr lang="en-US" sz="2400" dirty="0"/>
          </a:p>
        </p:txBody>
      </p:sp>
      <p:sp>
        <p:nvSpPr>
          <p:cNvPr id="4" name="Slide Number Placeholder 3"/>
          <p:cNvSpPr>
            <a:spLocks noGrp="1"/>
          </p:cNvSpPr>
          <p:nvPr>
            <p:ph type="sldNum" sz="quarter" idx="4294967295"/>
          </p:nvPr>
        </p:nvSpPr>
        <p:spPr>
          <a:xfrm>
            <a:off x="8326438" y="6407150"/>
            <a:ext cx="817562" cy="314325"/>
          </a:xfrm>
        </p:spPr>
        <p:txBody>
          <a:bodyPr/>
          <a:lstStyle/>
          <a:p>
            <a:fld id="{2BC1FA3B-F0C1-4F58-90BE-DCC7501F4B28}" type="slidenum">
              <a:rPr lang="en-US" smtClean="0"/>
              <a:pPr/>
              <a:t>8</a:t>
            </a:fld>
            <a:endParaRPr lang="en-US" dirty="0"/>
          </a:p>
        </p:txBody>
      </p:sp>
      <p:sp>
        <p:nvSpPr>
          <p:cNvPr id="14" name="TextBox 13"/>
          <p:cNvSpPr txBox="1"/>
          <p:nvPr/>
        </p:nvSpPr>
        <p:spPr>
          <a:xfrm>
            <a:off x="1863458" y="1287402"/>
            <a:ext cx="922149" cy="369332"/>
          </a:xfrm>
          <a:prstGeom prst="rect">
            <a:avLst/>
          </a:prstGeom>
          <a:noFill/>
        </p:spPr>
        <p:txBody>
          <a:bodyPr wrap="square" rtlCol="0">
            <a:spAutoFit/>
          </a:bodyPr>
          <a:lstStyle/>
          <a:p>
            <a:pPr algn="ctr"/>
            <a:r>
              <a:rPr lang="en-US" dirty="0" smtClean="0">
                <a:solidFill>
                  <a:schemeClr val="tx1">
                    <a:lumMod val="65000"/>
                    <a:lumOff val="35000"/>
                  </a:schemeClr>
                </a:solidFill>
              </a:rPr>
              <a:t>2010</a:t>
            </a:r>
            <a:endParaRPr lang="en-US" dirty="0">
              <a:solidFill>
                <a:schemeClr val="tx1">
                  <a:lumMod val="65000"/>
                  <a:lumOff val="35000"/>
                </a:schemeClr>
              </a:solidFill>
            </a:endParaRPr>
          </a:p>
        </p:txBody>
      </p:sp>
      <p:sp>
        <p:nvSpPr>
          <p:cNvPr id="15" name="TextBox 14"/>
          <p:cNvSpPr txBox="1"/>
          <p:nvPr/>
        </p:nvSpPr>
        <p:spPr>
          <a:xfrm>
            <a:off x="6510367" y="1287529"/>
            <a:ext cx="922149" cy="369332"/>
          </a:xfrm>
          <a:prstGeom prst="rect">
            <a:avLst/>
          </a:prstGeom>
          <a:noFill/>
        </p:spPr>
        <p:txBody>
          <a:bodyPr wrap="square" rtlCol="0">
            <a:spAutoFit/>
          </a:bodyPr>
          <a:lstStyle/>
          <a:p>
            <a:pPr algn="ctr"/>
            <a:r>
              <a:rPr lang="en-US" dirty="0" smtClean="0">
                <a:solidFill>
                  <a:schemeClr val="tx1">
                    <a:lumMod val="65000"/>
                    <a:lumOff val="35000"/>
                  </a:schemeClr>
                </a:solidFill>
              </a:rPr>
              <a:t>2020</a:t>
            </a:r>
            <a:endParaRPr lang="en-US" dirty="0">
              <a:solidFill>
                <a:schemeClr val="tx1">
                  <a:lumMod val="65000"/>
                  <a:lumOff val="35000"/>
                </a:schemeClr>
              </a:solidFill>
            </a:endParaRPr>
          </a:p>
        </p:txBody>
      </p:sp>
      <p:sp>
        <p:nvSpPr>
          <p:cNvPr id="16" name="TextBox 15"/>
          <p:cNvSpPr txBox="1"/>
          <p:nvPr/>
        </p:nvSpPr>
        <p:spPr>
          <a:xfrm>
            <a:off x="1" y="6510048"/>
            <a:ext cx="5634876"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smtClean="0">
                <a:solidFill>
                  <a:schemeClr val="tx1">
                    <a:lumMod val="50000"/>
                    <a:lumOff val="50000"/>
                  </a:schemeClr>
                </a:solidFill>
              </a:rPr>
              <a:t>Texas Demographic Center, Population Projections, 2010-2015 Migration Scenario, Vintage 2018</a:t>
            </a:r>
            <a:endParaRPr lang="en-US" sz="1000" dirty="0">
              <a:solidFill>
                <a:schemeClr val="tx1">
                  <a:lumMod val="50000"/>
                  <a:lumOff val="50000"/>
                </a:schemeClr>
              </a:solidFill>
            </a:endParaRPr>
          </a:p>
        </p:txBody>
      </p:sp>
      <p:pic>
        <p:nvPicPr>
          <p:cNvPr id="13" name="Picture 12"/>
          <p:cNvPicPr>
            <a:picLocks noChangeAspect="1"/>
          </p:cNvPicPr>
          <p:nvPr/>
        </p:nvPicPr>
        <p:blipFill rotWithShape="1">
          <a:blip r:embed="rId3"/>
          <a:srcRect t="26149"/>
          <a:stretch/>
        </p:blipFill>
        <p:spPr>
          <a:xfrm>
            <a:off x="3687690" y="5080932"/>
            <a:ext cx="1917210" cy="1298844"/>
          </a:xfrm>
          <a:prstGeom prst="rect">
            <a:avLst/>
          </a:prstGeom>
        </p:spPr>
      </p:pic>
      <p:pic>
        <p:nvPicPr>
          <p:cNvPr id="2" name="Picture 1"/>
          <p:cNvPicPr>
            <a:picLocks noChangeAspect="1"/>
          </p:cNvPicPr>
          <p:nvPr/>
        </p:nvPicPr>
        <p:blipFill rotWithShape="1">
          <a:blip r:embed="rId4"/>
          <a:srcRect l="3791" t="15880" r="3893" b="15629"/>
          <a:stretch/>
        </p:blipFill>
        <p:spPr>
          <a:xfrm>
            <a:off x="4620552" y="1787133"/>
            <a:ext cx="4432008" cy="3342411"/>
          </a:xfrm>
          <a:prstGeom prst="rect">
            <a:avLst/>
          </a:prstGeom>
        </p:spPr>
      </p:pic>
      <p:pic>
        <p:nvPicPr>
          <p:cNvPr id="3" name="Picture 2"/>
          <p:cNvPicPr>
            <a:picLocks noChangeAspect="1"/>
          </p:cNvPicPr>
          <p:nvPr/>
        </p:nvPicPr>
        <p:blipFill rotWithShape="1">
          <a:blip r:embed="rId5"/>
          <a:srcRect l="3689" t="15880" r="3791" b="15931"/>
          <a:stretch/>
        </p:blipFill>
        <p:spPr>
          <a:xfrm>
            <a:off x="1" y="1770342"/>
            <a:ext cx="4507263" cy="3376712"/>
          </a:xfrm>
          <a:prstGeom prst="rect">
            <a:avLst/>
          </a:prstGeom>
        </p:spPr>
      </p:pic>
    </p:spTree>
    <p:extLst>
      <p:ext uri="{BB962C8B-B14F-4D97-AF65-F5344CB8AC3E}">
        <p14:creationId xmlns:p14="http://schemas.microsoft.com/office/powerpoint/2010/main" val="3894796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989" y="152400"/>
            <a:ext cx="7319108" cy="990600"/>
          </a:xfrm>
        </p:spPr>
        <p:txBody>
          <a:bodyPr>
            <a:noAutofit/>
          </a:bodyPr>
          <a:lstStyle/>
          <a:p>
            <a:r>
              <a:rPr lang="en-US" sz="2400" dirty="0" smtClean="0"/>
              <a:t>Projected Numeric Change, </a:t>
            </a:r>
            <a:br>
              <a:rPr lang="en-US" sz="2400" dirty="0" smtClean="0"/>
            </a:br>
            <a:r>
              <a:rPr lang="en-US" sz="2400" dirty="0" smtClean="0"/>
              <a:t>Texas Counties and DFW Metro Area, </a:t>
            </a:r>
            <a:br>
              <a:rPr lang="en-US" sz="2400" dirty="0" smtClean="0"/>
            </a:br>
            <a:r>
              <a:rPr lang="en-US" sz="2400" dirty="0" smtClean="0"/>
              <a:t>2010-2020</a:t>
            </a:r>
            <a:endParaRPr lang="en-US" sz="2400" dirty="0"/>
          </a:p>
        </p:txBody>
      </p:sp>
      <p:sp>
        <p:nvSpPr>
          <p:cNvPr id="15" name="TextBox 14"/>
          <p:cNvSpPr txBox="1"/>
          <p:nvPr/>
        </p:nvSpPr>
        <p:spPr>
          <a:xfrm>
            <a:off x="1" y="6510048"/>
            <a:ext cx="5634876"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smtClean="0">
                <a:solidFill>
                  <a:schemeClr val="tx1">
                    <a:lumMod val="50000"/>
                    <a:lumOff val="50000"/>
                  </a:schemeClr>
                </a:solidFill>
              </a:rPr>
              <a:t>Texas Demographic Center, Population Projections, 2010-2015 Migration Scenario, Vintage 2018</a:t>
            </a:r>
            <a:endParaRPr lang="en-US" sz="1000" dirty="0">
              <a:solidFill>
                <a:schemeClr val="tx1">
                  <a:lumMod val="50000"/>
                  <a:lumOff val="50000"/>
                </a:schemeClr>
              </a:solidFill>
            </a:endParaRPr>
          </a:p>
        </p:txBody>
      </p:sp>
      <p:pic>
        <p:nvPicPr>
          <p:cNvPr id="6" name="Picture 5"/>
          <p:cNvPicPr>
            <a:picLocks noChangeAspect="1"/>
          </p:cNvPicPr>
          <p:nvPr/>
        </p:nvPicPr>
        <p:blipFill rotWithShape="1">
          <a:blip r:embed="rId3"/>
          <a:srcRect t="26005"/>
          <a:stretch/>
        </p:blipFill>
        <p:spPr>
          <a:xfrm>
            <a:off x="541585" y="4998720"/>
            <a:ext cx="1599070" cy="1295196"/>
          </a:xfrm>
          <a:prstGeom prst="rect">
            <a:avLst/>
          </a:prstGeom>
        </p:spPr>
      </p:pic>
      <p:pic>
        <p:nvPicPr>
          <p:cNvPr id="5" name="Picture 4"/>
          <p:cNvPicPr>
            <a:picLocks noChangeAspect="1"/>
          </p:cNvPicPr>
          <p:nvPr/>
        </p:nvPicPr>
        <p:blipFill rotWithShape="1">
          <a:blip r:embed="rId4"/>
          <a:srcRect l="3735" t="6926" r="21997" b="24395"/>
          <a:stretch/>
        </p:blipFill>
        <p:spPr>
          <a:xfrm>
            <a:off x="1" y="1199310"/>
            <a:ext cx="5770179" cy="5433848"/>
          </a:xfrm>
          <a:prstGeom prst="rect">
            <a:avLst/>
          </a:prstGeom>
        </p:spPr>
      </p:pic>
      <p:cxnSp>
        <p:nvCxnSpPr>
          <p:cNvPr id="4" name="Straight Connector 3"/>
          <p:cNvCxnSpPr/>
          <p:nvPr/>
        </p:nvCxnSpPr>
        <p:spPr>
          <a:xfrm>
            <a:off x="4603805" y="2790908"/>
            <a:ext cx="4405023" cy="771276"/>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37113" y="3450866"/>
            <a:ext cx="2358745" cy="2433099"/>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a:stretch>
            <a:fillRect/>
          </a:stretch>
        </p:blipFill>
        <p:spPr>
          <a:xfrm>
            <a:off x="4929483" y="2217656"/>
            <a:ext cx="4389769" cy="4462197"/>
          </a:xfrm>
          <a:prstGeom prst="rect">
            <a:avLst/>
          </a:prstGeom>
        </p:spPr>
      </p:pic>
    </p:spTree>
    <p:extLst>
      <p:ext uri="{BB962C8B-B14F-4D97-AF65-F5344CB8AC3E}">
        <p14:creationId xmlns:p14="http://schemas.microsoft.com/office/powerpoint/2010/main" val="220502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13" ma:contentTypeDescription="Create a new document." ma:contentTypeScope="" ma:versionID="50a7753f872e4cfca2a4b7a9a3400574">
  <xsd:schema xmlns:xsd="http://www.w3.org/2001/XMLSchema" xmlns:xs="http://www.w3.org/2001/XMLSchema" xmlns:p="http://schemas.microsoft.com/office/2006/metadata/properties" xmlns:ns3="8865c3b5-672f-488d-b474-fd2e6972fa66" xmlns:ns4="122656c6-b205-4b62-909d-389f9e348b2b" targetNamespace="http://schemas.microsoft.com/office/2006/metadata/properties" ma:root="true" ma:fieldsID="763b770c41b169756f268df9f9434cd4" ns3:_="" ns4:_="">
    <xsd:import namespace="8865c3b5-672f-488d-b474-fd2e6972fa66"/>
    <xsd:import namespace="122656c6-b205-4b62-909d-389f9e348b2b"/>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5c3b5-672f-488d-b474-fd2e6972fa6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2656c6-b205-4b62-909d-389f9e348b2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955576-8DA8-4103-99FB-6B5DC1D39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65c3b5-672f-488d-b474-fd2e6972fa66"/>
    <ds:schemaRef ds:uri="122656c6-b205-4b62-909d-389f9e348b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4C1A4D-AA44-44FF-BAC2-5814921852A0}">
  <ds:schemaRefs>
    <ds:schemaRef ds:uri="http://schemas.microsoft.com/office/2006/documentManagement/types"/>
    <ds:schemaRef ds:uri="http://purl.org/dc/elements/1.1/"/>
    <ds:schemaRef ds:uri="http://schemas.microsoft.com/office/2006/metadata/properties"/>
    <ds:schemaRef ds:uri="122656c6-b205-4b62-909d-389f9e348b2b"/>
    <ds:schemaRef ds:uri="http://purl.org/dc/terms/"/>
    <ds:schemaRef ds:uri="8865c3b5-672f-488d-b474-fd2e6972fa66"/>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FB24EF8-F1B6-40B6-AFBB-944BDECE7B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12108</TotalTime>
  <Words>1871</Words>
  <Application>Microsoft Office PowerPoint</Application>
  <PresentationFormat>On-screen Show (4:3)</PresentationFormat>
  <Paragraphs>387</Paragraphs>
  <Slides>19</Slides>
  <Notes>18</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19</vt:i4>
      </vt:variant>
    </vt:vector>
  </HeadingPairs>
  <TitlesOfParts>
    <vt:vector size="28" baseType="lpstr">
      <vt:lpstr>ＭＳ Ｐゴシック</vt:lpstr>
      <vt:lpstr>Arial</vt:lpstr>
      <vt:lpstr>Calibri</vt:lpstr>
      <vt:lpstr>Calibri Light</vt:lpstr>
      <vt:lpstr>Office Theme</vt:lpstr>
      <vt:lpstr>2_Office Theme</vt:lpstr>
      <vt:lpstr>1_Office Theme</vt:lpstr>
      <vt:lpstr>Custom Design</vt:lpstr>
      <vt:lpstr>3_Office Theme</vt:lpstr>
      <vt:lpstr>PowerPoint Presentation</vt:lpstr>
      <vt:lpstr>PowerPoint Presentation</vt:lpstr>
      <vt:lpstr>PowerPoint Presentation</vt:lpstr>
      <vt:lpstr>CENSUS 2020</vt:lpstr>
      <vt:lpstr>Population Growth and Projected Congressional Seats  of Select States</vt:lpstr>
      <vt:lpstr>Linear Forecast of Census Bureau Population Estimates 2010-2019 and TDC Population Projections</vt:lpstr>
      <vt:lpstr>2010 Population and Projected 2020 Population, Texas Counties</vt:lpstr>
      <vt:lpstr>2010 Population and Projected 2020 Population,  DFW Metro Area Counties</vt:lpstr>
      <vt:lpstr>Projected Numeric Change,  Texas Counties and DFW Metro Area,  2010-2020</vt:lpstr>
      <vt:lpstr>Projected Percent Change of the Total Population,  Texas Counties and DFW Metro Area,  2010 to 2020</vt:lpstr>
      <vt:lpstr>Population and Projected Population Change,  DFW Metro Counties, 2010-2020 </vt:lpstr>
      <vt:lpstr>Projected Population, 2010-2020, Texas</vt:lpstr>
      <vt:lpstr>Projected Population by Race and Ethnicity,  Texas 2010-2020</vt:lpstr>
      <vt:lpstr>Projected Population Change and Percent of Total Projected Change by Race/Ethnicity, 2010-2020, Texas</vt:lpstr>
      <vt:lpstr>Population Projections, Collin, Dallas, Denton, and Tarrant Counties, 2010-2020</vt:lpstr>
      <vt:lpstr>Population Projections, DFW Metro Counties with 2010 Populations Less than 200,000</vt:lpstr>
      <vt:lpstr>Percent of Total Projected Population Change by Race/Ethnicity for DFW Metro Counties</vt:lpstr>
      <vt:lpstr>Redistricting Dates</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717</cp:revision>
  <cp:lastPrinted>2019-12-19T21:19:39Z</cp:lastPrinted>
  <dcterms:created xsi:type="dcterms:W3CDTF">2016-06-30T18:52:57Z</dcterms:created>
  <dcterms:modified xsi:type="dcterms:W3CDTF">2020-01-13T22:30:19Z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ies>
</file>