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3.xml" ContentType="application/vnd.openxmlformats-officedocument.drawingml.chart+xml"/>
  <Override PartName="/ppt/theme/themeOverride4.xml" ContentType="application/vnd.openxmlformats-officedocument.themeOverride+xml"/>
  <Override PartName="/ppt/notesSlides/notesSlide27.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8.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7" r:id="rId5"/>
    <p:sldMasterId id="2147483673" r:id="rId6"/>
    <p:sldMasterId id="2147483703" r:id="rId7"/>
    <p:sldMasterId id="2147483721" r:id="rId8"/>
    <p:sldMasterId id="2147483737" r:id="rId9"/>
  </p:sldMasterIdLst>
  <p:notesMasterIdLst>
    <p:notesMasterId r:id="rId44"/>
  </p:notesMasterIdLst>
  <p:handoutMasterIdLst>
    <p:handoutMasterId r:id="rId45"/>
  </p:handoutMasterIdLst>
  <p:sldIdLst>
    <p:sldId id="549" r:id="rId10"/>
    <p:sldId id="592" r:id="rId11"/>
    <p:sldId id="703" r:id="rId12"/>
    <p:sldId id="704" r:id="rId13"/>
    <p:sldId id="719" r:id="rId14"/>
    <p:sldId id="705" r:id="rId15"/>
    <p:sldId id="706" r:id="rId16"/>
    <p:sldId id="707" r:id="rId17"/>
    <p:sldId id="708" r:id="rId18"/>
    <p:sldId id="709" r:id="rId19"/>
    <p:sldId id="730" r:id="rId20"/>
    <p:sldId id="720" r:id="rId21"/>
    <p:sldId id="721" r:id="rId22"/>
    <p:sldId id="736" r:id="rId23"/>
    <p:sldId id="737" r:id="rId24"/>
    <p:sldId id="722" r:id="rId25"/>
    <p:sldId id="735" r:id="rId26"/>
    <p:sldId id="710" r:id="rId27"/>
    <p:sldId id="740" r:id="rId28"/>
    <p:sldId id="743" r:id="rId29"/>
    <p:sldId id="742" r:id="rId30"/>
    <p:sldId id="741" r:id="rId31"/>
    <p:sldId id="739" r:id="rId32"/>
    <p:sldId id="711" r:id="rId33"/>
    <p:sldId id="712" r:id="rId34"/>
    <p:sldId id="713" r:id="rId35"/>
    <p:sldId id="729" r:id="rId36"/>
    <p:sldId id="714" r:id="rId37"/>
    <p:sldId id="715" r:id="rId38"/>
    <p:sldId id="728" r:id="rId39"/>
    <p:sldId id="727" r:id="rId40"/>
    <p:sldId id="717" r:id="rId41"/>
    <p:sldId id="718" r:id="rId42"/>
    <p:sldId id="659" r:id="rId43"/>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061"/>
    <a:srgbClr val="BC8B00"/>
    <a:srgbClr val="CC9900"/>
    <a:srgbClr val="205493"/>
    <a:srgbClr val="458DCF"/>
    <a:srgbClr val="4B91D1"/>
    <a:srgbClr val="ECF3FA"/>
    <a:srgbClr val="F8A662"/>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1" autoAdjust="0"/>
    <p:restoredTop sz="83073" autoAdjust="0"/>
  </p:normalViewPr>
  <p:slideViewPr>
    <p:cSldViewPr snapToGrid="0">
      <p:cViewPr varScale="1">
        <p:scale>
          <a:sx n="113" d="100"/>
          <a:sy n="113" d="100"/>
        </p:scale>
        <p:origin x="120" y="198"/>
      </p:cViewPr>
      <p:guideLst/>
    </p:cSldViewPr>
  </p:slideViewPr>
  <p:notesTextViewPr>
    <p:cViewPr>
      <p:scale>
        <a:sx n="1" d="1"/>
        <a:sy n="1" d="1"/>
      </p:scale>
      <p:origin x="0" y="0"/>
    </p:cViewPr>
  </p:notesTextViewPr>
  <p:notesViewPr>
    <p:cSldViewPr snapToGrid="0">
      <p:cViewPr varScale="1">
        <p:scale>
          <a:sx n="134" d="100"/>
          <a:sy n="134" d="100"/>
        </p:scale>
        <p:origin x="462"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theme" Target="theme/theme1.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4.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a:noFill/>
              </a:ln>
              <a:effectLst/>
            </c:spPr>
            <c:extLst>
              <c:ext xmlns:c16="http://schemas.microsoft.com/office/drawing/2014/chart" uri="{C3380CC4-5D6E-409C-BE32-E72D297353CC}">
                <c16:uniqueId val="{00000001-1CAE-4EE6-B661-FE899631095B}"/>
              </c:ext>
            </c:extLst>
          </c:dPt>
          <c:dPt>
            <c:idx val="1"/>
            <c:bubble3D val="0"/>
            <c:spPr>
              <a:solidFill>
                <a:schemeClr val="accent2">
                  <a:lumMod val="75000"/>
                </a:schemeClr>
              </a:solidFill>
              <a:ln>
                <a:noFill/>
              </a:ln>
              <a:effectLst/>
            </c:spPr>
            <c:extLst>
              <c:ext xmlns:c16="http://schemas.microsoft.com/office/drawing/2014/chart" uri="{C3380CC4-5D6E-409C-BE32-E72D297353CC}">
                <c16:uniqueId val="{00000003-1CAE-4EE6-B661-FE899631095B}"/>
              </c:ext>
            </c:extLst>
          </c:dPt>
          <c:dPt>
            <c:idx val="2"/>
            <c:bubble3D val="0"/>
            <c:spPr>
              <a:solidFill>
                <a:schemeClr val="accent2"/>
              </a:solidFill>
              <a:ln>
                <a:noFill/>
              </a:ln>
              <a:effectLst/>
            </c:spPr>
            <c:extLst>
              <c:ext xmlns:c16="http://schemas.microsoft.com/office/drawing/2014/chart" uri="{C3380CC4-5D6E-409C-BE32-E72D297353CC}">
                <c16:uniqueId val="{00000005-1CAE-4EE6-B661-FE899631095B}"/>
              </c:ext>
            </c:extLst>
          </c:dPt>
          <c:dLbls>
            <c:dLbl>
              <c:idx val="0"/>
              <c:layout>
                <c:manualLayout>
                  <c:x val="-0.2361911736852074"/>
                  <c:y val="3.5824954067501018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1CAE-4EE6-B661-FE899631095B}"/>
                </c:ext>
              </c:extLst>
            </c:dLbl>
            <c:dLbl>
              <c:idx val="1"/>
              <c:layout>
                <c:manualLayout>
                  <c:x val="0.20962232464170716"/>
                  <c:y val="-0.19119602266074251"/>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1CAE-4EE6-B661-FE899631095B}"/>
                </c:ext>
              </c:extLst>
            </c:dLbl>
            <c:dLbl>
              <c:idx val="2"/>
              <c:layout>
                <c:manualLayout>
                  <c:x val="0.2047308542205947"/>
                  <c:y val="0.16843841213001187"/>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9620784140412909"/>
                      <c:h val="0.24793756160703073"/>
                    </c:manualLayout>
                  </c15:layout>
                </c:ext>
                <c:ext xmlns:c16="http://schemas.microsoft.com/office/drawing/2014/chart" uri="{C3380CC4-5D6E-409C-BE32-E72D297353CC}">
                  <c16:uniqueId val="{00000005-1CAE-4EE6-B661-FE899631095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Sheet1!$A$2:$A$4</c:f>
              <c:strCache>
                <c:ptCount val="3"/>
                <c:pt idx="0">
                  <c:v>Natural Increase</c:v>
                </c:pt>
                <c:pt idx="1">
                  <c:v>Domestic Migration</c:v>
                </c:pt>
                <c:pt idx="2">
                  <c:v>International Migration</c:v>
                </c:pt>
              </c:strCache>
            </c:strRef>
          </c:cat>
          <c:val>
            <c:numRef>
              <c:f>Sheet1!$B$2:$B$4</c:f>
              <c:numCache>
                <c:formatCode>General</c:formatCode>
                <c:ptCount val="3"/>
                <c:pt idx="0">
                  <c:v>483</c:v>
                </c:pt>
                <c:pt idx="1">
                  <c:v>345</c:v>
                </c:pt>
                <c:pt idx="2">
                  <c:v>178</c:v>
                </c:pt>
              </c:numCache>
            </c:numRef>
          </c:val>
          <c:extLst>
            <c:ext xmlns:c16="http://schemas.microsoft.com/office/drawing/2014/chart" uri="{C3380CC4-5D6E-409C-BE32-E72D297353CC}">
              <c16:uniqueId val="{00000006-1CAE-4EE6-B661-FE899631095B}"/>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1"/>
          <c:order val="1"/>
          <c:tx>
            <c:strRef>
              <c:f>'2018ACS'!$A$4</c:f>
              <c:strCache>
                <c:ptCount val="1"/>
                <c:pt idx="0">
                  <c:v>Austin</c:v>
                </c:pt>
              </c:strCache>
            </c:strRef>
          </c:tx>
          <c:spPr>
            <a:solidFill>
              <a:schemeClr val="accent2">
                <a:lumMod val="75000"/>
              </a:schemeClr>
            </a:solidFill>
            <a:ln>
              <a:noFill/>
            </a:ln>
            <a:effectLst/>
          </c:spPr>
          <c:invertIfNegative val="0"/>
          <c:cat>
            <c:strRef>
              <c:f>'2018ACS'!$B$2:$L$2</c:f>
              <c:strCache>
                <c:ptCount val="11"/>
                <c:pt idx="0">
                  <c:v>Total</c:v>
                </c:pt>
                <c:pt idx="1">
                  <c:v>Hispanic</c:v>
                </c:pt>
                <c:pt idx="2">
                  <c:v>NH White</c:v>
                </c:pt>
                <c:pt idx="3">
                  <c:v>Black</c:v>
                </c:pt>
                <c:pt idx="4">
                  <c:v>Asian</c:v>
                </c:pt>
                <c:pt idx="6">
                  <c:v>Total</c:v>
                </c:pt>
                <c:pt idx="7">
                  <c:v>Hispanic</c:v>
                </c:pt>
                <c:pt idx="8">
                  <c:v>NH White</c:v>
                </c:pt>
                <c:pt idx="9">
                  <c:v>Black</c:v>
                </c:pt>
                <c:pt idx="10">
                  <c:v>Asian</c:v>
                </c:pt>
              </c:strCache>
            </c:strRef>
          </c:cat>
          <c:val>
            <c:numRef>
              <c:f>'2018ACS'!$B$4:$L$4</c:f>
              <c:numCache>
                <c:formatCode>0.0%</c:formatCode>
                <c:ptCount val="11"/>
                <c:pt idx="0" formatCode="0.00%">
                  <c:v>0.90100000000000002</c:v>
                </c:pt>
                <c:pt idx="1">
                  <c:v>0.74748017245184739</c:v>
                </c:pt>
                <c:pt idx="2">
                  <c:v>0.97188575892297457</c:v>
                </c:pt>
                <c:pt idx="3">
                  <c:v>0.90327876862936718</c:v>
                </c:pt>
                <c:pt idx="4">
                  <c:v>0.91608497723823978</c:v>
                </c:pt>
                <c:pt idx="6" formatCode="0.00%">
                  <c:v>0.46600000000000003</c:v>
                </c:pt>
                <c:pt idx="7">
                  <c:v>0.23561307220317534</c:v>
                </c:pt>
                <c:pt idx="8">
                  <c:v>0.56293337062289639</c:v>
                </c:pt>
                <c:pt idx="9">
                  <c:v>0.33250916198387492</c:v>
                </c:pt>
                <c:pt idx="10">
                  <c:v>0.74609798395837845</c:v>
                </c:pt>
              </c:numCache>
            </c:numRef>
          </c:val>
          <c:extLst>
            <c:ext xmlns:c16="http://schemas.microsoft.com/office/drawing/2014/chart" uri="{C3380CC4-5D6E-409C-BE32-E72D297353CC}">
              <c16:uniqueId val="{00000000-CAD4-4CA3-9E22-77FC0BE1DB61}"/>
            </c:ext>
          </c:extLst>
        </c:ser>
        <c:ser>
          <c:idx val="2"/>
          <c:order val="2"/>
          <c:tx>
            <c:strRef>
              <c:f>'2018ACS'!$A$5</c:f>
              <c:strCache>
                <c:ptCount val="1"/>
                <c:pt idx="0">
                  <c:v>DFW</c:v>
                </c:pt>
              </c:strCache>
            </c:strRef>
          </c:tx>
          <c:spPr>
            <a:solidFill>
              <a:schemeClr val="accent1">
                <a:lumMod val="75000"/>
              </a:schemeClr>
            </a:solidFill>
            <a:ln>
              <a:noFill/>
            </a:ln>
            <a:effectLst/>
          </c:spPr>
          <c:invertIfNegative val="0"/>
          <c:cat>
            <c:strRef>
              <c:f>'2018ACS'!$B$2:$L$2</c:f>
              <c:strCache>
                <c:ptCount val="11"/>
                <c:pt idx="0">
                  <c:v>Total</c:v>
                </c:pt>
                <c:pt idx="1">
                  <c:v>Hispanic</c:v>
                </c:pt>
                <c:pt idx="2">
                  <c:v>NH White</c:v>
                </c:pt>
                <c:pt idx="3">
                  <c:v>Black</c:v>
                </c:pt>
                <c:pt idx="4">
                  <c:v>Asian</c:v>
                </c:pt>
                <c:pt idx="6">
                  <c:v>Total</c:v>
                </c:pt>
                <c:pt idx="7">
                  <c:v>Hispanic</c:v>
                </c:pt>
                <c:pt idx="8">
                  <c:v>NH White</c:v>
                </c:pt>
                <c:pt idx="9">
                  <c:v>Black</c:v>
                </c:pt>
                <c:pt idx="10">
                  <c:v>Asian</c:v>
                </c:pt>
              </c:strCache>
            </c:strRef>
          </c:cat>
          <c:val>
            <c:numRef>
              <c:f>'2018ACS'!$B$5:$L$5</c:f>
              <c:numCache>
                <c:formatCode>0.0%</c:formatCode>
                <c:ptCount val="11"/>
                <c:pt idx="0" formatCode="0.00%">
                  <c:v>0.86099999999999999</c:v>
                </c:pt>
                <c:pt idx="1">
                  <c:v>0.6194191358952349</c:v>
                </c:pt>
                <c:pt idx="2">
                  <c:v>0.95353396267781432</c:v>
                </c:pt>
                <c:pt idx="3">
                  <c:v>0.91018312879765106</c:v>
                </c:pt>
                <c:pt idx="4">
                  <c:v>0.88377421027648895</c:v>
                </c:pt>
                <c:pt idx="6" formatCode="0.00%">
                  <c:v>0.35499999999999998</c:v>
                </c:pt>
                <c:pt idx="7">
                  <c:v>0.14529413812397213</c:v>
                </c:pt>
                <c:pt idx="8">
                  <c:v>0.43765931455256946</c:v>
                </c:pt>
                <c:pt idx="9">
                  <c:v>0.27705216152993478</c:v>
                </c:pt>
                <c:pt idx="10">
                  <c:v>0.61581559719367951</c:v>
                </c:pt>
              </c:numCache>
            </c:numRef>
          </c:val>
          <c:extLst>
            <c:ext xmlns:c16="http://schemas.microsoft.com/office/drawing/2014/chart" uri="{C3380CC4-5D6E-409C-BE32-E72D297353CC}">
              <c16:uniqueId val="{00000001-CAD4-4CA3-9E22-77FC0BE1DB61}"/>
            </c:ext>
          </c:extLst>
        </c:ser>
        <c:ser>
          <c:idx val="3"/>
          <c:order val="3"/>
          <c:tx>
            <c:strRef>
              <c:f>'2018ACS'!$A$6</c:f>
              <c:strCache>
                <c:ptCount val="1"/>
                <c:pt idx="0">
                  <c:v>Houston</c:v>
                </c:pt>
              </c:strCache>
            </c:strRef>
          </c:tx>
          <c:spPr>
            <a:solidFill>
              <a:schemeClr val="accent1">
                <a:tint val="77000"/>
              </a:schemeClr>
            </a:solidFill>
            <a:ln>
              <a:noFill/>
            </a:ln>
            <a:effectLst/>
          </c:spPr>
          <c:invertIfNegative val="0"/>
          <c:cat>
            <c:strRef>
              <c:f>'2018ACS'!$B$2:$L$2</c:f>
              <c:strCache>
                <c:ptCount val="11"/>
                <c:pt idx="0">
                  <c:v>Total</c:v>
                </c:pt>
                <c:pt idx="1">
                  <c:v>Hispanic</c:v>
                </c:pt>
                <c:pt idx="2">
                  <c:v>NH White</c:v>
                </c:pt>
                <c:pt idx="3">
                  <c:v>Black</c:v>
                </c:pt>
                <c:pt idx="4">
                  <c:v>Asian</c:v>
                </c:pt>
                <c:pt idx="6">
                  <c:v>Total</c:v>
                </c:pt>
                <c:pt idx="7">
                  <c:v>Hispanic</c:v>
                </c:pt>
                <c:pt idx="8">
                  <c:v>NH White</c:v>
                </c:pt>
                <c:pt idx="9">
                  <c:v>Black</c:v>
                </c:pt>
                <c:pt idx="10">
                  <c:v>Asian</c:v>
                </c:pt>
              </c:strCache>
            </c:strRef>
          </c:cat>
          <c:val>
            <c:numRef>
              <c:f>'2018ACS'!$B$6:$L$6</c:f>
              <c:numCache>
                <c:formatCode>0.0%</c:formatCode>
                <c:ptCount val="11"/>
                <c:pt idx="0" formatCode="0.00%">
                  <c:v>0.83699999999999997</c:v>
                </c:pt>
                <c:pt idx="1">
                  <c:v>0.64055798710037093</c:v>
                </c:pt>
                <c:pt idx="2">
                  <c:v>0.9537512090500021</c:v>
                </c:pt>
                <c:pt idx="3">
                  <c:v>0.91252302025782683</c:v>
                </c:pt>
                <c:pt idx="4">
                  <c:v>0.87213346192730645</c:v>
                </c:pt>
                <c:pt idx="6" formatCode="0.00%">
                  <c:v>0.33100000000000002</c:v>
                </c:pt>
                <c:pt idx="7">
                  <c:v>0.15072525738704368</c:v>
                </c:pt>
                <c:pt idx="8">
                  <c:v>0.44589874745739827</c:v>
                </c:pt>
                <c:pt idx="9">
                  <c:v>0.27475583007428561</c:v>
                </c:pt>
                <c:pt idx="10">
                  <c:v>0.57294562078051026</c:v>
                </c:pt>
              </c:numCache>
            </c:numRef>
          </c:val>
          <c:extLst>
            <c:ext xmlns:c16="http://schemas.microsoft.com/office/drawing/2014/chart" uri="{C3380CC4-5D6E-409C-BE32-E72D297353CC}">
              <c16:uniqueId val="{00000002-CAD4-4CA3-9E22-77FC0BE1DB61}"/>
            </c:ext>
          </c:extLst>
        </c:ser>
        <c:ser>
          <c:idx val="4"/>
          <c:order val="4"/>
          <c:tx>
            <c:strRef>
              <c:f>'2018ACS'!$A$7</c:f>
              <c:strCache>
                <c:ptCount val="1"/>
                <c:pt idx="0">
                  <c:v>San Antonio</c:v>
                </c:pt>
              </c:strCache>
            </c:strRef>
          </c:tx>
          <c:spPr>
            <a:solidFill>
              <a:schemeClr val="accent1">
                <a:tint val="54000"/>
              </a:schemeClr>
            </a:solidFill>
            <a:ln>
              <a:noFill/>
            </a:ln>
            <a:effectLst/>
          </c:spPr>
          <c:invertIfNegative val="0"/>
          <c:cat>
            <c:strRef>
              <c:f>'2018ACS'!$B$2:$L$2</c:f>
              <c:strCache>
                <c:ptCount val="11"/>
                <c:pt idx="0">
                  <c:v>Total</c:v>
                </c:pt>
                <c:pt idx="1">
                  <c:v>Hispanic</c:v>
                </c:pt>
                <c:pt idx="2">
                  <c:v>NH White</c:v>
                </c:pt>
                <c:pt idx="3">
                  <c:v>Black</c:v>
                </c:pt>
                <c:pt idx="4">
                  <c:v>Asian</c:v>
                </c:pt>
                <c:pt idx="6">
                  <c:v>Total</c:v>
                </c:pt>
                <c:pt idx="7">
                  <c:v>Hispanic</c:v>
                </c:pt>
                <c:pt idx="8">
                  <c:v>NH White</c:v>
                </c:pt>
                <c:pt idx="9">
                  <c:v>Black</c:v>
                </c:pt>
                <c:pt idx="10">
                  <c:v>Asian</c:v>
                </c:pt>
              </c:strCache>
            </c:strRef>
          </c:cat>
          <c:val>
            <c:numRef>
              <c:f>'2018ACS'!$B$7:$L$7</c:f>
              <c:numCache>
                <c:formatCode>0.0%</c:formatCode>
                <c:ptCount val="11"/>
                <c:pt idx="0" formatCode="0.00%">
                  <c:v>0.85099999999999998</c:v>
                </c:pt>
                <c:pt idx="1">
                  <c:v>0.76079001644283506</c:v>
                </c:pt>
                <c:pt idx="2">
                  <c:v>0.95548273540600392</c:v>
                </c:pt>
                <c:pt idx="3">
                  <c:v>0.91949291918177212</c:v>
                </c:pt>
                <c:pt idx="4">
                  <c:v>0.87195285893529306</c:v>
                </c:pt>
                <c:pt idx="6" formatCode="0.00%">
                  <c:v>0.27500000000000002</c:v>
                </c:pt>
                <c:pt idx="7">
                  <c:v>0.16925783886021689</c:v>
                </c:pt>
                <c:pt idx="8">
                  <c:v>0.39928297387396888</c:v>
                </c:pt>
                <c:pt idx="9">
                  <c:v>0.2700400935219181</c:v>
                </c:pt>
                <c:pt idx="10">
                  <c:v>0.53188295393439688</c:v>
                </c:pt>
              </c:numCache>
            </c:numRef>
          </c:val>
          <c:extLst>
            <c:ext xmlns:c16="http://schemas.microsoft.com/office/drawing/2014/chart" uri="{C3380CC4-5D6E-409C-BE32-E72D297353CC}">
              <c16:uniqueId val="{00000003-CAD4-4CA3-9E22-77FC0BE1DB61}"/>
            </c:ext>
          </c:extLst>
        </c:ser>
        <c:dLbls>
          <c:showLegendKey val="0"/>
          <c:showVal val="0"/>
          <c:showCatName val="0"/>
          <c:showSerName val="0"/>
          <c:showPercent val="0"/>
          <c:showBubbleSize val="0"/>
        </c:dLbls>
        <c:gapWidth val="150"/>
        <c:axId val="219818752"/>
        <c:axId val="219820392"/>
      </c:barChart>
      <c:lineChart>
        <c:grouping val="standard"/>
        <c:varyColors val="0"/>
        <c:ser>
          <c:idx val="0"/>
          <c:order val="0"/>
          <c:tx>
            <c:strRef>
              <c:f>'2018ACS'!$A$3</c:f>
              <c:strCache>
                <c:ptCount val="1"/>
                <c:pt idx="0">
                  <c:v>Texas</c:v>
                </c:pt>
              </c:strCache>
            </c:strRef>
          </c:tx>
          <c:spPr>
            <a:ln w="38100" cap="rnd">
              <a:solidFill>
                <a:schemeClr val="accent5">
                  <a:lumMod val="50000"/>
                </a:schemeClr>
              </a:solidFill>
              <a:round/>
            </a:ln>
            <a:effectLst/>
          </c:spPr>
          <c:marker>
            <c:symbol val="none"/>
          </c:marker>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'2018ACS'!$B$2:$L$2</c:f>
              <c:strCache>
                <c:ptCount val="11"/>
                <c:pt idx="0">
                  <c:v>Total</c:v>
                </c:pt>
                <c:pt idx="1">
                  <c:v>Hispanic</c:v>
                </c:pt>
                <c:pt idx="2">
                  <c:v>NH White</c:v>
                </c:pt>
                <c:pt idx="3">
                  <c:v>Black</c:v>
                </c:pt>
                <c:pt idx="4">
                  <c:v>Asian</c:v>
                </c:pt>
                <c:pt idx="6">
                  <c:v>Total</c:v>
                </c:pt>
                <c:pt idx="7">
                  <c:v>Hispanic</c:v>
                </c:pt>
                <c:pt idx="8">
                  <c:v>NH White</c:v>
                </c:pt>
                <c:pt idx="9">
                  <c:v>Black</c:v>
                </c:pt>
                <c:pt idx="10">
                  <c:v>Asian</c:v>
                </c:pt>
              </c:strCache>
            </c:strRef>
          </c:cat>
          <c:val>
            <c:numRef>
              <c:f>'2018ACS'!$B$3:$L$3</c:f>
              <c:numCache>
                <c:formatCode>0.0%</c:formatCode>
                <c:ptCount val="11"/>
                <c:pt idx="0" formatCode="0.00%">
                  <c:v>0.84</c:v>
                </c:pt>
                <c:pt idx="1">
                  <c:v>0.66956918923231179</c:v>
                </c:pt>
                <c:pt idx="2">
                  <c:v>0.94272778576569882</c:v>
                </c:pt>
                <c:pt idx="3">
                  <c:v>0.90019655435949497</c:v>
                </c:pt>
                <c:pt idx="4">
                  <c:v>0.87924549480601644</c:v>
                </c:pt>
                <c:pt idx="6" formatCode="0.00%">
                  <c:v>0.30299999999999999</c:v>
                </c:pt>
                <c:pt idx="7">
                  <c:v>0.15186153862999641</c:v>
                </c:pt>
                <c:pt idx="8">
                  <c:v>0.39288975141680071</c:v>
                </c:pt>
                <c:pt idx="9">
                  <c:v>0.2502582997711722</c:v>
                </c:pt>
                <c:pt idx="10">
                  <c:v>0.59919182024122941</c:v>
                </c:pt>
              </c:numCache>
            </c:numRef>
          </c:val>
          <c:smooth val="0"/>
          <c:extLst>
            <c:ext xmlns:c16="http://schemas.microsoft.com/office/drawing/2014/chart" uri="{C3380CC4-5D6E-409C-BE32-E72D297353CC}">
              <c16:uniqueId val="{00000004-CAD4-4CA3-9E22-77FC0BE1DB61}"/>
            </c:ext>
          </c:extLst>
        </c:ser>
        <c:dLbls>
          <c:showLegendKey val="0"/>
          <c:showVal val="0"/>
          <c:showCatName val="0"/>
          <c:showSerName val="0"/>
          <c:showPercent val="0"/>
          <c:showBubbleSize val="0"/>
        </c:dLbls>
        <c:marker val="1"/>
        <c:smooth val="0"/>
        <c:axId val="219818752"/>
        <c:axId val="219820392"/>
      </c:lineChart>
      <c:catAx>
        <c:axId val="219818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9820392"/>
        <c:crosses val="autoZero"/>
        <c:auto val="1"/>
        <c:lblAlgn val="ctr"/>
        <c:lblOffset val="100"/>
        <c:noMultiLvlLbl val="0"/>
      </c:catAx>
      <c:valAx>
        <c:axId val="2198203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98187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1"/>
          <c:order val="1"/>
          <c:tx>
            <c:strRef>
              <c:f>'2018ACS'!$A$13</c:f>
              <c:strCache>
                <c:ptCount val="1"/>
                <c:pt idx="0">
                  <c:v>Austin</c:v>
                </c:pt>
              </c:strCache>
            </c:strRef>
          </c:tx>
          <c:spPr>
            <a:solidFill>
              <a:schemeClr val="accent2">
                <a:lumMod val="75000"/>
              </a:schemeClr>
            </a:solidFill>
            <a:ln>
              <a:noFill/>
            </a:ln>
            <a:effectLst/>
          </c:spPr>
          <c:invertIfNegative val="0"/>
          <c:cat>
            <c:strRef>
              <c:f>'2018ACS'!$B$11:$F$11</c:f>
              <c:strCache>
                <c:ptCount val="5"/>
                <c:pt idx="0">
                  <c:v>Total</c:v>
                </c:pt>
                <c:pt idx="1">
                  <c:v>NH White</c:v>
                </c:pt>
                <c:pt idx="2">
                  <c:v>Hispanic</c:v>
                </c:pt>
                <c:pt idx="3">
                  <c:v>Black</c:v>
                </c:pt>
                <c:pt idx="4">
                  <c:v>Asian</c:v>
                </c:pt>
              </c:strCache>
            </c:strRef>
          </c:cat>
          <c:val>
            <c:numRef>
              <c:f>'2018ACS'!$B$13:$F$13</c:f>
              <c:numCache>
                <c:formatCode>"$"#,##0_);[Red]\("$"#,##0\)</c:formatCode>
                <c:ptCount val="5"/>
                <c:pt idx="0">
                  <c:v>76925</c:v>
                </c:pt>
                <c:pt idx="1">
                  <c:v>89702</c:v>
                </c:pt>
                <c:pt idx="2">
                  <c:v>58758</c:v>
                </c:pt>
                <c:pt idx="3">
                  <c:v>55703</c:v>
                </c:pt>
                <c:pt idx="4">
                  <c:v>109500</c:v>
                </c:pt>
              </c:numCache>
            </c:numRef>
          </c:val>
          <c:extLst>
            <c:ext xmlns:c16="http://schemas.microsoft.com/office/drawing/2014/chart" uri="{C3380CC4-5D6E-409C-BE32-E72D297353CC}">
              <c16:uniqueId val="{00000000-CFE0-4F8B-AAFF-1432A837AF0D}"/>
            </c:ext>
          </c:extLst>
        </c:ser>
        <c:ser>
          <c:idx val="2"/>
          <c:order val="2"/>
          <c:tx>
            <c:strRef>
              <c:f>'2018ACS'!$A$14</c:f>
              <c:strCache>
                <c:ptCount val="1"/>
                <c:pt idx="0">
                  <c:v>Dallas</c:v>
                </c:pt>
              </c:strCache>
            </c:strRef>
          </c:tx>
          <c:spPr>
            <a:solidFill>
              <a:schemeClr val="accent6"/>
            </a:solidFill>
            <a:ln>
              <a:noFill/>
            </a:ln>
            <a:effectLst/>
          </c:spPr>
          <c:invertIfNegative val="0"/>
          <c:cat>
            <c:strRef>
              <c:f>'2018ACS'!$B$11:$F$11</c:f>
              <c:strCache>
                <c:ptCount val="5"/>
                <c:pt idx="0">
                  <c:v>Total</c:v>
                </c:pt>
                <c:pt idx="1">
                  <c:v>NH White</c:v>
                </c:pt>
                <c:pt idx="2">
                  <c:v>Hispanic</c:v>
                </c:pt>
                <c:pt idx="3">
                  <c:v>Black</c:v>
                </c:pt>
                <c:pt idx="4">
                  <c:v>Asian</c:v>
                </c:pt>
              </c:strCache>
            </c:strRef>
          </c:cat>
          <c:val>
            <c:numRef>
              <c:f>'2018ACS'!$B$14:$F$14</c:f>
              <c:numCache>
                <c:formatCode>"$"#,##0_);[Red]\("$"#,##0\)</c:formatCode>
                <c:ptCount val="5"/>
                <c:pt idx="0">
                  <c:v>69445</c:v>
                </c:pt>
                <c:pt idx="1">
                  <c:v>85091</c:v>
                </c:pt>
                <c:pt idx="2">
                  <c:v>54776</c:v>
                </c:pt>
                <c:pt idx="3">
                  <c:v>48697</c:v>
                </c:pt>
                <c:pt idx="4">
                  <c:v>91858</c:v>
                </c:pt>
              </c:numCache>
            </c:numRef>
          </c:val>
          <c:extLst>
            <c:ext xmlns:c16="http://schemas.microsoft.com/office/drawing/2014/chart" uri="{C3380CC4-5D6E-409C-BE32-E72D297353CC}">
              <c16:uniqueId val="{00000001-CFE0-4F8B-AAFF-1432A837AF0D}"/>
            </c:ext>
          </c:extLst>
        </c:ser>
        <c:ser>
          <c:idx val="3"/>
          <c:order val="3"/>
          <c:tx>
            <c:strRef>
              <c:f>'2018ACS'!$A$15</c:f>
              <c:strCache>
                <c:ptCount val="1"/>
                <c:pt idx="0">
                  <c:v>Houston</c:v>
                </c:pt>
              </c:strCache>
            </c:strRef>
          </c:tx>
          <c:spPr>
            <a:solidFill>
              <a:schemeClr val="accent6">
                <a:tint val="77000"/>
              </a:schemeClr>
            </a:solidFill>
            <a:ln>
              <a:noFill/>
            </a:ln>
            <a:effectLst/>
          </c:spPr>
          <c:invertIfNegative val="0"/>
          <c:cat>
            <c:strRef>
              <c:f>'2018ACS'!$B$11:$F$11</c:f>
              <c:strCache>
                <c:ptCount val="5"/>
                <c:pt idx="0">
                  <c:v>Total</c:v>
                </c:pt>
                <c:pt idx="1">
                  <c:v>NH White</c:v>
                </c:pt>
                <c:pt idx="2">
                  <c:v>Hispanic</c:v>
                </c:pt>
                <c:pt idx="3">
                  <c:v>Black</c:v>
                </c:pt>
                <c:pt idx="4">
                  <c:v>Asian</c:v>
                </c:pt>
              </c:strCache>
            </c:strRef>
          </c:cat>
          <c:val>
            <c:numRef>
              <c:f>'2018ACS'!$B$15:$F$15</c:f>
              <c:numCache>
                <c:formatCode>"$"#,##0_);[Red]\("$"#,##0\)</c:formatCode>
                <c:ptCount val="5"/>
                <c:pt idx="0">
                  <c:v>65394</c:v>
                </c:pt>
                <c:pt idx="1">
                  <c:v>87309</c:v>
                </c:pt>
                <c:pt idx="2">
                  <c:v>51052</c:v>
                </c:pt>
                <c:pt idx="3">
                  <c:v>47466</c:v>
                </c:pt>
                <c:pt idx="4">
                  <c:v>90098</c:v>
                </c:pt>
              </c:numCache>
            </c:numRef>
          </c:val>
          <c:extLst>
            <c:ext xmlns:c16="http://schemas.microsoft.com/office/drawing/2014/chart" uri="{C3380CC4-5D6E-409C-BE32-E72D297353CC}">
              <c16:uniqueId val="{00000002-CFE0-4F8B-AAFF-1432A837AF0D}"/>
            </c:ext>
          </c:extLst>
        </c:ser>
        <c:ser>
          <c:idx val="4"/>
          <c:order val="4"/>
          <c:tx>
            <c:strRef>
              <c:f>'2018ACS'!$A$16</c:f>
              <c:strCache>
                <c:ptCount val="1"/>
                <c:pt idx="0">
                  <c:v>San Antonio</c:v>
                </c:pt>
              </c:strCache>
            </c:strRef>
          </c:tx>
          <c:spPr>
            <a:solidFill>
              <a:schemeClr val="accent6">
                <a:tint val="54000"/>
              </a:schemeClr>
            </a:solidFill>
            <a:ln>
              <a:noFill/>
            </a:ln>
            <a:effectLst/>
          </c:spPr>
          <c:invertIfNegative val="0"/>
          <c:cat>
            <c:strRef>
              <c:f>'2018ACS'!$B$11:$F$11</c:f>
              <c:strCache>
                <c:ptCount val="5"/>
                <c:pt idx="0">
                  <c:v>Total</c:v>
                </c:pt>
                <c:pt idx="1">
                  <c:v>NH White</c:v>
                </c:pt>
                <c:pt idx="2">
                  <c:v>Hispanic</c:v>
                </c:pt>
                <c:pt idx="3">
                  <c:v>Black</c:v>
                </c:pt>
                <c:pt idx="4">
                  <c:v>Asian</c:v>
                </c:pt>
              </c:strCache>
            </c:strRef>
          </c:cat>
          <c:val>
            <c:numRef>
              <c:f>'2018ACS'!$B$16:$F$16</c:f>
              <c:numCache>
                <c:formatCode>"$"#,##0_);[Red]\("$"#,##0\)</c:formatCode>
                <c:ptCount val="5"/>
                <c:pt idx="0">
                  <c:v>57379</c:v>
                </c:pt>
                <c:pt idx="1">
                  <c:v>72266</c:v>
                </c:pt>
                <c:pt idx="2">
                  <c:v>47583</c:v>
                </c:pt>
                <c:pt idx="3">
                  <c:v>48015</c:v>
                </c:pt>
                <c:pt idx="4">
                  <c:v>75286</c:v>
                </c:pt>
              </c:numCache>
            </c:numRef>
          </c:val>
          <c:extLst>
            <c:ext xmlns:c16="http://schemas.microsoft.com/office/drawing/2014/chart" uri="{C3380CC4-5D6E-409C-BE32-E72D297353CC}">
              <c16:uniqueId val="{00000003-CFE0-4F8B-AAFF-1432A837AF0D}"/>
            </c:ext>
          </c:extLst>
        </c:ser>
        <c:dLbls>
          <c:showLegendKey val="0"/>
          <c:showVal val="0"/>
          <c:showCatName val="0"/>
          <c:showSerName val="0"/>
          <c:showPercent val="0"/>
          <c:showBubbleSize val="0"/>
        </c:dLbls>
        <c:gapWidth val="150"/>
        <c:axId val="758440168"/>
        <c:axId val="758442464"/>
      </c:barChart>
      <c:lineChart>
        <c:grouping val="standard"/>
        <c:varyColors val="0"/>
        <c:ser>
          <c:idx val="0"/>
          <c:order val="0"/>
          <c:tx>
            <c:strRef>
              <c:f>'2018ACS'!$A$12</c:f>
              <c:strCache>
                <c:ptCount val="1"/>
                <c:pt idx="0">
                  <c:v>Texas</c:v>
                </c:pt>
              </c:strCache>
            </c:strRef>
          </c:tx>
          <c:spPr>
            <a:ln w="28575" cap="rnd">
              <a:solidFill>
                <a:schemeClr val="accent6">
                  <a:shade val="53000"/>
                </a:schemeClr>
              </a:solidFill>
              <a:round/>
            </a:ln>
            <a:effectLst/>
          </c:spPr>
          <c:marker>
            <c:symbol val="circle"/>
            <c:size val="5"/>
            <c:spPr>
              <a:solidFill>
                <a:schemeClr val="accent6">
                  <a:shade val="53000"/>
                </a:schemeClr>
              </a:solidFill>
              <a:ln w="9525">
                <a:solidFill>
                  <a:schemeClr val="accent6">
                    <a:shade val="53000"/>
                  </a:schemeClr>
                </a:solidFill>
              </a:ln>
              <a:effectLst/>
            </c:spPr>
          </c:marker>
          <c:dLbls>
            <c:dLbl>
              <c:idx val="0"/>
              <c:layout>
                <c:manualLayout>
                  <c:x val="-4.8775863317703283E-2"/>
                  <c:y val="-0.10576627409008175"/>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CFE0-4F8B-AAFF-1432A837AF0D}"/>
                </c:ext>
              </c:extLst>
            </c:dLbl>
            <c:dLbl>
              <c:idx val="1"/>
              <c:layout>
                <c:manualLayout>
                  <c:x val="-6.2765524737604342E-2"/>
                  <c:y val="-0.14286426478111505"/>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CFE0-4F8B-AAFF-1432A837AF0D}"/>
                </c:ext>
              </c:extLst>
            </c:dLbl>
            <c:dLbl>
              <c:idx val="2"/>
              <c:layout>
                <c:manualLayout>
                  <c:x val="-6.1016817060116781E-2"/>
                  <c:y val="-0.10576627409008171"/>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FE0-4F8B-AAFF-1432A837AF0D}"/>
                </c:ext>
              </c:extLst>
            </c:dLbl>
            <c:dLbl>
              <c:idx val="3"/>
              <c:layout>
                <c:manualLayout>
                  <c:x val="-6.1016817060116711E-2"/>
                  <c:y val="-0.11565907160769055"/>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FE0-4F8B-AAFF-1432A837AF0D}"/>
                </c:ext>
              </c:extLst>
            </c:dLbl>
            <c:dLbl>
              <c:idx val="4"/>
              <c:layout>
                <c:manualLayout>
                  <c:x val="-2.9922453764582215E-2"/>
                  <c:y val="-5.630228650203727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CFE0-4F8B-AAFF-1432A837AF0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'2018ACS'!$B$11:$F$11</c:f>
              <c:strCache>
                <c:ptCount val="5"/>
                <c:pt idx="0">
                  <c:v>Total</c:v>
                </c:pt>
                <c:pt idx="1">
                  <c:v>NH White</c:v>
                </c:pt>
                <c:pt idx="2">
                  <c:v>Hispanic</c:v>
                </c:pt>
                <c:pt idx="3">
                  <c:v>Black</c:v>
                </c:pt>
                <c:pt idx="4">
                  <c:v>Asian</c:v>
                </c:pt>
              </c:strCache>
            </c:strRef>
          </c:cat>
          <c:val>
            <c:numRef>
              <c:f>'2018ACS'!$B$12:$F$12</c:f>
              <c:numCache>
                <c:formatCode>"$"#,##0_);[Red]\("$"#,##0\)</c:formatCode>
                <c:ptCount val="5"/>
                <c:pt idx="0">
                  <c:v>60629</c:v>
                </c:pt>
                <c:pt idx="1">
                  <c:v>74509</c:v>
                </c:pt>
                <c:pt idx="2">
                  <c:v>48175</c:v>
                </c:pt>
                <c:pt idx="3">
                  <c:v>45545</c:v>
                </c:pt>
                <c:pt idx="4">
                  <c:v>87120</c:v>
                </c:pt>
              </c:numCache>
            </c:numRef>
          </c:val>
          <c:smooth val="0"/>
          <c:extLst>
            <c:ext xmlns:c16="http://schemas.microsoft.com/office/drawing/2014/chart" uri="{C3380CC4-5D6E-409C-BE32-E72D297353CC}">
              <c16:uniqueId val="{00000004-CFE0-4F8B-AAFF-1432A837AF0D}"/>
            </c:ext>
          </c:extLst>
        </c:ser>
        <c:dLbls>
          <c:showLegendKey val="0"/>
          <c:showVal val="0"/>
          <c:showCatName val="0"/>
          <c:showSerName val="0"/>
          <c:showPercent val="0"/>
          <c:showBubbleSize val="0"/>
        </c:dLbls>
        <c:marker val="1"/>
        <c:smooth val="0"/>
        <c:axId val="758440168"/>
        <c:axId val="758442464"/>
      </c:lineChart>
      <c:catAx>
        <c:axId val="758440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58442464"/>
        <c:crosses val="autoZero"/>
        <c:auto val="1"/>
        <c:lblAlgn val="ctr"/>
        <c:lblOffset val="100"/>
        <c:noMultiLvlLbl val="0"/>
      </c:catAx>
      <c:valAx>
        <c:axId val="75844246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584401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1"/>
          <c:order val="1"/>
          <c:tx>
            <c:strRef>
              <c:f>'2018ACS'!$A$30</c:f>
              <c:strCache>
                <c:ptCount val="1"/>
                <c:pt idx="0">
                  <c:v>Austin</c:v>
                </c:pt>
              </c:strCache>
            </c:strRef>
          </c:tx>
          <c:spPr>
            <a:solidFill>
              <a:schemeClr val="accent1">
                <a:lumMod val="75000"/>
              </a:schemeClr>
            </a:solidFill>
            <a:ln>
              <a:noFill/>
            </a:ln>
            <a:effectLst/>
          </c:spPr>
          <c:invertIfNegative val="0"/>
          <c:cat>
            <c:strRef>
              <c:f>'2018ACS'!$B$28:$L$28</c:f>
              <c:strCache>
                <c:ptCount val="11"/>
                <c:pt idx="0">
                  <c:v>Total</c:v>
                </c:pt>
                <c:pt idx="1">
                  <c:v>NH White</c:v>
                </c:pt>
                <c:pt idx="2">
                  <c:v>Hispanic</c:v>
                </c:pt>
                <c:pt idx="3">
                  <c:v>Black</c:v>
                </c:pt>
                <c:pt idx="4">
                  <c:v>Asian</c:v>
                </c:pt>
                <c:pt idx="6">
                  <c:v>Total</c:v>
                </c:pt>
                <c:pt idx="7">
                  <c:v>NH White</c:v>
                </c:pt>
                <c:pt idx="8">
                  <c:v>Hispanic</c:v>
                </c:pt>
                <c:pt idx="9">
                  <c:v>Black</c:v>
                </c:pt>
                <c:pt idx="10">
                  <c:v>Asian</c:v>
                </c:pt>
              </c:strCache>
            </c:strRef>
          </c:cat>
          <c:val>
            <c:numRef>
              <c:f>'2018ACS'!$B$30:$L$30</c:f>
              <c:numCache>
                <c:formatCode>0.00%</c:formatCode>
                <c:ptCount val="11"/>
                <c:pt idx="0">
                  <c:v>4.3999999999999997E-2</c:v>
                </c:pt>
                <c:pt idx="1">
                  <c:v>3.9E-2</c:v>
                </c:pt>
                <c:pt idx="2">
                  <c:v>5.0999999999999997E-2</c:v>
                </c:pt>
                <c:pt idx="3">
                  <c:v>4.7E-2</c:v>
                </c:pt>
                <c:pt idx="4">
                  <c:v>4.2000000000000003E-2</c:v>
                </c:pt>
                <c:pt idx="6">
                  <c:v>0.112</c:v>
                </c:pt>
                <c:pt idx="7">
                  <c:v>7.0000000000000007E-2</c:v>
                </c:pt>
                <c:pt idx="8">
                  <c:v>0.16200000000000001</c:v>
                </c:pt>
                <c:pt idx="9">
                  <c:v>0.20699999999999999</c:v>
                </c:pt>
                <c:pt idx="10">
                  <c:v>9.5000000000000001E-2</c:v>
                </c:pt>
              </c:numCache>
            </c:numRef>
          </c:val>
          <c:extLst>
            <c:ext xmlns:c16="http://schemas.microsoft.com/office/drawing/2014/chart" uri="{C3380CC4-5D6E-409C-BE32-E72D297353CC}">
              <c16:uniqueId val="{00000000-C4DB-44C4-B2F8-47E4C55E1197}"/>
            </c:ext>
          </c:extLst>
        </c:ser>
        <c:ser>
          <c:idx val="2"/>
          <c:order val="2"/>
          <c:tx>
            <c:strRef>
              <c:f>'2018ACS'!$A$31</c:f>
              <c:strCache>
                <c:ptCount val="1"/>
                <c:pt idx="0">
                  <c:v>Dallas</c:v>
                </c:pt>
              </c:strCache>
            </c:strRef>
          </c:tx>
          <c:spPr>
            <a:solidFill>
              <a:schemeClr val="accent6"/>
            </a:solidFill>
            <a:ln>
              <a:noFill/>
            </a:ln>
            <a:effectLst/>
          </c:spPr>
          <c:invertIfNegative val="0"/>
          <c:cat>
            <c:strRef>
              <c:f>'2018ACS'!$B$28:$L$28</c:f>
              <c:strCache>
                <c:ptCount val="11"/>
                <c:pt idx="0">
                  <c:v>Total</c:v>
                </c:pt>
                <c:pt idx="1">
                  <c:v>NH White</c:v>
                </c:pt>
                <c:pt idx="2">
                  <c:v>Hispanic</c:v>
                </c:pt>
                <c:pt idx="3">
                  <c:v>Black</c:v>
                </c:pt>
                <c:pt idx="4">
                  <c:v>Asian</c:v>
                </c:pt>
                <c:pt idx="6">
                  <c:v>Total</c:v>
                </c:pt>
                <c:pt idx="7">
                  <c:v>NH White</c:v>
                </c:pt>
                <c:pt idx="8">
                  <c:v>Hispanic</c:v>
                </c:pt>
                <c:pt idx="9">
                  <c:v>Black</c:v>
                </c:pt>
                <c:pt idx="10">
                  <c:v>Asian</c:v>
                </c:pt>
              </c:strCache>
            </c:strRef>
          </c:cat>
          <c:val>
            <c:numRef>
              <c:f>'2018ACS'!$B$31:$L$31</c:f>
              <c:numCache>
                <c:formatCode>0.00%</c:formatCode>
                <c:ptCount val="11"/>
                <c:pt idx="0">
                  <c:v>4.2999999999999997E-2</c:v>
                </c:pt>
                <c:pt idx="1">
                  <c:v>3.5000000000000003E-2</c:v>
                </c:pt>
                <c:pt idx="2">
                  <c:v>4.3999999999999997E-2</c:v>
                </c:pt>
                <c:pt idx="3">
                  <c:v>6.4000000000000001E-2</c:v>
                </c:pt>
                <c:pt idx="4">
                  <c:v>3.7999999999999999E-2</c:v>
                </c:pt>
                <c:pt idx="6">
                  <c:v>0.112</c:v>
                </c:pt>
                <c:pt idx="7">
                  <c:v>6.6000000000000003E-2</c:v>
                </c:pt>
                <c:pt idx="8">
                  <c:v>0.159</c:v>
                </c:pt>
                <c:pt idx="9">
                  <c:v>0.17</c:v>
                </c:pt>
                <c:pt idx="10">
                  <c:v>9.7000000000000003E-2</c:v>
                </c:pt>
              </c:numCache>
            </c:numRef>
          </c:val>
          <c:extLst>
            <c:ext xmlns:c16="http://schemas.microsoft.com/office/drawing/2014/chart" uri="{C3380CC4-5D6E-409C-BE32-E72D297353CC}">
              <c16:uniqueId val="{00000001-C4DB-44C4-B2F8-47E4C55E1197}"/>
            </c:ext>
          </c:extLst>
        </c:ser>
        <c:ser>
          <c:idx val="3"/>
          <c:order val="3"/>
          <c:tx>
            <c:strRef>
              <c:f>'2018ACS'!$A$32</c:f>
              <c:strCache>
                <c:ptCount val="1"/>
                <c:pt idx="0">
                  <c:v>Houston</c:v>
                </c:pt>
              </c:strCache>
            </c:strRef>
          </c:tx>
          <c:spPr>
            <a:solidFill>
              <a:schemeClr val="accent6">
                <a:tint val="77000"/>
              </a:schemeClr>
            </a:solidFill>
            <a:ln>
              <a:noFill/>
            </a:ln>
            <a:effectLst/>
          </c:spPr>
          <c:invertIfNegative val="0"/>
          <c:cat>
            <c:strRef>
              <c:f>'2018ACS'!$B$28:$L$28</c:f>
              <c:strCache>
                <c:ptCount val="11"/>
                <c:pt idx="0">
                  <c:v>Total</c:v>
                </c:pt>
                <c:pt idx="1">
                  <c:v>NH White</c:v>
                </c:pt>
                <c:pt idx="2">
                  <c:v>Hispanic</c:v>
                </c:pt>
                <c:pt idx="3">
                  <c:v>Black</c:v>
                </c:pt>
                <c:pt idx="4">
                  <c:v>Asian</c:v>
                </c:pt>
                <c:pt idx="6">
                  <c:v>Total</c:v>
                </c:pt>
                <c:pt idx="7">
                  <c:v>NH White</c:v>
                </c:pt>
                <c:pt idx="8">
                  <c:v>Hispanic</c:v>
                </c:pt>
                <c:pt idx="9">
                  <c:v>Black</c:v>
                </c:pt>
                <c:pt idx="10">
                  <c:v>Asian</c:v>
                </c:pt>
              </c:strCache>
            </c:strRef>
          </c:cat>
          <c:val>
            <c:numRef>
              <c:f>'2018ACS'!$B$32:$L$32</c:f>
              <c:numCache>
                <c:formatCode>0.00%</c:formatCode>
                <c:ptCount val="11"/>
                <c:pt idx="0">
                  <c:v>5.3999999999999999E-2</c:v>
                </c:pt>
                <c:pt idx="1">
                  <c:v>4.4999999999999998E-2</c:v>
                </c:pt>
                <c:pt idx="2">
                  <c:v>5.0999999999999997E-2</c:v>
                </c:pt>
                <c:pt idx="3">
                  <c:v>8.3000000000000004E-2</c:v>
                </c:pt>
                <c:pt idx="4">
                  <c:v>3.7999999999999999E-2</c:v>
                </c:pt>
                <c:pt idx="6">
                  <c:v>0.14299999999999999</c:v>
                </c:pt>
                <c:pt idx="7">
                  <c:v>7.1999999999999995E-2</c:v>
                </c:pt>
                <c:pt idx="8">
                  <c:v>0.2</c:v>
                </c:pt>
                <c:pt idx="9">
                  <c:v>0.19</c:v>
                </c:pt>
                <c:pt idx="10">
                  <c:v>9.7000000000000003E-2</c:v>
                </c:pt>
              </c:numCache>
            </c:numRef>
          </c:val>
          <c:extLst>
            <c:ext xmlns:c16="http://schemas.microsoft.com/office/drawing/2014/chart" uri="{C3380CC4-5D6E-409C-BE32-E72D297353CC}">
              <c16:uniqueId val="{00000002-C4DB-44C4-B2F8-47E4C55E1197}"/>
            </c:ext>
          </c:extLst>
        </c:ser>
        <c:ser>
          <c:idx val="4"/>
          <c:order val="4"/>
          <c:tx>
            <c:strRef>
              <c:f>'2018ACS'!$A$33</c:f>
              <c:strCache>
                <c:ptCount val="1"/>
                <c:pt idx="0">
                  <c:v>San Antonio</c:v>
                </c:pt>
              </c:strCache>
            </c:strRef>
          </c:tx>
          <c:spPr>
            <a:solidFill>
              <a:schemeClr val="accent6">
                <a:tint val="54000"/>
              </a:schemeClr>
            </a:solidFill>
            <a:ln>
              <a:noFill/>
            </a:ln>
            <a:effectLst/>
          </c:spPr>
          <c:invertIfNegative val="0"/>
          <c:cat>
            <c:strRef>
              <c:f>'2018ACS'!$B$28:$L$28</c:f>
              <c:strCache>
                <c:ptCount val="11"/>
                <c:pt idx="0">
                  <c:v>Total</c:v>
                </c:pt>
                <c:pt idx="1">
                  <c:v>NH White</c:v>
                </c:pt>
                <c:pt idx="2">
                  <c:v>Hispanic</c:v>
                </c:pt>
                <c:pt idx="3">
                  <c:v>Black</c:v>
                </c:pt>
                <c:pt idx="4">
                  <c:v>Asian</c:v>
                </c:pt>
                <c:pt idx="6">
                  <c:v>Total</c:v>
                </c:pt>
                <c:pt idx="7">
                  <c:v>NH White</c:v>
                </c:pt>
                <c:pt idx="8">
                  <c:v>Hispanic</c:v>
                </c:pt>
                <c:pt idx="9">
                  <c:v>Black</c:v>
                </c:pt>
                <c:pt idx="10">
                  <c:v>Asian</c:v>
                </c:pt>
              </c:strCache>
            </c:strRef>
          </c:cat>
          <c:val>
            <c:numRef>
              <c:f>'2018ACS'!$B$33:$L$33</c:f>
              <c:numCache>
                <c:formatCode>0.00%</c:formatCode>
                <c:ptCount val="11"/>
                <c:pt idx="0">
                  <c:v>5.2999999999999999E-2</c:v>
                </c:pt>
                <c:pt idx="1">
                  <c:v>4.5999999999999999E-2</c:v>
                </c:pt>
                <c:pt idx="2">
                  <c:v>5.7000000000000002E-2</c:v>
                </c:pt>
                <c:pt idx="3">
                  <c:v>5.3999999999999999E-2</c:v>
                </c:pt>
                <c:pt idx="4">
                  <c:v>0.04</c:v>
                </c:pt>
                <c:pt idx="6">
                  <c:v>0.154</c:v>
                </c:pt>
                <c:pt idx="7">
                  <c:v>9.1999999999999998E-2</c:v>
                </c:pt>
                <c:pt idx="8">
                  <c:v>0.192</c:v>
                </c:pt>
                <c:pt idx="9">
                  <c:v>0.16900000000000001</c:v>
                </c:pt>
                <c:pt idx="10">
                  <c:v>0.16700000000000001</c:v>
                </c:pt>
              </c:numCache>
            </c:numRef>
          </c:val>
          <c:extLst>
            <c:ext xmlns:c16="http://schemas.microsoft.com/office/drawing/2014/chart" uri="{C3380CC4-5D6E-409C-BE32-E72D297353CC}">
              <c16:uniqueId val="{00000003-C4DB-44C4-B2F8-47E4C55E1197}"/>
            </c:ext>
          </c:extLst>
        </c:ser>
        <c:dLbls>
          <c:showLegendKey val="0"/>
          <c:showVal val="0"/>
          <c:showCatName val="0"/>
          <c:showSerName val="0"/>
          <c:showPercent val="0"/>
          <c:showBubbleSize val="0"/>
        </c:dLbls>
        <c:gapWidth val="150"/>
        <c:axId val="645351920"/>
        <c:axId val="645350280"/>
      </c:barChart>
      <c:lineChart>
        <c:grouping val="standard"/>
        <c:varyColors val="0"/>
        <c:ser>
          <c:idx val="0"/>
          <c:order val="0"/>
          <c:tx>
            <c:strRef>
              <c:f>'2018ACS'!$A$29</c:f>
              <c:strCache>
                <c:ptCount val="1"/>
                <c:pt idx="0">
                  <c:v>Texas</c:v>
                </c:pt>
              </c:strCache>
            </c:strRef>
          </c:tx>
          <c:spPr>
            <a:ln w="38100" cap="rnd">
              <a:solidFill>
                <a:srgbClr val="254061"/>
              </a:solidFill>
              <a:round/>
            </a:ln>
            <a:effectLst/>
          </c:spPr>
          <c:marker>
            <c:symbol val="circle"/>
            <c:size val="5"/>
            <c:spPr>
              <a:solidFill>
                <a:schemeClr val="accent6">
                  <a:shade val="53000"/>
                </a:schemeClr>
              </a:solidFill>
              <a:ln w="9525">
                <a:solidFill>
                  <a:schemeClr val="accent6">
                    <a:shade val="53000"/>
                  </a:schemeClr>
                </a:solidFill>
              </a:ln>
              <a:effectLst/>
            </c:spPr>
          </c:marker>
          <c:dLbls>
            <c:dLbl>
              <c:idx val="4"/>
              <c:layout>
                <c:manualLayout>
                  <c:x val="-3.2269336332007632E-2"/>
                  <c:y val="-5.472465844512720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C4DB-44C4-B2F8-47E4C55E1197}"/>
                </c:ext>
              </c:extLst>
            </c:dLbl>
            <c:dLbl>
              <c:idx val="7"/>
              <c:layout>
                <c:manualLayout>
                  <c:x val="-3.3712026160169696E-2"/>
                  <c:y val="-7.4143511054697894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4.8669084554233265E-2"/>
                      <c:h val="5.362030676817732E-2"/>
                    </c:manualLayout>
                  </c15:layout>
                </c:ext>
                <c:ext xmlns:c16="http://schemas.microsoft.com/office/drawing/2014/chart" uri="{C3380CC4-5D6E-409C-BE32-E72D297353CC}">
                  <c16:uniqueId val="{00000006-C4DB-44C4-B2F8-47E4C55E1197}"/>
                </c:ext>
              </c:extLst>
            </c:dLbl>
            <c:dLbl>
              <c:idx val="10"/>
              <c:layout>
                <c:manualLayout>
                  <c:x val="-1.7489490231797088E-2"/>
                  <c:y val="-6.200672817371616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4DB-44C4-B2F8-47E4C55E1197}"/>
                </c:ext>
              </c:extLst>
            </c:dLbl>
            <c:numFmt formatCode="0.0%"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'2018ACS'!$B$28:$L$28</c:f>
              <c:strCache>
                <c:ptCount val="11"/>
                <c:pt idx="0">
                  <c:v>Total</c:v>
                </c:pt>
                <c:pt idx="1">
                  <c:v>NH White</c:v>
                </c:pt>
                <c:pt idx="2">
                  <c:v>Hispanic</c:v>
                </c:pt>
                <c:pt idx="3">
                  <c:v>Black</c:v>
                </c:pt>
                <c:pt idx="4">
                  <c:v>Asian</c:v>
                </c:pt>
                <c:pt idx="6">
                  <c:v>Total</c:v>
                </c:pt>
                <c:pt idx="7">
                  <c:v>NH White</c:v>
                </c:pt>
                <c:pt idx="8">
                  <c:v>Hispanic</c:v>
                </c:pt>
                <c:pt idx="9">
                  <c:v>Black</c:v>
                </c:pt>
                <c:pt idx="10">
                  <c:v>Asian</c:v>
                </c:pt>
              </c:strCache>
            </c:strRef>
          </c:cat>
          <c:val>
            <c:numRef>
              <c:f>'2018ACS'!$B$29:$L$29</c:f>
              <c:numCache>
                <c:formatCode>0.00%</c:formatCode>
                <c:ptCount val="11"/>
                <c:pt idx="0">
                  <c:v>4.9000000000000002E-2</c:v>
                </c:pt>
                <c:pt idx="1">
                  <c:v>4.1000000000000002E-2</c:v>
                </c:pt>
                <c:pt idx="2">
                  <c:v>5.0999999999999997E-2</c:v>
                </c:pt>
                <c:pt idx="3">
                  <c:v>7.3999999999999996E-2</c:v>
                </c:pt>
                <c:pt idx="4">
                  <c:v>3.6999999999999998E-2</c:v>
                </c:pt>
                <c:pt idx="6">
                  <c:v>0.14899999999999999</c:v>
                </c:pt>
                <c:pt idx="7">
                  <c:v>8.5000000000000006E-2</c:v>
                </c:pt>
                <c:pt idx="8">
                  <c:v>0.20899999999999999</c:v>
                </c:pt>
                <c:pt idx="9">
                  <c:v>0.19600000000000001</c:v>
                </c:pt>
                <c:pt idx="10">
                  <c:v>0.108</c:v>
                </c:pt>
              </c:numCache>
            </c:numRef>
          </c:val>
          <c:smooth val="0"/>
          <c:extLst>
            <c:ext xmlns:c16="http://schemas.microsoft.com/office/drawing/2014/chart" uri="{C3380CC4-5D6E-409C-BE32-E72D297353CC}">
              <c16:uniqueId val="{00000004-C4DB-44C4-B2F8-47E4C55E1197}"/>
            </c:ext>
          </c:extLst>
        </c:ser>
        <c:dLbls>
          <c:showLegendKey val="0"/>
          <c:showVal val="0"/>
          <c:showCatName val="0"/>
          <c:showSerName val="0"/>
          <c:showPercent val="0"/>
          <c:showBubbleSize val="0"/>
        </c:dLbls>
        <c:marker val="1"/>
        <c:smooth val="0"/>
        <c:axId val="645351920"/>
        <c:axId val="645350280"/>
      </c:lineChart>
      <c:catAx>
        <c:axId val="64535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45350280"/>
        <c:crosses val="autoZero"/>
        <c:auto val="1"/>
        <c:lblAlgn val="ctr"/>
        <c:lblOffset val="100"/>
        <c:noMultiLvlLbl val="0"/>
      </c:catAx>
      <c:valAx>
        <c:axId val="64535028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453519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54062416175666"/>
          <c:y val="0.11212630239401893"/>
          <c:w val="0.77519932848038642"/>
          <c:h val="0.77066377858433055"/>
        </c:manualLayout>
      </c:layout>
      <c:lineChart>
        <c:grouping val="standard"/>
        <c:varyColors val="0"/>
        <c:ser>
          <c:idx val="2"/>
          <c:order val="0"/>
          <c:tx>
            <c:strRef>
              <c:f>Sheet!$B$1</c:f>
              <c:strCache>
                <c:ptCount val="1"/>
                <c:pt idx="0">
                  <c:v>Zero Migration</c:v>
                </c:pt>
              </c:strCache>
            </c:strRef>
          </c:tx>
          <c:spPr>
            <a:ln w="50800" cmpd="sng">
              <a:solidFill>
                <a:srgbClr val="0099CC"/>
              </a:solidFill>
              <a:prstDash val="sysDash"/>
            </a:ln>
          </c:spPr>
          <c:marker>
            <c:symbol val="none"/>
          </c:marker>
          <c:dLbls>
            <c:dLbl>
              <c:idx val="9"/>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530-4093-B44F-18ECA27564D9}"/>
                </c:ext>
              </c:extLst>
            </c:dLbl>
            <c:numFmt formatCode="#,##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Sheet!$A$2:$A$11</c:f>
              <c:numCache>
                <c:formatCode>General</c:formatCode>
                <c:ptCount val="10"/>
                <c:pt idx="1">
                  <c:v>2010</c:v>
                </c:pt>
                <c:pt idx="2">
                  <c:v>2015</c:v>
                </c:pt>
                <c:pt idx="3">
                  <c:v>2020</c:v>
                </c:pt>
                <c:pt idx="4">
                  <c:v>2025</c:v>
                </c:pt>
                <c:pt idx="5">
                  <c:v>2030</c:v>
                </c:pt>
                <c:pt idx="6">
                  <c:v>2035</c:v>
                </c:pt>
                <c:pt idx="7">
                  <c:v>2040</c:v>
                </c:pt>
                <c:pt idx="8">
                  <c:v>2045</c:v>
                </c:pt>
                <c:pt idx="9">
                  <c:v>2050</c:v>
                </c:pt>
              </c:numCache>
            </c:numRef>
          </c:cat>
          <c:val>
            <c:numRef>
              <c:f>Sheet!$B$2:$B$11</c:f>
              <c:numCache>
                <c:formatCode>#,##0</c:formatCode>
                <c:ptCount val="10"/>
                <c:pt idx="1">
                  <c:v>25145561</c:v>
                </c:pt>
                <c:pt idx="2">
                  <c:v>26230098</c:v>
                </c:pt>
                <c:pt idx="3">
                  <c:v>27238610</c:v>
                </c:pt>
                <c:pt idx="4">
                  <c:v>28165689</c:v>
                </c:pt>
                <c:pt idx="5">
                  <c:v>28994210</c:v>
                </c:pt>
                <c:pt idx="6">
                  <c:v>29705207</c:v>
                </c:pt>
                <c:pt idx="7">
                  <c:v>30305304</c:v>
                </c:pt>
                <c:pt idx="8">
                  <c:v>30808219</c:v>
                </c:pt>
                <c:pt idx="9">
                  <c:v>31246355</c:v>
                </c:pt>
              </c:numCache>
            </c:numRef>
          </c:val>
          <c:smooth val="0"/>
          <c:extLst>
            <c:ext xmlns:c16="http://schemas.microsoft.com/office/drawing/2014/chart" uri="{C3380CC4-5D6E-409C-BE32-E72D297353CC}">
              <c16:uniqueId val="{00000001-1530-4093-B44F-18ECA27564D9}"/>
            </c:ext>
          </c:extLst>
        </c:ser>
        <c:ser>
          <c:idx val="3"/>
          <c:order val="1"/>
          <c:tx>
            <c:strRef>
              <c:f>Sheet!$C$1</c:f>
              <c:strCache>
                <c:ptCount val="1"/>
                <c:pt idx="0">
                  <c:v>0.5 Migration</c:v>
                </c:pt>
              </c:strCache>
            </c:strRef>
          </c:tx>
          <c:spPr>
            <a:ln w="57150" cmpd="dbl">
              <a:solidFill>
                <a:srgbClr val="002060"/>
              </a:solidFill>
            </a:ln>
          </c:spPr>
          <c:marker>
            <c:symbol val="none"/>
          </c:marker>
          <c:dLbls>
            <c:dLbl>
              <c:idx val="9"/>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530-4093-B44F-18ECA27564D9}"/>
                </c:ext>
              </c:extLst>
            </c:dLbl>
            <c:numFmt formatCode="#,##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Sheet!$A$2:$A$11</c:f>
              <c:numCache>
                <c:formatCode>General</c:formatCode>
                <c:ptCount val="10"/>
                <c:pt idx="1">
                  <c:v>2010</c:v>
                </c:pt>
                <c:pt idx="2">
                  <c:v>2015</c:v>
                </c:pt>
                <c:pt idx="3">
                  <c:v>2020</c:v>
                </c:pt>
                <c:pt idx="4">
                  <c:v>2025</c:v>
                </c:pt>
                <c:pt idx="5">
                  <c:v>2030</c:v>
                </c:pt>
                <c:pt idx="6">
                  <c:v>2035</c:v>
                </c:pt>
                <c:pt idx="7">
                  <c:v>2040</c:v>
                </c:pt>
                <c:pt idx="8">
                  <c:v>2045</c:v>
                </c:pt>
                <c:pt idx="9">
                  <c:v>2050</c:v>
                </c:pt>
              </c:numCache>
            </c:numRef>
          </c:cat>
          <c:val>
            <c:numRef>
              <c:f>Sheet!$C$2:$C$11</c:f>
              <c:numCache>
                <c:formatCode>#,##0</c:formatCode>
                <c:ptCount val="10"/>
                <c:pt idx="1">
                  <c:v>25145561</c:v>
                </c:pt>
                <c:pt idx="2">
                  <c:v>26947116</c:v>
                </c:pt>
                <c:pt idx="3">
                  <c:v>28813282</c:v>
                </c:pt>
                <c:pt idx="4">
                  <c:v>30734321</c:v>
                </c:pt>
                <c:pt idx="5">
                  <c:v>32680217</c:v>
                </c:pt>
                <c:pt idx="6">
                  <c:v>34616890</c:v>
                </c:pt>
                <c:pt idx="7">
                  <c:v>36550595</c:v>
                </c:pt>
                <c:pt idx="8">
                  <c:v>38499538</c:v>
                </c:pt>
                <c:pt idx="9">
                  <c:v>40502749</c:v>
                </c:pt>
              </c:numCache>
            </c:numRef>
          </c:val>
          <c:smooth val="0"/>
          <c:extLst>
            <c:ext xmlns:c16="http://schemas.microsoft.com/office/drawing/2014/chart" uri="{C3380CC4-5D6E-409C-BE32-E72D297353CC}">
              <c16:uniqueId val="{00000003-1530-4093-B44F-18ECA27564D9}"/>
            </c:ext>
          </c:extLst>
        </c:ser>
        <c:ser>
          <c:idx val="0"/>
          <c:order val="2"/>
          <c:tx>
            <c:strRef>
              <c:f>Sheet!$D$1</c:f>
              <c:strCache>
                <c:ptCount val="1"/>
                <c:pt idx="0">
                  <c:v>1.0 Migration</c:v>
                </c:pt>
              </c:strCache>
            </c:strRef>
          </c:tx>
          <c:spPr>
            <a:ln w="44450" cmpd="dbl"/>
          </c:spPr>
          <c:marker>
            <c:symbol val="none"/>
          </c:marker>
          <c:dLbls>
            <c:dLbl>
              <c:idx val="9"/>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530-4093-B44F-18ECA27564D9}"/>
                </c:ext>
              </c:extLst>
            </c:dLbl>
            <c:numFmt formatCode="#,##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Sheet!$A$2:$A$11</c:f>
              <c:numCache>
                <c:formatCode>General</c:formatCode>
                <c:ptCount val="10"/>
                <c:pt idx="1">
                  <c:v>2010</c:v>
                </c:pt>
                <c:pt idx="2">
                  <c:v>2015</c:v>
                </c:pt>
                <c:pt idx="3">
                  <c:v>2020</c:v>
                </c:pt>
                <c:pt idx="4">
                  <c:v>2025</c:v>
                </c:pt>
                <c:pt idx="5">
                  <c:v>2030</c:v>
                </c:pt>
                <c:pt idx="6">
                  <c:v>2035</c:v>
                </c:pt>
                <c:pt idx="7">
                  <c:v>2040</c:v>
                </c:pt>
                <c:pt idx="8">
                  <c:v>2045</c:v>
                </c:pt>
                <c:pt idx="9">
                  <c:v>2050</c:v>
                </c:pt>
              </c:numCache>
            </c:numRef>
          </c:cat>
          <c:val>
            <c:numRef>
              <c:f>Sheet!$D$2:$D$11</c:f>
              <c:numCache>
                <c:formatCode>#,##0</c:formatCode>
                <c:ptCount val="10"/>
                <c:pt idx="1">
                  <c:v>25145561</c:v>
                </c:pt>
                <c:pt idx="2">
                  <c:v>27695284</c:v>
                </c:pt>
                <c:pt idx="3">
                  <c:v>30541978</c:v>
                </c:pt>
                <c:pt idx="4">
                  <c:v>33699307</c:v>
                </c:pt>
                <c:pt idx="5">
                  <c:v>37155084</c:v>
                </c:pt>
                <c:pt idx="6">
                  <c:v>40892255</c:v>
                </c:pt>
                <c:pt idx="7">
                  <c:v>44955896</c:v>
                </c:pt>
                <c:pt idx="8">
                  <c:v>49416165</c:v>
                </c:pt>
                <c:pt idx="9">
                  <c:v>54369297</c:v>
                </c:pt>
              </c:numCache>
            </c:numRef>
          </c:val>
          <c:smooth val="0"/>
          <c:extLst>
            <c:ext xmlns:c16="http://schemas.microsoft.com/office/drawing/2014/chart" uri="{C3380CC4-5D6E-409C-BE32-E72D297353CC}">
              <c16:uniqueId val="{00000005-1530-4093-B44F-18ECA27564D9}"/>
            </c:ext>
          </c:extLst>
        </c:ser>
        <c:ser>
          <c:idx val="4"/>
          <c:order val="3"/>
          <c:tx>
            <c:strRef>
              <c:f>Sheet!$E$1</c:f>
              <c:strCache>
                <c:ptCount val="1"/>
                <c:pt idx="0">
                  <c:v>2010-2015 Migration</c:v>
                </c:pt>
              </c:strCache>
            </c:strRef>
          </c:tx>
          <c:spPr>
            <a:ln w="41275">
              <a:solidFill>
                <a:schemeClr val="accent4">
                  <a:lumMod val="75000"/>
                </a:schemeClr>
              </a:solidFill>
            </a:ln>
          </c:spPr>
          <c:marker>
            <c:symbol val="none"/>
          </c:marker>
          <c:dLbls>
            <c:dLbl>
              <c:idx val="9"/>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530-4093-B44F-18ECA27564D9}"/>
                </c:ext>
              </c:extLst>
            </c:dLbl>
            <c:numFmt formatCode="#,##0.0" sourceLinked="0"/>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Sheet!$A$2:$A$11</c:f>
              <c:numCache>
                <c:formatCode>General</c:formatCode>
                <c:ptCount val="10"/>
                <c:pt idx="1">
                  <c:v>2010</c:v>
                </c:pt>
                <c:pt idx="2">
                  <c:v>2015</c:v>
                </c:pt>
                <c:pt idx="3">
                  <c:v>2020</c:v>
                </c:pt>
                <c:pt idx="4">
                  <c:v>2025</c:v>
                </c:pt>
                <c:pt idx="5">
                  <c:v>2030</c:v>
                </c:pt>
                <c:pt idx="6">
                  <c:v>2035</c:v>
                </c:pt>
                <c:pt idx="7">
                  <c:v>2040</c:v>
                </c:pt>
                <c:pt idx="8">
                  <c:v>2045</c:v>
                </c:pt>
                <c:pt idx="9">
                  <c:v>2050</c:v>
                </c:pt>
              </c:numCache>
            </c:numRef>
          </c:cat>
          <c:val>
            <c:numRef>
              <c:f>Sheet!$E$2:$E$11</c:f>
              <c:numCache>
                <c:formatCode>#,##0</c:formatCode>
                <c:ptCount val="10"/>
                <c:pt idx="1">
                  <c:v>25145561</c:v>
                </c:pt>
                <c:pt idx="2">
                  <c:v>27326252</c:v>
                </c:pt>
                <c:pt idx="3">
                  <c:v>29677772</c:v>
                </c:pt>
                <c:pt idx="4">
                  <c:v>32204904</c:v>
                </c:pt>
                <c:pt idx="5">
                  <c:v>34894429</c:v>
                </c:pt>
                <c:pt idx="6">
                  <c:v>37716507</c:v>
                </c:pt>
                <c:pt idx="7">
                  <c:v>40686490</c:v>
                </c:pt>
                <c:pt idx="8">
                  <c:v>43867040</c:v>
                </c:pt>
                <c:pt idx="9">
                  <c:v>47342417</c:v>
                </c:pt>
              </c:numCache>
            </c:numRef>
          </c:val>
          <c:smooth val="0"/>
          <c:extLst>
            <c:ext xmlns:c16="http://schemas.microsoft.com/office/drawing/2014/chart" uri="{C3380CC4-5D6E-409C-BE32-E72D297353CC}">
              <c16:uniqueId val="{00000007-1530-4093-B44F-18ECA27564D9}"/>
            </c:ext>
          </c:extLst>
        </c:ser>
        <c:dLbls>
          <c:showLegendKey val="0"/>
          <c:showVal val="0"/>
          <c:showCatName val="0"/>
          <c:showSerName val="0"/>
          <c:showPercent val="0"/>
          <c:showBubbleSize val="0"/>
        </c:dLbls>
        <c:smooth val="0"/>
        <c:axId val="187929344"/>
        <c:axId val="187925400"/>
      </c:lineChart>
      <c:catAx>
        <c:axId val="187929344"/>
        <c:scaling>
          <c:orientation val="minMax"/>
        </c:scaling>
        <c:delete val="0"/>
        <c:axPos val="b"/>
        <c:numFmt formatCode="General" sourceLinked="1"/>
        <c:majorTickMark val="out"/>
        <c:minorTickMark val="none"/>
        <c:tickLblPos val="nextTo"/>
        <c:txPr>
          <a:bodyPr rot="2700000"/>
          <a:lstStyle/>
          <a:p>
            <a:pPr>
              <a:defRPr sz="1600"/>
            </a:pPr>
            <a:endParaRPr lang="en-US"/>
          </a:p>
        </c:txPr>
        <c:crossAx val="187925400"/>
        <c:crosses val="autoZero"/>
        <c:auto val="1"/>
        <c:lblAlgn val="ctr"/>
        <c:lblOffset val="0"/>
        <c:noMultiLvlLbl val="0"/>
      </c:catAx>
      <c:valAx>
        <c:axId val="187925400"/>
        <c:scaling>
          <c:orientation val="minMax"/>
          <c:max val="55000000"/>
          <c:min val="20000000"/>
        </c:scaling>
        <c:delete val="0"/>
        <c:axPos val="l"/>
        <c:majorGridlines/>
        <c:numFmt formatCode="0" sourceLinked="0"/>
        <c:majorTickMark val="out"/>
        <c:minorTickMark val="none"/>
        <c:tickLblPos val="nextTo"/>
        <c:crossAx val="187929344"/>
        <c:crosses val="autoZero"/>
        <c:crossBetween val="midCat"/>
        <c:dispUnits>
          <c:builtInUnit val="millions"/>
          <c:dispUnitsLbl>
            <c:layout>
              <c:manualLayout>
                <c:xMode val="edge"/>
                <c:yMode val="edge"/>
                <c:x val="1.0248096148122224E-2"/>
                <c:y val="0.42053301333645032"/>
              </c:manualLayout>
            </c:layout>
          </c:dispUnitsLbl>
        </c:dispUnits>
      </c:valAx>
    </c:plotArea>
    <c:legend>
      <c:legendPos val="l"/>
      <c:layout>
        <c:manualLayout>
          <c:xMode val="edge"/>
          <c:yMode val="edge"/>
          <c:x val="0.14492972630488471"/>
          <c:y val="0.13582843154954094"/>
          <c:w val="0.30646275544262264"/>
          <c:h val="0.24335742281930345"/>
        </c:manualLayout>
      </c:layout>
      <c:overlay val="1"/>
      <c:spPr>
        <a:solidFill>
          <a:schemeClr val="bg1"/>
        </a:solidFill>
        <a:ln>
          <a:solidFill>
            <a:schemeClr val="bg1">
              <a:lumMod val="65000"/>
            </a:schemeClr>
          </a:solidFill>
        </a:ln>
        <a:effectLst>
          <a:outerShdw blurRad="50800" dist="38100" dir="2700000" algn="tl" rotWithShape="0">
            <a:prstClr val="black">
              <a:alpha val="40000"/>
            </a:prstClr>
          </a:outerShdw>
        </a:effectLst>
      </c:spPr>
      <c:txPr>
        <a:bodyPr/>
        <a:lstStyle/>
        <a:p>
          <a:pPr>
            <a:defRPr sz="1600"/>
          </a:pPr>
          <a:endParaRPr lang="en-US"/>
        </a:p>
      </c:txPr>
    </c:legend>
    <c:plotVisOnly val="1"/>
    <c:dispBlanksAs val="gap"/>
    <c:showDLblsOverMax val="0"/>
  </c:chart>
  <c:txPr>
    <a:bodyPr/>
    <a:lstStyle/>
    <a:p>
      <a:pPr>
        <a:defRPr sz="20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'C:\Users\wnx035\Downloads\[Population Projections for Texas -- Reportsearch (3).xlsx]Sheet1'!$B$1</c:f>
              <c:strCache>
                <c:ptCount val="1"/>
                <c:pt idx="0">
                  <c:v>NH White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D-CE26-4878-BF0A-9F093C7B7920}"/>
                </c:ext>
              </c:extLst>
            </c:dLbl>
            <c:dLbl>
              <c:idx val="1"/>
              <c:delete val="1"/>
              <c:extLst>
                <c:ext xmlns:c15="http://schemas.microsoft.com/office/drawing/2012/chart" uri="{CE6537A1-D6FC-4f65-9D91-7224C49458BB}"/>
                <c:ext xmlns:c16="http://schemas.microsoft.com/office/drawing/2014/chart" uri="{C3380CC4-5D6E-409C-BE32-E72D297353CC}">
                  <c16:uniqueId val="{0000002B-CE26-4878-BF0A-9F093C7B7920}"/>
                </c:ext>
              </c:extLst>
            </c:dLbl>
            <c:dLbl>
              <c:idx val="2"/>
              <c:delete val="1"/>
              <c:extLst>
                <c:ext xmlns:c15="http://schemas.microsoft.com/office/drawing/2012/chart" uri="{CE6537A1-D6FC-4f65-9D91-7224C49458BB}"/>
                <c:ext xmlns:c16="http://schemas.microsoft.com/office/drawing/2014/chart" uri="{C3380CC4-5D6E-409C-BE32-E72D297353CC}">
                  <c16:uniqueId val="{0000002A-CE26-4878-BF0A-9F093C7B7920}"/>
                </c:ext>
              </c:extLst>
            </c:dLbl>
            <c:dLbl>
              <c:idx val="3"/>
              <c:delete val="1"/>
              <c:extLst>
                <c:ext xmlns:c15="http://schemas.microsoft.com/office/drawing/2012/chart" uri="{CE6537A1-D6FC-4f65-9D91-7224C49458BB}"/>
                <c:ext xmlns:c16="http://schemas.microsoft.com/office/drawing/2014/chart" uri="{C3380CC4-5D6E-409C-BE32-E72D297353CC}">
                  <c16:uniqueId val="{00000028-CE26-4878-BF0A-9F093C7B7920}"/>
                </c:ext>
              </c:extLst>
            </c:dLbl>
            <c:dLbl>
              <c:idx val="4"/>
              <c:delete val="1"/>
              <c:extLst>
                <c:ext xmlns:c15="http://schemas.microsoft.com/office/drawing/2012/chart" uri="{CE6537A1-D6FC-4f65-9D91-7224C49458BB}"/>
                <c:ext xmlns:c16="http://schemas.microsoft.com/office/drawing/2014/chart" uri="{C3380CC4-5D6E-409C-BE32-E72D297353CC}">
                  <c16:uniqueId val="{00000027-CE26-4878-BF0A-9F093C7B7920}"/>
                </c:ext>
              </c:extLst>
            </c:dLbl>
            <c:dLbl>
              <c:idx val="5"/>
              <c:delete val="1"/>
              <c:extLst>
                <c:ext xmlns:c15="http://schemas.microsoft.com/office/drawing/2012/chart" uri="{CE6537A1-D6FC-4f65-9D91-7224C49458BB}"/>
                <c:ext xmlns:c16="http://schemas.microsoft.com/office/drawing/2014/chart" uri="{C3380CC4-5D6E-409C-BE32-E72D297353CC}">
                  <c16:uniqueId val="{00000029-CE26-4878-BF0A-9F093C7B7920}"/>
                </c:ext>
              </c:extLst>
            </c:dLbl>
            <c:dLbl>
              <c:idx val="6"/>
              <c:delete val="1"/>
              <c:extLst>
                <c:ext xmlns:c15="http://schemas.microsoft.com/office/drawing/2012/chart" uri="{CE6537A1-D6FC-4f65-9D91-7224C49458BB}"/>
                <c:ext xmlns:c16="http://schemas.microsoft.com/office/drawing/2014/chart" uri="{C3380CC4-5D6E-409C-BE32-E72D297353CC}">
                  <c16:uniqueId val="{00000012-CE26-4878-BF0A-9F093C7B7920}"/>
                </c:ext>
              </c:extLst>
            </c:dLbl>
            <c:dLbl>
              <c:idx val="7"/>
              <c:delete val="1"/>
              <c:extLst>
                <c:ext xmlns:c15="http://schemas.microsoft.com/office/drawing/2012/chart" uri="{CE6537A1-D6FC-4f65-9D91-7224C49458BB}"/>
                <c:ext xmlns:c16="http://schemas.microsoft.com/office/drawing/2014/chart" uri="{C3380CC4-5D6E-409C-BE32-E72D297353CC}">
                  <c16:uniqueId val="{00000011-CE26-4878-BF0A-9F093C7B7920}"/>
                </c:ext>
              </c:extLst>
            </c:dLbl>
            <c:dLbl>
              <c:idx val="8"/>
              <c:delete val="1"/>
              <c:extLst>
                <c:ext xmlns:c15="http://schemas.microsoft.com/office/drawing/2012/chart" uri="{CE6537A1-D6FC-4f65-9D91-7224C49458BB}"/>
                <c:ext xmlns:c16="http://schemas.microsoft.com/office/drawing/2014/chart" uri="{C3380CC4-5D6E-409C-BE32-E72D297353CC}">
                  <c16:uniqueId val="{00000010-CE26-4878-BF0A-9F093C7B7920}"/>
                </c:ext>
              </c:extLst>
            </c:dLbl>
            <c:dLbl>
              <c:idx val="9"/>
              <c:delete val="1"/>
              <c:extLst>
                <c:ext xmlns:c15="http://schemas.microsoft.com/office/drawing/2012/chart" uri="{CE6537A1-D6FC-4f65-9D91-7224C49458BB}"/>
                <c:ext xmlns:c16="http://schemas.microsoft.com/office/drawing/2014/chart" uri="{C3380CC4-5D6E-409C-BE32-E72D297353CC}">
                  <c16:uniqueId val="{0000000F-CE26-4878-BF0A-9F093C7B7920}"/>
                </c:ext>
              </c:extLst>
            </c:dLbl>
            <c:dLbl>
              <c:idx val="10"/>
              <c:delete val="1"/>
              <c:extLst>
                <c:ext xmlns:c15="http://schemas.microsoft.com/office/drawing/2012/chart" uri="{CE6537A1-D6FC-4f65-9D91-7224C49458BB}"/>
                <c:ext xmlns:c16="http://schemas.microsoft.com/office/drawing/2014/chart" uri="{C3380CC4-5D6E-409C-BE32-E72D297353CC}">
                  <c16:uniqueId val="{0000000E-CE26-4878-BF0A-9F093C7B7920}"/>
                </c:ext>
              </c:extLst>
            </c:dLbl>
            <c:dLbl>
              <c:idx val="11"/>
              <c:delete val="1"/>
              <c:extLst>
                <c:ext xmlns:c15="http://schemas.microsoft.com/office/drawing/2012/chart" uri="{CE6537A1-D6FC-4f65-9D91-7224C49458BB}"/>
                <c:ext xmlns:c16="http://schemas.microsoft.com/office/drawing/2014/chart" uri="{C3380CC4-5D6E-409C-BE32-E72D297353CC}">
                  <c16:uniqueId val="{0000000D-CE26-4878-BF0A-9F093C7B7920}"/>
                </c:ext>
              </c:extLst>
            </c:dLbl>
            <c:dLbl>
              <c:idx val="12"/>
              <c:delete val="1"/>
              <c:extLst>
                <c:ext xmlns:c15="http://schemas.microsoft.com/office/drawing/2012/chart" uri="{CE6537A1-D6FC-4f65-9D91-7224C49458BB}"/>
                <c:ext xmlns:c16="http://schemas.microsoft.com/office/drawing/2014/chart" uri="{C3380CC4-5D6E-409C-BE32-E72D297353CC}">
                  <c16:uniqueId val="{0000000C-CE26-4878-BF0A-9F093C7B7920}"/>
                </c:ext>
              </c:extLst>
            </c:dLbl>
            <c:dLbl>
              <c:idx val="13"/>
              <c:delete val="1"/>
              <c:extLst>
                <c:ext xmlns:c15="http://schemas.microsoft.com/office/drawing/2012/chart" uri="{CE6537A1-D6FC-4f65-9D91-7224C49458BB}"/>
                <c:ext xmlns:c16="http://schemas.microsoft.com/office/drawing/2014/chart" uri="{C3380CC4-5D6E-409C-BE32-E72D297353CC}">
                  <c16:uniqueId val="{0000000B-CE26-4878-BF0A-9F093C7B7920}"/>
                </c:ext>
              </c:extLst>
            </c:dLbl>
            <c:dLbl>
              <c:idx val="14"/>
              <c:delete val="1"/>
              <c:extLst>
                <c:ext xmlns:c15="http://schemas.microsoft.com/office/drawing/2012/chart" uri="{CE6537A1-D6FC-4f65-9D91-7224C49458BB}"/>
                <c:ext xmlns:c16="http://schemas.microsoft.com/office/drawing/2014/chart" uri="{C3380CC4-5D6E-409C-BE32-E72D297353CC}">
                  <c16:uniqueId val="{0000000A-CE26-4878-BF0A-9F093C7B7920}"/>
                </c:ext>
              </c:extLst>
            </c:dLbl>
            <c:dLbl>
              <c:idx val="15"/>
              <c:delete val="1"/>
              <c:extLst>
                <c:ext xmlns:c15="http://schemas.microsoft.com/office/drawing/2012/chart" uri="{CE6537A1-D6FC-4f65-9D91-7224C49458BB}"/>
                <c:ext xmlns:c16="http://schemas.microsoft.com/office/drawing/2014/chart" uri="{C3380CC4-5D6E-409C-BE32-E72D297353CC}">
                  <c16:uniqueId val="{00000009-CE26-4878-BF0A-9F093C7B7920}"/>
                </c:ext>
              </c:extLst>
            </c:dLbl>
            <c:dLbl>
              <c:idx val="16"/>
              <c:delete val="1"/>
              <c:extLst>
                <c:ext xmlns:c15="http://schemas.microsoft.com/office/drawing/2012/chart" uri="{CE6537A1-D6FC-4f65-9D91-7224C49458BB}"/>
                <c:ext xmlns:c16="http://schemas.microsoft.com/office/drawing/2014/chart" uri="{C3380CC4-5D6E-409C-BE32-E72D297353CC}">
                  <c16:uniqueId val="{00000008-CE26-4878-BF0A-9F093C7B7920}"/>
                </c:ext>
              </c:extLst>
            </c:dLbl>
            <c:dLbl>
              <c:idx val="17"/>
              <c:delete val="1"/>
              <c:extLst>
                <c:ext xmlns:c15="http://schemas.microsoft.com/office/drawing/2012/chart" uri="{CE6537A1-D6FC-4f65-9D91-7224C49458BB}"/>
                <c:ext xmlns:c16="http://schemas.microsoft.com/office/drawing/2014/chart" uri="{C3380CC4-5D6E-409C-BE32-E72D297353CC}">
                  <c16:uniqueId val="{00000007-CE26-4878-BF0A-9F093C7B7920}"/>
                </c:ext>
              </c:extLst>
            </c:dLbl>
            <c:dLbl>
              <c:idx val="18"/>
              <c:delete val="1"/>
              <c:extLst>
                <c:ext xmlns:c15="http://schemas.microsoft.com/office/drawing/2012/chart" uri="{CE6537A1-D6FC-4f65-9D91-7224C49458BB}"/>
                <c:ext xmlns:c16="http://schemas.microsoft.com/office/drawing/2014/chart" uri="{C3380CC4-5D6E-409C-BE32-E72D297353CC}">
                  <c16:uniqueId val="{00000006-CE26-4878-BF0A-9F093C7B7920}"/>
                </c:ext>
              </c:extLst>
            </c:dLbl>
            <c:dLbl>
              <c:idx val="19"/>
              <c:delete val="1"/>
              <c:extLst>
                <c:ext xmlns:c15="http://schemas.microsoft.com/office/drawing/2012/chart" uri="{CE6537A1-D6FC-4f65-9D91-7224C49458BB}"/>
                <c:ext xmlns:c16="http://schemas.microsoft.com/office/drawing/2014/chart" uri="{C3380CC4-5D6E-409C-BE32-E72D297353CC}">
                  <c16:uniqueId val="{00000005-CE26-4878-BF0A-9F093C7B792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[1]Sheet1!$A$2:$A$22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[1]Sheet1!$B$2:$B$22</c:f>
              <c:numCache>
                <c:formatCode>General</c:formatCode>
                <c:ptCount val="21"/>
                <c:pt idx="0">
                  <c:v>11397345</c:v>
                </c:pt>
                <c:pt idx="1">
                  <c:v>11473189</c:v>
                </c:pt>
                <c:pt idx="2">
                  <c:v>11548679</c:v>
                </c:pt>
                <c:pt idx="3">
                  <c:v>11624174</c:v>
                </c:pt>
                <c:pt idx="4">
                  <c:v>11699326</c:v>
                </c:pt>
                <c:pt idx="5">
                  <c:v>11773981</c:v>
                </c:pt>
                <c:pt idx="6">
                  <c:v>11848133</c:v>
                </c:pt>
                <c:pt idx="7">
                  <c:v>11921715</c:v>
                </c:pt>
                <c:pt idx="8">
                  <c:v>11994710</c:v>
                </c:pt>
                <c:pt idx="9">
                  <c:v>12066910</c:v>
                </c:pt>
                <c:pt idx="10">
                  <c:v>12138523</c:v>
                </c:pt>
                <c:pt idx="11">
                  <c:v>12209069</c:v>
                </c:pt>
                <c:pt idx="12">
                  <c:v>12278379</c:v>
                </c:pt>
                <c:pt idx="13">
                  <c:v>12346409</c:v>
                </c:pt>
                <c:pt idx="14">
                  <c:v>12412906</c:v>
                </c:pt>
                <c:pt idx="15">
                  <c:v>12478060</c:v>
                </c:pt>
                <c:pt idx="16">
                  <c:v>12541296</c:v>
                </c:pt>
                <c:pt idx="17">
                  <c:v>12602511</c:v>
                </c:pt>
                <c:pt idx="18">
                  <c:v>12661794</c:v>
                </c:pt>
                <c:pt idx="19">
                  <c:v>12719053</c:v>
                </c:pt>
                <c:pt idx="20">
                  <c:v>12774056</c:v>
                </c:pt>
              </c:numCache>
            </c:numRef>
          </c:val>
          <c:smooth val="0"/>
          <c:extLst>
            <c:ext xmlns:c16="http://schemas.microsoft.com/office/drawing/2014/chart" uri="{C3380CC4-5D6E-409C-BE32-E72D297353CC}">
              <c16:uniqueId val="{00000000-CE26-4878-BF0A-9F093C7B7920}"/>
            </c:ext>
          </c:extLst>
        </c:ser>
        <c:ser>
          <c:idx val="1"/>
          <c:order val="1"/>
          <c:tx>
            <c:strRef>
              <c:f>'C:\Users\wnx035\Downloads\[Population Projections for Texas -- Reportsearch (3).xlsx]Sheet1'!$C$1</c:f>
              <c:strCache>
                <c:ptCount val="1"/>
                <c:pt idx="0">
                  <c:v>NH Black </c:v>
                </c:pt>
              </c:strCache>
            </c:strRef>
          </c:tx>
          <c:spPr>
            <a:ln w="28575" cap="rnd">
              <a:solidFill>
                <a:srgbClr val="CC9900"/>
              </a:solidFill>
              <a:round/>
            </a:ln>
            <a:effectLst/>
          </c:spPr>
          <c:marker>
            <c:symbol val="circle"/>
            <c:size val="5"/>
            <c:spPr>
              <a:solidFill>
                <a:srgbClr val="CC9900"/>
              </a:solidFill>
              <a:ln w="9525">
                <a:solidFill>
                  <a:srgbClr val="CC9900"/>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40-CE26-4878-BF0A-9F093C7B7920}"/>
                </c:ext>
              </c:extLst>
            </c:dLbl>
            <c:dLbl>
              <c:idx val="2"/>
              <c:delete val="1"/>
              <c:extLst>
                <c:ext xmlns:c15="http://schemas.microsoft.com/office/drawing/2012/chart" uri="{CE6537A1-D6FC-4f65-9D91-7224C49458BB}"/>
                <c:ext xmlns:c16="http://schemas.microsoft.com/office/drawing/2014/chart" uri="{C3380CC4-5D6E-409C-BE32-E72D297353CC}">
                  <c16:uniqueId val="{0000003F-CE26-4878-BF0A-9F093C7B7920}"/>
                </c:ext>
              </c:extLst>
            </c:dLbl>
            <c:dLbl>
              <c:idx val="3"/>
              <c:delete val="1"/>
              <c:extLst>
                <c:ext xmlns:c15="http://schemas.microsoft.com/office/drawing/2012/chart" uri="{CE6537A1-D6FC-4f65-9D91-7224C49458BB}"/>
                <c:ext xmlns:c16="http://schemas.microsoft.com/office/drawing/2014/chart" uri="{C3380CC4-5D6E-409C-BE32-E72D297353CC}">
                  <c16:uniqueId val="{0000003E-CE26-4878-BF0A-9F093C7B7920}"/>
                </c:ext>
              </c:extLst>
            </c:dLbl>
            <c:dLbl>
              <c:idx val="4"/>
              <c:delete val="1"/>
              <c:extLst>
                <c:ext xmlns:c15="http://schemas.microsoft.com/office/drawing/2012/chart" uri="{CE6537A1-D6FC-4f65-9D91-7224C49458BB}"/>
                <c:ext xmlns:c16="http://schemas.microsoft.com/office/drawing/2014/chart" uri="{C3380CC4-5D6E-409C-BE32-E72D297353CC}">
                  <c16:uniqueId val="{0000003D-CE26-4878-BF0A-9F093C7B7920}"/>
                </c:ext>
              </c:extLst>
            </c:dLbl>
            <c:dLbl>
              <c:idx val="5"/>
              <c:delete val="1"/>
              <c:extLst>
                <c:ext xmlns:c15="http://schemas.microsoft.com/office/drawing/2012/chart" uri="{CE6537A1-D6FC-4f65-9D91-7224C49458BB}"/>
                <c:ext xmlns:c16="http://schemas.microsoft.com/office/drawing/2014/chart" uri="{C3380CC4-5D6E-409C-BE32-E72D297353CC}">
                  <c16:uniqueId val="{0000003C-CE26-4878-BF0A-9F093C7B7920}"/>
                </c:ext>
              </c:extLst>
            </c:dLbl>
            <c:dLbl>
              <c:idx val="6"/>
              <c:delete val="1"/>
              <c:extLst>
                <c:ext xmlns:c15="http://schemas.microsoft.com/office/drawing/2012/chart" uri="{CE6537A1-D6FC-4f65-9D91-7224C49458BB}"/>
                <c:ext xmlns:c16="http://schemas.microsoft.com/office/drawing/2014/chart" uri="{C3380CC4-5D6E-409C-BE32-E72D297353CC}">
                  <c16:uniqueId val="{0000003B-CE26-4878-BF0A-9F093C7B7920}"/>
                </c:ext>
              </c:extLst>
            </c:dLbl>
            <c:dLbl>
              <c:idx val="7"/>
              <c:delete val="1"/>
              <c:extLst>
                <c:ext xmlns:c15="http://schemas.microsoft.com/office/drawing/2012/chart" uri="{CE6537A1-D6FC-4f65-9D91-7224C49458BB}"/>
                <c:ext xmlns:c16="http://schemas.microsoft.com/office/drawing/2014/chart" uri="{C3380CC4-5D6E-409C-BE32-E72D297353CC}">
                  <c16:uniqueId val="{0000003A-CE26-4878-BF0A-9F093C7B7920}"/>
                </c:ext>
              </c:extLst>
            </c:dLbl>
            <c:dLbl>
              <c:idx val="8"/>
              <c:delete val="1"/>
              <c:extLst>
                <c:ext xmlns:c15="http://schemas.microsoft.com/office/drawing/2012/chart" uri="{CE6537A1-D6FC-4f65-9D91-7224C49458BB}"/>
                <c:ext xmlns:c16="http://schemas.microsoft.com/office/drawing/2014/chart" uri="{C3380CC4-5D6E-409C-BE32-E72D297353CC}">
                  <c16:uniqueId val="{00000039-CE26-4878-BF0A-9F093C7B7920}"/>
                </c:ext>
              </c:extLst>
            </c:dLbl>
            <c:dLbl>
              <c:idx val="9"/>
              <c:delete val="1"/>
              <c:extLst>
                <c:ext xmlns:c15="http://schemas.microsoft.com/office/drawing/2012/chart" uri="{CE6537A1-D6FC-4f65-9D91-7224C49458BB}"/>
                <c:ext xmlns:c16="http://schemas.microsoft.com/office/drawing/2014/chart" uri="{C3380CC4-5D6E-409C-BE32-E72D297353CC}">
                  <c16:uniqueId val="{00000038-CE26-4878-BF0A-9F093C7B7920}"/>
                </c:ext>
              </c:extLst>
            </c:dLbl>
            <c:dLbl>
              <c:idx val="10"/>
              <c:delete val="1"/>
              <c:extLst>
                <c:ext xmlns:c15="http://schemas.microsoft.com/office/drawing/2012/chart" uri="{CE6537A1-D6FC-4f65-9D91-7224C49458BB}"/>
                <c:ext xmlns:c16="http://schemas.microsoft.com/office/drawing/2014/chart" uri="{C3380CC4-5D6E-409C-BE32-E72D297353CC}">
                  <c16:uniqueId val="{00000037-CE26-4878-BF0A-9F093C7B7920}"/>
                </c:ext>
              </c:extLst>
            </c:dLbl>
            <c:dLbl>
              <c:idx val="11"/>
              <c:delete val="1"/>
              <c:extLst>
                <c:ext xmlns:c15="http://schemas.microsoft.com/office/drawing/2012/chart" uri="{CE6537A1-D6FC-4f65-9D91-7224C49458BB}"/>
                <c:ext xmlns:c16="http://schemas.microsoft.com/office/drawing/2014/chart" uri="{C3380CC4-5D6E-409C-BE32-E72D297353CC}">
                  <c16:uniqueId val="{00000036-CE26-4878-BF0A-9F093C7B7920}"/>
                </c:ext>
              </c:extLst>
            </c:dLbl>
            <c:dLbl>
              <c:idx val="12"/>
              <c:delete val="1"/>
              <c:extLst>
                <c:ext xmlns:c15="http://schemas.microsoft.com/office/drawing/2012/chart" uri="{CE6537A1-D6FC-4f65-9D91-7224C49458BB}"/>
                <c:ext xmlns:c16="http://schemas.microsoft.com/office/drawing/2014/chart" uri="{C3380CC4-5D6E-409C-BE32-E72D297353CC}">
                  <c16:uniqueId val="{00000035-CE26-4878-BF0A-9F093C7B7920}"/>
                </c:ext>
              </c:extLst>
            </c:dLbl>
            <c:dLbl>
              <c:idx val="13"/>
              <c:delete val="1"/>
              <c:extLst>
                <c:ext xmlns:c15="http://schemas.microsoft.com/office/drawing/2012/chart" uri="{CE6537A1-D6FC-4f65-9D91-7224C49458BB}"/>
                <c:ext xmlns:c16="http://schemas.microsoft.com/office/drawing/2014/chart" uri="{C3380CC4-5D6E-409C-BE32-E72D297353CC}">
                  <c16:uniqueId val="{00000034-CE26-4878-BF0A-9F093C7B7920}"/>
                </c:ext>
              </c:extLst>
            </c:dLbl>
            <c:dLbl>
              <c:idx val="14"/>
              <c:delete val="1"/>
              <c:extLst>
                <c:ext xmlns:c15="http://schemas.microsoft.com/office/drawing/2012/chart" uri="{CE6537A1-D6FC-4f65-9D91-7224C49458BB}"/>
                <c:ext xmlns:c16="http://schemas.microsoft.com/office/drawing/2014/chart" uri="{C3380CC4-5D6E-409C-BE32-E72D297353CC}">
                  <c16:uniqueId val="{00000033-CE26-4878-BF0A-9F093C7B7920}"/>
                </c:ext>
              </c:extLst>
            </c:dLbl>
            <c:dLbl>
              <c:idx val="15"/>
              <c:delete val="1"/>
              <c:extLst>
                <c:ext xmlns:c15="http://schemas.microsoft.com/office/drawing/2012/chart" uri="{CE6537A1-D6FC-4f65-9D91-7224C49458BB}"/>
                <c:ext xmlns:c16="http://schemas.microsoft.com/office/drawing/2014/chart" uri="{C3380CC4-5D6E-409C-BE32-E72D297353CC}">
                  <c16:uniqueId val="{00000032-CE26-4878-BF0A-9F093C7B7920}"/>
                </c:ext>
              </c:extLst>
            </c:dLbl>
            <c:dLbl>
              <c:idx val="16"/>
              <c:delete val="1"/>
              <c:extLst>
                <c:ext xmlns:c15="http://schemas.microsoft.com/office/drawing/2012/chart" uri="{CE6537A1-D6FC-4f65-9D91-7224C49458BB}"/>
                <c:ext xmlns:c16="http://schemas.microsoft.com/office/drawing/2014/chart" uri="{C3380CC4-5D6E-409C-BE32-E72D297353CC}">
                  <c16:uniqueId val="{00000031-CE26-4878-BF0A-9F093C7B7920}"/>
                </c:ext>
              </c:extLst>
            </c:dLbl>
            <c:dLbl>
              <c:idx val="17"/>
              <c:delete val="1"/>
              <c:extLst>
                <c:ext xmlns:c15="http://schemas.microsoft.com/office/drawing/2012/chart" uri="{CE6537A1-D6FC-4f65-9D91-7224C49458BB}"/>
                <c:ext xmlns:c16="http://schemas.microsoft.com/office/drawing/2014/chart" uri="{C3380CC4-5D6E-409C-BE32-E72D297353CC}">
                  <c16:uniqueId val="{00000030-CE26-4878-BF0A-9F093C7B7920}"/>
                </c:ext>
              </c:extLst>
            </c:dLbl>
            <c:dLbl>
              <c:idx val="18"/>
              <c:delete val="1"/>
              <c:extLst>
                <c:ext xmlns:c15="http://schemas.microsoft.com/office/drawing/2012/chart" uri="{CE6537A1-D6FC-4f65-9D91-7224C49458BB}"/>
                <c:ext xmlns:c16="http://schemas.microsoft.com/office/drawing/2014/chart" uri="{C3380CC4-5D6E-409C-BE32-E72D297353CC}">
                  <c16:uniqueId val="{0000002F-CE26-4878-BF0A-9F093C7B7920}"/>
                </c:ext>
              </c:extLst>
            </c:dLbl>
            <c:dLbl>
              <c:idx val="19"/>
              <c:delete val="1"/>
              <c:extLst>
                <c:ext xmlns:c15="http://schemas.microsoft.com/office/drawing/2012/chart" uri="{CE6537A1-D6FC-4f65-9D91-7224C49458BB}"/>
                <c:ext xmlns:c16="http://schemas.microsoft.com/office/drawing/2014/chart" uri="{C3380CC4-5D6E-409C-BE32-E72D297353CC}">
                  <c16:uniqueId val="{0000002E-CE26-4878-BF0A-9F093C7B792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[1]Sheet1!$A$2:$A$22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[1]Sheet1!$C$2:$C$22</c:f>
              <c:numCache>
                <c:formatCode>General</c:formatCode>
                <c:ptCount val="21"/>
                <c:pt idx="0">
                  <c:v>2886825</c:v>
                </c:pt>
                <c:pt idx="1">
                  <c:v>2948232</c:v>
                </c:pt>
                <c:pt idx="2">
                  <c:v>3011317</c:v>
                </c:pt>
                <c:pt idx="3">
                  <c:v>3075723</c:v>
                </c:pt>
                <c:pt idx="4">
                  <c:v>3141271</c:v>
                </c:pt>
                <c:pt idx="5">
                  <c:v>3207833</c:v>
                </c:pt>
                <c:pt idx="6">
                  <c:v>3275849</c:v>
                </c:pt>
                <c:pt idx="7">
                  <c:v>3344849</c:v>
                </c:pt>
                <c:pt idx="8">
                  <c:v>3414806</c:v>
                </c:pt>
                <c:pt idx="9">
                  <c:v>3485870</c:v>
                </c:pt>
                <c:pt idx="10">
                  <c:v>3557892</c:v>
                </c:pt>
                <c:pt idx="11">
                  <c:v>3630915</c:v>
                </c:pt>
                <c:pt idx="12">
                  <c:v>3704755</c:v>
                </c:pt>
                <c:pt idx="13">
                  <c:v>3779551</c:v>
                </c:pt>
                <c:pt idx="14">
                  <c:v>3855122</c:v>
                </c:pt>
                <c:pt idx="15">
                  <c:v>3931512</c:v>
                </c:pt>
                <c:pt idx="16">
                  <c:v>4008568</c:v>
                </c:pt>
                <c:pt idx="17">
                  <c:v>4086385</c:v>
                </c:pt>
                <c:pt idx="18">
                  <c:v>4164659</c:v>
                </c:pt>
                <c:pt idx="19">
                  <c:v>4243566</c:v>
                </c:pt>
                <c:pt idx="20">
                  <c:v>4322983</c:v>
                </c:pt>
              </c:numCache>
            </c:numRef>
          </c:val>
          <c:smooth val="0"/>
          <c:extLst>
            <c:ext xmlns:c16="http://schemas.microsoft.com/office/drawing/2014/chart" uri="{C3380CC4-5D6E-409C-BE32-E72D297353CC}">
              <c16:uniqueId val="{00000001-CE26-4878-BF0A-9F093C7B7920}"/>
            </c:ext>
          </c:extLst>
        </c:ser>
        <c:ser>
          <c:idx val="2"/>
          <c:order val="2"/>
          <c:tx>
            <c:strRef>
              <c:f>'C:\Users\wnx035\Downloads\[Population Projections for Texas -- Reportsearch (3).xlsx]Sheet1'!$D$1</c:f>
              <c:strCache>
                <c:ptCount val="1"/>
                <c:pt idx="0">
                  <c:v>Hispanic </c:v>
                </c:pt>
              </c:strCache>
            </c:strRef>
          </c:tx>
          <c:spPr>
            <a:ln w="28575" cap="rnd">
              <a:solidFill>
                <a:schemeClr val="tx2"/>
              </a:solidFill>
              <a:round/>
            </a:ln>
            <a:effectLst/>
          </c:spPr>
          <c:marker>
            <c:symbol val="circle"/>
            <c:size val="5"/>
            <c:spPr>
              <a:solidFill>
                <a:schemeClr val="tx2"/>
              </a:solidFill>
              <a:ln w="9525">
                <a:solidFill>
                  <a:schemeClr val="tx2"/>
                </a:solidFill>
              </a:ln>
              <a:effectLst/>
            </c:spPr>
          </c:marker>
          <c:dLbls>
            <c:dLbl>
              <c:idx val="0"/>
              <c:layout/>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C-CE26-4878-BF0A-9F093C7B7920}"/>
                </c:ext>
              </c:extLst>
            </c:dLbl>
            <c:dLbl>
              <c:idx val="1"/>
              <c:delete val="1"/>
              <c:extLst>
                <c:ext xmlns:c15="http://schemas.microsoft.com/office/drawing/2012/chart" uri="{CE6537A1-D6FC-4f65-9D91-7224C49458BB}"/>
                <c:ext xmlns:c16="http://schemas.microsoft.com/office/drawing/2014/chart" uri="{C3380CC4-5D6E-409C-BE32-E72D297353CC}">
                  <c16:uniqueId val="{00000023-CE26-4878-BF0A-9F093C7B7920}"/>
                </c:ext>
              </c:extLst>
            </c:dLbl>
            <c:dLbl>
              <c:idx val="2"/>
              <c:delete val="1"/>
              <c:extLst>
                <c:ext xmlns:c15="http://schemas.microsoft.com/office/drawing/2012/chart" uri="{CE6537A1-D6FC-4f65-9D91-7224C49458BB}"/>
                <c:ext xmlns:c16="http://schemas.microsoft.com/office/drawing/2014/chart" uri="{C3380CC4-5D6E-409C-BE32-E72D297353CC}">
                  <c16:uniqueId val="{00000024-CE26-4878-BF0A-9F093C7B7920}"/>
                </c:ext>
              </c:extLst>
            </c:dLbl>
            <c:dLbl>
              <c:idx val="3"/>
              <c:delete val="1"/>
              <c:extLst>
                <c:ext xmlns:c15="http://schemas.microsoft.com/office/drawing/2012/chart" uri="{CE6537A1-D6FC-4f65-9D91-7224C49458BB}"/>
                <c:ext xmlns:c16="http://schemas.microsoft.com/office/drawing/2014/chart" uri="{C3380CC4-5D6E-409C-BE32-E72D297353CC}">
                  <c16:uniqueId val="{00000025-CE26-4878-BF0A-9F093C7B7920}"/>
                </c:ext>
              </c:extLst>
            </c:dLbl>
            <c:dLbl>
              <c:idx val="4"/>
              <c:delete val="1"/>
              <c:extLst>
                <c:ext xmlns:c15="http://schemas.microsoft.com/office/drawing/2012/chart" uri="{CE6537A1-D6FC-4f65-9D91-7224C49458BB}"/>
                <c:ext xmlns:c16="http://schemas.microsoft.com/office/drawing/2014/chart" uri="{C3380CC4-5D6E-409C-BE32-E72D297353CC}">
                  <c16:uniqueId val="{00000026-CE26-4878-BF0A-9F093C7B7920}"/>
                </c:ext>
              </c:extLst>
            </c:dLbl>
            <c:dLbl>
              <c:idx val="5"/>
              <c:delete val="1"/>
              <c:extLst>
                <c:ext xmlns:c15="http://schemas.microsoft.com/office/drawing/2012/chart" uri="{CE6537A1-D6FC-4f65-9D91-7224C49458BB}"/>
                <c:ext xmlns:c16="http://schemas.microsoft.com/office/drawing/2014/chart" uri="{C3380CC4-5D6E-409C-BE32-E72D297353CC}">
                  <c16:uniqueId val="{0000001F-CE26-4878-BF0A-9F093C7B7920}"/>
                </c:ext>
              </c:extLst>
            </c:dLbl>
            <c:dLbl>
              <c:idx val="6"/>
              <c:delete val="1"/>
              <c:extLst>
                <c:ext xmlns:c15="http://schemas.microsoft.com/office/drawing/2012/chart" uri="{CE6537A1-D6FC-4f65-9D91-7224C49458BB}"/>
                <c:ext xmlns:c16="http://schemas.microsoft.com/office/drawing/2014/chart" uri="{C3380CC4-5D6E-409C-BE32-E72D297353CC}">
                  <c16:uniqueId val="{00000013-CE26-4878-BF0A-9F093C7B7920}"/>
                </c:ext>
              </c:extLst>
            </c:dLbl>
            <c:dLbl>
              <c:idx val="7"/>
              <c:delete val="1"/>
              <c:extLst>
                <c:ext xmlns:c15="http://schemas.microsoft.com/office/drawing/2012/chart" uri="{CE6537A1-D6FC-4f65-9D91-7224C49458BB}"/>
                <c:ext xmlns:c16="http://schemas.microsoft.com/office/drawing/2014/chart" uri="{C3380CC4-5D6E-409C-BE32-E72D297353CC}">
                  <c16:uniqueId val="{0000001E-CE26-4878-BF0A-9F093C7B7920}"/>
                </c:ext>
              </c:extLst>
            </c:dLbl>
            <c:dLbl>
              <c:idx val="8"/>
              <c:delete val="1"/>
              <c:extLst>
                <c:ext xmlns:c15="http://schemas.microsoft.com/office/drawing/2012/chart" uri="{CE6537A1-D6FC-4f65-9D91-7224C49458BB}"/>
                <c:ext xmlns:c16="http://schemas.microsoft.com/office/drawing/2014/chart" uri="{C3380CC4-5D6E-409C-BE32-E72D297353CC}">
                  <c16:uniqueId val="{0000001D-CE26-4878-BF0A-9F093C7B7920}"/>
                </c:ext>
              </c:extLst>
            </c:dLbl>
            <c:dLbl>
              <c:idx val="9"/>
              <c:delete val="1"/>
              <c:extLst>
                <c:ext xmlns:c15="http://schemas.microsoft.com/office/drawing/2012/chart" uri="{CE6537A1-D6FC-4f65-9D91-7224C49458BB}"/>
                <c:ext xmlns:c16="http://schemas.microsoft.com/office/drawing/2014/chart" uri="{C3380CC4-5D6E-409C-BE32-E72D297353CC}">
                  <c16:uniqueId val="{0000001C-CE26-4878-BF0A-9F093C7B7920}"/>
                </c:ext>
              </c:extLst>
            </c:dLbl>
            <c:dLbl>
              <c:idx val="10"/>
              <c:delete val="1"/>
              <c:extLst>
                <c:ext xmlns:c15="http://schemas.microsoft.com/office/drawing/2012/chart" uri="{CE6537A1-D6FC-4f65-9D91-7224C49458BB}"/>
                <c:ext xmlns:c16="http://schemas.microsoft.com/office/drawing/2014/chart" uri="{C3380CC4-5D6E-409C-BE32-E72D297353CC}">
                  <c16:uniqueId val="{0000001B-CE26-4878-BF0A-9F093C7B7920}"/>
                </c:ext>
              </c:extLst>
            </c:dLbl>
            <c:dLbl>
              <c:idx val="11"/>
              <c:delete val="1"/>
              <c:extLst>
                <c:ext xmlns:c15="http://schemas.microsoft.com/office/drawing/2012/chart" uri="{CE6537A1-D6FC-4f65-9D91-7224C49458BB}"/>
                <c:ext xmlns:c16="http://schemas.microsoft.com/office/drawing/2014/chart" uri="{C3380CC4-5D6E-409C-BE32-E72D297353CC}">
                  <c16:uniqueId val="{0000001A-CE26-4878-BF0A-9F093C7B7920}"/>
                </c:ext>
              </c:extLst>
            </c:dLbl>
            <c:dLbl>
              <c:idx val="12"/>
              <c:delete val="1"/>
              <c:extLst>
                <c:ext xmlns:c15="http://schemas.microsoft.com/office/drawing/2012/chart" uri="{CE6537A1-D6FC-4f65-9D91-7224C49458BB}"/>
                <c:ext xmlns:c16="http://schemas.microsoft.com/office/drawing/2014/chart" uri="{C3380CC4-5D6E-409C-BE32-E72D297353CC}">
                  <c16:uniqueId val="{00000019-CE26-4878-BF0A-9F093C7B7920}"/>
                </c:ext>
              </c:extLst>
            </c:dLbl>
            <c:dLbl>
              <c:idx val="13"/>
              <c:delete val="1"/>
              <c:extLst>
                <c:ext xmlns:c15="http://schemas.microsoft.com/office/drawing/2012/chart" uri="{CE6537A1-D6FC-4f65-9D91-7224C49458BB}"/>
                <c:ext xmlns:c16="http://schemas.microsoft.com/office/drawing/2014/chart" uri="{C3380CC4-5D6E-409C-BE32-E72D297353CC}">
                  <c16:uniqueId val="{00000018-CE26-4878-BF0A-9F093C7B7920}"/>
                </c:ext>
              </c:extLst>
            </c:dLbl>
            <c:dLbl>
              <c:idx val="14"/>
              <c:delete val="1"/>
              <c:extLst>
                <c:ext xmlns:c15="http://schemas.microsoft.com/office/drawing/2012/chart" uri="{CE6537A1-D6FC-4f65-9D91-7224C49458BB}"/>
                <c:ext xmlns:c16="http://schemas.microsoft.com/office/drawing/2014/chart" uri="{C3380CC4-5D6E-409C-BE32-E72D297353CC}">
                  <c16:uniqueId val="{00000017-CE26-4878-BF0A-9F093C7B7920}"/>
                </c:ext>
              </c:extLst>
            </c:dLbl>
            <c:dLbl>
              <c:idx val="15"/>
              <c:delete val="1"/>
              <c:extLst>
                <c:ext xmlns:c15="http://schemas.microsoft.com/office/drawing/2012/chart" uri="{CE6537A1-D6FC-4f65-9D91-7224C49458BB}"/>
                <c:ext xmlns:c16="http://schemas.microsoft.com/office/drawing/2014/chart" uri="{C3380CC4-5D6E-409C-BE32-E72D297353CC}">
                  <c16:uniqueId val="{00000016-CE26-4878-BF0A-9F093C7B7920}"/>
                </c:ext>
              </c:extLst>
            </c:dLbl>
            <c:dLbl>
              <c:idx val="16"/>
              <c:delete val="1"/>
              <c:extLst>
                <c:ext xmlns:c15="http://schemas.microsoft.com/office/drawing/2012/chart" uri="{CE6537A1-D6FC-4f65-9D91-7224C49458BB}"/>
                <c:ext xmlns:c16="http://schemas.microsoft.com/office/drawing/2014/chart" uri="{C3380CC4-5D6E-409C-BE32-E72D297353CC}">
                  <c16:uniqueId val="{00000015-CE26-4878-BF0A-9F093C7B7920}"/>
                </c:ext>
              </c:extLst>
            </c:dLbl>
            <c:dLbl>
              <c:idx val="17"/>
              <c:delete val="1"/>
              <c:extLst>
                <c:ext xmlns:c15="http://schemas.microsoft.com/office/drawing/2012/chart" uri="{CE6537A1-D6FC-4f65-9D91-7224C49458BB}"/>
                <c:ext xmlns:c16="http://schemas.microsoft.com/office/drawing/2014/chart" uri="{C3380CC4-5D6E-409C-BE32-E72D297353CC}">
                  <c16:uniqueId val="{00000014-CE26-4878-BF0A-9F093C7B7920}"/>
                </c:ext>
              </c:extLst>
            </c:dLbl>
            <c:dLbl>
              <c:idx val="18"/>
              <c:delete val="1"/>
              <c:extLst>
                <c:ext xmlns:c15="http://schemas.microsoft.com/office/drawing/2012/chart" uri="{CE6537A1-D6FC-4f65-9D91-7224C49458BB}"/>
                <c:ext xmlns:c16="http://schemas.microsoft.com/office/drawing/2014/chart" uri="{C3380CC4-5D6E-409C-BE32-E72D297353CC}">
                  <c16:uniqueId val="{00000020-CE26-4878-BF0A-9F093C7B7920}"/>
                </c:ext>
              </c:extLst>
            </c:dLbl>
            <c:dLbl>
              <c:idx val="19"/>
              <c:delete val="1"/>
              <c:extLst>
                <c:ext xmlns:c15="http://schemas.microsoft.com/office/drawing/2012/chart" uri="{CE6537A1-D6FC-4f65-9D91-7224C49458BB}"/>
                <c:ext xmlns:c16="http://schemas.microsoft.com/office/drawing/2014/chart" uri="{C3380CC4-5D6E-409C-BE32-E72D297353CC}">
                  <c16:uniqueId val="{00000021-CE26-4878-BF0A-9F093C7B7920}"/>
                </c:ext>
              </c:extLst>
            </c:dLbl>
            <c:dLbl>
              <c:idx val="20"/>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2-CE26-4878-BF0A-9F093C7B792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[1]Sheet1!$A$2:$A$22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[1]Sheet1!$D$2:$D$22</c:f>
              <c:numCache>
                <c:formatCode>General</c:formatCode>
                <c:ptCount val="21"/>
                <c:pt idx="0">
                  <c:v>9460921</c:v>
                </c:pt>
                <c:pt idx="1">
                  <c:v>9681249</c:v>
                </c:pt>
                <c:pt idx="2">
                  <c:v>9905223</c:v>
                </c:pt>
                <c:pt idx="3">
                  <c:v>10132148</c:v>
                </c:pt>
                <c:pt idx="4">
                  <c:v>10361956</c:v>
                </c:pt>
                <c:pt idx="5">
                  <c:v>10594952</c:v>
                </c:pt>
                <c:pt idx="6">
                  <c:v>10830665</c:v>
                </c:pt>
                <c:pt idx="7">
                  <c:v>11069430</c:v>
                </c:pt>
                <c:pt idx="8">
                  <c:v>11311352</c:v>
                </c:pt>
                <c:pt idx="9">
                  <c:v>11556382</c:v>
                </c:pt>
                <c:pt idx="10">
                  <c:v>11804659</c:v>
                </c:pt>
                <c:pt idx="11">
                  <c:v>12056086</c:v>
                </c:pt>
                <c:pt idx="12">
                  <c:v>12310931</c:v>
                </c:pt>
                <c:pt idx="13">
                  <c:v>12568988</c:v>
                </c:pt>
                <c:pt idx="14">
                  <c:v>12830248</c:v>
                </c:pt>
                <c:pt idx="15">
                  <c:v>13094633</c:v>
                </c:pt>
                <c:pt idx="16">
                  <c:v>13361810</c:v>
                </c:pt>
                <c:pt idx="17">
                  <c:v>13631520</c:v>
                </c:pt>
                <c:pt idx="18">
                  <c:v>13903534</c:v>
                </c:pt>
                <c:pt idx="19">
                  <c:v>14177454</c:v>
                </c:pt>
                <c:pt idx="20">
                  <c:v>14452949</c:v>
                </c:pt>
              </c:numCache>
            </c:numRef>
          </c:val>
          <c:smooth val="0"/>
          <c:extLst>
            <c:ext xmlns:c16="http://schemas.microsoft.com/office/drawing/2014/chart" uri="{C3380CC4-5D6E-409C-BE32-E72D297353CC}">
              <c16:uniqueId val="{00000002-CE26-4878-BF0A-9F093C7B7920}"/>
            </c:ext>
          </c:extLst>
        </c:ser>
        <c:ser>
          <c:idx val="3"/>
          <c:order val="3"/>
          <c:tx>
            <c:strRef>
              <c:f>'C:\Users\wnx035\Downloads\[Population Projections for Texas -- Reportsearch (3).xlsx]Sheet1'!$E$1</c:f>
              <c:strCache>
                <c:ptCount val="1"/>
                <c:pt idx="0">
                  <c:v>NH Asian </c:v>
                </c:pt>
              </c:strCache>
            </c:strRef>
          </c:tx>
          <c:spPr>
            <a:ln w="28575" cap="rnd">
              <a:solidFill>
                <a:schemeClr val="accent2">
                  <a:lumMod val="75000"/>
                </a:schemeClr>
              </a:solidFill>
              <a:round/>
            </a:ln>
            <a:effectLst/>
          </c:spPr>
          <c:marker>
            <c:symbol val="circle"/>
            <c:size val="5"/>
            <c:spPr>
              <a:solidFill>
                <a:schemeClr val="accent2">
                  <a:lumMod val="75000"/>
                </a:schemeClr>
              </a:solidFill>
              <a:ln w="9525">
                <a:solidFill>
                  <a:schemeClr val="accent2">
                    <a:lumMod val="75000"/>
                  </a:schemeClr>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53-CE26-4878-BF0A-9F093C7B7920}"/>
                </c:ext>
              </c:extLst>
            </c:dLbl>
            <c:dLbl>
              <c:idx val="2"/>
              <c:delete val="1"/>
              <c:extLst>
                <c:ext xmlns:c15="http://schemas.microsoft.com/office/drawing/2012/chart" uri="{CE6537A1-D6FC-4f65-9D91-7224C49458BB}"/>
                <c:ext xmlns:c16="http://schemas.microsoft.com/office/drawing/2014/chart" uri="{C3380CC4-5D6E-409C-BE32-E72D297353CC}">
                  <c16:uniqueId val="{00000052-CE26-4878-BF0A-9F093C7B7920}"/>
                </c:ext>
              </c:extLst>
            </c:dLbl>
            <c:dLbl>
              <c:idx val="3"/>
              <c:delete val="1"/>
              <c:extLst>
                <c:ext xmlns:c15="http://schemas.microsoft.com/office/drawing/2012/chart" uri="{CE6537A1-D6FC-4f65-9D91-7224C49458BB}"/>
                <c:ext xmlns:c16="http://schemas.microsoft.com/office/drawing/2014/chart" uri="{C3380CC4-5D6E-409C-BE32-E72D297353CC}">
                  <c16:uniqueId val="{00000051-CE26-4878-BF0A-9F093C7B7920}"/>
                </c:ext>
              </c:extLst>
            </c:dLbl>
            <c:dLbl>
              <c:idx val="4"/>
              <c:delete val="1"/>
              <c:extLst>
                <c:ext xmlns:c15="http://schemas.microsoft.com/office/drawing/2012/chart" uri="{CE6537A1-D6FC-4f65-9D91-7224C49458BB}"/>
                <c:ext xmlns:c16="http://schemas.microsoft.com/office/drawing/2014/chart" uri="{C3380CC4-5D6E-409C-BE32-E72D297353CC}">
                  <c16:uniqueId val="{00000050-CE26-4878-BF0A-9F093C7B7920}"/>
                </c:ext>
              </c:extLst>
            </c:dLbl>
            <c:dLbl>
              <c:idx val="5"/>
              <c:delete val="1"/>
              <c:extLst>
                <c:ext xmlns:c15="http://schemas.microsoft.com/office/drawing/2012/chart" uri="{CE6537A1-D6FC-4f65-9D91-7224C49458BB}"/>
                <c:ext xmlns:c16="http://schemas.microsoft.com/office/drawing/2014/chart" uri="{C3380CC4-5D6E-409C-BE32-E72D297353CC}">
                  <c16:uniqueId val="{0000004F-CE26-4878-BF0A-9F093C7B7920}"/>
                </c:ext>
              </c:extLst>
            </c:dLbl>
            <c:dLbl>
              <c:idx val="6"/>
              <c:delete val="1"/>
              <c:extLst>
                <c:ext xmlns:c15="http://schemas.microsoft.com/office/drawing/2012/chart" uri="{CE6537A1-D6FC-4f65-9D91-7224C49458BB}"/>
                <c:ext xmlns:c16="http://schemas.microsoft.com/office/drawing/2014/chart" uri="{C3380CC4-5D6E-409C-BE32-E72D297353CC}">
                  <c16:uniqueId val="{0000004E-CE26-4878-BF0A-9F093C7B7920}"/>
                </c:ext>
              </c:extLst>
            </c:dLbl>
            <c:dLbl>
              <c:idx val="7"/>
              <c:delete val="1"/>
              <c:extLst>
                <c:ext xmlns:c15="http://schemas.microsoft.com/office/drawing/2012/chart" uri="{CE6537A1-D6FC-4f65-9D91-7224C49458BB}"/>
                <c:ext xmlns:c16="http://schemas.microsoft.com/office/drawing/2014/chart" uri="{C3380CC4-5D6E-409C-BE32-E72D297353CC}">
                  <c16:uniqueId val="{0000004D-CE26-4878-BF0A-9F093C7B7920}"/>
                </c:ext>
              </c:extLst>
            </c:dLbl>
            <c:dLbl>
              <c:idx val="8"/>
              <c:delete val="1"/>
              <c:extLst>
                <c:ext xmlns:c15="http://schemas.microsoft.com/office/drawing/2012/chart" uri="{CE6537A1-D6FC-4f65-9D91-7224C49458BB}"/>
                <c:ext xmlns:c16="http://schemas.microsoft.com/office/drawing/2014/chart" uri="{C3380CC4-5D6E-409C-BE32-E72D297353CC}">
                  <c16:uniqueId val="{0000004C-CE26-4878-BF0A-9F093C7B7920}"/>
                </c:ext>
              </c:extLst>
            </c:dLbl>
            <c:dLbl>
              <c:idx val="9"/>
              <c:delete val="1"/>
              <c:extLst>
                <c:ext xmlns:c15="http://schemas.microsoft.com/office/drawing/2012/chart" uri="{CE6537A1-D6FC-4f65-9D91-7224C49458BB}"/>
                <c:ext xmlns:c16="http://schemas.microsoft.com/office/drawing/2014/chart" uri="{C3380CC4-5D6E-409C-BE32-E72D297353CC}">
                  <c16:uniqueId val="{0000004B-CE26-4878-BF0A-9F093C7B7920}"/>
                </c:ext>
              </c:extLst>
            </c:dLbl>
            <c:dLbl>
              <c:idx val="10"/>
              <c:delete val="1"/>
              <c:extLst>
                <c:ext xmlns:c15="http://schemas.microsoft.com/office/drawing/2012/chart" uri="{CE6537A1-D6FC-4f65-9D91-7224C49458BB}"/>
                <c:ext xmlns:c16="http://schemas.microsoft.com/office/drawing/2014/chart" uri="{C3380CC4-5D6E-409C-BE32-E72D297353CC}">
                  <c16:uniqueId val="{0000004A-CE26-4878-BF0A-9F093C7B7920}"/>
                </c:ext>
              </c:extLst>
            </c:dLbl>
            <c:dLbl>
              <c:idx val="11"/>
              <c:delete val="1"/>
              <c:extLst>
                <c:ext xmlns:c15="http://schemas.microsoft.com/office/drawing/2012/chart" uri="{CE6537A1-D6FC-4f65-9D91-7224C49458BB}"/>
                <c:ext xmlns:c16="http://schemas.microsoft.com/office/drawing/2014/chart" uri="{C3380CC4-5D6E-409C-BE32-E72D297353CC}">
                  <c16:uniqueId val="{00000049-CE26-4878-BF0A-9F093C7B7920}"/>
                </c:ext>
              </c:extLst>
            </c:dLbl>
            <c:dLbl>
              <c:idx val="12"/>
              <c:delete val="1"/>
              <c:extLst>
                <c:ext xmlns:c15="http://schemas.microsoft.com/office/drawing/2012/chart" uri="{CE6537A1-D6FC-4f65-9D91-7224C49458BB}"/>
                <c:ext xmlns:c16="http://schemas.microsoft.com/office/drawing/2014/chart" uri="{C3380CC4-5D6E-409C-BE32-E72D297353CC}">
                  <c16:uniqueId val="{00000048-CE26-4878-BF0A-9F093C7B7920}"/>
                </c:ext>
              </c:extLst>
            </c:dLbl>
            <c:dLbl>
              <c:idx val="13"/>
              <c:delete val="1"/>
              <c:extLst>
                <c:ext xmlns:c15="http://schemas.microsoft.com/office/drawing/2012/chart" uri="{CE6537A1-D6FC-4f65-9D91-7224C49458BB}"/>
                <c:ext xmlns:c16="http://schemas.microsoft.com/office/drawing/2014/chart" uri="{C3380CC4-5D6E-409C-BE32-E72D297353CC}">
                  <c16:uniqueId val="{00000047-CE26-4878-BF0A-9F093C7B7920}"/>
                </c:ext>
              </c:extLst>
            </c:dLbl>
            <c:dLbl>
              <c:idx val="14"/>
              <c:delete val="1"/>
              <c:extLst>
                <c:ext xmlns:c15="http://schemas.microsoft.com/office/drawing/2012/chart" uri="{CE6537A1-D6FC-4f65-9D91-7224C49458BB}"/>
                <c:ext xmlns:c16="http://schemas.microsoft.com/office/drawing/2014/chart" uri="{C3380CC4-5D6E-409C-BE32-E72D297353CC}">
                  <c16:uniqueId val="{00000046-CE26-4878-BF0A-9F093C7B7920}"/>
                </c:ext>
              </c:extLst>
            </c:dLbl>
            <c:dLbl>
              <c:idx val="15"/>
              <c:delete val="1"/>
              <c:extLst>
                <c:ext xmlns:c15="http://schemas.microsoft.com/office/drawing/2012/chart" uri="{CE6537A1-D6FC-4f65-9D91-7224C49458BB}"/>
                <c:ext xmlns:c16="http://schemas.microsoft.com/office/drawing/2014/chart" uri="{C3380CC4-5D6E-409C-BE32-E72D297353CC}">
                  <c16:uniqueId val="{00000045-CE26-4878-BF0A-9F093C7B7920}"/>
                </c:ext>
              </c:extLst>
            </c:dLbl>
            <c:dLbl>
              <c:idx val="16"/>
              <c:delete val="1"/>
              <c:extLst>
                <c:ext xmlns:c15="http://schemas.microsoft.com/office/drawing/2012/chart" uri="{CE6537A1-D6FC-4f65-9D91-7224C49458BB}"/>
                <c:ext xmlns:c16="http://schemas.microsoft.com/office/drawing/2014/chart" uri="{C3380CC4-5D6E-409C-BE32-E72D297353CC}">
                  <c16:uniqueId val="{00000044-CE26-4878-BF0A-9F093C7B7920}"/>
                </c:ext>
              </c:extLst>
            </c:dLbl>
            <c:dLbl>
              <c:idx val="17"/>
              <c:delete val="1"/>
              <c:extLst>
                <c:ext xmlns:c15="http://schemas.microsoft.com/office/drawing/2012/chart" uri="{CE6537A1-D6FC-4f65-9D91-7224C49458BB}"/>
                <c:ext xmlns:c16="http://schemas.microsoft.com/office/drawing/2014/chart" uri="{C3380CC4-5D6E-409C-BE32-E72D297353CC}">
                  <c16:uniqueId val="{00000043-CE26-4878-BF0A-9F093C7B7920}"/>
                </c:ext>
              </c:extLst>
            </c:dLbl>
            <c:dLbl>
              <c:idx val="18"/>
              <c:delete val="1"/>
              <c:extLst>
                <c:ext xmlns:c15="http://schemas.microsoft.com/office/drawing/2012/chart" uri="{CE6537A1-D6FC-4f65-9D91-7224C49458BB}"/>
                <c:ext xmlns:c16="http://schemas.microsoft.com/office/drawing/2014/chart" uri="{C3380CC4-5D6E-409C-BE32-E72D297353CC}">
                  <c16:uniqueId val="{00000042-CE26-4878-BF0A-9F093C7B7920}"/>
                </c:ext>
              </c:extLst>
            </c:dLbl>
            <c:dLbl>
              <c:idx val="19"/>
              <c:delete val="1"/>
              <c:extLst>
                <c:ext xmlns:c15="http://schemas.microsoft.com/office/drawing/2012/chart" uri="{CE6537A1-D6FC-4f65-9D91-7224C49458BB}"/>
                <c:ext xmlns:c16="http://schemas.microsoft.com/office/drawing/2014/chart" uri="{C3380CC4-5D6E-409C-BE32-E72D297353CC}">
                  <c16:uniqueId val="{00000041-CE26-4878-BF0A-9F093C7B792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[1]Sheet1!$A$2:$A$22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[1]Sheet1!$E$2:$E$22</c:f>
              <c:numCache>
                <c:formatCode>General</c:formatCode>
                <c:ptCount val="21"/>
                <c:pt idx="0">
                  <c:v>948426</c:v>
                </c:pt>
                <c:pt idx="1">
                  <c:v>995813</c:v>
                </c:pt>
                <c:pt idx="2">
                  <c:v>1045280</c:v>
                </c:pt>
                <c:pt idx="3">
                  <c:v>1096888</c:v>
                </c:pt>
                <c:pt idx="4">
                  <c:v>1150724</c:v>
                </c:pt>
                <c:pt idx="5">
                  <c:v>1206752</c:v>
                </c:pt>
                <c:pt idx="6">
                  <c:v>1265200</c:v>
                </c:pt>
                <c:pt idx="7">
                  <c:v>1326199</c:v>
                </c:pt>
                <c:pt idx="8">
                  <c:v>1389858</c:v>
                </c:pt>
                <c:pt idx="9">
                  <c:v>1456220</c:v>
                </c:pt>
                <c:pt idx="10">
                  <c:v>1525540</c:v>
                </c:pt>
                <c:pt idx="11">
                  <c:v>1597919</c:v>
                </c:pt>
                <c:pt idx="12">
                  <c:v>1673482</c:v>
                </c:pt>
                <c:pt idx="13">
                  <c:v>1752407</c:v>
                </c:pt>
                <c:pt idx="14">
                  <c:v>1835119</c:v>
                </c:pt>
                <c:pt idx="15">
                  <c:v>1921387</c:v>
                </c:pt>
                <c:pt idx="16">
                  <c:v>2011587</c:v>
                </c:pt>
                <c:pt idx="17">
                  <c:v>2105829</c:v>
                </c:pt>
                <c:pt idx="18">
                  <c:v>2204361</c:v>
                </c:pt>
                <c:pt idx="19">
                  <c:v>2307326</c:v>
                </c:pt>
                <c:pt idx="20">
                  <c:v>2414778</c:v>
                </c:pt>
              </c:numCache>
            </c:numRef>
          </c:val>
          <c:smooth val="0"/>
          <c:extLst>
            <c:ext xmlns:c16="http://schemas.microsoft.com/office/drawing/2014/chart" uri="{C3380CC4-5D6E-409C-BE32-E72D297353CC}">
              <c16:uniqueId val="{00000003-CE26-4878-BF0A-9F093C7B7920}"/>
            </c:ext>
          </c:extLst>
        </c:ser>
        <c:ser>
          <c:idx val="4"/>
          <c:order val="4"/>
          <c:tx>
            <c:strRef>
              <c:f>'C:\Users\wnx035\Downloads\[Population Projections for Texas -- Reportsearch (3).xlsx]Sheet1'!$F$1</c:f>
              <c:strCache>
                <c:ptCount val="1"/>
                <c:pt idx="0">
                  <c:v>NH Other </c:v>
                </c:pt>
              </c:strCache>
            </c:strRef>
          </c:tx>
          <c:spPr>
            <a:ln w="28575" cap="rnd">
              <a:solidFill>
                <a:schemeClr val="accent6">
                  <a:lumMod val="75000"/>
                </a:schemeClr>
              </a:solidFill>
              <a:round/>
            </a:ln>
            <a:effectLst/>
          </c:spPr>
          <c:marker>
            <c:symbol val="circle"/>
            <c:size val="5"/>
            <c:spPr>
              <a:solidFill>
                <a:schemeClr val="accent6">
                  <a:lumMod val="75000"/>
                </a:schemeClr>
              </a:solidFill>
              <a:ln w="9525">
                <a:solidFill>
                  <a:schemeClr val="accent6">
                    <a:lumMod val="75000"/>
                  </a:schemeClr>
                </a:solidFill>
              </a:ln>
              <a:effectLst/>
            </c:spPr>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68-CE26-4878-BF0A-9F093C7B7920}"/>
                </c:ext>
              </c:extLst>
            </c:dLbl>
            <c:dLbl>
              <c:idx val="1"/>
              <c:delete val="1"/>
              <c:extLst>
                <c:ext xmlns:c15="http://schemas.microsoft.com/office/drawing/2012/chart" uri="{CE6537A1-D6FC-4f65-9D91-7224C49458BB}"/>
                <c:ext xmlns:c16="http://schemas.microsoft.com/office/drawing/2014/chart" uri="{C3380CC4-5D6E-409C-BE32-E72D297353CC}">
                  <c16:uniqueId val="{00000054-CE26-4878-BF0A-9F093C7B7920}"/>
                </c:ext>
              </c:extLst>
            </c:dLbl>
            <c:dLbl>
              <c:idx val="2"/>
              <c:delete val="1"/>
              <c:extLst>
                <c:ext xmlns:c15="http://schemas.microsoft.com/office/drawing/2012/chart" uri="{CE6537A1-D6FC-4f65-9D91-7224C49458BB}"/>
                <c:ext xmlns:c16="http://schemas.microsoft.com/office/drawing/2014/chart" uri="{C3380CC4-5D6E-409C-BE32-E72D297353CC}">
                  <c16:uniqueId val="{00000055-CE26-4878-BF0A-9F093C7B7920}"/>
                </c:ext>
              </c:extLst>
            </c:dLbl>
            <c:dLbl>
              <c:idx val="3"/>
              <c:delete val="1"/>
              <c:extLst>
                <c:ext xmlns:c15="http://schemas.microsoft.com/office/drawing/2012/chart" uri="{CE6537A1-D6FC-4f65-9D91-7224C49458BB}"/>
                <c:ext xmlns:c16="http://schemas.microsoft.com/office/drawing/2014/chart" uri="{C3380CC4-5D6E-409C-BE32-E72D297353CC}">
                  <c16:uniqueId val="{00000056-CE26-4878-BF0A-9F093C7B7920}"/>
                </c:ext>
              </c:extLst>
            </c:dLbl>
            <c:dLbl>
              <c:idx val="4"/>
              <c:delete val="1"/>
              <c:extLst>
                <c:ext xmlns:c15="http://schemas.microsoft.com/office/drawing/2012/chart" uri="{CE6537A1-D6FC-4f65-9D91-7224C49458BB}"/>
                <c:ext xmlns:c16="http://schemas.microsoft.com/office/drawing/2014/chart" uri="{C3380CC4-5D6E-409C-BE32-E72D297353CC}">
                  <c16:uniqueId val="{00000057-CE26-4878-BF0A-9F093C7B7920}"/>
                </c:ext>
              </c:extLst>
            </c:dLbl>
            <c:dLbl>
              <c:idx val="5"/>
              <c:delete val="1"/>
              <c:extLst>
                <c:ext xmlns:c15="http://schemas.microsoft.com/office/drawing/2012/chart" uri="{CE6537A1-D6FC-4f65-9D91-7224C49458BB}"/>
                <c:ext xmlns:c16="http://schemas.microsoft.com/office/drawing/2014/chart" uri="{C3380CC4-5D6E-409C-BE32-E72D297353CC}">
                  <c16:uniqueId val="{00000058-CE26-4878-BF0A-9F093C7B7920}"/>
                </c:ext>
              </c:extLst>
            </c:dLbl>
            <c:dLbl>
              <c:idx val="6"/>
              <c:delete val="1"/>
              <c:extLst>
                <c:ext xmlns:c15="http://schemas.microsoft.com/office/drawing/2012/chart" uri="{CE6537A1-D6FC-4f65-9D91-7224C49458BB}"/>
                <c:ext xmlns:c16="http://schemas.microsoft.com/office/drawing/2014/chart" uri="{C3380CC4-5D6E-409C-BE32-E72D297353CC}">
                  <c16:uniqueId val="{00000059-CE26-4878-BF0A-9F093C7B7920}"/>
                </c:ext>
              </c:extLst>
            </c:dLbl>
            <c:dLbl>
              <c:idx val="7"/>
              <c:delete val="1"/>
              <c:extLst>
                <c:ext xmlns:c15="http://schemas.microsoft.com/office/drawing/2012/chart" uri="{CE6537A1-D6FC-4f65-9D91-7224C49458BB}"/>
                <c:ext xmlns:c16="http://schemas.microsoft.com/office/drawing/2014/chart" uri="{C3380CC4-5D6E-409C-BE32-E72D297353CC}">
                  <c16:uniqueId val="{0000005A-CE26-4878-BF0A-9F093C7B7920}"/>
                </c:ext>
              </c:extLst>
            </c:dLbl>
            <c:dLbl>
              <c:idx val="8"/>
              <c:delete val="1"/>
              <c:extLst>
                <c:ext xmlns:c15="http://schemas.microsoft.com/office/drawing/2012/chart" uri="{CE6537A1-D6FC-4f65-9D91-7224C49458BB}"/>
                <c:ext xmlns:c16="http://schemas.microsoft.com/office/drawing/2014/chart" uri="{C3380CC4-5D6E-409C-BE32-E72D297353CC}">
                  <c16:uniqueId val="{0000005B-CE26-4878-BF0A-9F093C7B7920}"/>
                </c:ext>
              </c:extLst>
            </c:dLbl>
            <c:dLbl>
              <c:idx val="9"/>
              <c:delete val="1"/>
              <c:extLst>
                <c:ext xmlns:c15="http://schemas.microsoft.com/office/drawing/2012/chart" uri="{CE6537A1-D6FC-4f65-9D91-7224C49458BB}"/>
                <c:ext xmlns:c16="http://schemas.microsoft.com/office/drawing/2014/chart" uri="{C3380CC4-5D6E-409C-BE32-E72D297353CC}">
                  <c16:uniqueId val="{0000005C-CE26-4878-BF0A-9F093C7B7920}"/>
                </c:ext>
              </c:extLst>
            </c:dLbl>
            <c:dLbl>
              <c:idx val="10"/>
              <c:delete val="1"/>
              <c:extLst>
                <c:ext xmlns:c15="http://schemas.microsoft.com/office/drawing/2012/chart" uri="{CE6537A1-D6FC-4f65-9D91-7224C49458BB}"/>
                <c:ext xmlns:c16="http://schemas.microsoft.com/office/drawing/2014/chart" uri="{C3380CC4-5D6E-409C-BE32-E72D297353CC}">
                  <c16:uniqueId val="{0000005D-CE26-4878-BF0A-9F093C7B7920}"/>
                </c:ext>
              </c:extLst>
            </c:dLbl>
            <c:dLbl>
              <c:idx val="11"/>
              <c:delete val="1"/>
              <c:extLst>
                <c:ext xmlns:c15="http://schemas.microsoft.com/office/drawing/2012/chart" uri="{CE6537A1-D6FC-4f65-9D91-7224C49458BB}"/>
                <c:ext xmlns:c16="http://schemas.microsoft.com/office/drawing/2014/chart" uri="{C3380CC4-5D6E-409C-BE32-E72D297353CC}">
                  <c16:uniqueId val="{0000005E-CE26-4878-BF0A-9F093C7B7920}"/>
                </c:ext>
              </c:extLst>
            </c:dLbl>
            <c:dLbl>
              <c:idx val="12"/>
              <c:delete val="1"/>
              <c:extLst>
                <c:ext xmlns:c15="http://schemas.microsoft.com/office/drawing/2012/chart" uri="{CE6537A1-D6FC-4f65-9D91-7224C49458BB}"/>
                <c:ext xmlns:c16="http://schemas.microsoft.com/office/drawing/2014/chart" uri="{C3380CC4-5D6E-409C-BE32-E72D297353CC}">
                  <c16:uniqueId val="{0000005F-CE26-4878-BF0A-9F093C7B7920}"/>
                </c:ext>
              </c:extLst>
            </c:dLbl>
            <c:dLbl>
              <c:idx val="13"/>
              <c:delete val="1"/>
              <c:extLst>
                <c:ext xmlns:c15="http://schemas.microsoft.com/office/drawing/2012/chart" uri="{CE6537A1-D6FC-4f65-9D91-7224C49458BB}"/>
                <c:ext xmlns:c16="http://schemas.microsoft.com/office/drawing/2014/chart" uri="{C3380CC4-5D6E-409C-BE32-E72D297353CC}">
                  <c16:uniqueId val="{00000060-CE26-4878-BF0A-9F093C7B7920}"/>
                </c:ext>
              </c:extLst>
            </c:dLbl>
            <c:dLbl>
              <c:idx val="14"/>
              <c:delete val="1"/>
              <c:extLst>
                <c:ext xmlns:c15="http://schemas.microsoft.com/office/drawing/2012/chart" uri="{CE6537A1-D6FC-4f65-9D91-7224C49458BB}"/>
                <c:ext xmlns:c16="http://schemas.microsoft.com/office/drawing/2014/chart" uri="{C3380CC4-5D6E-409C-BE32-E72D297353CC}">
                  <c16:uniqueId val="{00000061-CE26-4878-BF0A-9F093C7B7920}"/>
                </c:ext>
              </c:extLst>
            </c:dLbl>
            <c:dLbl>
              <c:idx val="15"/>
              <c:delete val="1"/>
              <c:extLst>
                <c:ext xmlns:c15="http://schemas.microsoft.com/office/drawing/2012/chart" uri="{CE6537A1-D6FC-4f65-9D91-7224C49458BB}"/>
                <c:ext xmlns:c16="http://schemas.microsoft.com/office/drawing/2014/chart" uri="{C3380CC4-5D6E-409C-BE32-E72D297353CC}">
                  <c16:uniqueId val="{00000062-CE26-4878-BF0A-9F093C7B7920}"/>
                </c:ext>
              </c:extLst>
            </c:dLbl>
            <c:dLbl>
              <c:idx val="16"/>
              <c:delete val="1"/>
              <c:extLst>
                <c:ext xmlns:c15="http://schemas.microsoft.com/office/drawing/2012/chart" uri="{CE6537A1-D6FC-4f65-9D91-7224C49458BB}"/>
                <c:ext xmlns:c16="http://schemas.microsoft.com/office/drawing/2014/chart" uri="{C3380CC4-5D6E-409C-BE32-E72D297353CC}">
                  <c16:uniqueId val="{00000063-CE26-4878-BF0A-9F093C7B7920}"/>
                </c:ext>
              </c:extLst>
            </c:dLbl>
            <c:dLbl>
              <c:idx val="17"/>
              <c:delete val="1"/>
              <c:extLst>
                <c:ext xmlns:c15="http://schemas.microsoft.com/office/drawing/2012/chart" uri="{CE6537A1-D6FC-4f65-9D91-7224C49458BB}"/>
                <c:ext xmlns:c16="http://schemas.microsoft.com/office/drawing/2014/chart" uri="{C3380CC4-5D6E-409C-BE32-E72D297353CC}">
                  <c16:uniqueId val="{00000064-CE26-4878-BF0A-9F093C7B7920}"/>
                </c:ext>
              </c:extLst>
            </c:dLbl>
            <c:dLbl>
              <c:idx val="18"/>
              <c:delete val="1"/>
              <c:extLst>
                <c:ext xmlns:c15="http://schemas.microsoft.com/office/drawing/2012/chart" uri="{CE6537A1-D6FC-4f65-9D91-7224C49458BB}"/>
                <c:ext xmlns:c16="http://schemas.microsoft.com/office/drawing/2014/chart" uri="{C3380CC4-5D6E-409C-BE32-E72D297353CC}">
                  <c16:uniqueId val="{00000065-CE26-4878-BF0A-9F093C7B7920}"/>
                </c:ext>
              </c:extLst>
            </c:dLbl>
            <c:dLbl>
              <c:idx val="19"/>
              <c:delete val="1"/>
              <c:extLst>
                <c:ext xmlns:c15="http://schemas.microsoft.com/office/drawing/2012/chart" uri="{CE6537A1-D6FC-4f65-9D91-7224C49458BB}"/>
                <c:ext xmlns:c16="http://schemas.microsoft.com/office/drawing/2014/chart" uri="{C3380CC4-5D6E-409C-BE32-E72D297353CC}">
                  <c16:uniqueId val="{00000066-CE26-4878-BF0A-9F093C7B7920}"/>
                </c:ext>
              </c:extLst>
            </c:dLbl>
            <c:dLbl>
              <c:idx val="20"/>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67-CE26-4878-BF0A-9F093C7B792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[1]Sheet1!$A$2:$A$22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[1]Sheet1!$F$2:$F$22</c:f>
              <c:numCache>
                <c:formatCode>General</c:formatCode>
                <c:ptCount val="21"/>
                <c:pt idx="0">
                  <c:v>452044</c:v>
                </c:pt>
                <c:pt idx="1">
                  <c:v>468808</c:v>
                </c:pt>
                <c:pt idx="2">
                  <c:v>486223</c:v>
                </c:pt>
                <c:pt idx="3">
                  <c:v>504309</c:v>
                </c:pt>
                <c:pt idx="4">
                  <c:v>523152</c:v>
                </c:pt>
                <c:pt idx="5">
                  <c:v>542675</c:v>
                </c:pt>
                <c:pt idx="6">
                  <c:v>562844</c:v>
                </c:pt>
                <c:pt idx="7">
                  <c:v>583789</c:v>
                </c:pt>
                <c:pt idx="8">
                  <c:v>605397</c:v>
                </c:pt>
                <c:pt idx="9">
                  <c:v>627886</c:v>
                </c:pt>
                <c:pt idx="10">
                  <c:v>651054</c:v>
                </c:pt>
                <c:pt idx="11">
                  <c:v>674937</c:v>
                </c:pt>
                <c:pt idx="12">
                  <c:v>699843</c:v>
                </c:pt>
                <c:pt idx="13">
                  <c:v>725477</c:v>
                </c:pt>
                <c:pt idx="14">
                  <c:v>751839</c:v>
                </c:pt>
                <c:pt idx="15">
                  <c:v>779328</c:v>
                </c:pt>
                <c:pt idx="16">
                  <c:v>807487</c:v>
                </c:pt>
                <c:pt idx="17">
                  <c:v>836782</c:v>
                </c:pt>
                <c:pt idx="18">
                  <c:v>866756</c:v>
                </c:pt>
                <c:pt idx="19">
                  <c:v>897758</c:v>
                </c:pt>
                <c:pt idx="20">
                  <c:v>929686</c:v>
                </c:pt>
              </c:numCache>
            </c:numRef>
          </c:val>
          <c:smooth val="0"/>
          <c:extLst>
            <c:ext xmlns:c16="http://schemas.microsoft.com/office/drawing/2014/chart" uri="{C3380CC4-5D6E-409C-BE32-E72D297353CC}">
              <c16:uniqueId val="{00000004-CE26-4878-BF0A-9F093C7B7920}"/>
            </c:ext>
          </c:extLst>
        </c:ser>
        <c:dLbls>
          <c:showLegendKey val="0"/>
          <c:showVal val="1"/>
          <c:showCatName val="0"/>
          <c:showSerName val="0"/>
          <c:showPercent val="0"/>
          <c:showBubbleSize val="0"/>
        </c:dLbls>
        <c:marker val="1"/>
        <c:smooth val="0"/>
        <c:axId val="453771320"/>
        <c:axId val="445904080"/>
      </c:lineChart>
      <c:catAx>
        <c:axId val="453771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5904080"/>
        <c:crosses val="autoZero"/>
        <c:auto val="1"/>
        <c:lblAlgn val="ctr"/>
        <c:lblOffset val="100"/>
        <c:noMultiLvlLbl val="0"/>
      </c:catAx>
      <c:valAx>
        <c:axId val="44590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3771320"/>
        <c:crosses val="autoZero"/>
        <c:crossBetween val="between"/>
        <c:dispUnits>
          <c:builtInUnit val="millions"/>
          <c:dispUnitsLbl>
            <c:layout/>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NumChbyRace!$B$19</c:f>
              <c:strCache>
                <c:ptCount val="1"/>
                <c:pt idx="0">
                  <c:v>Numeric Change</c:v>
                </c:pt>
              </c:strCache>
            </c:strRef>
          </c:tx>
          <c:spPr>
            <a:solidFill>
              <a:schemeClr val="accent1"/>
            </a:solidFill>
            <a:ln>
              <a:noFill/>
            </a:ln>
            <a:effectLst/>
          </c:spPr>
          <c:invertIfNegative val="0"/>
          <c:dPt>
            <c:idx val="1"/>
            <c:invertIfNegative val="0"/>
            <c:bubble3D val="0"/>
            <c:spPr>
              <a:solidFill>
                <a:srgbClr val="BC8B00"/>
              </a:solidFill>
              <a:ln>
                <a:noFill/>
              </a:ln>
              <a:effectLst/>
            </c:spPr>
            <c:extLst>
              <c:ext xmlns:c16="http://schemas.microsoft.com/office/drawing/2014/chart" uri="{C3380CC4-5D6E-409C-BE32-E72D297353CC}">
                <c16:uniqueId val="{00000004-6F5F-45E0-9B44-75EE7F7E38C5}"/>
              </c:ext>
            </c:extLst>
          </c:dPt>
          <c:dPt>
            <c:idx val="2"/>
            <c:invertIfNegative val="0"/>
            <c:bubble3D val="0"/>
            <c:spPr>
              <a:solidFill>
                <a:schemeClr val="accent1">
                  <a:lumMod val="50000"/>
                </a:schemeClr>
              </a:solidFill>
              <a:ln>
                <a:noFill/>
              </a:ln>
              <a:effectLst/>
            </c:spPr>
            <c:extLst>
              <c:ext xmlns:c16="http://schemas.microsoft.com/office/drawing/2014/chart" uri="{C3380CC4-5D6E-409C-BE32-E72D297353CC}">
                <c16:uniqueId val="{00000005-6F5F-45E0-9B44-75EE7F7E38C5}"/>
              </c:ext>
            </c:extLst>
          </c:dPt>
          <c:dPt>
            <c:idx val="3"/>
            <c:invertIfNegative val="0"/>
            <c:bubble3D val="0"/>
            <c:spPr>
              <a:solidFill>
                <a:schemeClr val="accent6">
                  <a:lumMod val="50000"/>
                </a:schemeClr>
              </a:solidFill>
              <a:ln>
                <a:noFill/>
              </a:ln>
              <a:effectLst/>
            </c:spPr>
            <c:extLst>
              <c:ext xmlns:c16="http://schemas.microsoft.com/office/drawing/2014/chart" uri="{C3380CC4-5D6E-409C-BE32-E72D297353CC}">
                <c16:uniqueId val="{00000006-6F5F-45E0-9B44-75EE7F7E38C5}"/>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7-6F5F-45E0-9B44-75EE7F7E38C5}"/>
              </c:ext>
            </c:extLst>
          </c:dPt>
          <c:dLbls>
            <c:dLbl>
              <c:idx val="0"/>
              <c:spPr>
                <a:solidFill>
                  <a:schemeClr val="accent1"/>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8-6F5F-45E0-9B44-75EE7F7E38C5}"/>
                </c:ext>
              </c:extLst>
            </c:dLbl>
            <c:dLbl>
              <c:idx val="1"/>
              <c:spPr>
                <a:solidFill>
                  <a:srgbClr val="BC8B00"/>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4-6F5F-45E0-9B44-75EE7F7E38C5}"/>
                </c:ext>
              </c:extLst>
            </c:dLbl>
            <c:dLbl>
              <c:idx val="2"/>
              <c:spPr>
                <a:solidFill>
                  <a:schemeClr val="accent1">
                    <a:lumMod val="50000"/>
                  </a:schemeClr>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5-6F5F-45E0-9B44-75EE7F7E38C5}"/>
                </c:ext>
              </c:extLst>
            </c:dLbl>
            <c:dLbl>
              <c:idx val="3"/>
              <c:spPr>
                <a:solidFill>
                  <a:schemeClr val="accent6">
                    <a:lumMod val="50000"/>
                  </a:schemeClr>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6-6F5F-45E0-9B44-75EE7F7E38C5}"/>
                </c:ext>
              </c:extLst>
            </c:dLbl>
            <c:dLbl>
              <c:idx val="4"/>
              <c:spPr>
                <a:solidFill>
                  <a:schemeClr val="accent6"/>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7-6F5F-45E0-9B44-75EE7F7E38C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NumChbyRace!$A$20:$A$24</c:f>
              <c:strCache>
                <c:ptCount val="5"/>
                <c:pt idx="0">
                  <c:v>NH White</c:v>
                </c:pt>
                <c:pt idx="1">
                  <c:v>NH Black</c:v>
                </c:pt>
                <c:pt idx="2">
                  <c:v>Hispanic</c:v>
                </c:pt>
                <c:pt idx="3">
                  <c:v>NH Asian </c:v>
                </c:pt>
                <c:pt idx="4">
                  <c:v>NH Other</c:v>
                </c:pt>
              </c:strCache>
            </c:strRef>
          </c:cat>
          <c:val>
            <c:numRef>
              <c:f>NumChbyRace!$B$20:$B$24</c:f>
              <c:numCache>
                <c:formatCode>#,##0</c:formatCode>
                <c:ptCount val="5"/>
                <c:pt idx="0">
                  <c:v>1376711</c:v>
                </c:pt>
                <c:pt idx="1">
                  <c:v>1436158</c:v>
                </c:pt>
                <c:pt idx="2">
                  <c:v>4992028</c:v>
                </c:pt>
                <c:pt idx="3">
                  <c:v>1466352</c:v>
                </c:pt>
                <c:pt idx="4">
                  <c:v>477642</c:v>
                </c:pt>
              </c:numCache>
            </c:numRef>
          </c:val>
          <c:extLst>
            <c:ext xmlns:c16="http://schemas.microsoft.com/office/drawing/2014/chart" uri="{C3380CC4-5D6E-409C-BE32-E72D297353CC}">
              <c16:uniqueId val="{00000000-6F5F-45E0-9B44-75EE7F7E38C5}"/>
            </c:ext>
          </c:extLst>
        </c:ser>
        <c:dLbls>
          <c:showLegendKey val="0"/>
          <c:showVal val="0"/>
          <c:showCatName val="0"/>
          <c:showSerName val="0"/>
          <c:showPercent val="0"/>
          <c:showBubbleSize val="0"/>
        </c:dLbls>
        <c:gapWidth val="150"/>
        <c:axId val="602134136"/>
        <c:axId val="602136104"/>
      </c:barChart>
      <c:lineChart>
        <c:grouping val="standard"/>
        <c:varyColors val="0"/>
        <c:ser>
          <c:idx val="1"/>
          <c:order val="1"/>
          <c:tx>
            <c:strRef>
              <c:f>NumChbyRace!$C$19</c:f>
              <c:strCache>
                <c:ptCount val="1"/>
                <c:pt idx="0">
                  <c:v>Percent of Total Population Change</c:v>
                </c:pt>
              </c:strCache>
            </c:strRef>
          </c:tx>
          <c:spPr>
            <a:ln w="38100" cap="rnd">
              <a:solidFill>
                <a:schemeClr val="tx1">
                  <a:lumMod val="65000"/>
                  <a:lumOff val="35000"/>
                </a:schemeClr>
              </a:solidFill>
              <a:round/>
            </a:ln>
            <a:effectLst/>
          </c:spPr>
          <c:marker>
            <c:symbol val="circle"/>
            <c:size val="5"/>
            <c:spPr>
              <a:solidFill>
                <a:schemeClr val="tx1">
                  <a:lumMod val="65000"/>
                  <a:lumOff val="35000"/>
                </a:schemeClr>
              </a:solidFill>
              <a:ln w="38100">
                <a:solidFill>
                  <a:schemeClr val="tx1">
                    <a:lumMod val="65000"/>
                    <a:lumOff val="35000"/>
                  </a:schemeClr>
                </a:solidFill>
              </a:ln>
              <a:effectLst/>
            </c:spPr>
          </c:marker>
          <c:dLbls>
            <c:dLbl>
              <c:idx val="1"/>
              <c:layout>
                <c:manualLayout>
                  <c:x val="-5.3926485540658771E-2"/>
                  <c:y val="-4.232800716111983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F5F-45E0-9B44-75EE7F7E38C5}"/>
                </c:ext>
              </c:extLst>
            </c:dLbl>
            <c:dLbl>
              <c:idx val="3"/>
              <c:layout>
                <c:manualLayout>
                  <c:x val="-1.1884443498616728E-2"/>
                  <c:y val="-4.232800716111983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F5F-45E0-9B44-75EE7F7E38C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NumChbyRace!$A$20:$A$24</c:f>
              <c:strCache>
                <c:ptCount val="5"/>
                <c:pt idx="0">
                  <c:v>NH White</c:v>
                </c:pt>
                <c:pt idx="1">
                  <c:v>NH Black</c:v>
                </c:pt>
                <c:pt idx="2">
                  <c:v>Hispanic</c:v>
                </c:pt>
                <c:pt idx="3">
                  <c:v>NH Asian </c:v>
                </c:pt>
                <c:pt idx="4">
                  <c:v>NH Other</c:v>
                </c:pt>
              </c:strCache>
            </c:strRef>
          </c:cat>
          <c:val>
            <c:numRef>
              <c:f>NumChbyRace!$C$20:$C$24</c:f>
              <c:numCache>
                <c:formatCode>0.0%</c:formatCode>
                <c:ptCount val="5"/>
                <c:pt idx="0">
                  <c:v>0.14121719075533823</c:v>
                </c:pt>
                <c:pt idx="1">
                  <c:v>0.14731501254860682</c:v>
                </c:pt>
                <c:pt idx="2">
                  <c:v>0.51206111546431277</c:v>
                </c:pt>
                <c:pt idx="3">
                  <c:v>0.15041218534497924</c:v>
                </c:pt>
                <c:pt idx="4">
                  <c:v>4.8994495886762912E-2</c:v>
                </c:pt>
              </c:numCache>
            </c:numRef>
          </c:val>
          <c:smooth val="0"/>
          <c:extLst>
            <c:ext xmlns:c16="http://schemas.microsoft.com/office/drawing/2014/chart" uri="{C3380CC4-5D6E-409C-BE32-E72D297353CC}">
              <c16:uniqueId val="{00000001-6F5F-45E0-9B44-75EE7F7E38C5}"/>
            </c:ext>
          </c:extLst>
        </c:ser>
        <c:dLbls>
          <c:showLegendKey val="0"/>
          <c:showVal val="0"/>
          <c:showCatName val="0"/>
          <c:showSerName val="0"/>
          <c:showPercent val="0"/>
          <c:showBubbleSize val="0"/>
        </c:dLbls>
        <c:marker val="1"/>
        <c:smooth val="0"/>
        <c:axId val="219817640"/>
        <c:axId val="219825840"/>
      </c:lineChart>
      <c:catAx>
        <c:axId val="602134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2136104"/>
        <c:crosses val="autoZero"/>
        <c:auto val="1"/>
        <c:lblAlgn val="ctr"/>
        <c:lblOffset val="100"/>
        <c:noMultiLvlLbl val="0"/>
      </c:catAx>
      <c:valAx>
        <c:axId val="6021361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2134136"/>
        <c:crosses val="autoZero"/>
        <c:crossBetween val="between"/>
      </c:valAx>
      <c:valAx>
        <c:axId val="219825840"/>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9817640"/>
        <c:crosses val="max"/>
        <c:crossBetween val="between"/>
      </c:valAx>
      <c:catAx>
        <c:axId val="219817640"/>
        <c:scaling>
          <c:orientation val="minMax"/>
        </c:scaling>
        <c:delete val="1"/>
        <c:axPos val="b"/>
        <c:numFmt formatCode="General" sourceLinked="1"/>
        <c:majorTickMark val="out"/>
        <c:minorTickMark val="none"/>
        <c:tickLblPos val="nextTo"/>
        <c:crossAx val="21982584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1"/>
          <c:tx>
            <c:strRef>
              <c:f>Sheet1!$A$20</c:f>
              <c:strCache>
                <c:ptCount val="1"/>
                <c:pt idx="0">
                  <c:v>Natural Increase</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Sheet1!$B$18:$K$18</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Sheet1!$B$20:$K$20</c:f>
              <c:numCache>
                <c:formatCode>#,##0</c:formatCode>
                <c:ptCount val="9"/>
                <c:pt idx="0">
                  <c:v>213651</c:v>
                </c:pt>
                <c:pt idx="1">
                  <c:v>208964</c:v>
                </c:pt>
                <c:pt idx="2">
                  <c:v>205795</c:v>
                </c:pt>
                <c:pt idx="3">
                  <c:v>213541</c:v>
                </c:pt>
                <c:pt idx="4">
                  <c:v>214380</c:v>
                </c:pt>
                <c:pt idx="5">
                  <c:v>212021</c:v>
                </c:pt>
                <c:pt idx="6">
                  <c:v>209690</c:v>
                </c:pt>
                <c:pt idx="7">
                  <c:v>190951</c:v>
                </c:pt>
                <c:pt idx="8">
                  <c:v>175878</c:v>
                </c:pt>
              </c:numCache>
            </c:numRef>
          </c:val>
          <c:extLst>
            <c:ext xmlns:c16="http://schemas.microsoft.com/office/drawing/2014/chart" uri="{C3380CC4-5D6E-409C-BE32-E72D297353CC}">
              <c16:uniqueId val="{00000000-4274-4C82-BBDD-836E07F8F9C8}"/>
            </c:ext>
          </c:extLst>
        </c:ser>
        <c:ser>
          <c:idx val="4"/>
          <c:order val="4"/>
          <c:tx>
            <c:strRef>
              <c:f>Sheet1!$A$23</c:f>
              <c:strCache>
                <c:ptCount val="1"/>
                <c:pt idx="0">
                  <c:v>International Migration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Sheet1!$B$18:$K$18</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Sheet1!$B$23:$K$23</c:f>
              <c:numCache>
                <c:formatCode>#,##0</c:formatCode>
                <c:ptCount val="9"/>
                <c:pt idx="0">
                  <c:v>70535</c:v>
                </c:pt>
                <c:pt idx="1">
                  <c:v>76954</c:v>
                </c:pt>
                <c:pt idx="2">
                  <c:v>82449</c:v>
                </c:pt>
                <c:pt idx="3">
                  <c:v>95661</c:v>
                </c:pt>
                <c:pt idx="4">
                  <c:v>110155</c:v>
                </c:pt>
                <c:pt idx="5">
                  <c:v>111983</c:v>
                </c:pt>
                <c:pt idx="6">
                  <c:v>110417</c:v>
                </c:pt>
                <c:pt idx="7">
                  <c:v>104976</c:v>
                </c:pt>
                <c:pt idx="8">
                  <c:v>65044</c:v>
                </c:pt>
              </c:numCache>
            </c:numRef>
          </c:val>
          <c:extLst>
            <c:ext xmlns:c16="http://schemas.microsoft.com/office/drawing/2014/chart" uri="{C3380CC4-5D6E-409C-BE32-E72D297353CC}">
              <c16:uniqueId val="{00000001-4274-4C82-BBDD-836E07F8F9C8}"/>
            </c:ext>
          </c:extLst>
        </c:ser>
        <c:ser>
          <c:idx val="5"/>
          <c:order val="5"/>
          <c:tx>
            <c:strRef>
              <c:f>Sheet1!$A$24</c:f>
              <c:strCache>
                <c:ptCount val="1"/>
                <c:pt idx="0">
                  <c:v>Domestic Net Migration</c:v>
                </c:pt>
              </c:strCache>
            </c:strRef>
          </c:tx>
          <c:spPr>
            <a:solidFill>
              <a:schemeClr val="accent2">
                <a:lumMod val="5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Sheet1!$B$18:$K$18</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Sheet1!$B$24:$K$24</c:f>
              <c:numCache>
                <c:formatCode>#,##0</c:formatCode>
                <c:ptCount val="9"/>
                <c:pt idx="0">
                  <c:v>117615</c:v>
                </c:pt>
                <c:pt idx="1">
                  <c:v>145513</c:v>
                </c:pt>
                <c:pt idx="2">
                  <c:v>110614</c:v>
                </c:pt>
                <c:pt idx="3">
                  <c:v>163160</c:v>
                </c:pt>
                <c:pt idx="4">
                  <c:v>174200</c:v>
                </c:pt>
                <c:pt idx="5">
                  <c:v>125800</c:v>
                </c:pt>
                <c:pt idx="6">
                  <c:v>79163</c:v>
                </c:pt>
                <c:pt idx="7">
                  <c:v>82569</c:v>
                </c:pt>
                <c:pt idx="8">
                  <c:v>125660</c:v>
                </c:pt>
              </c:numCache>
            </c:numRef>
          </c:val>
          <c:extLst>
            <c:ext xmlns:c16="http://schemas.microsoft.com/office/drawing/2014/chart" uri="{C3380CC4-5D6E-409C-BE32-E72D297353CC}">
              <c16:uniqueId val="{00000002-4274-4C82-BBDD-836E07F8F9C8}"/>
            </c:ext>
          </c:extLst>
        </c:ser>
        <c:dLbls>
          <c:showLegendKey val="0"/>
          <c:showVal val="1"/>
          <c:showCatName val="0"/>
          <c:showSerName val="0"/>
          <c:showPercent val="0"/>
          <c:showBubbleSize val="0"/>
        </c:dLbls>
        <c:gapWidth val="50"/>
        <c:overlap val="100"/>
        <c:axId val="469236512"/>
        <c:axId val="469235200"/>
        <c:extLst>
          <c:ext xmlns:c15="http://schemas.microsoft.com/office/drawing/2012/chart" uri="{02D57815-91ED-43cb-92C2-25804820EDAC}">
            <c15:filteredBarSeries>
              <c15:ser>
                <c:idx val="0"/>
                <c:order val="0"/>
                <c:tx>
                  <c:strRef>
                    <c:extLst>
                      <c:ext uri="{02D57815-91ED-43cb-92C2-25804820EDAC}">
                        <c15:formulaRef>
                          <c15:sqref>Sheet1!$A$19</c15:sqref>
                        </c15:formulaRef>
                      </c:ext>
                    </c:extLst>
                    <c:strCache>
                      <c:ptCount val="1"/>
                      <c:pt idx="0">
                        <c:v>Pop Change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Sheet1!$B$18:$K$18</c15:sqref>
                        </c15:formulaRef>
                      </c:ext>
                    </c:extLst>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extLst>
                      <c:ext uri="{02D57815-91ED-43cb-92C2-25804820EDAC}">
                        <c15:formulaRef>
                          <c15:sqref>Sheet1!$B$19:$K$19</c15:sqref>
                        </c15:formulaRef>
                      </c:ext>
                    </c:extLst>
                    <c:numCache>
                      <c:formatCode>#,##0</c:formatCode>
                      <c:ptCount val="9"/>
                      <c:pt idx="0">
                        <c:v>402776</c:v>
                      </c:pt>
                      <c:pt idx="1">
                        <c:v>433903</c:v>
                      </c:pt>
                      <c:pt idx="2">
                        <c:v>400952</c:v>
                      </c:pt>
                      <c:pt idx="3">
                        <c:v>475157</c:v>
                      </c:pt>
                      <c:pt idx="4">
                        <c:v>500444</c:v>
                      </c:pt>
                      <c:pt idx="5">
                        <c:v>449982</c:v>
                      </c:pt>
                      <c:pt idx="6">
                        <c:v>399734</c:v>
                      </c:pt>
                      <c:pt idx="7">
                        <c:v>379128</c:v>
                      </c:pt>
                      <c:pt idx="8">
                        <c:v>367215</c:v>
                      </c:pt>
                    </c:numCache>
                  </c:numRef>
                </c:val>
                <c:extLst>
                  <c:ext xmlns:c16="http://schemas.microsoft.com/office/drawing/2014/chart" uri="{C3380CC4-5D6E-409C-BE32-E72D297353CC}">
                    <c16:uniqueId val="{00000003-4274-4C82-BBDD-836E07F8F9C8}"/>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Sheet1!$A$21</c15:sqref>
                        </c15:formulaRef>
                      </c:ext>
                    </c:extLst>
                    <c:strCache>
                      <c:ptCount val="1"/>
                      <c:pt idx="0">
                        <c:v>Net Mig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xmlns:c15="http://schemas.microsoft.com/office/drawing/2012/chart" uri="{02D57815-91ED-43cb-92C2-25804820EDAC}">
                        <c15:formulaRef>
                          <c15:sqref>Sheet1!$B$18:$K$18</c15:sqref>
                        </c15:formulaRef>
                      </c:ext>
                    </c:extLst>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extLst>
                      <c:ext xmlns:c15="http://schemas.microsoft.com/office/drawing/2012/chart" uri="{02D57815-91ED-43cb-92C2-25804820EDAC}">
                        <c15:formulaRef>
                          <c15:sqref>Sheet1!$B$21:$K$21</c15:sqref>
                        </c15:formulaRef>
                      </c:ext>
                    </c:extLst>
                    <c:numCache>
                      <c:formatCode>#,##0</c:formatCode>
                      <c:ptCount val="9"/>
                      <c:pt idx="0">
                        <c:v>188150</c:v>
                      </c:pt>
                      <c:pt idx="1">
                        <c:v>222467</c:v>
                      </c:pt>
                      <c:pt idx="2">
                        <c:v>193063</c:v>
                      </c:pt>
                      <c:pt idx="3">
                        <c:v>258821</c:v>
                      </c:pt>
                      <c:pt idx="4">
                        <c:v>284355</c:v>
                      </c:pt>
                      <c:pt idx="5">
                        <c:v>237783</c:v>
                      </c:pt>
                      <c:pt idx="6">
                        <c:v>189580</c:v>
                      </c:pt>
                      <c:pt idx="7">
                        <c:v>187545</c:v>
                      </c:pt>
                      <c:pt idx="8">
                        <c:v>190704</c:v>
                      </c:pt>
                    </c:numCache>
                  </c:numRef>
                </c:val>
                <c:extLst xmlns:c15="http://schemas.microsoft.com/office/drawing/2012/chart">
                  <c:ext xmlns:c16="http://schemas.microsoft.com/office/drawing/2014/chart" uri="{C3380CC4-5D6E-409C-BE32-E72D297353CC}">
                    <c16:uniqueId val="{00000004-4274-4C82-BBDD-836E07F8F9C8}"/>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Sheet1!$A$22</c15:sqref>
                        </c15:formulaRef>
                      </c:ext>
                    </c:extLst>
                    <c:strCache>
                      <c:ptCount val="1"/>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xmlns:c15="http://schemas.microsoft.com/office/drawing/2012/chart" uri="{02D57815-91ED-43cb-92C2-25804820EDAC}">
                        <c15:formulaRef>
                          <c15:sqref>Sheet1!$B$18:$K$18</c15:sqref>
                        </c15:formulaRef>
                      </c:ext>
                    </c:extLst>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extLst>
                      <c:ext xmlns:c15="http://schemas.microsoft.com/office/drawing/2012/chart" uri="{02D57815-91ED-43cb-92C2-25804820EDAC}">
                        <c15:formulaRef>
                          <c15:sqref>Sheet1!$B$22:$K$22</c15:sqref>
                        </c15:formulaRef>
                      </c:ext>
                    </c:extLst>
                    <c:numCache>
                      <c:formatCode>#,##0</c:formatCode>
                      <c:ptCount val="9"/>
                    </c:numCache>
                  </c:numRef>
                </c:val>
                <c:extLst xmlns:c15="http://schemas.microsoft.com/office/drawing/2012/chart">
                  <c:ext xmlns:c16="http://schemas.microsoft.com/office/drawing/2014/chart" uri="{C3380CC4-5D6E-409C-BE32-E72D297353CC}">
                    <c16:uniqueId val="{00000005-4274-4C82-BBDD-836E07F8F9C8}"/>
                  </c:ext>
                </c:extLst>
              </c15:ser>
            </c15:filteredBarSeries>
          </c:ext>
        </c:extLst>
      </c:barChart>
      <c:catAx>
        <c:axId val="469236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69235200"/>
        <c:crosses val="autoZero"/>
        <c:auto val="1"/>
        <c:lblAlgn val="ctr"/>
        <c:lblOffset val="100"/>
        <c:noMultiLvlLbl val="0"/>
      </c:catAx>
      <c:valAx>
        <c:axId val="469235200"/>
        <c:scaling>
          <c:orientation val="minMax"/>
          <c:max val="5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692365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b"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2010</a:t>
            </a:r>
          </a:p>
        </c:rich>
      </c:tx>
      <c:layout>
        <c:manualLayout>
          <c:xMode val="edge"/>
          <c:yMode val="edge"/>
          <c:x val="0.42000718663055053"/>
          <c:y val="0.82277835916552622"/>
        </c:manualLayout>
      </c:layout>
      <c:overlay val="0"/>
      <c:spPr>
        <a:noFill/>
        <a:ln>
          <a:noFill/>
        </a:ln>
        <a:effectLst/>
      </c:spPr>
      <c:txPr>
        <a:bodyPr rot="0" spcFirstLastPara="1" vertOverflow="ellipsis" vert="horz" wrap="square" anchor="b"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269741389578079"/>
          <c:y val="0.12163526140775649"/>
          <c:w val="0.55460517220843852"/>
          <c:h val="0.6819212835390207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53-4943-8539-09CBBCF50E66}"/>
              </c:ext>
            </c:extLst>
          </c:dPt>
          <c:dPt>
            <c:idx val="1"/>
            <c:bubble3D val="0"/>
            <c:spPr>
              <a:solidFill>
                <a:srgbClr val="CC9900"/>
              </a:solidFill>
              <a:ln w="19050">
                <a:solidFill>
                  <a:schemeClr val="lt1"/>
                </a:solidFill>
              </a:ln>
              <a:effectLst/>
            </c:spPr>
            <c:extLst>
              <c:ext xmlns:c16="http://schemas.microsoft.com/office/drawing/2014/chart" uri="{C3380CC4-5D6E-409C-BE32-E72D297353CC}">
                <c16:uniqueId val="{00000003-7D53-4943-8539-09CBBCF50E66}"/>
              </c:ext>
            </c:extLst>
          </c:dPt>
          <c:dPt>
            <c:idx val="2"/>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5-7D53-4943-8539-09CBBCF50E66}"/>
              </c:ext>
            </c:extLst>
          </c:dPt>
          <c:dPt>
            <c:idx val="3"/>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7-7D53-4943-8539-09CBBCF50E66}"/>
              </c:ext>
            </c:extLst>
          </c:dPt>
          <c:dPt>
            <c:idx val="4"/>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9-7D53-4943-8539-09CBBCF50E66}"/>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1-7D53-4943-8539-09CBBCF50E66}"/>
                </c:ext>
              </c:extLst>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3-7D53-4943-8539-09CBBCF50E66}"/>
                </c:ext>
              </c:extLst>
            </c:dLbl>
            <c:dLbl>
              <c:idx val="2"/>
              <c:layout>
                <c:manualLayout>
                  <c:x val="5.983203722922583E-2"/>
                  <c:y val="1.3650870592878254E-2"/>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D53-4943-8539-09CBBCF50E66}"/>
                </c:ext>
              </c:extLst>
            </c:dLbl>
            <c:dLbl>
              <c:idx val="3"/>
              <c:layout>
                <c:manualLayout>
                  <c:x val="-8.7913412061446528E-3"/>
                  <c:y val="-3.4104923707837694E-2"/>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7D53-4943-8539-09CBBCF50E66}"/>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9-7D53-4943-8539-09CBBCF50E6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Sheet1!$B$8:$F$8</c:f>
              <c:numCache>
                <c:formatCode>0%</c:formatCode>
                <c:ptCount val="5"/>
                <c:pt idx="0">
                  <c:v>0.4544992255293091</c:v>
                </c:pt>
                <c:pt idx="1">
                  <c:v>0.11532389354924315</c:v>
                </c:pt>
                <c:pt idx="2">
                  <c:v>3.8199306827952653E-2</c:v>
                </c:pt>
                <c:pt idx="3">
                  <c:v>1.5731404839208003E-2</c:v>
                </c:pt>
                <c:pt idx="4">
                  <c:v>0.37624616925428706</c:v>
                </c:pt>
              </c:numCache>
            </c:numRef>
          </c:val>
          <c:extLst>
            <c:ext xmlns:c16="http://schemas.microsoft.com/office/drawing/2014/chart" uri="{C3380CC4-5D6E-409C-BE32-E72D297353CC}">
              <c16:uniqueId val="{0000000A-7D53-4943-8539-09CBBCF50E6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b" anchorCtr="1"/>
          <a:lstStyle/>
          <a:p>
            <a:pPr>
              <a:defRPr sz="1800" b="0" i="0" u="none" strike="noStrike" kern="1200" spc="0" baseline="0">
                <a:solidFill>
                  <a:schemeClr val="tx1">
                    <a:lumMod val="65000"/>
                    <a:lumOff val="35000"/>
                  </a:schemeClr>
                </a:solidFill>
                <a:latin typeface="+mn-lt"/>
                <a:ea typeface="+mn-ea"/>
                <a:cs typeface="+mn-cs"/>
              </a:defRPr>
            </a:pPr>
            <a:r>
              <a:rPr lang="en-US" sz="1800"/>
              <a:t>2018</a:t>
            </a:r>
          </a:p>
        </c:rich>
      </c:tx>
      <c:layout>
        <c:manualLayout>
          <c:xMode val="edge"/>
          <c:yMode val="edge"/>
          <c:x val="0.39035461721715053"/>
          <c:y val="0.88716461479673281"/>
        </c:manualLayout>
      </c:layout>
      <c:overlay val="0"/>
      <c:spPr>
        <a:noFill/>
        <a:ln>
          <a:noFill/>
        </a:ln>
        <a:effectLst/>
      </c:spPr>
      <c:txPr>
        <a:bodyPr rot="0" spcFirstLastPara="1" vertOverflow="ellipsis" vert="horz" wrap="square" anchor="b"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361337247504815"/>
          <c:y val="0.18227795333900548"/>
          <c:w val="0.56924590607767012"/>
          <c:h val="0.74346313396615149"/>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702-46D5-9565-EB0700E2C309}"/>
              </c:ext>
            </c:extLst>
          </c:dPt>
          <c:dPt>
            <c:idx val="1"/>
            <c:bubble3D val="0"/>
            <c:spPr>
              <a:solidFill>
                <a:srgbClr val="CC9900"/>
              </a:solidFill>
              <a:ln w="19050">
                <a:solidFill>
                  <a:schemeClr val="lt1"/>
                </a:solidFill>
              </a:ln>
              <a:effectLst/>
            </c:spPr>
            <c:extLst>
              <c:ext xmlns:c16="http://schemas.microsoft.com/office/drawing/2014/chart" uri="{C3380CC4-5D6E-409C-BE32-E72D297353CC}">
                <c16:uniqueId val="{00000003-F702-46D5-9565-EB0700E2C309}"/>
              </c:ext>
            </c:extLst>
          </c:dPt>
          <c:dPt>
            <c:idx val="2"/>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5-F702-46D5-9565-EB0700E2C309}"/>
              </c:ext>
            </c:extLst>
          </c:dPt>
          <c:dPt>
            <c:idx val="3"/>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7-F702-46D5-9565-EB0700E2C309}"/>
              </c:ext>
            </c:extLst>
          </c:dPt>
          <c:dPt>
            <c:idx val="4"/>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9-F702-46D5-9565-EB0700E2C309}"/>
              </c:ext>
            </c:extLst>
          </c:dPt>
          <c:dLbls>
            <c:dLbl>
              <c:idx val="0"/>
              <c:layout/>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702-46D5-9565-EB0700E2C309}"/>
                </c:ext>
              </c:extLst>
            </c:dLbl>
            <c:dLbl>
              <c:idx val="1"/>
              <c:layout/>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702-46D5-9565-EB0700E2C309}"/>
                </c:ext>
              </c:extLst>
            </c:dLbl>
            <c:dLbl>
              <c:idx val="4"/>
              <c:layout/>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F702-46D5-9565-EB0700E2C30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RaceEthnicity!$A$10:$A$14</c:f>
              <c:strCache>
                <c:ptCount val="5"/>
                <c:pt idx="0">
                  <c:v>White, NH</c:v>
                </c:pt>
                <c:pt idx="1">
                  <c:v>Black, NH</c:v>
                </c:pt>
                <c:pt idx="2">
                  <c:v>Asian, NH</c:v>
                </c:pt>
                <c:pt idx="3">
                  <c:v>Other, NH</c:v>
                </c:pt>
                <c:pt idx="4">
                  <c:v>Hispanic</c:v>
                </c:pt>
              </c:strCache>
            </c:strRef>
          </c:cat>
          <c:val>
            <c:numRef>
              <c:f>RaceEthnicity!$J$10:$J$14</c:f>
              <c:numCache>
                <c:formatCode>0.0%</c:formatCode>
                <c:ptCount val="5"/>
                <c:pt idx="0">
                  <c:v>0.41505516457217295</c:v>
                </c:pt>
                <c:pt idx="1">
                  <c:v>0.11991020089475084</c:v>
                </c:pt>
                <c:pt idx="2">
                  <c:v>4.9952746940135732E-2</c:v>
                </c:pt>
                <c:pt idx="3">
                  <c:v>1.8980208415173311E-2</c:v>
                </c:pt>
                <c:pt idx="4">
                  <c:v>0.39610167917776712</c:v>
                </c:pt>
              </c:numCache>
            </c:numRef>
          </c:val>
          <c:extLst>
            <c:ext xmlns:c16="http://schemas.microsoft.com/office/drawing/2014/chart" uri="{C3380CC4-5D6E-409C-BE32-E72D297353CC}">
              <c16:uniqueId val="{0000000A-F702-46D5-9565-EB0700E2C30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t" anchorCtr="1"/>
          <a:lstStyle/>
          <a:p>
            <a:pPr>
              <a:defRPr sz="1320" b="0" i="0" u="none" strike="noStrike" kern="1200" spc="0" baseline="0">
                <a:solidFill>
                  <a:schemeClr val="tx1">
                    <a:lumMod val="65000"/>
                    <a:lumOff val="35000"/>
                  </a:schemeClr>
                </a:solidFill>
                <a:latin typeface="+mn-lt"/>
                <a:ea typeface="+mn-ea"/>
                <a:cs typeface="+mn-cs"/>
              </a:defRPr>
            </a:pPr>
            <a:r>
              <a:rPr lang="en-US" dirty="0" smtClean="0"/>
              <a:t>Percent Contribution by Race/Ethnicity to Total Population Change,</a:t>
            </a:r>
            <a:r>
              <a:rPr lang="en-US" baseline="0" dirty="0" smtClean="0"/>
              <a:t> 2010 to 2018</a:t>
            </a:r>
            <a:endParaRPr lang="en-US" dirty="0"/>
          </a:p>
        </c:rich>
      </c:tx>
      <c:layout/>
      <c:overlay val="0"/>
      <c:spPr>
        <a:noFill/>
        <a:ln>
          <a:noFill/>
        </a:ln>
        <a:effectLst/>
      </c:spPr>
      <c:txPr>
        <a:bodyPr rot="0" spcFirstLastPara="1" vertOverflow="ellipsis" vert="horz" wrap="square" anchor="t"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432976283369985"/>
          <c:y val="0.16137795320765108"/>
          <c:w val="0.80411104017403234"/>
          <c:h val="0.71677266520699179"/>
        </c:manualLayout>
      </c:layout>
      <c:barChart>
        <c:barDir val="col"/>
        <c:grouping val="clustered"/>
        <c:varyColors val="0"/>
        <c:ser>
          <c:idx val="0"/>
          <c:order val="0"/>
          <c:tx>
            <c:strRef>
              <c:f>NumChbyRace!$B$1</c:f>
              <c:strCache>
                <c:ptCount val="1"/>
                <c:pt idx="0">
                  <c:v>Numeric Change</c:v>
                </c:pt>
              </c:strCache>
            </c:strRef>
          </c:tx>
          <c:spPr>
            <a:solidFill>
              <a:srgbClr val="C00000"/>
            </a:solidFill>
            <a:ln>
              <a:noFill/>
            </a:ln>
            <a:effectLst/>
          </c:spPr>
          <c:invertIfNegative val="0"/>
          <c:dPt>
            <c:idx val="0"/>
            <c:invertIfNegative val="0"/>
            <c:bubble3D val="0"/>
            <c:spPr>
              <a:solidFill>
                <a:schemeClr val="accent1">
                  <a:lumMod val="75000"/>
                </a:schemeClr>
              </a:solidFill>
              <a:ln>
                <a:noFill/>
              </a:ln>
              <a:effectLst/>
            </c:spPr>
            <c:extLst>
              <c:ext xmlns:c16="http://schemas.microsoft.com/office/drawing/2014/chart" uri="{C3380CC4-5D6E-409C-BE32-E72D297353CC}">
                <c16:uniqueId val="{00000001-CE2D-4FEF-8247-5CAFC0716CF6}"/>
              </c:ext>
            </c:extLst>
          </c:dPt>
          <c:dPt>
            <c:idx val="1"/>
            <c:invertIfNegative val="0"/>
            <c:bubble3D val="0"/>
            <c:spPr>
              <a:solidFill>
                <a:schemeClr val="bg2">
                  <a:lumMod val="50000"/>
                </a:schemeClr>
              </a:solidFill>
              <a:ln>
                <a:noFill/>
              </a:ln>
              <a:effectLst/>
            </c:spPr>
            <c:extLst>
              <c:ext xmlns:c16="http://schemas.microsoft.com/office/drawing/2014/chart" uri="{C3380CC4-5D6E-409C-BE32-E72D297353CC}">
                <c16:uniqueId val="{00000003-CE2D-4FEF-8247-5CAFC0716CF6}"/>
              </c:ext>
            </c:extLst>
          </c:dPt>
          <c:dPt>
            <c:idx val="2"/>
            <c:invertIfNegative val="0"/>
            <c:bubble3D val="0"/>
            <c:spPr>
              <a:solidFill>
                <a:srgbClr val="2F526F"/>
              </a:solidFill>
              <a:ln>
                <a:noFill/>
              </a:ln>
              <a:effectLst/>
            </c:spPr>
            <c:extLst>
              <c:ext xmlns:c16="http://schemas.microsoft.com/office/drawing/2014/chart" uri="{C3380CC4-5D6E-409C-BE32-E72D297353CC}">
                <c16:uniqueId val="{00000005-CE2D-4FEF-8247-5CAFC0716CF6}"/>
              </c:ext>
            </c:extLst>
          </c:dPt>
          <c:dPt>
            <c:idx val="3"/>
            <c:invertIfNegative val="0"/>
            <c:bubble3D val="0"/>
            <c:spPr>
              <a:solidFill>
                <a:srgbClr val="A50021"/>
              </a:solidFill>
              <a:ln>
                <a:noFill/>
              </a:ln>
              <a:effectLst/>
            </c:spPr>
            <c:extLst>
              <c:ext xmlns:c16="http://schemas.microsoft.com/office/drawing/2014/chart" uri="{C3380CC4-5D6E-409C-BE32-E72D297353CC}">
                <c16:uniqueId val="{00000007-CE2D-4FEF-8247-5CAFC0716CF6}"/>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9-CE2D-4FEF-8247-5CAFC0716CF6}"/>
              </c:ext>
            </c:extLst>
          </c:dPt>
          <c:dLbls>
            <c:dLbl>
              <c:idx val="0"/>
              <c:spPr>
                <a:solidFill>
                  <a:schemeClr val="accent1">
                    <a:lumMod val="75000"/>
                  </a:schemeClr>
                </a:solid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1-CE2D-4FEF-8247-5CAFC0716CF6}"/>
                </c:ext>
              </c:extLst>
            </c:dLbl>
            <c:dLbl>
              <c:idx val="1"/>
              <c:spPr>
                <a:solidFill>
                  <a:schemeClr val="bg2">
                    <a:lumMod val="50000"/>
                  </a:schemeClr>
                </a:solid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3-CE2D-4FEF-8247-5CAFC0716CF6}"/>
                </c:ext>
              </c:extLst>
            </c:dLbl>
            <c:dLbl>
              <c:idx val="2"/>
              <c:spPr>
                <a:solidFill>
                  <a:srgbClr val="2F526F"/>
                </a:solid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5-CE2D-4FEF-8247-5CAFC0716CF6}"/>
                </c:ext>
              </c:extLst>
            </c:dLbl>
            <c:dLbl>
              <c:idx val="3"/>
              <c:spPr>
                <a:solidFill>
                  <a:srgbClr val="A50021"/>
                </a:solid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7-CE2D-4FEF-8247-5CAFC0716CF6}"/>
                </c:ext>
              </c:extLst>
            </c:dLbl>
            <c:dLbl>
              <c:idx val="4"/>
              <c:layout>
                <c:manualLayout>
                  <c:x val="1.5015015015013913E-3"/>
                  <c:y val="5.7957726354876865E-2"/>
                </c:manualLayout>
              </c:layout>
              <c:spPr>
                <a:solidFill>
                  <a:schemeClr val="accent2"/>
                </a:solid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CE2D-4FEF-8247-5CAFC0716CF6}"/>
                </c:ext>
              </c:extLst>
            </c:dLbl>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NumChbyRace!$A$2:$A$6</c:f>
              <c:strCache>
                <c:ptCount val="5"/>
                <c:pt idx="0">
                  <c:v>NH White</c:v>
                </c:pt>
                <c:pt idx="1">
                  <c:v>NH Black</c:v>
                </c:pt>
                <c:pt idx="2">
                  <c:v>Hispanic</c:v>
                </c:pt>
                <c:pt idx="3">
                  <c:v>NH Asian </c:v>
                </c:pt>
                <c:pt idx="4">
                  <c:v>NH Other</c:v>
                </c:pt>
              </c:strCache>
            </c:strRef>
          </c:cat>
          <c:val>
            <c:numRef>
              <c:f>NumChbyRace!$B$2:$B$6</c:f>
              <c:numCache>
                <c:formatCode>#,##0</c:formatCode>
                <c:ptCount val="5"/>
                <c:pt idx="0">
                  <c:v>484211</c:v>
                </c:pt>
                <c:pt idx="1">
                  <c:v>541760</c:v>
                </c:pt>
                <c:pt idx="2">
                  <c:v>1907928</c:v>
                </c:pt>
                <c:pt idx="3">
                  <c:v>473193</c:v>
                </c:pt>
                <c:pt idx="4">
                  <c:v>149192</c:v>
                </c:pt>
              </c:numCache>
            </c:numRef>
          </c:val>
          <c:extLst>
            <c:ext xmlns:c16="http://schemas.microsoft.com/office/drawing/2014/chart" uri="{C3380CC4-5D6E-409C-BE32-E72D297353CC}">
              <c16:uniqueId val="{0000000A-CE2D-4FEF-8247-5CAFC0716CF6}"/>
            </c:ext>
          </c:extLst>
        </c:ser>
        <c:dLbls>
          <c:showLegendKey val="0"/>
          <c:showVal val="0"/>
          <c:showCatName val="0"/>
          <c:showSerName val="0"/>
          <c:showPercent val="0"/>
          <c:showBubbleSize val="0"/>
        </c:dLbls>
        <c:gapWidth val="150"/>
        <c:axId val="446992024"/>
        <c:axId val="446993336"/>
      </c:barChart>
      <c:lineChart>
        <c:grouping val="standard"/>
        <c:varyColors val="0"/>
        <c:ser>
          <c:idx val="1"/>
          <c:order val="1"/>
          <c:tx>
            <c:strRef>
              <c:f>NumChbyRace!$C$1</c:f>
              <c:strCache>
                <c:ptCount val="1"/>
                <c:pt idx="0">
                  <c:v>Percent of Total Population Change</c:v>
                </c:pt>
              </c:strCache>
            </c:strRef>
          </c:tx>
          <c:spPr>
            <a:ln w="38100" cap="rnd">
              <a:solidFill>
                <a:schemeClr val="tx1">
                  <a:lumMod val="65000"/>
                  <a:lumOff val="35000"/>
                </a:schemeClr>
              </a:solidFill>
              <a:round/>
            </a:ln>
            <a:effectLst/>
          </c:spPr>
          <c:marker>
            <c:symbol val="circle"/>
            <c:size val="5"/>
            <c:spPr>
              <a:solidFill>
                <a:schemeClr val="tx1">
                  <a:lumMod val="65000"/>
                  <a:lumOff val="35000"/>
                </a:schemeClr>
              </a:solidFill>
              <a:ln w="38100">
                <a:solidFill>
                  <a:schemeClr val="tx1">
                    <a:lumMod val="65000"/>
                    <a:lumOff val="35000"/>
                  </a:schemeClr>
                </a:solidFill>
              </a:ln>
              <a:effectLst/>
            </c:spPr>
          </c:marker>
          <c:dLbls>
            <c:dLbl>
              <c:idx val="1"/>
              <c:layout>
                <c:manualLayout>
                  <c:x val="-6.72939904049219E-2"/>
                  <c:y val="-3.138543365238463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CE2D-4FEF-8247-5CAFC0716CF6}"/>
                </c:ext>
              </c:extLst>
            </c:dLbl>
            <c:dLbl>
              <c:idx val="3"/>
              <c:layout>
                <c:manualLayout>
                  <c:x val="-5.7379591832966426E-3"/>
                  <c:y val="-3.138543365238463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CE2D-4FEF-8247-5CAFC0716CF6}"/>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NumChbyRace!$A$2:$A$6</c:f>
              <c:strCache>
                <c:ptCount val="5"/>
                <c:pt idx="0">
                  <c:v>NH White</c:v>
                </c:pt>
                <c:pt idx="1">
                  <c:v>NH Black</c:v>
                </c:pt>
                <c:pt idx="2">
                  <c:v>Hispanic</c:v>
                </c:pt>
                <c:pt idx="3">
                  <c:v>NH Asian </c:v>
                </c:pt>
                <c:pt idx="4">
                  <c:v>NH Other</c:v>
                </c:pt>
              </c:strCache>
            </c:strRef>
          </c:cat>
          <c:val>
            <c:numRef>
              <c:f>NumChbyRace!$C$2:$C$6</c:f>
              <c:numCache>
                <c:formatCode>0.0%</c:formatCode>
                <c:ptCount val="5"/>
                <c:pt idx="0">
                  <c:v>0.1361564486975731</c:v>
                </c:pt>
                <c:pt idx="1">
                  <c:v>0.15233878959048264</c:v>
                </c:pt>
                <c:pt idx="2">
                  <c:v>0.53649483562055222</c:v>
                </c:pt>
                <c:pt idx="3">
                  <c:v>0.13305827093674183</c:v>
                </c:pt>
                <c:pt idx="4">
                  <c:v>4.1951655154650193E-2</c:v>
                </c:pt>
              </c:numCache>
            </c:numRef>
          </c:val>
          <c:smooth val="0"/>
          <c:extLst>
            <c:ext xmlns:c16="http://schemas.microsoft.com/office/drawing/2014/chart" uri="{C3380CC4-5D6E-409C-BE32-E72D297353CC}">
              <c16:uniqueId val="{0000000D-CE2D-4FEF-8247-5CAFC0716CF6}"/>
            </c:ext>
          </c:extLst>
        </c:ser>
        <c:dLbls>
          <c:showLegendKey val="0"/>
          <c:showVal val="0"/>
          <c:showCatName val="0"/>
          <c:showSerName val="0"/>
          <c:showPercent val="0"/>
          <c:showBubbleSize val="0"/>
        </c:dLbls>
        <c:marker val="1"/>
        <c:smooth val="0"/>
        <c:axId val="610833800"/>
        <c:axId val="610831832"/>
      </c:lineChart>
      <c:catAx>
        <c:axId val="446992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46993336"/>
        <c:crosses val="autoZero"/>
        <c:auto val="1"/>
        <c:lblAlgn val="ctr"/>
        <c:lblOffset val="100"/>
        <c:noMultiLvlLbl val="0"/>
      </c:catAx>
      <c:valAx>
        <c:axId val="446993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46992024"/>
        <c:crosses val="autoZero"/>
        <c:crossBetween val="between"/>
      </c:valAx>
      <c:valAx>
        <c:axId val="610831832"/>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10833800"/>
        <c:crosses val="max"/>
        <c:crossBetween val="between"/>
      </c:valAx>
      <c:catAx>
        <c:axId val="610833800"/>
        <c:scaling>
          <c:orientation val="minMax"/>
        </c:scaling>
        <c:delete val="1"/>
        <c:axPos val="b"/>
        <c:numFmt formatCode="General" sourceLinked="1"/>
        <c:majorTickMark val="out"/>
        <c:minorTickMark val="none"/>
        <c:tickLblPos val="nextTo"/>
        <c:crossAx val="61083183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100"/>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Sheet2!$M$2</c:f>
              <c:strCache>
                <c:ptCount val="1"/>
                <c:pt idx="0">
                  <c:v>Texas</c:v>
                </c:pt>
              </c:strCache>
            </c:strRef>
          </c:tx>
          <c:spPr>
            <a:ln w="38100" cap="rnd">
              <a:solidFill>
                <a:schemeClr val="accent1"/>
              </a:solidFill>
              <a:round/>
            </a:ln>
            <a:effectLst/>
          </c:spPr>
          <c:marker>
            <c:symbol val="circle"/>
            <c:size val="5"/>
            <c:spPr>
              <a:solidFill>
                <a:schemeClr val="accent1"/>
              </a:solidFill>
              <a:ln w="38100">
                <a:solidFill>
                  <a:schemeClr val="accent1"/>
                </a:solidFill>
              </a:ln>
              <a:effectLst/>
            </c:spPr>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EAD-4C4F-B6D2-8C1DBFA99BB3}"/>
                </c:ext>
              </c:extLst>
            </c:dLbl>
            <c:dLbl>
              <c:idx val="7"/>
              <c:layout>
                <c:manualLayout>
                  <c:x val="3.5041611914146766E-3"/>
                  <c:y val="-7.6775447332849169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EAD-4C4F-B6D2-8C1DBFA99BB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Sheet2!$N$1:$AC$1</c:f>
              <c:numCache>
                <c:formatCode>General</c:formatCode>
                <c:ptCount val="8"/>
                <c:pt idx="0">
                  <c:v>1990</c:v>
                </c:pt>
                <c:pt idx="1">
                  <c:v>1995</c:v>
                </c:pt>
                <c:pt idx="2">
                  <c:v>2000</c:v>
                </c:pt>
                <c:pt idx="3">
                  <c:v>2001</c:v>
                </c:pt>
                <c:pt idx="4">
                  <c:v>2002</c:v>
                </c:pt>
                <c:pt idx="5">
                  <c:v>2010</c:v>
                </c:pt>
                <c:pt idx="6">
                  <c:v>2013</c:v>
                </c:pt>
                <c:pt idx="7">
                  <c:v>2017</c:v>
                </c:pt>
              </c:numCache>
            </c:numRef>
          </c:cat>
          <c:val>
            <c:numRef>
              <c:f>Sheet2!$N$2:$AC$2</c:f>
              <c:numCache>
                <c:formatCode>General</c:formatCode>
                <c:ptCount val="8"/>
                <c:pt idx="0">
                  <c:v>2.25</c:v>
                </c:pt>
                <c:pt idx="1">
                  <c:v>2.21</c:v>
                </c:pt>
                <c:pt idx="2">
                  <c:v>2.34</c:v>
                </c:pt>
                <c:pt idx="3">
                  <c:v>2.33</c:v>
                </c:pt>
                <c:pt idx="4">
                  <c:v>2.35</c:v>
                </c:pt>
                <c:pt idx="5">
                  <c:v>2.16</c:v>
                </c:pt>
                <c:pt idx="6">
                  <c:v>2.0699999999999998</c:v>
                </c:pt>
                <c:pt idx="7">
                  <c:v>1.92</c:v>
                </c:pt>
              </c:numCache>
            </c:numRef>
          </c:val>
          <c:smooth val="0"/>
          <c:extLst>
            <c:ext xmlns:c16="http://schemas.microsoft.com/office/drawing/2014/chart" uri="{C3380CC4-5D6E-409C-BE32-E72D297353CC}">
              <c16:uniqueId val="{00000002-CEAD-4C4F-B6D2-8C1DBFA99BB3}"/>
            </c:ext>
          </c:extLst>
        </c:ser>
        <c:ser>
          <c:idx val="1"/>
          <c:order val="1"/>
          <c:tx>
            <c:strRef>
              <c:f>Sheet2!$M$3</c:f>
              <c:strCache>
                <c:ptCount val="1"/>
                <c:pt idx="0">
                  <c:v>Replacement TFR</c:v>
                </c:pt>
              </c:strCache>
            </c:strRef>
          </c:tx>
          <c:spPr>
            <a:ln w="38100" cap="rnd">
              <a:solidFill>
                <a:sysClr val="windowText" lastClr="000000">
                  <a:lumMod val="50000"/>
                  <a:lumOff val="50000"/>
                </a:sysClr>
              </a:solidFill>
              <a:prstDash val="sysDash"/>
              <a:round/>
            </a:ln>
            <a:effectLst/>
          </c:spPr>
          <c:marker>
            <c:symbol val="circle"/>
            <c:size val="5"/>
            <c:spPr>
              <a:solidFill>
                <a:schemeClr val="tx1">
                  <a:lumMod val="50000"/>
                  <a:lumOff val="50000"/>
                </a:schemeClr>
              </a:solidFill>
              <a:ln w="38100">
                <a:solidFill>
                  <a:sysClr val="windowText" lastClr="000000">
                    <a:lumMod val="50000"/>
                    <a:lumOff val="50000"/>
                  </a:sysClr>
                </a:solidFill>
              </a:ln>
              <a:effectLst/>
            </c:spPr>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EAD-4C4F-B6D2-8C1DBFA99BB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Sheet2!$N$1:$AC$1</c:f>
              <c:numCache>
                <c:formatCode>General</c:formatCode>
                <c:ptCount val="8"/>
                <c:pt idx="0">
                  <c:v>1990</c:v>
                </c:pt>
                <c:pt idx="1">
                  <c:v>1995</c:v>
                </c:pt>
                <c:pt idx="2">
                  <c:v>2000</c:v>
                </c:pt>
                <c:pt idx="3">
                  <c:v>2001</c:v>
                </c:pt>
                <c:pt idx="4">
                  <c:v>2002</c:v>
                </c:pt>
                <c:pt idx="5">
                  <c:v>2010</c:v>
                </c:pt>
                <c:pt idx="6">
                  <c:v>2013</c:v>
                </c:pt>
                <c:pt idx="7">
                  <c:v>2017</c:v>
                </c:pt>
              </c:numCache>
            </c:numRef>
          </c:cat>
          <c:val>
            <c:numRef>
              <c:f>Sheet2!$N$3:$AC$3</c:f>
              <c:numCache>
                <c:formatCode>General</c:formatCode>
                <c:ptCount val="8"/>
                <c:pt idx="0">
                  <c:v>2.1</c:v>
                </c:pt>
                <c:pt idx="1">
                  <c:v>2.1</c:v>
                </c:pt>
                <c:pt idx="2">
                  <c:v>2.1</c:v>
                </c:pt>
                <c:pt idx="3">
                  <c:v>2.1</c:v>
                </c:pt>
                <c:pt idx="4">
                  <c:v>2.1</c:v>
                </c:pt>
                <c:pt idx="5">
                  <c:v>2.1</c:v>
                </c:pt>
                <c:pt idx="6">
                  <c:v>2.1</c:v>
                </c:pt>
                <c:pt idx="7">
                  <c:v>2.1</c:v>
                </c:pt>
              </c:numCache>
            </c:numRef>
          </c:val>
          <c:smooth val="0"/>
          <c:extLst>
            <c:ext xmlns:c16="http://schemas.microsoft.com/office/drawing/2014/chart" uri="{C3380CC4-5D6E-409C-BE32-E72D297353CC}">
              <c16:uniqueId val="{00000004-CEAD-4C4F-B6D2-8C1DBFA99BB3}"/>
            </c:ext>
          </c:extLst>
        </c:ser>
        <c:ser>
          <c:idx val="2"/>
          <c:order val="2"/>
          <c:tx>
            <c:strRef>
              <c:f>Sheet2!$M$4</c:f>
              <c:strCache>
                <c:ptCount val="1"/>
                <c:pt idx="0">
                  <c:v>NH White</c:v>
                </c:pt>
              </c:strCache>
            </c:strRef>
          </c:tx>
          <c:spPr>
            <a:ln w="38100" cap="rnd">
              <a:solidFill>
                <a:srgbClr val="4BACC6"/>
              </a:solidFill>
              <a:round/>
            </a:ln>
            <a:effectLst/>
          </c:spPr>
          <c:marker>
            <c:symbol val="circle"/>
            <c:size val="5"/>
            <c:spPr>
              <a:solidFill>
                <a:srgbClr val="4BACC6"/>
              </a:solidFill>
              <a:ln w="38100">
                <a:solidFill>
                  <a:srgbClr val="4BACC6"/>
                </a:solidFill>
              </a:ln>
              <a:effectLst/>
            </c:spPr>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EAD-4C4F-B6D2-8C1DBFA99BB3}"/>
                </c:ext>
              </c:extLst>
            </c:dLbl>
            <c:dLbl>
              <c:idx val="7"/>
              <c:layout>
                <c:manualLayout>
                  <c:x val="3.6618484450283428E-3"/>
                  <c:y val="2.698667049267670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EAD-4C4F-B6D2-8C1DBFA99BB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Sheet2!$N$1:$AC$1</c:f>
              <c:numCache>
                <c:formatCode>General</c:formatCode>
                <c:ptCount val="8"/>
                <c:pt idx="0">
                  <c:v>1990</c:v>
                </c:pt>
                <c:pt idx="1">
                  <c:v>1995</c:v>
                </c:pt>
                <c:pt idx="2">
                  <c:v>2000</c:v>
                </c:pt>
                <c:pt idx="3">
                  <c:v>2001</c:v>
                </c:pt>
                <c:pt idx="4">
                  <c:v>2002</c:v>
                </c:pt>
                <c:pt idx="5">
                  <c:v>2010</c:v>
                </c:pt>
                <c:pt idx="6">
                  <c:v>2013</c:v>
                </c:pt>
                <c:pt idx="7">
                  <c:v>2017</c:v>
                </c:pt>
              </c:numCache>
            </c:numRef>
          </c:cat>
          <c:val>
            <c:numRef>
              <c:f>Sheet2!$N$4:$AC$4</c:f>
              <c:numCache>
                <c:formatCode>General</c:formatCode>
                <c:ptCount val="8"/>
                <c:pt idx="0">
                  <c:v>1.85</c:v>
                </c:pt>
                <c:pt idx="1">
                  <c:v>1.81</c:v>
                </c:pt>
                <c:pt idx="2">
                  <c:v>1.95</c:v>
                </c:pt>
                <c:pt idx="3">
                  <c:v>1.93</c:v>
                </c:pt>
                <c:pt idx="4">
                  <c:v>1.93</c:v>
                </c:pt>
                <c:pt idx="5">
                  <c:v>1.8</c:v>
                </c:pt>
                <c:pt idx="6">
                  <c:v>1.75</c:v>
                </c:pt>
                <c:pt idx="7">
                  <c:v>1.71</c:v>
                </c:pt>
              </c:numCache>
            </c:numRef>
          </c:val>
          <c:smooth val="0"/>
          <c:extLst>
            <c:ext xmlns:c16="http://schemas.microsoft.com/office/drawing/2014/chart" uri="{C3380CC4-5D6E-409C-BE32-E72D297353CC}">
              <c16:uniqueId val="{00000007-CEAD-4C4F-B6D2-8C1DBFA99BB3}"/>
            </c:ext>
          </c:extLst>
        </c:ser>
        <c:ser>
          <c:idx val="3"/>
          <c:order val="3"/>
          <c:tx>
            <c:strRef>
              <c:f>Sheet2!$M$5</c:f>
              <c:strCache>
                <c:ptCount val="1"/>
                <c:pt idx="0">
                  <c:v>Hispanic</c:v>
                </c:pt>
              </c:strCache>
            </c:strRef>
          </c:tx>
          <c:spPr>
            <a:ln w="38100" cap="rnd">
              <a:solidFill>
                <a:srgbClr val="4F81BD">
                  <a:lumMod val="50000"/>
                </a:srgbClr>
              </a:solidFill>
              <a:round/>
            </a:ln>
            <a:effectLst/>
          </c:spPr>
          <c:marker>
            <c:symbol val="circle"/>
            <c:size val="5"/>
            <c:spPr>
              <a:solidFill>
                <a:srgbClr val="4F81BD">
                  <a:lumMod val="50000"/>
                </a:srgbClr>
              </a:solidFill>
              <a:ln w="38100">
                <a:solidFill>
                  <a:srgbClr val="4F81BD">
                    <a:lumMod val="50000"/>
                  </a:srgbClr>
                </a:solidFill>
              </a:ln>
              <a:effectLst/>
            </c:spPr>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CEAD-4C4F-B6D2-8C1DBFA99BB3}"/>
                </c:ext>
              </c:extLst>
            </c:dLbl>
            <c:dLbl>
              <c:idx val="7"/>
              <c:layout>
                <c:manualLayout>
                  <c:x val="3.5041611914146766E-3"/>
                  <c:y val="-1.023672631104655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CEAD-4C4F-B6D2-8C1DBFA99BB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Sheet2!$N$1:$AC$1</c:f>
              <c:numCache>
                <c:formatCode>General</c:formatCode>
                <c:ptCount val="8"/>
                <c:pt idx="0">
                  <c:v>1990</c:v>
                </c:pt>
                <c:pt idx="1">
                  <c:v>1995</c:v>
                </c:pt>
                <c:pt idx="2">
                  <c:v>2000</c:v>
                </c:pt>
                <c:pt idx="3">
                  <c:v>2001</c:v>
                </c:pt>
                <c:pt idx="4">
                  <c:v>2002</c:v>
                </c:pt>
                <c:pt idx="5">
                  <c:v>2010</c:v>
                </c:pt>
                <c:pt idx="6">
                  <c:v>2013</c:v>
                </c:pt>
                <c:pt idx="7">
                  <c:v>2017</c:v>
                </c:pt>
              </c:numCache>
            </c:numRef>
          </c:cat>
          <c:val>
            <c:numRef>
              <c:f>Sheet2!$N$5:$AC$5</c:f>
              <c:numCache>
                <c:formatCode>General</c:formatCode>
                <c:ptCount val="8"/>
                <c:pt idx="0">
                  <c:v>2.99</c:v>
                </c:pt>
                <c:pt idx="1">
                  <c:v>2.89</c:v>
                </c:pt>
                <c:pt idx="2">
                  <c:v>2.95</c:v>
                </c:pt>
                <c:pt idx="3">
                  <c:v>2.92</c:v>
                </c:pt>
                <c:pt idx="4">
                  <c:v>2.95</c:v>
                </c:pt>
                <c:pt idx="5">
                  <c:v>2.4</c:v>
                </c:pt>
                <c:pt idx="6">
                  <c:v>2.15</c:v>
                </c:pt>
                <c:pt idx="7">
                  <c:v>2.14</c:v>
                </c:pt>
              </c:numCache>
            </c:numRef>
          </c:val>
          <c:smooth val="0"/>
          <c:extLst>
            <c:ext xmlns:c16="http://schemas.microsoft.com/office/drawing/2014/chart" uri="{C3380CC4-5D6E-409C-BE32-E72D297353CC}">
              <c16:uniqueId val="{0000000A-CEAD-4C4F-B6D2-8C1DBFA99BB3}"/>
            </c:ext>
          </c:extLst>
        </c:ser>
        <c:ser>
          <c:idx val="4"/>
          <c:order val="4"/>
          <c:tx>
            <c:strRef>
              <c:f>Sheet2!$M$6</c:f>
              <c:strCache>
                <c:ptCount val="1"/>
                <c:pt idx="0">
                  <c:v>NH Black</c:v>
                </c:pt>
              </c:strCache>
            </c:strRef>
          </c:tx>
          <c:spPr>
            <a:ln w="38100" cap="rnd">
              <a:solidFill>
                <a:srgbClr val="CC9900"/>
              </a:solidFill>
              <a:round/>
            </a:ln>
            <a:effectLst/>
          </c:spPr>
          <c:marker>
            <c:symbol val="circle"/>
            <c:size val="5"/>
            <c:spPr>
              <a:solidFill>
                <a:srgbClr val="CC9900"/>
              </a:solidFill>
              <a:ln w="38100">
                <a:solidFill>
                  <a:srgbClr val="CC9900"/>
                </a:solidFill>
              </a:ln>
              <a:effectLst/>
            </c:spPr>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CEAD-4C4F-B6D2-8C1DBFA99BB3}"/>
                </c:ext>
              </c:extLst>
            </c:dLbl>
            <c:dLbl>
              <c:idx val="7"/>
              <c:layout>
                <c:manualLayout>
                  <c:x val="3.5041611914146766E-3"/>
                  <c:y val="-4.6917786927351815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CEAD-4C4F-B6D2-8C1DBFA99BB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Sheet2!$N$1:$AC$1</c:f>
              <c:numCache>
                <c:formatCode>General</c:formatCode>
                <c:ptCount val="8"/>
                <c:pt idx="0">
                  <c:v>1990</c:v>
                </c:pt>
                <c:pt idx="1">
                  <c:v>1995</c:v>
                </c:pt>
                <c:pt idx="2">
                  <c:v>2000</c:v>
                </c:pt>
                <c:pt idx="3">
                  <c:v>2001</c:v>
                </c:pt>
                <c:pt idx="4">
                  <c:v>2002</c:v>
                </c:pt>
                <c:pt idx="5">
                  <c:v>2010</c:v>
                </c:pt>
                <c:pt idx="6">
                  <c:v>2013</c:v>
                </c:pt>
                <c:pt idx="7">
                  <c:v>2017</c:v>
                </c:pt>
              </c:numCache>
            </c:numRef>
          </c:cat>
          <c:val>
            <c:numRef>
              <c:f>Sheet2!$N$6:$AC$6</c:f>
              <c:numCache>
                <c:formatCode>General</c:formatCode>
                <c:ptCount val="8"/>
                <c:pt idx="0">
                  <c:v>2.39</c:v>
                </c:pt>
                <c:pt idx="1">
                  <c:v>2.0699999999999998</c:v>
                </c:pt>
                <c:pt idx="2">
                  <c:v>2.09</c:v>
                </c:pt>
                <c:pt idx="3">
                  <c:v>2.06</c:v>
                </c:pt>
                <c:pt idx="4">
                  <c:v>2.12</c:v>
                </c:pt>
                <c:pt idx="5">
                  <c:v>2.1</c:v>
                </c:pt>
                <c:pt idx="6">
                  <c:v>1.88</c:v>
                </c:pt>
                <c:pt idx="7">
                  <c:v>1.83</c:v>
                </c:pt>
              </c:numCache>
            </c:numRef>
          </c:val>
          <c:smooth val="0"/>
          <c:extLst>
            <c:ext xmlns:c16="http://schemas.microsoft.com/office/drawing/2014/chart" uri="{C3380CC4-5D6E-409C-BE32-E72D297353CC}">
              <c16:uniqueId val="{0000000D-CEAD-4C4F-B6D2-8C1DBFA99BB3}"/>
            </c:ext>
          </c:extLst>
        </c:ser>
        <c:dLbls>
          <c:showLegendKey val="0"/>
          <c:showVal val="0"/>
          <c:showCatName val="0"/>
          <c:showSerName val="0"/>
          <c:showPercent val="0"/>
          <c:showBubbleSize val="0"/>
        </c:dLbls>
        <c:marker val="1"/>
        <c:smooth val="0"/>
        <c:axId val="632763552"/>
        <c:axId val="816208880"/>
      </c:lineChart>
      <c:catAx>
        <c:axId val="63276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16208880"/>
        <c:crosses val="autoZero"/>
        <c:auto val="1"/>
        <c:lblAlgn val="ctr"/>
        <c:lblOffset val="100"/>
        <c:noMultiLvlLbl val="0"/>
      </c:catAx>
      <c:valAx>
        <c:axId val="816208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327635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waob_TS!$A$10</c:f>
              <c:strCache>
                <c:ptCount val="1"/>
                <c:pt idx="0">
                  <c:v>Latin America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3"/>
                <c:pt idx="0">
                  <c:v>2015</c:v>
                </c:pt>
                <c:pt idx="1">
                  <c:v>2010</c:v>
                </c:pt>
                <c:pt idx="2">
                  <c:v>2005</c:v>
                </c:pt>
              </c:numCache>
            </c:numRef>
          </c:cat>
          <c:val>
            <c:numRef>
              <c:f>waob_TS!$B$10:$L$10</c:f>
              <c:numCache>
                <c:formatCode>0.0%</c:formatCode>
                <c:ptCount val="3"/>
                <c:pt idx="0">
                  <c:v>0.44067179557631542</c:v>
                </c:pt>
                <c:pt idx="1">
                  <c:v>0.5058690565888091</c:v>
                </c:pt>
                <c:pt idx="2">
                  <c:v>0.69406961682871249</c:v>
                </c:pt>
              </c:numCache>
            </c:numRef>
          </c:val>
          <c:extLst>
            <c:ext xmlns:c16="http://schemas.microsoft.com/office/drawing/2014/chart" uri="{C3380CC4-5D6E-409C-BE32-E72D297353CC}">
              <c16:uniqueId val="{00000000-23AB-4E82-A057-423D3D8EAC3F}"/>
            </c:ext>
          </c:extLst>
        </c:ser>
        <c:ser>
          <c:idx val="1"/>
          <c:order val="1"/>
          <c:tx>
            <c:strRef>
              <c:f>waob_TS!$A$11</c:f>
              <c:strCache>
                <c:ptCount val="1"/>
                <c:pt idx="0">
                  <c:v>Asia</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3"/>
                <c:pt idx="0">
                  <c:v>2015</c:v>
                </c:pt>
                <c:pt idx="1">
                  <c:v>2010</c:v>
                </c:pt>
                <c:pt idx="2">
                  <c:v>2005</c:v>
                </c:pt>
              </c:numCache>
            </c:numRef>
          </c:cat>
          <c:val>
            <c:numRef>
              <c:f>waob_TS!$B$11:$L$11</c:f>
              <c:numCache>
                <c:formatCode>0.0%</c:formatCode>
                <c:ptCount val="3"/>
                <c:pt idx="0">
                  <c:v>0.35754911388927052</c:v>
                </c:pt>
                <c:pt idx="1">
                  <c:v>0.33027322837768175</c:v>
                </c:pt>
                <c:pt idx="2">
                  <c:v>0.1729107573248512</c:v>
                </c:pt>
              </c:numCache>
            </c:numRef>
          </c:val>
          <c:extLst>
            <c:ext xmlns:c16="http://schemas.microsoft.com/office/drawing/2014/chart" uri="{C3380CC4-5D6E-409C-BE32-E72D297353CC}">
              <c16:uniqueId val="{00000001-23AB-4E82-A057-423D3D8EAC3F}"/>
            </c:ext>
          </c:extLst>
        </c:ser>
        <c:ser>
          <c:idx val="2"/>
          <c:order val="2"/>
          <c:tx>
            <c:strRef>
              <c:f>waob_TS!$A$12</c:f>
              <c:strCache>
                <c:ptCount val="1"/>
                <c:pt idx="0">
                  <c:v>Europe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3"/>
                <c:pt idx="0">
                  <c:v>2015</c:v>
                </c:pt>
                <c:pt idx="1">
                  <c:v>2010</c:v>
                </c:pt>
                <c:pt idx="2">
                  <c:v>2005</c:v>
                </c:pt>
              </c:numCache>
            </c:numRef>
          </c:cat>
          <c:val>
            <c:numRef>
              <c:f>waob_TS!$B$12:$L$12</c:f>
              <c:numCache>
                <c:formatCode>0.0%</c:formatCode>
                <c:ptCount val="3"/>
                <c:pt idx="0">
                  <c:v>7.1074323396070893E-2</c:v>
                </c:pt>
                <c:pt idx="1">
                  <c:v>7.2520521870166957E-2</c:v>
                </c:pt>
                <c:pt idx="2">
                  <c:v>7.8290239543539211E-2</c:v>
                </c:pt>
              </c:numCache>
            </c:numRef>
          </c:val>
          <c:extLst>
            <c:ext xmlns:c16="http://schemas.microsoft.com/office/drawing/2014/chart" uri="{C3380CC4-5D6E-409C-BE32-E72D297353CC}">
              <c16:uniqueId val="{00000002-23AB-4E82-A057-423D3D8EAC3F}"/>
            </c:ext>
          </c:extLst>
        </c:ser>
        <c:ser>
          <c:idx val="3"/>
          <c:order val="3"/>
          <c:tx>
            <c:strRef>
              <c:f>waob_TS!$A$13</c:f>
              <c:strCache>
                <c:ptCount val="1"/>
                <c:pt idx="0">
                  <c:v>Africa and Other</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3"/>
                <c:pt idx="0">
                  <c:v>2015</c:v>
                </c:pt>
                <c:pt idx="1">
                  <c:v>2010</c:v>
                </c:pt>
                <c:pt idx="2">
                  <c:v>2005</c:v>
                </c:pt>
              </c:numCache>
            </c:numRef>
          </c:cat>
          <c:val>
            <c:numRef>
              <c:f>waob_TS!$B$13:$L$13</c:f>
              <c:numCache>
                <c:formatCode>0.0%</c:formatCode>
                <c:ptCount val="3"/>
                <c:pt idx="0">
                  <c:v>0.13070476713834317</c:v>
                </c:pt>
                <c:pt idx="1">
                  <c:v>9.1337193163342184E-2</c:v>
                </c:pt>
                <c:pt idx="2">
                  <c:v>5.472938630289715E-2</c:v>
                </c:pt>
              </c:numCache>
            </c:numRef>
          </c:val>
          <c:extLst>
            <c:ext xmlns:c16="http://schemas.microsoft.com/office/drawing/2014/chart" uri="{C3380CC4-5D6E-409C-BE32-E72D297353CC}">
              <c16:uniqueId val="{00000003-23AB-4E82-A057-423D3D8EAC3F}"/>
            </c:ext>
          </c:extLst>
        </c:ser>
        <c:dLbls>
          <c:showLegendKey val="0"/>
          <c:showVal val="0"/>
          <c:showCatName val="0"/>
          <c:showSerName val="0"/>
          <c:showPercent val="0"/>
          <c:showBubbleSize val="0"/>
        </c:dLbls>
        <c:gapWidth val="50"/>
        <c:overlap val="100"/>
        <c:axId val="1512721304"/>
        <c:axId val="1512719736"/>
      </c:barChart>
      <c:catAx>
        <c:axId val="15127213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12719736"/>
        <c:crosses val="autoZero"/>
        <c:auto val="1"/>
        <c:lblAlgn val="ctr"/>
        <c:lblOffset val="100"/>
        <c:noMultiLvlLbl val="0"/>
      </c:catAx>
      <c:valAx>
        <c:axId val="1512719736"/>
        <c:scaling>
          <c:orientation val="minMax"/>
          <c:max val="1.1000000000000001"/>
        </c:scaling>
        <c:delete val="1"/>
        <c:axPos val="t"/>
        <c:majorGridlines>
          <c:spPr>
            <a:ln w="9525" cap="flat" cmpd="sng" algn="ctr">
              <a:solidFill>
                <a:schemeClr val="tx1">
                  <a:lumMod val="15000"/>
                  <a:lumOff val="85000"/>
                </a:schemeClr>
              </a:solidFill>
              <a:prstDash val="sysDot"/>
              <a:round/>
            </a:ln>
            <a:effectLst/>
          </c:spPr>
        </c:majorGridlines>
        <c:numFmt formatCode="0.0%" sourceLinked="1"/>
        <c:majorTickMark val="none"/>
        <c:minorTickMark val="none"/>
        <c:tickLblPos val="nextTo"/>
        <c:crossAx val="15127213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'Race-Ethnicity'!$A$73</c:f>
              <c:strCache>
                <c:ptCount val="1"/>
                <c:pt idx="0">
                  <c:v>NH White</c:v>
                </c:pt>
              </c:strCache>
            </c:strRef>
          </c:tx>
          <c:spPr>
            <a:solidFill>
              <a:schemeClr val="accent1"/>
            </a:solidFill>
            <a:ln>
              <a:noFill/>
            </a:ln>
            <a:effectLst/>
          </c:spPr>
          <c:invertIfNegative val="0"/>
          <c:cat>
            <c:multiLvlStrRef>
              <c:f>'Race-Ethnicity'!$B$71:$O$72</c:f>
              <c:multiLvlStrCache>
                <c:ptCount val="14"/>
                <c:lvl>
                  <c:pt idx="0">
                    <c:v>2010</c:v>
                  </c:pt>
                  <c:pt idx="1">
                    <c:v>2018</c:v>
                  </c:pt>
                  <c:pt idx="3">
                    <c:v>2010</c:v>
                  </c:pt>
                  <c:pt idx="4">
                    <c:v>2018</c:v>
                  </c:pt>
                  <c:pt idx="6">
                    <c:v>2010</c:v>
                  </c:pt>
                  <c:pt idx="7">
                    <c:v>2018</c:v>
                  </c:pt>
                  <c:pt idx="9">
                    <c:v>2010</c:v>
                  </c:pt>
                  <c:pt idx="10">
                    <c:v>2018</c:v>
                  </c:pt>
                  <c:pt idx="12">
                    <c:v>2010</c:v>
                  </c:pt>
                  <c:pt idx="13">
                    <c:v>2018</c:v>
                  </c:pt>
                </c:lvl>
                <c:lvl>
                  <c:pt idx="0">
                    <c:v>Under 18</c:v>
                  </c:pt>
                  <c:pt idx="3">
                    <c:v>18 to 24 years</c:v>
                  </c:pt>
                  <c:pt idx="6">
                    <c:v>25 to 44 years</c:v>
                  </c:pt>
                  <c:pt idx="9">
                    <c:v>45 to 64 years</c:v>
                  </c:pt>
                  <c:pt idx="12">
                    <c:v>65 plus</c:v>
                  </c:pt>
                </c:lvl>
              </c:multiLvlStrCache>
            </c:multiLvlStrRef>
          </c:cat>
          <c:val>
            <c:numRef>
              <c:f>'Race-Ethnicity'!$B$73:$O$73</c:f>
              <c:numCache>
                <c:formatCode>#,##0</c:formatCode>
                <c:ptCount val="14"/>
                <c:pt idx="0">
                  <c:v>2333760</c:v>
                </c:pt>
                <c:pt idx="1">
                  <c:v>2321518</c:v>
                </c:pt>
                <c:pt idx="3">
                  <c:v>998053</c:v>
                </c:pt>
                <c:pt idx="4">
                  <c:v>948778</c:v>
                </c:pt>
                <c:pt idx="6">
                  <c:v>2942776</c:v>
                </c:pt>
                <c:pt idx="7">
                  <c:v>3080291</c:v>
                </c:pt>
                <c:pt idx="9">
                  <c:v>3392112</c:v>
                </c:pt>
                <c:pt idx="10">
                  <c:v>3307967</c:v>
                </c:pt>
                <c:pt idx="12">
                  <c:v>1761937</c:v>
                </c:pt>
                <c:pt idx="13">
                  <c:v>2254295</c:v>
                </c:pt>
              </c:numCache>
            </c:numRef>
          </c:val>
          <c:extLst>
            <c:ext xmlns:c16="http://schemas.microsoft.com/office/drawing/2014/chart" uri="{C3380CC4-5D6E-409C-BE32-E72D297353CC}">
              <c16:uniqueId val="{00000000-0D48-423D-9F10-E0311D9127EE}"/>
            </c:ext>
          </c:extLst>
        </c:ser>
        <c:ser>
          <c:idx val="1"/>
          <c:order val="1"/>
          <c:tx>
            <c:strRef>
              <c:f>'Race-Ethnicity'!$A$74</c:f>
              <c:strCache>
                <c:ptCount val="1"/>
                <c:pt idx="0">
                  <c:v>NH Black</c:v>
                </c:pt>
              </c:strCache>
            </c:strRef>
          </c:tx>
          <c:spPr>
            <a:solidFill>
              <a:srgbClr val="CC9900"/>
            </a:solidFill>
            <a:ln>
              <a:noFill/>
            </a:ln>
            <a:effectLst/>
          </c:spPr>
          <c:invertIfNegative val="0"/>
          <c:cat>
            <c:multiLvlStrRef>
              <c:f>'Race-Ethnicity'!$B$71:$O$72</c:f>
              <c:multiLvlStrCache>
                <c:ptCount val="14"/>
                <c:lvl>
                  <c:pt idx="0">
                    <c:v>2010</c:v>
                  </c:pt>
                  <c:pt idx="1">
                    <c:v>2018</c:v>
                  </c:pt>
                  <c:pt idx="3">
                    <c:v>2010</c:v>
                  </c:pt>
                  <c:pt idx="4">
                    <c:v>2018</c:v>
                  </c:pt>
                  <c:pt idx="6">
                    <c:v>2010</c:v>
                  </c:pt>
                  <c:pt idx="7">
                    <c:v>2018</c:v>
                  </c:pt>
                  <c:pt idx="9">
                    <c:v>2010</c:v>
                  </c:pt>
                  <c:pt idx="10">
                    <c:v>2018</c:v>
                  </c:pt>
                  <c:pt idx="12">
                    <c:v>2010</c:v>
                  </c:pt>
                  <c:pt idx="13">
                    <c:v>2018</c:v>
                  </c:pt>
                </c:lvl>
                <c:lvl>
                  <c:pt idx="0">
                    <c:v>Under 18</c:v>
                  </c:pt>
                  <c:pt idx="3">
                    <c:v>18 to 24 years</c:v>
                  </c:pt>
                  <c:pt idx="6">
                    <c:v>25 to 44 years</c:v>
                  </c:pt>
                  <c:pt idx="9">
                    <c:v>45 to 64 years</c:v>
                  </c:pt>
                  <c:pt idx="12">
                    <c:v>65 plus</c:v>
                  </c:pt>
                </c:lvl>
              </c:multiLvlStrCache>
            </c:multiLvlStrRef>
          </c:cat>
          <c:val>
            <c:numRef>
              <c:f>'Race-Ethnicity'!$B$74:$O$74</c:f>
              <c:numCache>
                <c:formatCode>#,##0</c:formatCode>
                <c:ptCount val="14"/>
                <c:pt idx="0">
                  <c:v>815981</c:v>
                </c:pt>
                <c:pt idx="1">
                  <c:v>870787</c:v>
                </c:pt>
                <c:pt idx="3">
                  <c:v>324961</c:v>
                </c:pt>
                <c:pt idx="4">
                  <c:v>361853</c:v>
                </c:pt>
                <c:pt idx="6">
                  <c:v>845222</c:v>
                </c:pt>
                <c:pt idx="7">
                  <c:v>1049332</c:v>
                </c:pt>
                <c:pt idx="9">
                  <c:v>694825</c:v>
                </c:pt>
                <c:pt idx="10">
                  <c:v>827062</c:v>
                </c:pt>
                <c:pt idx="12">
                  <c:v>218895</c:v>
                </c:pt>
                <c:pt idx="13">
                  <c:v>332610</c:v>
                </c:pt>
              </c:numCache>
            </c:numRef>
          </c:val>
          <c:extLst>
            <c:ext xmlns:c16="http://schemas.microsoft.com/office/drawing/2014/chart" uri="{C3380CC4-5D6E-409C-BE32-E72D297353CC}">
              <c16:uniqueId val="{00000001-0D48-423D-9F10-E0311D9127EE}"/>
            </c:ext>
          </c:extLst>
        </c:ser>
        <c:ser>
          <c:idx val="2"/>
          <c:order val="2"/>
          <c:tx>
            <c:strRef>
              <c:f>'Race-Ethnicity'!$A$75</c:f>
              <c:strCache>
                <c:ptCount val="1"/>
                <c:pt idx="0">
                  <c:v>NH Asian</c:v>
                </c:pt>
              </c:strCache>
            </c:strRef>
          </c:tx>
          <c:spPr>
            <a:solidFill>
              <a:schemeClr val="accent2">
                <a:lumMod val="75000"/>
              </a:schemeClr>
            </a:solidFill>
            <a:ln>
              <a:noFill/>
            </a:ln>
            <a:effectLst/>
          </c:spPr>
          <c:invertIfNegative val="0"/>
          <c:cat>
            <c:multiLvlStrRef>
              <c:f>'Race-Ethnicity'!$B$71:$O$72</c:f>
              <c:multiLvlStrCache>
                <c:ptCount val="14"/>
                <c:lvl>
                  <c:pt idx="0">
                    <c:v>2010</c:v>
                  </c:pt>
                  <c:pt idx="1">
                    <c:v>2018</c:v>
                  </c:pt>
                  <c:pt idx="3">
                    <c:v>2010</c:v>
                  </c:pt>
                  <c:pt idx="4">
                    <c:v>2018</c:v>
                  </c:pt>
                  <c:pt idx="6">
                    <c:v>2010</c:v>
                  </c:pt>
                  <c:pt idx="7">
                    <c:v>2018</c:v>
                  </c:pt>
                  <c:pt idx="9">
                    <c:v>2010</c:v>
                  </c:pt>
                  <c:pt idx="10">
                    <c:v>2018</c:v>
                  </c:pt>
                  <c:pt idx="12">
                    <c:v>2010</c:v>
                  </c:pt>
                  <c:pt idx="13">
                    <c:v>2018</c:v>
                  </c:pt>
                </c:lvl>
                <c:lvl>
                  <c:pt idx="0">
                    <c:v>Under 18</c:v>
                  </c:pt>
                  <c:pt idx="3">
                    <c:v>18 to 24 years</c:v>
                  </c:pt>
                  <c:pt idx="6">
                    <c:v>25 to 44 years</c:v>
                  </c:pt>
                  <c:pt idx="9">
                    <c:v>45 to 64 years</c:v>
                  </c:pt>
                  <c:pt idx="12">
                    <c:v>65 plus</c:v>
                  </c:pt>
                </c:lvl>
              </c:multiLvlStrCache>
            </c:multiLvlStrRef>
          </c:cat>
          <c:val>
            <c:numRef>
              <c:f>'Race-Ethnicity'!$B$75:$O$75</c:f>
              <c:numCache>
                <c:formatCode>#,##0</c:formatCode>
                <c:ptCount val="14"/>
                <c:pt idx="0">
                  <c:v>234763</c:v>
                </c:pt>
                <c:pt idx="1">
                  <c:v>322560</c:v>
                </c:pt>
                <c:pt idx="3">
                  <c:v>93759</c:v>
                </c:pt>
                <c:pt idx="4">
                  <c:v>123217</c:v>
                </c:pt>
                <c:pt idx="6">
                  <c:v>344081</c:v>
                </c:pt>
                <c:pt idx="7">
                  <c:v>505298</c:v>
                </c:pt>
                <c:pt idx="9">
                  <c:v>221865</c:v>
                </c:pt>
                <c:pt idx="10">
                  <c:v>340830</c:v>
                </c:pt>
                <c:pt idx="12">
                  <c:v>66075</c:v>
                </c:pt>
                <c:pt idx="13">
                  <c:v>141831</c:v>
                </c:pt>
              </c:numCache>
            </c:numRef>
          </c:val>
          <c:extLst>
            <c:ext xmlns:c16="http://schemas.microsoft.com/office/drawing/2014/chart" uri="{C3380CC4-5D6E-409C-BE32-E72D297353CC}">
              <c16:uniqueId val="{00000002-0D48-423D-9F10-E0311D9127EE}"/>
            </c:ext>
          </c:extLst>
        </c:ser>
        <c:ser>
          <c:idx val="3"/>
          <c:order val="3"/>
          <c:tx>
            <c:strRef>
              <c:f>'Race-Ethnicity'!$A$76</c:f>
              <c:strCache>
                <c:ptCount val="1"/>
                <c:pt idx="0">
                  <c:v>NH Other</c:v>
                </c:pt>
              </c:strCache>
            </c:strRef>
          </c:tx>
          <c:spPr>
            <a:solidFill>
              <a:schemeClr val="accent6">
                <a:lumMod val="75000"/>
              </a:schemeClr>
            </a:solidFill>
            <a:ln>
              <a:noFill/>
            </a:ln>
            <a:effectLst/>
          </c:spPr>
          <c:invertIfNegative val="0"/>
          <c:cat>
            <c:multiLvlStrRef>
              <c:f>'Race-Ethnicity'!$B$71:$O$72</c:f>
              <c:multiLvlStrCache>
                <c:ptCount val="14"/>
                <c:lvl>
                  <c:pt idx="0">
                    <c:v>2010</c:v>
                  </c:pt>
                  <c:pt idx="1">
                    <c:v>2018</c:v>
                  </c:pt>
                  <c:pt idx="3">
                    <c:v>2010</c:v>
                  </c:pt>
                  <c:pt idx="4">
                    <c:v>2018</c:v>
                  </c:pt>
                  <c:pt idx="6">
                    <c:v>2010</c:v>
                  </c:pt>
                  <c:pt idx="7">
                    <c:v>2018</c:v>
                  </c:pt>
                  <c:pt idx="9">
                    <c:v>2010</c:v>
                  </c:pt>
                  <c:pt idx="10">
                    <c:v>2018</c:v>
                  </c:pt>
                  <c:pt idx="12">
                    <c:v>2010</c:v>
                  </c:pt>
                  <c:pt idx="13">
                    <c:v>2018</c:v>
                  </c:pt>
                </c:lvl>
                <c:lvl>
                  <c:pt idx="0">
                    <c:v>Under 18</c:v>
                  </c:pt>
                  <c:pt idx="3">
                    <c:v>18 to 24 years</c:v>
                  </c:pt>
                  <c:pt idx="6">
                    <c:v>25 to 44 years</c:v>
                  </c:pt>
                  <c:pt idx="9">
                    <c:v>45 to 64 years</c:v>
                  </c:pt>
                  <c:pt idx="12">
                    <c:v>65 plus</c:v>
                  </c:pt>
                </c:lvl>
              </c:multiLvlStrCache>
            </c:multiLvlStrRef>
          </c:cat>
          <c:val>
            <c:numRef>
              <c:f>'Race-Ethnicity'!$B$76:$O$76</c:f>
              <c:numCache>
                <c:formatCode>#,##0</c:formatCode>
                <c:ptCount val="14"/>
                <c:pt idx="0">
                  <c:v>163543</c:v>
                </c:pt>
                <c:pt idx="1">
                  <c:v>220905</c:v>
                </c:pt>
                <c:pt idx="3">
                  <c:v>43828</c:v>
                </c:pt>
                <c:pt idx="4">
                  <c:v>63134</c:v>
                </c:pt>
                <c:pt idx="6">
                  <c:v>95341</c:v>
                </c:pt>
                <c:pt idx="7">
                  <c:v>134503</c:v>
                </c:pt>
                <c:pt idx="9">
                  <c:v>70805</c:v>
                </c:pt>
                <c:pt idx="10">
                  <c:v>86715</c:v>
                </c:pt>
                <c:pt idx="12">
                  <c:v>22058</c:v>
                </c:pt>
                <c:pt idx="13">
                  <c:v>39510</c:v>
                </c:pt>
              </c:numCache>
            </c:numRef>
          </c:val>
          <c:extLst>
            <c:ext xmlns:c16="http://schemas.microsoft.com/office/drawing/2014/chart" uri="{C3380CC4-5D6E-409C-BE32-E72D297353CC}">
              <c16:uniqueId val="{00000003-0D48-423D-9F10-E0311D9127EE}"/>
            </c:ext>
          </c:extLst>
        </c:ser>
        <c:ser>
          <c:idx val="4"/>
          <c:order val="4"/>
          <c:tx>
            <c:strRef>
              <c:f>'Race-Ethnicity'!$A$77</c:f>
              <c:strCache>
                <c:ptCount val="1"/>
                <c:pt idx="0">
                  <c:v>Hispanic</c:v>
                </c:pt>
              </c:strCache>
            </c:strRef>
          </c:tx>
          <c:spPr>
            <a:solidFill>
              <a:schemeClr val="accent1">
                <a:lumMod val="50000"/>
              </a:schemeClr>
            </a:solidFill>
            <a:ln>
              <a:noFill/>
            </a:ln>
            <a:effectLst/>
          </c:spPr>
          <c:invertIfNegative val="0"/>
          <c:cat>
            <c:multiLvlStrRef>
              <c:f>'Race-Ethnicity'!$B$71:$O$72</c:f>
              <c:multiLvlStrCache>
                <c:ptCount val="14"/>
                <c:lvl>
                  <c:pt idx="0">
                    <c:v>2010</c:v>
                  </c:pt>
                  <c:pt idx="1">
                    <c:v>2018</c:v>
                  </c:pt>
                  <c:pt idx="3">
                    <c:v>2010</c:v>
                  </c:pt>
                  <c:pt idx="4">
                    <c:v>2018</c:v>
                  </c:pt>
                  <c:pt idx="6">
                    <c:v>2010</c:v>
                  </c:pt>
                  <c:pt idx="7">
                    <c:v>2018</c:v>
                  </c:pt>
                  <c:pt idx="9">
                    <c:v>2010</c:v>
                  </c:pt>
                  <c:pt idx="10">
                    <c:v>2018</c:v>
                  </c:pt>
                  <c:pt idx="12">
                    <c:v>2010</c:v>
                  </c:pt>
                  <c:pt idx="13">
                    <c:v>2018</c:v>
                  </c:pt>
                </c:lvl>
                <c:lvl>
                  <c:pt idx="0">
                    <c:v>Under 18</c:v>
                  </c:pt>
                  <c:pt idx="3">
                    <c:v>18 to 24 years</c:v>
                  </c:pt>
                  <c:pt idx="6">
                    <c:v>25 to 44 years</c:v>
                  </c:pt>
                  <c:pt idx="9">
                    <c:v>45 to 64 years</c:v>
                  </c:pt>
                  <c:pt idx="12">
                    <c:v>65 plus</c:v>
                  </c:pt>
                </c:lvl>
              </c:multiLvlStrCache>
            </c:multiLvlStrRef>
          </c:cat>
          <c:val>
            <c:numRef>
              <c:f>'Race-Ethnicity'!$B$77:$O$77</c:f>
              <c:numCache>
                <c:formatCode>#,##0</c:formatCode>
                <c:ptCount val="14"/>
                <c:pt idx="0">
                  <c:v>3317777</c:v>
                </c:pt>
                <c:pt idx="1">
                  <c:v>3662329</c:v>
                </c:pt>
                <c:pt idx="3">
                  <c:v>1112368</c:v>
                </c:pt>
                <c:pt idx="4">
                  <c:v>1299097</c:v>
                </c:pt>
                <c:pt idx="6">
                  <c:v>2844435</c:v>
                </c:pt>
                <c:pt idx="7">
                  <c:v>3348676</c:v>
                </c:pt>
                <c:pt idx="9">
                  <c:v>1653420</c:v>
                </c:pt>
                <c:pt idx="10">
                  <c:v>2224673</c:v>
                </c:pt>
                <c:pt idx="12">
                  <c:v>532921</c:v>
                </c:pt>
                <c:pt idx="13">
                  <c:v>834074</c:v>
                </c:pt>
              </c:numCache>
            </c:numRef>
          </c:val>
          <c:extLst>
            <c:ext xmlns:c16="http://schemas.microsoft.com/office/drawing/2014/chart" uri="{C3380CC4-5D6E-409C-BE32-E72D297353CC}">
              <c16:uniqueId val="{00000004-0D48-423D-9F10-E0311D9127EE}"/>
            </c:ext>
          </c:extLst>
        </c:ser>
        <c:dLbls>
          <c:showLegendKey val="0"/>
          <c:showVal val="0"/>
          <c:showCatName val="0"/>
          <c:showSerName val="0"/>
          <c:showPercent val="0"/>
          <c:showBubbleSize val="0"/>
        </c:dLbls>
        <c:gapWidth val="25"/>
        <c:overlap val="100"/>
        <c:axId val="619673640"/>
        <c:axId val="619667080"/>
      </c:barChart>
      <c:catAx>
        <c:axId val="61967364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19667080"/>
        <c:crosses val="autoZero"/>
        <c:auto val="1"/>
        <c:lblAlgn val="ctr"/>
        <c:lblOffset val="100"/>
        <c:noMultiLvlLbl val="0"/>
      </c:catAx>
      <c:valAx>
        <c:axId val="619667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19673640"/>
        <c:crosses val="autoZero"/>
        <c:crossBetween val="between"/>
        <c:dispUnits>
          <c:builtInUnit val="millions"/>
          <c:dispUnitsLbl>
            <c:layout/>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tr"/>
      <c:layout>
        <c:manualLayout>
          <c:xMode val="edge"/>
          <c:yMode val="edge"/>
          <c:x val="0.80081910946325041"/>
          <c:y val="2.4147652168252213E-2"/>
          <c:w val="0.18892789410142463"/>
          <c:h val="0.2895589028023775"/>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AgeXRace!$R$94</c:f>
              <c:strCache>
                <c:ptCount val="1"/>
                <c:pt idx="0">
                  <c:v>Hispanic</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numRef>
              <c:f>AgeXRace!$Q$95:$Q$102</c:f>
              <c:numCache>
                <c:formatCode>0</c:formatCode>
                <c:ptCount val="8"/>
                <c:pt idx="0">
                  <c:v>2010</c:v>
                </c:pt>
                <c:pt idx="1">
                  <c:v>2011</c:v>
                </c:pt>
                <c:pt idx="2">
                  <c:v>2012</c:v>
                </c:pt>
                <c:pt idx="3">
                  <c:v>2013</c:v>
                </c:pt>
                <c:pt idx="4">
                  <c:v>2014</c:v>
                </c:pt>
                <c:pt idx="5">
                  <c:v>2015</c:v>
                </c:pt>
                <c:pt idx="6">
                  <c:v>2016</c:v>
                </c:pt>
                <c:pt idx="7">
                  <c:v>2017</c:v>
                </c:pt>
              </c:numCache>
            </c:numRef>
          </c:cat>
          <c:val>
            <c:numRef>
              <c:f>AgeXRace!$R$95:$R$102</c:f>
              <c:numCache>
                <c:formatCode>#,##0</c:formatCode>
                <c:ptCount val="8"/>
                <c:pt idx="1">
                  <c:v>33976</c:v>
                </c:pt>
                <c:pt idx="2">
                  <c:v>27516</c:v>
                </c:pt>
                <c:pt idx="3">
                  <c:v>24410</c:v>
                </c:pt>
                <c:pt idx="4">
                  <c:v>25015</c:v>
                </c:pt>
                <c:pt idx="5">
                  <c:v>19605</c:v>
                </c:pt>
                <c:pt idx="6">
                  <c:v>16842</c:v>
                </c:pt>
                <c:pt idx="7">
                  <c:v>14910</c:v>
                </c:pt>
              </c:numCache>
            </c:numRef>
          </c:val>
          <c:smooth val="0"/>
          <c:extLst>
            <c:ext xmlns:c16="http://schemas.microsoft.com/office/drawing/2014/chart" uri="{C3380CC4-5D6E-409C-BE32-E72D297353CC}">
              <c16:uniqueId val="{00000000-83F4-40DE-815D-3E40F37CF831}"/>
            </c:ext>
          </c:extLst>
        </c:ser>
        <c:ser>
          <c:idx val="1"/>
          <c:order val="1"/>
          <c:tx>
            <c:strRef>
              <c:f>AgeXRace!$S$94</c:f>
              <c:strCache>
                <c:ptCount val="1"/>
                <c:pt idx="0">
                  <c:v>NH White</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numRef>
              <c:f>AgeXRace!$Q$95:$Q$102</c:f>
              <c:numCache>
                <c:formatCode>0</c:formatCode>
                <c:ptCount val="8"/>
                <c:pt idx="0">
                  <c:v>2010</c:v>
                </c:pt>
                <c:pt idx="1">
                  <c:v>2011</c:v>
                </c:pt>
                <c:pt idx="2">
                  <c:v>2012</c:v>
                </c:pt>
                <c:pt idx="3">
                  <c:v>2013</c:v>
                </c:pt>
                <c:pt idx="4">
                  <c:v>2014</c:v>
                </c:pt>
                <c:pt idx="5">
                  <c:v>2015</c:v>
                </c:pt>
                <c:pt idx="6">
                  <c:v>2016</c:v>
                </c:pt>
                <c:pt idx="7">
                  <c:v>2017</c:v>
                </c:pt>
              </c:numCache>
            </c:numRef>
          </c:cat>
          <c:val>
            <c:numRef>
              <c:f>AgeXRace!$S$95:$S$102</c:f>
              <c:numCache>
                <c:formatCode>#,##0</c:formatCode>
                <c:ptCount val="8"/>
                <c:pt idx="1">
                  <c:v>-3187</c:v>
                </c:pt>
                <c:pt idx="2">
                  <c:v>5523</c:v>
                </c:pt>
                <c:pt idx="3">
                  <c:v>-2812</c:v>
                </c:pt>
                <c:pt idx="4">
                  <c:v>-2569</c:v>
                </c:pt>
                <c:pt idx="5">
                  <c:v>-10364</c:v>
                </c:pt>
                <c:pt idx="6">
                  <c:v>-17003</c:v>
                </c:pt>
                <c:pt idx="7">
                  <c:v>-14352</c:v>
                </c:pt>
              </c:numCache>
            </c:numRef>
          </c:val>
          <c:smooth val="0"/>
          <c:extLst>
            <c:ext xmlns:c16="http://schemas.microsoft.com/office/drawing/2014/chart" uri="{C3380CC4-5D6E-409C-BE32-E72D297353CC}">
              <c16:uniqueId val="{00000001-83F4-40DE-815D-3E40F37CF831}"/>
            </c:ext>
          </c:extLst>
        </c:ser>
        <c:ser>
          <c:idx val="2"/>
          <c:order val="2"/>
          <c:tx>
            <c:strRef>
              <c:f>AgeXRace!$T$94</c:f>
              <c:strCache>
                <c:ptCount val="1"/>
                <c:pt idx="0">
                  <c:v>NH Black</c:v>
                </c:pt>
              </c:strCache>
            </c:strRef>
          </c:tx>
          <c:spPr>
            <a:ln w="22225" cap="rnd">
              <a:solidFill>
                <a:schemeClr val="accent6"/>
              </a:solidFill>
              <a:round/>
            </a:ln>
            <a:effectLst/>
          </c:spPr>
          <c:marker>
            <c:symbol val="triangle"/>
            <c:size val="6"/>
            <c:spPr>
              <a:solidFill>
                <a:schemeClr val="accent6"/>
              </a:solidFill>
              <a:ln w="9525">
                <a:solidFill>
                  <a:schemeClr val="accent6"/>
                </a:solidFill>
                <a:round/>
              </a:ln>
              <a:effectLst/>
            </c:spPr>
          </c:marker>
          <c:cat>
            <c:numRef>
              <c:f>AgeXRace!$Q$95:$Q$102</c:f>
              <c:numCache>
                <c:formatCode>0</c:formatCode>
                <c:ptCount val="8"/>
                <c:pt idx="0">
                  <c:v>2010</c:v>
                </c:pt>
                <c:pt idx="1">
                  <c:v>2011</c:v>
                </c:pt>
                <c:pt idx="2">
                  <c:v>2012</c:v>
                </c:pt>
                <c:pt idx="3">
                  <c:v>2013</c:v>
                </c:pt>
                <c:pt idx="4">
                  <c:v>2014</c:v>
                </c:pt>
                <c:pt idx="5">
                  <c:v>2015</c:v>
                </c:pt>
                <c:pt idx="6">
                  <c:v>2016</c:v>
                </c:pt>
                <c:pt idx="7">
                  <c:v>2017</c:v>
                </c:pt>
              </c:numCache>
            </c:numRef>
          </c:cat>
          <c:val>
            <c:numRef>
              <c:f>AgeXRace!$T$95:$T$102</c:f>
              <c:numCache>
                <c:formatCode>#,##0</c:formatCode>
                <c:ptCount val="8"/>
                <c:pt idx="1">
                  <c:v>14632</c:v>
                </c:pt>
                <c:pt idx="2">
                  <c:v>12374</c:v>
                </c:pt>
                <c:pt idx="3">
                  <c:v>7067</c:v>
                </c:pt>
                <c:pt idx="4">
                  <c:v>4598</c:v>
                </c:pt>
                <c:pt idx="5">
                  <c:v>887</c:v>
                </c:pt>
                <c:pt idx="6">
                  <c:v>-249</c:v>
                </c:pt>
                <c:pt idx="7">
                  <c:v>-2508</c:v>
                </c:pt>
              </c:numCache>
            </c:numRef>
          </c:val>
          <c:smooth val="0"/>
          <c:extLst>
            <c:ext xmlns:c16="http://schemas.microsoft.com/office/drawing/2014/chart" uri="{C3380CC4-5D6E-409C-BE32-E72D297353CC}">
              <c16:uniqueId val="{00000002-83F4-40DE-815D-3E40F37CF831}"/>
            </c:ext>
          </c:extLst>
        </c:ser>
        <c:ser>
          <c:idx val="3"/>
          <c:order val="3"/>
          <c:tx>
            <c:strRef>
              <c:f>AgeXRace!$U$94</c:f>
              <c:strCache>
                <c:ptCount val="1"/>
                <c:pt idx="0">
                  <c:v>NH Asian</c:v>
                </c:pt>
              </c:strCache>
            </c:strRef>
          </c:tx>
          <c:spPr>
            <a:ln w="22225" cap="rnd">
              <a:solidFill>
                <a:schemeClr val="accent4"/>
              </a:solidFill>
              <a:round/>
            </a:ln>
            <a:effectLst/>
          </c:spPr>
          <c:marker>
            <c:symbol val="x"/>
            <c:size val="6"/>
            <c:spPr>
              <a:noFill/>
              <a:ln w="9525">
                <a:solidFill>
                  <a:schemeClr val="accent4"/>
                </a:solidFill>
                <a:round/>
              </a:ln>
              <a:effectLst/>
            </c:spPr>
          </c:marker>
          <c:cat>
            <c:numRef>
              <c:f>AgeXRace!$Q$95:$Q$102</c:f>
              <c:numCache>
                <c:formatCode>0</c:formatCode>
                <c:ptCount val="8"/>
                <c:pt idx="0">
                  <c:v>2010</c:v>
                </c:pt>
                <c:pt idx="1">
                  <c:v>2011</c:v>
                </c:pt>
                <c:pt idx="2">
                  <c:v>2012</c:v>
                </c:pt>
                <c:pt idx="3">
                  <c:v>2013</c:v>
                </c:pt>
                <c:pt idx="4">
                  <c:v>2014</c:v>
                </c:pt>
                <c:pt idx="5">
                  <c:v>2015</c:v>
                </c:pt>
                <c:pt idx="6">
                  <c:v>2016</c:v>
                </c:pt>
                <c:pt idx="7">
                  <c:v>2017</c:v>
                </c:pt>
              </c:numCache>
            </c:numRef>
          </c:cat>
          <c:val>
            <c:numRef>
              <c:f>AgeXRace!$U$95:$U$102</c:f>
              <c:numCache>
                <c:formatCode>#,##0</c:formatCode>
                <c:ptCount val="8"/>
                <c:pt idx="1">
                  <c:v>3581</c:v>
                </c:pt>
                <c:pt idx="2">
                  <c:v>4085</c:v>
                </c:pt>
                <c:pt idx="3">
                  <c:v>3326</c:v>
                </c:pt>
                <c:pt idx="4">
                  <c:v>3454</c:v>
                </c:pt>
                <c:pt idx="5">
                  <c:v>3594</c:v>
                </c:pt>
                <c:pt idx="6">
                  <c:v>3041</c:v>
                </c:pt>
                <c:pt idx="7">
                  <c:v>2967</c:v>
                </c:pt>
              </c:numCache>
            </c:numRef>
          </c:val>
          <c:smooth val="0"/>
          <c:extLst>
            <c:ext xmlns:c16="http://schemas.microsoft.com/office/drawing/2014/chart" uri="{C3380CC4-5D6E-409C-BE32-E72D297353CC}">
              <c16:uniqueId val="{00000003-83F4-40DE-815D-3E40F37CF831}"/>
            </c:ext>
          </c:extLst>
        </c:ser>
        <c:ser>
          <c:idx val="4"/>
          <c:order val="4"/>
          <c:tx>
            <c:strRef>
              <c:f>AgeXRace!$V$94</c:f>
              <c:strCache>
                <c:ptCount val="1"/>
                <c:pt idx="0">
                  <c:v>Two or More Races</c:v>
                </c:pt>
              </c:strCache>
            </c:strRef>
          </c:tx>
          <c:spPr>
            <a:ln w="22225" cap="rnd">
              <a:solidFill>
                <a:schemeClr val="accent5"/>
              </a:solidFill>
              <a:round/>
            </a:ln>
            <a:effectLst/>
          </c:spPr>
          <c:marker>
            <c:symbol val="star"/>
            <c:size val="6"/>
            <c:spPr>
              <a:noFill/>
              <a:ln w="9525">
                <a:solidFill>
                  <a:schemeClr val="accent5"/>
                </a:solidFill>
                <a:round/>
              </a:ln>
              <a:effectLst/>
            </c:spPr>
          </c:marker>
          <c:cat>
            <c:numRef>
              <c:f>AgeXRace!$Q$95:$Q$102</c:f>
              <c:numCache>
                <c:formatCode>0</c:formatCode>
                <c:ptCount val="8"/>
                <c:pt idx="0">
                  <c:v>2010</c:v>
                </c:pt>
                <c:pt idx="1">
                  <c:v>2011</c:v>
                </c:pt>
                <c:pt idx="2">
                  <c:v>2012</c:v>
                </c:pt>
                <c:pt idx="3">
                  <c:v>2013</c:v>
                </c:pt>
                <c:pt idx="4">
                  <c:v>2014</c:v>
                </c:pt>
                <c:pt idx="5">
                  <c:v>2015</c:v>
                </c:pt>
                <c:pt idx="6">
                  <c:v>2016</c:v>
                </c:pt>
                <c:pt idx="7">
                  <c:v>2017</c:v>
                </c:pt>
              </c:numCache>
            </c:numRef>
          </c:cat>
          <c:val>
            <c:numRef>
              <c:f>AgeXRace!$V$95:$V$102</c:f>
              <c:numCache>
                <c:formatCode>#,##0</c:formatCode>
                <c:ptCount val="8"/>
                <c:pt idx="1">
                  <c:v>2456</c:v>
                </c:pt>
                <c:pt idx="2">
                  <c:v>2338</c:v>
                </c:pt>
                <c:pt idx="3">
                  <c:v>2400</c:v>
                </c:pt>
                <c:pt idx="4">
                  <c:v>2342</c:v>
                </c:pt>
                <c:pt idx="5">
                  <c:v>2365</c:v>
                </c:pt>
                <c:pt idx="6">
                  <c:v>2184</c:v>
                </c:pt>
                <c:pt idx="7">
                  <c:v>1965</c:v>
                </c:pt>
              </c:numCache>
            </c:numRef>
          </c:val>
          <c:smooth val="0"/>
          <c:extLst>
            <c:ext xmlns:c16="http://schemas.microsoft.com/office/drawing/2014/chart" uri="{C3380CC4-5D6E-409C-BE32-E72D297353CC}">
              <c16:uniqueId val="{00000004-83F4-40DE-815D-3E40F37CF831}"/>
            </c:ext>
          </c:extLst>
        </c:ser>
        <c:dLbls>
          <c:showLegendKey val="0"/>
          <c:showVal val="0"/>
          <c:showCatName val="0"/>
          <c:showSerName val="0"/>
          <c:showPercent val="0"/>
          <c:showBubbleSize val="0"/>
        </c:dLbls>
        <c:marker val="1"/>
        <c:smooth val="0"/>
        <c:axId val="581721056"/>
        <c:axId val="581721384"/>
      </c:lineChart>
      <c:catAx>
        <c:axId val="5817210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solidFill>
                <a:latin typeface="+mn-lt"/>
                <a:ea typeface="+mn-ea"/>
                <a:cs typeface="+mn-cs"/>
              </a:defRPr>
            </a:pPr>
            <a:endParaRPr lang="en-US"/>
          </a:p>
        </c:txPr>
        <c:crossAx val="581721384"/>
        <c:crosses val="autoZero"/>
        <c:auto val="1"/>
        <c:lblAlgn val="ctr"/>
        <c:lblOffset val="100"/>
        <c:noMultiLvlLbl val="0"/>
      </c:catAx>
      <c:valAx>
        <c:axId val="581721384"/>
        <c:scaling>
          <c:orientation val="minMax"/>
        </c:scaling>
        <c:delete val="0"/>
        <c:axPos val="l"/>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17210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4">
  <a:schemeClr val="accent1"/>
</cs:colorStyle>
</file>

<file path=ppt/charts/colors11.xml><?xml version="1.0" encoding="utf-8"?>
<cs:colorStyle xmlns:cs="http://schemas.microsoft.com/office/drawing/2012/chartStyle" xmlns:a="http://schemas.openxmlformats.org/drawingml/2006/main" meth="withinLinear" id="19">
  <a:schemeClr val="accent6"/>
</cs:colorStyle>
</file>

<file path=ppt/charts/colors12.xml><?xml version="1.0" encoding="utf-8"?>
<cs:colorStyle xmlns:cs="http://schemas.microsoft.com/office/drawing/2012/chartStyle" xmlns:a="http://schemas.openxmlformats.org/drawingml/2006/main" meth="withinLinear" id="19">
  <a:schemeClr val="accent6"/>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160937" cy="366486"/>
          </a:xfrm>
          <a:prstGeom prst="rect">
            <a:avLst/>
          </a:prstGeom>
        </p:spPr>
        <p:txBody>
          <a:bodyPr vert="horz" lIns="91413" tIns="45708" rIns="91413" bIns="45708" rtlCol="0"/>
          <a:lstStyle>
            <a:lvl1pPr algn="l">
              <a:defRPr sz="1200"/>
            </a:lvl1pPr>
          </a:lstStyle>
          <a:p>
            <a:endParaRPr lang="en-US" dirty="0"/>
          </a:p>
        </p:txBody>
      </p:sp>
      <p:sp>
        <p:nvSpPr>
          <p:cNvPr id="3" name="Date Placeholder 2"/>
          <p:cNvSpPr>
            <a:spLocks noGrp="1"/>
          </p:cNvSpPr>
          <p:nvPr>
            <p:ph type="dt" sz="quarter" idx="1"/>
          </p:nvPr>
        </p:nvSpPr>
        <p:spPr>
          <a:xfrm>
            <a:off x="5438181" y="0"/>
            <a:ext cx="4160937" cy="366486"/>
          </a:xfrm>
          <a:prstGeom prst="rect">
            <a:avLst/>
          </a:prstGeom>
        </p:spPr>
        <p:txBody>
          <a:bodyPr vert="horz" lIns="91413" tIns="45708" rIns="91413" bIns="45708" rtlCol="0"/>
          <a:lstStyle>
            <a:lvl1pPr algn="r">
              <a:defRPr sz="1200"/>
            </a:lvl1pPr>
          </a:lstStyle>
          <a:p>
            <a:fld id="{1B21FB2D-27B8-4727-AE11-4AB7B0934FCE}" type="datetimeFigureOut">
              <a:rPr lang="en-US" smtClean="0"/>
              <a:t>2/21/2020</a:t>
            </a:fld>
            <a:endParaRPr lang="en-US" dirty="0"/>
          </a:p>
        </p:txBody>
      </p:sp>
      <p:sp>
        <p:nvSpPr>
          <p:cNvPr id="4" name="Footer Placeholder 3"/>
          <p:cNvSpPr>
            <a:spLocks noGrp="1"/>
          </p:cNvSpPr>
          <p:nvPr>
            <p:ph type="ftr" sz="quarter" idx="2"/>
          </p:nvPr>
        </p:nvSpPr>
        <p:spPr>
          <a:xfrm>
            <a:off x="1" y="6948716"/>
            <a:ext cx="4160937" cy="366485"/>
          </a:xfrm>
          <a:prstGeom prst="rect">
            <a:avLst/>
          </a:prstGeom>
        </p:spPr>
        <p:txBody>
          <a:bodyPr vert="horz" lIns="91413" tIns="45708" rIns="91413" bIns="45708" rtlCol="0" anchor="b"/>
          <a:lstStyle>
            <a:lvl1pPr algn="l">
              <a:defRPr sz="1200"/>
            </a:lvl1pPr>
          </a:lstStyle>
          <a:p>
            <a:endParaRPr lang="en-US" dirty="0"/>
          </a:p>
        </p:txBody>
      </p:sp>
      <p:sp>
        <p:nvSpPr>
          <p:cNvPr id="5" name="Slide Number Placeholder 4"/>
          <p:cNvSpPr>
            <a:spLocks noGrp="1"/>
          </p:cNvSpPr>
          <p:nvPr>
            <p:ph type="sldNum" sz="quarter" idx="3"/>
          </p:nvPr>
        </p:nvSpPr>
        <p:spPr>
          <a:xfrm>
            <a:off x="5438181" y="6948716"/>
            <a:ext cx="4160937" cy="366485"/>
          </a:xfrm>
          <a:prstGeom prst="rect">
            <a:avLst/>
          </a:prstGeom>
        </p:spPr>
        <p:txBody>
          <a:bodyPr vert="horz" lIns="91413" tIns="45708" rIns="91413" bIns="45708" rtlCol="0" anchor="b"/>
          <a:lstStyle>
            <a:lvl1pPr algn="r">
              <a:defRPr sz="1200"/>
            </a:lvl1pPr>
          </a:lstStyle>
          <a:p>
            <a:fld id="{C3D10B85-B6E0-45B9-9ED2-169B86A5848B}" type="slidenum">
              <a:rPr lang="en-US" smtClean="0"/>
              <a:t>‹#›</a:t>
            </a:fld>
            <a:endParaRPr lang="en-US" dirty="0"/>
          </a:p>
        </p:txBody>
      </p:sp>
    </p:spTree>
    <p:extLst>
      <p:ext uri="{BB962C8B-B14F-4D97-AF65-F5344CB8AC3E}">
        <p14:creationId xmlns:p14="http://schemas.microsoft.com/office/powerpoint/2010/main" val="1694911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4160520" cy="367030"/>
          </a:xfrm>
          <a:prstGeom prst="rect">
            <a:avLst/>
          </a:prstGeom>
        </p:spPr>
        <p:txBody>
          <a:bodyPr vert="horz" lIns="96624" tIns="48313" rIns="96624" bIns="48313" rtlCol="0"/>
          <a:lstStyle>
            <a:lvl1pPr algn="l">
              <a:defRPr sz="1200"/>
            </a:lvl1pPr>
          </a:lstStyle>
          <a:p>
            <a:endParaRPr lang="en-US" dirty="0"/>
          </a:p>
        </p:txBody>
      </p:sp>
      <p:sp>
        <p:nvSpPr>
          <p:cNvPr id="3" name="Date Placeholder 2"/>
          <p:cNvSpPr>
            <a:spLocks noGrp="1"/>
          </p:cNvSpPr>
          <p:nvPr>
            <p:ph type="dt" idx="1"/>
          </p:nvPr>
        </p:nvSpPr>
        <p:spPr>
          <a:xfrm>
            <a:off x="5438458" y="3"/>
            <a:ext cx="4160520" cy="367030"/>
          </a:xfrm>
          <a:prstGeom prst="rect">
            <a:avLst/>
          </a:prstGeom>
        </p:spPr>
        <p:txBody>
          <a:bodyPr vert="horz" lIns="96624" tIns="48313" rIns="96624" bIns="48313" rtlCol="0"/>
          <a:lstStyle>
            <a:lvl1pPr algn="r">
              <a:defRPr sz="1200"/>
            </a:lvl1pPr>
          </a:lstStyle>
          <a:p>
            <a:fld id="{755BA6F8-D932-4BC6-B450-A920176CDAFB}" type="datetimeFigureOut">
              <a:rPr lang="en-US" smtClean="0"/>
              <a:t>2/21/2020</a:t>
            </a:fld>
            <a:endParaRPr lang="en-US" dirty="0"/>
          </a:p>
        </p:txBody>
      </p:sp>
      <p:sp>
        <p:nvSpPr>
          <p:cNvPr id="4" name="Slide Image Placeholder 3"/>
          <p:cNvSpPr>
            <a:spLocks noGrp="1" noRot="1" noChangeAspect="1"/>
          </p:cNvSpPr>
          <p:nvPr>
            <p:ph type="sldImg" idx="2"/>
          </p:nvPr>
        </p:nvSpPr>
        <p:spPr>
          <a:xfrm>
            <a:off x="3155950" y="914400"/>
            <a:ext cx="3289300" cy="2468563"/>
          </a:xfrm>
          <a:prstGeom prst="rect">
            <a:avLst/>
          </a:prstGeom>
          <a:noFill/>
          <a:ln w="12700">
            <a:solidFill>
              <a:prstClr val="black"/>
            </a:solidFill>
          </a:ln>
        </p:spPr>
        <p:txBody>
          <a:bodyPr vert="horz" lIns="96624" tIns="48313" rIns="96624" bIns="48313" rtlCol="0" anchor="ctr"/>
          <a:lstStyle/>
          <a:p>
            <a:endParaRPr lang="en-US" dirty="0"/>
          </a:p>
        </p:txBody>
      </p:sp>
      <p:sp>
        <p:nvSpPr>
          <p:cNvPr id="5" name="Notes Placeholder 4"/>
          <p:cNvSpPr>
            <a:spLocks noGrp="1"/>
          </p:cNvSpPr>
          <p:nvPr>
            <p:ph type="body" sz="quarter" idx="3"/>
          </p:nvPr>
        </p:nvSpPr>
        <p:spPr>
          <a:xfrm>
            <a:off x="960120" y="3520442"/>
            <a:ext cx="7680960" cy="2880360"/>
          </a:xfrm>
          <a:prstGeom prst="rect">
            <a:avLst/>
          </a:prstGeom>
        </p:spPr>
        <p:txBody>
          <a:bodyPr vert="horz" lIns="96624" tIns="48313" rIns="96624" bIns="4831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948172"/>
            <a:ext cx="4160520" cy="367029"/>
          </a:xfrm>
          <a:prstGeom prst="rect">
            <a:avLst/>
          </a:prstGeom>
        </p:spPr>
        <p:txBody>
          <a:bodyPr vert="horz" lIns="96624" tIns="48313" rIns="96624" bIns="483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5438458" y="6948172"/>
            <a:ext cx="4160520" cy="367029"/>
          </a:xfrm>
          <a:prstGeom prst="rect">
            <a:avLst/>
          </a:prstGeom>
        </p:spPr>
        <p:txBody>
          <a:bodyPr vert="horz" lIns="96624" tIns="48313" rIns="96624" bIns="48313" rtlCol="0" anchor="b"/>
          <a:lstStyle>
            <a:lvl1pPr algn="r">
              <a:defRPr sz="1200"/>
            </a:lvl1pPr>
          </a:lstStyle>
          <a:p>
            <a:fld id="{36C95698-22BF-4099-B592-586CF61CB162}" type="slidenum">
              <a:rPr lang="en-US" smtClean="0"/>
              <a:t>‹#›</a:t>
            </a:fld>
            <a:endParaRPr lang="en-US" dirty="0"/>
          </a:p>
        </p:txBody>
      </p:sp>
    </p:spTree>
    <p:extLst>
      <p:ext uri="{BB962C8B-B14F-4D97-AF65-F5344CB8AC3E}">
        <p14:creationId xmlns:p14="http://schemas.microsoft.com/office/powerpoint/2010/main" val="250092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dallasfed.org/research/swe/2017/swe1701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4200" y="914400"/>
            <a:ext cx="6256338" cy="4692650"/>
          </a:xfrm>
        </p:spPr>
      </p:sp>
      <p:sp>
        <p:nvSpPr>
          <p:cNvPr id="3" name="Notes Placeholder 2"/>
          <p:cNvSpPr>
            <a:spLocks noGrp="1"/>
          </p:cNvSpPr>
          <p:nvPr>
            <p:ph type="body" idx="1"/>
          </p:nvPr>
        </p:nvSpPr>
        <p:spPr>
          <a:xfrm>
            <a:off x="960120" y="5682216"/>
            <a:ext cx="7680960" cy="718585"/>
          </a:xfrm>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a:t>
            </a:fld>
            <a:endParaRPr lang="en-US" dirty="0"/>
          </a:p>
        </p:txBody>
      </p:sp>
    </p:spTree>
    <p:extLst>
      <p:ext uri="{BB962C8B-B14F-4D97-AF65-F5344CB8AC3E}">
        <p14:creationId xmlns:p14="http://schemas.microsoft.com/office/powerpoint/2010/main" val="3082863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2379663" y="349250"/>
            <a:ext cx="5146675" cy="3859213"/>
          </a:xfrm>
          <a:noFill/>
          <a:ln>
            <a:solidFill>
              <a:srgbClr val="000000"/>
            </a:solidFill>
            <a:miter lim="800000"/>
            <a:headEnd/>
            <a:tailEnd/>
          </a:ln>
        </p:spPr>
      </p:sp>
      <p:sp>
        <p:nvSpPr>
          <p:cNvPr id="29699" name="Notes Placeholder 2"/>
          <p:cNvSpPr>
            <a:spLocks noGrp="1"/>
          </p:cNvSpPr>
          <p:nvPr>
            <p:ph type="body" idx="1"/>
          </p:nvPr>
        </p:nvSpPr>
        <p:spPr bwMode="auto">
          <a:xfrm>
            <a:off x="1220153" y="4296697"/>
            <a:ext cx="7491228" cy="2733368"/>
          </a:xfrm>
          <a:noFill/>
        </p:spPr>
        <p:txBody>
          <a:bodyPr wrap="square" numCol="1" anchor="t" anchorCtr="0" compatLnSpc="1">
            <a:prstTxWarp prst="textNoShape">
              <a:avLst/>
            </a:prstTxWarp>
          </a:bodyPr>
          <a:lstStyle/>
          <a:p>
            <a:r>
              <a:rPr lang="en-US" sz="1400" dirty="0" smtClean="0"/>
              <a:t>As</a:t>
            </a:r>
            <a:r>
              <a:rPr lang="en-US" sz="1400" baseline="0" dirty="0" smtClean="0"/>
              <a:t> of the 2000 Census, about 53% of Texas’ population was non-Hispanic White, about 32% where of Hispanic descent, about 11% where non-Hispanic African American, and about 3% NH Asian, and 1% non-Hispanic Other. </a:t>
            </a:r>
            <a:endParaRPr lang="en-US" sz="1400" dirty="0" smtClean="0"/>
          </a:p>
          <a:p>
            <a:r>
              <a:rPr lang="en-US" sz="1400" dirty="0" smtClean="0"/>
              <a:t>In</a:t>
            </a:r>
            <a:r>
              <a:rPr lang="en-US" sz="1400" baseline="0" dirty="0" smtClean="0"/>
              <a:t> 2010, the Texas population was made up of 45% non-Hispanic Whites, 38% of Hispanic descent, 11% non-Hispanic Black or African American, 4% non-Hispanic Asian, and 2% non-Hispanic Other. In 2017, Texas continues to diversify with increases in the proportion of the population identifying as Hispanic and NH Asian and a decrease in the proportion identifying as White, NH.</a:t>
            </a:r>
          </a:p>
          <a:p>
            <a:pPr defTabSz="881390">
              <a:defRPr/>
            </a:pPr>
            <a:r>
              <a:rPr lang="en-US" sz="1400" dirty="0"/>
              <a:t>Hispanics are a major driver of growth in Texas. Between 2000 and 2010, of every 10 people added to the Texas population, 6 were Hispanic. In 2010, Hispanics made up 32% of the total Texas population. Currently, Hispanics make up 39% of the total population. This represents an annual growth rate of over 2.5%, higher than the state growth rate. Over half (53.7%) of the growth add to the Texas population between 2010 and 2017 can be attributed to growth among Hispanics. </a:t>
            </a:r>
          </a:p>
          <a:p>
            <a:endParaRPr lang="en-US" dirty="0" smtClean="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BDED3-744B-4161-B247-055080F26F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0787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11</a:t>
            </a:fld>
            <a:endParaRPr lang="en-US" dirty="0"/>
          </a:p>
        </p:txBody>
      </p:sp>
    </p:spTree>
    <p:extLst>
      <p:ext uri="{BB962C8B-B14F-4D97-AF65-F5344CB8AC3E}">
        <p14:creationId xmlns:p14="http://schemas.microsoft.com/office/powerpoint/2010/main" val="2408755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Hispanics,</a:t>
            </a:r>
            <a:r>
              <a:rPr lang="en-US" baseline="0" dirty="0" smtClean="0"/>
              <a:t> mostly from Mexico, make up the majority of the foreign born population in Texas.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0235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 trends</a:t>
            </a:r>
            <a:r>
              <a:rPr lang="en-US" baseline="0" dirty="0" smtClean="0"/>
              <a:t> indicate the face of the Texas immigrant is changing with increasingly larger shares of recent migrants coming from Asian countries and fewer and smaller shares coming from Latin American countries.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0444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14</a:t>
            </a:fld>
            <a:endParaRPr lang="en-US" dirty="0"/>
          </a:p>
        </p:txBody>
      </p:sp>
    </p:spTree>
    <p:extLst>
      <p:ext uri="{BB962C8B-B14F-4D97-AF65-F5344CB8AC3E}">
        <p14:creationId xmlns:p14="http://schemas.microsoft.com/office/powerpoint/2010/main" val="237178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16</a:t>
            </a:fld>
            <a:endParaRPr lang="en-US" dirty="0"/>
          </a:p>
        </p:txBody>
      </p:sp>
    </p:spTree>
    <p:extLst>
      <p:ext uri="{BB962C8B-B14F-4D97-AF65-F5344CB8AC3E}">
        <p14:creationId xmlns:p14="http://schemas.microsoft.com/office/powerpoint/2010/main" val="4021978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the population of young Texans has been growing since the last Census, growth has been steadily decreasing among all race/ethnic groups, with actual declines seen among Black and non-Hispanic White 18 to 24 year olds.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7909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914400"/>
            <a:ext cx="7221538" cy="5416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92831-88FD-46AC-A3A6-55A2B3E79D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0334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a:t>
            </a:r>
            <a:r>
              <a:rPr lang="en-US" baseline="0" dirty="0" smtClean="0"/>
              <a:t> average job growth in 2019</a:t>
            </a:r>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19</a:t>
            </a:fld>
            <a:endParaRPr lang="en-US" dirty="0"/>
          </a:p>
        </p:txBody>
      </p:sp>
    </p:spTree>
    <p:extLst>
      <p:ext uri="{BB962C8B-B14F-4D97-AF65-F5344CB8AC3E}">
        <p14:creationId xmlns:p14="http://schemas.microsoft.com/office/powerpoint/2010/main" val="3263342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22</a:t>
            </a:fld>
            <a:endParaRPr lang="en-US" dirty="0"/>
          </a:p>
        </p:txBody>
      </p:sp>
    </p:spTree>
    <p:extLst>
      <p:ext uri="{BB962C8B-B14F-4D97-AF65-F5344CB8AC3E}">
        <p14:creationId xmlns:p14="http://schemas.microsoft.com/office/powerpoint/2010/main" val="4092287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9638" y="914400"/>
            <a:ext cx="5465762" cy="4100513"/>
          </a:xfrm>
        </p:spPr>
      </p:sp>
      <p:sp>
        <p:nvSpPr>
          <p:cNvPr id="3" name="Notes Placeholder 2"/>
          <p:cNvSpPr>
            <a:spLocks noGrp="1"/>
          </p:cNvSpPr>
          <p:nvPr>
            <p:ph type="body" idx="1"/>
          </p:nvPr>
        </p:nvSpPr>
        <p:spPr>
          <a:xfrm>
            <a:off x="1060133" y="5102946"/>
            <a:ext cx="7680960" cy="526330"/>
          </a:xfrm>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a:t>
            </a:fld>
            <a:endParaRPr lang="en-US" dirty="0"/>
          </a:p>
        </p:txBody>
      </p:sp>
    </p:spTree>
    <p:extLst>
      <p:ext uri="{BB962C8B-B14F-4D97-AF65-F5344CB8AC3E}">
        <p14:creationId xmlns:p14="http://schemas.microsoft.com/office/powerpoint/2010/main" val="2966497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6238" y="893763"/>
            <a:ext cx="6308725" cy="4730750"/>
          </a:xfrm>
        </p:spPr>
      </p:sp>
      <p:sp>
        <p:nvSpPr>
          <p:cNvPr id="3" name="Notes Placeholder 2"/>
          <p:cNvSpPr>
            <a:spLocks noGrp="1"/>
          </p:cNvSpPr>
          <p:nvPr>
            <p:ph type="body" idx="1"/>
          </p:nvPr>
        </p:nvSpPr>
        <p:spPr>
          <a:xfrm>
            <a:off x="960120" y="5624052"/>
            <a:ext cx="7680960" cy="776748"/>
          </a:xfrm>
        </p:spPr>
        <p:txBody>
          <a:bodyPr/>
          <a:lstStyle/>
          <a:p>
            <a:r>
              <a:rPr lang="en-US" sz="1400" dirty="0">
                <a:hlinkClick r:id="rId3"/>
              </a:rPr>
              <a:t>Housing affordability</a:t>
            </a:r>
            <a:r>
              <a:rPr lang="en-US" sz="1400" dirty="0"/>
              <a:t>—the share of homes sold that were affordable to a median-income family in the area—has fallen in most major Texas metros. Additionally, apartment demand and occupancy rates generally remain high.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8451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914400"/>
            <a:ext cx="7272338" cy="54530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3292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3463" y="914400"/>
            <a:ext cx="7548562" cy="5661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0763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2025" y="914400"/>
            <a:ext cx="7410450" cy="5557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3562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 has led</a:t>
            </a:r>
            <a:r>
              <a:rPr lang="en-US" baseline="0" dirty="0" smtClean="0"/>
              <a:t> the country in the percent of uninsured individuals for the last ten years. In 2016, 4.4 million Texans were uninsured. This increased in 2017 to 19.4% of Texans. In 2014, Texas surpassed California in the highest number of uninsured and has topped the nation since, with a total of 4.7 million uninsured in 2017.</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4317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2038" y="914400"/>
            <a:ext cx="7272337" cy="54530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92831-88FD-46AC-A3A6-55A2B3E79D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85095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914400"/>
            <a:ext cx="7296150" cy="54721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451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9113" y="876300"/>
            <a:ext cx="5226050" cy="3919538"/>
          </a:xfrm>
        </p:spPr>
      </p:sp>
      <p:sp>
        <p:nvSpPr>
          <p:cNvPr id="3" name="Notes Placeholder 2"/>
          <p:cNvSpPr>
            <a:spLocks noGrp="1"/>
          </p:cNvSpPr>
          <p:nvPr>
            <p:ph type="body" idx="1"/>
          </p:nvPr>
        </p:nvSpPr>
        <p:spPr>
          <a:xfrm>
            <a:off x="929640" y="4906370"/>
            <a:ext cx="7437120" cy="1227730"/>
          </a:xfrm>
        </p:spPr>
        <p:txBody>
          <a:bodyPr/>
          <a:lstStyle/>
          <a:p>
            <a:r>
              <a:rPr lang="en-US" dirty="0" smtClean="0"/>
              <a:t>Population projections </a:t>
            </a:r>
            <a:r>
              <a:rPr lang="en-US" baseline="0" dirty="0" smtClean="0"/>
              <a:t>by race and ethnicity suggest that Latino’s are and will increasingly be the largest race/ethnic group. The number and percent who are non-Hispanic white are likely to decline. Non-Hispanic other are largely of Asian descent and they appear to be increasing rapidly, although the base number is small. </a:t>
            </a:r>
            <a:endParaRPr lang="en-US" dirty="0"/>
          </a:p>
        </p:txBody>
      </p:sp>
      <p:sp>
        <p:nvSpPr>
          <p:cNvPr id="4" name="Slide Number Placeholder 3"/>
          <p:cNvSpPr>
            <a:spLocks noGrp="1"/>
          </p:cNvSpPr>
          <p:nvPr>
            <p:ph type="sldNum" sz="quarter" idx="10"/>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47192831-88FD-46AC-A3A6-55A2B3E79D8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31559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5625" y="876300"/>
            <a:ext cx="5872163" cy="44053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8375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2082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561975"/>
            <a:ext cx="6788150" cy="5092700"/>
          </a:xfrm>
        </p:spPr>
      </p:sp>
      <p:sp>
        <p:nvSpPr>
          <p:cNvPr id="3" name="Notes Placeholder 2"/>
          <p:cNvSpPr>
            <a:spLocks noGrp="1"/>
          </p:cNvSpPr>
          <p:nvPr>
            <p:ph type="body" idx="1"/>
          </p:nvPr>
        </p:nvSpPr>
        <p:spPr/>
        <p:txBody>
          <a:bodyPr>
            <a:normAutofit/>
          </a:bodyPr>
          <a:lstStyle/>
          <a:p>
            <a:r>
              <a:rPr lang="en-US" dirty="0" smtClean="0"/>
              <a:t>Texas is the second largest</a:t>
            </a:r>
            <a:r>
              <a:rPr lang="en-US" baseline="0" dirty="0" smtClean="0"/>
              <a:t> state in terms of population (2</a:t>
            </a:r>
            <a:r>
              <a:rPr lang="en-US" baseline="30000" dirty="0" smtClean="0"/>
              <a:t>nd</a:t>
            </a:r>
            <a:r>
              <a:rPr lang="en-US" baseline="0" dirty="0" smtClean="0"/>
              <a:t> to CA) and area (2</a:t>
            </a:r>
            <a:r>
              <a:rPr lang="en-US" baseline="30000" dirty="0" smtClean="0"/>
              <a:t>nd</a:t>
            </a:r>
            <a:r>
              <a:rPr lang="en-US" baseline="0" dirty="0" smtClean="0"/>
              <a:t> to AK). In terms of </a:t>
            </a:r>
            <a:r>
              <a:rPr lang="en-US" b="1" baseline="0" dirty="0" smtClean="0"/>
              <a:t>number of people, </a:t>
            </a:r>
            <a:r>
              <a:rPr lang="en-US" baseline="0" dirty="0" smtClean="0"/>
              <a:t>Texas’ growth exceeds that of all other states between 2010 and 2019.</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F32840-EA76-4A40-B83F-F31ACE11B3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49161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6466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8000" y="914400"/>
            <a:ext cx="6307138" cy="4732338"/>
          </a:xfrm>
        </p:spPr>
      </p:sp>
      <p:sp>
        <p:nvSpPr>
          <p:cNvPr id="3" name="Notes Placeholder 2"/>
          <p:cNvSpPr>
            <a:spLocks noGrp="1"/>
          </p:cNvSpPr>
          <p:nvPr>
            <p:ph type="body" idx="1"/>
          </p:nvPr>
        </p:nvSpPr>
        <p:spPr>
          <a:xfrm>
            <a:off x="960120" y="5838869"/>
            <a:ext cx="7680960" cy="561933"/>
          </a:xfrm>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34</a:t>
            </a:fld>
            <a:endParaRPr lang="en-US" dirty="0"/>
          </a:p>
        </p:txBody>
      </p:sp>
    </p:spTree>
    <p:extLst>
      <p:ext uri="{BB962C8B-B14F-4D97-AF65-F5344CB8AC3E}">
        <p14:creationId xmlns:p14="http://schemas.microsoft.com/office/powerpoint/2010/main" val="1882725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DFW metro area added 131,767 between 2017 and 2018, or about 361 people added per day. 149 from natural increase (or 41%), and 212 from net migration (or 59%). 126 from domestic migration and 86 from international migration.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007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Natural</a:t>
            </a:r>
            <a:r>
              <a:rPr lang="en-US" baseline="0" dirty="0" smtClean="0"/>
              <a:t> increase has been in the range of half of population change since the last Census in Texas. Thus Texas is growing quickly and substantially from having more births than deaths over time. In the last year, the number and percent of immigrants has declined and the number and percent of domestic migrants from other states has increased. </a:t>
            </a:r>
            <a:endParaRPr lang="en-US" dirty="0"/>
          </a:p>
        </p:txBody>
      </p:sp>
      <p:sp>
        <p:nvSpPr>
          <p:cNvPr id="4" name="Slide Number Placeholder 3"/>
          <p:cNvSpPr>
            <a:spLocks noGrp="1"/>
          </p:cNvSpPr>
          <p:nvPr>
            <p:ph type="sldNum" sz="quarter" idx="10"/>
          </p:nvPr>
        </p:nvSpPr>
        <p:spPr/>
        <p:txBody>
          <a:bodyPr/>
          <a:lstStyle/>
          <a:p>
            <a:pPr marL="0" marR="0" lvl="0" indent="0" algn="r" defTabSz="966529" rtl="0" eaLnBrk="0" fontAlgn="base" latinLnBrk="0" hangingPunct="0">
              <a:lnSpc>
                <a:spcPct val="100000"/>
              </a:lnSpc>
              <a:spcBef>
                <a:spcPct val="0"/>
              </a:spcBef>
              <a:spcAft>
                <a:spcPct val="0"/>
              </a:spcAft>
              <a:buClrTx/>
              <a:buSzTx/>
              <a:buFontTx/>
              <a:buNone/>
              <a:tabLst/>
              <a:defRPr/>
            </a:pPr>
            <a:fld id="{47192831-88FD-46AC-A3A6-55A2B3E79D84}" type="slidenum">
              <a:rPr kumimoji="0" lang="en-US" sz="1200" b="0" i="0" u="none" strike="noStrike" kern="1200" cap="none" spc="0" normalizeH="0" baseline="0" noProof="0">
                <a:ln>
                  <a:noFill/>
                </a:ln>
                <a:solidFill>
                  <a:srgbClr val="000000"/>
                </a:solidFill>
                <a:effectLst/>
                <a:uLnTx/>
                <a:uFillTx/>
                <a:latin typeface="Arial" charset="0"/>
                <a:ea typeface="ＭＳ Ｐゴシック" pitchFamily="-16" charset="-128"/>
                <a:cs typeface="+mn-cs"/>
              </a:rPr>
              <a:pPr marL="0" marR="0" lvl="0" indent="0" algn="r" defTabSz="966529"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pitchFamily="-16" charset="-128"/>
              <a:cs typeface="+mn-cs"/>
            </a:endParaRPr>
          </a:p>
        </p:txBody>
      </p:sp>
    </p:spTree>
    <p:extLst>
      <p:ext uri="{BB962C8B-B14F-4D97-AF65-F5344CB8AC3E}">
        <p14:creationId xmlns:p14="http://schemas.microsoft.com/office/powerpoint/2010/main" val="3539633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4959" y="379515"/>
            <a:ext cx="6755137" cy="5067556"/>
          </a:xfrm>
        </p:spPr>
      </p:sp>
      <p:sp>
        <p:nvSpPr>
          <p:cNvPr id="3" name="Notes Placeholder 2"/>
          <p:cNvSpPr>
            <a:spLocks noGrp="1"/>
          </p:cNvSpPr>
          <p:nvPr>
            <p:ph type="body" idx="1"/>
          </p:nvPr>
        </p:nvSpPr>
        <p:spPr>
          <a:xfrm>
            <a:off x="1220153" y="5584723"/>
            <a:ext cx="7284750" cy="1396180"/>
          </a:xfrm>
        </p:spPr>
        <p:txBody>
          <a:bodyPr/>
          <a:lstStyle/>
          <a:p>
            <a:pPr defTabSz="965963">
              <a:defRPr/>
            </a:pPr>
            <a:r>
              <a:rPr lang="en-US" sz="1400" dirty="0"/>
              <a:t>When we look at the geographic distribution of the population of Texas over time we see continually increasing population in the counties along the I-35 corridor, the Houston area, and the lower Rio Grand Valley. Urbanized areas out west have grown but most counties in the west have experienced limited growth and some population decline. Approximately 86% of the population is along I-35 and east.  This area with the 3 major metropolitan areas at the points is often described as the Texas population triangle.</a:t>
            </a:r>
          </a:p>
        </p:txBody>
      </p:sp>
    </p:spTree>
    <p:extLst>
      <p:ext uri="{BB962C8B-B14F-4D97-AF65-F5344CB8AC3E}">
        <p14:creationId xmlns:p14="http://schemas.microsoft.com/office/powerpoint/2010/main" val="3559626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500063"/>
            <a:ext cx="7185025" cy="5389562"/>
          </a:xfrm>
        </p:spPr>
      </p:sp>
      <p:sp>
        <p:nvSpPr>
          <p:cNvPr id="3" name="Notes Placeholder 2"/>
          <p:cNvSpPr>
            <a:spLocks noGrp="1"/>
          </p:cNvSpPr>
          <p:nvPr>
            <p:ph type="body" idx="1"/>
          </p:nvPr>
        </p:nvSpPr>
        <p:spPr>
          <a:xfrm>
            <a:off x="1012261" y="6223819"/>
            <a:ext cx="7531972" cy="776749"/>
          </a:xfrm>
          <a:prstGeom prst="rect">
            <a:avLst/>
          </a:prstGeom>
        </p:spPr>
        <p:txBody>
          <a:bodyPr/>
          <a:lstStyle/>
          <a:p>
            <a:pPr defTabSz="1001993">
              <a:defRPr/>
            </a:pPr>
            <a:r>
              <a:rPr lang="en-US" sz="1400" dirty="0" smtClean="0"/>
              <a:t>Population</a:t>
            </a:r>
            <a:r>
              <a:rPr lang="en-US" sz="1400" baseline="0" dirty="0" smtClean="0"/>
              <a:t> change over the decade has been greatest in the urban and suburban population triangle counties. Counties in the lower Rio Grande Valley also had significant growth as did El Paso. Overall, </a:t>
            </a:r>
            <a:r>
              <a:rPr lang="en-US" sz="1400" dirty="0" smtClean="0"/>
              <a:t>158</a:t>
            </a:r>
            <a:r>
              <a:rPr lang="en-US" sz="1400" baseline="0" dirty="0" smtClean="0"/>
              <a:t> </a:t>
            </a:r>
            <a:r>
              <a:rPr lang="en-US" sz="1400" dirty="0" smtClean="0"/>
              <a:t>counties</a:t>
            </a:r>
            <a:r>
              <a:rPr lang="en-US" sz="1400" baseline="0" dirty="0" smtClean="0"/>
              <a:t> gained population while 96 (38%) lost population over the decade.</a:t>
            </a:r>
          </a:p>
          <a:p>
            <a:pPr defTabSz="1001993">
              <a:defRPr/>
            </a:pPr>
            <a:endParaRPr lang="en-US" dirty="0" smtClean="0"/>
          </a:p>
        </p:txBody>
      </p:sp>
    </p:spTree>
    <p:extLst>
      <p:ext uri="{BB962C8B-B14F-4D97-AF65-F5344CB8AC3E}">
        <p14:creationId xmlns:p14="http://schemas.microsoft.com/office/powerpoint/2010/main" val="1873043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8463" y="493713"/>
            <a:ext cx="6643687" cy="4983162"/>
          </a:xfrm>
        </p:spPr>
      </p:sp>
      <p:sp>
        <p:nvSpPr>
          <p:cNvPr id="3" name="Notes Placeholder 2"/>
          <p:cNvSpPr>
            <a:spLocks noGrp="1"/>
          </p:cNvSpPr>
          <p:nvPr>
            <p:ph type="body" idx="1"/>
          </p:nvPr>
        </p:nvSpPr>
        <p:spPr>
          <a:xfrm>
            <a:off x="1012260" y="5633884"/>
            <a:ext cx="7954760" cy="1406012"/>
          </a:xfrm>
          <a:prstGeom prst="rect">
            <a:avLst/>
          </a:prstGeom>
        </p:spPr>
        <p:txBody>
          <a:bodyPr/>
          <a:lstStyle/>
          <a:p>
            <a:pPr defTabSz="1001993">
              <a:defRPr/>
            </a:pPr>
            <a:r>
              <a:rPr lang="en-US" sz="1400" dirty="0" smtClean="0"/>
              <a:t>Percent change is an indicator of the speed of population change</a:t>
            </a:r>
            <a:r>
              <a:rPr lang="en-US" sz="1400" baseline="0" dirty="0" smtClean="0"/>
              <a:t> void of information about the volume of population change. Percent change in the population over the past few years has been greatest in the suburban population triangle counties, notably among counties between San Antonio and Austin. In the early part of the decade, counties in the Eagle Ford Shale area (south east of San Antonio) had been growing quickly. This is less so the case today. The Cline Shale area (Midland and Odessa area) continues to grow and in some cases even growing faster than the State. </a:t>
            </a:r>
          </a:p>
          <a:p>
            <a:pPr defTabSz="1001993">
              <a:defRPr/>
            </a:pPr>
            <a:endParaRPr lang="en-US" dirty="0" smtClean="0"/>
          </a:p>
        </p:txBody>
      </p:sp>
    </p:spTree>
    <p:extLst>
      <p:ext uri="{BB962C8B-B14F-4D97-AF65-F5344CB8AC3E}">
        <p14:creationId xmlns:p14="http://schemas.microsoft.com/office/powerpoint/2010/main" val="702412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914400"/>
            <a:ext cx="7437438" cy="55784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92831-88FD-46AC-A3A6-55A2B3E79D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40527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96047" y="8"/>
            <a:ext cx="5947954" cy="1323703"/>
          </a:xfrm>
        </p:spPr>
        <p:txBody>
          <a:bodyPr anchor="t">
            <a:normAutofit/>
          </a:bodyPr>
          <a:lstStyle>
            <a:lvl1pPr algn="ctr">
              <a:defRPr sz="4000">
                <a:solidFill>
                  <a:schemeClr val="accent5">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08917" y="1607208"/>
            <a:ext cx="3135086" cy="2755786"/>
          </a:xfrm>
        </p:spPr>
        <p:txBody>
          <a:bodyPr/>
          <a:lstStyle>
            <a:lvl1pPr marL="0" indent="0" algn="ctr">
              <a:buNone/>
              <a:defRPr sz="2400">
                <a:solidFill>
                  <a:schemeClr val="accent5">
                    <a:lumMod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1D2A5C4-7B55-4892-8DB0-3D84B1A08917}" type="datetimeFigureOut">
              <a:rPr lang="en-US" smtClean="0"/>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77" t="1" r="-8" b="-765"/>
          <a:stretch/>
        </p:blipFill>
        <p:spPr>
          <a:xfrm>
            <a:off x="0" y="8"/>
            <a:ext cx="6387174" cy="656216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5444" y="5669287"/>
            <a:ext cx="3322433" cy="1090655"/>
          </a:xfrm>
          <a:prstGeom prst="rect">
            <a:avLst/>
          </a:prstGeom>
        </p:spPr>
      </p:pic>
    </p:spTree>
    <p:extLst>
      <p:ext uri="{BB962C8B-B14F-4D97-AF65-F5344CB8AC3E}">
        <p14:creationId xmlns:p14="http://schemas.microsoft.com/office/powerpoint/2010/main" val="99913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7"/>
            <a:ext cx="462915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7"/>
            <a:ext cx="2949178"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2/21/2020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5803879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2" y="1326833"/>
            <a:ext cx="3887391"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2" y="2150752"/>
            <a:ext cx="3887391" cy="410146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2/21/2020</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396911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56"/>
            <a:ext cx="2949178"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2/21/2020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28677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7"/>
            <a:ext cx="462915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7"/>
            <a:ext cx="2949178"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2/21/2020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8303293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69759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pPr/>
              <a:t>2/21/2020</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7397119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7938" y="-1586"/>
            <a:ext cx="9151938" cy="6859588"/>
          </a:xfrm>
          <a:prstGeom prst="rect">
            <a:avLst/>
          </a:prstGeom>
          <a:noFill/>
          <a:ln w="9525">
            <a:noFill/>
            <a:miter lim="800000"/>
            <a:headEnd/>
            <a:tailEnd/>
          </a:ln>
        </p:spPr>
      </p:pic>
      <p:sp>
        <p:nvSpPr>
          <p:cNvPr id="2" name="Title 1"/>
          <p:cNvSpPr>
            <a:spLocks noGrp="1"/>
          </p:cNvSpPr>
          <p:nvPr>
            <p:ph type="ctrTitle"/>
          </p:nvPr>
        </p:nvSpPr>
        <p:spPr>
          <a:xfrm>
            <a:off x="228600" y="152401"/>
            <a:ext cx="5410200" cy="1447800"/>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400800" y="3276600"/>
            <a:ext cx="2895600" cy="1752600"/>
          </a:xfrm>
        </p:spPr>
        <p:txBody>
          <a:bodyPr/>
          <a:lstStyle>
            <a:lvl1pPr marL="0" indent="0" algn="ctr">
              <a:buNone/>
              <a:defRPr>
                <a:solidFill>
                  <a:srgbClr val="1B1E7A"/>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2A7CDC-4B72-4EB7-B1BB-C82D7DE7D8BA}" type="datetime1">
              <a:rPr lang="en-US" smtClean="0">
                <a:solidFill>
                  <a:prstClr val="black">
                    <a:tint val="75000"/>
                  </a:prstClr>
                </a:solidFill>
              </a:rPr>
              <a:pPr/>
              <a:t>2/21/2020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7471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D98C2-4443-4FAD-AD0E-E6A1AC079C78}" type="datetime1">
              <a:rPr lang="en-US" smtClean="0">
                <a:solidFill>
                  <a:prstClr val="black">
                    <a:tint val="75000"/>
                  </a:prstClr>
                </a:solidFill>
              </a:rPr>
              <a:pPr/>
              <a:t>2/21/2020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2224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35965E-E331-4203-85D2-6144AE7A2AF5}" type="datetime1">
              <a:rPr lang="en-US" smtClean="0">
                <a:solidFill>
                  <a:prstClr val="black">
                    <a:tint val="75000"/>
                  </a:prstClr>
                </a:solidFill>
              </a:rPr>
              <a:pPr/>
              <a:t>2/21/2020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1775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7"/>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5E74D4-3DC4-41E2-A2D3-FC72449314FC}" type="datetime1">
              <a:rPr lang="en-US" smtClean="0">
                <a:solidFill>
                  <a:prstClr val="black">
                    <a:tint val="75000"/>
                  </a:prstClr>
                </a:solidFill>
              </a:rPr>
              <a:pPr/>
              <a:t>2/21/2020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4900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994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D14D6-A91F-478F-8D15-3766D9636041}" type="datetime1">
              <a:rPr lang="en-US" smtClean="0">
                <a:solidFill>
                  <a:prstClr val="black">
                    <a:tint val="75000"/>
                  </a:prstClr>
                </a:solidFill>
              </a:rPr>
              <a:pPr/>
              <a:t>2/21/2020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7992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B692C-9709-491B-A0E2-FB4990427AA6}" type="datetime1">
              <a:rPr lang="en-US" smtClean="0">
                <a:solidFill>
                  <a:prstClr val="black">
                    <a:tint val="75000"/>
                  </a:prstClr>
                </a:solidFill>
              </a:rPr>
              <a:pPr/>
              <a:t>2/21/2020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3422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9EC6A-FA0C-479D-9DA8-BC36513D3ECE}" type="datetime1">
              <a:rPr lang="en-US" smtClean="0">
                <a:solidFill>
                  <a:prstClr val="black">
                    <a:tint val="75000"/>
                  </a:prstClr>
                </a:solidFill>
              </a:rPr>
              <a:pPr/>
              <a:t>2/21/2020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9145588" cy="6859588"/>
          </a:xfrm>
          <a:prstGeom prst="rect">
            <a:avLst/>
          </a:prstGeom>
          <a:noFill/>
          <a:ln w="9525">
            <a:noFill/>
            <a:miter lim="800000"/>
            <a:headEnd/>
            <a:tailEnd/>
          </a:ln>
        </p:spPr>
      </p:pic>
    </p:spTree>
    <p:extLst>
      <p:ext uri="{BB962C8B-B14F-4D97-AF65-F5344CB8AC3E}">
        <p14:creationId xmlns:p14="http://schemas.microsoft.com/office/powerpoint/2010/main" val="3816664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5715000" cy="9906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D3B526D-854B-4CBC-BCE7-0F9134F13447}" type="datetime1">
              <a:rPr lang="en-US" smtClean="0">
                <a:solidFill>
                  <a:prstClr val="black">
                    <a:tint val="75000"/>
                  </a:prstClr>
                </a:solidFill>
              </a:rPr>
              <a:pPr/>
              <a:t>2/21/2020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8374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329DD-4882-453F-9012-71DE65064650}" type="datetime1">
              <a:rPr lang="en-US" smtClean="0">
                <a:solidFill>
                  <a:prstClr val="black">
                    <a:tint val="75000"/>
                  </a:prstClr>
                </a:solidFill>
              </a:rPr>
              <a:pPr/>
              <a:t>2/21/2020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8" name="Picture 16" descr="2"/>
          <p:cNvPicPr>
            <a:picLocks noChangeAspect="1" noChangeArrowheads="1"/>
          </p:cNvPicPr>
          <p:nvPr userDrawn="1"/>
        </p:nvPicPr>
        <p:blipFill>
          <a:blip r:embed="rId3" cstate="print"/>
          <a:srcRect/>
          <a:stretch>
            <a:fillRect/>
          </a:stretch>
        </p:blipFill>
        <p:spPr bwMode="auto">
          <a:xfrm>
            <a:off x="1" y="0"/>
            <a:ext cx="2570030" cy="1295400"/>
          </a:xfrm>
          <a:prstGeom prst="rect">
            <a:avLst/>
          </a:prstGeom>
          <a:noFill/>
          <a:ln w="9525">
            <a:noFill/>
            <a:miter lim="800000"/>
            <a:headEnd/>
            <a:tailEnd/>
          </a:ln>
        </p:spPr>
      </p:pic>
    </p:spTree>
    <p:extLst>
      <p:ext uri="{BB962C8B-B14F-4D97-AF65-F5344CB8AC3E}">
        <p14:creationId xmlns:p14="http://schemas.microsoft.com/office/powerpoint/2010/main" val="3311716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8B3A08-C202-47D6-A742-53F3794BFDD4}" type="datetime1">
              <a:rPr lang="en-US" smtClean="0">
                <a:solidFill>
                  <a:prstClr val="black">
                    <a:tint val="75000"/>
                  </a:prstClr>
                </a:solidFill>
              </a:rPr>
              <a:pPr/>
              <a:t>2/21/2020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6"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1" y="0"/>
            <a:ext cx="2570030" cy="1295400"/>
          </a:xfrm>
          <a:prstGeom prst="rect">
            <a:avLst/>
          </a:prstGeom>
          <a:noFill/>
          <a:ln w="9525">
            <a:noFill/>
            <a:miter lim="800000"/>
            <a:headEnd/>
            <a:tailEnd/>
          </a:ln>
        </p:spPr>
      </p:pic>
    </p:spTree>
    <p:extLst>
      <p:ext uri="{BB962C8B-B14F-4D97-AF65-F5344CB8AC3E}">
        <p14:creationId xmlns:p14="http://schemas.microsoft.com/office/powerpoint/2010/main" val="337191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1143000" y="-1143000"/>
            <a:ext cx="6858000" cy="9144000"/>
          </a:xfrm>
          <a:prstGeom prst="rect">
            <a:avLst/>
          </a:prstGeom>
          <a:noFill/>
          <a:ln w="9525">
            <a:noFill/>
            <a:miter lim="800000"/>
            <a:headEnd/>
            <a:tailEnd/>
          </a:ln>
        </p:spPr>
      </p:pic>
      <p:sp>
        <p:nvSpPr>
          <p:cNvPr id="2" name="Vertical Title 1"/>
          <p:cNvSpPr>
            <a:spLocks noGrp="1"/>
          </p:cNvSpPr>
          <p:nvPr>
            <p:ph type="title" orient="vert"/>
          </p:nvPr>
        </p:nvSpPr>
        <p:spPr>
          <a:xfrm>
            <a:off x="7772400" y="1143006"/>
            <a:ext cx="1066800" cy="5440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7"/>
            <a:ext cx="6553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6FD9106-C649-4660-AC2D-5C5B9D6E3261}" type="datetime1">
              <a:rPr lang="en-US" smtClean="0">
                <a:solidFill>
                  <a:prstClr val="black">
                    <a:tint val="75000"/>
                  </a:prstClr>
                </a:solidFill>
              </a:rPr>
              <a:pPr/>
              <a:t>2/21/2020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3303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686888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2208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5755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2/21/2020</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50917564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48604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5827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00500" y="120015"/>
            <a:ext cx="5046344" cy="908684"/>
          </a:xfrm>
        </p:spPr>
        <p:txBody>
          <a:bodyPr anchor="t" anchorCtr="0">
            <a:noAutofit/>
          </a:bodyPr>
          <a:lstStyle>
            <a:lvl1pPr algn="r">
              <a:defRPr sz="3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412231" y="1754505"/>
            <a:ext cx="2634614" cy="2874645"/>
          </a:xfrm>
        </p:spPr>
        <p:txBody>
          <a:bodyPr>
            <a:noAutofit/>
          </a:bodyPr>
          <a:lstStyle>
            <a:lvl1pPr marL="0" indent="0" algn="r">
              <a:lnSpc>
                <a:spcPct val="100000"/>
              </a:lnSpc>
              <a:buNone/>
              <a:defRPr sz="2400">
                <a:solidFill>
                  <a:srgbClr val="25327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grpSp>
        <p:nvGrpSpPr>
          <p:cNvPr id="5" name="Group 4"/>
          <p:cNvGrpSpPr/>
          <p:nvPr/>
        </p:nvGrpSpPr>
        <p:grpSpPr>
          <a:xfrm>
            <a:off x="6019800" y="6256840"/>
            <a:ext cx="2895599" cy="400110"/>
            <a:chOff x="6229737" y="6256840"/>
            <a:chExt cx="2895599" cy="40011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9737" y="6256840"/>
              <a:ext cx="399663" cy="399663"/>
            </a:xfrm>
            <a:prstGeom prst="rect">
              <a:avLst/>
            </a:prstGeom>
          </p:spPr>
        </p:pic>
        <p:sp>
          <p:nvSpPr>
            <p:cNvPr id="16" name="TextBox 15"/>
            <p:cNvSpPr txBox="1"/>
            <p:nvPr userDrawn="1"/>
          </p:nvSpPr>
          <p:spPr>
            <a:xfrm>
              <a:off x="6629399" y="6256840"/>
              <a:ext cx="2495937" cy="400110"/>
            </a:xfrm>
            <a:prstGeom prst="rect">
              <a:avLst/>
            </a:prstGeom>
            <a:noFill/>
          </p:spPr>
          <p:txBody>
            <a:bodyPr wrap="square" rtlCol="0">
              <a:normAutofit/>
            </a:bodyPr>
            <a:lstStyle/>
            <a:p>
              <a:r>
                <a:rPr lang="en-US" sz="2000" dirty="0" smtClean="0">
                  <a:solidFill>
                    <a:schemeClr val="tx2"/>
                  </a:solidFill>
                </a:rPr>
                <a:t>@TexasDemography</a:t>
              </a:r>
              <a:endParaRPr lang="en-US" sz="2000" dirty="0">
                <a:solidFill>
                  <a:schemeClr val="tx2"/>
                </a:solidFill>
              </a:endParaRP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9315" y="5112828"/>
            <a:ext cx="3080384" cy="101119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9777" t="1" r="-8" b="-765"/>
          <a:stretch/>
        </p:blipFill>
        <p:spPr>
          <a:xfrm>
            <a:off x="0" y="0"/>
            <a:ext cx="6675120" cy="6766560"/>
          </a:xfrm>
          <a:prstGeom prst="rect">
            <a:avLst/>
          </a:prstGeom>
        </p:spPr>
      </p:pic>
    </p:spTree>
    <p:extLst>
      <p:ext uri="{BB962C8B-B14F-4D97-AF65-F5344CB8AC3E}">
        <p14:creationId xmlns:p14="http://schemas.microsoft.com/office/powerpoint/2010/main" val="252053561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2/21/2020</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63129757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1"/>
            <a:ext cx="7886700" cy="2852737"/>
          </a:xfrm>
        </p:spPr>
        <p:txBody>
          <a:bodyPr anchor="b"/>
          <a:lstStyle>
            <a:lvl1pPr>
              <a:defRPr sz="6000">
                <a:solidFill>
                  <a:srgbClr val="25327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2/21/2020</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39313727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2/21/2020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91376365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2/21/2020</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85363659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2/21/2020</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178215904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2/21/2020</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7326683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2/21/2020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9445482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9"/>
            <a:ext cx="7886700" cy="2852737"/>
          </a:xfrm>
        </p:spPr>
        <p:txBody>
          <a:bodyPr anchor="b"/>
          <a:lstStyle>
            <a:lvl1pPr>
              <a:defRPr sz="6000">
                <a:solidFill>
                  <a:schemeClr val="accent5">
                    <a:lumMod val="50000"/>
                  </a:schemeClr>
                </a:solidFill>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72"/>
            <a:ext cx="7886700" cy="1500187"/>
          </a:xfrm>
        </p:spPr>
        <p:txBody>
          <a:bodyPr/>
          <a:lstStyle>
            <a:lvl1pPr marL="0" indent="0">
              <a:buNone/>
              <a:defRPr sz="2400">
                <a:solidFill>
                  <a:schemeClr val="tx1">
                    <a:lumMod val="75000"/>
                    <a:lumOff val="2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2/21/2020</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92708996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2/21/2020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418333065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2/21/2020</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69054593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2/21/2020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56507248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2/21/2020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86737205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00500" y="120015"/>
            <a:ext cx="5046344" cy="908684"/>
          </a:xfrm>
        </p:spPr>
        <p:txBody>
          <a:bodyPr anchor="t" anchorCtr="0">
            <a:noAutofit/>
          </a:bodyPr>
          <a:lstStyle>
            <a:lvl1pPr algn="r">
              <a:defRPr sz="3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412231" y="1754505"/>
            <a:ext cx="2634614" cy="2874645"/>
          </a:xfrm>
        </p:spPr>
        <p:txBody>
          <a:bodyPr>
            <a:noAutofit/>
          </a:bodyPr>
          <a:lstStyle>
            <a:lvl1pPr marL="0" indent="0" algn="r">
              <a:lnSpc>
                <a:spcPct val="100000"/>
              </a:lnSpc>
              <a:buNone/>
              <a:defRPr sz="2400">
                <a:solidFill>
                  <a:srgbClr val="25327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grpSp>
        <p:nvGrpSpPr>
          <p:cNvPr id="5" name="Group 4"/>
          <p:cNvGrpSpPr/>
          <p:nvPr/>
        </p:nvGrpSpPr>
        <p:grpSpPr>
          <a:xfrm>
            <a:off x="6019800" y="6256840"/>
            <a:ext cx="2895599" cy="400110"/>
            <a:chOff x="6229737" y="6256840"/>
            <a:chExt cx="2895599" cy="40011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9737" y="6256840"/>
              <a:ext cx="399663" cy="399663"/>
            </a:xfrm>
            <a:prstGeom prst="rect">
              <a:avLst/>
            </a:prstGeom>
          </p:spPr>
        </p:pic>
        <p:sp>
          <p:nvSpPr>
            <p:cNvPr id="16" name="TextBox 15"/>
            <p:cNvSpPr txBox="1"/>
            <p:nvPr userDrawn="1"/>
          </p:nvSpPr>
          <p:spPr>
            <a:xfrm>
              <a:off x="6629399" y="6256840"/>
              <a:ext cx="2495937" cy="400110"/>
            </a:xfrm>
            <a:prstGeom prst="rect">
              <a:avLst/>
            </a:prstGeom>
            <a:noFill/>
          </p:spPr>
          <p:txBody>
            <a:bodyPr wrap="square" rtlCol="0">
              <a:normAutofit/>
            </a:bodyPr>
            <a:lstStyle/>
            <a:p>
              <a:r>
                <a:rPr lang="en-US" sz="2000" dirty="0" smtClean="0">
                  <a:solidFill>
                    <a:schemeClr val="tx2"/>
                  </a:solidFill>
                </a:rPr>
                <a:t>@TexasDemography</a:t>
              </a:r>
              <a:endParaRPr lang="en-US" sz="2000" dirty="0">
                <a:solidFill>
                  <a:schemeClr val="tx2"/>
                </a:solidFill>
              </a:endParaRP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9315" y="5112828"/>
            <a:ext cx="3080384" cy="101119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9777" t="1" r="-8" b="-765"/>
          <a:stretch/>
        </p:blipFill>
        <p:spPr>
          <a:xfrm>
            <a:off x="0" y="0"/>
            <a:ext cx="6675120" cy="6766560"/>
          </a:xfrm>
          <a:prstGeom prst="rect">
            <a:avLst/>
          </a:prstGeom>
        </p:spPr>
      </p:pic>
    </p:spTree>
    <p:extLst>
      <p:ext uri="{BB962C8B-B14F-4D97-AF65-F5344CB8AC3E}">
        <p14:creationId xmlns:p14="http://schemas.microsoft.com/office/powerpoint/2010/main" val="364321471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2/21/2020</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420718137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1"/>
            <a:ext cx="7886700" cy="2852737"/>
          </a:xfrm>
        </p:spPr>
        <p:txBody>
          <a:bodyPr anchor="b"/>
          <a:lstStyle>
            <a:lvl1pPr>
              <a:defRPr sz="6000">
                <a:solidFill>
                  <a:srgbClr val="25327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2/21/2020</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417775306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2/21/2020</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61357596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2/21/2020</a:t>
            </a:fld>
            <a:endParaRPr lang="en-US" dirty="0"/>
          </a:p>
        </p:txBody>
      </p:sp>
      <p:sp>
        <p:nvSpPr>
          <p:cNvPr id="8" name="Footer Placeholder 7"/>
          <p:cNvSpPr>
            <a:spLocks noGrp="1"/>
          </p:cNvSpPr>
          <p:nvPr>
            <p:ph type="ftr" sz="quarter" idx="11"/>
          </p:nvPr>
        </p:nvSpPr>
        <p:spPr/>
        <p:txBody>
          <a:bodyPr/>
          <a:lstStyle/>
          <a:p>
            <a:r>
              <a:rPr lang="en-US"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367900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2/21/2020</a:t>
            </a:fld>
            <a:endParaRPr lang="en-US" dirty="0"/>
          </a:p>
        </p:txBody>
      </p:sp>
      <p:sp>
        <p:nvSpPr>
          <p:cNvPr id="4" name="Footer Placeholder 3"/>
          <p:cNvSpPr>
            <a:spLocks noGrp="1"/>
          </p:cNvSpPr>
          <p:nvPr>
            <p:ph type="ftr" sz="quarter" idx="11"/>
          </p:nvPr>
        </p:nvSpPr>
        <p:spPr/>
        <p:txBody>
          <a:bodyPr/>
          <a:lstStyle/>
          <a:p>
            <a:r>
              <a:rPr lang="en-US"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0809835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24"/>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24"/>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2/21/2020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8215395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2/21/2020</a:t>
            </a:fld>
            <a:endParaRPr lang="en-US" dirty="0"/>
          </a:p>
        </p:txBody>
      </p:sp>
      <p:sp>
        <p:nvSpPr>
          <p:cNvPr id="3" name="Footer Placeholder 2"/>
          <p:cNvSpPr>
            <a:spLocks noGrp="1"/>
          </p:cNvSpPr>
          <p:nvPr>
            <p:ph type="ftr" sz="quarter" idx="11"/>
          </p:nvPr>
        </p:nvSpPr>
        <p:spPr/>
        <p:txBody>
          <a:bodyPr/>
          <a:lstStyle/>
          <a:p>
            <a:r>
              <a:rPr lang="en-US"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08673076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2/21/2020</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20291982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2/21/2020</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18624594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2/21/2020</a:t>
            </a:fld>
            <a:endParaRPr lang="en-US" dirty="0"/>
          </a:p>
        </p:txBody>
      </p:sp>
      <p:sp>
        <p:nvSpPr>
          <p:cNvPr id="8" name="Footer Placeholder 7"/>
          <p:cNvSpPr>
            <a:spLocks noGrp="1"/>
          </p:cNvSpPr>
          <p:nvPr>
            <p:ph type="ftr" sz="quarter" idx="11"/>
          </p:nvPr>
        </p:nvSpPr>
        <p:spPr/>
        <p:txBody>
          <a:bodyPr/>
          <a:lstStyle/>
          <a:p>
            <a:r>
              <a:rPr lang="en-US"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37410986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2/21/2020</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25274844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2/21/2020</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79375328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230634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2" y="1326833"/>
            <a:ext cx="3887391"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2" y="2150752"/>
            <a:ext cx="3887391" cy="4101465"/>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2/21/2020</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9104270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2/21/2020</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0119057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2/21/2020</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5527431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56"/>
            <a:ext cx="2949178"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2/21/2020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6593819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3.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4.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5.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1.pn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2A5C4-7B55-4892-8DB0-3D84B1A08917}" type="datetimeFigureOut">
              <a:rPr lang="en-US" smtClean="0"/>
              <a:t>2/21/2020</a:t>
            </a:fld>
            <a:endParaRPr lang="en-US" dirty="0"/>
          </a:p>
        </p:txBody>
      </p:sp>
      <p:sp>
        <p:nvSpPr>
          <p:cNvPr id="5" name="Footer Placeholder 4"/>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7B3FC-F52A-4C3D-BF43-F2954D09CBBE}" type="slidenum">
              <a:rPr lang="en-US" smtClean="0"/>
              <a:t>‹#›</a:t>
            </a:fld>
            <a:endParaRPr lang="en-US" dirty="0"/>
          </a:p>
        </p:txBody>
      </p:sp>
    </p:spTree>
    <p:extLst>
      <p:ext uri="{BB962C8B-B14F-4D97-AF65-F5344CB8AC3E}">
        <p14:creationId xmlns:p14="http://schemas.microsoft.com/office/powerpoint/2010/main" val="1422370371"/>
      </p:ext>
    </p:extLst>
  </p:cSld>
  <p:clrMap bg1="lt1" tx1="dk1" bg2="lt2" tx2="dk2" accent1="accent1" accent2="accent2" accent3="accent3" accent4="accent4" accent5="accent5" accent6="accent6" hlink="hlink" folHlink="folHlink"/>
  <p:sldLayoutIdLst>
    <p:sldLayoutId id="2147483661" r:id="rId1"/>
    <p:sldLayoutId id="2147483701" r:id="rId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2/21/2020</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8"/>
            <a:ext cx="1554480" cy="1453899"/>
          </a:xfrm>
          <a:prstGeom prst="rect">
            <a:avLst/>
          </a:prstGeom>
        </p:spPr>
      </p:pic>
    </p:spTree>
    <p:extLst>
      <p:ext uri="{BB962C8B-B14F-4D97-AF65-F5344CB8AC3E}">
        <p14:creationId xmlns:p14="http://schemas.microsoft.com/office/powerpoint/2010/main" val="10188792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iming>
    <p:tnLst>
      <p:par>
        <p:cTn id="1" dur="indefinite" restart="never" nodeType="tmRoot"/>
      </p:par>
    </p:tnLst>
  </p:timing>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pPr eaLnBrk="0" fontAlgn="base" hangingPunct="0">
              <a:spcBef>
                <a:spcPct val="0"/>
              </a:spcBef>
              <a:spcAft>
                <a:spcPct val="0"/>
              </a:spcAft>
            </a:pPr>
            <a:fld id="{DABCF4BF-2998-4258-A5A8-4925EC584ECF}" type="datetime1">
              <a:rPr lang="en-US" smtClean="0">
                <a:latin typeface="Arial" charset="0"/>
                <a:ea typeface="ＭＳ Ｐゴシック" pitchFamily="-16" charset="-128"/>
              </a:rPr>
              <a:pPr eaLnBrk="0" fontAlgn="base" hangingPunct="0">
                <a:spcBef>
                  <a:spcPct val="0"/>
                </a:spcBef>
                <a:spcAft>
                  <a:spcPct val="0"/>
                </a:spcAft>
              </a:pPr>
              <a:t>2/21/2020</a:t>
            </a:fld>
            <a:endParaRPr lang="en-US" dirty="0">
              <a:latin typeface="Arial" charset="0"/>
              <a:ea typeface="ＭＳ Ｐゴシック" pitchFamily="-16" charset="-128"/>
            </a:endParaRPr>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pPr eaLnBrk="0" fontAlgn="base" hangingPunct="0">
              <a:spcBef>
                <a:spcPct val="0"/>
              </a:spcBef>
              <a:spcAft>
                <a:spcPct val="0"/>
              </a:spcAft>
            </a:pPr>
            <a:r>
              <a:rPr lang="en-US" dirty="0" smtClean="0">
                <a:latin typeface="Arial" charset="0"/>
                <a:ea typeface="ＭＳ Ｐゴシック" pitchFamily="-16" charset="-128"/>
              </a:rPr>
              <a:t>DRAFT 5-25-10</a:t>
            </a:r>
            <a:endParaRPr lang="en-US" dirty="0">
              <a:latin typeface="Arial" charset="0"/>
              <a:ea typeface="ＭＳ Ｐゴシック" pitchFamily="-16" charset="-128"/>
            </a:endParaRPr>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pPr eaLnBrk="0" fontAlgn="base" hangingPunct="0">
              <a:spcBef>
                <a:spcPct val="0"/>
              </a:spcBef>
              <a:spcAft>
                <a:spcPct val="0"/>
              </a:spcAft>
            </a:pPr>
            <a:fld id="{2BC1FA3B-F0C1-4F58-90BE-DCC7501F4B28}" type="slidenum">
              <a:rPr lang="en-US" smtClean="0">
                <a:latin typeface="Arial" charset="0"/>
                <a:ea typeface="ＭＳ Ｐゴシック" pitchFamily="-16" charset="-128"/>
              </a:rPr>
              <a:pPr eaLnBrk="0" fontAlgn="base" hangingPunct="0">
                <a:spcBef>
                  <a:spcPct val="0"/>
                </a:spcBef>
                <a:spcAft>
                  <a:spcPct val="0"/>
                </a:spcAft>
              </a:pPr>
              <a:t>‹#›</a:t>
            </a:fld>
            <a:endParaRPr lang="en-US" dirty="0">
              <a:latin typeface="Arial" charset="0"/>
              <a:ea typeface="ＭＳ Ｐゴシック" pitchFamily="-16" charset="-128"/>
            </a:endParaRPr>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5228" r="-1522"/>
          <a:stretch/>
        </p:blipFill>
        <p:spPr>
          <a:xfrm>
            <a:off x="0" y="8"/>
            <a:ext cx="1554480" cy="1453899"/>
          </a:xfrm>
          <a:prstGeom prst="rect">
            <a:avLst/>
          </a:prstGeom>
        </p:spPr>
      </p:pic>
    </p:spTree>
    <p:extLst>
      <p:ext uri="{BB962C8B-B14F-4D97-AF65-F5344CB8AC3E}">
        <p14:creationId xmlns:p14="http://schemas.microsoft.com/office/powerpoint/2010/main" val="883395493"/>
      </p:ext>
    </p:extLst>
  </p:cSld>
  <p:clrMap bg1="lt1" tx1="dk1" bg2="lt2" tx2="dk2" accent1="accent1" accent2="accent2" accent3="accent3" accent4="accent4" accent5="accent5" accent6="accent6" hlink="hlink" folHlink="folHlink"/>
  <p:sldLayoutIdLst>
    <p:sldLayoutId id="2147483674" r:id="rId1"/>
  </p:sldLayoutIdLst>
  <p:timing>
    <p:tnLst>
      <p:par>
        <p:cTn id="1" dur="indefinite" restart="never" nodeType="tmRoot"/>
      </p:par>
    </p:tnLst>
  </p:timing>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8" cstate="print"/>
          <a:srcRect/>
          <a:stretch>
            <a:fillRect/>
          </a:stretch>
        </p:blipFill>
        <p:spPr bwMode="auto">
          <a:xfrm>
            <a:off x="0" y="2"/>
            <a:ext cx="9145588" cy="6859588"/>
          </a:xfrm>
          <a:prstGeom prst="rect">
            <a:avLst/>
          </a:prstGeom>
          <a:noFill/>
          <a:ln w="9525">
            <a:noFill/>
            <a:miter lim="800000"/>
            <a:headEnd/>
            <a:tailEnd/>
          </a:ln>
        </p:spPr>
      </p:pic>
      <p:sp>
        <p:nvSpPr>
          <p:cNvPr id="2" name="Title Placeholder 1"/>
          <p:cNvSpPr>
            <a:spLocks noGrp="1"/>
          </p:cNvSpPr>
          <p:nvPr>
            <p:ph type="title"/>
          </p:nvPr>
        </p:nvSpPr>
        <p:spPr>
          <a:xfrm>
            <a:off x="1600200" y="228600"/>
            <a:ext cx="68580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fld id="{BFABAC6E-DB71-4523-8116-03E5C4C47792}" type="datetime1">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2/21/2020</a:t>
            </a:fld>
            <a:endParaRPr lang="en-US" dirty="0">
              <a:solidFill>
                <a:prstClr val="black">
                  <a:tint val="75000"/>
                </a:prstClr>
              </a:solidFill>
              <a:latin typeface="Arial" charset="0"/>
              <a:ea typeface="ＭＳ Ｐゴシック" pitchFamily="-16" charset="-128"/>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r>
              <a:rPr lang="en-US" dirty="0" smtClean="0">
                <a:solidFill>
                  <a:prstClr val="black">
                    <a:tint val="75000"/>
                  </a:prstClr>
                </a:solidFill>
                <a:latin typeface="Arial" charset="0"/>
                <a:ea typeface="ＭＳ Ｐゴシック" pitchFamily="-16" charset="-128"/>
              </a:rPr>
              <a:t>DRAFT 5-25-10</a:t>
            </a:r>
            <a:endParaRPr lang="en-US" dirty="0">
              <a:solidFill>
                <a:prstClr val="black">
                  <a:tint val="75000"/>
                </a:prstClr>
              </a:solidFill>
              <a:latin typeface="Arial" charset="0"/>
              <a:ea typeface="ＭＳ Ｐゴシック" pitchFamily="-16" charset="-128"/>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2BC1FA3B-F0C1-4F58-90BE-DCC7501F4B28}" type="slidenum">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a:t>
            </a:fld>
            <a:endParaRPr lang="en-US" dirty="0">
              <a:solidFill>
                <a:prstClr val="black">
                  <a:tint val="75000"/>
                </a:prstClr>
              </a:solidFill>
              <a:latin typeface="Arial" charset="0"/>
              <a:ea typeface="ＭＳ Ｐゴシック" pitchFamily="-16" charset="-128"/>
            </a:endParaRPr>
          </a:p>
        </p:txBody>
      </p:sp>
    </p:spTree>
    <p:extLst>
      <p:ext uri="{BB962C8B-B14F-4D97-AF65-F5344CB8AC3E}">
        <p14:creationId xmlns:p14="http://schemas.microsoft.com/office/powerpoint/2010/main" val="117507059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hf hdr="0" ftr="0" dt="0"/>
  <p:txStyles>
    <p:titleStyle>
      <a:lvl1pPr algn="ctr" defTabSz="914377" rtl="0" eaLnBrk="1" latinLnBrk="0" hangingPunct="1">
        <a:spcBef>
          <a:spcPct val="0"/>
        </a:spcBef>
        <a:buNone/>
        <a:defRPr sz="4400" kern="1200">
          <a:solidFill>
            <a:srgbClr val="1B1E7A"/>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2/21/2020</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0"/>
            <a:ext cx="1554480" cy="1453899"/>
          </a:xfrm>
          <a:prstGeom prst="rect">
            <a:avLst/>
          </a:prstGeom>
        </p:spPr>
      </p:pic>
    </p:spTree>
    <p:extLst>
      <p:ext uri="{BB962C8B-B14F-4D97-AF65-F5344CB8AC3E}">
        <p14:creationId xmlns:p14="http://schemas.microsoft.com/office/powerpoint/2010/main" val="322776518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2/21/2020</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15" cstate="print">
            <a:extLst>
              <a:ext uri="{28A0092B-C50C-407E-A947-70E740481C1C}">
                <a14:useLocalDpi xmlns:a14="http://schemas.microsoft.com/office/drawing/2010/main" val="0"/>
              </a:ext>
            </a:extLst>
          </a:blip>
          <a:srcRect l="15228" r="-1522"/>
          <a:stretch/>
        </p:blipFill>
        <p:spPr>
          <a:xfrm>
            <a:off x="0" y="0"/>
            <a:ext cx="1554480" cy="1453899"/>
          </a:xfrm>
          <a:prstGeom prst="rect">
            <a:avLst/>
          </a:prstGeom>
        </p:spPr>
      </p:pic>
    </p:spTree>
    <p:extLst>
      <p:ext uri="{BB962C8B-B14F-4D97-AF65-F5344CB8AC3E}">
        <p14:creationId xmlns:p14="http://schemas.microsoft.com/office/powerpoint/2010/main" val="104086901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chart" Target="../charts/chart5.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3.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10.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33.xml"/><Relationship Id="rId5" Type="http://schemas.openxmlformats.org/officeDocument/2006/relationships/image" Target="../media/image14.emf"/><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33.x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33.xml"/><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741" y="796013"/>
            <a:ext cx="9062519" cy="3727174"/>
          </a:xfrm>
          <a:prstGeom prst="rect">
            <a:avLst/>
          </a:prstGeom>
          <a:noFill/>
        </p:spPr>
        <p:txBody>
          <a:bodyPr wrap="square" rtlCol="0">
            <a:spAutoFit/>
          </a:bodyPr>
          <a:lstStyle/>
          <a:p>
            <a:pPr lvl="0" algn="ctr" defTabSz="914377">
              <a:spcBef>
                <a:spcPts val="1000"/>
              </a:spcBef>
            </a:pPr>
            <a:r>
              <a:rPr lang="en-US" sz="2800" b="1" dirty="0" smtClean="0">
                <a:solidFill>
                  <a:srgbClr val="4472C4">
                    <a:lumMod val="50000"/>
                  </a:srgbClr>
                </a:solidFill>
                <a:latin typeface="Arial" panose="020B0604020202020204" pitchFamily="34" charset="0"/>
                <a:cs typeface="Arial" panose="020B0604020202020204" pitchFamily="34" charset="0"/>
              </a:rPr>
              <a:t>Texas Demographic Trends &amp; Characteristics</a:t>
            </a:r>
          </a:p>
          <a:p>
            <a:pPr lvl="0" algn="ctr" defTabSz="914377">
              <a:spcBef>
                <a:spcPts val="1000"/>
              </a:spcBef>
            </a:pPr>
            <a:endParaRPr lang="en-US" sz="2800" dirty="0" smtClean="0">
              <a:solidFill>
                <a:srgbClr val="4472C4">
                  <a:lumMod val="50000"/>
                </a:srgbClr>
              </a:solidFill>
              <a:latin typeface="Calibri Light" panose="020F0302020204030204"/>
            </a:endParaRPr>
          </a:p>
          <a:p>
            <a:pPr lvl="0" algn="ctr" defTabSz="914377">
              <a:spcBef>
                <a:spcPts val="1000"/>
              </a:spcBef>
            </a:pPr>
            <a:r>
              <a:rPr lang="en-US" sz="2800" dirty="0" smtClean="0">
                <a:solidFill>
                  <a:srgbClr val="4472C4">
                    <a:lumMod val="50000"/>
                  </a:srgbClr>
                </a:solidFill>
                <a:latin typeface="Calibri Light" panose="020F0302020204030204"/>
              </a:rPr>
              <a:t>Texas Fiscal Officers Academy</a:t>
            </a:r>
            <a:endParaRPr lang="en-US" sz="2800" dirty="0">
              <a:solidFill>
                <a:srgbClr val="4472C4">
                  <a:lumMod val="50000"/>
                </a:srgbClr>
              </a:solidFill>
              <a:latin typeface="Calibri Light" panose="020F0302020204030204"/>
            </a:endParaRPr>
          </a:p>
          <a:p>
            <a:pPr lvl="0" algn="ctr" defTabSz="914377">
              <a:spcBef>
                <a:spcPts val="1000"/>
              </a:spcBef>
            </a:pPr>
            <a:endParaRPr lang="en-US" sz="2800" dirty="0" smtClean="0">
              <a:solidFill>
                <a:srgbClr val="4472C4">
                  <a:lumMod val="50000"/>
                </a:srgbClr>
              </a:solidFill>
              <a:latin typeface="Calibri Light" panose="020F0302020204030204"/>
            </a:endParaRPr>
          </a:p>
          <a:p>
            <a:pPr lvl="0" algn="ctr" defTabSz="914377">
              <a:spcBef>
                <a:spcPts val="1000"/>
              </a:spcBef>
            </a:pPr>
            <a:r>
              <a:rPr lang="en-US" sz="2800" dirty="0" smtClean="0">
                <a:solidFill>
                  <a:srgbClr val="4472C4">
                    <a:lumMod val="50000"/>
                  </a:srgbClr>
                </a:solidFill>
                <a:latin typeface="Calibri Light" panose="020F0302020204030204"/>
              </a:rPr>
              <a:t>Austin, TX</a:t>
            </a:r>
          </a:p>
          <a:p>
            <a:pPr lvl="0" algn="ctr" defTabSz="914377">
              <a:lnSpc>
                <a:spcPct val="75000"/>
              </a:lnSpc>
              <a:spcBef>
                <a:spcPts val="1000"/>
              </a:spcBef>
            </a:pPr>
            <a:r>
              <a:rPr lang="en-US" sz="2800" dirty="0" smtClean="0">
                <a:solidFill>
                  <a:srgbClr val="4472C4">
                    <a:lumMod val="50000"/>
                  </a:srgbClr>
                </a:solidFill>
                <a:latin typeface="Calibri Light" panose="020F0302020204030204"/>
              </a:rPr>
              <a:t>February 24, </a:t>
            </a:r>
            <a:r>
              <a:rPr lang="en-US" sz="2800" dirty="0" smtClean="0">
                <a:solidFill>
                  <a:srgbClr val="4472C4">
                    <a:lumMod val="50000"/>
                  </a:srgbClr>
                </a:solidFill>
                <a:latin typeface="Calibri Light" panose="020F0302020204030204"/>
              </a:rPr>
              <a:t>2020</a:t>
            </a:r>
          </a:p>
          <a:p>
            <a:pPr lvl="0" algn="ctr" defTabSz="914377">
              <a:lnSpc>
                <a:spcPct val="90000"/>
              </a:lnSpc>
              <a:spcBef>
                <a:spcPts val="1000"/>
              </a:spcBef>
            </a:pPr>
            <a:endParaRPr lang="en-US" sz="2800" dirty="0">
              <a:solidFill>
                <a:srgbClr val="4472C4">
                  <a:lumMod val="50000"/>
                </a:srgbClr>
              </a:solidFill>
              <a:latin typeface="Calibri Light" panose="020F0302020204030204"/>
            </a:endParaRPr>
          </a:p>
        </p:txBody>
      </p:sp>
      <p:grpSp>
        <p:nvGrpSpPr>
          <p:cNvPr id="11" name="Group 10"/>
          <p:cNvGrpSpPr/>
          <p:nvPr/>
        </p:nvGrpSpPr>
        <p:grpSpPr>
          <a:xfrm>
            <a:off x="318053" y="5513768"/>
            <a:ext cx="8507894" cy="1344232"/>
            <a:chOff x="318052" y="5513768"/>
            <a:chExt cx="8507894" cy="1344232"/>
          </a:xfrm>
        </p:grpSpPr>
        <p:cxnSp>
          <p:nvCxnSpPr>
            <p:cNvPr id="5" name="Straight Connector 4"/>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7" name="Straight Connector 6"/>
            <p:cNvCxnSpPr/>
            <p:nvPr/>
          </p:nvCxnSpPr>
          <p:spPr>
            <a:xfrm>
              <a:off x="6554992" y="6467475"/>
              <a:ext cx="2270954"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8195" y="4849920"/>
            <a:ext cx="341697" cy="341697"/>
          </a:xfrm>
          <a:prstGeom prst="rect">
            <a:avLst/>
          </a:prstGeom>
        </p:spPr>
      </p:pic>
      <p:sp>
        <p:nvSpPr>
          <p:cNvPr id="9" name="TextBox 8"/>
          <p:cNvSpPr txBox="1"/>
          <p:nvPr/>
        </p:nvSpPr>
        <p:spPr>
          <a:xfrm>
            <a:off x="3592890" y="4820710"/>
            <a:ext cx="4561172" cy="400110"/>
          </a:xfrm>
          <a:prstGeom prst="rect">
            <a:avLst/>
          </a:prstGeom>
          <a:noFill/>
        </p:spPr>
        <p:txBody>
          <a:bodyPr wrap="square" rtlCol="0">
            <a:spAutoFit/>
          </a:bodyPr>
          <a:lstStyle/>
          <a:p>
            <a:r>
              <a:rPr lang="en-US" sz="2000" dirty="0">
                <a:solidFill>
                  <a:schemeClr val="accent5">
                    <a:lumMod val="50000"/>
                  </a:schemeClr>
                </a:solidFill>
              </a:rPr>
              <a:t>@TexasDemography</a:t>
            </a:r>
          </a:p>
        </p:txBody>
      </p:sp>
    </p:spTree>
    <p:extLst>
      <p:ext uri="{BB962C8B-B14F-4D97-AF65-F5344CB8AC3E}">
        <p14:creationId xmlns:p14="http://schemas.microsoft.com/office/powerpoint/2010/main" val="3710229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600200" y="137656"/>
            <a:ext cx="7391400" cy="9906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rPr>
              <a:t>Texas Racial and Ethnic Composition,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panose="020F0502020204030204"/>
                <a:ea typeface="+mn-ea"/>
                <a:cs typeface="+mn-cs"/>
              </a:rPr>
              <a:t>2010 </a:t>
            </a:r>
            <a:r>
              <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rPr>
              <a:t>and </a:t>
            </a:r>
            <a:r>
              <a:rPr kumimoji="0" lang="en-US" sz="2400" b="0" i="0" u="none" strike="noStrike" kern="0" cap="none" spc="0" normalizeH="0" baseline="0" noProof="0" dirty="0" smtClean="0">
                <a:ln>
                  <a:noFill/>
                </a:ln>
                <a:solidFill>
                  <a:prstClr val="white"/>
                </a:solidFill>
                <a:effectLst/>
                <a:uLnTx/>
                <a:uFillTx/>
                <a:latin typeface="Calibri" panose="020F0502020204030204"/>
                <a:ea typeface="+mn-ea"/>
                <a:cs typeface="+mn-cs"/>
              </a:rPr>
              <a:t>2018</a:t>
            </a: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p:cNvSpPr/>
          <p:nvPr/>
        </p:nvSpPr>
        <p:spPr>
          <a:xfrm>
            <a:off x="0" y="6472543"/>
            <a:ext cx="8001000"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U.S. Census Bureau. </a:t>
            </a:r>
            <a:r>
              <a:rPr kumimoji="0" lang="en-US" sz="11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2018 </a:t>
            </a: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Population Estimates					</a:t>
            </a:r>
          </a:p>
        </p:txBody>
      </p:sp>
      <p:sp>
        <p:nvSpPr>
          <p:cNvPr id="7"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charset="0"/>
                <a:ea typeface="ＭＳ Ｐゴシック" pitchFamily="-16" charset="-128"/>
                <a:cs typeface="+mn-cs"/>
              </a:rPr>
              <a:t>11</a:t>
            </a:r>
          </a:p>
        </p:txBody>
      </p:sp>
      <p:graphicFrame>
        <p:nvGraphicFramePr>
          <p:cNvPr id="10" name="Chart 9"/>
          <p:cNvGraphicFramePr>
            <a:graphicFrameLocks noGrp="1"/>
          </p:cNvGraphicFramePr>
          <p:nvPr>
            <p:extLst/>
          </p:nvPr>
        </p:nvGraphicFramePr>
        <p:xfrm>
          <a:off x="-147235" y="738047"/>
          <a:ext cx="3971263" cy="32298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noGrp="1"/>
          </p:cNvGraphicFramePr>
          <p:nvPr>
            <p:extLst/>
          </p:nvPr>
        </p:nvGraphicFramePr>
        <p:xfrm>
          <a:off x="26092" y="2982456"/>
          <a:ext cx="4048196" cy="36270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7"/>
          <p:cNvGraphicFramePr>
            <a:graphicFrameLocks noGrp="1"/>
          </p:cNvGraphicFramePr>
          <p:nvPr>
            <p:ph idx="1"/>
            <p:extLst/>
          </p:nvPr>
        </p:nvGraphicFramePr>
        <p:xfrm>
          <a:off x="3004457" y="1828800"/>
          <a:ext cx="5987143" cy="3657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15445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Total Fertility Rate by Race/Ethnicity, Texas, 1990-2017</a:t>
            </a:r>
            <a:endParaRPr lang="en-US" sz="2400" dirty="0"/>
          </a:p>
        </p:txBody>
      </p:sp>
      <p:sp>
        <p:nvSpPr>
          <p:cNvPr id="2" name="Slide Number Placeholder 1"/>
          <p:cNvSpPr>
            <a:spLocks noGrp="1"/>
          </p:cNvSpPr>
          <p:nvPr>
            <p:ph type="sldNum" sz="quarter" idx="4294967295"/>
          </p:nvPr>
        </p:nvSpPr>
        <p:spPr>
          <a:xfrm>
            <a:off x="8326438" y="6407150"/>
            <a:ext cx="817562" cy="3143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graphicFrame>
        <p:nvGraphicFramePr>
          <p:cNvPr id="3" name="Chart 2"/>
          <p:cNvGraphicFramePr>
            <a:graphicFrameLocks/>
          </p:cNvGraphicFramePr>
          <p:nvPr>
            <p:extLst>
              <p:ext uri="{D42A27DB-BD31-4B8C-83A1-F6EECF244321}">
                <p14:modId xmlns:p14="http://schemas.microsoft.com/office/powerpoint/2010/main" val="774346928"/>
              </p:ext>
            </p:extLst>
          </p:nvPr>
        </p:nvGraphicFramePr>
        <p:xfrm>
          <a:off x="99588" y="1323975"/>
          <a:ext cx="8952971" cy="4962524"/>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0" y="6400807"/>
            <a:ext cx="8001000"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a:t>
            </a:r>
            <a:r>
              <a:rPr kumimoji="0" lang="en-US" sz="11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Centers for Disease Control and Prevention, National Center for Health Statistics, National Vital Statistics Report</a:t>
            </a:r>
            <a:endPar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639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2400" dirty="0" smtClean="0"/>
              <a:t>Place of Birth for the Foreign Born Population, Texas, 2018</a:t>
            </a:r>
            <a:endParaRPr lang="en-US" sz="2400" dirty="0"/>
          </a:p>
        </p:txBody>
      </p:sp>
      <p:graphicFrame>
        <p:nvGraphicFramePr>
          <p:cNvPr id="11" name="Content Placeholder 10"/>
          <p:cNvGraphicFramePr>
            <a:graphicFrameLocks noGrp="1"/>
          </p:cNvGraphicFramePr>
          <p:nvPr>
            <p:ph idx="1"/>
            <p:extLst/>
          </p:nvPr>
        </p:nvGraphicFramePr>
        <p:xfrm>
          <a:off x="271221" y="1230312"/>
          <a:ext cx="8632556" cy="5334000"/>
        </p:xfrm>
        <a:graphic>
          <a:graphicData uri="http://schemas.openxmlformats.org/drawingml/2006/table">
            <a:tbl>
              <a:tblPr firstRow="1" bandRow="1">
                <a:tableStyleId>{5C22544A-7EE6-4342-B048-85BDC9FD1C3A}</a:tableStyleId>
              </a:tblPr>
              <a:tblGrid>
                <a:gridCol w="2626962">
                  <a:extLst>
                    <a:ext uri="{9D8B030D-6E8A-4147-A177-3AD203B41FA5}">
                      <a16:colId xmlns:a16="http://schemas.microsoft.com/office/drawing/2014/main" val="3507668642"/>
                    </a:ext>
                  </a:extLst>
                </a:gridCol>
                <a:gridCol w="4866234">
                  <a:extLst>
                    <a:ext uri="{9D8B030D-6E8A-4147-A177-3AD203B41FA5}">
                      <a16:colId xmlns:a16="http://schemas.microsoft.com/office/drawing/2014/main" val="757162468"/>
                    </a:ext>
                  </a:extLst>
                </a:gridCol>
                <a:gridCol w="1139360">
                  <a:extLst>
                    <a:ext uri="{9D8B030D-6E8A-4147-A177-3AD203B41FA5}">
                      <a16:colId xmlns:a16="http://schemas.microsoft.com/office/drawing/2014/main" val="449831591"/>
                    </a:ext>
                  </a:extLst>
                </a:gridCol>
              </a:tblGrid>
              <a:tr h="325401">
                <a:tc>
                  <a:txBody>
                    <a:bodyPr/>
                    <a:lstStyle/>
                    <a:p>
                      <a:endParaRPr lang="en-US" sz="1600" dirty="0"/>
                    </a:p>
                  </a:txBody>
                  <a:tcPr/>
                </a:tc>
                <a:tc>
                  <a:txBody>
                    <a:bodyPr/>
                    <a:lstStyle/>
                    <a:p>
                      <a:endParaRPr lang="en-US" sz="1400"/>
                    </a:p>
                  </a:txBody>
                  <a:tcPr/>
                </a:tc>
                <a:tc>
                  <a:txBody>
                    <a:bodyPr/>
                    <a:lstStyle/>
                    <a:p>
                      <a:pPr algn="r"/>
                      <a:endParaRPr lang="en-US" sz="1600" dirty="0"/>
                    </a:p>
                  </a:txBody>
                  <a:tcPr/>
                </a:tc>
                <a:extLst>
                  <a:ext uri="{0D108BD9-81ED-4DB2-BD59-A6C34878D82A}">
                    <a16:rowId xmlns:a16="http://schemas.microsoft.com/office/drawing/2014/main" val="443384728"/>
                  </a:ext>
                </a:extLst>
              </a:tr>
              <a:tr h="325401">
                <a:tc>
                  <a:txBody>
                    <a:bodyPr/>
                    <a:lstStyle/>
                    <a:p>
                      <a:r>
                        <a:rPr lang="en-US" sz="1600" dirty="0" smtClean="0"/>
                        <a:t>Total</a:t>
                      </a:r>
                      <a:r>
                        <a:rPr lang="en-US" sz="1600" baseline="0" dirty="0" smtClean="0"/>
                        <a:t> Foreign Born Population</a:t>
                      </a:r>
                      <a:endParaRPr lang="en-US" sz="1600" dirty="0"/>
                    </a:p>
                  </a:txBody>
                  <a:tcPr/>
                </a:tc>
                <a:tc>
                  <a:txBody>
                    <a:bodyPr/>
                    <a:lstStyle/>
                    <a:p>
                      <a:endParaRPr lang="en-US" sz="1400" dirty="0"/>
                    </a:p>
                  </a:txBody>
                  <a:tcPr/>
                </a:tc>
                <a:tc>
                  <a:txBody>
                    <a:bodyPr/>
                    <a:lstStyle/>
                    <a:p>
                      <a:pPr algn="r"/>
                      <a:r>
                        <a:rPr lang="en-US" sz="1600" dirty="0" smtClean="0"/>
                        <a:t>4,928,025</a:t>
                      </a:r>
                    </a:p>
                  </a:txBody>
                  <a:tcPr anchor="ctr"/>
                </a:tc>
                <a:extLst>
                  <a:ext uri="{0D108BD9-81ED-4DB2-BD59-A6C34878D82A}">
                    <a16:rowId xmlns:a16="http://schemas.microsoft.com/office/drawing/2014/main" val="2133023556"/>
                  </a:ext>
                </a:extLst>
              </a:tr>
              <a:tr h="325401">
                <a:tc>
                  <a:txBody>
                    <a:bodyPr/>
                    <a:lstStyle/>
                    <a:p>
                      <a:r>
                        <a:rPr lang="en-US" sz="1600" dirty="0" smtClean="0"/>
                        <a:t>Latin America</a:t>
                      </a:r>
                    </a:p>
                  </a:txBody>
                  <a:tcPr/>
                </a:tc>
                <a:tc>
                  <a:txBody>
                    <a:bodyPr/>
                    <a:lstStyle/>
                    <a:p>
                      <a:endParaRPr lang="en-US" sz="1400" dirty="0"/>
                    </a:p>
                  </a:txBody>
                  <a:tcPr/>
                </a:tc>
                <a:tc>
                  <a:txBody>
                    <a:bodyPr/>
                    <a:lstStyle/>
                    <a:p>
                      <a:pPr algn="r"/>
                      <a:r>
                        <a:rPr lang="en-US" sz="1600" smtClean="0"/>
                        <a:t>3,276,400</a:t>
                      </a:r>
                    </a:p>
                  </a:txBody>
                  <a:tcPr anchor="ctr"/>
                </a:tc>
                <a:extLst>
                  <a:ext uri="{0D108BD9-81ED-4DB2-BD59-A6C34878D82A}">
                    <a16:rowId xmlns:a16="http://schemas.microsoft.com/office/drawing/2014/main" val="505488310"/>
                  </a:ext>
                </a:extLst>
              </a:tr>
              <a:tr h="325401">
                <a:tc>
                  <a:txBody>
                    <a:bodyPr/>
                    <a:lstStyle/>
                    <a:p>
                      <a:r>
                        <a:rPr lang="en-US" sz="1600" dirty="0" smtClean="0"/>
                        <a:t>   Mexico</a:t>
                      </a:r>
                      <a:endParaRPr lang="en-US" sz="1600" dirty="0"/>
                    </a:p>
                  </a:txBody>
                  <a:tcPr/>
                </a:tc>
                <a:tc>
                  <a:txBody>
                    <a:bodyPr/>
                    <a:lstStyle/>
                    <a:p>
                      <a:endParaRPr lang="en-US" sz="1400" dirty="0"/>
                    </a:p>
                  </a:txBody>
                  <a:tcPr/>
                </a:tc>
                <a:tc>
                  <a:txBody>
                    <a:bodyPr/>
                    <a:lstStyle/>
                    <a:p>
                      <a:pPr algn="r"/>
                      <a:r>
                        <a:rPr lang="en-US" sz="1600" dirty="0" smtClean="0"/>
                        <a:t>2,505,720</a:t>
                      </a:r>
                      <a:endParaRPr lang="en-US" sz="1600" dirty="0"/>
                    </a:p>
                  </a:txBody>
                  <a:tcPr anchor="ctr"/>
                </a:tc>
                <a:extLst>
                  <a:ext uri="{0D108BD9-81ED-4DB2-BD59-A6C34878D82A}">
                    <a16:rowId xmlns:a16="http://schemas.microsoft.com/office/drawing/2014/main" val="682350403"/>
                  </a:ext>
                </a:extLst>
              </a:tr>
              <a:tr h="502893">
                <a:tc>
                  <a:txBody>
                    <a:bodyPr/>
                    <a:lstStyle/>
                    <a:p>
                      <a:r>
                        <a:rPr lang="en-US" sz="1600" dirty="0" smtClean="0"/>
                        <a:t>   Central America</a:t>
                      </a:r>
                      <a:endParaRPr lang="en-US" sz="1600" dirty="0"/>
                    </a:p>
                  </a:txBody>
                  <a:tcPr/>
                </a:tc>
                <a:tc>
                  <a:txBody>
                    <a:bodyPr/>
                    <a:lstStyle/>
                    <a:p>
                      <a:r>
                        <a:rPr lang="en-US" sz="1400" dirty="0" smtClean="0"/>
                        <a:t>Belize, Costa Rica, El Salvador,</a:t>
                      </a:r>
                      <a:r>
                        <a:rPr lang="en-US" sz="1400" baseline="30000" dirty="0" smtClean="0"/>
                        <a:t>1</a:t>
                      </a:r>
                      <a:r>
                        <a:rPr lang="en-US" sz="1400" dirty="0" smtClean="0"/>
                        <a:t> Guatemala,</a:t>
                      </a:r>
                      <a:r>
                        <a:rPr lang="en-US" sz="1400" baseline="30000" dirty="0" smtClean="0"/>
                        <a:t>3</a:t>
                      </a:r>
                      <a:r>
                        <a:rPr lang="en-US" sz="1400" dirty="0" smtClean="0"/>
                        <a:t> Honduras,</a:t>
                      </a:r>
                      <a:r>
                        <a:rPr lang="en-US" sz="1400" baseline="30000" dirty="0" smtClean="0"/>
                        <a:t>2</a:t>
                      </a:r>
                      <a:r>
                        <a:rPr lang="en-US" sz="1400" dirty="0" smtClean="0"/>
                        <a:t> Nicaragua, Panama</a:t>
                      </a:r>
                      <a:endParaRPr lang="en-US" sz="1400" dirty="0"/>
                    </a:p>
                  </a:txBody>
                  <a:tcPr/>
                </a:tc>
                <a:tc>
                  <a:txBody>
                    <a:bodyPr/>
                    <a:lstStyle/>
                    <a:p>
                      <a:pPr algn="r"/>
                      <a:r>
                        <a:rPr lang="en-US" sz="1600" dirty="0" smtClean="0"/>
                        <a:t>474,967</a:t>
                      </a:r>
                      <a:endParaRPr lang="en-US" sz="1600" dirty="0"/>
                    </a:p>
                  </a:txBody>
                  <a:tcPr anchor="ctr"/>
                </a:tc>
                <a:extLst>
                  <a:ext uri="{0D108BD9-81ED-4DB2-BD59-A6C34878D82A}">
                    <a16:rowId xmlns:a16="http://schemas.microsoft.com/office/drawing/2014/main" val="1560693050"/>
                  </a:ext>
                </a:extLst>
              </a:tr>
              <a:tr h="502893">
                <a:tc>
                  <a:txBody>
                    <a:bodyPr/>
                    <a:lstStyle/>
                    <a:p>
                      <a:r>
                        <a:rPr lang="en-US" sz="1600" dirty="0" smtClean="0"/>
                        <a:t>   South</a:t>
                      </a:r>
                      <a:r>
                        <a:rPr lang="en-US" sz="1600" baseline="0" dirty="0" smtClean="0"/>
                        <a:t> America</a:t>
                      </a:r>
                      <a:endParaRPr lang="en-US" sz="1600" dirty="0"/>
                    </a:p>
                  </a:txBody>
                  <a:tcPr/>
                </a:tc>
                <a:tc>
                  <a:txBody>
                    <a:bodyPr/>
                    <a:lstStyle/>
                    <a:p>
                      <a:r>
                        <a:rPr lang="en-US" sz="1400" dirty="0" smtClean="0"/>
                        <a:t>Argentina,</a:t>
                      </a:r>
                      <a:r>
                        <a:rPr lang="en-US" sz="1400" baseline="0" dirty="0" smtClean="0"/>
                        <a:t> Bolivia, Brazil, Chile, Colombia,</a:t>
                      </a:r>
                      <a:r>
                        <a:rPr lang="en-US" sz="1400" baseline="30000" dirty="0" smtClean="0"/>
                        <a:t>1</a:t>
                      </a:r>
                      <a:r>
                        <a:rPr lang="en-US" sz="1400" baseline="0" dirty="0" smtClean="0"/>
                        <a:t> Ecuador, Guyana, Peru, Uruguay, Venezuela</a:t>
                      </a:r>
                      <a:r>
                        <a:rPr lang="en-US" sz="1400" baseline="30000" dirty="0" smtClean="0"/>
                        <a:t>2</a:t>
                      </a:r>
                      <a:endParaRPr lang="en-US" sz="1400" dirty="0"/>
                    </a:p>
                  </a:txBody>
                  <a:tcPr/>
                </a:tc>
                <a:tc>
                  <a:txBody>
                    <a:bodyPr/>
                    <a:lstStyle/>
                    <a:p>
                      <a:pPr algn="r"/>
                      <a:r>
                        <a:rPr lang="en-US" sz="1600" dirty="0" smtClean="0"/>
                        <a:t>182,179</a:t>
                      </a:r>
                      <a:endParaRPr lang="en-US" sz="1600" dirty="0"/>
                    </a:p>
                  </a:txBody>
                  <a:tcPr anchor="ctr"/>
                </a:tc>
                <a:extLst>
                  <a:ext uri="{0D108BD9-81ED-4DB2-BD59-A6C34878D82A}">
                    <a16:rowId xmlns:a16="http://schemas.microsoft.com/office/drawing/2014/main" val="356980857"/>
                  </a:ext>
                </a:extLst>
              </a:tr>
              <a:tr h="709966">
                <a:tc>
                  <a:txBody>
                    <a:bodyPr/>
                    <a:lstStyle/>
                    <a:p>
                      <a:r>
                        <a:rPr lang="en-US" sz="1600" dirty="0" smtClean="0"/>
                        <a:t>   Caribbean</a:t>
                      </a:r>
                      <a:endParaRPr lang="en-US" sz="1600" dirty="0"/>
                    </a:p>
                  </a:txBody>
                  <a:tcPr/>
                </a:tc>
                <a:tc>
                  <a:txBody>
                    <a:bodyPr/>
                    <a:lstStyle/>
                    <a:p>
                      <a:r>
                        <a:rPr lang="en-US" sz="1400" dirty="0" smtClean="0"/>
                        <a:t>Bahamas,</a:t>
                      </a:r>
                      <a:r>
                        <a:rPr lang="en-US" sz="1400" baseline="0" dirty="0" smtClean="0"/>
                        <a:t> Barbados, Cuba,</a:t>
                      </a:r>
                      <a:r>
                        <a:rPr lang="en-US" sz="1400" baseline="30000" dirty="0" smtClean="0"/>
                        <a:t>1</a:t>
                      </a:r>
                      <a:r>
                        <a:rPr lang="en-US" sz="1400" baseline="0" dirty="0" smtClean="0"/>
                        <a:t> Dominica, Dominican Republic, Grenada, Haiti, Jamaica, St. Vincent &amp; the Grenadines, Trinidad and Tobago, West Indies</a:t>
                      </a:r>
                      <a:endParaRPr lang="en-US" sz="1400" dirty="0"/>
                    </a:p>
                  </a:txBody>
                  <a:tcPr/>
                </a:tc>
                <a:tc>
                  <a:txBody>
                    <a:bodyPr/>
                    <a:lstStyle/>
                    <a:p>
                      <a:pPr algn="r"/>
                      <a:r>
                        <a:rPr lang="en-US" sz="1600" dirty="0" smtClean="0"/>
                        <a:t>113,534</a:t>
                      </a:r>
                      <a:endParaRPr lang="en-US" sz="1600" dirty="0"/>
                    </a:p>
                  </a:txBody>
                  <a:tcPr anchor="ctr"/>
                </a:tc>
                <a:extLst>
                  <a:ext uri="{0D108BD9-81ED-4DB2-BD59-A6C34878D82A}">
                    <a16:rowId xmlns:a16="http://schemas.microsoft.com/office/drawing/2014/main" val="2621311751"/>
                  </a:ext>
                </a:extLst>
              </a:tr>
              <a:tr h="325401">
                <a:tc>
                  <a:txBody>
                    <a:bodyPr/>
                    <a:lstStyle/>
                    <a:p>
                      <a:r>
                        <a:rPr lang="en-US" sz="1600" dirty="0" smtClean="0"/>
                        <a:t>Asia</a:t>
                      </a:r>
                      <a:endParaRPr lang="en-US" sz="1600" dirty="0"/>
                    </a:p>
                  </a:txBody>
                  <a:tcPr/>
                </a:tc>
                <a:tc>
                  <a:txBody>
                    <a:bodyPr/>
                    <a:lstStyle/>
                    <a:p>
                      <a:endParaRPr lang="en-US" sz="1400"/>
                    </a:p>
                  </a:txBody>
                  <a:tcPr/>
                </a:tc>
                <a:tc>
                  <a:txBody>
                    <a:bodyPr/>
                    <a:lstStyle/>
                    <a:p>
                      <a:pPr algn="r"/>
                      <a:r>
                        <a:rPr lang="en-US" sz="1600" dirty="0" smtClean="0"/>
                        <a:t>1,129,111</a:t>
                      </a:r>
                      <a:endParaRPr lang="en-US" sz="1600" dirty="0"/>
                    </a:p>
                  </a:txBody>
                  <a:tcPr anchor="ctr"/>
                </a:tc>
                <a:extLst>
                  <a:ext uri="{0D108BD9-81ED-4DB2-BD59-A6C34878D82A}">
                    <a16:rowId xmlns:a16="http://schemas.microsoft.com/office/drawing/2014/main" val="3330918795"/>
                  </a:ext>
                </a:extLst>
              </a:tr>
              <a:tr h="502893">
                <a:tc>
                  <a:txBody>
                    <a:bodyPr/>
                    <a:lstStyle/>
                    <a:p>
                      <a:r>
                        <a:rPr lang="en-US" sz="1600" baseline="0" dirty="0" smtClean="0"/>
                        <a:t>   South Central Asia</a:t>
                      </a:r>
                      <a:endParaRPr lang="en-US" sz="1600" dirty="0"/>
                    </a:p>
                  </a:txBody>
                  <a:tcPr/>
                </a:tc>
                <a:tc>
                  <a:txBody>
                    <a:bodyPr/>
                    <a:lstStyle/>
                    <a:p>
                      <a:r>
                        <a:rPr lang="en-US" sz="1400" dirty="0" smtClean="0"/>
                        <a:t>Afghanistan, Bangladesh,</a:t>
                      </a:r>
                      <a:r>
                        <a:rPr lang="en-US" sz="1400" baseline="0" dirty="0" smtClean="0"/>
                        <a:t> </a:t>
                      </a:r>
                      <a:r>
                        <a:rPr lang="en-US" sz="1400" dirty="0" smtClean="0"/>
                        <a:t>India,</a:t>
                      </a:r>
                      <a:r>
                        <a:rPr lang="en-US" sz="1400" baseline="30000" dirty="0" smtClean="0"/>
                        <a:t>1</a:t>
                      </a:r>
                      <a:r>
                        <a:rPr lang="en-US" sz="1400" dirty="0" smtClean="0"/>
                        <a:t> Iran, Kazakhstan, Nepal, Pakistan, Sri Lanka,</a:t>
                      </a:r>
                      <a:r>
                        <a:rPr lang="en-US" sz="1400" baseline="0" dirty="0" smtClean="0"/>
                        <a:t> Uzbekistan </a:t>
                      </a:r>
                      <a:endParaRPr lang="en-US" sz="1400" dirty="0"/>
                    </a:p>
                  </a:txBody>
                  <a:tcPr/>
                </a:tc>
                <a:tc>
                  <a:txBody>
                    <a:bodyPr/>
                    <a:lstStyle/>
                    <a:p>
                      <a:pPr algn="r"/>
                      <a:r>
                        <a:rPr lang="en-US" sz="1600" dirty="0" smtClean="0"/>
                        <a:t>440,731</a:t>
                      </a:r>
                      <a:endParaRPr lang="en-US" sz="1600" dirty="0"/>
                    </a:p>
                  </a:txBody>
                  <a:tcPr anchor="ctr"/>
                </a:tc>
                <a:extLst>
                  <a:ext uri="{0D108BD9-81ED-4DB2-BD59-A6C34878D82A}">
                    <a16:rowId xmlns:a16="http://schemas.microsoft.com/office/drawing/2014/main" val="1299586768"/>
                  </a:ext>
                </a:extLst>
              </a:tr>
              <a:tr h="502893">
                <a:tc>
                  <a:txBody>
                    <a:bodyPr/>
                    <a:lstStyle/>
                    <a:p>
                      <a:r>
                        <a:rPr lang="en-US" sz="1600" dirty="0" smtClean="0"/>
                        <a:t>   South Eastern</a:t>
                      </a:r>
                      <a:r>
                        <a:rPr lang="en-US" sz="1600" baseline="0" dirty="0" smtClean="0"/>
                        <a:t> Asia</a:t>
                      </a:r>
                      <a:endParaRPr lang="en-US" sz="1600" dirty="0"/>
                    </a:p>
                  </a:txBody>
                  <a:tcPr/>
                </a:tc>
                <a:tc>
                  <a:txBody>
                    <a:bodyPr/>
                    <a:lstStyle/>
                    <a:p>
                      <a:r>
                        <a:rPr lang="en-US" sz="1400" dirty="0" smtClean="0"/>
                        <a:t>Cambodia, Indonesia, Laos, Malaysia,</a:t>
                      </a:r>
                      <a:r>
                        <a:rPr lang="en-US" sz="1400" baseline="0" dirty="0" smtClean="0"/>
                        <a:t> Burma, Philippines,</a:t>
                      </a:r>
                      <a:r>
                        <a:rPr lang="en-US" sz="1400" baseline="30000" dirty="0" smtClean="0"/>
                        <a:t>2</a:t>
                      </a:r>
                      <a:r>
                        <a:rPr lang="en-US" sz="1400" baseline="0" dirty="0" smtClean="0"/>
                        <a:t> Singapore, Thailand, Vietnam</a:t>
                      </a:r>
                      <a:r>
                        <a:rPr lang="en-US" sz="1400" baseline="30000" dirty="0" smtClean="0"/>
                        <a:t>1</a:t>
                      </a:r>
                      <a:endParaRPr lang="en-US" sz="1400" baseline="30000" dirty="0"/>
                    </a:p>
                  </a:txBody>
                  <a:tcPr/>
                </a:tc>
                <a:tc>
                  <a:txBody>
                    <a:bodyPr/>
                    <a:lstStyle/>
                    <a:p>
                      <a:pPr algn="r"/>
                      <a:r>
                        <a:rPr lang="en-US" sz="1600" dirty="0" smtClean="0"/>
                        <a:t>357,359</a:t>
                      </a:r>
                      <a:endParaRPr lang="en-US" sz="1600" dirty="0"/>
                    </a:p>
                  </a:txBody>
                  <a:tcPr anchor="ctr"/>
                </a:tc>
                <a:extLst>
                  <a:ext uri="{0D108BD9-81ED-4DB2-BD59-A6C34878D82A}">
                    <a16:rowId xmlns:a16="http://schemas.microsoft.com/office/drawing/2014/main" val="2500933855"/>
                  </a:ext>
                </a:extLst>
              </a:tr>
              <a:tr h="325401">
                <a:tc>
                  <a:txBody>
                    <a:bodyPr/>
                    <a:lstStyle/>
                    <a:p>
                      <a:r>
                        <a:rPr lang="en-US" sz="1600" dirty="0" smtClean="0"/>
                        <a:t>   Eastern Asia</a:t>
                      </a:r>
                      <a:endParaRPr lang="en-US" sz="1600" dirty="0"/>
                    </a:p>
                  </a:txBody>
                  <a:tcPr/>
                </a:tc>
                <a:tc>
                  <a:txBody>
                    <a:bodyPr/>
                    <a:lstStyle/>
                    <a:p>
                      <a:r>
                        <a:rPr lang="en-US" sz="1400" dirty="0" smtClean="0"/>
                        <a:t>China,</a:t>
                      </a:r>
                      <a:r>
                        <a:rPr lang="en-US" sz="1400" baseline="30000" dirty="0" smtClean="0"/>
                        <a:t>1</a:t>
                      </a:r>
                      <a:r>
                        <a:rPr lang="en-US" sz="1400" dirty="0" smtClean="0"/>
                        <a:t> Hong Kong, Taiwan,</a:t>
                      </a:r>
                      <a:r>
                        <a:rPr lang="en-US" sz="1400" baseline="30000" dirty="0" smtClean="0"/>
                        <a:t>3</a:t>
                      </a:r>
                      <a:r>
                        <a:rPr lang="en-US" sz="1400" baseline="0" dirty="0" smtClean="0"/>
                        <a:t> Japan, Korea</a:t>
                      </a:r>
                      <a:r>
                        <a:rPr lang="en-US" sz="1400" baseline="30000" dirty="0" smtClean="0"/>
                        <a:t>2</a:t>
                      </a:r>
                      <a:endParaRPr lang="en-US" sz="1400" dirty="0"/>
                    </a:p>
                  </a:txBody>
                  <a:tcPr/>
                </a:tc>
                <a:tc>
                  <a:txBody>
                    <a:bodyPr/>
                    <a:lstStyle/>
                    <a:p>
                      <a:pPr algn="r"/>
                      <a:r>
                        <a:rPr lang="en-US" sz="1600" dirty="0" smtClean="0"/>
                        <a:t>233,578</a:t>
                      </a:r>
                      <a:endParaRPr lang="en-US" sz="1600" dirty="0"/>
                    </a:p>
                  </a:txBody>
                  <a:tcPr anchor="ctr"/>
                </a:tc>
                <a:extLst>
                  <a:ext uri="{0D108BD9-81ED-4DB2-BD59-A6C34878D82A}">
                    <a16:rowId xmlns:a16="http://schemas.microsoft.com/office/drawing/2014/main" val="1922257383"/>
                  </a:ext>
                </a:extLst>
              </a:tr>
              <a:tr h="502893">
                <a:tc>
                  <a:txBody>
                    <a:bodyPr/>
                    <a:lstStyle/>
                    <a:p>
                      <a:r>
                        <a:rPr lang="en-US" sz="1600" dirty="0" smtClean="0"/>
                        <a:t>   Western Asia</a:t>
                      </a:r>
                      <a:endParaRPr lang="en-US" sz="1600" dirty="0"/>
                    </a:p>
                  </a:txBody>
                  <a:tcPr/>
                </a:tc>
                <a:tc>
                  <a:txBody>
                    <a:bodyPr/>
                    <a:lstStyle/>
                    <a:p>
                      <a:r>
                        <a:rPr lang="en-US" sz="1400" dirty="0" smtClean="0"/>
                        <a:t>Iraq,</a:t>
                      </a:r>
                      <a:r>
                        <a:rPr lang="en-US" sz="1400" baseline="30000" dirty="0" smtClean="0"/>
                        <a:t>1</a:t>
                      </a:r>
                      <a:r>
                        <a:rPr lang="en-US" sz="1400" dirty="0" smtClean="0"/>
                        <a:t> Israel, Jordan, Kuwait, Lebanon,</a:t>
                      </a:r>
                      <a:r>
                        <a:rPr lang="en-US" sz="1400" baseline="30000" dirty="0" smtClean="0"/>
                        <a:t>2</a:t>
                      </a:r>
                      <a:r>
                        <a:rPr lang="en-US" sz="1400" dirty="0" smtClean="0"/>
                        <a:t> Saudi Arabia,</a:t>
                      </a:r>
                      <a:r>
                        <a:rPr lang="en-US" sz="1400" baseline="0" dirty="0" smtClean="0"/>
                        <a:t> Syria, Yemen, Turkey,</a:t>
                      </a:r>
                      <a:r>
                        <a:rPr lang="en-US" sz="1400" baseline="30000" dirty="0" smtClean="0"/>
                        <a:t>3</a:t>
                      </a:r>
                      <a:r>
                        <a:rPr lang="en-US" sz="1400" baseline="0" dirty="0" smtClean="0"/>
                        <a:t> Armenia</a:t>
                      </a:r>
                      <a:endParaRPr lang="en-US" sz="1400" dirty="0"/>
                    </a:p>
                  </a:txBody>
                  <a:tcPr/>
                </a:tc>
                <a:tc>
                  <a:txBody>
                    <a:bodyPr/>
                    <a:lstStyle/>
                    <a:p>
                      <a:pPr algn="r"/>
                      <a:r>
                        <a:rPr lang="en-US" sz="1600" dirty="0" smtClean="0"/>
                        <a:t>92,090</a:t>
                      </a:r>
                      <a:endParaRPr lang="en-US" sz="1600" dirty="0"/>
                    </a:p>
                  </a:txBody>
                  <a:tcPr anchor="ctr"/>
                </a:tc>
                <a:extLst>
                  <a:ext uri="{0D108BD9-81ED-4DB2-BD59-A6C34878D82A}">
                    <a16:rowId xmlns:a16="http://schemas.microsoft.com/office/drawing/2014/main" val="1878013818"/>
                  </a:ext>
                </a:extLst>
              </a:tr>
            </a:tbl>
          </a:graphicData>
        </a:graphic>
      </p:graphicFrame>
      <p:sp>
        <p:nvSpPr>
          <p:cNvPr id="3" name="Slide Number Placeholder 2"/>
          <p:cNvSpPr>
            <a:spLocks noGrp="1"/>
          </p:cNvSpPr>
          <p:nvPr>
            <p:ph type="sldNum" sz="quarter" idx="4294967295"/>
          </p:nvPr>
        </p:nvSpPr>
        <p:spPr>
          <a:xfrm>
            <a:off x="8326438" y="6407150"/>
            <a:ext cx="817562" cy="3143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sp>
        <p:nvSpPr>
          <p:cNvPr id="12" name="TextBox 11"/>
          <p:cNvSpPr txBox="1"/>
          <p:nvPr/>
        </p:nvSpPr>
        <p:spPr>
          <a:xfrm>
            <a:off x="152403" y="6489550"/>
            <a:ext cx="478688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U.S. Census Bureau, </a:t>
            </a:r>
            <a:r>
              <a:rPr kumimoji="0" lang="en-US" sz="11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2018 American </a:t>
            </a: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Community </a:t>
            </a:r>
            <a:r>
              <a:rPr kumimoji="0" lang="en-US" sz="11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Survey 1-Year Estimates</a:t>
            </a:r>
            <a:endPar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7263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sp>
        <p:nvSpPr>
          <p:cNvPr id="3" name="Title 1"/>
          <p:cNvSpPr txBox="1">
            <a:spLocks/>
          </p:cNvSpPr>
          <p:nvPr/>
        </p:nvSpPr>
        <p:spPr>
          <a:xfrm>
            <a:off x="1600200" y="228600"/>
            <a:ext cx="6858000" cy="990600"/>
          </a:xfrm>
          <a:prstGeom prst="rect">
            <a:avLst/>
          </a:prstGeom>
        </p:spPr>
        <p:txBody>
          <a:bodyPr>
            <a:noAutofit/>
          </a:bodyPr>
          <a:lst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outerShdw blurRad="50800" dist="38100" dir="5400000" algn="t" rotWithShape="0">
                    <a:prstClr val="black">
                      <a:alpha val="40000"/>
                    </a:prstClr>
                  </a:outerShdw>
                </a:effectLst>
                <a:uLnTx/>
                <a:uFillTx/>
                <a:latin typeface="Calibri" panose="020F0502020204030204"/>
                <a:ea typeface="+mj-ea"/>
                <a:cs typeface="+mj-cs"/>
              </a:rPr>
              <a:t>Annual Shares of Recent Non-Citizen Immigrants to Texas by World Area of Birth, </a:t>
            </a:r>
            <a:r>
              <a:rPr kumimoji="0" lang="en-US" sz="2400" b="0" i="0" u="none" strike="noStrike" kern="1200" cap="none" spc="0" normalizeH="0" baseline="0" noProof="0" dirty="0" smtClean="0">
                <a:ln>
                  <a:noFill/>
                </a:ln>
                <a:solidFill>
                  <a:prstClr val="white"/>
                </a:solidFill>
                <a:effectLst>
                  <a:outerShdw blurRad="50800" dist="38100" dir="5400000" algn="t" rotWithShape="0">
                    <a:prstClr val="black">
                      <a:alpha val="40000"/>
                    </a:prstClr>
                  </a:outerShdw>
                </a:effectLst>
                <a:uLnTx/>
                <a:uFillTx/>
                <a:latin typeface="Calibri" panose="020F0502020204030204"/>
                <a:ea typeface="+mj-ea"/>
                <a:cs typeface="+mj-cs"/>
              </a:rPr>
              <a:t>2005-2015 </a:t>
            </a:r>
            <a:endParaRPr kumimoji="0" lang="en-US" sz="2400" b="0" i="0" u="none" strike="noStrike" kern="1200" cap="none" spc="0" normalizeH="0" baseline="0" noProof="0" dirty="0">
              <a:ln>
                <a:noFill/>
              </a:ln>
              <a:solidFill>
                <a:prstClr val="white"/>
              </a:solidFill>
              <a:effectLst>
                <a:outerShdw blurRad="50800" dist="38100" dir="5400000" algn="t" rotWithShape="0">
                  <a:prstClr val="black">
                    <a:alpha val="40000"/>
                  </a:prstClr>
                </a:outerShdw>
              </a:effectLst>
              <a:uLnTx/>
              <a:uFillTx/>
              <a:latin typeface="Calibri" panose="020F0502020204030204"/>
              <a:ea typeface="+mj-ea"/>
              <a:cs typeface="+mj-cs"/>
            </a:endParaRPr>
          </a:p>
        </p:txBody>
      </p:sp>
      <p:sp>
        <p:nvSpPr>
          <p:cNvPr id="6" name="Rectangle 5"/>
          <p:cNvSpPr/>
          <p:nvPr/>
        </p:nvSpPr>
        <p:spPr>
          <a:xfrm>
            <a:off x="0" y="6400807"/>
            <a:ext cx="8001000"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U.S. Census Bureau, </a:t>
            </a:r>
            <a:r>
              <a:rPr kumimoji="0" lang="en-US" sz="11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American Community Survey, 1-Year PUMS</a:t>
            </a:r>
            <a:endPar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graphicFrame>
        <p:nvGraphicFramePr>
          <p:cNvPr id="7" name="Chart 6"/>
          <p:cNvGraphicFramePr>
            <a:graphicFrameLocks noGrp="1"/>
          </p:cNvGraphicFramePr>
          <p:nvPr>
            <p:extLst/>
          </p:nvPr>
        </p:nvGraphicFramePr>
        <p:xfrm>
          <a:off x="702400" y="1693627"/>
          <a:ext cx="6405074" cy="483268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7244632" y="1233730"/>
            <a:ext cx="1905000" cy="42780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Estimated number of international migrants to Texas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101,588</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77,702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98,194</a:t>
            </a:r>
          </a:p>
        </p:txBody>
      </p:sp>
    </p:spTree>
    <p:extLst>
      <p:ext uri="{BB962C8B-B14F-4D97-AF65-F5344CB8AC3E}">
        <p14:creationId xmlns:p14="http://schemas.microsoft.com/office/powerpoint/2010/main" val="617335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465" y="0"/>
            <a:ext cx="10287000" cy="6858000"/>
          </a:xfrm>
          <a:prstGeom prst="rect">
            <a:avLst/>
          </a:prstGeom>
        </p:spPr>
      </p:pic>
      <p:sp>
        <p:nvSpPr>
          <p:cNvPr id="4" name="TextBox 3"/>
          <p:cNvSpPr txBox="1"/>
          <p:nvPr/>
        </p:nvSpPr>
        <p:spPr>
          <a:xfrm>
            <a:off x="2718547" y="389967"/>
            <a:ext cx="6324600"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Century Gothic" panose="020B0502020202020204" pitchFamily="34" charset="0"/>
              </a:rPr>
              <a:t>Texas is young, but aging</a:t>
            </a:r>
            <a:r>
              <a:rPr kumimoji="0" lang="en-US" sz="2800" b="0" i="0" u="none" strike="noStrike" kern="1200" cap="none" spc="0" normalizeH="0" baseline="0" noProof="0" dirty="0" smtClean="0">
                <a:ln>
                  <a:noFill/>
                </a:ln>
                <a:solidFill>
                  <a:prstClr val="white"/>
                </a:solidFill>
                <a:effectLst/>
                <a:uLnTx/>
                <a:uFillTx/>
                <a:latin typeface="Calibri Light" panose="020F0302020204030204"/>
                <a:ea typeface="+mn-ea"/>
                <a:cs typeface="+mn-cs"/>
              </a:rPr>
              <a:t>.</a:t>
            </a:r>
            <a:endParaRPr kumimoji="0" lang="en-US" sz="28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912859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66540312"/>
              </p:ext>
            </p:extLst>
          </p:nvPr>
        </p:nvGraphicFramePr>
        <p:xfrm>
          <a:off x="756000" y="1836000"/>
          <a:ext cx="7812000" cy="3686399"/>
        </p:xfrm>
        <a:graphic>
          <a:graphicData uri="http://schemas.openxmlformats.org/drawingml/2006/table">
            <a:tbl>
              <a:tblPr firstRow="1">
                <a:tableStyleId>{5C22544A-7EE6-4342-B048-85BDC9FD1C3A}</a:tableStyleId>
              </a:tblPr>
              <a:tblGrid>
                <a:gridCol w="1180800">
                  <a:extLst>
                    <a:ext uri="{9D8B030D-6E8A-4147-A177-3AD203B41FA5}">
                      <a16:colId xmlns:a16="http://schemas.microsoft.com/office/drawing/2014/main" val="204135199"/>
                    </a:ext>
                  </a:extLst>
                </a:gridCol>
                <a:gridCol w="984000">
                  <a:extLst>
                    <a:ext uri="{9D8B030D-6E8A-4147-A177-3AD203B41FA5}">
                      <a16:colId xmlns:a16="http://schemas.microsoft.com/office/drawing/2014/main" val="2132611149"/>
                    </a:ext>
                  </a:extLst>
                </a:gridCol>
                <a:gridCol w="984000">
                  <a:extLst>
                    <a:ext uri="{9D8B030D-6E8A-4147-A177-3AD203B41FA5}">
                      <a16:colId xmlns:a16="http://schemas.microsoft.com/office/drawing/2014/main" val="735864704"/>
                    </a:ext>
                  </a:extLst>
                </a:gridCol>
                <a:gridCol w="984000">
                  <a:extLst>
                    <a:ext uri="{9D8B030D-6E8A-4147-A177-3AD203B41FA5}">
                      <a16:colId xmlns:a16="http://schemas.microsoft.com/office/drawing/2014/main" val="4067892548"/>
                    </a:ext>
                  </a:extLst>
                </a:gridCol>
                <a:gridCol w="860908">
                  <a:extLst>
                    <a:ext uri="{9D8B030D-6E8A-4147-A177-3AD203B41FA5}">
                      <a16:colId xmlns:a16="http://schemas.microsoft.com/office/drawing/2014/main" val="2148150976"/>
                    </a:ext>
                  </a:extLst>
                </a:gridCol>
                <a:gridCol w="860908">
                  <a:extLst>
                    <a:ext uri="{9D8B030D-6E8A-4147-A177-3AD203B41FA5}">
                      <a16:colId xmlns:a16="http://schemas.microsoft.com/office/drawing/2014/main" val="1409372228"/>
                    </a:ext>
                  </a:extLst>
                </a:gridCol>
                <a:gridCol w="978692">
                  <a:extLst>
                    <a:ext uri="{9D8B030D-6E8A-4147-A177-3AD203B41FA5}">
                      <a16:colId xmlns:a16="http://schemas.microsoft.com/office/drawing/2014/main" val="1377242974"/>
                    </a:ext>
                  </a:extLst>
                </a:gridCol>
                <a:gridCol w="978692">
                  <a:extLst>
                    <a:ext uri="{9D8B030D-6E8A-4147-A177-3AD203B41FA5}">
                      <a16:colId xmlns:a16="http://schemas.microsoft.com/office/drawing/2014/main" val="313548676"/>
                    </a:ext>
                  </a:extLst>
                </a:gridCol>
              </a:tblGrid>
              <a:tr h="1289519">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effectLst/>
                        </a:rPr>
                        <a:t>2010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dirty="0">
                          <a:effectLst/>
                        </a:rPr>
                        <a:t>2017</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effectLst/>
                        </a:rPr>
                        <a:t>2018</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dirty="0" smtClean="0">
                          <a:effectLst/>
                        </a:rPr>
                        <a:t>Numeric Change, 2010-2018</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dirty="0" smtClean="0">
                          <a:effectLst/>
                        </a:rPr>
                        <a:t>Numeric</a:t>
                      </a:r>
                      <a:r>
                        <a:rPr lang="en-US" sz="1400" b="0" u="none" strike="noStrike" baseline="0" dirty="0" smtClean="0">
                          <a:effectLst/>
                        </a:rPr>
                        <a:t> Change</a:t>
                      </a:r>
                      <a:r>
                        <a:rPr lang="en-US" sz="1400" b="0" u="none" strike="noStrike" dirty="0" smtClean="0">
                          <a:effectLst/>
                        </a:rPr>
                        <a:t>, 2017-2018</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dirty="0" smtClean="0">
                          <a:effectLst/>
                        </a:rPr>
                        <a:t>Percent Change</a:t>
                      </a:r>
                      <a:r>
                        <a:rPr lang="en-US" sz="1400" b="0" u="none" strike="noStrike" dirty="0">
                          <a:effectLst/>
                        </a:rPr>
                        <a:t>, </a:t>
                      </a:r>
                      <a:r>
                        <a:rPr lang="en-US" sz="1400" b="0" u="none" strike="noStrike" dirty="0" smtClean="0">
                          <a:effectLst/>
                        </a:rPr>
                        <a:t>2010-2018</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dirty="0" smtClean="0">
                          <a:effectLst/>
                        </a:rPr>
                        <a:t>Percent Change</a:t>
                      </a:r>
                      <a:r>
                        <a:rPr lang="en-US" sz="1400" b="0" u="none" strike="noStrike" dirty="0">
                          <a:effectLst/>
                        </a:rPr>
                        <a:t>, </a:t>
                      </a:r>
                      <a:r>
                        <a:rPr lang="en-US" sz="1400" b="0" u="none" strike="noStrike" dirty="0" smtClean="0">
                          <a:effectLst/>
                        </a:rPr>
                        <a:t>2017-2018</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64071236"/>
                  </a:ext>
                </a:extLst>
              </a:tr>
              <a:tr h="479376">
                <a:tc>
                  <a:txBody>
                    <a:bodyPr/>
                    <a:lstStyle/>
                    <a:p>
                      <a:pPr marL="182880" algn="l" fontAlgn="b"/>
                      <a:r>
                        <a:rPr lang="en-US" sz="1400" b="0" u="none" strike="noStrike">
                          <a:effectLst/>
                        </a:rPr>
                        <a:t>Under 18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6,865,824</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7,365,879</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7,398,099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532,275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32,220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7.75%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0.44%</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15597383"/>
                  </a:ext>
                </a:extLst>
              </a:tr>
              <a:tr h="479376">
                <a:tc>
                  <a:txBody>
                    <a:bodyPr/>
                    <a:lstStyle/>
                    <a:p>
                      <a:pPr marL="182880" algn="l" fontAlgn="b"/>
                      <a:r>
                        <a:rPr lang="en-US" sz="1400" b="0" u="none" strike="noStrike" dirty="0" smtClean="0">
                          <a:effectLst/>
                        </a:rPr>
                        <a:t>    18 </a:t>
                      </a:r>
                      <a:r>
                        <a:rPr lang="en-US" sz="1400" b="0" u="none" strike="noStrike" dirty="0">
                          <a:effectLst/>
                        </a:rPr>
                        <a:t>to 24</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2,572,969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2,775,029</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2,796,079</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223,110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21,050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8.67%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0.76%</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56358979"/>
                  </a:ext>
                </a:extLst>
              </a:tr>
              <a:tr h="479376">
                <a:tc>
                  <a:txBody>
                    <a:bodyPr/>
                    <a:lstStyle/>
                    <a:p>
                      <a:pPr marL="182880" algn="l" fontAlgn="b"/>
                      <a:r>
                        <a:rPr lang="en-US" sz="1400" b="0" u="none" strike="noStrike">
                          <a:effectLst/>
                        </a:rPr>
                        <a:t>18 to 64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15,677,851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17,493,434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17,701,426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2,023,575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207,992</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12.91%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1.19%</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0030522"/>
                  </a:ext>
                </a:extLst>
              </a:tr>
              <a:tr h="479376">
                <a:tc>
                  <a:txBody>
                    <a:bodyPr/>
                    <a:lstStyle/>
                    <a:p>
                      <a:pPr marL="182880" algn="l" fontAlgn="b"/>
                      <a:r>
                        <a:rPr lang="en-US" sz="1400" b="0" u="none" strike="noStrike">
                          <a:effectLst/>
                        </a:rPr>
                        <a:t>65 plus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2,601,886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3,463,404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3,602,320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1,000,434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138,916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38.45%</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4.01%</a:t>
                      </a:r>
                      <a:endParaRPr lang="en-US"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64622604"/>
                  </a:ext>
                </a:extLst>
              </a:tr>
              <a:tr h="479376">
                <a:tc>
                  <a:txBody>
                    <a:bodyPr/>
                    <a:lstStyle/>
                    <a:p>
                      <a:pPr marL="182880" algn="l" fontAlgn="b"/>
                      <a:r>
                        <a:rPr lang="en-US" sz="1400" b="0" u="none" strike="noStrike" dirty="0" smtClean="0">
                          <a:effectLst/>
                        </a:rPr>
                        <a:t>    85 </a:t>
                      </a:r>
                      <a:r>
                        <a:rPr lang="en-US" sz="1400" b="0" u="none" strike="noStrike" dirty="0">
                          <a:effectLst/>
                        </a:rPr>
                        <a:t>plus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305,179</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391,668</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400,499</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95,320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8,831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31.23%</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2.25%</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50676397"/>
                  </a:ext>
                </a:extLst>
              </a:tr>
            </a:tbl>
          </a:graphicData>
        </a:graphic>
      </p:graphicFrame>
      <p:sp>
        <p:nvSpPr>
          <p:cNvPr id="3" name="Title 2"/>
          <p:cNvSpPr>
            <a:spLocks noGrp="1"/>
          </p:cNvSpPr>
          <p:nvPr>
            <p:ph type="title"/>
          </p:nvPr>
        </p:nvSpPr>
        <p:spPr/>
        <p:txBody>
          <a:bodyPr>
            <a:normAutofit/>
          </a:bodyPr>
          <a:lstStyle/>
          <a:p>
            <a:r>
              <a:rPr lang="en-US" sz="2400" dirty="0" smtClean="0"/>
              <a:t>Population by Age Group, Texas, 2010, 2017, 2018</a:t>
            </a:r>
            <a:endParaRPr lang="en-US" sz="2400" dirty="0"/>
          </a:p>
        </p:txBody>
      </p:sp>
      <p:sp>
        <p:nvSpPr>
          <p:cNvPr id="5" name="Rectangle 4"/>
          <p:cNvSpPr/>
          <p:nvPr/>
        </p:nvSpPr>
        <p:spPr>
          <a:xfrm>
            <a:off x="0" y="6455484"/>
            <a:ext cx="4572000" cy="257506"/>
          </a:xfrm>
          <a:prstGeom prst="rect">
            <a:avLst/>
          </a:prstGeom>
        </p:spPr>
        <p:txBody>
          <a:bodyPr>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Source: U.S. Census  Bureau, </a:t>
            </a:r>
            <a:r>
              <a:rPr kumimoji="0" lang="en-US" sz="1000" b="0" i="0" u="none" strike="noStrike" kern="1200" cap="none" spc="0" normalizeH="0" baseline="0" noProof="0" dirty="0" smtClean="0">
                <a:ln>
                  <a:noFill/>
                </a:ln>
                <a:solidFill>
                  <a:prstClr val="black">
                    <a:lumMod val="65000"/>
                    <a:lumOff val="35000"/>
                  </a:prstClr>
                </a:solidFill>
                <a:effectLst/>
                <a:uLnTx/>
                <a:uFillTx/>
                <a:latin typeface="Calibri" panose="020F0502020204030204"/>
                <a:ea typeface="+mn-ea"/>
                <a:cs typeface="+mn-cs"/>
              </a:rPr>
              <a:t>2018 Population </a:t>
            </a:r>
            <a:r>
              <a:rPr kumimoji="0" lang="en-US"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Estimates</a:t>
            </a:r>
            <a:endParaRPr kumimoji="0" lang="en-US" sz="10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619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Race-Ethnicity Composition by Age Group, 2010 to 2018, Texas</a:t>
            </a:r>
            <a:endParaRPr lang="en-US" sz="2400"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graphicFrame>
        <p:nvGraphicFramePr>
          <p:cNvPr id="5" name="Content Placeholder 4"/>
          <p:cNvGraphicFramePr>
            <a:graphicFrameLocks noGrp="1"/>
          </p:cNvGraphicFramePr>
          <p:nvPr>
            <p:ph idx="1"/>
            <p:extLst/>
          </p:nvPr>
        </p:nvGraphicFramePr>
        <p:xfrm>
          <a:off x="262625" y="1612100"/>
          <a:ext cx="8458200" cy="4664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3992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Annual Numeric Change in Population 18 to 24, Texas, 2010-2017</a:t>
            </a:r>
            <a:endParaRPr lang="en-US" sz="2400"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graphicFrame>
        <p:nvGraphicFramePr>
          <p:cNvPr id="7" name="Chart 6"/>
          <p:cNvGraphicFramePr>
            <a:graphicFrameLocks/>
          </p:cNvGraphicFramePr>
          <p:nvPr>
            <p:extLst/>
          </p:nvPr>
        </p:nvGraphicFramePr>
        <p:xfrm>
          <a:off x="1554479" y="1122946"/>
          <a:ext cx="6217921" cy="5440979"/>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0" y="6477000"/>
            <a:ext cx="6400800"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Times New Roman" panose="02020603050405020304" pitchFamily="18" charset="0"/>
              </a:rPr>
              <a:t>Source: U.S. Census Bureau</a:t>
            </a:r>
            <a:r>
              <a:rPr kumimoji="0" lang="en-US" sz="10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Calibri" panose="020F0502020204030204" pitchFamily="34" charset="0"/>
                <a:cs typeface="Times New Roman" panose="02020603050405020304" pitchFamily="18" charset="0"/>
              </a:rPr>
              <a:t>, 2017 Population Estimates</a:t>
            </a:r>
            <a:endParaRPr kumimoji="0" lang="en-US" sz="1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5345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6288" b="5090"/>
          <a:stretch/>
        </p:blipFill>
        <p:spPr>
          <a:xfrm>
            <a:off x="1210818" y="633663"/>
            <a:ext cx="6722364" cy="5993289"/>
          </a:xfrm>
          <a:prstGeom prst="rect">
            <a:avLst/>
          </a:prstGeom>
        </p:spPr>
      </p:pic>
      <p:sp>
        <p:nvSpPr>
          <p:cNvPr id="3" name="TextBox 2"/>
          <p:cNvSpPr txBox="1"/>
          <p:nvPr/>
        </p:nvSpPr>
        <p:spPr>
          <a:xfrm>
            <a:off x="1617133" y="209194"/>
            <a:ext cx="7248041" cy="95410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The Texas </a:t>
            </a:r>
            <a:r>
              <a:rPr lang="en-US" sz="2800" b="1" dirty="0" smtClean="0">
                <a:solidFill>
                  <a:srgbClr val="4472C4">
                    <a:lumMod val="50000"/>
                  </a:srgbClr>
                </a:solidFill>
                <a:latin typeface="Century Gothic" panose="020B0502020202020204" pitchFamily="34" charset="0"/>
              </a:rPr>
              <a:t>Economy and </a:t>
            </a:r>
            <a:r>
              <a:rPr lang="en-US" sz="2800" b="1" dirty="0" err="1" smtClean="0">
                <a:solidFill>
                  <a:srgbClr val="4472C4">
                    <a:lumMod val="50000"/>
                  </a:srgbClr>
                </a:solidFill>
                <a:latin typeface="Century Gothic" panose="020B0502020202020204" pitchFamily="34" charset="0"/>
              </a:rPr>
              <a:t>Soc</a:t>
            </a:r>
            <a:r>
              <a:rPr kumimoji="0" lang="en-US" sz="2800" b="1" i="0" u="none" strike="noStrike" kern="1200" cap="none" spc="0" normalizeH="0" baseline="0" noProof="0" dirty="0" err="1" smtClean="0">
                <a:ln>
                  <a:noFill/>
                </a:ln>
                <a:solidFill>
                  <a:srgbClr val="4472C4">
                    <a:lumMod val="50000"/>
                  </a:srgbClr>
                </a:solidFill>
                <a:effectLst/>
                <a:uLnTx/>
                <a:uFillTx/>
                <a:latin typeface="Century Gothic" panose="020B0502020202020204" pitchFamily="34" charset="0"/>
                <a:ea typeface="+mn-ea"/>
                <a:cs typeface="+mn-cs"/>
              </a:rPr>
              <a:t>ioeconomic</a:t>
            </a:r>
            <a:r>
              <a:rPr kumimoji="0" lang="en-US" sz="2800" b="1"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 </a:t>
            </a:r>
            <a:r>
              <a:rPr kumimoji="0" lang="en-US" sz="2800" b="1"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Indicators</a:t>
            </a:r>
            <a:endParaRPr kumimoji="0" lang="en-US" sz="2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3019012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Texas Job Growth, 1996-2019</a:t>
            </a:r>
            <a:endParaRPr lang="en-US" sz="2400" dirty="0"/>
          </a:p>
        </p:txBody>
      </p:sp>
      <p:pic>
        <p:nvPicPr>
          <p:cNvPr id="6" name="Content Placeholder 5"/>
          <p:cNvPicPr>
            <a:picLocks noGrp="1" noChangeAspect="1"/>
          </p:cNvPicPr>
          <p:nvPr>
            <p:ph idx="1"/>
          </p:nvPr>
        </p:nvPicPr>
        <p:blipFill>
          <a:blip r:embed="rId3"/>
          <a:stretch>
            <a:fillRect/>
          </a:stretch>
        </p:blipFill>
        <p:spPr>
          <a:xfrm>
            <a:off x="377825" y="1693129"/>
            <a:ext cx="8458200" cy="4300417"/>
          </a:xfrm>
          <a:prstGeom prst="rect">
            <a:avLst/>
          </a:prstGeom>
        </p:spPr>
      </p:pic>
    </p:spTree>
    <p:extLst>
      <p:ext uri="{BB962C8B-B14F-4D97-AF65-F5344CB8AC3E}">
        <p14:creationId xmlns:p14="http://schemas.microsoft.com/office/powerpoint/2010/main" val="3872102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2118" t="1816" r="2942" b="4728"/>
          <a:stretch/>
        </p:blipFill>
        <p:spPr>
          <a:xfrm>
            <a:off x="880720" y="276886"/>
            <a:ext cx="7477436" cy="5897696"/>
          </a:xfrm>
          <a:prstGeom prst="rect">
            <a:avLst/>
          </a:prstGeom>
        </p:spPr>
      </p:pic>
      <p:sp>
        <p:nvSpPr>
          <p:cNvPr id="6" name="TextBox 5"/>
          <p:cNvSpPr txBox="1"/>
          <p:nvPr/>
        </p:nvSpPr>
        <p:spPr>
          <a:xfrm>
            <a:off x="140477" y="6265810"/>
            <a:ext cx="8298350" cy="461665"/>
          </a:xfrm>
          <a:prstGeom prst="rect">
            <a:avLst/>
          </a:prstGeom>
          <a:noFill/>
        </p:spPr>
        <p:txBody>
          <a:bodyPr wrap="square" rtlCol="0">
            <a:spAutoFit/>
          </a:bodyPr>
          <a:lstStyle/>
          <a:p>
            <a:r>
              <a:rPr lang="en-US" sz="2400" b="1" dirty="0" smtClean="0">
                <a:solidFill>
                  <a:srgbClr val="254061"/>
                </a:solidFill>
                <a:latin typeface="Century Gothic" panose="020B0502020202020204" pitchFamily="34" charset="0"/>
              </a:rPr>
              <a:t>Texas is experiencing significant growth.</a:t>
            </a:r>
            <a:endParaRPr lang="en-US" sz="2400" b="1" dirty="0">
              <a:solidFill>
                <a:srgbClr val="254061"/>
              </a:solidFill>
              <a:latin typeface="Century Gothic" panose="020B0502020202020204" pitchFamily="34" charset="0"/>
            </a:endParaRPr>
          </a:p>
        </p:txBody>
      </p:sp>
    </p:spTree>
    <p:extLst>
      <p:ext uri="{BB962C8B-B14F-4D97-AF65-F5344CB8AC3E}">
        <p14:creationId xmlns:p14="http://schemas.microsoft.com/office/powerpoint/2010/main" val="41263065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BC1FA3B-F0C1-4F58-90BE-DCC7501F4B28}" type="slidenum">
              <a:rPr lang="en-US" smtClean="0"/>
              <a:pPr/>
              <a:t>20</a:t>
            </a:fld>
            <a:endParaRPr lang="en-US" dirty="0"/>
          </a:p>
        </p:txBody>
      </p:sp>
      <p:pic>
        <p:nvPicPr>
          <p:cNvPr id="9" name="Content Placeholder 8"/>
          <p:cNvPicPr>
            <a:picLocks noGrp="1" noChangeAspect="1"/>
          </p:cNvPicPr>
          <p:nvPr>
            <p:ph idx="1"/>
          </p:nvPr>
        </p:nvPicPr>
        <p:blipFill>
          <a:blip r:embed="rId2"/>
          <a:stretch>
            <a:fillRect/>
          </a:stretch>
        </p:blipFill>
        <p:spPr>
          <a:xfrm>
            <a:off x="377825" y="1780785"/>
            <a:ext cx="8458200" cy="4125105"/>
          </a:xfrm>
          <a:prstGeom prst="rect">
            <a:avLst/>
          </a:prstGeom>
        </p:spPr>
      </p:pic>
    </p:spTree>
    <p:extLst>
      <p:ext uri="{BB962C8B-B14F-4D97-AF65-F5344CB8AC3E}">
        <p14:creationId xmlns:p14="http://schemas.microsoft.com/office/powerpoint/2010/main" val="3957811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377825" y="1774867"/>
            <a:ext cx="8458200" cy="4136940"/>
          </a:xfrm>
          <a:prstGeom prst="rect">
            <a:avLst/>
          </a:prstGeom>
        </p:spPr>
      </p:pic>
      <p:sp>
        <p:nvSpPr>
          <p:cNvPr id="4" name="Slide Number Placeholder 3"/>
          <p:cNvSpPr>
            <a:spLocks noGrp="1"/>
          </p:cNvSpPr>
          <p:nvPr>
            <p:ph type="sldNum" sz="quarter" idx="4"/>
          </p:nvPr>
        </p:nvSpPr>
        <p:spPr/>
        <p:txBody>
          <a:bodyPr/>
          <a:lstStyle/>
          <a:p>
            <a:fld id="{2BC1FA3B-F0C1-4F58-90BE-DCC7501F4B28}" type="slidenum">
              <a:rPr lang="en-US" smtClean="0"/>
              <a:pPr/>
              <a:t>21</a:t>
            </a:fld>
            <a:endParaRPr lang="en-US" dirty="0"/>
          </a:p>
        </p:txBody>
      </p:sp>
    </p:spTree>
    <p:extLst>
      <p:ext uri="{BB962C8B-B14F-4D97-AF65-F5344CB8AC3E}">
        <p14:creationId xmlns:p14="http://schemas.microsoft.com/office/powerpoint/2010/main" val="286593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Texas Housing Activity, 2012-2019</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22</a:t>
            </a:fld>
            <a:endParaRPr lang="en-US" dirty="0"/>
          </a:p>
        </p:txBody>
      </p:sp>
      <p:pic>
        <p:nvPicPr>
          <p:cNvPr id="2050" name="Picture 2" descr="https://www.dallasfed.org/research/economics/2020/~/media/Images/research/economics/2020/0206/dfe0206c3.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62106" y="1511300"/>
            <a:ext cx="7889638" cy="466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275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Housing Affordability in Select Texas Metros, </a:t>
            </a:r>
            <a:br>
              <a:rPr lang="en-US" sz="2400" dirty="0" smtClean="0"/>
            </a:br>
            <a:r>
              <a:rPr lang="en-US" sz="2400" dirty="0" smtClean="0"/>
              <a:t>2009-2019</a:t>
            </a:r>
            <a:endParaRPr lang="en-US" sz="2400"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pic>
        <p:nvPicPr>
          <p:cNvPr id="5" name="Picture 4"/>
          <p:cNvPicPr>
            <a:picLocks noChangeAspect="1"/>
          </p:cNvPicPr>
          <p:nvPr/>
        </p:nvPicPr>
        <p:blipFill>
          <a:blip r:embed="rId3"/>
          <a:stretch>
            <a:fillRect/>
          </a:stretch>
        </p:blipFill>
        <p:spPr>
          <a:xfrm>
            <a:off x="217715" y="1512978"/>
            <a:ext cx="8535896" cy="4973420"/>
          </a:xfrm>
          <a:prstGeom prst="rect">
            <a:avLst/>
          </a:prstGeom>
        </p:spPr>
      </p:pic>
      <p:pic>
        <p:nvPicPr>
          <p:cNvPr id="6" name="Picture 5"/>
          <p:cNvPicPr>
            <a:picLocks noChangeAspect="1"/>
          </p:cNvPicPr>
          <p:nvPr/>
        </p:nvPicPr>
        <p:blipFill>
          <a:blip r:embed="rId4"/>
          <a:stretch>
            <a:fillRect/>
          </a:stretch>
        </p:blipFill>
        <p:spPr>
          <a:xfrm>
            <a:off x="4655608" y="1512978"/>
            <a:ext cx="3829050" cy="1924050"/>
          </a:xfrm>
          <a:prstGeom prst="rect">
            <a:avLst/>
          </a:prstGeom>
        </p:spPr>
      </p:pic>
    </p:spTree>
    <p:extLst>
      <p:ext uri="{BB962C8B-B14F-4D97-AF65-F5344CB8AC3E}">
        <p14:creationId xmlns:p14="http://schemas.microsoft.com/office/powerpoint/2010/main" val="3381119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Educational Attainment by Race/Ethnicity, </a:t>
            </a:r>
            <a:br>
              <a:rPr lang="en-US" sz="2400" dirty="0" smtClean="0"/>
            </a:br>
            <a:r>
              <a:rPr lang="en-US" sz="2400" dirty="0" smtClean="0"/>
              <a:t>Texas and Big Four Metro Areas, 2018</a:t>
            </a:r>
            <a:endParaRPr lang="en-US" sz="2400"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sp>
        <p:nvSpPr>
          <p:cNvPr id="6" name="TextBox 5"/>
          <p:cNvSpPr txBox="1"/>
          <p:nvPr/>
        </p:nvSpPr>
        <p:spPr>
          <a:xfrm>
            <a:off x="152403" y="6489550"/>
            <a:ext cx="478688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U.S. Census Bureau, </a:t>
            </a:r>
            <a:r>
              <a:rPr kumimoji="0" lang="en-US" sz="11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2018 American </a:t>
            </a: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Community </a:t>
            </a:r>
            <a:r>
              <a:rPr kumimoji="0" lang="en-US" sz="11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Survey 1-Year Estimates</a:t>
            </a:r>
            <a:endPar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3" name="TextBox 2"/>
          <p:cNvSpPr txBox="1"/>
          <p:nvPr/>
        </p:nvSpPr>
        <p:spPr>
          <a:xfrm>
            <a:off x="1461660" y="1267609"/>
            <a:ext cx="240636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E7E6E6">
                    <a:lumMod val="25000"/>
                  </a:srgbClr>
                </a:solidFill>
                <a:effectLst/>
                <a:uLnTx/>
                <a:uFillTx/>
                <a:latin typeface="Calibri" panose="020F0502020204030204"/>
                <a:ea typeface="+mn-ea"/>
                <a:cs typeface="+mn-cs"/>
              </a:rPr>
              <a:t>High School Degree and above</a:t>
            </a:r>
            <a:endPar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p:txBody>
      </p:sp>
      <p:sp>
        <p:nvSpPr>
          <p:cNvPr id="10" name="TextBox 9"/>
          <p:cNvSpPr txBox="1"/>
          <p:nvPr/>
        </p:nvSpPr>
        <p:spPr>
          <a:xfrm>
            <a:off x="5827627" y="2421929"/>
            <a:ext cx="230556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E7E6E6">
                    <a:lumMod val="25000"/>
                  </a:srgbClr>
                </a:solidFill>
                <a:effectLst/>
                <a:uLnTx/>
                <a:uFillTx/>
                <a:latin typeface="Calibri" panose="020F0502020204030204"/>
                <a:ea typeface="+mn-ea"/>
                <a:cs typeface="+mn-cs"/>
              </a:rPr>
              <a:t>Bachelor’s Degree and above</a:t>
            </a:r>
            <a:endParaRPr kumimoji="0" lang="en-US" sz="1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p:txBody>
      </p:sp>
      <p:graphicFrame>
        <p:nvGraphicFramePr>
          <p:cNvPr id="9" name="Chart 8"/>
          <p:cNvGraphicFramePr>
            <a:graphicFrameLocks noGrp="1"/>
          </p:cNvGraphicFramePr>
          <p:nvPr>
            <p:extLst>
              <p:ext uri="{D42A27DB-BD31-4B8C-83A1-F6EECF244321}">
                <p14:modId xmlns:p14="http://schemas.microsoft.com/office/powerpoint/2010/main" val="1859916178"/>
              </p:ext>
            </p:extLst>
          </p:nvPr>
        </p:nvGraphicFramePr>
        <p:xfrm>
          <a:off x="364210" y="1485687"/>
          <a:ext cx="8419077" cy="509356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708290" y="1267609"/>
            <a:ext cx="4144297" cy="954107"/>
          </a:xfrm>
          <a:prstGeom prst="rect">
            <a:avLst/>
          </a:prstGeom>
          <a:solidFill>
            <a:schemeClr val="bg1"/>
          </a:solidFill>
          <a:ln>
            <a:solidFill>
              <a:schemeClr val="bg2">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w="3175">
                  <a:noFill/>
                </a:ln>
                <a:solidFill>
                  <a:prstClr val="black"/>
                </a:solidFill>
                <a:effectLst/>
                <a:uLnTx/>
                <a:uFillTx/>
                <a:latin typeface="Calibri" panose="020F0502020204030204"/>
                <a:ea typeface="+mn-ea"/>
                <a:cs typeface="+mn-cs"/>
              </a:rPr>
              <a:t>Educational attainment in the DFW metro is generally higher than that of the state, with the exception of education for Hispanics. However, educational disparities by race/ethnicity are still evident.</a:t>
            </a:r>
            <a:endParaRPr kumimoji="0" lang="en-US" sz="1400" b="0" i="0" u="none" strike="noStrike" kern="1200" cap="none" spc="0" normalizeH="0" baseline="0" noProof="0" dirty="0">
              <a:ln w="3175">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19778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Median Household Income by Race/Ethnicity, </a:t>
            </a:r>
            <a:br>
              <a:rPr lang="en-US" sz="2400" dirty="0" smtClean="0"/>
            </a:br>
            <a:r>
              <a:rPr lang="en-US" sz="2400" dirty="0" smtClean="0"/>
              <a:t>Texas and Big Four Metro Areas, 2018</a:t>
            </a:r>
            <a:endParaRPr lang="en-US" sz="2400"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sp>
        <p:nvSpPr>
          <p:cNvPr id="9" name="TextBox 8"/>
          <p:cNvSpPr txBox="1"/>
          <p:nvPr/>
        </p:nvSpPr>
        <p:spPr>
          <a:xfrm>
            <a:off x="152403" y="6489550"/>
            <a:ext cx="478688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U.S. Census Bureau, </a:t>
            </a:r>
            <a:r>
              <a:rPr kumimoji="0" lang="en-US" sz="11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2018 American </a:t>
            </a: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Community </a:t>
            </a:r>
            <a:r>
              <a:rPr kumimoji="0" lang="en-US" sz="11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Survey 1-Year Estimates</a:t>
            </a:r>
            <a:endPar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graphicFrame>
        <p:nvGraphicFramePr>
          <p:cNvPr id="7" name="Chart 6"/>
          <p:cNvGraphicFramePr>
            <a:graphicFrameLocks noGrp="1"/>
          </p:cNvGraphicFramePr>
          <p:nvPr>
            <p:extLst>
              <p:ext uri="{D42A27DB-BD31-4B8C-83A1-F6EECF244321}">
                <p14:modId xmlns:p14="http://schemas.microsoft.com/office/powerpoint/2010/main" val="3565791921"/>
              </p:ext>
            </p:extLst>
          </p:nvPr>
        </p:nvGraphicFramePr>
        <p:xfrm>
          <a:off x="875654" y="1441341"/>
          <a:ext cx="7262506" cy="513504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499850" y="1207790"/>
            <a:ext cx="4144297" cy="738664"/>
          </a:xfrm>
          <a:prstGeom prst="rect">
            <a:avLst/>
          </a:prstGeom>
          <a:solidFill>
            <a:schemeClr val="bg1"/>
          </a:solidFill>
          <a:ln>
            <a:solidFill>
              <a:schemeClr val="bg2">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w="3175">
                  <a:noFill/>
                </a:ln>
                <a:solidFill>
                  <a:prstClr val="black"/>
                </a:solidFill>
                <a:effectLst/>
                <a:uLnTx/>
                <a:uFillTx/>
                <a:latin typeface="Calibri" panose="020F0502020204030204"/>
                <a:ea typeface="+mn-ea"/>
                <a:cs typeface="+mn-cs"/>
              </a:rPr>
              <a:t>Median household incomes in the DFW metro tend to be higher than the state for all race/ethnic groups, but especially for NH Whites. </a:t>
            </a:r>
            <a:endParaRPr kumimoji="0" lang="en-US" sz="1400" b="0" i="0" u="none" strike="noStrike" kern="1200" cap="none" spc="0" normalizeH="0" baseline="0" noProof="0" dirty="0">
              <a:ln w="3175">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50669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smtClean="0"/>
              <a:t>Unemployment and Poverty Rates by Race/Ethnicity, </a:t>
            </a:r>
            <a:br>
              <a:rPr lang="en-US" sz="2400" dirty="0" smtClean="0"/>
            </a:br>
            <a:r>
              <a:rPr lang="en-US" sz="2400" dirty="0" smtClean="0"/>
              <a:t>Texas and Big Four Metro Areas, 2018</a:t>
            </a:r>
            <a:endParaRPr lang="en-US" sz="2400" dirty="0"/>
          </a:p>
        </p:txBody>
      </p:sp>
      <p:sp>
        <p:nvSpPr>
          <p:cNvPr id="2" name="Slide Number Placeholder 1"/>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sp>
        <p:nvSpPr>
          <p:cNvPr id="5" name="TextBox 4"/>
          <p:cNvSpPr txBox="1"/>
          <p:nvPr/>
        </p:nvSpPr>
        <p:spPr>
          <a:xfrm>
            <a:off x="1276121" y="1502796"/>
            <a:ext cx="4144297" cy="738664"/>
          </a:xfrm>
          <a:prstGeom prst="rect">
            <a:avLst/>
          </a:prstGeom>
          <a:solidFill>
            <a:schemeClr val="bg1"/>
          </a:solidFill>
          <a:ln>
            <a:solidFill>
              <a:schemeClr val="bg2">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w="3175">
                  <a:noFill/>
                </a:ln>
                <a:solidFill>
                  <a:prstClr val="black"/>
                </a:solidFill>
                <a:effectLst/>
                <a:uLnTx/>
                <a:uFillTx/>
                <a:latin typeface="Calibri" panose="020F0502020204030204"/>
                <a:ea typeface="+mn-ea"/>
                <a:cs typeface="+mn-cs"/>
              </a:rPr>
              <a:t>The unemployment and poverty rates in the Dallas metro tend to be lower than the state rates for all race/ethnicity groups.</a:t>
            </a:r>
            <a:endParaRPr kumimoji="0" lang="en-US" sz="1400" b="0" i="0" u="none" strike="noStrike" kern="1200" cap="none" spc="0" normalizeH="0" baseline="0" noProof="0" dirty="0">
              <a:ln w="3175">
                <a:noFill/>
              </a:ln>
              <a:solidFill>
                <a:prstClr val="black"/>
              </a:solidFill>
              <a:effectLst/>
              <a:uLnTx/>
              <a:uFillTx/>
              <a:latin typeface="Calibri" panose="020F0502020204030204"/>
              <a:ea typeface="+mn-ea"/>
              <a:cs typeface="+mn-cs"/>
            </a:endParaRPr>
          </a:p>
        </p:txBody>
      </p:sp>
      <p:sp>
        <p:nvSpPr>
          <p:cNvPr id="7" name="TextBox 6"/>
          <p:cNvSpPr txBox="1"/>
          <p:nvPr/>
        </p:nvSpPr>
        <p:spPr>
          <a:xfrm>
            <a:off x="152403" y="6489550"/>
            <a:ext cx="478688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U.S. Census Bureau, </a:t>
            </a:r>
            <a:r>
              <a:rPr kumimoji="0" lang="en-US" sz="11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2018 American </a:t>
            </a: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Community </a:t>
            </a:r>
            <a:r>
              <a:rPr kumimoji="0" lang="en-US" sz="11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Survey 1-Year Estimates</a:t>
            </a:r>
            <a:endPar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8" name="TextBox 7"/>
          <p:cNvSpPr txBox="1"/>
          <p:nvPr/>
        </p:nvSpPr>
        <p:spPr>
          <a:xfrm>
            <a:off x="6558731" y="1532545"/>
            <a:ext cx="111434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EEECE1">
                    <a:lumMod val="25000"/>
                  </a:srgbClr>
                </a:solidFill>
                <a:effectLst/>
                <a:uLnTx/>
                <a:uFillTx/>
                <a:latin typeface="Calibri" panose="020F0502020204030204"/>
                <a:ea typeface="+mn-ea"/>
                <a:cs typeface="+mn-cs"/>
              </a:rPr>
              <a:t>Poverty Rate</a:t>
            </a:r>
            <a:endParaRPr kumimoji="0" lang="en-US" sz="1400" b="0" i="0" u="none" strike="noStrike" kern="1200" cap="none" spc="0" normalizeH="0" baseline="0" noProof="0" dirty="0">
              <a:ln>
                <a:noFill/>
              </a:ln>
              <a:solidFill>
                <a:srgbClr val="EEECE1">
                  <a:lumMod val="25000"/>
                </a:srgbClr>
              </a:solidFill>
              <a:effectLst/>
              <a:uLnTx/>
              <a:uFillTx/>
              <a:latin typeface="Calibri" panose="020F0502020204030204"/>
              <a:ea typeface="+mn-ea"/>
              <a:cs typeface="+mn-cs"/>
            </a:endParaRPr>
          </a:p>
        </p:txBody>
      </p:sp>
      <p:sp>
        <p:nvSpPr>
          <p:cNvPr id="9" name="TextBox 8"/>
          <p:cNvSpPr txBox="1"/>
          <p:nvPr/>
        </p:nvSpPr>
        <p:spPr>
          <a:xfrm>
            <a:off x="1955695" y="3335478"/>
            <a:ext cx="169649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EEECE1">
                    <a:lumMod val="25000"/>
                  </a:srgbClr>
                </a:solidFill>
                <a:effectLst/>
                <a:uLnTx/>
                <a:uFillTx/>
                <a:latin typeface="Calibri" panose="020F0502020204030204"/>
                <a:ea typeface="+mn-ea"/>
                <a:cs typeface="+mn-cs"/>
              </a:rPr>
              <a:t>Unemployment Rate</a:t>
            </a:r>
            <a:endParaRPr kumimoji="0" lang="en-US" sz="1400" b="0" i="0" u="none" strike="noStrike" kern="1200" cap="none" spc="0" normalizeH="0" baseline="0" noProof="0" dirty="0">
              <a:ln>
                <a:noFill/>
              </a:ln>
              <a:solidFill>
                <a:srgbClr val="EEECE1">
                  <a:lumMod val="25000"/>
                </a:srgbClr>
              </a:solidFill>
              <a:effectLst/>
              <a:uLnTx/>
              <a:uFillTx/>
              <a:latin typeface="Calibri" panose="020F0502020204030204"/>
              <a:ea typeface="+mn-ea"/>
              <a:cs typeface="+mn-cs"/>
            </a:endParaRPr>
          </a:p>
        </p:txBody>
      </p:sp>
      <p:graphicFrame>
        <p:nvGraphicFramePr>
          <p:cNvPr id="11" name="Chart 10"/>
          <p:cNvGraphicFramePr>
            <a:graphicFrameLocks noGrp="1"/>
          </p:cNvGraphicFramePr>
          <p:nvPr>
            <p:extLst>
              <p:ext uri="{D42A27DB-BD31-4B8C-83A1-F6EECF244321}">
                <p14:modId xmlns:p14="http://schemas.microsoft.com/office/powerpoint/2010/main" val="3519740147"/>
              </p:ext>
            </p:extLst>
          </p:nvPr>
        </p:nvGraphicFramePr>
        <p:xfrm>
          <a:off x="152403" y="1342663"/>
          <a:ext cx="8803001" cy="52320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88731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36171" y="2228850"/>
            <a:ext cx="8854788" cy="3743325"/>
          </a:xfrm>
          <a:prstGeom prst="rect">
            <a:avLst/>
          </a:prstGeom>
        </p:spPr>
      </p:pic>
      <p:sp>
        <p:nvSpPr>
          <p:cNvPr id="2" name="Title 1"/>
          <p:cNvSpPr>
            <a:spLocks noGrp="1"/>
          </p:cNvSpPr>
          <p:nvPr>
            <p:ph type="title"/>
          </p:nvPr>
        </p:nvSpPr>
        <p:spPr/>
        <p:txBody>
          <a:bodyPr>
            <a:normAutofit/>
          </a:bodyPr>
          <a:lstStyle/>
          <a:p>
            <a:r>
              <a:rPr lang="en-US" sz="2800" dirty="0" smtClean="0"/>
              <a:t>Percent Uninsured, States, 2006-2017</a:t>
            </a:r>
            <a:endParaRPr lang="en-US" sz="2800"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sp>
        <p:nvSpPr>
          <p:cNvPr id="6" name="TextBox 5"/>
          <p:cNvSpPr txBox="1"/>
          <p:nvPr/>
        </p:nvSpPr>
        <p:spPr>
          <a:xfrm>
            <a:off x="542926" y="2600325"/>
            <a:ext cx="13525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Texas, 2006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27.6%</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7705725" y="3454181"/>
            <a:ext cx="134683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Texas, 2017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19.4%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76200" y="6478320"/>
            <a:ext cx="8763000" cy="230832"/>
          </a:xfrm>
          <a:prstGeom prst="rect">
            <a:avLst/>
          </a:prstGeom>
          <a:noFill/>
        </p:spPr>
        <p:txBody>
          <a:bodyPr wrap="square" rtlCol="0">
            <a:spAutoFit/>
          </a:bodyPr>
          <a:lstStyle/>
          <a:p>
            <a:pPr marL="798513" marR="0" lvl="0" indent="-798513" algn="l" defTabSz="914400" rtl="0" eaLnBrk="1" fontAlgn="auto" latinLnBrk="0" hangingPunct="1">
              <a:lnSpc>
                <a:spcPct val="100000"/>
              </a:lnSpc>
              <a:spcBef>
                <a:spcPct val="50000"/>
              </a:spcBef>
              <a:spcAft>
                <a:spcPts val="0"/>
              </a:spcAft>
              <a:buClrTx/>
              <a:buSzTx/>
              <a:buFontTx/>
              <a:buNone/>
              <a:tabLst/>
              <a:defRPr/>
            </a:pPr>
            <a:r>
              <a:rPr kumimoji="0" lang="en-US" sz="900" b="0" i="0" u="none" strike="noStrike" kern="1200" cap="none" spc="0" normalizeH="0" baseline="0" noProof="0" dirty="0" smtClean="0">
                <a:ln>
                  <a:noFill/>
                </a:ln>
                <a:solidFill>
                  <a:prstClr val="black">
                    <a:lumMod val="50000"/>
                    <a:lumOff val="50000"/>
                  </a:prstClr>
                </a:solidFill>
                <a:effectLst/>
                <a:uLnTx/>
                <a:uFillTx/>
                <a:latin typeface="Arial" pitchFamily="34" charset="0"/>
                <a:ea typeface="+mn-ea"/>
                <a:cs typeface="Arial" pitchFamily="34" charset="0"/>
              </a:rPr>
              <a:t>Source: U.S. Census Bureau, Small Area Health Insurance Estimates, 2006-2017</a:t>
            </a:r>
          </a:p>
        </p:txBody>
      </p:sp>
    </p:spTree>
    <p:extLst>
      <p:ext uri="{BB962C8B-B14F-4D97-AF65-F5344CB8AC3E}">
        <p14:creationId xmlns:p14="http://schemas.microsoft.com/office/powerpoint/2010/main" val="551689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32" y="0"/>
            <a:ext cx="9888832" cy="6858000"/>
          </a:xfrm>
          <a:prstGeom prst="rect">
            <a:avLst/>
          </a:prstGeom>
        </p:spPr>
      </p:pic>
      <p:sp>
        <p:nvSpPr>
          <p:cNvPr id="3" name="TextBox 2"/>
          <p:cNvSpPr txBox="1"/>
          <p:nvPr/>
        </p:nvSpPr>
        <p:spPr>
          <a:xfrm>
            <a:off x="0" y="6245924"/>
            <a:ext cx="8610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Population Projections</a:t>
            </a:r>
            <a:endPar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0204584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Projected Population, 2010-2050, Texas</a:t>
            </a:r>
            <a:endParaRPr lang="en-US" sz="2400"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graphicFrame>
        <p:nvGraphicFramePr>
          <p:cNvPr id="5" name="Chart 4"/>
          <p:cNvGraphicFramePr>
            <a:graphicFrameLocks noGrp="1"/>
          </p:cNvGraphicFramePr>
          <p:nvPr>
            <p:extLst/>
          </p:nvPr>
        </p:nvGraphicFramePr>
        <p:xfrm>
          <a:off x="333955" y="1069104"/>
          <a:ext cx="8181892" cy="52740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52403" y="6489550"/>
            <a:ext cx="439735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a:t>
            </a:r>
            <a:r>
              <a:rPr kumimoji="0" lang="en-US" sz="11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Texas Demographic Center, 2014 and 2018 Population Projections</a:t>
            </a:r>
            <a:endPar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1226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smtClean="0"/>
              <a:t>Population Growth of Select States</a:t>
            </a:r>
            <a:r>
              <a:rPr lang="en-US" sz="2400" dirty="0"/>
              <a:t>, </a:t>
            </a:r>
            <a:r>
              <a:rPr lang="en-US" sz="2400" dirty="0" smtClean="0"/>
              <a:t>2000-2019</a:t>
            </a:r>
            <a:endParaRPr lang="en-US" sz="2400" dirty="0"/>
          </a:p>
        </p:txBody>
      </p:sp>
      <p:sp>
        <p:nvSpPr>
          <p:cNvPr id="4" name="Slide Number Placeholder 3"/>
          <p:cNvSpPr>
            <a:spLocks noGrp="1"/>
          </p:cNvSpPr>
          <p:nvPr>
            <p:ph type="sldNum" sz="quarter" idx="4"/>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graphicFrame>
        <p:nvGraphicFramePr>
          <p:cNvPr id="6" name="Table 5"/>
          <p:cNvGraphicFramePr>
            <a:graphicFrameLocks noGrp="1"/>
          </p:cNvGraphicFramePr>
          <p:nvPr>
            <p:extLst/>
          </p:nvPr>
        </p:nvGraphicFramePr>
        <p:xfrm>
          <a:off x="245095" y="1481107"/>
          <a:ext cx="8653811" cy="4858706"/>
        </p:xfrm>
        <a:graphic>
          <a:graphicData uri="http://schemas.openxmlformats.org/drawingml/2006/table">
            <a:tbl>
              <a:tblPr firstRow="1" bandRow="1">
                <a:tableStyleId>{3B4B98B0-60AC-42C2-AFA5-B58CD77FA1E5}</a:tableStyleId>
              </a:tblPr>
              <a:tblGrid>
                <a:gridCol w="1470583">
                  <a:extLst>
                    <a:ext uri="{9D8B030D-6E8A-4147-A177-3AD203B41FA5}">
                      <a16:colId xmlns:a16="http://schemas.microsoft.com/office/drawing/2014/main" val="20000"/>
                    </a:ext>
                  </a:extLst>
                </a:gridCol>
                <a:gridCol w="1677971">
                  <a:extLst>
                    <a:ext uri="{9D8B030D-6E8A-4147-A177-3AD203B41FA5}">
                      <a16:colId xmlns:a16="http://schemas.microsoft.com/office/drawing/2014/main" val="20001"/>
                    </a:ext>
                  </a:extLst>
                </a:gridCol>
                <a:gridCol w="1536571">
                  <a:extLst>
                    <a:ext uri="{9D8B030D-6E8A-4147-A177-3AD203B41FA5}">
                      <a16:colId xmlns:a16="http://schemas.microsoft.com/office/drawing/2014/main" val="20002"/>
                    </a:ext>
                  </a:extLst>
                </a:gridCol>
                <a:gridCol w="1457893">
                  <a:extLst>
                    <a:ext uri="{9D8B030D-6E8A-4147-A177-3AD203B41FA5}">
                      <a16:colId xmlns:a16="http://schemas.microsoft.com/office/drawing/2014/main" val="20003"/>
                    </a:ext>
                  </a:extLst>
                </a:gridCol>
                <a:gridCol w="1361458">
                  <a:extLst>
                    <a:ext uri="{9D8B030D-6E8A-4147-A177-3AD203B41FA5}">
                      <a16:colId xmlns:a16="http://schemas.microsoft.com/office/drawing/2014/main" val="20004"/>
                    </a:ext>
                  </a:extLst>
                </a:gridCol>
                <a:gridCol w="1149335">
                  <a:extLst>
                    <a:ext uri="{9D8B030D-6E8A-4147-A177-3AD203B41FA5}">
                      <a16:colId xmlns:a16="http://schemas.microsoft.com/office/drawing/2014/main" val="20005"/>
                    </a:ext>
                  </a:extLst>
                </a:gridCol>
              </a:tblGrid>
              <a:tr h="1249031">
                <a:tc>
                  <a:txBody>
                    <a:bodyPr/>
                    <a:lstStyle/>
                    <a:p>
                      <a:pPr marL="117475" indent="0" algn="l"/>
                      <a:endParaRPr lang="en-US" sz="1600" b="1" dirty="0">
                        <a:solidFill>
                          <a:schemeClr val="accent1">
                            <a:lumMod val="50000"/>
                          </a:schemeClr>
                        </a:solidFill>
                        <a:latin typeface="Arial" pitchFamily="34" charset="0"/>
                        <a:cs typeface="Arial" pitchFamily="34" charset="0"/>
                      </a:endParaRPr>
                    </a:p>
                  </a:txBody>
                  <a:tcPr anchor="b"/>
                </a:tc>
                <a:tc>
                  <a:txBody>
                    <a:bodyPr/>
                    <a:lstStyle/>
                    <a:p>
                      <a:pPr marL="233363" indent="0" algn="ctr"/>
                      <a:r>
                        <a:rPr lang="en-US" sz="1600" dirty="0" smtClean="0">
                          <a:solidFill>
                            <a:schemeClr val="accent1">
                              <a:lumMod val="50000"/>
                            </a:schemeClr>
                          </a:solidFill>
                        </a:rPr>
                        <a:t>2000</a:t>
                      </a:r>
                    </a:p>
                    <a:p>
                      <a:pPr marL="233363" indent="0" algn="ctr"/>
                      <a:r>
                        <a:rPr lang="en-US" sz="1600" dirty="0" smtClean="0">
                          <a:solidFill>
                            <a:schemeClr val="accent1">
                              <a:lumMod val="50000"/>
                            </a:schemeClr>
                          </a:solidFill>
                        </a:rPr>
                        <a:t>Population</a:t>
                      </a:r>
                      <a:endParaRPr lang="en-US" sz="1600" b="1" dirty="0">
                        <a:solidFill>
                          <a:schemeClr val="accent1">
                            <a:lumMod val="50000"/>
                          </a:schemeClr>
                        </a:solidFill>
                        <a:latin typeface="Arial" pitchFamily="34" charset="0"/>
                        <a:cs typeface="Arial" pitchFamily="34" charset="0"/>
                      </a:endParaRPr>
                    </a:p>
                  </a:txBody>
                  <a:tcPr anchor="b"/>
                </a:tc>
                <a:tc>
                  <a:txBody>
                    <a:bodyPr/>
                    <a:lstStyle/>
                    <a:p>
                      <a:pPr marL="233363" indent="0" algn="ctr" defTabSz="914400" rtl="0" eaLnBrk="1" latinLnBrk="0" hangingPunct="1"/>
                      <a:r>
                        <a:rPr lang="en-US" sz="1600" kern="1200" dirty="0" smtClean="0">
                          <a:solidFill>
                            <a:schemeClr val="accent1">
                              <a:lumMod val="50000"/>
                            </a:schemeClr>
                          </a:solidFill>
                        </a:rPr>
                        <a:t>2010</a:t>
                      </a:r>
                    </a:p>
                    <a:p>
                      <a:pPr marL="233363" indent="0" algn="ctr" defTabSz="914400" rtl="0" eaLnBrk="1" latinLnBrk="0" hangingPunct="1"/>
                      <a:r>
                        <a:rPr lang="en-US" sz="1600" kern="1200" dirty="0" smtClean="0">
                          <a:solidFill>
                            <a:schemeClr val="accent1">
                              <a:lumMod val="50000"/>
                            </a:schemeClr>
                          </a:solidFill>
                        </a:rPr>
                        <a:t>Population</a:t>
                      </a:r>
                      <a:endParaRPr lang="en-US" sz="1600" b="1" kern="1200" dirty="0" smtClean="0">
                        <a:solidFill>
                          <a:schemeClr val="accent1">
                            <a:lumMod val="50000"/>
                          </a:schemeClr>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smtClean="0">
                          <a:solidFill>
                            <a:schemeClr val="accent1">
                              <a:lumMod val="50000"/>
                            </a:schemeClr>
                          </a:solidFill>
                        </a:rPr>
                        <a:t>2019 Population</a:t>
                      </a:r>
                      <a:endParaRPr lang="en-US" sz="1600" b="1" kern="1200" dirty="0" smtClean="0">
                        <a:solidFill>
                          <a:schemeClr val="accent1">
                            <a:lumMod val="50000"/>
                          </a:schemeClr>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smtClean="0">
                          <a:solidFill>
                            <a:schemeClr val="accent1">
                              <a:lumMod val="50000"/>
                            </a:schemeClr>
                          </a:solidFill>
                        </a:rPr>
                        <a:t>Numeric</a:t>
                      </a:r>
                    </a:p>
                    <a:p>
                      <a:pPr marL="233363" indent="0" algn="ctr" defTabSz="914400" rtl="0" eaLnBrk="1" latinLnBrk="0" hangingPunct="1"/>
                      <a:r>
                        <a:rPr lang="en-US" sz="1600" kern="1200" dirty="0" smtClean="0">
                          <a:solidFill>
                            <a:schemeClr val="accent1">
                              <a:lumMod val="50000"/>
                            </a:schemeClr>
                          </a:solidFill>
                        </a:rPr>
                        <a:t>Change</a:t>
                      </a:r>
                    </a:p>
                    <a:p>
                      <a:pPr marL="233363" indent="0" algn="ctr" defTabSz="914400" rtl="0" eaLnBrk="1" latinLnBrk="0" hangingPunct="1"/>
                      <a:r>
                        <a:rPr lang="en-US" sz="1600" kern="1200" dirty="0" smtClean="0">
                          <a:solidFill>
                            <a:schemeClr val="accent1">
                              <a:lumMod val="50000"/>
                            </a:schemeClr>
                          </a:solidFill>
                        </a:rPr>
                        <a:t>2010-2019</a:t>
                      </a:r>
                      <a:endParaRPr lang="en-US" sz="1600" b="1" kern="1200" dirty="0" smtClean="0">
                        <a:solidFill>
                          <a:schemeClr val="accent1">
                            <a:lumMod val="50000"/>
                          </a:schemeClr>
                        </a:solidFill>
                        <a:latin typeface="Arial" pitchFamily="34" charset="0"/>
                        <a:ea typeface="+mn-ea"/>
                        <a:cs typeface="Arial" pitchFamily="34" charset="0"/>
                      </a:endParaRPr>
                    </a:p>
                  </a:txBody>
                  <a:tcPr anchor="b"/>
                </a:tc>
                <a:tc>
                  <a:txBody>
                    <a:bodyPr/>
                    <a:lstStyle/>
                    <a:p>
                      <a:pPr marL="58738" indent="0" algn="ctr"/>
                      <a:r>
                        <a:rPr lang="en-US" sz="1600" dirty="0" smtClean="0">
                          <a:solidFill>
                            <a:schemeClr val="accent1">
                              <a:lumMod val="50000"/>
                            </a:schemeClr>
                          </a:solidFill>
                        </a:rPr>
                        <a:t>Percent</a:t>
                      </a:r>
                    </a:p>
                    <a:p>
                      <a:pPr marL="58738" indent="0" algn="ctr"/>
                      <a:r>
                        <a:rPr lang="en-US" sz="1600" dirty="0" smtClean="0">
                          <a:solidFill>
                            <a:schemeClr val="accent1">
                              <a:lumMod val="50000"/>
                            </a:schemeClr>
                          </a:solidFill>
                        </a:rPr>
                        <a:t>Change</a:t>
                      </a:r>
                    </a:p>
                    <a:p>
                      <a:pPr marL="58738" indent="0" algn="ctr"/>
                      <a:r>
                        <a:rPr lang="en-US" sz="1600" dirty="0" smtClean="0">
                          <a:solidFill>
                            <a:schemeClr val="accent1">
                              <a:lumMod val="50000"/>
                            </a:schemeClr>
                          </a:solidFill>
                        </a:rPr>
                        <a:t>2010-2019</a:t>
                      </a:r>
                      <a:endParaRPr lang="en-US" sz="1600" b="1" dirty="0">
                        <a:solidFill>
                          <a:schemeClr val="accent1">
                            <a:lumMod val="50000"/>
                          </a:schemeClr>
                        </a:solidFill>
                        <a:latin typeface="Arial" pitchFamily="34" charset="0"/>
                        <a:cs typeface="Arial" pitchFamily="34" charset="0"/>
                      </a:endParaRPr>
                    </a:p>
                  </a:txBody>
                  <a:tcPr anchor="b"/>
                </a:tc>
                <a:extLst>
                  <a:ext uri="{0D108BD9-81ED-4DB2-BD59-A6C34878D82A}">
                    <a16:rowId xmlns:a16="http://schemas.microsoft.com/office/drawing/2014/main" val="10000"/>
                  </a:ext>
                </a:extLst>
              </a:tr>
              <a:tr h="401075">
                <a:tc>
                  <a:txBody>
                    <a:bodyPr/>
                    <a:lstStyle/>
                    <a:p>
                      <a:pPr algn="l" rtl="0" fontAlgn="ctr"/>
                      <a:r>
                        <a:rPr lang="en-US" sz="1600" u="none" strike="noStrike" dirty="0">
                          <a:effectLst/>
                        </a:rPr>
                        <a:t>United States</a:t>
                      </a:r>
                      <a:endParaRPr lang="en-US" sz="1600" b="1" i="0" u="none" strike="noStrike" dirty="0">
                        <a:solidFill>
                          <a:schemeClr val="tx1"/>
                        </a:solidFill>
                        <a:effectLst/>
                        <a:latin typeface="Calibri" panose="020F0502020204030204" pitchFamily="34" charset="0"/>
                      </a:endParaRPr>
                    </a:p>
                  </a:txBody>
                  <a:tcPr marL="7620" marR="7620" marT="7620" marB="0" anchor="ctr"/>
                </a:tc>
                <a:tc>
                  <a:txBody>
                    <a:bodyPr/>
                    <a:lstStyle/>
                    <a:p>
                      <a:pPr algn="ctr" rtl="0" fontAlgn="b"/>
                      <a:r>
                        <a:rPr lang="en-US" sz="1600" u="none" strike="noStrike" dirty="0">
                          <a:effectLst/>
                        </a:rPr>
                        <a:t>281,421,906</a:t>
                      </a:r>
                      <a:endParaRPr lang="en-US" sz="1600" b="1" i="0" u="none" strike="noStrike" dirty="0">
                        <a:solidFill>
                          <a:schemeClr val="tx1"/>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308,745,538</a:t>
                      </a:r>
                      <a:endParaRPr lang="en-US" sz="1600" b="1" i="0" u="none" strike="noStrike" dirty="0">
                        <a:solidFill>
                          <a:schemeClr val="tx1"/>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32,823,9523</a:t>
                      </a:r>
                      <a:endParaRPr lang="en-US" sz="1600" b="1" i="0" u="none" strike="noStrike" dirty="0">
                        <a:solidFill>
                          <a:schemeClr val="tx1"/>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19,481,418</a:t>
                      </a:r>
                    </a:p>
                  </a:txBody>
                  <a:tcPr marL="7620" marR="7620" marT="7620" marB="0" anchor="b"/>
                </a:tc>
                <a:tc>
                  <a:txBody>
                    <a:bodyPr/>
                    <a:lstStyle/>
                    <a:p>
                      <a:pPr algn="ctr" rtl="0" fontAlgn="b"/>
                      <a:r>
                        <a:rPr lang="en-US" sz="1600" u="none" strike="noStrike" dirty="0" smtClean="0">
                          <a:effectLst/>
                        </a:rPr>
                        <a:t>6.3%</a:t>
                      </a:r>
                      <a:endParaRPr lang="en-US" sz="1600" b="1" i="0" u="none" strike="noStrike" dirty="0">
                        <a:solidFill>
                          <a:schemeClr val="tx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401075">
                <a:tc>
                  <a:txBody>
                    <a:bodyPr/>
                    <a:lstStyle/>
                    <a:p>
                      <a:pPr algn="l" rtl="0" fontAlgn="ctr"/>
                      <a:r>
                        <a:rPr lang="en-US" sz="1600" b="1" u="none" strike="noStrike" dirty="0">
                          <a:solidFill>
                            <a:schemeClr val="accent1">
                              <a:lumMod val="50000"/>
                            </a:schemeClr>
                          </a:solidFill>
                          <a:effectLst/>
                        </a:rPr>
                        <a:t>Texas</a:t>
                      </a:r>
                      <a:endParaRPr lang="en-US" sz="1600" b="1" i="0" u="none" strike="noStrike" dirty="0">
                        <a:solidFill>
                          <a:schemeClr val="accent1">
                            <a:lumMod val="50000"/>
                          </a:schemeClr>
                        </a:solidFill>
                        <a:effectLst/>
                        <a:latin typeface="Calibri" panose="020F0502020204030204" pitchFamily="34" charset="0"/>
                      </a:endParaRPr>
                    </a:p>
                  </a:txBody>
                  <a:tcPr marL="7620" marR="7620" marT="7620" marB="0" anchor="ctr"/>
                </a:tc>
                <a:tc>
                  <a:txBody>
                    <a:bodyPr/>
                    <a:lstStyle/>
                    <a:p>
                      <a:pPr algn="ctr" rtl="0" fontAlgn="b"/>
                      <a:r>
                        <a:rPr lang="en-US" sz="1600" b="1" u="none" strike="noStrike" dirty="0">
                          <a:solidFill>
                            <a:schemeClr val="accent1">
                              <a:lumMod val="50000"/>
                            </a:schemeClr>
                          </a:solidFill>
                          <a:effectLst/>
                        </a:rPr>
                        <a:t>20,851,820</a:t>
                      </a:r>
                      <a:endParaRPr lang="en-US" sz="1600" b="1" i="0" u="none" strike="noStrike" dirty="0">
                        <a:solidFill>
                          <a:schemeClr val="accent1">
                            <a:lumMod val="50000"/>
                          </a:schemeClr>
                        </a:solidFill>
                        <a:effectLst/>
                        <a:latin typeface="Calibri" panose="020F0502020204030204" pitchFamily="34" charset="0"/>
                      </a:endParaRPr>
                    </a:p>
                  </a:txBody>
                  <a:tcPr marL="7620" marR="7620" marT="7620" marB="0" anchor="b"/>
                </a:tc>
                <a:tc>
                  <a:txBody>
                    <a:bodyPr/>
                    <a:lstStyle/>
                    <a:p>
                      <a:pPr algn="ctr" rtl="0" fontAlgn="b"/>
                      <a:r>
                        <a:rPr lang="en-US" sz="1600" b="1" u="none" strike="noStrike" dirty="0">
                          <a:solidFill>
                            <a:schemeClr val="accent1">
                              <a:lumMod val="50000"/>
                            </a:schemeClr>
                          </a:solidFill>
                          <a:effectLst/>
                        </a:rPr>
                        <a:t>25,145,561</a:t>
                      </a:r>
                      <a:endParaRPr lang="en-US" sz="1600" b="1" i="0" u="none" strike="noStrike" dirty="0">
                        <a:solidFill>
                          <a:schemeClr val="accent1">
                            <a:lumMod val="50000"/>
                          </a:schemeClr>
                        </a:solidFill>
                        <a:effectLst/>
                        <a:latin typeface="Calibri" panose="020F0502020204030204" pitchFamily="34" charset="0"/>
                      </a:endParaRPr>
                    </a:p>
                  </a:txBody>
                  <a:tcPr marL="7620" marR="7620" marT="7620" marB="0" anchor="b"/>
                </a:tc>
                <a:tc>
                  <a:txBody>
                    <a:bodyPr/>
                    <a:lstStyle/>
                    <a:p>
                      <a:pPr algn="ctr" rtl="0" fontAlgn="b"/>
                      <a:r>
                        <a:rPr lang="en-US" sz="1600" b="1" u="none" strike="noStrike" dirty="0" smtClean="0">
                          <a:solidFill>
                            <a:schemeClr val="accent1">
                              <a:lumMod val="50000"/>
                            </a:schemeClr>
                          </a:solidFill>
                          <a:effectLst/>
                        </a:rPr>
                        <a:t>28,995,881</a:t>
                      </a:r>
                    </a:p>
                  </a:txBody>
                  <a:tcPr marL="7620" marR="7620" marT="7620" marB="0" anchor="b"/>
                </a:tc>
                <a:tc>
                  <a:txBody>
                    <a:bodyPr/>
                    <a:lstStyle/>
                    <a:p>
                      <a:pPr algn="ctr" rtl="0" fontAlgn="b"/>
                      <a:r>
                        <a:rPr lang="en-US" sz="1600" b="1" u="none" strike="noStrike" dirty="0" smtClean="0">
                          <a:solidFill>
                            <a:schemeClr val="accent1">
                              <a:lumMod val="50000"/>
                            </a:schemeClr>
                          </a:solidFill>
                          <a:effectLst/>
                        </a:rPr>
                        <a:t>3,849,790</a:t>
                      </a:r>
                    </a:p>
                  </a:txBody>
                  <a:tcPr marL="7620" marR="7620" marT="7620" marB="0" anchor="b"/>
                </a:tc>
                <a:tc>
                  <a:txBody>
                    <a:bodyPr/>
                    <a:lstStyle/>
                    <a:p>
                      <a:pPr algn="ctr" rtl="0" fontAlgn="b"/>
                      <a:r>
                        <a:rPr lang="en-US" sz="1600" b="1" u="none" strike="noStrike" dirty="0" smtClean="0">
                          <a:solidFill>
                            <a:schemeClr val="accent1">
                              <a:lumMod val="50000"/>
                            </a:schemeClr>
                          </a:solidFill>
                          <a:effectLst/>
                        </a:rPr>
                        <a:t>15.3%</a:t>
                      </a:r>
                      <a:endParaRPr lang="en-US" sz="1600" b="1" i="0" u="none" strike="noStrike" dirty="0">
                        <a:solidFill>
                          <a:schemeClr val="accent1">
                            <a:lumMod val="50000"/>
                          </a:schemeClr>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401075">
                <a:tc>
                  <a:txBody>
                    <a:bodyPr/>
                    <a:lstStyle/>
                    <a:p>
                      <a:pPr algn="l" rtl="0" fontAlgn="ctr"/>
                      <a:r>
                        <a:rPr lang="en-US" sz="1600" u="none" strike="noStrike" dirty="0">
                          <a:effectLst/>
                        </a:rPr>
                        <a:t>California</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1600" u="none" strike="noStrike" dirty="0">
                          <a:effectLst/>
                        </a:rPr>
                        <a:t>33,871,648</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37,253,956</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39,512,223</a:t>
                      </a:r>
                    </a:p>
                  </a:txBody>
                  <a:tcPr marL="7620" marR="7620" marT="7620" marB="0" anchor="b"/>
                </a:tc>
                <a:tc>
                  <a:txBody>
                    <a:bodyPr/>
                    <a:lstStyle/>
                    <a:p>
                      <a:pPr algn="ctr" rtl="0" fontAlgn="b"/>
                      <a:r>
                        <a:rPr lang="en-US" sz="1600" u="none" strike="noStrike" dirty="0" smtClean="0">
                          <a:effectLst/>
                        </a:rPr>
                        <a:t>2,257,704</a:t>
                      </a:r>
                    </a:p>
                  </a:txBody>
                  <a:tcPr marL="7620" marR="7620" marT="7620" marB="0" anchor="b"/>
                </a:tc>
                <a:tc>
                  <a:txBody>
                    <a:bodyPr/>
                    <a:lstStyle/>
                    <a:p>
                      <a:pPr algn="ctr" rtl="0" fontAlgn="b"/>
                      <a:r>
                        <a:rPr lang="en-US" sz="1600" u="none" strike="noStrike" dirty="0" smtClean="0">
                          <a:effectLst/>
                        </a:rPr>
                        <a:t>6.1%</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r h="401075">
                <a:tc>
                  <a:txBody>
                    <a:bodyPr/>
                    <a:lstStyle/>
                    <a:p>
                      <a:pPr algn="l" rtl="0" fontAlgn="ctr"/>
                      <a:r>
                        <a:rPr lang="en-US" sz="1600" u="none" strike="noStrike" dirty="0">
                          <a:effectLst/>
                        </a:rPr>
                        <a:t>Florida</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1600" u="none" strike="noStrike" dirty="0">
                          <a:effectLst/>
                        </a:rPr>
                        <a:t>15,982,378</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18,801,310</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21,477,737</a:t>
                      </a:r>
                    </a:p>
                  </a:txBody>
                  <a:tcPr marL="7620" marR="7620" marT="7620" marB="0" anchor="b"/>
                </a:tc>
                <a:tc>
                  <a:txBody>
                    <a:bodyPr/>
                    <a:lstStyle/>
                    <a:p>
                      <a:pPr algn="ctr" rtl="0" fontAlgn="b"/>
                      <a:r>
                        <a:rPr lang="en-US" sz="1600" u="none" strike="noStrike" dirty="0" smtClean="0">
                          <a:effectLst/>
                        </a:rPr>
                        <a:t>2,673,173</a:t>
                      </a:r>
                    </a:p>
                  </a:txBody>
                  <a:tcPr marL="7620" marR="7620" marT="7620" marB="0" anchor="b"/>
                </a:tc>
                <a:tc>
                  <a:txBody>
                    <a:bodyPr/>
                    <a:lstStyle/>
                    <a:p>
                      <a:pPr algn="ctr" rtl="0" fontAlgn="b"/>
                      <a:r>
                        <a:rPr lang="en-US" sz="1600" u="none" strike="noStrike" dirty="0" smtClean="0">
                          <a:effectLst/>
                        </a:rPr>
                        <a:t>14.2%</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4"/>
                  </a:ext>
                </a:extLst>
              </a:tr>
              <a:tr h="401075">
                <a:tc>
                  <a:txBody>
                    <a:bodyPr/>
                    <a:lstStyle/>
                    <a:p>
                      <a:pPr algn="l" rtl="0" fontAlgn="ctr"/>
                      <a:r>
                        <a:rPr lang="en-US" sz="1600" u="none" strike="noStrike" dirty="0">
                          <a:effectLst/>
                        </a:rPr>
                        <a:t>Georgia</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1600" u="none" strike="noStrike" dirty="0">
                          <a:effectLst/>
                        </a:rPr>
                        <a:t>8,186,453</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9,687,653</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10,617,423</a:t>
                      </a:r>
                    </a:p>
                  </a:txBody>
                  <a:tcPr marL="7620" marR="7620" marT="7620" marB="0" anchor="b"/>
                </a:tc>
                <a:tc>
                  <a:txBody>
                    <a:bodyPr/>
                    <a:lstStyle/>
                    <a:p>
                      <a:pPr algn="ctr" rtl="0" fontAlgn="b"/>
                      <a:r>
                        <a:rPr lang="en-US" sz="1600" u="none" strike="noStrike" dirty="0" smtClean="0">
                          <a:effectLst/>
                        </a:rPr>
                        <a:t>928,694</a:t>
                      </a:r>
                    </a:p>
                  </a:txBody>
                  <a:tcPr marL="7620" marR="7620" marT="7620" marB="0" anchor="b"/>
                </a:tc>
                <a:tc>
                  <a:txBody>
                    <a:bodyPr/>
                    <a:lstStyle/>
                    <a:p>
                      <a:pPr algn="ctr" rtl="0" fontAlgn="b"/>
                      <a:r>
                        <a:rPr lang="en-US" sz="1600" u="none" strike="noStrike" dirty="0" smtClean="0">
                          <a:effectLst/>
                        </a:rPr>
                        <a:t>9.6%</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5"/>
                  </a:ext>
                </a:extLst>
              </a:tr>
              <a:tr h="401075">
                <a:tc>
                  <a:txBody>
                    <a:bodyPr/>
                    <a:lstStyle/>
                    <a:p>
                      <a:pPr algn="l" rtl="0" fontAlgn="b"/>
                      <a:r>
                        <a:rPr lang="en-US" sz="1600" u="none" strike="noStrike" dirty="0">
                          <a:effectLst/>
                        </a:rPr>
                        <a:t>North Carolina</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8,049,313</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9,535,483</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10,488,084</a:t>
                      </a:r>
                    </a:p>
                  </a:txBody>
                  <a:tcPr marL="7620" marR="7620" marT="7620" marB="0" anchor="b"/>
                </a:tc>
                <a:tc>
                  <a:txBody>
                    <a:bodyPr/>
                    <a:lstStyle/>
                    <a:p>
                      <a:pPr algn="ctr" rtl="0" fontAlgn="b"/>
                      <a:r>
                        <a:rPr lang="en-US" sz="1600" u="none" strike="noStrike" dirty="0" smtClean="0">
                          <a:effectLst/>
                        </a:rPr>
                        <a:t>952,333</a:t>
                      </a:r>
                    </a:p>
                  </a:txBody>
                  <a:tcPr marL="7620" marR="7620" marT="7620" marB="0" anchor="b"/>
                </a:tc>
                <a:tc>
                  <a:txBody>
                    <a:bodyPr/>
                    <a:lstStyle/>
                    <a:p>
                      <a:pPr algn="ctr" rtl="0" fontAlgn="b"/>
                      <a:r>
                        <a:rPr lang="en-US" sz="1600" u="none" strike="noStrike" dirty="0" smtClean="0">
                          <a:effectLst/>
                        </a:rPr>
                        <a:t>10.0%</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6"/>
                  </a:ext>
                </a:extLst>
              </a:tr>
              <a:tr h="401075">
                <a:tc>
                  <a:txBody>
                    <a:bodyPr/>
                    <a:lstStyle/>
                    <a:p>
                      <a:pPr algn="l" rtl="0" fontAlgn="b"/>
                      <a:r>
                        <a:rPr lang="en-US" sz="1600" u="none" strike="noStrike" dirty="0">
                          <a:effectLst/>
                        </a:rPr>
                        <a:t>Washington</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5,894,121</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6,724,540</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7,614,893</a:t>
                      </a:r>
                    </a:p>
                  </a:txBody>
                  <a:tcPr marL="7620" marR="7620" marT="7620" marB="0" anchor="b"/>
                </a:tc>
                <a:tc>
                  <a:txBody>
                    <a:bodyPr/>
                    <a:lstStyle/>
                    <a:p>
                      <a:pPr algn="ctr" rtl="0" fontAlgn="b"/>
                      <a:r>
                        <a:rPr lang="en-US" sz="1600" u="none" strike="noStrike" dirty="0" smtClean="0">
                          <a:effectLst/>
                        </a:rPr>
                        <a:t>890,353</a:t>
                      </a:r>
                    </a:p>
                  </a:txBody>
                  <a:tcPr marL="7620" marR="7620" marT="7620" marB="0" anchor="b"/>
                </a:tc>
                <a:tc>
                  <a:txBody>
                    <a:bodyPr/>
                    <a:lstStyle/>
                    <a:p>
                      <a:pPr algn="ctr" rtl="0" fontAlgn="b"/>
                      <a:r>
                        <a:rPr lang="en-US" sz="1600" u="none" strike="noStrike" dirty="0" smtClean="0">
                          <a:effectLst/>
                        </a:rPr>
                        <a:t>13.2%</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35442627"/>
                  </a:ext>
                </a:extLst>
              </a:tr>
              <a:tr h="401075">
                <a:tc>
                  <a:txBody>
                    <a:bodyPr/>
                    <a:lstStyle/>
                    <a:p>
                      <a:pPr algn="l" rtl="0" fontAlgn="b"/>
                      <a:r>
                        <a:rPr lang="en-US" sz="1600" u="none" strike="noStrike" dirty="0">
                          <a:effectLst/>
                        </a:rPr>
                        <a:t>Arizona</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5,130,632</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6,392,017</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7,278,717</a:t>
                      </a:r>
                    </a:p>
                  </a:txBody>
                  <a:tcPr marL="7620" marR="7620" marT="7620" marB="0" anchor="b"/>
                </a:tc>
                <a:tc>
                  <a:txBody>
                    <a:bodyPr/>
                    <a:lstStyle/>
                    <a:p>
                      <a:pPr algn="ctr" rtl="0" fontAlgn="b"/>
                      <a:r>
                        <a:rPr lang="en-US" sz="1600" u="none" strike="noStrike" dirty="0" smtClean="0">
                          <a:effectLst/>
                        </a:rPr>
                        <a:t>886,429</a:t>
                      </a:r>
                    </a:p>
                  </a:txBody>
                  <a:tcPr marL="7620" marR="7620" marT="7620" marB="0" anchor="b"/>
                </a:tc>
                <a:tc>
                  <a:txBody>
                    <a:bodyPr/>
                    <a:lstStyle/>
                    <a:p>
                      <a:pPr algn="ctr" rtl="0" fontAlgn="b"/>
                      <a:r>
                        <a:rPr lang="en-US" sz="1600" u="none" strike="noStrike" dirty="0" smtClean="0">
                          <a:effectLst/>
                        </a:rPr>
                        <a:t>13.9%</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7"/>
                  </a:ext>
                </a:extLst>
              </a:tr>
              <a:tr h="401075">
                <a:tc>
                  <a:txBody>
                    <a:bodyPr/>
                    <a:lstStyle/>
                    <a:p>
                      <a:pPr algn="l" rtl="0" fontAlgn="b"/>
                      <a:r>
                        <a:rPr lang="en-US" sz="1600" b="0" i="0" u="none" strike="noStrike" dirty="0" smtClean="0">
                          <a:solidFill>
                            <a:srgbClr val="000000"/>
                          </a:solidFill>
                          <a:effectLst/>
                          <a:latin typeface="Calibri" panose="020F0502020204030204" pitchFamily="34" charset="0"/>
                        </a:rPr>
                        <a:t>Colorado</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b="0" i="0" u="none" strike="noStrike" dirty="0" smtClean="0">
                          <a:solidFill>
                            <a:srgbClr val="000000"/>
                          </a:solidFill>
                          <a:effectLst/>
                          <a:latin typeface="Calibri" panose="020F0502020204030204" pitchFamily="34" charset="0"/>
                        </a:rPr>
                        <a:t>5,029,196</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b="0" i="0" u="none" strike="noStrike" dirty="0" smtClean="0">
                          <a:solidFill>
                            <a:srgbClr val="000000"/>
                          </a:solidFill>
                          <a:effectLst/>
                          <a:latin typeface="Calibri" panose="020F0502020204030204" pitchFamily="34" charset="0"/>
                        </a:rPr>
                        <a:t>5,029,196</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b="0" i="0" u="none" strike="noStrike" dirty="0" smtClean="0">
                          <a:solidFill>
                            <a:srgbClr val="000000"/>
                          </a:solidFill>
                          <a:effectLst/>
                          <a:latin typeface="Calibri" panose="020F0502020204030204" pitchFamily="34" charset="0"/>
                        </a:rPr>
                        <a:t>5,758,736</a:t>
                      </a:r>
                    </a:p>
                  </a:txBody>
                  <a:tcPr marL="7620" marR="7620" marT="7620" marB="0" anchor="b"/>
                </a:tc>
                <a:tc>
                  <a:txBody>
                    <a:bodyPr/>
                    <a:lstStyle/>
                    <a:p>
                      <a:pPr algn="ctr" rtl="0" fontAlgn="b"/>
                      <a:r>
                        <a:rPr lang="en-US" sz="1600" b="0" i="0" u="none" strike="noStrike" dirty="0" smtClean="0">
                          <a:solidFill>
                            <a:srgbClr val="000000"/>
                          </a:solidFill>
                          <a:effectLst/>
                          <a:latin typeface="Calibri" panose="020F0502020204030204" pitchFamily="34" charset="0"/>
                        </a:rPr>
                        <a:t>729,417</a:t>
                      </a:r>
                    </a:p>
                  </a:txBody>
                  <a:tcPr marL="7620" marR="7620" marT="7620" marB="0" anchor="b"/>
                </a:tc>
                <a:tc>
                  <a:txBody>
                    <a:bodyPr/>
                    <a:lstStyle/>
                    <a:p>
                      <a:pPr algn="ctr" rtl="0" fontAlgn="b"/>
                      <a:r>
                        <a:rPr lang="en-US" sz="1600" b="0" i="0" u="none" strike="noStrike" dirty="0" smtClean="0">
                          <a:solidFill>
                            <a:srgbClr val="000000"/>
                          </a:solidFill>
                          <a:effectLst/>
                          <a:latin typeface="Calibri" panose="020F0502020204030204" pitchFamily="34" charset="0"/>
                        </a:rPr>
                        <a:t>14.5%</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37089043"/>
                  </a:ext>
                </a:extLst>
              </a:tr>
            </a:tbl>
          </a:graphicData>
        </a:graphic>
      </p:graphicFrame>
      <p:sp>
        <p:nvSpPr>
          <p:cNvPr id="9" name="Rectangle 8"/>
          <p:cNvSpPr/>
          <p:nvPr/>
        </p:nvSpPr>
        <p:spPr>
          <a:xfrm>
            <a:off x="0" y="6396338"/>
            <a:ext cx="800100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U.S. Census Bureau. 2000 and 2010 Census Count, </a:t>
            </a:r>
            <a:r>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2019 </a:t>
            </a: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Population Estimates.					</a:t>
            </a:r>
          </a:p>
        </p:txBody>
      </p:sp>
    </p:spTree>
    <p:extLst>
      <p:ext uri="{BB962C8B-B14F-4D97-AF65-F5344CB8AC3E}">
        <p14:creationId xmlns:p14="http://schemas.microsoft.com/office/powerpoint/2010/main" val="11884928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Projected </a:t>
            </a:r>
            <a:r>
              <a:rPr lang="en-US" sz="2400" dirty="0" smtClean="0"/>
              <a:t>Population </a:t>
            </a:r>
            <a:r>
              <a:rPr lang="en-US" sz="2400" dirty="0"/>
              <a:t>by Race and Ethnicity, </a:t>
            </a:r>
            <a:r>
              <a:rPr lang="en-US" sz="2400" dirty="0" smtClean="0"/>
              <a:t/>
            </a:r>
            <a:br>
              <a:rPr lang="en-US" sz="2400" dirty="0" smtClean="0"/>
            </a:br>
            <a:r>
              <a:rPr lang="en-US" sz="2400" dirty="0" smtClean="0"/>
              <a:t>Texas 2010-2030</a:t>
            </a:r>
            <a:endParaRPr lang="en-US" sz="2400"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sp>
        <p:nvSpPr>
          <p:cNvPr id="10" name="TextBox 9"/>
          <p:cNvSpPr txBox="1"/>
          <p:nvPr/>
        </p:nvSpPr>
        <p:spPr>
          <a:xfrm>
            <a:off x="76200" y="6478320"/>
            <a:ext cx="8763000" cy="246221"/>
          </a:xfrm>
          <a:prstGeom prst="rect">
            <a:avLst/>
          </a:prstGeom>
          <a:noFill/>
        </p:spPr>
        <p:txBody>
          <a:bodyPr wrap="square" rtlCol="0">
            <a:spAutoFit/>
          </a:bodyPr>
          <a:lstStyle/>
          <a:p>
            <a:pPr marL="798513" marR="0" lvl="0" indent="-798513" algn="l"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Source: Texas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Demographic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Center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2018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Population Projections </a:t>
            </a:r>
          </a:p>
        </p:txBody>
      </p:sp>
      <p:graphicFrame>
        <p:nvGraphicFramePr>
          <p:cNvPr id="8" name="Content Placeholder 7"/>
          <p:cNvGraphicFramePr>
            <a:graphicFrameLocks noGrp="1"/>
          </p:cNvGraphicFramePr>
          <p:nvPr>
            <p:ph idx="1"/>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81330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Projected Population Change and Percent of Total Projected Change by Race/Ethnicity, 2010-2030, Texas</a:t>
            </a:r>
            <a:endParaRPr lang="en-US" sz="2400"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graphicFrame>
        <p:nvGraphicFramePr>
          <p:cNvPr id="5" name="Content Placeholder 4"/>
          <p:cNvGraphicFramePr>
            <a:graphicFrameLocks noGrp="1"/>
          </p:cNvGraphicFramePr>
          <p:nvPr>
            <p:ph idx="1"/>
            <p:extLst/>
          </p:nvPr>
        </p:nvGraphicFramePr>
        <p:xfrm>
          <a:off x="342900" y="1511300"/>
          <a:ext cx="8458200" cy="489201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6200" y="6478320"/>
            <a:ext cx="8763000" cy="246221"/>
          </a:xfrm>
          <a:prstGeom prst="rect">
            <a:avLst/>
          </a:prstGeom>
          <a:noFill/>
        </p:spPr>
        <p:txBody>
          <a:bodyPr wrap="square" rtlCol="0">
            <a:spAutoFit/>
          </a:bodyPr>
          <a:lstStyle/>
          <a:p>
            <a:pPr marL="798513" marR="0" lvl="0" indent="-798513" algn="l"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Source: Texas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Demographic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Center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2018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Population Projections </a:t>
            </a:r>
          </a:p>
        </p:txBody>
      </p:sp>
    </p:spTree>
    <p:extLst>
      <p:ext uri="{BB962C8B-B14F-4D97-AF65-F5344CB8AC3E}">
        <p14:creationId xmlns:p14="http://schemas.microsoft.com/office/powerpoint/2010/main" val="307168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3313" y="4989200"/>
            <a:ext cx="3062978" cy="1684638"/>
          </a:xfrm>
          <a:prstGeom prst="rect">
            <a:avLst/>
          </a:prstGeom>
        </p:spPr>
      </p:pic>
      <p:sp>
        <p:nvSpPr>
          <p:cNvPr id="4" name="Rectangle 3"/>
          <p:cNvSpPr/>
          <p:nvPr/>
        </p:nvSpPr>
        <p:spPr>
          <a:xfrm>
            <a:off x="0" y="0"/>
            <a:ext cx="9144000" cy="214184"/>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0" y="6643816"/>
            <a:ext cx="9139880" cy="214184"/>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0" y="214184"/>
            <a:ext cx="214184" cy="6643816"/>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8925696" y="214184"/>
            <a:ext cx="214184" cy="6643816"/>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2"/>
          <p:cNvSpPr txBox="1">
            <a:spLocks/>
          </p:cNvSpPr>
          <p:nvPr/>
        </p:nvSpPr>
        <p:spPr>
          <a:xfrm>
            <a:off x="340840" y="449208"/>
            <a:ext cx="8458200" cy="5061035"/>
          </a:xfrm>
          <a:prstGeom prst="rect">
            <a:avLst/>
          </a:prstGeom>
        </p:spPr>
        <p:txBody>
          <a:bodyPr anchor="ct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srgbClr val="205493"/>
                </a:solidFill>
                <a:effectLst/>
                <a:uLnTx/>
                <a:uFillTx/>
                <a:latin typeface="Century Gothic" panose="020B0502020202020204" pitchFamily="34" charset="0"/>
                <a:ea typeface="+mn-ea"/>
                <a:cs typeface="+mn-cs"/>
              </a:rPr>
              <a:t>2020 Census is in </a:t>
            </a:r>
            <a:r>
              <a:rPr kumimoji="0" lang="en-US" sz="2800" b="1" i="0" u="none" strike="noStrike" kern="1200" cap="none" spc="0" normalizeH="0" baseline="0" noProof="0" dirty="0" smtClean="0">
                <a:ln>
                  <a:noFill/>
                </a:ln>
                <a:solidFill>
                  <a:srgbClr val="205493"/>
                </a:solidFill>
                <a:effectLst/>
                <a:uLnTx/>
                <a:uFillTx/>
                <a:latin typeface="Century Gothic" panose="020B0502020202020204" pitchFamily="34" charset="0"/>
                <a:ea typeface="+mn-ea"/>
                <a:cs typeface="+mn-cs"/>
              </a:rPr>
              <a:t>37 </a:t>
            </a:r>
            <a:r>
              <a:rPr kumimoji="0" lang="en-US" sz="2800" b="1" i="0" u="none" strike="noStrike" kern="1200" cap="none" spc="0" normalizeH="0" baseline="0" noProof="0" dirty="0" smtClean="0">
                <a:ln>
                  <a:noFill/>
                </a:ln>
                <a:solidFill>
                  <a:srgbClr val="205493"/>
                </a:solidFill>
                <a:effectLst/>
                <a:uLnTx/>
                <a:uFillTx/>
                <a:latin typeface="Century Gothic" panose="020B0502020202020204" pitchFamily="34" charset="0"/>
                <a:ea typeface="+mn-ea"/>
                <a:cs typeface="+mn-cs"/>
              </a:rPr>
              <a:t>days.</a:t>
            </a:r>
          </a:p>
        </p:txBody>
      </p:sp>
    </p:spTree>
    <p:extLst>
      <p:ext uri="{BB962C8B-B14F-4D97-AF65-F5344CB8AC3E}">
        <p14:creationId xmlns:p14="http://schemas.microsoft.com/office/powerpoint/2010/main" val="81509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3313" y="4989200"/>
            <a:ext cx="3062978" cy="1684638"/>
          </a:xfrm>
          <a:prstGeom prst="rect">
            <a:avLst/>
          </a:prstGeom>
        </p:spPr>
      </p:pic>
      <p:sp>
        <p:nvSpPr>
          <p:cNvPr id="4" name="Rectangle 3"/>
          <p:cNvSpPr/>
          <p:nvPr/>
        </p:nvSpPr>
        <p:spPr>
          <a:xfrm>
            <a:off x="0" y="0"/>
            <a:ext cx="9144000" cy="214184"/>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0" y="6643816"/>
            <a:ext cx="9139880" cy="214184"/>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0" y="214184"/>
            <a:ext cx="214184" cy="6643816"/>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8925696" y="214184"/>
            <a:ext cx="214184" cy="6643816"/>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2"/>
          <p:cNvSpPr txBox="1">
            <a:spLocks/>
          </p:cNvSpPr>
          <p:nvPr/>
        </p:nvSpPr>
        <p:spPr>
          <a:xfrm>
            <a:off x="340840" y="449208"/>
            <a:ext cx="8458200" cy="5061035"/>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srgbClr val="205493"/>
                </a:solidFill>
                <a:effectLst/>
                <a:uLnTx/>
                <a:uFillTx/>
                <a:latin typeface="Century Gothic" panose="020B0502020202020204" pitchFamily="34" charset="0"/>
                <a:ea typeface="+mn-ea"/>
                <a:cs typeface="+mn-cs"/>
              </a:rPr>
              <a:t>Texas Hard to Count Populations</a:t>
            </a:r>
          </a:p>
        </p:txBody>
      </p:sp>
      <p:pic>
        <p:nvPicPr>
          <p:cNvPr id="11" name="Picture 10"/>
          <p:cNvPicPr>
            <a:picLocks noChangeAspect="1"/>
          </p:cNvPicPr>
          <p:nvPr/>
        </p:nvPicPr>
        <p:blipFill>
          <a:blip r:embed="rId4"/>
          <a:stretch>
            <a:fillRect/>
          </a:stretch>
        </p:blipFill>
        <p:spPr>
          <a:xfrm>
            <a:off x="336720" y="1092906"/>
            <a:ext cx="5200640" cy="4984123"/>
          </a:xfrm>
          <a:prstGeom prst="rect">
            <a:avLst/>
          </a:prstGeom>
        </p:spPr>
      </p:pic>
      <p:sp>
        <p:nvSpPr>
          <p:cNvPr id="2" name="TextBox 1"/>
          <p:cNvSpPr txBox="1"/>
          <p:nvPr/>
        </p:nvSpPr>
        <p:spPr>
          <a:xfrm>
            <a:off x="5883313" y="1020726"/>
            <a:ext cx="2882261"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5B9BD5">
                    <a:lumMod val="50000"/>
                  </a:srgbClr>
                </a:solidFill>
                <a:effectLst/>
                <a:uLnTx/>
                <a:uFillTx/>
                <a:latin typeface="Century Gothic" panose="020B0502020202020204" pitchFamily="34" charset="0"/>
                <a:ea typeface="+mn-ea"/>
                <a:cs typeface="+mn-cs"/>
              </a:rPr>
              <a:t>In 2010, an estimated 240,000 Texans were undercounted in the Census.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5B9BD5">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05493"/>
                </a:solidFill>
                <a:effectLst/>
                <a:uLnTx/>
                <a:uFillTx/>
                <a:latin typeface="Century Gothic" panose="020B0502020202020204" pitchFamily="34" charset="0"/>
                <a:ea typeface="+mn-ea"/>
                <a:cs typeface="+mn-cs"/>
              </a:rPr>
              <a:t>An estimated 7 million, or nearly 25%, of Texans live in hard to count neighborhoods</a:t>
            </a:r>
            <a:r>
              <a:rPr kumimoji="0" lang="en-US" sz="1800" b="0" i="0" u="none" strike="noStrike" kern="1200" cap="none" spc="0" normalizeH="0" baseline="0" noProof="0" dirty="0" smtClean="0">
                <a:ln>
                  <a:noFill/>
                </a:ln>
                <a:solidFill>
                  <a:srgbClr val="205493"/>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5493"/>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5B9BD5">
                    <a:lumMod val="50000"/>
                  </a:srgbClr>
                </a:solidFill>
                <a:effectLst/>
                <a:uLnTx/>
                <a:uFillTx/>
                <a:latin typeface="Century Gothic" panose="020B0502020202020204" pitchFamily="34" charset="0"/>
                <a:ea typeface="+mn-ea"/>
                <a:cs typeface="+mn-cs"/>
              </a:rPr>
              <a:t>Some projections indicate up to 500,000 Texans could be undercounted in 2020.</a:t>
            </a:r>
            <a:endParaRPr kumimoji="0" lang="en-US" sz="1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2" name="TextBox 11"/>
          <p:cNvSpPr txBox="1"/>
          <p:nvPr/>
        </p:nvSpPr>
        <p:spPr>
          <a:xfrm>
            <a:off x="256956" y="6446421"/>
            <a:ext cx="8763000" cy="246221"/>
          </a:xfrm>
          <a:prstGeom prst="rect">
            <a:avLst/>
          </a:prstGeom>
          <a:noFill/>
        </p:spPr>
        <p:txBody>
          <a:bodyPr wrap="square" rtlCol="0">
            <a:spAutoFit/>
          </a:bodyPr>
          <a:lstStyle/>
          <a:p>
            <a:pPr marL="798513" marR="0" lvl="0" indent="-798513" algn="l"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Source: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Center for Urban Research of the City University of New York (CUNY) Graduate Center. </a:t>
            </a:r>
            <a:endPar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endParaRPr>
          </a:p>
        </p:txBody>
      </p:sp>
    </p:spTree>
    <p:extLst>
      <p:ext uri="{BB962C8B-B14F-4D97-AF65-F5344CB8AC3E}">
        <p14:creationId xmlns:p14="http://schemas.microsoft.com/office/powerpoint/2010/main" val="12698601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729159" y="1717344"/>
            <a:ext cx="5816325" cy="3222170"/>
            <a:chOff x="2819400" y="1905006"/>
            <a:chExt cx="6194121" cy="3428581"/>
          </a:xfrm>
        </p:grpSpPr>
        <p:sp>
          <p:nvSpPr>
            <p:cNvPr id="9" name="Rectangle 8"/>
            <p:cNvSpPr/>
            <p:nvPr/>
          </p:nvSpPr>
          <p:spPr>
            <a:xfrm>
              <a:off x="2819400" y="1905006"/>
              <a:ext cx="4677250" cy="818731"/>
            </a:xfrm>
            <a:prstGeom prst="rect">
              <a:avLst/>
            </a:prstGeom>
          </p:spPr>
          <p:txBody>
            <a:bodyPr wrap="none">
              <a:spAutoFit/>
            </a:bodyPr>
            <a:lstStyle/>
            <a:p>
              <a:pPr eaLnBrk="1" hangingPunct="1">
                <a:buNone/>
              </a:pPr>
              <a:r>
                <a:rPr lang="en-US" sz="4400" dirty="0" smtClean="0">
                  <a:solidFill>
                    <a:schemeClr val="accent5">
                      <a:lumMod val="50000"/>
                    </a:schemeClr>
                  </a:solidFill>
                  <a:latin typeface="+mj-lt"/>
                </a:rPr>
                <a:t>Lila Valencia, </a:t>
              </a:r>
              <a:r>
                <a:rPr lang="en-US" sz="4400" dirty="0">
                  <a:solidFill>
                    <a:schemeClr val="accent5">
                      <a:lumMod val="50000"/>
                    </a:schemeClr>
                  </a:solidFill>
                  <a:latin typeface="+mj-lt"/>
                </a:rPr>
                <a:t>Ph.D.</a:t>
              </a:r>
            </a:p>
          </p:txBody>
        </p:sp>
        <p:grpSp>
          <p:nvGrpSpPr>
            <p:cNvPr id="10" name="Group 9"/>
            <p:cNvGrpSpPr/>
            <p:nvPr/>
          </p:nvGrpSpPr>
          <p:grpSpPr>
            <a:xfrm>
              <a:off x="3159701" y="2877393"/>
              <a:ext cx="5853820" cy="2456194"/>
              <a:chOff x="1600524" y="3504238"/>
              <a:chExt cx="5853819" cy="2456194"/>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524" y="5419306"/>
                <a:ext cx="380534" cy="380536"/>
              </a:xfrm>
              <a:prstGeom prst="rect">
                <a:avLst/>
              </a:prstGeom>
            </p:spPr>
          </p:pic>
          <p:sp>
            <p:nvSpPr>
              <p:cNvPr id="14" name="TextBox 13"/>
              <p:cNvSpPr txBox="1"/>
              <p:nvPr/>
            </p:nvSpPr>
            <p:spPr>
              <a:xfrm>
                <a:off x="2122976" y="3504238"/>
                <a:ext cx="5331367" cy="2456194"/>
              </a:xfrm>
              <a:prstGeom prst="rect">
                <a:avLst/>
              </a:prstGeom>
              <a:noFill/>
            </p:spPr>
            <p:txBody>
              <a:bodyPr wrap="square" rtlCol="0">
                <a:spAutoFit/>
              </a:bodyPr>
              <a:lstStyle/>
              <a:p>
                <a:pPr>
                  <a:lnSpc>
                    <a:spcPct val="150000"/>
                  </a:lnSpc>
                </a:pPr>
                <a:r>
                  <a:rPr lang="en-US" sz="2400" dirty="0" smtClean="0">
                    <a:solidFill>
                      <a:schemeClr val="accent5">
                        <a:lumMod val="50000"/>
                      </a:schemeClr>
                    </a:solidFill>
                  </a:rPr>
                  <a:t>(210) 458-6530</a:t>
                </a:r>
              </a:p>
              <a:p>
                <a:pPr>
                  <a:lnSpc>
                    <a:spcPct val="150000"/>
                  </a:lnSpc>
                </a:pPr>
                <a:r>
                  <a:rPr lang="en-US" sz="2400" dirty="0" smtClean="0">
                    <a:solidFill>
                      <a:schemeClr val="accent5">
                        <a:lumMod val="50000"/>
                      </a:schemeClr>
                    </a:solidFill>
                  </a:rPr>
                  <a:t>Lila.Valencia@utsa.edu</a:t>
                </a:r>
              </a:p>
              <a:p>
                <a:pPr>
                  <a:lnSpc>
                    <a:spcPct val="150000"/>
                  </a:lnSpc>
                </a:pPr>
                <a:r>
                  <a:rPr lang="en-US" sz="2400" dirty="0" smtClean="0">
                    <a:solidFill>
                      <a:schemeClr val="accent5">
                        <a:lumMod val="50000"/>
                      </a:schemeClr>
                    </a:solidFill>
                  </a:rPr>
                  <a:t>demographics.texas.gov</a:t>
                </a:r>
              </a:p>
              <a:p>
                <a:pPr>
                  <a:lnSpc>
                    <a:spcPct val="150000"/>
                  </a:lnSpc>
                </a:pPr>
                <a:r>
                  <a:rPr lang="en-US" sz="2400" dirty="0" smtClean="0">
                    <a:solidFill>
                      <a:schemeClr val="accent5">
                        <a:lumMod val="50000"/>
                      </a:schemeClr>
                    </a:solidFill>
                  </a:rPr>
                  <a:t>@</a:t>
                </a:r>
                <a:r>
                  <a:rPr lang="en-US" sz="2400" dirty="0">
                    <a:solidFill>
                      <a:schemeClr val="accent5">
                        <a:lumMod val="50000"/>
                      </a:schemeClr>
                    </a:solidFill>
                  </a:rPr>
                  <a:t>TexasDemography</a:t>
                </a:r>
              </a:p>
            </p:txBody>
          </p:sp>
        </p:grpSp>
        <p:pic>
          <p:nvPicPr>
            <p:cNvPr id="11" name="Picture 10"/>
            <p:cNvPicPr>
              <a:picLocks noChangeAspect="1"/>
            </p:cNvPicPr>
            <p:nvPr/>
          </p:nvPicPr>
          <p:blipFill>
            <a:blip r:embed="rId4"/>
            <a:stretch>
              <a:fillRect/>
            </a:stretch>
          </p:blipFill>
          <p:spPr>
            <a:xfrm>
              <a:off x="3145478" y="4240534"/>
              <a:ext cx="367960" cy="367960"/>
            </a:xfrm>
            <a:prstGeom prst="rect">
              <a:avLst/>
            </a:prstGeom>
          </p:spPr>
        </p:pic>
      </p:grpSp>
      <p:sp>
        <p:nvSpPr>
          <p:cNvPr id="2" name="Slide Number Placeholder 1"/>
          <p:cNvSpPr>
            <a:spLocks noGrp="1"/>
          </p:cNvSpPr>
          <p:nvPr>
            <p:ph type="sldNum" sz="quarter" idx="4294967295"/>
          </p:nvPr>
        </p:nvSpPr>
        <p:spPr>
          <a:xfrm>
            <a:off x="8326438" y="6407150"/>
            <a:ext cx="817562" cy="314325"/>
          </a:xfrm>
        </p:spPr>
        <p:txBody>
          <a:bodyPr/>
          <a:lstStyle/>
          <a:p>
            <a:fld id="{2BC1FA3B-F0C1-4F58-90BE-DCC7501F4B28}" type="slidenum">
              <a:rPr lang="en-US" smtClean="0"/>
              <a:pPr/>
              <a:t>34</a:t>
            </a:fld>
            <a:endParaRPr lang="en-US" dirty="0"/>
          </a:p>
        </p:txBody>
      </p:sp>
      <p:grpSp>
        <p:nvGrpSpPr>
          <p:cNvPr id="3" name="Group 2"/>
          <p:cNvGrpSpPr/>
          <p:nvPr/>
        </p:nvGrpSpPr>
        <p:grpSpPr>
          <a:xfrm>
            <a:off x="318052" y="5513768"/>
            <a:ext cx="8492573" cy="1344232"/>
            <a:chOff x="318052" y="5513768"/>
            <a:chExt cx="8492573" cy="1344232"/>
          </a:xfrm>
        </p:grpSpPr>
        <p:cxnSp>
          <p:nvCxnSpPr>
            <p:cNvPr id="4" name="Straight Connector 3"/>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6" name="Straight Connector 5"/>
            <p:cNvCxnSpPr/>
            <p:nvPr/>
          </p:nvCxnSpPr>
          <p:spPr>
            <a:xfrm>
              <a:off x="6486525" y="6467475"/>
              <a:ext cx="2324100"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 name="AutoShape 2" descr="Image result for telephone icon vector"/>
          <p:cNvSpPr>
            <a:spLocks noChangeAspect="1" noChangeArrowheads="1"/>
          </p:cNvSpPr>
          <p:nvPr/>
        </p:nvSpPr>
        <p:spPr bwMode="auto">
          <a:xfrm>
            <a:off x="1829550" y="3172108"/>
            <a:ext cx="290141" cy="2553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4" name="Picture 10" descr="Image result for telephone icon vector"/>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60664" y="2719896"/>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7">
            <a:grayscl/>
          </a:blip>
          <a:stretch>
            <a:fillRect/>
          </a:stretch>
        </p:blipFill>
        <p:spPr>
          <a:xfrm>
            <a:off x="2032267" y="3342778"/>
            <a:ext cx="390195" cy="390523"/>
          </a:xfrm>
          <a:prstGeom prst="rect">
            <a:avLst/>
          </a:prstGeom>
        </p:spPr>
      </p:pic>
    </p:spTree>
    <p:extLst>
      <p:ext uri="{BB962C8B-B14F-4D97-AF65-F5344CB8AC3E}">
        <p14:creationId xmlns:p14="http://schemas.microsoft.com/office/powerpoint/2010/main" val="4071143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26438" y="6407150"/>
            <a:ext cx="817562" cy="3143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sp>
        <p:nvSpPr>
          <p:cNvPr id="5" name="Rectangle 1"/>
          <p:cNvSpPr>
            <a:spLocks noChangeArrowheads="1"/>
          </p:cNvSpPr>
          <p:nvPr/>
        </p:nvSpPr>
        <p:spPr bwMode="auto">
          <a:xfrm>
            <a:off x="66924" y="1970467"/>
            <a:ext cx="580909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254061"/>
                </a:solidFill>
                <a:effectLst/>
                <a:uLnTx/>
                <a:uFillTx/>
                <a:latin typeface="Calibri" panose="020F0502020204030204"/>
                <a:ea typeface="Calibri" panose="020F0502020204030204" pitchFamily="34" charset="0"/>
                <a:cs typeface="+mn-cs"/>
              </a:rPr>
              <a:t>Texas added </a:t>
            </a:r>
            <a:r>
              <a:rPr kumimoji="0" lang="en-US" altLang="en-US" sz="1800" b="0" i="0" u="none" strike="noStrike" kern="1200" cap="none" spc="0" normalizeH="0" baseline="0" noProof="0" dirty="0" smtClean="0">
                <a:ln>
                  <a:noFill/>
                </a:ln>
                <a:solidFill>
                  <a:srgbClr val="254061"/>
                </a:solidFill>
                <a:effectLst/>
                <a:uLnTx/>
                <a:uFillTx/>
                <a:latin typeface="Calibri" panose="020F0502020204030204"/>
                <a:ea typeface="Calibri" panose="020F0502020204030204" pitchFamily="34" charset="0"/>
                <a:cs typeface="+mn-cs"/>
              </a:rPr>
              <a:t>367,215 </a:t>
            </a:r>
            <a:r>
              <a:rPr kumimoji="0" lang="en-US" altLang="en-US" sz="1800" b="0" i="0" u="none" strike="noStrike" kern="1200" cap="none" spc="0" normalizeH="0" baseline="0" noProof="0" dirty="0">
                <a:ln>
                  <a:noFill/>
                </a:ln>
                <a:solidFill>
                  <a:srgbClr val="254061"/>
                </a:solidFill>
                <a:effectLst/>
                <a:uLnTx/>
                <a:uFillTx/>
                <a:latin typeface="Calibri" panose="020F0502020204030204"/>
                <a:ea typeface="Calibri" panose="020F0502020204030204" pitchFamily="34" charset="0"/>
                <a:cs typeface="+mn-cs"/>
              </a:rPr>
              <a:t>people between July 1, </a:t>
            </a:r>
            <a:r>
              <a:rPr kumimoji="0" lang="en-US" altLang="en-US" sz="1800" b="0" i="0" u="none" strike="noStrike" kern="1200" cap="none" spc="0" normalizeH="0" baseline="0" noProof="0" dirty="0" smtClean="0">
                <a:ln>
                  <a:noFill/>
                </a:ln>
                <a:solidFill>
                  <a:srgbClr val="254061"/>
                </a:solidFill>
                <a:effectLst/>
                <a:uLnTx/>
                <a:uFillTx/>
                <a:latin typeface="Calibri" panose="020F0502020204030204"/>
                <a:ea typeface="Calibri" panose="020F0502020204030204" pitchFamily="34" charset="0"/>
                <a:cs typeface="+mn-cs"/>
              </a:rPr>
              <a:t>2018 </a:t>
            </a:r>
            <a:r>
              <a:rPr kumimoji="0" lang="en-US" altLang="en-US" sz="1800" b="0" i="0" u="none" strike="noStrike" kern="1200" cap="none" spc="0" normalizeH="0" baseline="0" noProof="0" dirty="0">
                <a:ln>
                  <a:noFill/>
                </a:ln>
                <a:solidFill>
                  <a:srgbClr val="254061"/>
                </a:solidFill>
                <a:effectLst/>
                <a:uLnTx/>
                <a:uFillTx/>
                <a:latin typeface="Calibri" panose="020F0502020204030204"/>
                <a:ea typeface="Calibri" panose="020F0502020204030204" pitchFamily="34" charset="0"/>
                <a:cs typeface="+mn-cs"/>
              </a:rPr>
              <a:t>and </a:t>
            </a:r>
            <a:r>
              <a:rPr kumimoji="0" lang="en-US" altLang="en-US" sz="1800" b="0" i="0" u="none" strike="noStrike" kern="1200" cap="none" spc="0" normalizeH="0" baseline="0" noProof="0" dirty="0" smtClean="0">
                <a:ln>
                  <a:noFill/>
                </a:ln>
                <a:solidFill>
                  <a:srgbClr val="254061"/>
                </a:solidFill>
                <a:effectLst/>
                <a:uLnTx/>
                <a:uFillTx/>
                <a:latin typeface="Calibri" panose="020F0502020204030204"/>
                <a:ea typeface="Calibri" panose="020F0502020204030204" pitchFamily="34" charset="0"/>
                <a:cs typeface="+mn-cs"/>
              </a:rPr>
              <a:t>   July </a:t>
            </a:r>
            <a:r>
              <a:rPr kumimoji="0" lang="en-US" altLang="en-US" sz="1800" b="0" i="0" u="none" strike="noStrike" kern="1200" cap="none" spc="0" normalizeH="0" baseline="0" noProof="0" dirty="0">
                <a:ln>
                  <a:noFill/>
                </a:ln>
                <a:solidFill>
                  <a:srgbClr val="254061"/>
                </a:solidFill>
                <a:effectLst/>
                <a:uLnTx/>
                <a:uFillTx/>
                <a:latin typeface="Calibri" panose="020F0502020204030204"/>
                <a:ea typeface="Calibri" panose="020F0502020204030204" pitchFamily="34" charset="0"/>
                <a:cs typeface="+mn-cs"/>
              </a:rPr>
              <a:t>1, </a:t>
            </a:r>
            <a:r>
              <a:rPr kumimoji="0" lang="en-US" altLang="en-US" sz="1800" b="0" i="0" u="none" strike="noStrike" kern="1200" cap="none" spc="0" normalizeH="0" baseline="0" noProof="0" dirty="0" smtClean="0">
                <a:ln>
                  <a:noFill/>
                </a:ln>
                <a:solidFill>
                  <a:srgbClr val="254061"/>
                </a:solidFill>
                <a:effectLst/>
                <a:uLnTx/>
                <a:uFillTx/>
                <a:latin typeface="Calibri" panose="020F0502020204030204"/>
                <a:ea typeface="Calibri" panose="020F0502020204030204" pitchFamily="34" charset="0"/>
                <a:cs typeface="+mn-cs"/>
              </a:rPr>
              <a:t>2019. </a:t>
            </a:r>
            <a:endParaRPr kumimoji="0" lang="en-US" altLang="en-US" sz="1800" b="0" i="0" u="none" strike="noStrike" kern="1200" cap="none" spc="0" normalizeH="0" baseline="0" noProof="0" dirty="0">
              <a:ln>
                <a:noFill/>
              </a:ln>
              <a:solidFill>
                <a:srgbClr val="254061"/>
              </a:solidFill>
              <a:effectLst/>
              <a:uLnTx/>
              <a:uFillTx/>
              <a:latin typeface="Calibri" panose="020F0502020204030204"/>
              <a:ea typeface="Calibri" panose="020F0502020204030204" pitchFamily="34" charset="0"/>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254061"/>
              </a:solidFill>
              <a:effectLst/>
              <a:uLnTx/>
              <a:uFillTx/>
              <a:latin typeface="Calibri" panose="020F0502020204030204"/>
              <a:ea typeface="Calibri" panose="020F0502020204030204" pitchFamily="34" charset="0"/>
              <a:cs typeface="+mn-cs"/>
            </a:endParaRPr>
          </a:p>
          <a:p>
            <a:pPr marL="380990" marR="0" lvl="0" indent="-38099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254061"/>
                </a:solidFill>
                <a:effectLst/>
                <a:uLnTx/>
                <a:uFillTx/>
                <a:latin typeface="Calibri Light" panose="020F0302020204030204"/>
                <a:ea typeface="Calibri" panose="020F0502020204030204" pitchFamily="34" charset="0"/>
                <a:cs typeface="+mn-cs"/>
              </a:rPr>
              <a:t>About </a:t>
            </a:r>
            <a:r>
              <a:rPr kumimoji="0" lang="en-US" altLang="en-US" sz="1800" b="0" i="0" u="none" strike="noStrike" kern="1200" cap="none" spc="0" normalizeH="0" baseline="0" noProof="0" dirty="0" smtClean="0">
                <a:ln>
                  <a:noFill/>
                </a:ln>
                <a:solidFill>
                  <a:srgbClr val="254061"/>
                </a:solidFill>
                <a:effectLst/>
                <a:uLnTx/>
                <a:uFillTx/>
                <a:latin typeface="Calibri Light" panose="020F0302020204030204"/>
                <a:ea typeface="Calibri" panose="020F0502020204030204" pitchFamily="34" charset="0"/>
                <a:cs typeface="+mn-cs"/>
              </a:rPr>
              <a:t>1,006 </a:t>
            </a:r>
            <a:r>
              <a:rPr kumimoji="0" lang="en-US" altLang="en-US" sz="1800" b="0" i="0" u="none" strike="noStrike" kern="1200" cap="none" spc="0" normalizeH="0" baseline="0" noProof="0" dirty="0">
                <a:ln>
                  <a:noFill/>
                </a:ln>
                <a:solidFill>
                  <a:srgbClr val="254061"/>
                </a:solidFill>
                <a:effectLst/>
                <a:uLnTx/>
                <a:uFillTx/>
                <a:latin typeface="Calibri Light" panose="020F0302020204030204"/>
                <a:ea typeface="Calibri" panose="020F0502020204030204" pitchFamily="34" charset="0"/>
                <a:cs typeface="+mn-cs"/>
              </a:rPr>
              <a:t>people per day added to our population. </a:t>
            </a:r>
          </a:p>
          <a:p>
            <a:pPr marL="380990" marR="0" lvl="0" indent="-38099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1800" b="0" i="0" u="none" strike="noStrike" kern="1200" cap="none" spc="0" normalizeH="0" baseline="0" noProof="0" dirty="0">
              <a:ln>
                <a:noFill/>
              </a:ln>
              <a:solidFill>
                <a:srgbClr val="254061"/>
              </a:solidFill>
              <a:effectLst/>
              <a:uLnTx/>
              <a:uFillTx/>
              <a:latin typeface="Calibri Light" panose="020F0302020204030204"/>
              <a:ea typeface="Calibri" panose="020F0502020204030204" pitchFamily="34" charset="0"/>
              <a:cs typeface="+mn-cs"/>
            </a:endParaRPr>
          </a:p>
          <a:p>
            <a:pPr marL="990575" marR="0" lvl="1" indent="-38099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254061"/>
                </a:solidFill>
                <a:effectLst/>
                <a:uLnTx/>
                <a:uFillTx/>
                <a:latin typeface="Calibri Light" panose="020F0302020204030204"/>
                <a:ea typeface="Calibri" panose="020F0502020204030204" pitchFamily="34" charset="0"/>
                <a:cs typeface="+mn-cs"/>
              </a:rPr>
              <a:t>About </a:t>
            </a:r>
            <a:r>
              <a:rPr kumimoji="0" lang="en-US" altLang="en-US" sz="1800" b="0" i="0" u="none" strike="noStrike" kern="1200" cap="none" spc="0" normalizeH="0" baseline="0" noProof="0" dirty="0" smtClean="0">
                <a:ln>
                  <a:noFill/>
                </a:ln>
                <a:solidFill>
                  <a:srgbClr val="254061"/>
                </a:solidFill>
                <a:effectLst/>
                <a:uLnTx/>
                <a:uFillTx/>
                <a:latin typeface="Calibri Light" panose="020F0302020204030204"/>
                <a:ea typeface="Calibri" panose="020F0502020204030204" pitchFamily="34" charset="0"/>
                <a:cs typeface="+mn-cs"/>
              </a:rPr>
              <a:t>483 </a:t>
            </a:r>
            <a:r>
              <a:rPr kumimoji="0" lang="en-US" altLang="en-US" sz="1800" b="0" i="0" u="none" strike="noStrike" kern="1200" cap="none" spc="0" normalizeH="0" baseline="0" noProof="0" dirty="0">
                <a:ln>
                  <a:noFill/>
                </a:ln>
                <a:solidFill>
                  <a:srgbClr val="254061"/>
                </a:solidFill>
                <a:effectLst/>
                <a:uLnTx/>
                <a:uFillTx/>
                <a:latin typeface="Calibri Light" panose="020F0302020204030204"/>
                <a:ea typeface="Calibri" panose="020F0502020204030204" pitchFamily="34" charset="0"/>
                <a:cs typeface="+mn-cs"/>
              </a:rPr>
              <a:t>persons per day from natural increase (more births than deaths)</a:t>
            </a:r>
          </a:p>
          <a:p>
            <a:pPr marL="990575" marR="0" lvl="1" indent="-38099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1800" b="0" i="0" u="none" strike="noStrike" kern="1200" cap="none" spc="0" normalizeH="0" baseline="0" noProof="0" dirty="0">
              <a:ln>
                <a:noFill/>
              </a:ln>
              <a:solidFill>
                <a:srgbClr val="254061"/>
              </a:solidFill>
              <a:effectLst/>
              <a:uLnTx/>
              <a:uFillTx/>
              <a:latin typeface="Calibri Light" panose="020F0302020204030204"/>
              <a:ea typeface="Calibri" panose="020F0502020204030204" pitchFamily="34" charset="0"/>
              <a:cs typeface="+mn-cs"/>
            </a:endParaRPr>
          </a:p>
          <a:p>
            <a:pPr marL="990575" marR="0" lvl="1" indent="-38099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254061"/>
                </a:solidFill>
                <a:effectLst/>
                <a:uLnTx/>
                <a:uFillTx/>
                <a:latin typeface="Calibri Light" panose="020F0302020204030204"/>
                <a:ea typeface="Calibri" panose="020F0502020204030204" pitchFamily="34" charset="0"/>
                <a:cs typeface="+mn-cs"/>
              </a:rPr>
              <a:t>About </a:t>
            </a:r>
            <a:r>
              <a:rPr kumimoji="0" lang="en-US" altLang="en-US" sz="1800" b="0" i="0" u="none" strike="noStrike" kern="1200" cap="none" spc="0" normalizeH="0" baseline="0" noProof="0" dirty="0" smtClean="0">
                <a:ln>
                  <a:noFill/>
                </a:ln>
                <a:solidFill>
                  <a:srgbClr val="254061"/>
                </a:solidFill>
                <a:effectLst/>
                <a:uLnTx/>
                <a:uFillTx/>
                <a:latin typeface="Calibri Light" panose="020F0302020204030204"/>
                <a:ea typeface="Calibri" panose="020F0502020204030204" pitchFamily="34" charset="0"/>
                <a:cs typeface="+mn-cs"/>
              </a:rPr>
              <a:t>523 </a:t>
            </a:r>
            <a:r>
              <a:rPr kumimoji="0" lang="en-US" altLang="en-US" sz="1800" b="0" i="0" u="none" strike="noStrike" kern="1200" cap="none" spc="0" normalizeH="0" baseline="0" noProof="0" dirty="0">
                <a:ln>
                  <a:noFill/>
                </a:ln>
                <a:solidFill>
                  <a:srgbClr val="254061"/>
                </a:solidFill>
                <a:effectLst/>
                <a:uLnTx/>
                <a:uFillTx/>
                <a:latin typeface="Calibri Light" panose="020F0302020204030204"/>
                <a:ea typeface="Calibri" panose="020F0502020204030204" pitchFamily="34" charset="0"/>
                <a:cs typeface="+mn-cs"/>
              </a:rPr>
              <a:t>per day from net migration </a:t>
            </a:r>
            <a:r>
              <a:rPr kumimoji="0" lang="en-US" altLang="en-US" sz="1800" b="0" i="0" u="none" strike="noStrike" kern="1200" cap="none" spc="0" normalizeH="0" baseline="0" noProof="0" dirty="0" smtClean="0">
                <a:ln>
                  <a:noFill/>
                </a:ln>
                <a:solidFill>
                  <a:srgbClr val="254061"/>
                </a:solidFill>
                <a:effectLst/>
                <a:uLnTx/>
                <a:uFillTx/>
                <a:latin typeface="Calibri Light" panose="020F0302020204030204"/>
                <a:ea typeface="Calibri" panose="020F0502020204030204" pitchFamily="34" charset="0"/>
                <a:cs typeface="+mn-cs"/>
              </a:rPr>
              <a:t>(178 </a:t>
            </a:r>
            <a:r>
              <a:rPr kumimoji="0" lang="en-US" altLang="en-US" sz="1800" b="0" i="0" u="none" strike="noStrike" kern="1200" cap="none" spc="0" normalizeH="0" baseline="0" noProof="0" dirty="0">
                <a:ln>
                  <a:noFill/>
                </a:ln>
                <a:solidFill>
                  <a:srgbClr val="254061"/>
                </a:solidFill>
                <a:effectLst/>
                <a:uLnTx/>
                <a:uFillTx/>
                <a:latin typeface="Calibri Light" panose="020F0302020204030204"/>
                <a:ea typeface="Calibri" panose="020F0502020204030204" pitchFamily="34" charset="0"/>
                <a:cs typeface="+mn-cs"/>
              </a:rPr>
              <a:t>international and </a:t>
            </a:r>
            <a:r>
              <a:rPr kumimoji="0" lang="en-US" altLang="en-US" sz="1800" b="0" i="0" u="none" strike="noStrike" kern="1200" cap="none" spc="0" normalizeH="0" baseline="0" noProof="0" dirty="0" smtClean="0">
                <a:ln>
                  <a:noFill/>
                </a:ln>
                <a:solidFill>
                  <a:srgbClr val="254061"/>
                </a:solidFill>
                <a:effectLst/>
                <a:uLnTx/>
                <a:uFillTx/>
                <a:latin typeface="Calibri Light" panose="020F0302020204030204"/>
                <a:ea typeface="Calibri" panose="020F0502020204030204" pitchFamily="34" charset="0"/>
                <a:cs typeface="+mn-cs"/>
              </a:rPr>
              <a:t>345 </a:t>
            </a:r>
            <a:r>
              <a:rPr kumimoji="0" lang="en-US" altLang="en-US" sz="1800" b="0" i="0" u="none" strike="noStrike" kern="1200" cap="none" spc="0" normalizeH="0" baseline="0" noProof="0" dirty="0">
                <a:ln>
                  <a:noFill/>
                </a:ln>
                <a:solidFill>
                  <a:srgbClr val="254061"/>
                </a:solidFill>
                <a:effectLst/>
                <a:uLnTx/>
                <a:uFillTx/>
                <a:latin typeface="Calibri Light" panose="020F0302020204030204"/>
                <a:ea typeface="Calibri" panose="020F0502020204030204" pitchFamily="34" charset="0"/>
                <a:cs typeface="+mn-cs"/>
              </a:rPr>
              <a:t>domestic migrants per day).</a:t>
            </a:r>
            <a:endParaRPr kumimoji="0" lang="en-US" altLang="en-US" sz="1800" b="0" i="0" u="none" strike="noStrike" kern="1200" cap="none" spc="0" normalizeH="0" baseline="0" noProof="0" dirty="0">
              <a:ln>
                <a:noFill/>
              </a:ln>
              <a:solidFill>
                <a:srgbClr val="254061"/>
              </a:solidFill>
              <a:effectLst/>
              <a:uLnTx/>
              <a:uFillTx/>
              <a:latin typeface="Calibri Light" panose="020F0302020204030204"/>
              <a:ea typeface="+mn-ea"/>
              <a:cs typeface="+mn-cs"/>
            </a:endParaRPr>
          </a:p>
        </p:txBody>
      </p:sp>
      <p:graphicFrame>
        <p:nvGraphicFramePr>
          <p:cNvPr id="6" name="Chart 5"/>
          <p:cNvGraphicFramePr/>
          <p:nvPr>
            <p:extLst/>
          </p:nvPr>
        </p:nvGraphicFramePr>
        <p:xfrm>
          <a:off x="5311471" y="1831968"/>
          <a:ext cx="3959750" cy="375768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5644" y="6457890"/>
            <a:ext cx="5460243"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U.S. Census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Bureau,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2018 Population Estimates.					</a:t>
            </a:r>
          </a:p>
        </p:txBody>
      </p:sp>
    </p:spTree>
    <p:extLst>
      <p:ext uri="{BB962C8B-B14F-4D97-AF65-F5344CB8AC3E}">
        <p14:creationId xmlns:p14="http://schemas.microsoft.com/office/powerpoint/2010/main" val="271627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Estimates of Components </a:t>
            </a:r>
            <a:r>
              <a:rPr lang="en-US" sz="2400" dirty="0"/>
              <a:t>of </a:t>
            </a:r>
            <a:r>
              <a:rPr lang="en-US" sz="2400" dirty="0" smtClean="0"/>
              <a:t>Population </a:t>
            </a:r>
            <a:r>
              <a:rPr lang="en-US" sz="2400" dirty="0"/>
              <a:t>C</a:t>
            </a:r>
            <a:r>
              <a:rPr lang="en-US" sz="2400" dirty="0" smtClean="0"/>
              <a:t>hange, </a:t>
            </a:r>
            <a:r>
              <a:rPr lang="en-US" sz="2400" dirty="0"/>
              <a:t>Texas, </a:t>
            </a:r>
            <a:r>
              <a:rPr lang="en-US" sz="2400" dirty="0" smtClean="0"/>
              <a:t>2011-2019</a:t>
            </a:r>
            <a:endParaRPr lang="en-US" sz="2400" dirty="0"/>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Arial" charset="0"/>
                <a:ea typeface="ＭＳ Ｐゴシック" pitchFamily="-1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8FA5D1"/>
              </a:solidFill>
              <a:effectLst/>
              <a:uLnTx/>
              <a:uFillTx/>
              <a:latin typeface="Arial" charset="0"/>
              <a:ea typeface="ＭＳ Ｐゴシック" pitchFamily="-16" charset="-128"/>
              <a:cs typeface="+mn-cs"/>
            </a:endParaRPr>
          </a:p>
        </p:txBody>
      </p:sp>
      <p:sp>
        <p:nvSpPr>
          <p:cNvPr id="8" name="TextBox 7"/>
          <p:cNvSpPr txBox="1"/>
          <p:nvPr/>
        </p:nvSpPr>
        <p:spPr>
          <a:xfrm>
            <a:off x="228600" y="6459866"/>
            <a:ext cx="9067800"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prstClr val="black">
                    <a:lumMod val="50000"/>
                    <a:lumOff val="50000"/>
                  </a:prstClr>
                </a:solidFill>
                <a:effectLst/>
                <a:uLnTx/>
                <a:uFillTx/>
                <a:latin typeface="Arial" charset="0"/>
                <a:ea typeface="ＭＳ Ｐゴシック" pitchFamily="-16" charset="-128"/>
                <a:cs typeface="+mn-cs"/>
              </a:rPr>
              <a:t>Source: U.S. Census Bureau, 2019 Vintage population estimates</a:t>
            </a:r>
            <a:endParaRPr kumimoji="0" lang="en-US" sz="10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16" charset="-128"/>
              <a:cs typeface="+mn-cs"/>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447870890"/>
              </p:ext>
            </p:extLst>
          </p:nvPr>
        </p:nvGraphicFramePr>
        <p:xfrm>
          <a:off x="228600" y="1511300"/>
          <a:ext cx="8607425" cy="48950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1761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097" y="152400"/>
            <a:ext cx="6858000" cy="990600"/>
          </a:xfrm>
        </p:spPr>
        <p:txBody>
          <a:bodyPr>
            <a:noAutofit/>
          </a:bodyPr>
          <a:lstStyle/>
          <a:p>
            <a:r>
              <a:rPr lang="en-US" sz="2400" dirty="0"/>
              <a:t>Total Estimated Population by County, Texas, </a:t>
            </a:r>
            <a:r>
              <a:rPr lang="en-US" sz="2400" dirty="0" smtClean="0"/>
              <a:t>2018</a:t>
            </a:r>
            <a:endParaRPr lang="en-US" sz="2400" dirty="0"/>
          </a:p>
        </p:txBody>
      </p:sp>
      <p:sp>
        <p:nvSpPr>
          <p:cNvPr id="15" name="TextBox 14"/>
          <p:cNvSpPr txBox="1"/>
          <p:nvPr/>
        </p:nvSpPr>
        <p:spPr>
          <a:xfrm>
            <a:off x="1" y="6510048"/>
            <a:ext cx="306045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U.S. Census Bureau,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2018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Population Estimates</a:t>
            </a:r>
          </a:p>
        </p:txBody>
      </p:sp>
      <p:pic>
        <p:nvPicPr>
          <p:cNvPr id="7" name="Picture 6"/>
          <p:cNvPicPr>
            <a:picLocks noChangeAspect="1"/>
          </p:cNvPicPr>
          <p:nvPr/>
        </p:nvPicPr>
        <p:blipFill rotWithShape="1">
          <a:blip r:embed="rId3"/>
          <a:srcRect l="5703" t="17945" r="2052" b="14969"/>
          <a:stretch/>
        </p:blipFill>
        <p:spPr>
          <a:xfrm>
            <a:off x="1778400" y="1143000"/>
            <a:ext cx="5796000" cy="5512238"/>
          </a:xfrm>
          <a:prstGeom prst="rect">
            <a:avLst/>
          </a:prstGeom>
        </p:spPr>
      </p:pic>
      <p:sp>
        <p:nvSpPr>
          <p:cNvPr id="5" name="Isosceles Triangle 4"/>
          <p:cNvSpPr/>
          <p:nvPr/>
        </p:nvSpPr>
        <p:spPr>
          <a:xfrm rot="21366823">
            <a:off x="5302652" y="2971214"/>
            <a:ext cx="1441813" cy="1726906"/>
          </a:xfrm>
          <a:prstGeom prst="triangle">
            <a:avLst/>
          </a:prstGeom>
          <a:noFill/>
          <a:ln w="38100">
            <a:solidFill>
              <a:schemeClr val="accent2">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9"/>
          <p:cNvSpPr/>
          <p:nvPr/>
        </p:nvSpPr>
        <p:spPr>
          <a:xfrm>
            <a:off x="4796134" y="2519628"/>
            <a:ext cx="1135780" cy="3330341"/>
          </a:xfrm>
          <a:custGeom>
            <a:avLst/>
            <a:gdLst>
              <a:gd name="connsiteX0" fmla="*/ 0 w 1020216"/>
              <a:gd name="connsiteY0" fmla="*/ 3295291 h 3295291"/>
              <a:gd name="connsiteX1" fmla="*/ 34506 w 1020216"/>
              <a:gd name="connsiteY1" fmla="*/ 3209027 h 3295291"/>
              <a:gd name="connsiteX2" fmla="*/ 69011 w 1020216"/>
              <a:gd name="connsiteY2" fmla="*/ 3157268 h 3295291"/>
              <a:gd name="connsiteX3" fmla="*/ 86264 w 1020216"/>
              <a:gd name="connsiteY3" fmla="*/ 3105510 h 3295291"/>
              <a:gd name="connsiteX4" fmla="*/ 155276 w 1020216"/>
              <a:gd name="connsiteY4" fmla="*/ 3001993 h 3295291"/>
              <a:gd name="connsiteX5" fmla="*/ 189781 w 1020216"/>
              <a:gd name="connsiteY5" fmla="*/ 2950234 h 3295291"/>
              <a:gd name="connsiteX6" fmla="*/ 224287 w 1020216"/>
              <a:gd name="connsiteY6" fmla="*/ 2898476 h 3295291"/>
              <a:gd name="connsiteX7" fmla="*/ 276045 w 1020216"/>
              <a:gd name="connsiteY7" fmla="*/ 2743200 h 3295291"/>
              <a:gd name="connsiteX8" fmla="*/ 293298 w 1020216"/>
              <a:gd name="connsiteY8" fmla="*/ 2691442 h 3295291"/>
              <a:gd name="connsiteX9" fmla="*/ 327804 w 1020216"/>
              <a:gd name="connsiteY9" fmla="*/ 2553419 h 3295291"/>
              <a:gd name="connsiteX10" fmla="*/ 345057 w 1020216"/>
              <a:gd name="connsiteY10" fmla="*/ 2501661 h 3295291"/>
              <a:gd name="connsiteX11" fmla="*/ 362310 w 1020216"/>
              <a:gd name="connsiteY11" fmla="*/ 2432649 h 3295291"/>
              <a:gd name="connsiteX12" fmla="*/ 379562 w 1020216"/>
              <a:gd name="connsiteY12" fmla="*/ 2380891 h 3295291"/>
              <a:gd name="connsiteX13" fmla="*/ 396815 w 1020216"/>
              <a:gd name="connsiteY13" fmla="*/ 2311880 h 3295291"/>
              <a:gd name="connsiteX14" fmla="*/ 483079 w 1020216"/>
              <a:gd name="connsiteY14" fmla="*/ 2242868 h 3295291"/>
              <a:gd name="connsiteX15" fmla="*/ 586596 w 1020216"/>
              <a:gd name="connsiteY15" fmla="*/ 2173857 h 3295291"/>
              <a:gd name="connsiteX16" fmla="*/ 621102 w 1020216"/>
              <a:gd name="connsiteY16" fmla="*/ 2018582 h 3295291"/>
              <a:gd name="connsiteX17" fmla="*/ 638355 w 1020216"/>
              <a:gd name="connsiteY17" fmla="*/ 1966823 h 3295291"/>
              <a:gd name="connsiteX18" fmla="*/ 672861 w 1020216"/>
              <a:gd name="connsiteY18" fmla="*/ 1828800 h 3295291"/>
              <a:gd name="connsiteX19" fmla="*/ 724619 w 1020216"/>
              <a:gd name="connsiteY19" fmla="*/ 1621766 h 3295291"/>
              <a:gd name="connsiteX20" fmla="*/ 741872 w 1020216"/>
              <a:gd name="connsiteY20" fmla="*/ 1552755 h 3295291"/>
              <a:gd name="connsiteX21" fmla="*/ 776378 w 1020216"/>
              <a:gd name="connsiteY21" fmla="*/ 1500997 h 3295291"/>
              <a:gd name="connsiteX22" fmla="*/ 793630 w 1020216"/>
              <a:gd name="connsiteY22" fmla="*/ 1449238 h 3295291"/>
              <a:gd name="connsiteX23" fmla="*/ 862642 w 1020216"/>
              <a:gd name="connsiteY23" fmla="*/ 1345721 h 3295291"/>
              <a:gd name="connsiteX24" fmla="*/ 914400 w 1020216"/>
              <a:gd name="connsiteY24" fmla="*/ 862642 h 3295291"/>
              <a:gd name="connsiteX25" fmla="*/ 983411 w 1020216"/>
              <a:gd name="connsiteY25" fmla="*/ 741872 h 3295291"/>
              <a:gd name="connsiteX26" fmla="*/ 1017917 w 1020216"/>
              <a:gd name="connsiteY26" fmla="*/ 621102 h 3295291"/>
              <a:gd name="connsiteX27" fmla="*/ 1017917 w 1020216"/>
              <a:gd name="connsiteY27" fmla="*/ 0 h 32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0216" h="3295291">
                <a:moveTo>
                  <a:pt x="0" y="3295291"/>
                </a:moveTo>
                <a:cubicBezTo>
                  <a:pt x="11502" y="3266536"/>
                  <a:pt x="20656" y="3236727"/>
                  <a:pt x="34506" y="3209027"/>
                </a:cubicBezTo>
                <a:cubicBezTo>
                  <a:pt x="43779" y="3190481"/>
                  <a:pt x="59738" y="3175814"/>
                  <a:pt x="69011" y="3157268"/>
                </a:cubicBezTo>
                <a:cubicBezTo>
                  <a:pt x="77144" y="3141002"/>
                  <a:pt x="77432" y="3121407"/>
                  <a:pt x="86264" y="3105510"/>
                </a:cubicBezTo>
                <a:cubicBezTo>
                  <a:pt x="106404" y="3069258"/>
                  <a:pt x="132272" y="3036499"/>
                  <a:pt x="155276" y="3001993"/>
                </a:cubicBezTo>
                <a:lnTo>
                  <a:pt x="189781" y="2950234"/>
                </a:lnTo>
                <a:lnTo>
                  <a:pt x="224287" y="2898476"/>
                </a:lnTo>
                <a:lnTo>
                  <a:pt x="276045" y="2743200"/>
                </a:lnTo>
                <a:cubicBezTo>
                  <a:pt x="281796" y="2725947"/>
                  <a:pt x="288887" y="2709085"/>
                  <a:pt x="293298" y="2691442"/>
                </a:cubicBezTo>
                <a:cubicBezTo>
                  <a:pt x="304800" y="2645434"/>
                  <a:pt x="312807" y="2598409"/>
                  <a:pt x="327804" y="2553419"/>
                </a:cubicBezTo>
                <a:cubicBezTo>
                  <a:pt x="333555" y="2536166"/>
                  <a:pt x="340061" y="2519147"/>
                  <a:pt x="345057" y="2501661"/>
                </a:cubicBezTo>
                <a:cubicBezTo>
                  <a:pt x="351571" y="2478861"/>
                  <a:pt x="355796" y="2455449"/>
                  <a:pt x="362310" y="2432649"/>
                </a:cubicBezTo>
                <a:cubicBezTo>
                  <a:pt x="367306" y="2415163"/>
                  <a:pt x="374566" y="2398377"/>
                  <a:pt x="379562" y="2380891"/>
                </a:cubicBezTo>
                <a:cubicBezTo>
                  <a:pt x="386076" y="2358092"/>
                  <a:pt x="387474" y="2333674"/>
                  <a:pt x="396815" y="2311880"/>
                </a:cubicBezTo>
                <a:cubicBezTo>
                  <a:pt x="430686" y="2232848"/>
                  <a:pt x="421054" y="2277326"/>
                  <a:pt x="483079" y="2242868"/>
                </a:cubicBezTo>
                <a:cubicBezTo>
                  <a:pt x="519331" y="2222728"/>
                  <a:pt x="586596" y="2173857"/>
                  <a:pt x="586596" y="2173857"/>
                </a:cubicBezTo>
                <a:cubicBezTo>
                  <a:pt x="625435" y="2057340"/>
                  <a:pt x="580616" y="2200765"/>
                  <a:pt x="621102" y="2018582"/>
                </a:cubicBezTo>
                <a:cubicBezTo>
                  <a:pt x="625047" y="2000829"/>
                  <a:pt x="633944" y="1984466"/>
                  <a:pt x="638355" y="1966823"/>
                </a:cubicBezTo>
                <a:lnTo>
                  <a:pt x="672861" y="1828800"/>
                </a:lnTo>
                <a:cubicBezTo>
                  <a:pt x="696092" y="1689406"/>
                  <a:pt x="679051" y="1758469"/>
                  <a:pt x="724619" y="1621766"/>
                </a:cubicBezTo>
                <a:cubicBezTo>
                  <a:pt x="732117" y="1599271"/>
                  <a:pt x="732531" y="1574549"/>
                  <a:pt x="741872" y="1552755"/>
                </a:cubicBezTo>
                <a:cubicBezTo>
                  <a:pt x="750040" y="1533696"/>
                  <a:pt x="764876" y="1518250"/>
                  <a:pt x="776378" y="1500997"/>
                </a:cubicBezTo>
                <a:cubicBezTo>
                  <a:pt x="782129" y="1483744"/>
                  <a:pt x="784798" y="1465136"/>
                  <a:pt x="793630" y="1449238"/>
                </a:cubicBezTo>
                <a:cubicBezTo>
                  <a:pt x="813770" y="1412986"/>
                  <a:pt x="862642" y="1345721"/>
                  <a:pt x="862642" y="1345721"/>
                </a:cubicBezTo>
                <a:cubicBezTo>
                  <a:pt x="949971" y="1083728"/>
                  <a:pt x="851013" y="1411988"/>
                  <a:pt x="914400" y="862642"/>
                </a:cubicBezTo>
                <a:cubicBezTo>
                  <a:pt x="918937" y="823326"/>
                  <a:pt x="966279" y="776137"/>
                  <a:pt x="983411" y="741872"/>
                </a:cubicBezTo>
                <a:cubicBezTo>
                  <a:pt x="991771" y="725153"/>
                  <a:pt x="1017626" y="632741"/>
                  <a:pt x="1017917" y="621102"/>
                </a:cubicBezTo>
                <a:cubicBezTo>
                  <a:pt x="1023091" y="414133"/>
                  <a:pt x="1017917" y="207034"/>
                  <a:pt x="1017917" y="0"/>
                </a:cubicBezTo>
              </a:path>
            </a:pathLst>
          </a:custGeom>
          <a:noFill/>
          <a:ln w="79375">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4" descr="Interstate 35 mark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2761" y="2150595"/>
            <a:ext cx="258306" cy="2583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5"/>
          <a:srcRect t="26451"/>
          <a:stretch/>
        </p:blipFill>
        <p:spPr>
          <a:xfrm>
            <a:off x="455441" y="5032800"/>
            <a:ext cx="1825117" cy="1287387"/>
          </a:xfrm>
          <a:prstGeom prst="rect">
            <a:avLst/>
          </a:prstGeom>
        </p:spPr>
      </p:pic>
    </p:spTree>
    <p:extLst>
      <p:ext uri="{BB962C8B-B14F-4D97-AF65-F5344CB8AC3E}">
        <p14:creationId xmlns:p14="http://schemas.microsoft.com/office/powerpoint/2010/main" val="330793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853"/>
            <a:ext cx="7539616" cy="990600"/>
          </a:xfrm>
        </p:spPr>
        <p:txBody>
          <a:bodyPr>
            <a:noAutofit/>
          </a:bodyPr>
          <a:lstStyle/>
          <a:p>
            <a:r>
              <a:rPr lang="en-US" sz="2400" dirty="0"/>
              <a:t>Estimated Population Change, Texas Counties, </a:t>
            </a:r>
            <a:r>
              <a:rPr lang="en-US" sz="2400" dirty="0" smtClean="0"/>
              <a:t/>
            </a:r>
            <a:br>
              <a:rPr lang="en-US" sz="2400" dirty="0" smtClean="0"/>
            </a:br>
            <a:r>
              <a:rPr lang="en-US" sz="2400" dirty="0" smtClean="0"/>
              <a:t>2010 </a:t>
            </a:r>
            <a:r>
              <a:rPr lang="en-US" sz="2400" dirty="0"/>
              <a:t>to </a:t>
            </a:r>
            <a:r>
              <a:rPr lang="en-US" sz="2400" dirty="0" smtClean="0"/>
              <a:t>2018</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sp>
        <p:nvSpPr>
          <p:cNvPr id="3" name="TextBox 2"/>
          <p:cNvSpPr txBox="1"/>
          <p:nvPr/>
        </p:nvSpPr>
        <p:spPr>
          <a:xfrm>
            <a:off x="6287445" y="1351555"/>
            <a:ext cx="277617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lumMod val="75000"/>
                    <a:lumOff val="25000"/>
                  </a:prstClr>
                </a:solidFill>
                <a:effectLst/>
                <a:uLnTx/>
                <a:uFillTx/>
                <a:latin typeface="Calibri" panose="020F0502020204030204"/>
                <a:ea typeface="+mn-ea"/>
                <a:cs typeface="+mn-cs"/>
              </a:rPr>
              <a:t>96 </a:t>
            </a:r>
            <a:r>
              <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counties lost population over the </a:t>
            </a:r>
            <a:r>
              <a:rPr kumimoji="0" lang="en-US" sz="1800" b="0" i="0" u="none" strike="noStrike" kern="1200" cap="none" spc="0" normalizeH="0" baseline="0" noProof="0" dirty="0" smtClean="0">
                <a:ln>
                  <a:noFill/>
                </a:ln>
                <a:solidFill>
                  <a:prstClr val="black">
                    <a:lumMod val="75000"/>
                    <a:lumOff val="25000"/>
                  </a:prstClr>
                </a:solidFill>
                <a:effectLst/>
                <a:uLnTx/>
                <a:uFillTx/>
                <a:latin typeface="Calibri" panose="020F0502020204030204"/>
                <a:ea typeface="+mn-ea"/>
                <a:cs typeface="+mn-cs"/>
              </a:rPr>
              <a:t>8 </a:t>
            </a:r>
            <a:r>
              <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year period.</a:t>
            </a:r>
          </a:p>
        </p:txBody>
      </p:sp>
      <p:sp>
        <p:nvSpPr>
          <p:cNvPr id="15" name="TextBox 14"/>
          <p:cNvSpPr txBox="1"/>
          <p:nvPr/>
        </p:nvSpPr>
        <p:spPr>
          <a:xfrm>
            <a:off x="6" y="6501769"/>
            <a:ext cx="308930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U.S. Census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Bureau, 2018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Population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Estimates </a:t>
            </a:r>
            <a:endPar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3"/>
          <a:srcRect l="5895" t="18679" r="1955" b="15116"/>
          <a:stretch/>
        </p:blipFill>
        <p:spPr>
          <a:xfrm>
            <a:off x="1593000" y="1117630"/>
            <a:ext cx="5958000" cy="5597662"/>
          </a:xfrm>
          <a:prstGeom prst="rect">
            <a:avLst/>
          </a:prstGeom>
        </p:spPr>
      </p:pic>
      <p:pic>
        <p:nvPicPr>
          <p:cNvPr id="6" name="Picture 5"/>
          <p:cNvPicPr>
            <a:picLocks noChangeAspect="1"/>
          </p:cNvPicPr>
          <p:nvPr/>
        </p:nvPicPr>
        <p:blipFill rotWithShape="1">
          <a:blip r:embed="rId4"/>
          <a:srcRect t="26030"/>
          <a:stretch/>
        </p:blipFill>
        <p:spPr>
          <a:xfrm>
            <a:off x="457200" y="5061600"/>
            <a:ext cx="1590698" cy="1294755"/>
          </a:xfrm>
          <a:prstGeom prst="rect">
            <a:avLst/>
          </a:prstGeom>
        </p:spPr>
      </p:pic>
    </p:spTree>
    <p:extLst>
      <p:ext uri="{BB962C8B-B14F-4D97-AF65-F5344CB8AC3E}">
        <p14:creationId xmlns:p14="http://schemas.microsoft.com/office/powerpoint/2010/main" val="3607820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380" y="124001"/>
            <a:ext cx="7539616" cy="990600"/>
          </a:xfrm>
        </p:spPr>
        <p:txBody>
          <a:bodyPr>
            <a:noAutofit/>
          </a:bodyPr>
          <a:lstStyle/>
          <a:p>
            <a:r>
              <a:rPr lang="en-US" sz="2400" dirty="0"/>
              <a:t>Estimated Percent Change of the Total Population by County, Texas, 2010 to </a:t>
            </a:r>
            <a:r>
              <a:rPr lang="en-US" sz="2400" dirty="0" smtClean="0"/>
              <a:t>2018</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sp>
        <p:nvSpPr>
          <p:cNvPr id="15" name="TextBox 14"/>
          <p:cNvSpPr txBox="1"/>
          <p:nvPr/>
        </p:nvSpPr>
        <p:spPr>
          <a:xfrm>
            <a:off x="5" y="6538923"/>
            <a:ext cx="306045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U.S. Census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Bureau, 2018 Population Estimates </a:t>
            </a:r>
            <a:endPar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pic>
        <p:nvPicPr>
          <p:cNvPr id="3" name="Picture 2"/>
          <p:cNvPicPr>
            <a:picLocks noChangeAspect="1"/>
          </p:cNvPicPr>
          <p:nvPr/>
        </p:nvPicPr>
        <p:blipFill rotWithShape="1">
          <a:blip r:embed="rId3"/>
          <a:srcRect l="7048" t="15887" r="898" b="17982"/>
          <a:stretch/>
        </p:blipFill>
        <p:spPr>
          <a:xfrm>
            <a:off x="1663200" y="1196647"/>
            <a:ext cx="5817600" cy="5465386"/>
          </a:xfrm>
          <a:prstGeom prst="rect">
            <a:avLst/>
          </a:prstGeom>
        </p:spPr>
      </p:pic>
      <p:pic>
        <p:nvPicPr>
          <p:cNvPr id="9" name="Picture 8"/>
          <p:cNvPicPr>
            <a:picLocks noChangeAspect="1"/>
          </p:cNvPicPr>
          <p:nvPr/>
        </p:nvPicPr>
        <p:blipFill rotWithShape="1">
          <a:blip r:embed="rId4"/>
          <a:srcRect t="26295" r="62909"/>
          <a:stretch/>
        </p:blipFill>
        <p:spPr>
          <a:xfrm>
            <a:off x="590400" y="4935973"/>
            <a:ext cx="1684800" cy="1479839"/>
          </a:xfrm>
          <a:prstGeom prst="rect">
            <a:avLst/>
          </a:prstGeom>
        </p:spPr>
      </p:pic>
    </p:spTree>
    <p:extLst>
      <p:ext uri="{BB962C8B-B14F-4D97-AF65-F5344CB8AC3E}">
        <p14:creationId xmlns:p14="http://schemas.microsoft.com/office/powerpoint/2010/main" val="1514383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186" y="134475"/>
            <a:ext cx="8417988" cy="6723529"/>
          </a:xfrm>
          <a:prstGeom prst="rect">
            <a:avLst/>
          </a:prstGeom>
        </p:spPr>
      </p:pic>
      <p:sp>
        <p:nvSpPr>
          <p:cNvPr id="3" name="TextBox 2"/>
          <p:cNvSpPr txBox="1"/>
          <p:nvPr/>
        </p:nvSpPr>
        <p:spPr>
          <a:xfrm>
            <a:off x="182881" y="255494"/>
            <a:ext cx="868229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Texas continues to diversify.</a:t>
            </a:r>
            <a:endParaRPr kumimoji="0" lang="en-US" sz="2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941389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6.xml><?xml version="1.0" encoding="utf-8"?>
<a:theme xmlns:a="http://schemas.openxmlformats.org/drawingml/2006/main" name="4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09ED1DF319F2048B3E62B9641678531" ma:contentTypeVersion="13" ma:contentTypeDescription="Create a new document." ma:contentTypeScope="" ma:versionID="50a7753f872e4cfca2a4b7a9a3400574">
  <xsd:schema xmlns:xsd="http://www.w3.org/2001/XMLSchema" xmlns:xs="http://www.w3.org/2001/XMLSchema" xmlns:p="http://schemas.microsoft.com/office/2006/metadata/properties" xmlns:ns3="8865c3b5-672f-488d-b474-fd2e6972fa66" xmlns:ns4="122656c6-b205-4b62-909d-389f9e348b2b" targetNamespace="http://schemas.microsoft.com/office/2006/metadata/properties" ma:root="true" ma:fieldsID="763b770c41b169756f268df9f9434cd4" ns3:_="" ns4:_="">
    <xsd:import namespace="8865c3b5-672f-488d-b474-fd2e6972fa66"/>
    <xsd:import namespace="122656c6-b205-4b62-909d-389f9e348b2b"/>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65c3b5-672f-488d-b474-fd2e6972fa6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2656c6-b205-4b62-909d-389f9e348b2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4C1A4D-AA44-44FF-BAC2-5814921852A0}">
  <ds:schemaRefs>
    <ds:schemaRef ds:uri="http://schemas.microsoft.com/office/infopath/2007/PartnerControls"/>
    <ds:schemaRef ds:uri="http://purl.org/dc/elements/1.1/"/>
    <ds:schemaRef ds:uri="122656c6-b205-4b62-909d-389f9e348b2b"/>
    <ds:schemaRef ds:uri="http://purl.org/dc/terms/"/>
    <ds:schemaRef ds:uri="8865c3b5-672f-488d-b474-fd2e6972fa66"/>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6955576-8DA8-4103-99FB-6B5DC1D39D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65c3b5-672f-488d-b474-fd2e6972fa66"/>
    <ds:schemaRef ds:uri="122656c6-b205-4b62-909d-389f9e348b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B24EF8-F1B6-40B6-AFBB-944BDECE7B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12340</TotalTime>
  <Words>2104</Words>
  <Application>Microsoft Office PowerPoint</Application>
  <PresentationFormat>On-screen Show (4:3)</PresentationFormat>
  <Paragraphs>363</Paragraphs>
  <Slides>34</Slides>
  <Notes>31</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34</vt:i4>
      </vt:variant>
    </vt:vector>
  </HeadingPairs>
  <TitlesOfParts>
    <vt:vector size="46" baseType="lpstr">
      <vt:lpstr>ＭＳ Ｐゴシック</vt:lpstr>
      <vt:lpstr>Arial</vt:lpstr>
      <vt:lpstr>Calibri</vt:lpstr>
      <vt:lpstr>Calibri Light</vt:lpstr>
      <vt:lpstr>Century Gothic</vt:lpstr>
      <vt:lpstr>Times New Roman</vt:lpstr>
      <vt:lpstr>Office Theme</vt:lpstr>
      <vt:lpstr>2_Office Theme</vt:lpstr>
      <vt:lpstr>1_Office Theme</vt:lpstr>
      <vt:lpstr>Custom Design</vt:lpstr>
      <vt:lpstr>3_Office Theme</vt:lpstr>
      <vt:lpstr>4_Office Theme</vt:lpstr>
      <vt:lpstr>PowerPoint Presentation</vt:lpstr>
      <vt:lpstr>PowerPoint Presentation</vt:lpstr>
      <vt:lpstr>Population Growth of Select States, 2000-2019</vt:lpstr>
      <vt:lpstr>PowerPoint Presentation</vt:lpstr>
      <vt:lpstr>Estimates of Components of Population Change, Texas, 2011-2019</vt:lpstr>
      <vt:lpstr>Total Estimated Population by County, Texas, 2018</vt:lpstr>
      <vt:lpstr>Estimated Population Change, Texas Counties,  2010 to 2018</vt:lpstr>
      <vt:lpstr>Estimated Percent Change of the Total Population by County, Texas, 2010 to 2018</vt:lpstr>
      <vt:lpstr>PowerPoint Presentation</vt:lpstr>
      <vt:lpstr>PowerPoint Presentation</vt:lpstr>
      <vt:lpstr>Total Fertility Rate by Race/Ethnicity, Texas, 1990-2017</vt:lpstr>
      <vt:lpstr>Place of Birth for the Foreign Born Population, Texas, 2018</vt:lpstr>
      <vt:lpstr>PowerPoint Presentation</vt:lpstr>
      <vt:lpstr>PowerPoint Presentation</vt:lpstr>
      <vt:lpstr>Population by Age Group, Texas, 2010, 2017, 2018</vt:lpstr>
      <vt:lpstr>Race-Ethnicity Composition by Age Group, 2010 to 2018, Texas</vt:lpstr>
      <vt:lpstr>Annual Numeric Change in Population 18 to 24, Texas, 2010-2017</vt:lpstr>
      <vt:lpstr>PowerPoint Presentation</vt:lpstr>
      <vt:lpstr>Texas Job Growth, 1996-2019</vt:lpstr>
      <vt:lpstr>PowerPoint Presentation</vt:lpstr>
      <vt:lpstr>PowerPoint Presentation</vt:lpstr>
      <vt:lpstr>Texas Housing Activity, 2012-2019</vt:lpstr>
      <vt:lpstr>Housing Affordability in Select Texas Metros,  2009-2019</vt:lpstr>
      <vt:lpstr>Educational Attainment by Race/Ethnicity,  Texas and Big Four Metro Areas, 2018</vt:lpstr>
      <vt:lpstr>Median Household Income by Race/Ethnicity,  Texas and Big Four Metro Areas, 2018</vt:lpstr>
      <vt:lpstr>Unemployment and Poverty Rates by Race/Ethnicity,  Texas and Big Four Metro Areas, 2018</vt:lpstr>
      <vt:lpstr>Percent Uninsured, States, 2006-2017</vt:lpstr>
      <vt:lpstr>PowerPoint Presentation</vt:lpstr>
      <vt:lpstr>Projected Population, 2010-2050, Texas</vt:lpstr>
      <vt:lpstr>Projected Population by Race and Ethnicity,  Texas 2010-2030</vt:lpstr>
      <vt:lpstr>Projected Population Change and Percent of Total Projected Change by Race/Ethnicity, 2010-2030, Texas</vt:lpstr>
      <vt:lpstr>PowerPoint Presentation</vt:lpstr>
      <vt:lpstr>PowerPoint Presentation</vt:lpstr>
      <vt:lpstr>PowerPoint Presentation</vt:lpstr>
    </vt:vector>
  </TitlesOfParts>
  <Company>UTSA/IDSER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Alelhie Lila Valencia</dc:creator>
  <cp:lastModifiedBy>Alelhie Lila Valencia</cp:lastModifiedBy>
  <cp:revision>738</cp:revision>
  <cp:lastPrinted>2020-01-25T16:40:21Z</cp:lastPrinted>
  <dcterms:created xsi:type="dcterms:W3CDTF">2016-06-30T18:52:57Z</dcterms:created>
  <dcterms:modified xsi:type="dcterms:W3CDTF">2020-02-21T22:05:57Z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0x010100809ED1DF319F2048B3E62B9641678531</vt:lpwstr>
  </property>
</Properties>
</file>