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 id="2147483737" r:id="rId9"/>
  </p:sldMasterIdLst>
  <p:notesMasterIdLst>
    <p:notesMasterId r:id="rId36"/>
  </p:notesMasterIdLst>
  <p:handoutMasterIdLst>
    <p:handoutMasterId r:id="rId37"/>
  </p:handoutMasterIdLst>
  <p:sldIdLst>
    <p:sldId id="549" r:id="rId10"/>
    <p:sldId id="592" r:id="rId11"/>
    <p:sldId id="703" r:id="rId12"/>
    <p:sldId id="704" r:id="rId13"/>
    <p:sldId id="719" r:id="rId14"/>
    <p:sldId id="705" r:id="rId15"/>
    <p:sldId id="706" r:id="rId16"/>
    <p:sldId id="707" r:id="rId17"/>
    <p:sldId id="708" r:id="rId18"/>
    <p:sldId id="709" r:id="rId19"/>
    <p:sldId id="722" r:id="rId20"/>
    <p:sldId id="736" r:id="rId21"/>
    <p:sldId id="737" r:id="rId22"/>
    <p:sldId id="744" r:id="rId23"/>
    <p:sldId id="735" r:id="rId24"/>
    <p:sldId id="747" r:id="rId25"/>
    <p:sldId id="748" r:id="rId26"/>
    <p:sldId id="714" r:id="rId27"/>
    <p:sldId id="715" r:id="rId28"/>
    <p:sldId id="728" r:id="rId29"/>
    <p:sldId id="727" r:id="rId30"/>
    <p:sldId id="745" r:id="rId31"/>
    <p:sldId id="746" r:id="rId32"/>
    <p:sldId id="717" r:id="rId33"/>
    <p:sldId id="718" r:id="rId34"/>
    <p:sldId id="659" r:id="rId35"/>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BC8B00"/>
    <a:srgbClr val="CC9900"/>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3073" autoAdjust="0"/>
  </p:normalViewPr>
  <p:slideViewPr>
    <p:cSldViewPr snapToGrid="0">
      <p:cViewPr varScale="1">
        <p:scale>
          <a:sx n="113" d="100"/>
          <a:sy n="113" d="100"/>
        </p:scale>
        <p:origin x="120" y="198"/>
      </p:cViewPr>
      <p:guideLst/>
    </p:cSldViewPr>
  </p:slideViewPr>
  <p:notesTextViewPr>
    <p:cViewPr>
      <p:scale>
        <a:sx n="1" d="1"/>
        <a:sy n="1" d="1"/>
      </p:scale>
      <p:origin x="0" y="0"/>
    </p:cViewPr>
  </p:notesTextViewPr>
  <p:notesViewPr>
    <p:cSldViewPr snapToGrid="0">
      <p:cViewPr varScale="1">
        <p:scale>
          <a:sx n="134" d="100"/>
          <a:sy n="134" d="100"/>
        </p:scale>
        <p:origin x="4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1CAE-4EE6-B661-FE899631095B}"/>
              </c:ext>
            </c:extLst>
          </c:dPt>
          <c:dPt>
            <c:idx val="1"/>
            <c:bubble3D val="0"/>
            <c:spPr>
              <a:solidFill>
                <a:schemeClr val="accent2">
                  <a:lumMod val="75000"/>
                </a:schemeClr>
              </a:solidFill>
              <a:ln>
                <a:noFill/>
              </a:ln>
              <a:effectLst/>
            </c:spPr>
            <c:extLst>
              <c:ext xmlns:c16="http://schemas.microsoft.com/office/drawing/2014/chart" uri="{C3380CC4-5D6E-409C-BE32-E72D297353CC}">
                <c16:uniqueId val="{00000003-1CAE-4EE6-B661-FE899631095B}"/>
              </c:ext>
            </c:extLst>
          </c:dPt>
          <c:dPt>
            <c:idx val="2"/>
            <c:bubble3D val="0"/>
            <c:spPr>
              <a:solidFill>
                <a:schemeClr val="accent2"/>
              </a:solidFill>
              <a:ln>
                <a:noFill/>
              </a:ln>
              <a:effectLst/>
            </c:spPr>
            <c:extLst>
              <c:ext xmlns:c16="http://schemas.microsoft.com/office/drawing/2014/chart" uri="{C3380CC4-5D6E-409C-BE32-E72D297353CC}">
                <c16:uniqueId val="{00000005-1CAE-4EE6-B661-FE899631095B}"/>
              </c:ext>
            </c:extLst>
          </c:dPt>
          <c:dLbls>
            <c:dLbl>
              <c:idx val="0"/>
              <c:layout>
                <c:manualLayout>
                  <c:x val="-0.2361911736852074"/>
                  <c:y val="3.58249540675010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AE-4EE6-B661-FE899631095B}"/>
                </c:ext>
              </c:extLst>
            </c:dLbl>
            <c:dLbl>
              <c:idx val="1"/>
              <c:layout>
                <c:manualLayout>
                  <c:x val="0.20962232464170716"/>
                  <c:y val="-0.1911960226607425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AE-4EE6-B661-FE899631095B}"/>
                </c:ext>
              </c:extLst>
            </c:dLbl>
            <c:dLbl>
              <c:idx val="2"/>
              <c:layout>
                <c:manualLayout>
                  <c:x val="0.2047308542205947"/>
                  <c:y val="0.1684384121300118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9620784140412909"/>
                      <c:h val="0.24793756160703073"/>
                    </c:manualLayout>
                  </c15:layout>
                </c:ext>
                <c:ext xmlns:c16="http://schemas.microsoft.com/office/drawing/2014/chart" uri="{C3380CC4-5D6E-409C-BE32-E72D297353CC}">
                  <c16:uniqueId val="{00000005-1CAE-4EE6-B661-FE899631095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Sheet1!$A$2:$A$4</c:f>
              <c:strCache>
                <c:ptCount val="3"/>
                <c:pt idx="0">
                  <c:v>Natural Increase</c:v>
                </c:pt>
                <c:pt idx="1">
                  <c:v>Domestic Migration</c:v>
                </c:pt>
                <c:pt idx="2">
                  <c:v>International Migration</c:v>
                </c:pt>
              </c:strCache>
            </c:strRef>
          </c:cat>
          <c:val>
            <c:numRef>
              <c:f>Sheet1!$B$2:$B$4</c:f>
              <c:numCache>
                <c:formatCode>General</c:formatCode>
                <c:ptCount val="3"/>
                <c:pt idx="0">
                  <c:v>483</c:v>
                </c:pt>
                <c:pt idx="1">
                  <c:v>345</c:v>
                </c:pt>
                <c:pt idx="2">
                  <c:v>178</c:v>
                </c:pt>
              </c:numCache>
            </c:numRef>
          </c:val>
          <c:extLst>
            <c:ext xmlns:c16="http://schemas.microsoft.com/office/drawing/2014/chart" uri="{C3380CC4-5D6E-409C-BE32-E72D297353CC}">
              <c16:uniqueId val="{00000006-1CAE-4EE6-B661-FE899631095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76907451221186E-2"/>
          <c:y val="3.3560352267062603E-2"/>
          <c:w val="0.85661468355959358"/>
          <c:h val="0.81594185342216841"/>
        </c:manualLayout>
      </c:layout>
      <c:lineChart>
        <c:grouping val="standard"/>
        <c:varyColors val="0"/>
        <c:ser>
          <c:idx val="0"/>
          <c:order val="0"/>
          <c:tx>
            <c:strRef>
              <c:f>'Population Projections for Texa'!$A$2</c:f>
              <c:strCache>
                <c:ptCount val="1"/>
                <c:pt idx="0">
                  <c:v>00-17</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558558558558571E-2"/>
                  <c:y val="1.63376446562286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Texa'!$B$2:$V$2</c:f>
              <c:numCache>
                <c:formatCode>#,##0</c:formatCode>
                <c:ptCount val="21"/>
                <c:pt idx="0">
                  <c:v>6865824</c:v>
                </c:pt>
                <c:pt idx="1">
                  <c:v>6913506</c:v>
                </c:pt>
                <c:pt idx="2">
                  <c:v>6967405</c:v>
                </c:pt>
                <c:pt idx="3">
                  <c:v>7027477</c:v>
                </c:pt>
                <c:pt idx="4">
                  <c:v>7092485</c:v>
                </c:pt>
                <c:pt idx="5">
                  <c:v>7160943</c:v>
                </c:pt>
                <c:pt idx="6">
                  <c:v>7232259</c:v>
                </c:pt>
                <c:pt idx="7">
                  <c:v>7304256</c:v>
                </c:pt>
                <c:pt idx="8">
                  <c:v>7370193</c:v>
                </c:pt>
                <c:pt idx="9">
                  <c:v>7437514</c:v>
                </c:pt>
                <c:pt idx="10">
                  <c:v>7515129</c:v>
                </c:pt>
                <c:pt idx="11">
                  <c:v>7594941</c:v>
                </c:pt>
                <c:pt idx="12">
                  <c:v>7675490</c:v>
                </c:pt>
                <c:pt idx="13">
                  <c:v>7757746</c:v>
                </c:pt>
                <c:pt idx="14">
                  <c:v>7843350</c:v>
                </c:pt>
                <c:pt idx="15">
                  <c:v>7927718</c:v>
                </c:pt>
                <c:pt idx="16">
                  <c:v>8014274</c:v>
                </c:pt>
                <c:pt idx="17">
                  <c:v>8113868</c:v>
                </c:pt>
                <c:pt idx="18">
                  <c:v>8219879</c:v>
                </c:pt>
                <c:pt idx="19">
                  <c:v>8336277</c:v>
                </c:pt>
                <c:pt idx="20">
                  <c:v>8451682</c:v>
                </c:pt>
              </c:numCache>
            </c:numRef>
          </c:val>
          <c:smooth val="0"/>
          <c:extLst>
            <c:ext xmlns:c16="http://schemas.microsoft.com/office/drawing/2014/chart" uri="{C3380CC4-5D6E-409C-BE32-E72D297353CC}">
              <c16:uniqueId val="{00000000-99A4-4BB4-A577-DB967D75D9E7}"/>
            </c:ext>
          </c:extLst>
        </c:ser>
        <c:ser>
          <c:idx val="1"/>
          <c:order val="1"/>
          <c:tx>
            <c:strRef>
              <c:f>'Population Projections for Texa'!$A$3</c:f>
              <c:strCache>
                <c:ptCount val="1"/>
                <c:pt idx="0">
                  <c:v>18-24</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025584639757879E-2"/>
                  <c:y val="-2.1783526208304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Texa'!$B$3:$V$3</c:f>
              <c:numCache>
                <c:formatCode>#,##0</c:formatCode>
                <c:ptCount val="21"/>
                <c:pt idx="0">
                  <c:v>2572969</c:v>
                </c:pt>
                <c:pt idx="1">
                  <c:v>2627419</c:v>
                </c:pt>
                <c:pt idx="2">
                  <c:v>2684285</c:v>
                </c:pt>
                <c:pt idx="3">
                  <c:v>2739590</c:v>
                </c:pt>
                <c:pt idx="4">
                  <c:v>2789861</c:v>
                </c:pt>
                <c:pt idx="5">
                  <c:v>2826282</c:v>
                </c:pt>
                <c:pt idx="6">
                  <c:v>2854486</c:v>
                </c:pt>
                <c:pt idx="7">
                  <c:v>2879057</c:v>
                </c:pt>
                <c:pt idx="8">
                  <c:v>2911786</c:v>
                </c:pt>
                <c:pt idx="9">
                  <c:v>2947920</c:v>
                </c:pt>
                <c:pt idx="10">
                  <c:v>2980352</c:v>
                </c:pt>
                <c:pt idx="11">
                  <c:v>3016768</c:v>
                </c:pt>
                <c:pt idx="12">
                  <c:v>3056244</c:v>
                </c:pt>
                <c:pt idx="13">
                  <c:v>3097846</c:v>
                </c:pt>
                <c:pt idx="14">
                  <c:v>3137533</c:v>
                </c:pt>
                <c:pt idx="15">
                  <c:v>3171206</c:v>
                </c:pt>
                <c:pt idx="16">
                  <c:v>3203559</c:v>
                </c:pt>
                <c:pt idx="17">
                  <c:v>3234664</c:v>
                </c:pt>
                <c:pt idx="18">
                  <c:v>3260510</c:v>
                </c:pt>
                <c:pt idx="19">
                  <c:v>3275700</c:v>
                </c:pt>
                <c:pt idx="20">
                  <c:v>3292892</c:v>
                </c:pt>
              </c:numCache>
            </c:numRef>
          </c:val>
          <c:smooth val="0"/>
          <c:extLst>
            <c:ext xmlns:c16="http://schemas.microsoft.com/office/drawing/2014/chart" uri="{C3380CC4-5D6E-409C-BE32-E72D297353CC}">
              <c16:uniqueId val="{00000001-99A4-4BB4-A577-DB967D75D9E7}"/>
            </c:ext>
          </c:extLst>
        </c:ser>
        <c:ser>
          <c:idx val="2"/>
          <c:order val="2"/>
          <c:tx>
            <c:strRef>
              <c:f>'Population Projections for Texa'!$A$4</c:f>
              <c:strCache>
                <c:ptCount val="1"/>
                <c:pt idx="0">
                  <c:v>25-44</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6.0060060060060073E-2"/>
                  <c:y val="-2.72294077603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Texa'!$B$4:$V$4</c:f>
              <c:numCache>
                <c:formatCode>#,##0</c:formatCode>
                <c:ptCount val="21"/>
                <c:pt idx="0">
                  <c:v>7071855</c:v>
                </c:pt>
                <c:pt idx="1">
                  <c:v>7176079</c:v>
                </c:pt>
                <c:pt idx="2">
                  <c:v>7286991</c:v>
                </c:pt>
                <c:pt idx="3">
                  <c:v>7397360</c:v>
                </c:pt>
                <c:pt idx="4">
                  <c:v>7507912</c:v>
                </c:pt>
                <c:pt idx="5">
                  <c:v>7611478</c:v>
                </c:pt>
                <c:pt idx="6">
                  <c:v>7721843</c:v>
                </c:pt>
                <c:pt idx="7">
                  <c:v>7853473</c:v>
                </c:pt>
                <c:pt idx="8">
                  <c:v>8000619</c:v>
                </c:pt>
                <c:pt idx="9">
                  <c:v>8158036</c:v>
                </c:pt>
                <c:pt idx="10">
                  <c:v>8305013</c:v>
                </c:pt>
                <c:pt idx="11">
                  <c:v>8458410</c:v>
                </c:pt>
                <c:pt idx="12">
                  <c:v>8614563</c:v>
                </c:pt>
                <c:pt idx="13">
                  <c:v>8768505</c:v>
                </c:pt>
                <c:pt idx="14">
                  <c:v>8927937</c:v>
                </c:pt>
                <c:pt idx="15">
                  <c:v>9072580</c:v>
                </c:pt>
                <c:pt idx="16">
                  <c:v>9222020</c:v>
                </c:pt>
                <c:pt idx="17">
                  <c:v>9366384</c:v>
                </c:pt>
                <c:pt idx="18">
                  <c:v>9508913</c:v>
                </c:pt>
                <c:pt idx="19">
                  <c:v>9667429</c:v>
                </c:pt>
                <c:pt idx="20">
                  <c:v>9821773</c:v>
                </c:pt>
              </c:numCache>
            </c:numRef>
          </c:val>
          <c:smooth val="0"/>
          <c:extLst>
            <c:ext xmlns:c16="http://schemas.microsoft.com/office/drawing/2014/chart" uri="{C3380CC4-5D6E-409C-BE32-E72D297353CC}">
              <c16:uniqueId val="{00000002-99A4-4BB4-A577-DB967D75D9E7}"/>
            </c:ext>
          </c:extLst>
        </c:ser>
        <c:ser>
          <c:idx val="3"/>
          <c:order val="3"/>
          <c:tx>
            <c:strRef>
              <c:f>'Population Projections for Texa'!$A$5</c:f>
              <c:strCache>
                <c:ptCount val="1"/>
                <c:pt idx="0">
                  <c:v>45-64</c:v>
                </c:pt>
              </c:strCache>
            </c:strRef>
          </c:tx>
          <c:spPr>
            <a:ln w="38100"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7057057057057069E-2"/>
                  <c:y val="2.9952348536419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Texa'!$B$5:$V$5</c:f>
              <c:numCache>
                <c:formatCode>#,##0</c:formatCode>
                <c:ptCount val="21"/>
                <c:pt idx="0">
                  <c:v>6033027</c:v>
                </c:pt>
                <c:pt idx="1">
                  <c:v>6166601</c:v>
                </c:pt>
                <c:pt idx="2">
                  <c:v>6245222</c:v>
                </c:pt>
                <c:pt idx="3">
                  <c:v>6325246</c:v>
                </c:pt>
                <c:pt idx="4">
                  <c:v>6418979</c:v>
                </c:pt>
                <c:pt idx="5">
                  <c:v>6530756</c:v>
                </c:pt>
                <c:pt idx="6">
                  <c:v>6649141</c:v>
                </c:pt>
                <c:pt idx="7">
                  <c:v>6750170</c:v>
                </c:pt>
                <c:pt idx="8">
                  <c:v>6830102</c:v>
                </c:pt>
                <c:pt idx="9">
                  <c:v>6898859</c:v>
                </c:pt>
                <c:pt idx="10">
                  <c:v>6965146</c:v>
                </c:pt>
                <c:pt idx="11">
                  <c:v>7025211</c:v>
                </c:pt>
                <c:pt idx="12">
                  <c:v>7081587</c:v>
                </c:pt>
                <c:pt idx="13">
                  <c:v>7138050</c:v>
                </c:pt>
                <c:pt idx="14">
                  <c:v>7199873</c:v>
                </c:pt>
                <c:pt idx="15">
                  <c:v>7278352</c:v>
                </c:pt>
                <c:pt idx="16">
                  <c:v>7362995</c:v>
                </c:pt>
                <c:pt idx="17">
                  <c:v>7454440</c:v>
                </c:pt>
                <c:pt idx="18">
                  <c:v>7551435</c:v>
                </c:pt>
                <c:pt idx="19">
                  <c:v>7645224</c:v>
                </c:pt>
                <c:pt idx="20">
                  <c:v>7751616</c:v>
                </c:pt>
              </c:numCache>
            </c:numRef>
          </c:val>
          <c:smooth val="0"/>
          <c:extLst>
            <c:ext xmlns:c16="http://schemas.microsoft.com/office/drawing/2014/chart" uri="{C3380CC4-5D6E-409C-BE32-E72D297353CC}">
              <c16:uniqueId val="{00000003-99A4-4BB4-A577-DB967D75D9E7}"/>
            </c:ext>
          </c:extLst>
        </c:ser>
        <c:ser>
          <c:idx val="4"/>
          <c:order val="4"/>
          <c:tx>
            <c:strRef>
              <c:f>'Population Projections for Texa'!$A$6</c:f>
              <c:strCache>
                <c:ptCount val="1"/>
                <c:pt idx="0">
                  <c:v>65-84</c:v>
                </c:pt>
              </c:strCache>
            </c:strRef>
          </c:tx>
          <c:spPr>
            <a:ln w="38100"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5.3025584639757879E-2"/>
                  <c:y val="2.9952348536419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Texa'!$B$6:$V$6</c:f>
              <c:numCache>
                <c:formatCode>#,##0</c:formatCode>
                <c:ptCount val="21"/>
                <c:pt idx="0">
                  <c:v>2296707</c:v>
                </c:pt>
                <c:pt idx="1">
                  <c:v>2365106</c:v>
                </c:pt>
                <c:pt idx="2">
                  <c:v>2481723</c:v>
                </c:pt>
                <c:pt idx="3">
                  <c:v>2601076</c:v>
                </c:pt>
                <c:pt idx="4">
                  <c:v>2713469</c:v>
                </c:pt>
                <c:pt idx="5">
                  <c:v>2829743</c:v>
                </c:pt>
                <c:pt idx="6">
                  <c:v>2946362</c:v>
                </c:pt>
                <c:pt idx="7">
                  <c:v>3070540</c:v>
                </c:pt>
                <c:pt idx="8">
                  <c:v>3205631</c:v>
                </c:pt>
                <c:pt idx="9">
                  <c:v>3344190</c:v>
                </c:pt>
                <c:pt idx="10">
                  <c:v>3492480</c:v>
                </c:pt>
                <c:pt idx="11">
                  <c:v>3642272</c:v>
                </c:pt>
                <c:pt idx="12">
                  <c:v>3797014</c:v>
                </c:pt>
                <c:pt idx="13">
                  <c:v>3954498</c:v>
                </c:pt>
                <c:pt idx="14">
                  <c:v>4106303</c:v>
                </c:pt>
                <c:pt idx="15">
                  <c:v>4268636</c:v>
                </c:pt>
                <c:pt idx="16">
                  <c:v>4422559</c:v>
                </c:pt>
                <c:pt idx="17">
                  <c:v>4566732</c:v>
                </c:pt>
                <c:pt idx="18">
                  <c:v>4704996</c:v>
                </c:pt>
                <c:pt idx="19">
                  <c:v>4835518</c:v>
                </c:pt>
                <c:pt idx="20">
                  <c:v>4962366</c:v>
                </c:pt>
              </c:numCache>
            </c:numRef>
          </c:val>
          <c:smooth val="0"/>
          <c:extLst>
            <c:ext xmlns:c16="http://schemas.microsoft.com/office/drawing/2014/chart" uri="{C3380CC4-5D6E-409C-BE32-E72D297353CC}">
              <c16:uniqueId val="{00000004-99A4-4BB4-A577-DB967D75D9E7}"/>
            </c:ext>
          </c:extLst>
        </c:ser>
        <c:ser>
          <c:idx val="5"/>
          <c:order val="5"/>
          <c:tx>
            <c:strRef>
              <c:f>'Population Projections for Texa'!$A$7</c:f>
              <c:strCache>
                <c:ptCount val="1"/>
                <c:pt idx="0">
                  <c:v>85-95+</c:v>
                </c:pt>
              </c:strCache>
            </c:strRef>
          </c:tx>
          <c:spPr>
            <a:ln w="38100"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9399399399399397E-2"/>
                  <c:y val="-3.8121170864533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A4-4BB4-A577-DB967D75D9E7}"/>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A4-4BB4-A577-DB967D75D9E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'Population Projections for Texa'!$B$7:$V$7</c:f>
              <c:numCache>
                <c:formatCode>#,##0</c:formatCode>
                <c:ptCount val="21"/>
                <c:pt idx="0">
                  <c:v>305179</c:v>
                </c:pt>
                <c:pt idx="1">
                  <c:v>318580</c:v>
                </c:pt>
                <c:pt idx="2">
                  <c:v>331096</c:v>
                </c:pt>
                <c:pt idx="3">
                  <c:v>342493</c:v>
                </c:pt>
                <c:pt idx="4">
                  <c:v>353723</c:v>
                </c:pt>
                <c:pt idx="5">
                  <c:v>366991</c:v>
                </c:pt>
                <c:pt idx="6">
                  <c:v>378600</c:v>
                </c:pt>
                <c:pt idx="7">
                  <c:v>388486</c:v>
                </c:pt>
                <c:pt idx="8">
                  <c:v>397792</c:v>
                </c:pt>
                <c:pt idx="9">
                  <c:v>406749</c:v>
                </c:pt>
                <c:pt idx="10">
                  <c:v>419548</c:v>
                </c:pt>
                <c:pt idx="11">
                  <c:v>431324</c:v>
                </c:pt>
                <c:pt idx="12">
                  <c:v>442492</c:v>
                </c:pt>
                <c:pt idx="13">
                  <c:v>456187</c:v>
                </c:pt>
                <c:pt idx="14">
                  <c:v>470238</c:v>
                </c:pt>
                <c:pt idx="15">
                  <c:v>486428</c:v>
                </c:pt>
                <c:pt idx="16">
                  <c:v>505341</c:v>
                </c:pt>
                <c:pt idx="17">
                  <c:v>526939</c:v>
                </c:pt>
                <c:pt idx="18">
                  <c:v>555371</c:v>
                </c:pt>
                <c:pt idx="19">
                  <c:v>585009</c:v>
                </c:pt>
                <c:pt idx="20">
                  <c:v>614123</c:v>
                </c:pt>
              </c:numCache>
            </c:numRef>
          </c:val>
          <c:smooth val="0"/>
          <c:extLst>
            <c:ext xmlns:c16="http://schemas.microsoft.com/office/drawing/2014/chart" uri="{C3380CC4-5D6E-409C-BE32-E72D297353CC}">
              <c16:uniqueId val="{00000005-99A4-4BB4-A577-DB967D75D9E7}"/>
            </c:ext>
          </c:extLst>
        </c:ser>
        <c:dLbls>
          <c:showLegendKey val="0"/>
          <c:showVal val="0"/>
          <c:showCatName val="0"/>
          <c:showSerName val="0"/>
          <c:showPercent val="0"/>
          <c:showBubbleSize val="0"/>
        </c:dLbls>
        <c:marker val="1"/>
        <c:smooth val="0"/>
        <c:axId val="1258792"/>
        <c:axId val="1259776"/>
      </c:lineChart>
      <c:catAx>
        <c:axId val="125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9776"/>
        <c:crosses val="autoZero"/>
        <c:auto val="1"/>
        <c:lblAlgn val="ctr"/>
        <c:lblOffset val="100"/>
        <c:noMultiLvlLbl val="0"/>
      </c:catAx>
      <c:valAx>
        <c:axId val="12597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5879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Sheet1!$A$20</c:f>
              <c:strCache>
                <c:ptCount val="1"/>
                <c:pt idx="0">
                  <c:v>Natural Increase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Sheet1!$B$20:$K$20</c:f>
              <c:numCache>
                <c:formatCode>#,##0</c:formatCode>
                <c:ptCount val="9"/>
                <c:pt idx="0">
                  <c:v>213651</c:v>
                </c:pt>
                <c:pt idx="1">
                  <c:v>208964</c:v>
                </c:pt>
                <c:pt idx="2">
                  <c:v>205795</c:v>
                </c:pt>
                <c:pt idx="3">
                  <c:v>213541</c:v>
                </c:pt>
                <c:pt idx="4">
                  <c:v>214380</c:v>
                </c:pt>
                <c:pt idx="5">
                  <c:v>212021</c:v>
                </c:pt>
                <c:pt idx="6">
                  <c:v>209690</c:v>
                </c:pt>
                <c:pt idx="7">
                  <c:v>190951</c:v>
                </c:pt>
                <c:pt idx="8">
                  <c:v>175878</c:v>
                </c:pt>
              </c:numCache>
            </c:numRef>
          </c:val>
          <c:extLst>
            <c:ext xmlns:c16="http://schemas.microsoft.com/office/drawing/2014/chart" uri="{C3380CC4-5D6E-409C-BE32-E72D297353CC}">
              <c16:uniqueId val="{00000000-4274-4C82-BBDD-836E07F8F9C8}"/>
            </c:ext>
          </c:extLst>
        </c:ser>
        <c:ser>
          <c:idx val="4"/>
          <c:order val="4"/>
          <c:tx>
            <c:strRef>
              <c:f>Sheet1!$A$23</c:f>
              <c:strCache>
                <c:ptCount val="1"/>
                <c:pt idx="0">
                  <c:v>International Migration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Sheet1!$B$23:$K$23</c:f>
              <c:numCache>
                <c:formatCode>#,##0</c:formatCode>
                <c:ptCount val="9"/>
                <c:pt idx="0">
                  <c:v>70535</c:v>
                </c:pt>
                <c:pt idx="1">
                  <c:v>76954</c:v>
                </c:pt>
                <c:pt idx="2">
                  <c:v>82449</c:v>
                </c:pt>
                <c:pt idx="3">
                  <c:v>95661</c:v>
                </c:pt>
                <c:pt idx="4">
                  <c:v>110155</c:v>
                </c:pt>
                <c:pt idx="5">
                  <c:v>111983</c:v>
                </c:pt>
                <c:pt idx="6">
                  <c:v>110417</c:v>
                </c:pt>
                <c:pt idx="7">
                  <c:v>104976</c:v>
                </c:pt>
                <c:pt idx="8">
                  <c:v>65044</c:v>
                </c:pt>
              </c:numCache>
            </c:numRef>
          </c:val>
          <c:extLst>
            <c:ext xmlns:c16="http://schemas.microsoft.com/office/drawing/2014/chart" uri="{C3380CC4-5D6E-409C-BE32-E72D297353CC}">
              <c16:uniqueId val="{00000001-4274-4C82-BBDD-836E07F8F9C8}"/>
            </c:ext>
          </c:extLst>
        </c:ser>
        <c:ser>
          <c:idx val="5"/>
          <c:order val="5"/>
          <c:tx>
            <c:strRef>
              <c:f>Sheet1!$A$24</c:f>
              <c:strCache>
                <c:ptCount val="1"/>
                <c:pt idx="0">
                  <c:v>Domestic Net Migration</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Sheet1!$B$18:$K$18</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Sheet1!$B$24:$K$24</c:f>
              <c:numCache>
                <c:formatCode>#,##0</c:formatCode>
                <c:ptCount val="9"/>
                <c:pt idx="0">
                  <c:v>117615</c:v>
                </c:pt>
                <c:pt idx="1">
                  <c:v>145513</c:v>
                </c:pt>
                <c:pt idx="2">
                  <c:v>110614</c:v>
                </c:pt>
                <c:pt idx="3">
                  <c:v>163160</c:v>
                </c:pt>
                <c:pt idx="4">
                  <c:v>174200</c:v>
                </c:pt>
                <c:pt idx="5">
                  <c:v>125800</c:v>
                </c:pt>
                <c:pt idx="6">
                  <c:v>79163</c:v>
                </c:pt>
                <c:pt idx="7">
                  <c:v>82569</c:v>
                </c:pt>
                <c:pt idx="8">
                  <c:v>125660</c:v>
                </c:pt>
              </c:numCache>
            </c:numRef>
          </c:val>
          <c:extLst>
            <c:ext xmlns:c16="http://schemas.microsoft.com/office/drawing/2014/chart" uri="{C3380CC4-5D6E-409C-BE32-E72D297353CC}">
              <c16:uniqueId val="{00000002-4274-4C82-BBDD-836E07F8F9C8}"/>
            </c:ext>
          </c:extLst>
        </c:ser>
        <c:dLbls>
          <c:showLegendKey val="0"/>
          <c:showVal val="1"/>
          <c:showCatName val="0"/>
          <c:showSerName val="0"/>
          <c:showPercent val="0"/>
          <c:showBubbleSize val="0"/>
        </c:dLbls>
        <c:gapWidth val="50"/>
        <c:overlap val="100"/>
        <c:axId val="469236512"/>
        <c:axId val="469235200"/>
        <c:extLst>
          <c:ext xmlns:c15="http://schemas.microsoft.com/office/drawing/2012/chart" uri="{02D57815-91ED-43cb-92C2-25804820EDAC}">
            <c15:filteredBarSeries>
              <c15:ser>
                <c:idx val="0"/>
                <c:order val="0"/>
                <c:tx>
                  <c:strRef>
                    <c:extLst>
                      <c:ext uri="{02D57815-91ED-43cb-92C2-25804820EDAC}">
                        <c15:formulaRef>
                          <c15:sqref>Sheet1!$A$19</c15:sqref>
                        </c15:formulaRef>
                      </c:ext>
                    </c:extLst>
                    <c:strCache>
                      <c:ptCount val="1"/>
                      <c:pt idx="0">
                        <c:v>Pop Change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c:ext uri="{02D57815-91ED-43cb-92C2-25804820EDAC}">
                        <c15:formulaRef>
                          <c15:sqref>Sheet1!$B$19:$K$19</c15:sqref>
                        </c15:formulaRef>
                      </c:ext>
                    </c:extLst>
                    <c:numCache>
                      <c:formatCode>#,##0</c:formatCode>
                      <c:ptCount val="9"/>
                      <c:pt idx="0">
                        <c:v>402776</c:v>
                      </c:pt>
                      <c:pt idx="1">
                        <c:v>433903</c:v>
                      </c:pt>
                      <c:pt idx="2">
                        <c:v>400952</c:v>
                      </c:pt>
                      <c:pt idx="3">
                        <c:v>475157</c:v>
                      </c:pt>
                      <c:pt idx="4">
                        <c:v>500444</c:v>
                      </c:pt>
                      <c:pt idx="5">
                        <c:v>449982</c:v>
                      </c:pt>
                      <c:pt idx="6">
                        <c:v>399734</c:v>
                      </c:pt>
                      <c:pt idx="7">
                        <c:v>379128</c:v>
                      </c:pt>
                      <c:pt idx="8">
                        <c:v>367215</c:v>
                      </c:pt>
                    </c:numCache>
                  </c:numRef>
                </c:val>
                <c:extLst>
                  <c:ext xmlns:c16="http://schemas.microsoft.com/office/drawing/2014/chart" uri="{C3380CC4-5D6E-409C-BE32-E72D297353CC}">
                    <c16:uniqueId val="{00000003-4274-4C82-BBDD-836E07F8F9C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Sheet1!$A$21</c15:sqref>
                        </c15:formulaRef>
                      </c:ext>
                    </c:extLst>
                    <c:strCache>
                      <c:ptCount val="1"/>
                      <c:pt idx="0">
                        <c:v>Net Mig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Sheet1!$B$21:$K$21</c15:sqref>
                        </c15:formulaRef>
                      </c:ext>
                    </c:extLst>
                    <c:numCache>
                      <c:formatCode>#,##0</c:formatCode>
                      <c:ptCount val="9"/>
                      <c:pt idx="0">
                        <c:v>188150</c:v>
                      </c:pt>
                      <c:pt idx="1">
                        <c:v>222467</c:v>
                      </c:pt>
                      <c:pt idx="2">
                        <c:v>193063</c:v>
                      </c:pt>
                      <c:pt idx="3">
                        <c:v>258821</c:v>
                      </c:pt>
                      <c:pt idx="4">
                        <c:v>284355</c:v>
                      </c:pt>
                      <c:pt idx="5">
                        <c:v>237783</c:v>
                      </c:pt>
                      <c:pt idx="6">
                        <c:v>189580</c:v>
                      </c:pt>
                      <c:pt idx="7">
                        <c:v>187545</c:v>
                      </c:pt>
                      <c:pt idx="8">
                        <c:v>190704</c:v>
                      </c:pt>
                    </c:numCache>
                  </c:numRef>
                </c:val>
                <c:extLst xmlns:c15="http://schemas.microsoft.com/office/drawing/2012/chart">
                  <c:ext xmlns:c16="http://schemas.microsoft.com/office/drawing/2014/chart" uri="{C3380CC4-5D6E-409C-BE32-E72D297353CC}">
                    <c16:uniqueId val="{00000004-4274-4C82-BBDD-836E07F8F9C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Sheet1!$A$22</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Sheet1!$B$18:$K$18</c15:sqref>
                        </c15:formulaRef>
                      </c:ext>
                    </c:extLst>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extLst xmlns:c15="http://schemas.microsoft.com/office/drawing/2012/chart">
                      <c:ext xmlns:c15="http://schemas.microsoft.com/office/drawing/2012/chart" uri="{02D57815-91ED-43cb-92C2-25804820EDAC}">
                        <c15:formulaRef>
                          <c15:sqref>Sheet1!$B$22:$K$22</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5-4274-4C82-BBDD-836E07F8F9C8}"/>
                  </c:ext>
                </c:extLst>
              </c15:ser>
            </c15:filteredBarSeries>
          </c:ext>
        </c:extLst>
      </c:barChart>
      <c:catAx>
        <c:axId val="4692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5200"/>
        <c:crosses val="autoZero"/>
        <c:auto val="1"/>
        <c:lblAlgn val="ctr"/>
        <c:lblOffset val="100"/>
        <c:noMultiLvlLbl val="0"/>
      </c:catAx>
      <c:valAx>
        <c:axId val="46923520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6923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2000718663055053"/>
          <c:y val="0.82277835916552622"/>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69741389578079"/>
          <c:y val="0.12163526140775649"/>
          <c:w val="0.55460517220843852"/>
          <c:h val="0.6819212835390207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39035461721715053"/>
          <c:y val="0.88716461479673281"/>
        </c:manualLayout>
      </c:layout>
      <c:overlay val="0"/>
      <c:spPr>
        <a:noFill/>
        <a:ln>
          <a:noFill/>
        </a:ln>
        <a:effectLst/>
      </c:spPr>
      <c:txPr>
        <a:bodyPr rot="0" spcFirstLastPara="1" vertOverflow="ellipsis" vert="horz" wrap="square" anchor="b"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61337247504815"/>
          <c:y val="0.18227795333900548"/>
          <c:w val="0.56924590607767012"/>
          <c:h val="0.7434631339661514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02-46D5-9565-EB0700E2C30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2-46D5-9565-EB0700E2C30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r>
              <a:rPr lang="en-US" dirty="0" smtClean="0"/>
              <a:t>Percent Contribution by Race/Ethnicity to Total Population Change,</a:t>
            </a:r>
            <a:r>
              <a:rPr lang="en-US" baseline="0" dirty="0" smtClean="0"/>
              <a:t> 2010 to 2018</a:t>
            </a:r>
            <a:endParaRPr lang="en-US" dirty="0"/>
          </a:p>
        </c:rich>
      </c:tx>
      <c:overlay val="0"/>
      <c:spPr>
        <a:noFill/>
        <a:ln>
          <a:noFill/>
        </a:ln>
        <a:effectLst/>
      </c:spPr>
      <c:txPr>
        <a:bodyPr rot="0" spcFirstLastPara="1" vertOverflow="ellipsis" vert="horz" wrap="square" anchor="t"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32976283369985"/>
          <c:y val="0.16137795320765108"/>
          <c:w val="0.80411104017403234"/>
          <c:h val="0.71677266520699179"/>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CE2D-4FEF-8247-5CAFC0716CF6}"/>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CE2D-4FEF-8247-5CAFC0716CF6}"/>
              </c:ext>
            </c:extLst>
          </c:dPt>
          <c:dPt>
            <c:idx val="2"/>
            <c:invertIfNegative val="0"/>
            <c:bubble3D val="0"/>
            <c:spPr>
              <a:solidFill>
                <a:srgbClr val="2F526F"/>
              </a:solidFill>
              <a:ln>
                <a:noFill/>
              </a:ln>
              <a:effectLst/>
            </c:spPr>
            <c:extLst>
              <c:ext xmlns:c16="http://schemas.microsoft.com/office/drawing/2014/chart" uri="{C3380CC4-5D6E-409C-BE32-E72D297353CC}">
                <c16:uniqueId val="{00000005-CE2D-4FEF-8247-5CAFC0716CF6}"/>
              </c:ext>
            </c:extLst>
          </c:dPt>
          <c:dPt>
            <c:idx val="3"/>
            <c:invertIfNegative val="0"/>
            <c:bubble3D val="0"/>
            <c:spPr>
              <a:solidFill>
                <a:srgbClr val="A50021"/>
              </a:solidFill>
              <a:ln>
                <a:noFill/>
              </a:ln>
              <a:effectLst/>
            </c:spPr>
            <c:extLst>
              <c:ext xmlns:c16="http://schemas.microsoft.com/office/drawing/2014/chart" uri="{C3380CC4-5D6E-409C-BE32-E72D297353CC}">
                <c16:uniqueId val="{00000007-CE2D-4FEF-8247-5CAFC0716CF6}"/>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CE2D-4FEF-8247-5CAFC0716CF6}"/>
              </c:ext>
            </c:extLst>
          </c:dPt>
          <c:dLbls>
            <c:dLbl>
              <c:idx val="0"/>
              <c:spPr>
                <a:solidFill>
                  <a:schemeClr val="accent1">
                    <a:lumMod val="75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CE2D-4FEF-8247-5CAFC0716CF6}"/>
                </c:ext>
              </c:extLst>
            </c:dLbl>
            <c:dLbl>
              <c:idx val="1"/>
              <c:spPr>
                <a:solidFill>
                  <a:schemeClr val="bg2">
                    <a:lumMod val="50000"/>
                  </a:schemeClr>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E2D-4FEF-8247-5CAFC0716CF6}"/>
                </c:ext>
              </c:extLst>
            </c:dLbl>
            <c:dLbl>
              <c:idx val="2"/>
              <c:spPr>
                <a:solidFill>
                  <a:srgbClr val="2F526F"/>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CE2D-4FEF-8247-5CAFC0716CF6}"/>
                </c:ext>
              </c:extLst>
            </c:dLbl>
            <c:dLbl>
              <c:idx val="3"/>
              <c:spPr>
                <a:solidFill>
                  <a:srgbClr val="A50021"/>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E2D-4FEF-8247-5CAFC0716CF6}"/>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CE2D-4FEF-8247-5CAFC0716CF6}"/>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2D-4FEF-8247-5CAFC0716CF6}"/>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2D-4FEF-8247-5CAFC0716CF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CE2D-4FEF-8247-5CAFC0716CF6}"/>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'Race-Ethnicity'!$A$73</c:f>
              <c:strCache>
                <c:ptCount val="1"/>
                <c:pt idx="0">
                  <c:v>NH White</c:v>
                </c:pt>
              </c:strCache>
            </c:strRef>
          </c:tx>
          <c:spPr>
            <a:solidFill>
              <a:schemeClr val="accent1"/>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'Race-Ethnicity'!$B$73:$O$73</c:f>
              <c:numCache>
                <c:formatCode>#,##0</c:formatCode>
                <c:ptCount val="14"/>
                <c:pt idx="0">
                  <c:v>2333760</c:v>
                </c:pt>
                <c:pt idx="1">
                  <c:v>2321518</c:v>
                </c:pt>
                <c:pt idx="3">
                  <c:v>998053</c:v>
                </c:pt>
                <c:pt idx="4">
                  <c:v>948778</c:v>
                </c:pt>
                <c:pt idx="6">
                  <c:v>2942776</c:v>
                </c:pt>
                <c:pt idx="7">
                  <c:v>3080291</c:v>
                </c:pt>
                <c:pt idx="9">
                  <c:v>3392112</c:v>
                </c:pt>
                <c:pt idx="10">
                  <c:v>3307967</c:v>
                </c:pt>
                <c:pt idx="12">
                  <c:v>1761937</c:v>
                </c:pt>
                <c:pt idx="13">
                  <c:v>2254295</c:v>
                </c:pt>
              </c:numCache>
            </c:numRef>
          </c:val>
          <c:extLst>
            <c:ext xmlns:c16="http://schemas.microsoft.com/office/drawing/2014/chart" uri="{C3380CC4-5D6E-409C-BE32-E72D297353CC}">
              <c16:uniqueId val="{00000000-0D48-423D-9F10-E0311D9127EE}"/>
            </c:ext>
          </c:extLst>
        </c:ser>
        <c:ser>
          <c:idx val="1"/>
          <c:order val="1"/>
          <c:tx>
            <c:strRef>
              <c:f>'Race-Ethnicity'!$A$74</c:f>
              <c:strCache>
                <c:ptCount val="1"/>
                <c:pt idx="0">
                  <c:v>NH Black</c:v>
                </c:pt>
              </c:strCache>
            </c:strRef>
          </c:tx>
          <c:spPr>
            <a:solidFill>
              <a:srgbClr val="CC9900"/>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'Race-Ethnicity'!$B$74:$O$74</c:f>
              <c:numCache>
                <c:formatCode>#,##0</c:formatCode>
                <c:ptCount val="14"/>
                <c:pt idx="0">
                  <c:v>815981</c:v>
                </c:pt>
                <c:pt idx="1">
                  <c:v>870787</c:v>
                </c:pt>
                <c:pt idx="3">
                  <c:v>324961</c:v>
                </c:pt>
                <c:pt idx="4">
                  <c:v>361853</c:v>
                </c:pt>
                <c:pt idx="6">
                  <c:v>845222</c:v>
                </c:pt>
                <c:pt idx="7">
                  <c:v>1049332</c:v>
                </c:pt>
                <c:pt idx="9">
                  <c:v>694825</c:v>
                </c:pt>
                <c:pt idx="10">
                  <c:v>827062</c:v>
                </c:pt>
                <c:pt idx="12">
                  <c:v>218895</c:v>
                </c:pt>
                <c:pt idx="13">
                  <c:v>332610</c:v>
                </c:pt>
              </c:numCache>
            </c:numRef>
          </c:val>
          <c:extLst>
            <c:ext xmlns:c16="http://schemas.microsoft.com/office/drawing/2014/chart" uri="{C3380CC4-5D6E-409C-BE32-E72D297353CC}">
              <c16:uniqueId val="{00000001-0D48-423D-9F10-E0311D9127EE}"/>
            </c:ext>
          </c:extLst>
        </c:ser>
        <c:ser>
          <c:idx val="2"/>
          <c:order val="2"/>
          <c:tx>
            <c:strRef>
              <c:f>'Race-Ethnicity'!$A$75</c:f>
              <c:strCache>
                <c:ptCount val="1"/>
                <c:pt idx="0">
                  <c:v>NH Asian</c:v>
                </c:pt>
              </c:strCache>
            </c:strRef>
          </c:tx>
          <c:spPr>
            <a:solidFill>
              <a:schemeClr val="accent2">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'Race-Ethnicity'!$B$75:$O$75</c:f>
              <c:numCache>
                <c:formatCode>#,##0</c:formatCode>
                <c:ptCount val="14"/>
                <c:pt idx="0">
                  <c:v>234763</c:v>
                </c:pt>
                <c:pt idx="1">
                  <c:v>322560</c:v>
                </c:pt>
                <c:pt idx="3">
                  <c:v>93759</c:v>
                </c:pt>
                <c:pt idx="4">
                  <c:v>123217</c:v>
                </c:pt>
                <c:pt idx="6">
                  <c:v>344081</c:v>
                </c:pt>
                <c:pt idx="7">
                  <c:v>505298</c:v>
                </c:pt>
                <c:pt idx="9">
                  <c:v>221865</c:v>
                </c:pt>
                <c:pt idx="10">
                  <c:v>340830</c:v>
                </c:pt>
                <c:pt idx="12">
                  <c:v>66075</c:v>
                </c:pt>
                <c:pt idx="13">
                  <c:v>141831</c:v>
                </c:pt>
              </c:numCache>
            </c:numRef>
          </c:val>
          <c:extLst>
            <c:ext xmlns:c16="http://schemas.microsoft.com/office/drawing/2014/chart" uri="{C3380CC4-5D6E-409C-BE32-E72D297353CC}">
              <c16:uniqueId val="{00000002-0D48-423D-9F10-E0311D9127EE}"/>
            </c:ext>
          </c:extLst>
        </c:ser>
        <c:ser>
          <c:idx val="3"/>
          <c:order val="3"/>
          <c:tx>
            <c:strRef>
              <c:f>'Race-Ethnicity'!$A$76</c:f>
              <c:strCache>
                <c:ptCount val="1"/>
                <c:pt idx="0">
                  <c:v>NH Other</c:v>
                </c:pt>
              </c:strCache>
            </c:strRef>
          </c:tx>
          <c:spPr>
            <a:solidFill>
              <a:schemeClr val="accent6">
                <a:lumMod val="75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'Race-Ethnicity'!$B$76:$O$76</c:f>
              <c:numCache>
                <c:formatCode>#,##0</c:formatCode>
                <c:ptCount val="14"/>
                <c:pt idx="0">
                  <c:v>163543</c:v>
                </c:pt>
                <c:pt idx="1">
                  <c:v>220905</c:v>
                </c:pt>
                <c:pt idx="3">
                  <c:v>43828</c:v>
                </c:pt>
                <c:pt idx="4">
                  <c:v>63134</c:v>
                </c:pt>
                <c:pt idx="6">
                  <c:v>95341</c:v>
                </c:pt>
                <c:pt idx="7">
                  <c:v>134503</c:v>
                </c:pt>
                <c:pt idx="9">
                  <c:v>70805</c:v>
                </c:pt>
                <c:pt idx="10">
                  <c:v>86715</c:v>
                </c:pt>
                <c:pt idx="12">
                  <c:v>22058</c:v>
                </c:pt>
                <c:pt idx="13">
                  <c:v>39510</c:v>
                </c:pt>
              </c:numCache>
            </c:numRef>
          </c:val>
          <c:extLst>
            <c:ext xmlns:c16="http://schemas.microsoft.com/office/drawing/2014/chart" uri="{C3380CC4-5D6E-409C-BE32-E72D297353CC}">
              <c16:uniqueId val="{00000003-0D48-423D-9F10-E0311D9127EE}"/>
            </c:ext>
          </c:extLst>
        </c:ser>
        <c:ser>
          <c:idx val="4"/>
          <c:order val="4"/>
          <c:tx>
            <c:strRef>
              <c:f>'Race-Ethnicity'!$A$77</c:f>
              <c:strCache>
                <c:ptCount val="1"/>
                <c:pt idx="0">
                  <c:v>Hispanic</c:v>
                </c:pt>
              </c:strCache>
            </c:strRef>
          </c:tx>
          <c:spPr>
            <a:solidFill>
              <a:schemeClr val="accent1">
                <a:lumMod val="50000"/>
              </a:schemeClr>
            </a:solidFill>
            <a:ln>
              <a:noFill/>
            </a:ln>
            <a:effectLst/>
          </c:spPr>
          <c:invertIfNegative val="0"/>
          <c:cat>
            <c:multiLvlStrRef>
              <c:f>'Race-Ethnicity'!$B$71:$O$72</c:f>
              <c:multiLvlStrCache>
                <c:ptCount val="14"/>
                <c:lvl>
                  <c:pt idx="0">
                    <c:v>2010</c:v>
                  </c:pt>
                  <c:pt idx="1">
                    <c:v>2018</c:v>
                  </c:pt>
                  <c:pt idx="3">
                    <c:v>2010</c:v>
                  </c:pt>
                  <c:pt idx="4">
                    <c:v>2018</c:v>
                  </c:pt>
                  <c:pt idx="6">
                    <c:v>2010</c:v>
                  </c:pt>
                  <c:pt idx="7">
                    <c:v>2018</c:v>
                  </c:pt>
                  <c:pt idx="9">
                    <c:v>2010</c:v>
                  </c:pt>
                  <c:pt idx="10">
                    <c:v>2018</c:v>
                  </c:pt>
                  <c:pt idx="12">
                    <c:v>2010</c:v>
                  </c:pt>
                  <c:pt idx="13">
                    <c:v>2018</c:v>
                  </c:pt>
                </c:lvl>
                <c:lvl>
                  <c:pt idx="0">
                    <c:v>Under 18</c:v>
                  </c:pt>
                  <c:pt idx="3">
                    <c:v>18 to 24 years</c:v>
                  </c:pt>
                  <c:pt idx="6">
                    <c:v>25 to 44 years</c:v>
                  </c:pt>
                  <c:pt idx="9">
                    <c:v>45 to 64 years</c:v>
                  </c:pt>
                  <c:pt idx="12">
                    <c:v>65 plus</c:v>
                  </c:pt>
                </c:lvl>
              </c:multiLvlStrCache>
            </c:multiLvlStrRef>
          </c:cat>
          <c:val>
            <c:numRef>
              <c:f>'Race-Ethnicity'!$B$77:$O$77</c:f>
              <c:numCache>
                <c:formatCode>#,##0</c:formatCode>
                <c:ptCount val="14"/>
                <c:pt idx="0">
                  <c:v>3317777</c:v>
                </c:pt>
                <c:pt idx="1">
                  <c:v>3662329</c:v>
                </c:pt>
                <c:pt idx="3">
                  <c:v>1112368</c:v>
                </c:pt>
                <c:pt idx="4">
                  <c:v>1299097</c:v>
                </c:pt>
                <c:pt idx="6">
                  <c:v>2844435</c:v>
                </c:pt>
                <c:pt idx="7">
                  <c:v>3348676</c:v>
                </c:pt>
                <c:pt idx="9">
                  <c:v>1653420</c:v>
                </c:pt>
                <c:pt idx="10">
                  <c:v>2224673</c:v>
                </c:pt>
                <c:pt idx="12">
                  <c:v>532921</c:v>
                </c:pt>
                <c:pt idx="13">
                  <c:v>834074</c:v>
                </c:pt>
              </c:numCache>
            </c:numRef>
          </c:val>
          <c:extLst>
            <c:ext xmlns:c16="http://schemas.microsoft.com/office/drawing/2014/chart" uri="{C3380CC4-5D6E-409C-BE32-E72D297353CC}">
              <c16:uniqueId val="{00000004-0D48-423D-9F10-E0311D9127EE}"/>
            </c:ext>
          </c:extLst>
        </c:ser>
        <c:dLbls>
          <c:showLegendKey val="0"/>
          <c:showVal val="0"/>
          <c:showCatName val="0"/>
          <c:showSerName val="0"/>
          <c:showPercent val="0"/>
          <c:showBubbleSize val="0"/>
        </c:dLbls>
        <c:gapWidth val="25"/>
        <c:overlap val="100"/>
        <c:axId val="619673640"/>
        <c:axId val="619667080"/>
      </c:barChart>
      <c:catAx>
        <c:axId val="6196736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9667080"/>
        <c:crosses val="autoZero"/>
        <c:auto val="1"/>
        <c:lblAlgn val="ctr"/>
        <c:lblOffset val="100"/>
        <c:noMultiLvlLbl val="0"/>
      </c:catAx>
      <c:valAx>
        <c:axId val="619667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9673640"/>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0.80081910946325041"/>
          <c:y val="2.4147652168252213E-2"/>
          <c:w val="0.18892789410142463"/>
          <c:h val="0.28955890280237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'C:\Users\wnx035\Downloads\[Population Projections for Texas -- Reportsearch (3).xlsx]Sheet1'!$B$1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B-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A-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8-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29-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2-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1-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0-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0F-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0E-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0D-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0C-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0B-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0A-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09-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08-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07-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06-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05-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[1]Sheet1!$B$2:$B$22</c:f>
              <c:numCache>
                <c:formatCode>General</c:formatCode>
                <c:ptCount val="2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pt idx="11">
                  <c:v>12209069</c:v>
                </c:pt>
                <c:pt idx="12">
                  <c:v>12278379</c:v>
                </c:pt>
                <c:pt idx="13">
                  <c:v>12346409</c:v>
                </c:pt>
                <c:pt idx="14">
                  <c:v>12412906</c:v>
                </c:pt>
                <c:pt idx="15">
                  <c:v>12478060</c:v>
                </c:pt>
                <c:pt idx="16">
                  <c:v>12541296</c:v>
                </c:pt>
                <c:pt idx="17">
                  <c:v>12602511</c:v>
                </c:pt>
                <c:pt idx="18">
                  <c:v>12661794</c:v>
                </c:pt>
                <c:pt idx="19">
                  <c:v>12719053</c:v>
                </c:pt>
                <c:pt idx="20">
                  <c:v>12774056</c:v>
                </c:pt>
              </c:numCache>
            </c:numRef>
          </c:val>
          <c:smooth val="0"/>
          <c:extLst>
            <c:ext xmlns:c16="http://schemas.microsoft.com/office/drawing/2014/chart" uri="{C3380CC4-5D6E-409C-BE32-E72D297353CC}">
              <c16:uniqueId val="{00000000-CE26-4878-BF0A-9F093C7B7920}"/>
            </c:ext>
          </c:extLst>
        </c:ser>
        <c:ser>
          <c:idx val="1"/>
          <c:order val="1"/>
          <c:tx>
            <c:strRef>
              <c:f>'C:\Users\wnx035\Downloads\[Population Projections for Texas -- Reportsearch (3).xlsx]Sheet1'!$C$1</c:f>
              <c:strCache>
                <c:ptCount val="1"/>
                <c:pt idx="0">
                  <c:v>NH Black </c:v>
                </c:pt>
              </c:strCache>
            </c:strRef>
          </c:tx>
          <c:spPr>
            <a:ln w="28575" cap="rnd">
              <a:solidFill>
                <a:srgbClr val="CC9900"/>
              </a:solidFill>
              <a:round/>
            </a:ln>
            <a:effectLst/>
          </c:spPr>
          <c:marker>
            <c:symbol val="circle"/>
            <c:size val="5"/>
            <c:spPr>
              <a:solidFill>
                <a:srgbClr val="CC9900"/>
              </a:solidFill>
              <a:ln w="9525">
                <a:solidFill>
                  <a:srgbClr val="CC9900"/>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40-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3F-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3E-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3D-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3C-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3B-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3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39-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38-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37-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36-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35-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34-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33-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3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31-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30-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F-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E-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[1]Sheet1!$C$2:$C$22</c:f>
              <c:numCache>
                <c:formatCode>General</c:formatCode>
                <c:ptCount val="21"/>
                <c:pt idx="0">
                  <c:v>2886825</c:v>
                </c:pt>
                <c:pt idx="1">
                  <c:v>2948232</c:v>
                </c:pt>
                <c:pt idx="2">
                  <c:v>3011317</c:v>
                </c:pt>
                <c:pt idx="3">
                  <c:v>3075723</c:v>
                </c:pt>
                <c:pt idx="4">
                  <c:v>3141271</c:v>
                </c:pt>
                <c:pt idx="5">
                  <c:v>3207833</c:v>
                </c:pt>
                <c:pt idx="6">
                  <c:v>3275849</c:v>
                </c:pt>
                <c:pt idx="7">
                  <c:v>3344849</c:v>
                </c:pt>
                <c:pt idx="8">
                  <c:v>3414806</c:v>
                </c:pt>
                <c:pt idx="9">
                  <c:v>3485870</c:v>
                </c:pt>
                <c:pt idx="10">
                  <c:v>3557892</c:v>
                </c:pt>
                <c:pt idx="11">
                  <c:v>3630915</c:v>
                </c:pt>
                <c:pt idx="12">
                  <c:v>3704755</c:v>
                </c:pt>
                <c:pt idx="13">
                  <c:v>3779551</c:v>
                </c:pt>
                <c:pt idx="14">
                  <c:v>3855122</c:v>
                </c:pt>
                <c:pt idx="15">
                  <c:v>3931512</c:v>
                </c:pt>
                <c:pt idx="16">
                  <c:v>4008568</c:v>
                </c:pt>
                <c:pt idx="17">
                  <c:v>4086385</c:v>
                </c:pt>
                <c:pt idx="18">
                  <c:v>4164659</c:v>
                </c:pt>
                <c:pt idx="19">
                  <c:v>4243566</c:v>
                </c:pt>
                <c:pt idx="20">
                  <c:v>4322983</c:v>
                </c:pt>
              </c:numCache>
            </c:numRef>
          </c:val>
          <c:smooth val="0"/>
          <c:extLst>
            <c:ext xmlns:c16="http://schemas.microsoft.com/office/drawing/2014/chart" uri="{C3380CC4-5D6E-409C-BE32-E72D297353CC}">
              <c16:uniqueId val="{00000001-CE26-4878-BF0A-9F093C7B7920}"/>
            </c:ext>
          </c:extLst>
        </c:ser>
        <c:ser>
          <c:idx val="2"/>
          <c:order val="2"/>
          <c:tx>
            <c:strRef>
              <c:f>'C:\Users\wnx035\Downloads\[Population Projections for Texas -- Reportsearch (3).xlsx]Sheet1'!$D$1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2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24-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25-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26-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1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13-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1E-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1D-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1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1B-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1A-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19-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18-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17-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16-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15-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1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20-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21-CE26-4878-BF0A-9F093C7B7920}"/>
                </c:ext>
              </c:extLst>
            </c:dLbl>
            <c:dLbl>
              <c:idx val="20"/>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CE26-4878-BF0A-9F093C7B79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[1]Sheet1!$D$2:$D$22</c:f>
              <c:numCache>
                <c:formatCode>General</c:formatCode>
                <c:ptCount val="2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pt idx="11">
                  <c:v>12056086</c:v>
                </c:pt>
                <c:pt idx="12">
                  <c:v>12310931</c:v>
                </c:pt>
                <c:pt idx="13">
                  <c:v>12568988</c:v>
                </c:pt>
                <c:pt idx="14">
                  <c:v>12830248</c:v>
                </c:pt>
                <c:pt idx="15">
                  <c:v>13094633</c:v>
                </c:pt>
                <c:pt idx="16">
                  <c:v>13361810</c:v>
                </c:pt>
                <c:pt idx="17">
                  <c:v>13631520</c:v>
                </c:pt>
                <c:pt idx="18">
                  <c:v>13903534</c:v>
                </c:pt>
                <c:pt idx="19">
                  <c:v>14177454</c:v>
                </c:pt>
                <c:pt idx="20">
                  <c:v>14452949</c:v>
                </c:pt>
              </c:numCache>
            </c:numRef>
          </c:val>
          <c:smooth val="0"/>
          <c:extLst>
            <c:ext xmlns:c16="http://schemas.microsoft.com/office/drawing/2014/chart" uri="{C3380CC4-5D6E-409C-BE32-E72D297353CC}">
              <c16:uniqueId val="{00000002-CE26-4878-BF0A-9F093C7B7920}"/>
            </c:ext>
          </c:extLst>
        </c:ser>
        <c:ser>
          <c:idx val="3"/>
          <c:order val="3"/>
          <c:tx>
            <c:strRef>
              <c:f>'C:\Users\wnx035\Downloads\[Population Projections for Texas -- Reportsearch (3).xlsx]Sheet1'!$E$1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53-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2-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1-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0-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4F-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4E-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4D-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4C-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4B-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4A-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49-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48-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47-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46-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45-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44-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43-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42-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41-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[1]Sheet1!$E$2:$E$22</c:f>
              <c:numCache>
                <c:formatCode>General</c:formatCode>
                <c:ptCount val="21"/>
                <c:pt idx="0">
                  <c:v>948426</c:v>
                </c:pt>
                <c:pt idx="1">
                  <c:v>995813</c:v>
                </c:pt>
                <c:pt idx="2">
                  <c:v>1045280</c:v>
                </c:pt>
                <c:pt idx="3">
                  <c:v>1096888</c:v>
                </c:pt>
                <c:pt idx="4">
                  <c:v>1150724</c:v>
                </c:pt>
                <c:pt idx="5">
                  <c:v>1206752</c:v>
                </c:pt>
                <c:pt idx="6">
                  <c:v>1265200</c:v>
                </c:pt>
                <c:pt idx="7">
                  <c:v>1326199</c:v>
                </c:pt>
                <c:pt idx="8">
                  <c:v>1389858</c:v>
                </c:pt>
                <c:pt idx="9">
                  <c:v>1456220</c:v>
                </c:pt>
                <c:pt idx="10">
                  <c:v>1525540</c:v>
                </c:pt>
                <c:pt idx="11">
                  <c:v>1597919</c:v>
                </c:pt>
                <c:pt idx="12">
                  <c:v>1673482</c:v>
                </c:pt>
                <c:pt idx="13">
                  <c:v>1752407</c:v>
                </c:pt>
                <c:pt idx="14">
                  <c:v>1835119</c:v>
                </c:pt>
                <c:pt idx="15">
                  <c:v>1921387</c:v>
                </c:pt>
                <c:pt idx="16">
                  <c:v>2011587</c:v>
                </c:pt>
                <c:pt idx="17">
                  <c:v>2105829</c:v>
                </c:pt>
                <c:pt idx="18">
                  <c:v>2204361</c:v>
                </c:pt>
                <c:pt idx="19">
                  <c:v>2307326</c:v>
                </c:pt>
                <c:pt idx="20">
                  <c:v>2414778</c:v>
                </c:pt>
              </c:numCache>
            </c:numRef>
          </c:val>
          <c:smooth val="0"/>
          <c:extLst>
            <c:ext xmlns:c16="http://schemas.microsoft.com/office/drawing/2014/chart" uri="{C3380CC4-5D6E-409C-BE32-E72D297353CC}">
              <c16:uniqueId val="{00000003-CE26-4878-BF0A-9F093C7B7920}"/>
            </c:ext>
          </c:extLst>
        </c:ser>
        <c:ser>
          <c:idx val="4"/>
          <c:order val="4"/>
          <c:tx>
            <c:strRef>
              <c:f>'C:\Users\wnx035\Downloads\[Population Projections for Texas -- Reportsearch (3).xlsx]Sheet1'!$F$1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CE26-4878-BF0A-9F093C7B7920}"/>
                </c:ext>
              </c:extLst>
            </c:dLbl>
            <c:dLbl>
              <c:idx val="1"/>
              <c:delete val="1"/>
              <c:extLst>
                <c:ext xmlns:c15="http://schemas.microsoft.com/office/drawing/2012/chart" uri="{CE6537A1-D6FC-4f65-9D91-7224C49458BB}"/>
                <c:ext xmlns:c16="http://schemas.microsoft.com/office/drawing/2014/chart" uri="{C3380CC4-5D6E-409C-BE32-E72D297353CC}">
                  <c16:uniqueId val="{00000054-CE26-4878-BF0A-9F093C7B7920}"/>
                </c:ext>
              </c:extLst>
            </c:dLbl>
            <c:dLbl>
              <c:idx val="2"/>
              <c:delete val="1"/>
              <c:extLst>
                <c:ext xmlns:c15="http://schemas.microsoft.com/office/drawing/2012/chart" uri="{CE6537A1-D6FC-4f65-9D91-7224C49458BB}"/>
                <c:ext xmlns:c16="http://schemas.microsoft.com/office/drawing/2014/chart" uri="{C3380CC4-5D6E-409C-BE32-E72D297353CC}">
                  <c16:uniqueId val="{00000055-CE26-4878-BF0A-9F093C7B7920}"/>
                </c:ext>
              </c:extLst>
            </c:dLbl>
            <c:dLbl>
              <c:idx val="3"/>
              <c:delete val="1"/>
              <c:extLst>
                <c:ext xmlns:c15="http://schemas.microsoft.com/office/drawing/2012/chart" uri="{CE6537A1-D6FC-4f65-9D91-7224C49458BB}"/>
                <c:ext xmlns:c16="http://schemas.microsoft.com/office/drawing/2014/chart" uri="{C3380CC4-5D6E-409C-BE32-E72D297353CC}">
                  <c16:uniqueId val="{00000056-CE26-4878-BF0A-9F093C7B7920}"/>
                </c:ext>
              </c:extLst>
            </c:dLbl>
            <c:dLbl>
              <c:idx val="4"/>
              <c:delete val="1"/>
              <c:extLst>
                <c:ext xmlns:c15="http://schemas.microsoft.com/office/drawing/2012/chart" uri="{CE6537A1-D6FC-4f65-9D91-7224C49458BB}"/>
                <c:ext xmlns:c16="http://schemas.microsoft.com/office/drawing/2014/chart" uri="{C3380CC4-5D6E-409C-BE32-E72D297353CC}">
                  <c16:uniqueId val="{00000057-CE26-4878-BF0A-9F093C7B7920}"/>
                </c:ext>
              </c:extLst>
            </c:dLbl>
            <c:dLbl>
              <c:idx val="5"/>
              <c:delete val="1"/>
              <c:extLst>
                <c:ext xmlns:c15="http://schemas.microsoft.com/office/drawing/2012/chart" uri="{CE6537A1-D6FC-4f65-9D91-7224C49458BB}"/>
                <c:ext xmlns:c16="http://schemas.microsoft.com/office/drawing/2014/chart" uri="{C3380CC4-5D6E-409C-BE32-E72D297353CC}">
                  <c16:uniqueId val="{00000058-CE26-4878-BF0A-9F093C7B7920}"/>
                </c:ext>
              </c:extLst>
            </c:dLbl>
            <c:dLbl>
              <c:idx val="6"/>
              <c:delete val="1"/>
              <c:extLst>
                <c:ext xmlns:c15="http://schemas.microsoft.com/office/drawing/2012/chart" uri="{CE6537A1-D6FC-4f65-9D91-7224C49458BB}"/>
                <c:ext xmlns:c16="http://schemas.microsoft.com/office/drawing/2014/chart" uri="{C3380CC4-5D6E-409C-BE32-E72D297353CC}">
                  <c16:uniqueId val="{00000059-CE26-4878-BF0A-9F093C7B7920}"/>
                </c:ext>
              </c:extLst>
            </c:dLbl>
            <c:dLbl>
              <c:idx val="7"/>
              <c:delete val="1"/>
              <c:extLst>
                <c:ext xmlns:c15="http://schemas.microsoft.com/office/drawing/2012/chart" uri="{CE6537A1-D6FC-4f65-9D91-7224C49458BB}"/>
                <c:ext xmlns:c16="http://schemas.microsoft.com/office/drawing/2014/chart" uri="{C3380CC4-5D6E-409C-BE32-E72D297353CC}">
                  <c16:uniqueId val="{0000005A-CE26-4878-BF0A-9F093C7B7920}"/>
                </c:ext>
              </c:extLst>
            </c:dLbl>
            <c:dLbl>
              <c:idx val="8"/>
              <c:delete val="1"/>
              <c:extLst>
                <c:ext xmlns:c15="http://schemas.microsoft.com/office/drawing/2012/chart" uri="{CE6537A1-D6FC-4f65-9D91-7224C49458BB}"/>
                <c:ext xmlns:c16="http://schemas.microsoft.com/office/drawing/2014/chart" uri="{C3380CC4-5D6E-409C-BE32-E72D297353CC}">
                  <c16:uniqueId val="{0000005B-CE26-4878-BF0A-9F093C7B7920}"/>
                </c:ext>
              </c:extLst>
            </c:dLbl>
            <c:dLbl>
              <c:idx val="9"/>
              <c:delete val="1"/>
              <c:extLst>
                <c:ext xmlns:c15="http://schemas.microsoft.com/office/drawing/2012/chart" uri="{CE6537A1-D6FC-4f65-9D91-7224C49458BB}"/>
                <c:ext xmlns:c16="http://schemas.microsoft.com/office/drawing/2014/chart" uri="{C3380CC4-5D6E-409C-BE32-E72D297353CC}">
                  <c16:uniqueId val="{0000005C-CE26-4878-BF0A-9F093C7B7920}"/>
                </c:ext>
              </c:extLst>
            </c:dLbl>
            <c:dLbl>
              <c:idx val="10"/>
              <c:delete val="1"/>
              <c:extLst>
                <c:ext xmlns:c15="http://schemas.microsoft.com/office/drawing/2012/chart" uri="{CE6537A1-D6FC-4f65-9D91-7224C49458BB}"/>
                <c:ext xmlns:c16="http://schemas.microsoft.com/office/drawing/2014/chart" uri="{C3380CC4-5D6E-409C-BE32-E72D297353CC}">
                  <c16:uniqueId val="{0000005D-CE26-4878-BF0A-9F093C7B7920}"/>
                </c:ext>
              </c:extLst>
            </c:dLbl>
            <c:dLbl>
              <c:idx val="11"/>
              <c:delete val="1"/>
              <c:extLst>
                <c:ext xmlns:c15="http://schemas.microsoft.com/office/drawing/2012/chart" uri="{CE6537A1-D6FC-4f65-9D91-7224C49458BB}"/>
                <c:ext xmlns:c16="http://schemas.microsoft.com/office/drawing/2014/chart" uri="{C3380CC4-5D6E-409C-BE32-E72D297353CC}">
                  <c16:uniqueId val="{0000005E-CE26-4878-BF0A-9F093C7B7920}"/>
                </c:ext>
              </c:extLst>
            </c:dLbl>
            <c:dLbl>
              <c:idx val="12"/>
              <c:delete val="1"/>
              <c:extLst>
                <c:ext xmlns:c15="http://schemas.microsoft.com/office/drawing/2012/chart" uri="{CE6537A1-D6FC-4f65-9D91-7224C49458BB}"/>
                <c:ext xmlns:c16="http://schemas.microsoft.com/office/drawing/2014/chart" uri="{C3380CC4-5D6E-409C-BE32-E72D297353CC}">
                  <c16:uniqueId val="{0000005F-CE26-4878-BF0A-9F093C7B7920}"/>
                </c:ext>
              </c:extLst>
            </c:dLbl>
            <c:dLbl>
              <c:idx val="13"/>
              <c:delete val="1"/>
              <c:extLst>
                <c:ext xmlns:c15="http://schemas.microsoft.com/office/drawing/2012/chart" uri="{CE6537A1-D6FC-4f65-9D91-7224C49458BB}"/>
                <c:ext xmlns:c16="http://schemas.microsoft.com/office/drawing/2014/chart" uri="{C3380CC4-5D6E-409C-BE32-E72D297353CC}">
                  <c16:uniqueId val="{00000060-CE26-4878-BF0A-9F093C7B7920}"/>
                </c:ext>
              </c:extLst>
            </c:dLbl>
            <c:dLbl>
              <c:idx val="14"/>
              <c:delete val="1"/>
              <c:extLst>
                <c:ext xmlns:c15="http://schemas.microsoft.com/office/drawing/2012/chart" uri="{CE6537A1-D6FC-4f65-9D91-7224C49458BB}"/>
                <c:ext xmlns:c16="http://schemas.microsoft.com/office/drawing/2014/chart" uri="{C3380CC4-5D6E-409C-BE32-E72D297353CC}">
                  <c16:uniqueId val="{00000061-CE26-4878-BF0A-9F093C7B7920}"/>
                </c:ext>
              </c:extLst>
            </c:dLbl>
            <c:dLbl>
              <c:idx val="15"/>
              <c:delete val="1"/>
              <c:extLst>
                <c:ext xmlns:c15="http://schemas.microsoft.com/office/drawing/2012/chart" uri="{CE6537A1-D6FC-4f65-9D91-7224C49458BB}"/>
                <c:ext xmlns:c16="http://schemas.microsoft.com/office/drawing/2014/chart" uri="{C3380CC4-5D6E-409C-BE32-E72D297353CC}">
                  <c16:uniqueId val="{00000062-CE26-4878-BF0A-9F093C7B7920}"/>
                </c:ext>
              </c:extLst>
            </c:dLbl>
            <c:dLbl>
              <c:idx val="16"/>
              <c:delete val="1"/>
              <c:extLst>
                <c:ext xmlns:c15="http://schemas.microsoft.com/office/drawing/2012/chart" uri="{CE6537A1-D6FC-4f65-9D91-7224C49458BB}"/>
                <c:ext xmlns:c16="http://schemas.microsoft.com/office/drawing/2014/chart" uri="{C3380CC4-5D6E-409C-BE32-E72D297353CC}">
                  <c16:uniqueId val="{00000063-CE26-4878-BF0A-9F093C7B7920}"/>
                </c:ext>
              </c:extLst>
            </c:dLbl>
            <c:dLbl>
              <c:idx val="17"/>
              <c:delete val="1"/>
              <c:extLst>
                <c:ext xmlns:c15="http://schemas.microsoft.com/office/drawing/2012/chart" uri="{CE6537A1-D6FC-4f65-9D91-7224C49458BB}"/>
                <c:ext xmlns:c16="http://schemas.microsoft.com/office/drawing/2014/chart" uri="{C3380CC4-5D6E-409C-BE32-E72D297353CC}">
                  <c16:uniqueId val="{00000064-CE26-4878-BF0A-9F093C7B7920}"/>
                </c:ext>
              </c:extLst>
            </c:dLbl>
            <c:dLbl>
              <c:idx val="18"/>
              <c:delete val="1"/>
              <c:extLst>
                <c:ext xmlns:c15="http://schemas.microsoft.com/office/drawing/2012/chart" uri="{CE6537A1-D6FC-4f65-9D91-7224C49458BB}"/>
                <c:ext xmlns:c16="http://schemas.microsoft.com/office/drawing/2014/chart" uri="{C3380CC4-5D6E-409C-BE32-E72D297353CC}">
                  <c16:uniqueId val="{00000065-CE26-4878-BF0A-9F093C7B7920}"/>
                </c:ext>
              </c:extLst>
            </c:dLbl>
            <c:dLbl>
              <c:idx val="19"/>
              <c:delete val="1"/>
              <c:extLst>
                <c:ext xmlns:c15="http://schemas.microsoft.com/office/drawing/2012/chart" uri="{CE6537A1-D6FC-4f65-9D91-7224C49458BB}"/>
                <c:ext xmlns:c16="http://schemas.microsoft.com/office/drawing/2014/chart" uri="{C3380CC4-5D6E-409C-BE32-E72D297353CC}">
                  <c16:uniqueId val="{00000066-CE26-4878-BF0A-9F093C7B7920}"/>
                </c:ext>
              </c:extLst>
            </c:dLbl>
            <c:dLbl>
              <c:idx val="2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CE26-4878-BF0A-9F093C7B792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[1]Sheet1!$F$2:$F$22</c:f>
              <c:numCache>
                <c:formatCode>General</c:formatCode>
                <c:ptCount val="21"/>
                <c:pt idx="0">
                  <c:v>452044</c:v>
                </c:pt>
                <c:pt idx="1">
                  <c:v>468808</c:v>
                </c:pt>
                <c:pt idx="2">
                  <c:v>486223</c:v>
                </c:pt>
                <c:pt idx="3">
                  <c:v>504309</c:v>
                </c:pt>
                <c:pt idx="4">
                  <c:v>523152</c:v>
                </c:pt>
                <c:pt idx="5">
                  <c:v>542675</c:v>
                </c:pt>
                <c:pt idx="6">
                  <c:v>562844</c:v>
                </c:pt>
                <c:pt idx="7">
                  <c:v>583789</c:v>
                </c:pt>
                <c:pt idx="8">
                  <c:v>605397</c:v>
                </c:pt>
                <c:pt idx="9">
                  <c:v>627886</c:v>
                </c:pt>
                <c:pt idx="10">
                  <c:v>651054</c:v>
                </c:pt>
                <c:pt idx="11">
                  <c:v>674937</c:v>
                </c:pt>
                <c:pt idx="12">
                  <c:v>699843</c:v>
                </c:pt>
                <c:pt idx="13">
                  <c:v>725477</c:v>
                </c:pt>
                <c:pt idx="14">
                  <c:v>751839</c:v>
                </c:pt>
                <c:pt idx="15">
                  <c:v>779328</c:v>
                </c:pt>
                <c:pt idx="16">
                  <c:v>807487</c:v>
                </c:pt>
                <c:pt idx="17">
                  <c:v>836782</c:v>
                </c:pt>
                <c:pt idx="18">
                  <c:v>866756</c:v>
                </c:pt>
                <c:pt idx="19">
                  <c:v>897758</c:v>
                </c:pt>
                <c:pt idx="20">
                  <c:v>929686</c:v>
                </c:pt>
              </c:numCache>
            </c:numRef>
          </c:val>
          <c:smooth val="0"/>
          <c:extLst>
            <c:ext xmlns:c16="http://schemas.microsoft.com/office/drawing/2014/chart" uri="{C3380CC4-5D6E-409C-BE32-E72D297353CC}">
              <c16:uniqueId val="{00000004-CE26-4878-BF0A-9F093C7B7920}"/>
            </c:ext>
          </c:extLst>
        </c:ser>
        <c:dLbls>
          <c:showLegendKey val="0"/>
          <c:showVal val="1"/>
          <c:showCatName val="0"/>
          <c:showSerName val="0"/>
          <c:showPercent val="0"/>
          <c:showBubbleSize val="0"/>
        </c:dLbls>
        <c:marker val="1"/>
        <c:smooth val="0"/>
        <c:axId val="453771320"/>
        <c:axId val="445904080"/>
      </c:lineChart>
      <c:catAx>
        <c:axId val="45377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904080"/>
        <c:crosses val="autoZero"/>
        <c:auto val="1"/>
        <c:lblAlgn val="ctr"/>
        <c:lblOffset val="100"/>
        <c:noMultiLvlLbl val="0"/>
      </c:catAx>
      <c:valAx>
        <c:axId val="4459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3771320"/>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NumChbyRace!$B$19</c:f>
              <c:strCache>
                <c:ptCount val="1"/>
                <c:pt idx="0">
                  <c:v>Numeric Change</c:v>
                </c:pt>
              </c:strCache>
            </c:strRef>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4-6F5F-45E0-9B44-75EE7F7E38C5}"/>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F5F-45E0-9B44-75EE7F7E38C5}"/>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6-6F5F-45E0-9B44-75EE7F7E38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F5F-45E0-9B44-75EE7F7E38C5}"/>
              </c:ext>
            </c:extLst>
          </c:dPt>
          <c:dLbls>
            <c:dLbl>
              <c:idx val="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F5F-45E0-9B44-75EE7F7E38C5}"/>
                </c:ext>
              </c:extLst>
            </c:dLbl>
            <c:dLbl>
              <c:idx val="1"/>
              <c:spPr>
                <a:solidFill>
                  <a:srgbClr val="BC8B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6F5F-45E0-9B44-75EE7F7E38C5}"/>
                </c:ext>
              </c:extLst>
            </c:dLbl>
            <c:dLbl>
              <c:idx val="2"/>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F5F-45E0-9B44-75EE7F7E38C5}"/>
                </c:ext>
              </c:extLst>
            </c:dLbl>
            <c:dLbl>
              <c:idx val="3"/>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F5F-45E0-9B44-75EE7F7E38C5}"/>
                </c:ext>
              </c:extLst>
            </c:dLbl>
            <c:dLbl>
              <c:idx val="4"/>
              <c:spPr>
                <a:solidFill>
                  <a:schemeClr val="accent6"/>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NumChbyRace!$B$20:$B$24</c:f>
              <c:numCache>
                <c:formatCode>#,##0</c:formatCode>
                <c:ptCount val="5"/>
                <c:pt idx="0">
                  <c:v>1376711</c:v>
                </c:pt>
                <c:pt idx="1">
                  <c:v>1436158</c:v>
                </c:pt>
                <c:pt idx="2">
                  <c:v>4992028</c:v>
                </c:pt>
                <c:pt idx="3">
                  <c:v>1466352</c:v>
                </c:pt>
                <c:pt idx="4">
                  <c:v>477642</c:v>
                </c:pt>
              </c:numCache>
            </c:numRef>
          </c:val>
          <c:extLst>
            <c:ext xmlns:c16="http://schemas.microsoft.com/office/drawing/2014/chart" uri="{C3380CC4-5D6E-409C-BE32-E72D297353CC}">
              <c16:uniqueId val="{00000000-6F5F-45E0-9B44-75EE7F7E38C5}"/>
            </c:ext>
          </c:extLst>
        </c:ser>
        <c:dLbls>
          <c:showLegendKey val="0"/>
          <c:showVal val="0"/>
          <c:showCatName val="0"/>
          <c:showSerName val="0"/>
          <c:showPercent val="0"/>
          <c:showBubbleSize val="0"/>
        </c:dLbls>
        <c:gapWidth val="150"/>
        <c:axId val="602134136"/>
        <c:axId val="602136104"/>
      </c:barChart>
      <c:lineChart>
        <c:grouping val="standard"/>
        <c:varyColors val="0"/>
        <c:ser>
          <c:idx val="1"/>
          <c:order val="1"/>
          <c:tx>
            <c:strRef>
              <c:f>NumChbyRace!$C$19</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5.3926485540658771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5F-45E0-9B44-75EE7F7E38C5}"/>
                </c:ext>
              </c:extLst>
            </c:dLbl>
            <c:dLbl>
              <c:idx val="3"/>
              <c:layout>
                <c:manualLayout>
                  <c:x val="-1.1884443498616728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NumChbyRace!$C$20:$C$24</c:f>
              <c:numCache>
                <c:formatCode>0.0%</c:formatCode>
                <c:ptCount val="5"/>
                <c:pt idx="0">
                  <c:v>0.14121719075533823</c:v>
                </c:pt>
                <c:pt idx="1">
                  <c:v>0.14731501254860682</c:v>
                </c:pt>
                <c:pt idx="2">
                  <c:v>0.51206111546431277</c:v>
                </c:pt>
                <c:pt idx="3">
                  <c:v>0.15041218534497924</c:v>
                </c:pt>
                <c:pt idx="4">
                  <c:v>4.8994495886762912E-2</c:v>
                </c:pt>
              </c:numCache>
            </c:numRef>
          </c:val>
          <c:smooth val="0"/>
          <c:extLst>
            <c:ext xmlns:c16="http://schemas.microsoft.com/office/drawing/2014/chart" uri="{C3380CC4-5D6E-409C-BE32-E72D297353CC}">
              <c16:uniqueId val="{00000001-6F5F-45E0-9B44-75EE7F7E38C5}"/>
            </c:ext>
          </c:extLst>
        </c:ser>
        <c:dLbls>
          <c:showLegendKey val="0"/>
          <c:showVal val="0"/>
          <c:showCatName val="0"/>
          <c:showSerName val="0"/>
          <c:showPercent val="0"/>
          <c:showBubbleSize val="0"/>
        </c:dLbls>
        <c:marker val="1"/>
        <c:smooth val="0"/>
        <c:axId val="219817640"/>
        <c:axId val="219825840"/>
      </c:lineChart>
      <c:catAx>
        <c:axId val="6021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6104"/>
        <c:crosses val="autoZero"/>
        <c:auto val="1"/>
        <c:lblAlgn val="ctr"/>
        <c:lblOffset val="100"/>
        <c:noMultiLvlLbl val="0"/>
      </c:catAx>
      <c:valAx>
        <c:axId val="60213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4136"/>
        <c:crosses val="autoZero"/>
        <c:crossBetween val="between"/>
      </c:valAx>
      <c:valAx>
        <c:axId val="2198258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817640"/>
        <c:crosses val="max"/>
        <c:crossBetween val="between"/>
      </c:valAx>
      <c:catAx>
        <c:axId val="219817640"/>
        <c:scaling>
          <c:orientation val="minMax"/>
        </c:scaling>
        <c:delete val="1"/>
        <c:axPos val="b"/>
        <c:numFmt formatCode="General" sourceLinked="1"/>
        <c:majorTickMark val="out"/>
        <c:minorTickMark val="none"/>
        <c:tickLblPos val="nextTo"/>
        <c:crossAx val="219825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937" cy="366486"/>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sz="quarter" idx="1"/>
          </p:nvPr>
        </p:nvSpPr>
        <p:spPr>
          <a:xfrm>
            <a:off x="5438181" y="0"/>
            <a:ext cx="4160937" cy="366486"/>
          </a:xfrm>
          <a:prstGeom prst="rect">
            <a:avLst/>
          </a:prstGeom>
        </p:spPr>
        <p:txBody>
          <a:bodyPr vert="horz" lIns="91413" tIns="45708" rIns="91413" bIns="45708" rtlCol="0"/>
          <a:lstStyle>
            <a:lvl1pPr algn="r">
              <a:defRPr sz="1200"/>
            </a:lvl1pPr>
          </a:lstStyle>
          <a:p>
            <a:fld id="{1B21FB2D-27B8-4727-AE11-4AB7B0934FCE}" type="datetimeFigureOut">
              <a:rPr lang="en-US" smtClean="0"/>
              <a:t>2/25/2020</a:t>
            </a:fld>
            <a:endParaRPr lang="en-US" dirty="0"/>
          </a:p>
        </p:txBody>
      </p:sp>
      <p:sp>
        <p:nvSpPr>
          <p:cNvPr id="4" name="Footer Placeholder 3"/>
          <p:cNvSpPr>
            <a:spLocks noGrp="1"/>
          </p:cNvSpPr>
          <p:nvPr>
            <p:ph type="ftr" sz="quarter" idx="2"/>
          </p:nvPr>
        </p:nvSpPr>
        <p:spPr>
          <a:xfrm>
            <a:off x="1" y="6948716"/>
            <a:ext cx="4160937" cy="366485"/>
          </a:xfrm>
          <a:prstGeom prst="rect">
            <a:avLst/>
          </a:prstGeom>
        </p:spPr>
        <p:txBody>
          <a:bodyPr vert="horz" lIns="91413" tIns="45708" rIns="91413"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181" y="6948716"/>
            <a:ext cx="4160937" cy="366485"/>
          </a:xfrm>
          <a:prstGeom prst="rect">
            <a:avLst/>
          </a:prstGeom>
        </p:spPr>
        <p:txBody>
          <a:bodyPr vert="horz" lIns="91413" tIns="45708" rIns="91413" bIns="45708"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703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5438458" y="3"/>
            <a:ext cx="4160520" cy="367030"/>
          </a:xfrm>
          <a:prstGeom prst="rect">
            <a:avLst/>
          </a:prstGeom>
        </p:spPr>
        <p:txBody>
          <a:bodyPr vert="horz" lIns="96624" tIns="48313" rIns="96624" bIns="48313" rtlCol="0"/>
          <a:lstStyle>
            <a:lvl1pPr algn="r">
              <a:defRPr sz="1200"/>
            </a:lvl1pPr>
          </a:lstStyle>
          <a:p>
            <a:fld id="{755BA6F8-D932-4BC6-B450-A920176CDAFB}" type="datetimeFigureOut">
              <a:rPr lang="en-US" smtClean="0"/>
              <a:t>2/25/2020</a:t>
            </a:fld>
            <a:endParaRPr lang="en-US" dirty="0"/>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960120" y="3520442"/>
            <a:ext cx="7680960" cy="2880360"/>
          </a:xfrm>
          <a:prstGeom prst="rect">
            <a:avLst/>
          </a:prstGeom>
        </p:spPr>
        <p:txBody>
          <a:bodyPr vert="horz" lIns="96624" tIns="48313" rIns="96624" bIns="48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2"/>
            <a:ext cx="4160520" cy="367029"/>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24" tIns="48313" rIns="96624" bIns="48313"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379663" y="349250"/>
            <a:ext cx="5146675" cy="3859213"/>
          </a:xfrm>
          <a:noFill/>
          <a:ln>
            <a:solidFill>
              <a:srgbClr val="000000"/>
            </a:solidFill>
            <a:miter lim="800000"/>
            <a:headEnd/>
            <a:tailEnd/>
          </a:ln>
        </p:spPr>
      </p:sp>
      <p:sp>
        <p:nvSpPr>
          <p:cNvPr id="29699" name="Notes Placeholder 2"/>
          <p:cNvSpPr>
            <a:spLocks noGrp="1"/>
          </p:cNvSpPr>
          <p:nvPr>
            <p:ph type="body" idx="1"/>
          </p:nvPr>
        </p:nvSpPr>
        <p:spPr bwMode="auto">
          <a:xfrm>
            <a:off x="1220153" y="4296697"/>
            <a:ext cx="7491228" cy="2733368"/>
          </a:xfrm>
          <a:noFill/>
        </p:spPr>
        <p:txBody>
          <a:bodyPr wrap="square" numCol="1" anchor="t" anchorCtr="0" compatLnSpc="1">
            <a:prstTxWarp prst="textNoShape">
              <a:avLst/>
            </a:prstTxWarp>
          </a:bodyPr>
          <a:lstStyle/>
          <a:p>
            <a:r>
              <a:rPr lang="en-US" sz="1400" dirty="0" smtClean="0"/>
              <a:t>As</a:t>
            </a:r>
            <a:r>
              <a:rPr lang="en-US" sz="1400" baseline="0" dirty="0" smtClean="0"/>
              <a:t> of the 2000 Census, about 53% of Texas’ population was non-Hispanic White, about 32% where of Hispanic descent, about 11% where non-Hispanic African American, and about 3% NH Asian, and 1% non-Hispanic Other. </a:t>
            </a:r>
            <a:endParaRPr lang="en-US" sz="1400" dirty="0" smtClean="0"/>
          </a:p>
          <a:p>
            <a:r>
              <a:rPr lang="en-US" sz="1400" dirty="0" smtClean="0"/>
              <a:t>In</a:t>
            </a:r>
            <a:r>
              <a:rPr lang="en-US" sz="1400"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defTabSz="881390">
              <a:defRPr/>
            </a:pPr>
            <a:r>
              <a:rPr lang="en-US" sz="1400" dirty="0"/>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BDED3-744B-4161-B247-055080F26F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787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added over 3.55 million people between 2010 and 2018. However, growth is not evenly distributed across age and race/ethnicity groups. This chart shows that between 2010 and 2018, the 65 plus age category had the greatest increase (slightly more than one million) and grew at the fastest rate compared to the younger age groups. During this same period, all race/ethnicity groups saw increases in every age group, except for NH Whites. Specifically, NH Whites experienced population declines in the under 18 years and 45-64 years age groups, but had the most significant growth in the 65 years plus age group.</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402197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237178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elder population is growing faster in Texas than in the nation. It is also the fastest growing</a:t>
            </a:r>
            <a:r>
              <a:rPr lang="en-US" baseline="0" dirty="0" smtClean="0"/>
              <a:t> age group in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271178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represents</a:t>
            </a:r>
            <a:r>
              <a:rPr lang="en-US" baseline="0" dirty="0" smtClean="0"/>
              <a:t> the change in median age between 2010 and 2018 by county, accounting for population size. The counties in shades of yellow and orange had higher median ages than the state in 2010. The 86 counties depicted in red experienced increases in median age, or aged, but 31 counties depicted in yellow experienced decreases in their median age, or got younger, during this time period. The counties in shades of green were younger than the state in 2010. Only 6 counties, depicted in dark green, became younger during this time period. And 31 of these initially young counties aged during this time. </a:t>
            </a:r>
          </a:p>
          <a:p>
            <a:r>
              <a:rPr lang="en-US" sz="1200" kern="1200" dirty="0" smtClean="0">
                <a:solidFill>
                  <a:schemeClr val="tx1"/>
                </a:solidFill>
                <a:effectLst/>
                <a:latin typeface="+mn-lt"/>
                <a:ea typeface="+mn-ea"/>
                <a:cs typeface="+mn-cs"/>
              </a:rPr>
              <a:t>Geographically, major metropolitan cities such as Houston, Dallas, Fort Worth, San Antonio, Austin, and El Paso as well as the southern border regions had younger populations than the state in 2010, but still got older between 2010 and 2018. Several young counties neighboring oil fields in West Texas experienced reverse population aging (i.e., declines in the median age) likely due to the influx of young working age migrants. Similarly, a few counties in the Panhandle region and South Texas region that were older than the state in 2010 saw reverse population aging as well. These areas of the state also experienced an influx of young migrants employed in meat-packing plants in the region. The remaining counties were older than the state in 2010 and continued to age throughout this time period.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164573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90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81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230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914400"/>
            <a:ext cx="7272337" cy="54530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50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914400"/>
            <a:ext cx="7296150" cy="5472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45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914400"/>
            <a:ext cx="5465762" cy="4100513"/>
          </a:xfrm>
        </p:spPr>
      </p:sp>
      <p:sp>
        <p:nvSpPr>
          <p:cNvPr id="3" name="Notes Placeholder 2"/>
          <p:cNvSpPr>
            <a:spLocks noGrp="1"/>
          </p:cNvSpPr>
          <p:nvPr>
            <p:ph type="body" idx="1"/>
          </p:nvPr>
        </p:nvSpPr>
        <p:spPr>
          <a:xfrm>
            <a:off x="1060133" y="5102946"/>
            <a:ext cx="7680960" cy="526330"/>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876300"/>
            <a:ext cx="5226050" cy="3919538"/>
          </a:xfrm>
        </p:spPr>
      </p:sp>
      <p:sp>
        <p:nvSpPr>
          <p:cNvPr id="3" name="Notes Placeholder 2"/>
          <p:cNvSpPr>
            <a:spLocks noGrp="1"/>
          </p:cNvSpPr>
          <p:nvPr>
            <p:ph type="body" idx="1"/>
          </p:nvPr>
        </p:nvSpPr>
        <p:spPr>
          <a:xfrm>
            <a:off x="929640" y="4906370"/>
            <a:ext cx="7437120" cy="1227730"/>
          </a:xfrm>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15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872163" cy="4405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7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65 plus age group is projected to grow by nearly 3 million by 2030 and will grow faster than other age groups. In 2010, the 65 plus age group made up just over 10% of the total state population. By 2030, the 65 plus age group will make up nearly 16% of the total state population.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375439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23</a:t>
            </a:fld>
            <a:endParaRPr lang="en-US" dirty="0"/>
          </a:p>
        </p:txBody>
      </p:sp>
    </p:spTree>
    <p:extLst>
      <p:ext uri="{BB962C8B-B14F-4D97-AF65-F5344CB8AC3E}">
        <p14:creationId xmlns:p14="http://schemas.microsoft.com/office/powerpoint/2010/main" val="297692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082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46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914400"/>
            <a:ext cx="6307138"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91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DFW metro area added 131,767 between 2017 and 2018, or about 361 people added per day. 149 from natural increase (or 41%), and 212 from net migration (or 59%). 126 from domestic migration and 86 from international migration.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the last year, the number and percent of immigrants has declined and the number and percent of domestic migrants from other states has increased.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0" fontAlgn="base" latinLnBrk="0" hangingPunct="0">
              <a:lnSpc>
                <a:spcPct val="100000"/>
              </a:lnSpc>
              <a:spcBef>
                <a:spcPct val="0"/>
              </a:spcBef>
              <a:spcAft>
                <a:spcPct val="0"/>
              </a:spcAft>
              <a:buClrTx/>
              <a:buSzTx/>
              <a:buFontTx/>
              <a:buNone/>
              <a:tabLst/>
              <a:defRPr/>
            </a:pPr>
            <a:fld id="{47192831-88FD-46AC-A3A6-55A2B3E79D84}"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rPr>
              <a:pPr marL="0" marR="0" lvl="0" indent="0" algn="r" defTabSz="966529"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353963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959" y="379515"/>
            <a:ext cx="6755137" cy="5067556"/>
          </a:xfrm>
        </p:spPr>
      </p:sp>
      <p:sp>
        <p:nvSpPr>
          <p:cNvPr id="3" name="Notes Placeholder 2"/>
          <p:cNvSpPr>
            <a:spLocks noGrp="1"/>
          </p:cNvSpPr>
          <p:nvPr>
            <p:ph type="body" idx="1"/>
          </p:nvPr>
        </p:nvSpPr>
        <p:spPr>
          <a:xfrm>
            <a:off x="1220153" y="5584723"/>
            <a:ext cx="7284750" cy="1396180"/>
          </a:xfrm>
        </p:spPr>
        <p:txBody>
          <a:bodyPr/>
          <a:lstStyle/>
          <a:p>
            <a:pPr defTabSz="965963">
              <a:defRPr/>
            </a:pPr>
            <a:r>
              <a:rPr lang="en-US" sz="14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Tree>
    <p:extLst>
      <p:ext uri="{BB962C8B-B14F-4D97-AF65-F5344CB8AC3E}">
        <p14:creationId xmlns:p14="http://schemas.microsoft.com/office/powerpoint/2010/main" val="355962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500063"/>
            <a:ext cx="7185025" cy="5389562"/>
          </a:xfrm>
        </p:spPr>
      </p:sp>
      <p:sp>
        <p:nvSpPr>
          <p:cNvPr id="3" name="Notes Placeholder 2"/>
          <p:cNvSpPr>
            <a:spLocks noGrp="1"/>
          </p:cNvSpPr>
          <p:nvPr>
            <p:ph type="body" idx="1"/>
          </p:nvPr>
        </p:nvSpPr>
        <p:spPr>
          <a:xfrm>
            <a:off x="1012261" y="6223819"/>
            <a:ext cx="7531972" cy="776749"/>
          </a:xfrm>
          <a:prstGeom prst="rect">
            <a:avLst/>
          </a:prstGeom>
        </p:spPr>
        <p:txBody>
          <a:bodyPr/>
          <a:lstStyle/>
          <a:p>
            <a:pPr defTabSz="1001993">
              <a:defRPr/>
            </a:pPr>
            <a:r>
              <a:rPr lang="en-US" sz="1400" dirty="0" smtClean="0"/>
              <a:t>Population</a:t>
            </a:r>
            <a:r>
              <a:rPr lang="en-US" sz="1400" baseline="0" dirty="0" smtClean="0"/>
              <a:t> change over the decade has been greatest in the urban and suburban population triangle counties. Counties in the lower Rio Grande Valley also had significant growth as did El Paso. Overall, </a:t>
            </a:r>
            <a:r>
              <a:rPr lang="en-US" sz="1400" dirty="0" smtClean="0"/>
              <a:t>158</a:t>
            </a:r>
            <a:r>
              <a:rPr lang="en-US" sz="1400" baseline="0" dirty="0" smtClean="0"/>
              <a:t> </a:t>
            </a:r>
            <a:r>
              <a:rPr lang="en-US" sz="1400" dirty="0" smtClean="0"/>
              <a:t>counties</a:t>
            </a:r>
            <a:r>
              <a:rPr lang="en-US" sz="1400" baseline="0" dirty="0" smtClean="0"/>
              <a:t> gained population while 96 (38%) lost population over the decade.</a:t>
            </a:r>
          </a:p>
          <a:p>
            <a:pPr defTabSz="1001993">
              <a:defRPr/>
            </a:pPr>
            <a:endParaRPr lang="en-US" dirty="0" smtClean="0"/>
          </a:p>
        </p:txBody>
      </p:sp>
    </p:spTree>
    <p:extLst>
      <p:ext uri="{BB962C8B-B14F-4D97-AF65-F5344CB8AC3E}">
        <p14:creationId xmlns:p14="http://schemas.microsoft.com/office/powerpoint/2010/main" val="1873043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8463" y="493713"/>
            <a:ext cx="6643687" cy="4983162"/>
          </a:xfrm>
        </p:spPr>
      </p:sp>
      <p:sp>
        <p:nvSpPr>
          <p:cNvPr id="3" name="Notes Placeholder 2"/>
          <p:cNvSpPr>
            <a:spLocks noGrp="1"/>
          </p:cNvSpPr>
          <p:nvPr>
            <p:ph type="body" idx="1"/>
          </p:nvPr>
        </p:nvSpPr>
        <p:spPr>
          <a:xfrm>
            <a:off x="1012260" y="5633884"/>
            <a:ext cx="7954760" cy="1406012"/>
          </a:xfrm>
          <a:prstGeom prst="rect">
            <a:avLst/>
          </a:prstGeom>
        </p:spPr>
        <p:txBody>
          <a:bodyPr/>
          <a:lstStyle/>
          <a:p>
            <a:pPr defTabSz="1001993">
              <a:defRPr/>
            </a:pPr>
            <a:r>
              <a:rPr lang="en-US" sz="1400" dirty="0" smtClean="0"/>
              <a:t>Percent change is an indicator of the speed of population change</a:t>
            </a:r>
            <a:r>
              <a:rPr lang="en-US" sz="1400"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dirty="0" smtClean="0"/>
          </a:p>
        </p:txBody>
      </p:sp>
    </p:spTree>
    <p:extLst>
      <p:ext uri="{BB962C8B-B14F-4D97-AF65-F5344CB8AC3E}">
        <p14:creationId xmlns:p14="http://schemas.microsoft.com/office/powerpoint/2010/main" val="70241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914400"/>
            <a:ext cx="7437438" cy="5578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052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2/25/2020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2/25/2020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2/25/2020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2/25/2020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36432147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2071813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2/25/2020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41777530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6135759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6790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2/25/2020</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80983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2/25/2020</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867307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029198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862459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7410986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25274844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9375328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306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2/25/2020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2/25/2020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2/25/2020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2/25/2020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2/25/2020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2/25/2020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2/25/2020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2/25/2020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2/25/2020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2/25/2020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04086901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41" y="796013"/>
            <a:ext cx="9062519" cy="4286302"/>
          </a:xfrm>
          <a:prstGeom prst="rect">
            <a:avLst/>
          </a:prstGeom>
          <a:noFill/>
        </p:spPr>
        <p:txBody>
          <a:bodyPr wrap="square" rtlCol="0">
            <a:spAutoFit/>
          </a:bodyPr>
          <a:lstStyle/>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The Aging Population in Texas</a:t>
            </a:r>
            <a:r>
              <a:rPr lang="en-US" sz="2800" b="1" dirty="0" smtClean="0">
                <a:solidFill>
                  <a:srgbClr val="4472C4">
                    <a:lumMod val="50000"/>
                  </a:srgbClr>
                </a:solidFill>
                <a:latin typeface="Arial" panose="020B0604020202020204" pitchFamily="34" charset="0"/>
                <a:cs typeface="Arial" panose="020B0604020202020204" pitchFamily="34" charset="0"/>
              </a:rPr>
              <a:t>: </a:t>
            </a:r>
          </a:p>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Trends, Characteristics, and Projections</a:t>
            </a:r>
            <a:endParaRPr lang="en-US" sz="28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endParaRPr lang="en-US" sz="2800" dirty="0" smtClean="0">
              <a:solidFill>
                <a:srgbClr val="4472C4">
                  <a:lumMod val="50000"/>
                </a:srgbClr>
              </a:solidFill>
              <a:latin typeface="Calibri Light" panose="020F0302020204030204"/>
            </a:endParaRPr>
          </a:p>
          <a:p>
            <a:pPr lvl="0" algn="ctr" defTabSz="914377">
              <a:spcBef>
                <a:spcPts val="1000"/>
              </a:spcBef>
            </a:pPr>
            <a:r>
              <a:rPr lang="en-US" sz="2800" dirty="0" smtClean="0">
                <a:solidFill>
                  <a:srgbClr val="4472C4">
                    <a:lumMod val="50000"/>
                  </a:srgbClr>
                </a:solidFill>
                <a:latin typeface="Calibri Light" panose="020F0302020204030204"/>
              </a:rPr>
              <a:t>Texas Assisted Living Association and </a:t>
            </a:r>
            <a:r>
              <a:rPr lang="en-US" sz="2800" dirty="0" err="1" smtClean="0">
                <a:solidFill>
                  <a:srgbClr val="4472C4">
                    <a:lumMod val="50000"/>
                  </a:srgbClr>
                </a:solidFill>
                <a:latin typeface="Calibri Light" panose="020F0302020204030204"/>
              </a:rPr>
              <a:t>LeadingAge</a:t>
            </a:r>
            <a:r>
              <a:rPr lang="en-US" sz="2800" dirty="0" smtClean="0">
                <a:solidFill>
                  <a:srgbClr val="4472C4">
                    <a:lumMod val="50000"/>
                  </a:srgbClr>
                </a:solidFill>
                <a:latin typeface="Calibri Light" panose="020F0302020204030204"/>
              </a:rPr>
              <a:t> Texas</a:t>
            </a:r>
            <a:endParaRPr lang="en-US" sz="2800" dirty="0">
              <a:solidFill>
                <a:srgbClr val="4472C4">
                  <a:lumMod val="50000"/>
                </a:srgbClr>
              </a:solidFill>
              <a:latin typeface="Calibri Light" panose="020F0302020204030204"/>
            </a:endParaRPr>
          </a:p>
          <a:p>
            <a:pPr lvl="0" algn="ctr" defTabSz="914377">
              <a:spcBef>
                <a:spcPts val="1000"/>
              </a:spcBef>
            </a:pPr>
            <a:endParaRPr lang="en-US" sz="2800" dirty="0" smtClean="0">
              <a:solidFill>
                <a:srgbClr val="4472C4">
                  <a:lumMod val="50000"/>
                </a:srgbClr>
              </a:solidFill>
              <a:latin typeface="Calibri Light" panose="020F0302020204030204"/>
            </a:endParaRPr>
          </a:p>
          <a:p>
            <a:pPr lvl="0" algn="ctr" defTabSz="914377">
              <a:spcBef>
                <a:spcPts val="1000"/>
              </a:spcBef>
            </a:pPr>
            <a:r>
              <a:rPr lang="en-US" sz="2800" dirty="0" smtClean="0">
                <a:solidFill>
                  <a:srgbClr val="4472C4">
                    <a:lumMod val="50000"/>
                  </a:srgbClr>
                </a:solidFill>
                <a:latin typeface="Calibri Light" panose="020F0302020204030204"/>
              </a:rPr>
              <a:t>Austin, 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February 27, 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Texas Racial and Ethnic Composition,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2010 </a:t>
            </a: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and </a:t>
            </a:r>
            <a:r>
              <a:rPr kumimoji="0" lang="en-US" sz="2400" b="0" i="0" u="none" strike="noStrike" kern="0" cap="none" spc="0" normalizeH="0" baseline="0" noProof="0" dirty="0" smtClean="0">
                <a:ln>
                  <a:noFill/>
                </a:ln>
                <a:solidFill>
                  <a:prstClr val="white"/>
                </a:solidFill>
                <a:effectLst/>
                <a:uLnTx/>
                <a:uFillTx/>
                <a:latin typeface="Calibri" panose="020F0502020204030204"/>
                <a:ea typeface="+mn-ea"/>
                <a:cs typeface="+mn-cs"/>
              </a:rPr>
              <a:t>2018</a:t>
            </a: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0" y="647254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pitchFamily="-16" charset="-128"/>
                <a:cs typeface="+mn-cs"/>
              </a:rPr>
              <a:t>11</a:t>
            </a:r>
          </a:p>
        </p:txBody>
      </p:sp>
      <p:graphicFrame>
        <p:nvGraphicFramePr>
          <p:cNvPr id="10" name="Chart 9"/>
          <p:cNvGraphicFramePr>
            <a:graphicFrameLocks noGrp="1"/>
          </p:cNvGraphicFramePr>
          <p:nvPr>
            <p:extLst/>
          </p:nvPr>
        </p:nvGraphicFramePr>
        <p:xfrm>
          <a:off x="-147235" y="738047"/>
          <a:ext cx="3971263" cy="3229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noGrp="1"/>
          </p:cNvGraphicFramePr>
          <p:nvPr>
            <p:extLst/>
          </p:nvPr>
        </p:nvGraphicFramePr>
        <p:xfrm>
          <a:off x="26092" y="2982456"/>
          <a:ext cx="4048196" cy="36270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p:cNvGraphicFramePr>
            <a:graphicFrameLocks noGrp="1"/>
          </p:cNvGraphicFramePr>
          <p:nvPr>
            <p:ph idx="1"/>
            <p:extLst/>
          </p:nvPr>
        </p:nvGraphicFramePr>
        <p:xfrm>
          <a:off x="3004457" y="1828800"/>
          <a:ext cx="5987143"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544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Race-Ethnicity Composition by Age Group, 2010 to 2018,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nvPr>
        </p:nvGraphicFramePr>
        <p:xfrm>
          <a:off x="262625" y="16121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6472543"/>
            <a:ext cx="800100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401399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465" y="0"/>
            <a:ext cx="10287000" cy="6858000"/>
          </a:xfrm>
          <a:prstGeom prst="rect">
            <a:avLst/>
          </a:prstGeom>
        </p:spPr>
      </p:pic>
      <p:sp>
        <p:nvSpPr>
          <p:cNvPr id="4" name="TextBox 3"/>
          <p:cNvSpPr txBox="1"/>
          <p:nvPr/>
        </p:nvSpPr>
        <p:spPr>
          <a:xfrm>
            <a:off x="2718547" y="389967"/>
            <a:ext cx="632460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entury Gothic" panose="020B0502020202020204" pitchFamily="34" charset="0"/>
              </a:rPr>
              <a:t>Texas is young, but aging</a:t>
            </a:r>
            <a:r>
              <a:rPr kumimoji="0" lang="en-US" sz="28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a:t>
            </a:r>
            <a:endParaRPr kumimoji="0" lang="en-US"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1285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2890590"/>
              </p:ext>
            </p:extLst>
          </p:nvPr>
        </p:nvGraphicFramePr>
        <p:xfrm>
          <a:off x="756000" y="1836000"/>
          <a:ext cx="7812000" cy="3686399"/>
        </p:xfrm>
        <a:graphic>
          <a:graphicData uri="http://schemas.openxmlformats.org/drawingml/2006/table">
            <a:tbl>
              <a:tblPr firstRow="1" bandRow="1">
                <a:tableStyleId>{5C22544A-7EE6-4342-B048-85BDC9FD1C3A}</a:tableStyleId>
              </a:tblPr>
              <a:tblGrid>
                <a:gridCol w="1180800">
                  <a:extLst>
                    <a:ext uri="{9D8B030D-6E8A-4147-A177-3AD203B41FA5}">
                      <a16:colId xmlns:a16="http://schemas.microsoft.com/office/drawing/2014/main" val="204135199"/>
                    </a:ext>
                  </a:extLst>
                </a:gridCol>
                <a:gridCol w="984000">
                  <a:extLst>
                    <a:ext uri="{9D8B030D-6E8A-4147-A177-3AD203B41FA5}">
                      <a16:colId xmlns:a16="http://schemas.microsoft.com/office/drawing/2014/main" val="2132611149"/>
                    </a:ext>
                  </a:extLst>
                </a:gridCol>
                <a:gridCol w="984000">
                  <a:extLst>
                    <a:ext uri="{9D8B030D-6E8A-4147-A177-3AD203B41FA5}">
                      <a16:colId xmlns:a16="http://schemas.microsoft.com/office/drawing/2014/main" val="735864704"/>
                    </a:ext>
                  </a:extLst>
                </a:gridCol>
                <a:gridCol w="984000">
                  <a:extLst>
                    <a:ext uri="{9D8B030D-6E8A-4147-A177-3AD203B41FA5}">
                      <a16:colId xmlns:a16="http://schemas.microsoft.com/office/drawing/2014/main" val="4067892548"/>
                    </a:ext>
                  </a:extLst>
                </a:gridCol>
                <a:gridCol w="860908">
                  <a:extLst>
                    <a:ext uri="{9D8B030D-6E8A-4147-A177-3AD203B41FA5}">
                      <a16:colId xmlns:a16="http://schemas.microsoft.com/office/drawing/2014/main" val="2148150976"/>
                    </a:ext>
                  </a:extLst>
                </a:gridCol>
                <a:gridCol w="860908">
                  <a:extLst>
                    <a:ext uri="{9D8B030D-6E8A-4147-A177-3AD203B41FA5}">
                      <a16:colId xmlns:a16="http://schemas.microsoft.com/office/drawing/2014/main" val="1409372228"/>
                    </a:ext>
                  </a:extLst>
                </a:gridCol>
                <a:gridCol w="978692">
                  <a:extLst>
                    <a:ext uri="{9D8B030D-6E8A-4147-A177-3AD203B41FA5}">
                      <a16:colId xmlns:a16="http://schemas.microsoft.com/office/drawing/2014/main" val="1377242974"/>
                    </a:ext>
                  </a:extLst>
                </a:gridCol>
                <a:gridCol w="978692">
                  <a:extLst>
                    <a:ext uri="{9D8B030D-6E8A-4147-A177-3AD203B41FA5}">
                      <a16:colId xmlns:a16="http://schemas.microsoft.com/office/drawing/2014/main" val="313548676"/>
                    </a:ext>
                  </a:extLst>
                </a:gridCol>
              </a:tblGrid>
              <a:tr h="1289519">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a:effectLst/>
                        </a:rPr>
                        <a:t>2010</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2017</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a:effectLst/>
                        </a:rPr>
                        <a:t>2018</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smtClean="0">
                          <a:effectLst/>
                        </a:rPr>
                        <a:t>Numeric Change, 2010-2018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smtClean="0">
                          <a:effectLst/>
                        </a:rPr>
                        <a:t>Numeric</a:t>
                      </a:r>
                      <a:r>
                        <a:rPr lang="en-US" sz="1600" b="1" u="none" strike="noStrike" baseline="0" dirty="0" smtClean="0">
                          <a:effectLst/>
                        </a:rPr>
                        <a:t> Change</a:t>
                      </a:r>
                      <a:r>
                        <a:rPr lang="en-US" sz="1600" b="1" u="none" strike="noStrike" dirty="0" smtClean="0">
                          <a:effectLst/>
                        </a:rPr>
                        <a:t>, 2017-2018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smtClean="0">
                          <a:effectLst/>
                        </a:rPr>
                        <a:t>Percent Change</a:t>
                      </a:r>
                      <a:r>
                        <a:rPr lang="en-US" sz="1600" b="1" u="none" strike="noStrike" dirty="0">
                          <a:effectLst/>
                        </a:rPr>
                        <a:t>, </a:t>
                      </a:r>
                      <a:r>
                        <a:rPr lang="en-US" sz="1600" b="1" u="none" strike="noStrike" dirty="0" smtClean="0">
                          <a:effectLst/>
                        </a:rPr>
                        <a:t>2010-2018</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smtClean="0">
                          <a:effectLst/>
                        </a:rPr>
                        <a:t>Percent Change</a:t>
                      </a:r>
                      <a:r>
                        <a:rPr lang="en-US" sz="1600" b="1" u="none" strike="noStrike" dirty="0">
                          <a:effectLst/>
                        </a:rPr>
                        <a:t>, </a:t>
                      </a:r>
                      <a:r>
                        <a:rPr lang="en-US" sz="1600" b="1" u="none" strike="noStrike" dirty="0" smtClean="0">
                          <a:effectLst/>
                        </a:rPr>
                        <a:t>2017-2018</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4071236"/>
                  </a:ext>
                </a:extLst>
              </a:tr>
              <a:tr h="479376">
                <a:tc>
                  <a:txBody>
                    <a:bodyPr/>
                    <a:lstStyle/>
                    <a:p>
                      <a:pPr marL="182880" algn="l" fontAlgn="b"/>
                      <a:r>
                        <a:rPr lang="en-US" sz="1600" b="0" u="none" strike="noStrike">
                          <a:effectLst/>
                        </a:rPr>
                        <a:t>Under 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6,865,824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7,365,879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7,398,099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532,275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32,220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0.44%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5597383"/>
                  </a:ext>
                </a:extLst>
              </a:tr>
              <a:tr h="479376">
                <a:tc>
                  <a:txBody>
                    <a:bodyPr/>
                    <a:lstStyle/>
                    <a:p>
                      <a:pPr marL="182880" algn="l" fontAlgn="b"/>
                      <a:r>
                        <a:rPr lang="en-US" sz="1600" b="0" u="none" strike="noStrike" dirty="0">
                          <a:effectLst/>
                        </a:rPr>
                        <a:t>18 to 64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15,677,851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17,493,434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17,701,426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2,023,575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207,992</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12.91%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1.19%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030522"/>
                  </a:ext>
                </a:extLst>
              </a:tr>
              <a:tr h="479376">
                <a:tc>
                  <a:txBody>
                    <a:bodyPr/>
                    <a:lstStyle/>
                    <a:p>
                      <a:pPr marL="182880" algn="l" fontAlgn="b"/>
                      <a:r>
                        <a:rPr lang="en-US" sz="1600" b="0" u="none" strike="noStrike" dirty="0" smtClean="0">
                          <a:effectLst/>
                        </a:rPr>
                        <a:t>     18 </a:t>
                      </a:r>
                      <a:r>
                        <a:rPr lang="en-US" sz="1600" b="0" u="none" strike="noStrike" dirty="0">
                          <a:effectLst/>
                        </a:rPr>
                        <a:t>to 24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2,572,969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2,775,029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2,796,079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223,110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21,050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8.67%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0.76%</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837714"/>
                  </a:ext>
                </a:extLst>
              </a:tr>
              <a:tr h="479376">
                <a:tc>
                  <a:txBody>
                    <a:bodyPr/>
                    <a:lstStyle/>
                    <a:p>
                      <a:pPr marL="182880" algn="l" fontAlgn="b"/>
                      <a:r>
                        <a:rPr lang="en-US" sz="1600" b="0" u="none" strike="noStrike">
                          <a:effectLst/>
                        </a:rPr>
                        <a:t>65 plus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2,601,886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3,463,404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3,602,320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1,000,434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138,916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38.45%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4.01%</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4622604"/>
                  </a:ext>
                </a:extLst>
              </a:tr>
              <a:tr h="479376">
                <a:tc>
                  <a:txBody>
                    <a:bodyPr/>
                    <a:lstStyle/>
                    <a:p>
                      <a:pPr marL="182880" algn="l" fontAlgn="b"/>
                      <a:r>
                        <a:rPr lang="en-US" sz="1600" b="0" u="none" strike="noStrike" dirty="0" smtClean="0">
                          <a:effectLst/>
                        </a:rPr>
                        <a:t>    85 </a:t>
                      </a:r>
                      <a:r>
                        <a:rPr lang="en-US" sz="1600" b="0" u="none" strike="noStrike" dirty="0">
                          <a:effectLst/>
                        </a:rPr>
                        <a:t>plus</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305,179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391,668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400,499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95,320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8,831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31.23%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2.25%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676397"/>
                  </a:ext>
                </a:extLst>
              </a:tr>
            </a:tbl>
          </a:graphicData>
        </a:graphic>
      </p:graphicFrame>
      <p:sp>
        <p:nvSpPr>
          <p:cNvPr id="3" name="Title 2"/>
          <p:cNvSpPr>
            <a:spLocks noGrp="1"/>
          </p:cNvSpPr>
          <p:nvPr>
            <p:ph type="title"/>
          </p:nvPr>
        </p:nvSpPr>
        <p:spPr/>
        <p:txBody>
          <a:bodyPr>
            <a:normAutofit/>
          </a:bodyPr>
          <a:lstStyle/>
          <a:p>
            <a:r>
              <a:rPr lang="en-US" sz="2400" dirty="0" smtClean="0"/>
              <a:t>Population by Age Group, Texas, 2010, 2017, 2018</a:t>
            </a:r>
            <a:endParaRPr lang="en-US" sz="2400" dirty="0"/>
          </a:p>
        </p:txBody>
      </p:sp>
      <p:sp>
        <p:nvSpPr>
          <p:cNvPr id="5" name="Rectangle 4"/>
          <p:cNvSpPr/>
          <p:nvPr/>
        </p:nvSpPr>
        <p:spPr>
          <a:xfrm>
            <a:off x="0" y="6455484"/>
            <a:ext cx="4572000" cy="257506"/>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U.S. Census  Bureau, </a:t>
            </a:r>
            <a:r>
              <a:rPr kumimoji="0" lang="en-US" sz="1000" b="0"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mn-ea"/>
                <a:cs typeface="+mn-cs"/>
              </a:rPr>
              <a:t>2018 Population </a:t>
            </a: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Estimates</a:t>
            </a:r>
            <a:endPar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61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Trends in Aging by County, 2010 to 2018</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0" t="11257" r="5840" b="20001"/>
          <a:stretch/>
        </p:blipFill>
        <p:spPr bwMode="auto">
          <a:xfrm>
            <a:off x="1828799" y="1168400"/>
            <a:ext cx="5640699" cy="535940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t="11711"/>
          <a:stretch>
            <a:fillRect/>
          </a:stretch>
        </p:blipFill>
        <p:spPr bwMode="auto">
          <a:xfrm>
            <a:off x="362479" y="1655851"/>
            <a:ext cx="2784476" cy="136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U.S. Census Bureau, 2010 Census Data; Texas Demographic Center, 2018 Population 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05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Demographic and Social Characteristics for Population 65 years plus, Texas, 2018</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95050341"/>
              </p:ext>
            </p:extLst>
          </p:nvPr>
        </p:nvGraphicFramePr>
        <p:xfrm>
          <a:off x="775757" y="1285736"/>
          <a:ext cx="7860242" cy="5120640"/>
        </p:xfrm>
        <a:graphic>
          <a:graphicData uri="http://schemas.openxmlformats.org/drawingml/2006/table">
            <a:tbl>
              <a:tblPr firstRow="1" bandRow="1">
                <a:tableStyleId>{5C22544A-7EE6-4342-B048-85BDC9FD1C3A}</a:tableStyleId>
              </a:tblPr>
              <a:tblGrid>
                <a:gridCol w="3360515">
                  <a:extLst>
                    <a:ext uri="{9D8B030D-6E8A-4147-A177-3AD203B41FA5}">
                      <a16:colId xmlns:a16="http://schemas.microsoft.com/office/drawing/2014/main" val="1103675168"/>
                    </a:ext>
                  </a:extLst>
                </a:gridCol>
                <a:gridCol w="2247598">
                  <a:extLst>
                    <a:ext uri="{9D8B030D-6E8A-4147-A177-3AD203B41FA5}">
                      <a16:colId xmlns:a16="http://schemas.microsoft.com/office/drawing/2014/main" val="1320866783"/>
                    </a:ext>
                  </a:extLst>
                </a:gridCol>
                <a:gridCol w="2252129">
                  <a:extLst>
                    <a:ext uri="{9D8B030D-6E8A-4147-A177-3AD203B41FA5}">
                      <a16:colId xmlns:a16="http://schemas.microsoft.com/office/drawing/2014/main" val="739360242"/>
                    </a:ext>
                  </a:extLst>
                </a:gridCol>
              </a:tblGrid>
              <a:tr h="339796">
                <a:tc>
                  <a:txBody>
                    <a:bodyPr/>
                    <a:lstStyle/>
                    <a:p>
                      <a:endParaRPr lang="en-US" dirty="0"/>
                    </a:p>
                  </a:txBody>
                  <a:tcPr/>
                </a:tc>
                <a:tc>
                  <a:txBody>
                    <a:bodyPr/>
                    <a:lstStyle/>
                    <a:p>
                      <a:pPr algn="ctr"/>
                      <a:r>
                        <a:rPr lang="en-US" dirty="0" smtClean="0"/>
                        <a:t>Total</a:t>
                      </a:r>
                      <a:r>
                        <a:rPr lang="en-US" baseline="0" dirty="0" smtClean="0"/>
                        <a:t> Population</a:t>
                      </a:r>
                      <a:endParaRPr lang="en-US" dirty="0"/>
                    </a:p>
                  </a:txBody>
                  <a:tcPr/>
                </a:tc>
                <a:tc>
                  <a:txBody>
                    <a:bodyPr/>
                    <a:lstStyle/>
                    <a:p>
                      <a:pPr algn="ctr"/>
                      <a:r>
                        <a:rPr lang="en-US" dirty="0" smtClean="0"/>
                        <a:t>Population 65 and up</a:t>
                      </a:r>
                      <a:endParaRPr lang="en-US" dirty="0"/>
                    </a:p>
                  </a:txBody>
                  <a:tcPr/>
                </a:tc>
                <a:extLst>
                  <a:ext uri="{0D108BD9-81ED-4DB2-BD59-A6C34878D82A}">
                    <a16:rowId xmlns:a16="http://schemas.microsoft.com/office/drawing/2014/main" val="52891554"/>
                  </a:ext>
                </a:extLst>
              </a:tr>
              <a:tr h="339796">
                <a:tc>
                  <a:txBody>
                    <a:bodyPr/>
                    <a:lstStyle/>
                    <a:p>
                      <a:r>
                        <a:rPr lang="en-US" dirty="0" smtClean="0"/>
                        <a:t>Sex</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24886071"/>
                  </a:ext>
                </a:extLst>
              </a:tr>
              <a:tr h="339796">
                <a:tc>
                  <a:txBody>
                    <a:bodyPr/>
                    <a:lstStyle/>
                    <a:p>
                      <a:r>
                        <a:rPr lang="en-US" dirty="0" smtClean="0"/>
                        <a:t>     Female</a:t>
                      </a:r>
                      <a:endParaRPr lang="en-US" dirty="0"/>
                    </a:p>
                  </a:txBody>
                  <a:tcPr/>
                </a:tc>
                <a:tc>
                  <a:txBody>
                    <a:bodyPr/>
                    <a:lstStyle/>
                    <a:p>
                      <a:pPr algn="ctr"/>
                      <a:r>
                        <a:rPr lang="en-US" dirty="0" smtClean="0"/>
                        <a:t>50.4%</a:t>
                      </a:r>
                      <a:endParaRPr lang="en-US" dirty="0"/>
                    </a:p>
                  </a:txBody>
                  <a:tcPr/>
                </a:tc>
                <a:tc>
                  <a:txBody>
                    <a:bodyPr/>
                    <a:lstStyle/>
                    <a:p>
                      <a:pPr algn="ctr"/>
                      <a:r>
                        <a:rPr lang="en-US" dirty="0" smtClean="0"/>
                        <a:t>55.4%</a:t>
                      </a:r>
                      <a:endParaRPr lang="en-US" dirty="0"/>
                    </a:p>
                  </a:txBody>
                  <a:tcPr/>
                </a:tc>
                <a:extLst>
                  <a:ext uri="{0D108BD9-81ED-4DB2-BD59-A6C34878D82A}">
                    <a16:rowId xmlns:a16="http://schemas.microsoft.com/office/drawing/2014/main" val="3102975864"/>
                  </a:ext>
                </a:extLst>
              </a:tr>
              <a:tr h="339796">
                <a:tc>
                  <a:txBody>
                    <a:bodyPr/>
                    <a:lstStyle/>
                    <a:p>
                      <a:r>
                        <a:rPr lang="en-US" dirty="0" smtClean="0"/>
                        <a:t>     Male</a:t>
                      </a:r>
                      <a:endParaRPr lang="en-US" dirty="0"/>
                    </a:p>
                  </a:txBody>
                  <a:tcPr/>
                </a:tc>
                <a:tc>
                  <a:txBody>
                    <a:bodyPr/>
                    <a:lstStyle/>
                    <a:p>
                      <a:pPr algn="ctr"/>
                      <a:r>
                        <a:rPr lang="en-US" dirty="0" smtClean="0"/>
                        <a:t>49.6%</a:t>
                      </a:r>
                      <a:endParaRPr lang="en-US" dirty="0"/>
                    </a:p>
                  </a:txBody>
                  <a:tcPr/>
                </a:tc>
                <a:tc>
                  <a:txBody>
                    <a:bodyPr/>
                    <a:lstStyle/>
                    <a:p>
                      <a:pPr algn="ctr"/>
                      <a:r>
                        <a:rPr lang="en-US" dirty="0" smtClean="0"/>
                        <a:t>44.6%</a:t>
                      </a:r>
                      <a:endParaRPr lang="en-US" dirty="0"/>
                    </a:p>
                  </a:txBody>
                  <a:tcPr/>
                </a:tc>
                <a:extLst>
                  <a:ext uri="{0D108BD9-81ED-4DB2-BD59-A6C34878D82A}">
                    <a16:rowId xmlns:a16="http://schemas.microsoft.com/office/drawing/2014/main" val="297807097"/>
                  </a:ext>
                </a:extLst>
              </a:tr>
              <a:tr h="339796">
                <a:tc>
                  <a:txBody>
                    <a:bodyPr/>
                    <a:lstStyle/>
                    <a:p>
                      <a:r>
                        <a:rPr lang="en-US" dirty="0" smtClean="0"/>
                        <a:t>Race/Ethnicity</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411903644"/>
                  </a:ext>
                </a:extLst>
              </a:tr>
              <a:tr h="339796">
                <a:tc>
                  <a:txBody>
                    <a:bodyPr/>
                    <a:lstStyle/>
                    <a:p>
                      <a:r>
                        <a:rPr lang="en-US" dirty="0" smtClean="0"/>
                        <a:t>     White,</a:t>
                      </a:r>
                      <a:r>
                        <a:rPr lang="en-US" baseline="0" dirty="0" smtClean="0"/>
                        <a:t> NH</a:t>
                      </a:r>
                      <a:endParaRPr lang="en-US" dirty="0"/>
                    </a:p>
                  </a:txBody>
                  <a:tcPr/>
                </a:tc>
                <a:tc>
                  <a:txBody>
                    <a:bodyPr/>
                    <a:lstStyle/>
                    <a:p>
                      <a:pPr algn="ctr"/>
                      <a:r>
                        <a:rPr lang="en-US" dirty="0" smtClean="0"/>
                        <a:t>41.4%</a:t>
                      </a:r>
                      <a:endParaRPr lang="en-US" dirty="0"/>
                    </a:p>
                  </a:txBody>
                  <a:tcPr/>
                </a:tc>
                <a:tc>
                  <a:txBody>
                    <a:bodyPr/>
                    <a:lstStyle/>
                    <a:p>
                      <a:pPr algn="ctr"/>
                      <a:r>
                        <a:rPr lang="en-US" dirty="0" smtClean="0"/>
                        <a:t>62.6%</a:t>
                      </a:r>
                      <a:endParaRPr lang="en-US" dirty="0"/>
                    </a:p>
                  </a:txBody>
                  <a:tcPr/>
                </a:tc>
                <a:extLst>
                  <a:ext uri="{0D108BD9-81ED-4DB2-BD59-A6C34878D82A}">
                    <a16:rowId xmlns:a16="http://schemas.microsoft.com/office/drawing/2014/main" val="3115533705"/>
                  </a:ext>
                </a:extLst>
              </a:tr>
              <a:tr h="339796">
                <a:tc>
                  <a:txBody>
                    <a:bodyPr/>
                    <a:lstStyle/>
                    <a:p>
                      <a:r>
                        <a:rPr lang="en-US" dirty="0" smtClean="0"/>
                        <a:t>     Black or African American</a:t>
                      </a:r>
                      <a:endParaRPr lang="en-US" dirty="0"/>
                    </a:p>
                  </a:txBody>
                  <a:tcPr/>
                </a:tc>
                <a:tc>
                  <a:txBody>
                    <a:bodyPr/>
                    <a:lstStyle/>
                    <a:p>
                      <a:pPr algn="ctr"/>
                      <a:r>
                        <a:rPr lang="en-US" dirty="0" smtClean="0"/>
                        <a:t>12.3%</a:t>
                      </a:r>
                      <a:endParaRPr lang="en-US" dirty="0"/>
                    </a:p>
                  </a:txBody>
                  <a:tcPr/>
                </a:tc>
                <a:tc>
                  <a:txBody>
                    <a:bodyPr/>
                    <a:lstStyle/>
                    <a:p>
                      <a:pPr algn="ctr"/>
                      <a:r>
                        <a:rPr lang="en-US" dirty="0" smtClean="0"/>
                        <a:t>9.2%</a:t>
                      </a:r>
                      <a:endParaRPr lang="en-US" dirty="0"/>
                    </a:p>
                  </a:txBody>
                  <a:tcPr/>
                </a:tc>
                <a:extLst>
                  <a:ext uri="{0D108BD9-81ED-4DB2-BD59-A6C34878D82A}">
                    <a16:rowId xmlns:a16="http://schemas.microsoft.com/office/drawing/2014/main" val="765054500"/>
                  </a:ext>
                </a:extLst>
              </a:tr>
              <a:tr h="339796">
                <a:tc>
                  <a:txBody>
                    <a:bodyPr/>
                    <a:lstStyle/>
                    <a:p>
                      <a:r>
                        <a:rPr lang="en-US" dirty="0" smtClean="0"/>
                        <a:t>     Hispanic</a:t>
                      </a:r>
                      <a:endParaRPr lang="en-US" dirty="0"/>
                    </a:p>
                  </a:txBody>
                  <a:tcPr/>
                </a:tc>
                <a:tc>
                  <a:txBody>
                    <a:bodyPr/>
                    <a:lstStyle/>
                    <a:p>
                      <a:pPr algn="ctr"/>
                      <a:r>
                        <a:rPr lang="en-US" dirty="0" smtClean="0"/>
                        <a:t>39.6%</a:t>
                      </a:r>
                      <a:endParaRPr lang="en-US" dirty="0"/>
                    </a:p>
                  </a:txBody>
                  <a:tcPr/>
                </a:tc>
                <a:tc>
                  <a:txBody>
                    <a:bodyPr/>
                    <a:lstStyle/>
                    <a:p>
                      <a:pPr algn="ctr"/>
                      <a:r>
                        <a:rPr lang="en-US" dirty="0" smtClean="0"/>
                        <a:t>23.1%</a:t>
                      </a:r>
                      <a:endParaRPr lang="en-US" dirty="0"/>
                    </a:p>
                  </a:txBody>
                  <a:tcPr/>
                </a:tc>
                <a:extLst>
                  <a:ext uri="{0D108BD9-81ED-4DB2-BD59-A6C34878D82A}">
                    <a16:rowId xmlns:a16="http://schemas.microsoft.com/office/drawing/2014/main" val="12439732"/>
                  </a:ext>
                </a:extLst>
              </a:tr>
              <a:tr h="339796">
                <a:tc>
                  <a:txBody>
                    <a:bodyPr/>
                    <a:lstStyle/>
                    <a:p>
                      <a:r>
                        <a:rPr lang="en-US" dirty="0" smtClean="0"/>
                        <a:t>     Asian</a:t>
                      </a:r>
                      <a:endParaRPr lang="en-US" dirty="0"/>
                    </a:p>
                  </a:txBody>
                  <a:tcPr/>
                </a:tc>
                <a:tc>
                  <a:txBody>
                    <a:bodyPr/>
                    <a:lstStyle/>
                    <a:p>
                      <a:pPr algn="ctr"/>
                      <a:r>
                        <a:rPr lang="en-US" dirty="0" smtClean="0"/>
                        <a:t>5.0%</a:t>
                      </a:r>
                      <a:endParaRPr lang="en-US" dirty="0"/>
                    </a:p>
                  </a:txBody>
                  <a:tcPr/>
                </a:tc>
                <a:tc>
                  <a:txBody>
                    <a:bodyPr/>
                    <a:lstStyle/>
                    <a:p>
                      <a:pPr algn="ctr"/>
                      <a:r>
                        <a:rPr lang="en-US" dirty="0" smtClean="0"/>
                        <a:t>4.0%</a:t>
                      </a:r>
                      <a:endParaRPr lang="en-US" dirty="0"/>
                    </a:p>
                  </a:txBody>
                  <a:tcPr/>
                </a:tc>
                <a:extLst>
                  <a:ext uri="{0D108BD9-81ED-4DB2-BD59-A6C34878D82A}">
                    <a16:rowId xmlns:a16="http://schemas.microsoft.com/office/drawing/2014/main" val="3018277338"/>
                  </a:ext>
                </a:extLst>
              </a:tr>
              <a:tr h="339796">
                <a:tc>
                  <a:txBody>
                    <a:bodyPr/>
                    <a:lstStyle/>
                    <a:p>
                      <a:r>
                        <a:rPr lang="en-US" dirty="0" smtClean="0"/>
                        <a:t>Marital Status</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78068759"/>
                  </a:ext>
                </a:extLst>
              </a:tr>
              <a:tr h="339796">
                <a:tc>
                  <a:txBody>
                    <a:bodyPr/>
                    <a:lstStyle/>
                    <a:p>
                      <a:r>
                        <a:rPr lang="en-US" dirty="0" smtClean="0"/>
                        <a:t>     Married</a:t>
                      </a:r>
                      <a:endParaRPr lang="en-US" dirty="0"/>
                    </a:p>
                  </a:txBody>
                  <a:tcPr/>
                </a:tc>
                <a:tc>
                  <a:txBody>
                    <a:bodyPr/>
                    <a:lstStyle/>
                    <a:p>
                      <a:pPr algn="ctr"/>
                      <a:r>
                        <a:rPr lang="en-US" dirty="0" smtClean="0"/>
                        <a:t>48.2%</a:t>
                      </a:r>
                      <a:endParaRPr lang="en-US" dirty="0"/>
                    </a:p>
                  </a:txBody>
                  <a:tcPr/>
                </a:tc>
                <a:tc>
                  <a:txBody>
                    <a:bodyPr/>
                    <a:lstStyle/>
                    <a:p>
                      <a:pPr algn="ctr"/>
                      <a:r>
                        <a:rPr lang="en-US" dirty="0" smtClean="0"/>
                        <a:t>56.3%</a:t>
                      </a:r>
                      <a:endParaRPr lang="en-US" dirty="0"/>
                    </a:p>
                  </a:txBody>
                  <a:tcPr/>
                </a:tc>
                <a:extLst>
                  <a:ext uri="{0D108BD9-81ED-4DB2-BD59-A6C34878D82A}">
                    <a16:rowId xmlns:a16="http://schemas.microsoft.com/office/drawing/2014/main" val="1798938793"/>
                  </a:ext>
                </a:extLst>
              </a:tr>
              <a:tr h="339796">
                <a:tc>
                  <a:txBody>
                    <a:bodyPr/>
                    <a:lstStyle/>
                    <a:p>
                      <a:r>
                        <a:rPr lang="en-US" dirty="0" smtClean="0"/>
                        <a:t>     Divorced</a:t>
                      </a:r>
                      <a:r>
                        <a:rPr lang="en-US" baseline="0" dirty="0" smtClean="0"/>
                        <a:t> or Separated</a:t>
                      </a:r>
                      <a:endParaRPr lang="en-US" dirty="0"/>
                    </a:p>
                  </a:txBody>
                  <a:tcPr/>
                </a:tc>
                <a:tc>
                  <a:txBody>
                    <a:bodyPr/>
                    <a:lstStyle/>
                    <a:p>
                      <a:pPr algn="ctr"/>
                      <a:r>
                        <a:rPr lang="en-US" dirty="0" smtClean="0"/>
                        <a:t>12.9%</a:t>
                      </a:r>
                      <a:endParaRPr lang="en-US" dirty="0"/>
                    </a:p>
                  </a:txBody>
                  <a:tcPr/>
                </a:tc>
                <a:tc>
                  <a:txBody>
                    <a:bodyPr/>
                    <a:lstStyle/>
                    <a:p>
                      <a:pPr algn="ctr"/>
                      <a:r>
                        <a:rPr lang="en-US" dirty="0" smtClean="0"/>
                        <a:t>15.8%</a:t>
                      </a:r>
                      <a:endParaRPr lang="en-US" dirty="0"/>
                    </a:p>
                  </a:txBody>
                  <a:tcPr/>
                </a:tc>
                <a:extLst>
                  <a:ext uri="{0D108BD9-81ED-4DB2-BD59-A6C34878D82A}">
                    <a16:rowId xmlns:a16="http://schemas.microsoft.com/office/drawing/2014/main" val="2020292712"/>
                  </a:ext>
                </a:extLst>
              </a:tr>
              <a:tr h="339796">
                <a:tc>
                  <a:txBody>
                    <a:bodyPr/>
                    <a:lstStyle/>
                    <a:p>
                      <a:r>
                        <a:rPr lang="en-US" dirty="0" smtClean="0"/>
                        <a:t>     Widowed</a:t>
                      </a:r>
                      <a:endParaRPr lang="en-US" dirty="0"/>
                    </a:p>
                  </a:txBody>
                  <a:tcPr/>
                </a:tc>
                <a:tc>
                  <a:txBody>
                    <a:bodyPr/>
                    <a:lstStyle/>
                    <a:p>
                      <a:pPr algn="ctr"/>
                      <a:r>
                        <a:rPr lang="en-US" dirty="0" smtClean="0"/>
                        <a:t>5.1%</a:t>
                      </a:r>
                      <a:endParaRPr lang="en-US" dirty="0"/>
                    </a:p>
                  </a:txBody>
                  <a:tcPr/>
                </a:tc>
                <a:tc>
                  <a:txBody>
                    <a:bodyPr/>
                    <a:lstStyle/>
                    <a:p>
                      <a:pPr algn="ctr"/>
                      <a:r>
                        <a:rPr lang="en-US" dirty="0" smtClean="0"/>
                        <a:t>23.5%</a:t>
                      </a:r>
                      <a:endParaRPr lang="en-US" dirty="0"/>
                    </a:p>
                  </a:txBody>
                  <a:tcPr/>
                </a:tc>
                <a:extLst>
                  <a:ext uri="{0D108BD9-81ED-4DB2-BD59-A6C34878D82A}">
                    <a16:rowId xmlns:a16="http://schemas.microsoft.com/office/drawing/2014/main" val="4199794517"/>
                  </a:ext>
                </a:extLst>
              </a:tr>
              <a:tr h="339796">
                <a:tc>
                  <a:txBody>
                    <a:bodyPr/>
                    <a:lstStyle/>
                    <a:p>
                      <a:r>
                        <a:rPr lang="en-US" dirty="0" smtClean="0"/>
                        <a:t>     Never married</a:t>
                      </a:r>
                      <a:endParaRPr lang="en-US" dirty="0"/>
                    </a:p>
                  </a:txBody>
                  <a:tcPr/>
                </a:tc>
                <a:tc>
                  <a:txBody>
                    <a:bodyPr/>
                    <a:lstStyle/>
                    <a:p>
                      <a:pPr algn="ctr"/>
                      <a:r>
                        <a:rPr lang="en-US" dirty="0" smtClean="0"/>
                        <a:t>33.9%</a:t>
                      </a:r>
                      <a:endParaRPr lang="en-US" dirty="0"/>
                    </a:p>
                  </a:txBody>
                  <a:tcPr/>
                </a:tc>
                <a:tc>
                  <a:txBody>
                    <a:bodyPr/>
                    <a:lstStyle/>
                    <a:p>
                      <a:pPr algn="ctr"/>
                      <a:r>
                        <a:rPr lang="en-US" dirty="0" smtClean="0"/>
                        <a:t>4.4%</a:t>
                      </a:r>
                      <a:endParaRPr lang="en-US" dirty="0"/>
                    </a:p>
                  </a:txBody>
                  <a:tcPr/>
                </a:tc>
                <a:extLst>
                  <a:ext uri="{0D108BD9-81ED-4DB2-BD59-A6C34878D82A}">
                    <a16:rowId xmlns:a16="http://schemas.microsoft.com/office/drawing/2014/main" val="4042924375"/>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8" name="Rectangle 7"/>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a:t>
            </a:r>
            <a:r>
              <a:rPr kumimoji="0" lang="en-US" sz="1000" b="0" i="0" u="none" strike="noStrike" kern="1200" cap="none" spc="0" normalizeH="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American Community Survey 1-Year </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34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Demographic and Social Characteristics for Population 65 years plus, Texas, 2018</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92486846"/>
              </p:ext>
            </p:extLst>
          </p:nvPr>
        </p:nvGraphicFramePr>
        <p:xfrm>
          <a:off x="686539" y="1776307"/>
          <a:ext cx="7860242" cy="2590800"/>
        </p:xfrm>
        <a:graphic>
          <a:graphicData uri="http://schemas.openxmlformats.org/drawingml/2006/table">
            <a:tbl>
              <a:tblPr firstRow="1" bandRow="1">
                <a:tableStyleId>{5C22544A-7EE6-4342-B048-85BDC9FD1C3A}</a:tableStyleId>
              </a:tblPr>
              <a:tblGrid>
                <a:gridCol w="3360515">
                  <a:extLst>
                    <a:ext uri="{9D8B030D-6E8A-4147-A177-3AD203B41FA5}">
                      <a16:colId xmlns:a16="http://schemas.microsoft.com/office/drawing/2014/main" val="1103675168"/>
                    </a:ext>
                  </a:extLst>
                </a:gridCol>
                <a:gridCol w="2247598">
                  <a:extLst>
                    <a:ext uri="{9D8B030D-6E8A-4147-A177-3AD203B41FA5}">
                      <a16:colId xmlns:a16="http://schemas.microsoft.com/office/drawing/2014/main" val="1320866783"/>
                    </a:ext>
                  </a:extLst>
                </a:gridCol>
                <a:gridCol w="2252129">
                  <a:extLst>
                    <a:ext uri="{9D8B030D-6E8A-4147-A177-3AD203B41FA5}">
                      <a16:colId xmlns:a16="http://schemas.microsoft.com/office/drawing/2014/main" val="739360242"/>
                    </a:ext>
                  </a:extLst>
                </a:gridCol>
              </a:tblGrid>
              <a:tr h="0">
                <a:tc>
                  <a:txBody>
                    <a:bodyPr/>
                    <a:lstStyle/>
                    <a:p>
                      <a:endParaRPr lang="en-US" dirty="0"/>
                    </a:p>
                  </a:txBody>
                  <a:tcPr/>
                </a:tc>
                <a:tc>
                  <a:txBody>
                    <a:bodyPr/>
                    <a:lstStyle/>
                    <a:p>
                      <a:pPr algn="ctr"/>
                      <a:r>
                        <a:rPr lang="en-US" dirty="0" smtClean="0"/>
                        <a:t>Total</a:t>
                      </a:r>
                      <a:r>
                        <a:rPr lang="en-US" baseline="0" dirty="0" smtClean="0"/>
                        <a:t> Population</a:t>
                      </a:r>
                      <a:endParaRPr lang="en-US" dirty="0"/>
                    </a:p>
                  </a:txBody>
                  <a:tcPr/>
                </a:tc>
                <a:tc>
                  <a:txBody>
                    <a:bodyPr/>
                    <a:lstStyle/>
                    <a:p>
                      <a:pPr algn="ctr"/>
                      <a:r>
                        <a:rPr lang="en-US" dirty="0" smtClean="0"/>
                        <a:t>Population 65 and up</a:t>
                      </a:r>
                      <a:endParaRPr lang="en-US" dirty="0"/>
                    </a:p>
                  </a:txBody>
                  <a:tcPr/>
                </a:tc>
                <a:extLst>
                  <a:ext uri="{0D108BD9-81ED-4DB2-BD59-A6C34878D82A}">
                    <a16:rowId xmlns:a16="http://schemas.microsoft.com/office/drawing/2014/main" val="52891554"/>
                  </a:ext>
                </a:extLst>
              </a:tr>
              <a:tr h="370840">
                <a:tc>
                  <a:txBody>
                    <a:bodyPr/>
                    <a:lstStyle/>
                    <a:p>
                      <a:r>
                        <a:rPr lang="en-US" dirty="0" smtClean="0"/>
                        <a:t>Living</a:t>
                      </a:r>
                      <a:r>
                        <a:rPr lang="en-US" baseline="0" dirty="0" smtClean="0"/>
                        <a:t> alone</a:t>
                      </a:r>
                      <a:endParaRPr lang="en-US" dirty="0"/>
                    </a:p>
                  </a:txBody>
                  <a:tcPr/>
                </a:tc>
                <a:tc>
                  <a:txBody>
                    <a:bodyPr/>
                    <a:lstStyle/>
                    <a:p>
                      <a:pPr algn="r"/>
                      <a:r>
                        <a:rPr lang="en-US" dirty="0" smtClean="0"/>
                        <a:t>25.5%</a:t>
                      </a:r>
                      <a:endParaRPr lang="en-US" dirty="0"/>
                    </a:p>
                  </a:txBody>
                  <a:tcPr/>
                </a:tc>
                <a:tc>
                  <a:txBody>
                    <a:bodyPr/>
                    <a:lstStyle/>
                    <a:p>
                      <a:pPr algn="r"/>
                      <a:r>
                        <a:rPr lang="en-US" dirty="0" smtClean="0"/>
                        <a:t>38.8%</a:t>
                      </a:r>
                      <a:endParaRPr lang="en-US" dirty="0"/>
                    </a:p>
                  </a:txBody>
                  <a:tcPr/>
                </a:tc>
                <a:extLst>
                  <a:ext uri="{0D108BD9-81ED-4DB2-BD59-A6C34878D82A}">
                    <a16:rowId xmlns:a16="http://schemas.microsoft.com/office/drawing/2014/main" val="4223475009"/>
                  </a:ext>
                </a:extLst>
              </a:tr>
              <a:tr h="370840">
                <a:tc>
                  <a:txBody>
                    <a:bodyPr/>
                    <a:lstStyle/>
                    <a:p>
                      <a:r>
                        <a:rPr lang="en-US" dirty="0" smtClean="0"/>
                        <a:t>Living with</a:t>
                      </a:r>
                      <a:r>
                        <a:rPr lang="en-US" baseline="0" dirty="0" smtClean="0"/>
                        <a:t> grandchild(</a:t>
                      </a:r>
                      <a:r>
                        <a:rPr lang="en-US" baseline="0" dirty="0" err="1" smtClean="0"/>
                        <a:t>ren</a:t>
                      </a:r>
                      <a:r>
                        <a:rPr lang="en-US" baseline="0" dirty="0" smtClean="0"/>
                        <a:t>)</a:t>
                      </a:r>
                      <a:endParaRPr lang="en-US" dirty="0"/>
                    </a:p>
                  </a:txBody>
                  <a:tcPr/>
                </a:tc>
                <a:tc>
                  <a:txBody>
                    <a:bodyPr/>
                    <a:lstStyle/>
                    <a:p>
                      <a:pPr algn="r"/>
                      <a:r>
                        <a:rPr lang="en-US" dirty="0" smtClean="0"/>
                        <a:t>4.7%</a:t>
                      </a:r>
                      <a:endParaRPr lang="en-US" dirty="0"/>
                    </a:p>
                  </a:txBody>
                  <a:tcPr/>
                </a:tc>
                <a:tc>
                  <a:txBody>
                    <a:bodyPr/>
                    <a:lstStyle/>
                    <a:p>
                      <a:pPr algn="r"/>
                      <a:r>
                        <a:rPr lang="en-US" dirty="0" smtClean="0"/>
                        <a:t>7.1%</a:t>
                      </a:r>
                      <a:endParaRPr lang="en-US" dirty="0"/>
                    </a:p>
                  </a:txBody>
                  <a:tcPr/>
                </a:tc>
                <a:extLst>
                  <a:ext uri="{0D108BD9-81ED-4DB2-BD59-A6C34878D82A}">
                    <a16:rowId xmlns:a16="http://schemas.microsoft.com/office/drawing/2014/main" val="878068759"/>
                  </a:ext>
                </a:extLst>
              </a:tr>
              <a:tr h="370840">
                <a:tc>
                  <a:txBody>
                    <a:bodyPr/>
                    <a:lstStyle/>
                    <a:p>
                      <a:r>
                        <a:rPr lang="en-US" baseline="0" dirty="0" smtClean="0"/>
                        <a:t>     Responsible for grandchild(</a:t>
                      </a:r>
                      <a:r>
                        <a:rPr lang="en-US" baseline="0" dirty="0" err="1" smtClean="0"/>
                        <a:t>ren</a:t>
                      </a:r>
                      <a:r>
                        <a:rPr lang="en-US" baseline="0" dirty="0" smtClean="0"/>
                        <a:t>)</a:t>
                      </a:r>
                      <a:endParaRPr lang="en-US" dirty="0"/>
                    </a:p>
                  </a:txBody>
                  <a:tcPr/>
                </a:tc>
                <a:tc>
                  <a:txBody>
                    <a:bodyPr/>
                    <a:lstStyle/>
                    <a:p>
                      <a:pPr algn="r"/>
                      <a:r>
                        <a:rPr lang="en-US" dirty="0" smtClean="0"/>
                        <a:t>1.6%</a:t>
                      </a:r>
                      <a:endParaRPr lang="en-US" dirty="0"/>
                    </a:p>
                  </a:txBody>
                  <a:tcPr/>
                </a:tc>
                <a:tc>
                  <a:txBody>
                    <a:bodyPr/>
                    <a:lstStyle/>
                    <a:p>
                      <a:pPr algn="r"/>
                      <a:r>
                        <a:rPr lang="en-US" dirty="0" smtClean="0"/>
                        <a:t>1.7%</a:t>
                      </a:r>
                      <a:endParaRPr lang="en-US" dirty="0"/>
                    </a:p>
                  </a:txBody>
                  <a:tcPr/>
                </a:tc>
                <a:extLst>
                  <a:ext uri="{0D108BD9-81ED-4DB2-BD59-A6C34878D82A}">
                    <a16:rowId xmlns:a16="http://schemas.microsoft.com/office/drawing/2014/main" val="1798938793"/>
                  </a:ext>
                </a:extLst>
              </a:tr>
              <a:tr h="370840">
                <a:tc>
                  <a:txBody>
                    <a:bodyPr/>
                    <a:lstStyle/>
                    <a:p>
                      <a:r>
                        <a:rPr lang="en-US" dirty="0" smtClean="0"/>
                        <a:t>With a disability</a:t>
                      </a:r>
                      <a:endParaRPr lang="en-US" dirty="0"/>
                    </a:p>
                  </a:txBody>
                  <a:tcPr/>
                </a:tc>
                <a:tc>
                  <a:txBody>
                    <a:bodyPr/>
                    <a:lstStyle/>
                    <a:p>
                      <a:pPr algn="r"/>
                      <a:r>
                        <a:rPr lang="en-US" dirty="0" smtClean="0"/>
                        <a:t>11.4%</a:t>
                      </a:r>
                      <a:endParaRPr lang="en-US" dirty="0"/>
                    </a:p>
                  </a:txBody>
                  <a:tcPr/>
                </a:tc>
                <a:tc>
                  <a:txBody>
                    <a:bodyPr/>
                    <a:lstStyle/>
                    <a:p>
                      <a:pPr algn="r"/>
                      <a:r>
                        <a:rPr lang="en-US" dirty="0" smtClean="0"/>
                        <a:t>36.4%</a:t>
                      </a:r>
                      <a:endParaRPr lang="en-US" dirty="0"/>
                    </a:p>
                  </a:txBody>
                  <a:tcPr/>
                </a:tc>
                <a:extLst>
                  <a:ext uri="{0D108BD9-81ED-4DB2-BD59-A6C34878D82A}">
                    <a16:rowId xmlns:a16="http://schemas.microsoft.com/office/drawing/2014/main" val="4199794517"/>
                  </a:ext>
                </a:extLst>
              </a:tr>
              <a:tr h="370840">
                <a:tc>
                  <a:txBody>
                    <a:bodyPr/>
                    <a:lstStyle/>
                    <a:p>
                      <a:r>
                        <a:rPr lang="en-US" dirty="0" smtClean="0"/>
                        <a:t>Percent</a:t>
                      </a:r>
                      <a:r>
                        <a:rPr lang="en-US" baseline="0" dirty="0" smtClean="0"/>
                        <a:t> below poverty level</a:t>
                      </a:r>
                      <a:endParaRPr lang="en-US" dirty="0"/>
                    </a:p>
                  </a:txBody>
                  <a:tcPr/>
                </a:tc>
                <a:tc>
                  <a:txBody>
                    <a:bodyPr/>
                    <a:lstStyle/>
                    <a:p>
                      <a:pPr algn="r"/>
                      <a:r>
                        <a:rPr lang="en-US" dirty="0" smtClean="0"/>
                        <a:t>14.9%</a:t>
                      </a:r>
                      <a:endParaRPr lang="en-US" dirty="0"/>
                    </a:p>
                  </a:txBody>
                  <a:tcPr/>
                </a:tc>
                <a:tc>
                  <a:txBody>
                    <a:bodyPr/>
                    <a:lstStyle/>
                    <a:p>
                      <a:pPr algn="r"/>
                      <a:r>
                        <a:rPr lang="en-US" dirty="0" smtClean="0"/>
                        <a:t>11.1%</a:t>
                      </a:r>
                      <a:endParaRPr lang="en-US" dirty="0"/>
                    </a:p>
                  </a:txBody>
                  <a:tcPr/>
                </a:tc>
                <a:extLst>
                  <a:ext uri="{0D108BD9-81ED-4DB2-BD59-A6C34878D82A}">
                    <a16:rowId xmlns:a16="http://schemas.microsoft.com/office/drawing/2014/main" val="156526900"/>
                  </a:ext>
                </a:extLst>
              </a:tr>
              <a:tr h="370840">
                <a:tc>
                  <a:txBody>
                    <a:bodyPr/>
                    <a:lstStyle/>
                    <a:p>
                      <a:r>
                        <a:rPr lang="en-US" dirty="0" smtClean="0"/>
                        <a:t>Veteran </a:t>
                      </a:r>
                      <a:endParaRPr lang="en-US" dirty="0"/>
                    </a:p>
                  </a:txBody>
                  <a:tcPr/>
                </a:tc>
                <a:tc>
                  <a:txBody>
                    <a:bodyPr/>
                    <a:lstStyle/>
                    <a:p>
                      <a:pPr algn="r"/>
                      <a:r>
                        <a:rPr lang="en-US" dirty="0" smtClean="0"/>
                        <a:t>6.8%</a:t>
                      </a:r>
                      <a:endParaRPr lang="en-US" dirty="0"/>
                    </a:p>
                  </a:txBody>
                  <a:tcPr/>
                </a:tc>
                <a:tc>
                  <a:txBody>
                    <a:bodyPr/>
                    <a:lstStyle/>
                    <a:p>
                      <a:pPr algn="r"/>
                      <a:r>
                        <a:rPr lang="en-US" dirty="0" smtClean="0"/>
                        <a:t>16.9%</a:t>
                      </a:r>
                      <a:endParaRPr lang="en-US" dirty="0"/>
                    </a:p>
                  </a:txBody>
                  <a:tcPr/>
                </a:tc>
                <a:extLst>
                  <a:ext uri="{0D108BD9-81ED-4DB2-BD59-A6C34878D82A}">
                    <a16:rowId xmlns:a16="http://schemas.microsoft.com/office/drawing/2014/main" val="4042924375"/>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8" name="Rectangle 7"/>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a:t>
            </a:r>
            <a:r>
              <a:rPr kumimoji="0" lang="en-US" sz="1000" b="0" i="0" u="none" strike="noStrike" kern="1200" cap="none" spc="0" normalizeH="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American Community Survey 1-Year </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53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Select Demographic and Social Characteristics for Population 65 years plus, Texas, 2018</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46492374"/>
              </p:ext>
            </p:extLst>
          </p:nvPr>
        </p:nvGraphicFramePr>
        <p:xfrm>
          <a:off x="686539" y="1818640"/>
          <a:ext cx="7860242" cy="3703320"/>
        </p:xfrm>
        <a:graphic>
          <a:graphicData uri="http://schemas.openxmlformats.org/drawingml/2006/table">
            <a:tbl>
              <a:tblPr firstRow="1" bandRow="1">
                <a:tableStyleId>{5C22544A-7EE6-4342-B048-85BDC9FD1C3A}</a:tableStyleId>
              </a:tblPr>
              <a:tblGrid>
                <a:gridCol w="3360515">
                  <a:extLst>
                    <a:ext uri="{9D8B030D-6E8A-4147-A177-3AD203B41FA5}">
                      <a16:colId xmlns:a16="http://schemas.microsoft.com/office/drawing/2014/main" val="1103675168"/>
                    </a:ext>
                  </a:extLst>
                </a:gridCol>
                <a:gridCol w="2247598">
                  <a:extLst>
                    <a:ext uri="{9D8B030D-6E8A-4147-A177-3AD203B41FA5}">
                      <a16:colId xmlns:a16="http://schemas.microsoft.com/office/drawing/2014/main" val="1320866783"/>
                    </a:ext>
                  </a:extLst>
                </a:gridCol>
                <a:gridCol w="2252129">
                  <a:extLst>
                    <a:ext uri="{9D8B030D-6E8A-4147-A177-3AD203B41FA5}">
                      <a16:colId xmlns:a16="http://schemas.microsoft.com/office/drawing/2014/main" val="739360242"/>
                    </a:ext>
                  </a:extLst>
                </a:gridCol>
              </a:tblGrid>
              <a:tr h="0">
                <a:tc>
                  <a:txBody>
                    <a:bodyPr/>
                    <a:lstStyle/>
                    <a:p>
                      <a:endParaRPr lang="en-US" dirty="0"/>
                    </a:p>
                  </a:txBody>
                  <a:tcPr/>
                </a:tc>
                <a:tc>
                  <a:txBody>
                    <a:bodyPr/>
                    <a:lstStyle/>
                    <a:p>
                      <a:pPr algn="ctr"/>
                      <a:r>
                        <a:rPr lang="en-US" dirty="0" smtClean="0"/>
                        <a:t>Total</a:t>
                      </a:r>
                      <a:r>
                        <a:rPr lang="en-US" baseline="0" dirty="0" smtClean="0"/>
                        <a:t> Population</a:t>
                      </a:r>
                      <a:endParaRPr lang="en-US" dirty="0"/>
                    </a:p>
                  </a:txBody>
                  <a:tcPr/>
                </a:tc>
                <a:tc>
                  <a:txBody>
                    <a:bodyPr/>
                    <a:lstStyle/>
                    <a:p>
                      <a:pPr algn="ctr"/>
                      <a:r>
                        <a:rPr lang="en-US" dirty="0" smtClean="0"/>
                        <a:t>Population 65 and up</a:t>
                      </a:r>
                      <a:endParaRPr lang="en-US" dirty="0"/>
                    </a:p>
                  </a:txBody>
                  <a:tcPr/>
                </a:tc>
                <a:extLst>
                  <a:ext uri="{0D108BD9-81ED-4DB2-BD59-A6C34878D82A}">
                    <a16:rowId xmlns:a16="http://schemas.microsoft.com/office/drawing/2014/main" val="52891554"/>
                  </a:ext>
                </a:extLst>
              </a:tr>
              <a:tr h="370840">
                <a:tc>
                  <a:txBody>
                    <a:bodyPr/>
                    <a:lstStyle/>
                    <a:p>
                      <a:r>
                        <a:rPr lang="en-US" dirty="0" smtClean="0"/>
                        <a:t>Educational</a:t>
                      </a:r>
                      <a:r>
                        <a:rPr lang="en-US" baseline="0" dirty="0" smtClean="0"/>
                        <a:t> Attainment</a:t>
                      </a:r>
                      <a:endParaRPr lang="en-US" dirty="0"/>
                    </a:p>
                  </a:txBody>
                  <a:tcPr/>
                </a:tc>
                <a:tc>
                  <a:txBody>
                    <a:bodyPr/>
                    <a:lstStyle/>
                    <a:p>
                      <a:pPr algn="ctr"/>
                      <a:r>
                        <a:rPr lang="en-US" dirty="0" smtClean="0"/>
                        <a:t>Total</a:t>
                      </a:r>
                      <a:endParaRPr lang="en-US" dirty="0"/>
                    </a:p>
                  </a:txBody>
                  <a:tcPr/>
                </a:tc>
                <a:tc>
                  <a:txBody>
                    <a:bodyPr/>
                    <a:lstStyle/>
                    <a:p>
                      <a:pPr algn="ctr"/>
                      <a:r>
                        <a:rPr lang="en-US" dirty="0" smtClean="0"/>
                        <a:t>Total</a:t>
                      </a:r>
                      <a:endParaRPr lang="en-US" dirty="0"/>
                    </a:p>
                  </a:txBody>
                  <a:tcPr/>
                </a:tc>
                <a:extLst>
                  <a:ext uri="{0D108BD9-81ED-4DB2-BD59-A6C34878D82A}">
                    <a16:rowId xmlns:a16="http://schemas.microsoft.com/office/drawing/2014/main" val="4121318555"/>
                  </a:ext>
                </a:extLst>
              </a:tr>
              <a:tr h="370840">
                <a:tc>
                  <a:txBody>
                    <a:bodyPr/>
                    <a:lstStyle/>
                    <a:p>
                      <a:r>
                        <a:rPr lang="en-US" dirty="0" smtClean="0"/>
                        <a:t>     HS and above</a:t>
                      </a:r>
                      <a:endParaRPr lang="en-US" dirty="0"/>
                    </a:p>
                  </a:txBody>
                  <a:tcPr/>
                </a:tc>
                <a:tc>
                  <a:txBody>
                    <a:bodyPr/>
                    <a:lstStyle/>
                    <a:p>
                      <a:pPr algn="r"/>
                      <a:r>
                        <a:rPr lang="en-US" dirty="0" smtClean="0"/>
                        <a:t>84.0%</a:t>
                      </a:r>
                      <a:endParaRPr lang="en-US" dirty="0"/>
                    </a:p>
                  </a:txBody>
                  <a:tcPr/>
                </a:tc>
                <a:tc>
                  <a:txBody>
                    <a:bodyPr/>
                    <a:lstStyle/>
                    <a:p>
                      <a:pPr algn="r"/>
                      <a:r>
                        <a:rPr lang="en-US" dirty="0" smtClean="0"/>
                        <a:t>80.0%</a:t>
                      </a:r>
                      <a:endParaRPr lang="en-US" dirty="0"/>
                    </a:p>
                  </a:txBody>
                  <a:tcPr/>
                </a:tc>
                <a:extLst>
                  <a:ext uri="{0D108BD9-81ED-4DB2-BD59-A6C34878D82A}">
                    <a16:rowId xmlns:a16="http://schemas.microsoft.com/office/drawing/2014/main" val="4208635835"/>
                  </a:ext>
                </a:extLst>
              </a:tr>
              <a:tr h="370840">
                <a:tc>
                  <a:txBody>
                    <a:bodyPr/>
                    <a:lstStyle/>
                    <a:p>
                      <a:r>
                        <a:rPr lang="en-US" dirty="0" smtClean="0"/>
                        <a:t>     BA</a:t>
                      </a:r>
                      <a:r>
                        <a:rPr lang="en-US" baseline="0" dirty="0" smtClean="0"/>
                        <a:t> and above</a:t>
                      </a:r>
                      <a:endParaRPr lang="en-US" dirty="0"/>
                    </a:p>
                  </a:txBody>
                  <a:tcPr/>
                </a:tc>
                <a:tc>
                  <a:txBody>
                    <a:bodyPr/>
                    <a:lstStyle/>
                    <a:p>
                      <a:pPr algn="r"/>
                      <a:r>
                        <a:rPr lang="en-US" dirty="0" smtClean="0"/>
                        <a:t>30.3%</a:t>
                      </a:r>
                      <a:endParaRPr lang="en-US" dirty="0"/>
                    </a:p>
                  </a:txBody>
                  <a:tcPr/>
                </a:tc>
                <a:tc>
                  <a:txBody>
                    <a:bodyPr/>
                    <a:lstStyle/>
                    <a:p>
                      <a:pPr algn="r"/>
                      <a:r>
                        <a:rPr lang="en-US" dirty="0" smtClean="0"/>
                        <a:t>27.4%</a:t>
                      </a:r>
                      <a:endParaRPr lang="en-US" dirty="0"/>
                    </a:p>
                  </a:txBody>
                  <a:tcPr/>
                </a:tc>
                <a:extLst>
                  <a:ext uri="{0D108BD9-81ED-4DB2-BD59-A6C34878D82A}">
                    <a16:rowId xmlns:a16="http://schemas.microsoft.com/office/drawing/2014/main" val="2090247046"/>
                  </a:ext>
                </a:extLst>
              </a:tr>
              <a:tr h="370840">
                <a:tc>
                  <a:txBody>
                    <a:bodyPr/>
                    <a:lstStyle/>
                    <a:p>
                      <a:r>
                        <a:rPr lang="en-US" dirty="0" smtClean="0"/>
                        <a:t>Labor Force Participation Rate</a:t>
                      </a:r>
                      <a:endParaRPr lang="en-US" dirty="0"/>
                    </a:p>
                  </a:txBody>
                  <a:tcPr/>
                </a:tc>
                <a:tc>
                  <a:txBody>
                    <a:bodyPr/>
                    <a:lstStyle/>
                    <a:p>
                      <a:pPr algn="r"/>
                      <a:r>
                        <a:rPr lang="en-US" dirty="0" smtClean="0"/>
                        <a:t>64.5%</a:t>
                      </a:r>
                      <a:endParaRPr lang="en-US" dirty="0"/>
                    </a:p>
                  </a:txBody>
                  <a:tcPr/>
                </a:tc>
                <a:tc>
                  <a:txBody>
                    <a:bodyPr/>
                    <a:lstStyle/>
                    <a:p>
                      <a:pPr algn="r"/>
                      <a:r>
                        <a:rPr lang="en-US" dirty="0" smtClean="0"/>
                        <a:t>28.2%</a:t>
                      </a:r>
                      <a:endParaRPr lang="en-US" dirty="0"/>
                    </a:p>
                  </a:txBody>
                  <a:tcPr/>
                </a:tc>
                <a:extLst>
                  <a:ext uri="{0D108BD9-81ED-4DB2-BD59-A6C34878D82A}">
                    <a16:rowId xmlns:a16="http://schemas.microsoft.com/office/drawing/2014/main" val="1883852741"/>
                  </a:ext>
                </a:extLst>
              </a:tr>
              <a:tr h="370840">
                <a:tc>
                  <a:txBody>
                    <a:bodyPr/>
                    <a:lstStyle/>
                    <a:p>
                      <a:r>
                        <a:rPr lang="en-US" dirty="0" smtClean="0"/>
                        <a:t>     Employed</a:t>
                      </a:r>
                      <a:endParaRPr lang="en-US" dirty="0"/>
                    </a:p>
                  </a:txBody>
                  <a:tcPr/>
                </a:tc>
                <a:tc>
                  <a:txBody>
                    <a:bodyPr/>
                    <a:lstStyle/>
                    <a:p>
                      <a:pPr algn="r"/>
                      <a:r>
                        <a:rPr lang="en-US" dirty="0" smtClean="0"/>
                        <a:t>61.2%</a:t>
                      </a:r>
                      <a:endParaRPr lang="en-US" dirty="0"/>
                    </a:p>
                  </a:txBody>
                  <a:tcPr/>
                </a:tc>
                <a:tc>
                  <a:txBody>
                    <a:bodyPr/>
                    <a:lstStyle/>
                    <a:p>
                      <a:pPr algn="r"/>
                      <a:r>
                        <a:rPr lang="en-US" dirty="0" smtClean="0"/>
                        <a:t>19.6%</a:t>
                      </a:r>
                      <a:endParaRPr lang="en-US" dirty="0"/>
                    </a:p>
                  </a:txBody>
                  <a:tcPr/>
                </a:tc>
                <a:extLst>
                  <a:ext uri="{0D108BD9-81ED-4DB2-BD59-A6C34878D82A}">
                    <a16:rowId xmlns:a16="http://schemas.microsoft.com/office/drawing/2014/main" val="1935431151"/>
                  </a:ext>
                </a:extLst>
              </a:tr>
              <a:tr h="370840">
                <a:tc>
                  <a:txBody>
                    <a:bodyPr/>
                    <a:lstStyle/>
                    <a:p>
                      <a:r>
                        <a:rPr lang="en-US" dirty="0" smtClean="0"/>
                        <a:t>Computer and Internet Access</a:t>
                      </a: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4223475009"/>
                  </a:ext>
                </a:extLst>
              </a:tr>
              <a:tr h="370840">
                <a:tc>
                  <a:txBody>
                    <a:bodyPr/>
                    <a:lstStyle/>
                    <a:p>
                      <a:r>
                        <a:rPr lang="en-US" dirty="0" smtClean="0"/>
                        <a:t>     No</a:t>
                      </a:r>
                      <a:r>
                        <a:rPr lang="en-US" baseline="0" dirty="0" smtClean="0"/>
                        <a:t> computer</a:t>
                      </a:r>
                      <a:endParaRPr lang="en-US" dirty="0"/>
                    </a:p>
                  </a:txBody>
                  <a:tcPr/>
                </a:tc>
                <a:tc>
                  <a:txBody>
                    <a:bodyPr/>
                    <a:lstStyle/>
                    <a:p>
                      <a:pPr algn="r"/>
                      <a:r>
                        <a:rPr lang="en-US" dirty="0" smtClean="0"/>
                        <a:t>4.1%</a:t>
                      </a:r>
                      <a:endParaRPr lang="en-US" dirty="0"/>
                    </a:p>
                  </a:txBody>
                  <a:tcPr/>
                </a:tc>
                <a:tc>
                  <a:txBody>
                    <a:bodyPr/>
                    <a:lstStyle/>
                    <a:p>
                      <a:pPr algn="r"/>
                      <a:r>
                        <a:rPr lang="en-US" dirty="0" smtClean="0"/>
                        <a:t>14.7%</a:t>
                      </a:r>
                      <a:endParaRPr lang="en-US" dirty="0"/>
                    </a:p>
                  </a:txBody>
                  <a:tcPr/>
                </a:tc>
                <a:extLst>
                  <a:ext uri="{0D108BD9-81ED-4DB2-BD59-A6C34878D82A}">
                    <a16:rowId xmlns:a16="http://schemas.microsoft.com/office/drawing/2014/main" val="3922340505"/>
                  </a:ext>
                </a:extLst>
              </a:tr>
              <a:tr h="370840">
                <a:tc>
                  <a:txBody>
                    <a:bodyPr/>
                    <a:lstStyle/>
                    <a:p>
                      <a:r>
                        <a:rPr lang="en-US" baseline="0" dirty="0" smtClean="0"/>
                        <a:t>     Computer with broadband</a:t>
                      </a:r>
                      <a:endParaRPr lang="en-US" dirty="0"/>
                    </a:p>
                  </a:txBody>
                  <a:tcPr/>
                </a:tc>
                <a:tc>
                  <a:txBody>
                    <a:bodyPr/>
                    <a:lstStyle/>
                    <a:p>
                      <a:pPr algn="r"/>
                      <a:r>
                        <a:rPr lang="en-US" dirty="0" smtClean="0"/>
                        <a:t>88.1%</a:t>
                      </a:r>
                      <a:endParaRPr lang="en-US" dirty="0"/>
                    </a:p>
                  </a:txBody>
                  <a:tcPr/>
                </a:tc>
                <a:tc>
                  <a:txBody>
                    <a:bodyPr/>
                    <a:lstStyle/>
                    <a:p>
                      <a:pPr algn="r"/>
                      <a:r>
                        <a:rPr lang="en-US" dirty="0" smtClean="0"/>
                        <a:t>89.3%</a:t>
                      </a:r>
                      <a:endParaRPr lang="en-US" dirty="0"/>
                    </a:p>
                  </a:txBody>
                  <a:tcPr/>
                </a:tc>
                <a:extLst>
                  <a:ext uri="{0D108BD9-81ED-4DB2-BD59-A6C34878D82A}">
                    <a16:rowId xmlns:a16="http://schemas.microsoft.com/office/drawing/2014/main" val="2897930076"/>
                  </a:ext>
                </a:extLst>
              </a:tr>
              <a:tr h="370840">
                <a:tc>
                  <a:txBody>
                    <a:bodyPr/>
                    <a:lstStyle/>
                    <a:p>
                      <a:r>
                        <a:rPr lang="en-US" dirty="0" smtClean="0"/>
                        <a:t>     Computer</a:t>
                      </a:r>
                      <a:r>
                        <a:rPr lang="en-US" baseline="0" dirty="0" smtClean="0"/>
                        <a:t> without internet</a:t>
                      </a:r>
                      <a:endParaRPr lang="en-US" dirty="0"/>
                    </a:p>
                  </a:txBody>
                  <a:tcPr/>
                </a:tc>
                <a:tc>
                  <a:txBody>
                    <a:bodyPr/>
                    <a:lstStyle/>
                    <a:p>
                      <a:pPr algn="r"/>
                      <a:r>
                        <a:rPr lang="en-US" dirty="0" smtClean="0"/>
                        <a:t>7.7%</a:t>
                      </a:r>
                      <a:endParaRPr lang="en-US" dirty="0"/>
                    </a:p>
                  </a:txBody>
                  <a:tcPr/>
                </a:tc>
                <a:tc>
                  <a:txBody>
                    <a:bodyPr/>
                    <a:lstStyle/>
                    <a:p>
                      <a:pPr algn="r"/>
                      <a:r>
                        <a:rPr lang="en-US" dirty="0" smtClean="0"/>
                        <a:t>8.9%</a:t>
                      </a:r>
                      <a:endParaRPr lang="en-US" dirty="0"/>
                    </a:p>
                  </a:txBody>
                  <a:tcPr/>
                </a:tc>
                <a:extLst>
                  <a:ext uri="{0D108BD9-81ED-4DB2-BD59-A6C34878D82A}">
                    <a16:rowId xmlns:a16="http://schemas.microsoft.com/office/drawing/2014/main" val="993151078"/>
                  </a:ext>
                </a:extLst>
              </a:tr>
            </a:tbl>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8" name="Rectangle 7"/>
          <p:cNvSpPr/>
          <p:nvPr/>
        </p:nvSpPr>
        <p:spPr>
          <a:xfrm>
            <a:off x="0" y="6477000"/>
            <a:ext cx="64008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Source: U.S. Census Bureau</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2018</a:t>
            </a:r>
            <a:r>
              <a:rPr kumimoji="0" lang="en-US" sz="1000" b="0" i="0" u="none" strike="noStrike" kern="1200" cap="none" spc="0" normalizeH="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American Community Survey 1-Year </a:t>
            </a:r>
            <a:r>
              <a:rPr kumimoji="0" lang="en-US" sz="1000" b="0" i="0" u="none" strike="noStrike" kern="1200" cap="none" spc="0" normalizeH="0" baseline="0" noProof="0" dirty="0" smtClean="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Estimates</a:t>
            </a:r>
            <a:endParaRPr kumimoji="0" lang="en-US" sz="1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82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0" y="6245924"/>
            <a:ext cx="861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Population Projections</a:t>
            </a:r>
            <a:endParaRPr kumimoji="0" lang="en-US"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20458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2014 and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226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276886"/>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2010-2030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8" name="Content Placeholder 7"/>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813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Population Change and Percent of Total Projected Change by Race/Ethnicity, 2010-2030,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ontent Placeholder 4"/>
          <p:cNvGraphicFramePr>
            <a:graphicFrameLocks noGrp="1"/>
          </p:cNvGraphicFramePr>
          <p:nvPr>
            <p:ph idx="1"/>
            <p:extLst/>
          </p:nvPr>
        </p:nvGraphicFramePr>
        <p:xfrm>
          <a:off x="342900" y="1511300"/>
          <a:ext cx="8458200" cy="48920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30716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by Age Group, Texas, 2010-2050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082109"/>
              </p:ext>
            </p:extLst>
          </p:nvPr>
        </p:nvGraphicFramePr>
        <p:xfrm>
          <a:off x="550332" y="1511300"/>
          <a:ext cx="8212668"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0571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65 years plus by Race/Ethnicity, Texas, 2010-2030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4389730"/>
              </p:ext>
            </p:extLst>
          </p:nvPr>
        </p:nvGraphicFramePr>
        <p:xfrm>
          <a:off x="377825" y="1511300"/>
          <a:ext cx="8458197" cy="3496945"/>
        </p:xfrm>
        <a:graphic>
          <a:graphicData uri="http://schemas.openxmlformats.org/drawingml/2006/table">
            <a:tbl>
              <a:tblPr firstRow="1" bandCol="1">
                <a:tableStyleId>{5C22544A-7EE6-4342-B048-85BDC9FD1C3A}</a:tableStyleId>
              </a:tblPr>
              <a:tblGrid>
                <a:gridCol w="1688042">
                  <a:extLst>
                    <a:ext uri="{9D8B030D-6E8A-4147-A177-3AD203B41FA5}">
                      <a16:colId xmlns:a16="http://schemas.microsoft.com/office/drawing/2014/main" val="778816086"/>
                    </a:ext>
                  </a:extLst>
                </a:gridCol>
                <a:gridCol w="1244600">
                  <a:extLst>
                    <a:ext uri="{9D8B030D-6E8A-4147-A177-3AD203B41FA5}">
                      <a16:colId xmlns:a16="http://schemas.microsoft.com/office/drawing/2014/main" val="2826595487"/>
                    </a:ext>
                  </a:extLst>
                </a:gridCol>
                <a:gridCol w="1151466">
                  <a:extLst>
                    <a:ext uri="{9D8B030D-6E8A-4147-A177-3AD203B41FA5}">
                      <a16:colId xmlns:a16="http://schemas.microsoft.com/office/drawing/2014/main" val="745701663"/>
                    </a:ext>
                  </a:extLst>
                </a:gridCol>
                <a:gridCol w="1066800">
                  <a:extLst>
                    <a:ext uri="{9D8B030D-6E8A-4147-A177-3AD203B41FA5}">
                      <a16:colId xmlns:a16="http://schemas.microsoft.com/office/drawing/2014/main" val="4076528121"/>
                    </a:ext>
                  </a:extLst>
                </a:gridCol>
                <a:gridCol w="1092200">
                  <a:extLst>
                    <a:ext uri="{9D8B030D-6E8A-4147-A177-3AD203B41FA5}">
                      <a16:colId xmlns:a16="http://schemas.microsoft.com/office/drawing/2014/main" val="2678548408"/>
                    </a:ext>
                  </a:extLst>
                </a:gridCol>
                <a:gridCol w="1083734">
                  <a:extLst>
                    <a:ext uri="{9D8B030D-6E8A-4147-A177-3AD203B41FA5}">
                      <a16:colId xmlns:a16="http://schemas.microsoft.com/office/drawing/2014/main" val="3561459846"/>
                    </a:ext>
                  </a:extLst>
                </a:gridCol>
                <a:gridCol w="1131355">
                  <a:extLst>
                    <a:ext uri="{9D8B030D-6E8A-4147-A177-3AD203B41FA5}">
                      <a16:colId xmlns:a16="http://schemas.microsoft.com/office/drawing/2014/main" val="2964808392"/>
                    </a:ext>
                  </a:extLst>
                </a:gridCol>
              </a:tblGrid>
              <a:tr h="370840">
                <a:tc>
                  <a:txBody>
                    <a:bodyPr/>
                    <a:lstStyle/>
                    <a:p>
                      <a:pPr algn="l"/>
                      <a:endParaRPr lang="en-US" sz="2400" dirty="0"/>
                    </a:p>
                  </a:txBody>
                  <a:tcPr/>
                </a:tc>
                <a:tc>
                  <a:txBody>
                    <a:bodyPr/>
                    <a:lstStyle/>
                    <a:p>
                      <a:r>
                        <a:rPr lang="en-US" dirty="0" smtClean="0"/>
                        <a:t>Total Population </a:t>
                      </a:r>
                      <a:endParaRPr lang="en-US" dirty="0"/>
                    </a:p>
                  </a:txBody>
                  <a:tcPr/>
                </a:tc>
                <a:tc>
                  <a:txBody>
                    <a:bodyPr/>
                    <a:lstStyle/>
                    <a:p>
                      <a:r>
                        <a:rPr lang="en-US" dirty="0" smtClean="0"/>
                        <a:t>NH White</a:t>
                      </a:r>
                      <a:endParaRPr lang="en-US" dirty="0"/>
                    </a:p>
                  </a:txBody>
                  <a:tcPr/>
                </a:tc>
                <a:tc>
                  <a:txBody>
                    <a:bodyPr/>
                    <a:lstStyle/>
                    <a:p>
                      <a:r>
                        <a:rPr lang="en-US" dirty="0" smtClean="0"/>
                        <a:t>NH</a:t>
                      </a:r>
                      <a:r>
                        <a:rPr lang="en-US" baseline="0" dirty="0" smtClean="0"/>
                        <a:t> Black</a:t>
                      </a:r>
                      <a:endParaRPr lang="en-US" dirty="0"/>
                    </a:p>
                  </a:txBody>
                  <a:tcPr/>
                </a:tc>
                <a:tc>
                  <a:txBody>
                    <a:bodyPr/>
                    <a:lstStyle/>
                    <a:p>
                      <a:r>
                        <a:rPr lang="en-US" dirty="0" smtClean="0"/>
                        <a:t>Hispanic</a:t>
                      </a:r>
                      <a:endParaRPr lang="en-US" dirty="0"/>
                    </a:p>
                  </a:txBody>
                  <a:tcPr/>
                </a:tc>
                <a:tc>
                  <a:txBody>
                    <a:bodyPr/>
                    <a:lstStyle/>
                    <a:p>
                      <a:r>
                        <a:rPr lang="en-US" dirty="0" smtClean="0"/>
                        <a:t>NH Asian</a:t>
                      </a:r>
                      <a:endParaRPr lang="en-US" dirty="0"/>
                    </a:p>
                  </a:txBody>
                  <a:tcPr/>
                </a:tc>
                <a:tc>
                  <a:txBody>
                    <a:bodyPr/>
                    <a:lstStyle/>
                    <a:p>
                      <a:r>
                        <a:rPr lang="en-US" dirty="0" smtClean="0"/>
                        <a:t>NH Other</a:t>
                      </a:r>
                      <a:endParaRPr lang="en-US" dirty="0"/>
                    </a:p>
                  </a:txBody>
                  <a:tcPr/>
                </a:tc>
                <a:extLst>
                  <a:ext uri="{0D108BD9-81ED-4DB2-BD59-A6C34878D82A}">
                    <a16:rowId xmlns:a16="http://schemas.microsoft.com/office/drawing/2014/main" val="2346523884"/>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2010 Population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2,601,886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1,760,065</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218,374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532,921</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65,301</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25,225</a:t>
                      </a:r>
                    </a:p>
                  </a:txBody>
                  <a:tcPr marL="9525" marR="9525" marT="9525" marB="0" anchor="b"/>
                </a:tc>
                <a:extLst>
                  <a:ext uri="{0D108BD9-81ED-4DB2-BD59-A6C34878D82A}">
                    <a16:rowId xmlns:a16="http://schemas.microsoft.com/office/drawing/2014/main" val="258663291"/>
                  </a:ext>
                </a:extLst>
              </a:tr>
              <a:tr h="370840">
                <a:tc>
                  <a:txBody>
                    <a:bodyPr/>
                    <a:lstStyle/>
                    <a:p>
                      <a:pPr algn="l" fontAlgn="b"/>
                      <a:r>
                        <a:rPr lang="en-US" sz="1600" b="0" i="0" u="none" strike="noStrike" dirty="0">
                          <a:solidFill>
                            <a:srgbClr val="000000"/>
                          </a:solidFill>
                          <a:effectLst/>
                          <a:latin typeface="Calibri" panose="020F0502020204030204" pitchFamily="34" charset="0"/>
                        </a:rPr>
                        <a:t>Share of 65 plus, 2010</a:t>
                      </a: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1158434648"/>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2030 Projected Population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5,576,489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3,056,774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596,958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1,556,927</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288,819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77,011</a:t>
                      </a:r>
                    </a:p>
                  </a:txBody>
                  <a:tcPr marL="9525" marR="9525" marT="9525" marB="0" anchor="b"/>
                </a:tc>
                <a:extLst>
                  <a:ext uri="{0D108BD9-81ED-4DB2-BD59-A6C34878D82A}">
                    <a16:rowId xmlns:a16="http://schemas.microsoft.com/office/drawing/2014/main" val="2505306813"/>
                  </a:ext>
                </a:extLst>
              </a:tr>
              <a:tr h="370840">
                <a:tc>
                  <a:txBody>
                    <a:bodyPr/>
                    <a:lstStyle/>
                    <a:p>
                      <a:pPr algn="l" fontAlgn="b"/>
                      <a:r>
                        <a:rPr lang="en-US" sz="1600" b="0" i="0" u="none" strike="noStrike" dirty="0">
                          <a:solidFill>
                            <a:srgbClr val="000000"/>
                          </a:solidFill>
                          <a:effectLst/>
                          <a:latin typeface="Calibri" panose="020F0502020204030204" pitchFamily="34" charset="0"/>
                        </a:rPr>
                        <a:t>Share of 65 plus, 2030</a:t>
                      </a: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55%</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11%</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338211875"/>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Numeric Change, </a:t>
                      </a:r>
                    </a:p>
                    <a:p>
                      <a:pPr algn="l" fontAlgn="b"/>
                      <a:r>
                        <a:rPr lang="en-US" sz="1600" b="0" i="0" u="none" strike="noStrike" dirty="0" smtClean="0">
                          <a:solidFill>
                            <a:srgbClr val="000000"/>
                          </a:solidFill>
                          <a:effectLst/>
                          <a:latin typeface="Calibri" panose="020F0502020204030204" pitchFamily="34" charset="0"/>
                        </a:rPr>
                        <a:t>2010-2030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2,974,603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1,296,709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378,584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1,024,006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223,518</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51,786</a:t>
                      </a:r>
                    </a:p>
                  </a:txBody>
                  <a:tcPr marL="9525" marR="9525" marT="9525" marB="0" anchor="b"/>
                </a:tc>
                <a:extLst>
                  <a:ext uri="{0D108BD9-81ED-4DB2-BD59-A6C34878D82A}">
                    <a16:rowId xmlns:a16="http://schemas.microsoft.com/office/drawing/2014/main" val="1962266318"/>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Percent Change, 2010-2030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114.3%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73.7%</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173.4%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192.1%</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342.3%</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205.3%</a:t>
                      </a:r>
                    </a:p>
                  </a:txBody>
                  <a:tcPr marL="9525" marR="9525" marT="9525" marB="0" anchor="b"/>
                </a:tc>
                <a:extLst>
                  <a:ext uri="{0D108BD9-81ED-4DB2-BD59-A6C34878D82A}">
                    <a16:rowId xmlns:a16="http://schemas.microsoft.com/office/drawing/2014/main" val="2993211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379540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chor="ct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2020 Census is in 35 days.</a:t>
            </a:r>
          </a:p>
        </p:txBody>
      </p:sp>
    </p:spTree>
    <p:extLst>
      <p:ext uri="{BB962C8B-B14F-4D97-AF65-F5344CB8AC3E}">
        <p14:creationId xmlns:p14="http://schemas.microsoft.com/office/powerpoint/2010/main" val="8150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313" y="4989200"/>
            <a:ext cx="3062978" cy="1684638"/>
          </a:xfrm>
          <a:prstGeom prst="rect">
            <a:avLst/>
          </a:prstGeom>
        </p:spPr>
      </p:pic>
      <p:sp>
        <p:nvSpPr>
          <p:cNvPr id="4" name="Rectangle 3"/>
          <p:cNvSpPr/>
          <p:nvPr/>
        </p:nvSpPr>
        <p:spPr>
          <a:xfrm>
            <a:off x="0" y="0"/>
            <a:ext cx="914400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643816"/>
            <a:ext cx="9139880" cy="214184"/>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8925696" y="214184"/>
            <a:ext cx="214184" cy="6643816"/>
          </a:xfrm>
          <a:prstGeom prst="rect">
            <a:avLst/>
          </a:prstGeom>
          <a:solidFill>
            <a:srgbClr val="205493"/>
          </a:solidFill>
          <a:ln>
            <a:solidFill>
              <a:srgbClr val="20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340840" y="449208"/>
            <a:ext cx="8458200" cy="506103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Texas Hard to Count Populations</a:t>
            </a:r>
          </a:p>
        </p:txBody>
      </p:sp>
      <p:pic>
        <p:nvPicPr>
          <p:cNvPr id="11" name="Picture 10"/>
          <p:cNvPicPr>
            <a:picLocks noChangeAspect="1"/>
          </p:cNvPicPr>
          <p:nvPr/>
        </p:nvPicPr>
        <p:blipFill>
          <a:blip r:embed="rId4"/>
          <a:stretch>
            <a:fillRect/>
          </a:stretch>
        </p:blipFill>
        <p:spPr>
          <a:xfrm>
            <a:off x="336720" y="1092906"/>
            <a:ext cx="5200640" cy="4984123"/>
          </a:xfrm>
          <a:prstGeom prst="rect">
            <a:avLst/>
          </a:prstGeom>
        </p:spPr>
      </p:pic>
      <p:sp>
        <p:nvSpPr>
          <p:cNvPr id="2" name="TextBox 1"/>
          <p:cNvSpPr txBox="1"/>
          <p:nvPr/>
        </p:nvSpPr>
        <p:spPr>
          <a:xfrm>
            <a:off x="5883313" y="1020726"/>
            <a:ext cx="288226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In 2010, an estimated 240,000 Texans were undercounted in the Census.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An estimated 7 million, or nearly 25%, of Texans live in hard to count neighborhoods</a:t>
            </a:r>
            <a:r>
              <a:rPr kumimoji="0" lang="en-US" sz="1800" b="0" i="0" u="none" strike="noStrike" kern="1200" cap="none" spc="0" normalizeH="0" baseline="0" noProof="0" dirty="0" smtClean="0">
                <a:ln>
                  <a:noFill/>
                </a:ln>
                <a:solidFill>
                  <a:srgbClr val="205493"/>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Century Gothic" panose="020B0502020202020204" pitchFamily="34" charset="0"/>
                <a:ea typeface="+mn-ea"/>
                <a:cs typeface="+mn-cs"/>
              </a:rPr>
              <a:t>Some projections indicate up to 500,000 Texans could be undercounted in 2020.</a:t>
            </a:r>
            <a:endParaRPr kumimoji="0" lang="en-US" sz="1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56956" y="6446421"/>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Center for Urban Research of the City University of New York (CUNY) Graduate Center.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26986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26</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2000-2019</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19,481,418</a:t>
                      </a:r>
                    </a:p>
                  </a:txBody>
                  <a:tcPr marL="7620" marR="7620" marT="7620" marB="0" anchor="b"/>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28,995,881</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3,849,790</a:t>
                      </a: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15.3%</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39,512,223</a:t>
                      </a:r>
                    </a:p>
                  </a:txBody>
                  <a:tcPr marL="7620" marR="7620" marT="7620" marB="0" anchor="b"/>
                </a:tc>
                <a:tc>
                  <a:txBody>
                    <a:bodyPr/>
                    <a:lstStyle/>
                    <a:p>
                      <a:pPr algn="ctr" rtl="0" fontAlgn="b"/>
                      <a:r>
                        <a:rPr lang="en-US" sz="1600" u="none" strike="noStrike" dirty="0" smtClean="0">
                          <a:effectLst/>
                        </a:rPr>
                        <a:t>2,257,704</a:t>
                      </a:r>
                    </a:p>
                  </a:txBody>
                  <a:tcPr marL="7620" marR="7620" marT="7620" marB="0" anchor="b"/>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21,477,737</a:t>
                      </a:r>
                    </a:p>
                  </a:txBody>
                  <a:tcPr marL="7620" marR="7620" marT="7620" marB="0" anchor="b"/>
                </a:tc>
                <a:tc>
                  <a:txBody>
                    <a:bodyPr/>
                    <a:lstStyle/>
                    <a:p>
                      <a:pPr algn="ctr" rtl="0" fontAlgn="b"/>
                      <a:r>
                        <a:rPr lang="en-US" sz="1600" u="none" strike="noStrike" dirty="0" smtClean="0">
                          <a:effectLst/>
                        </a:rPr>
                        <a:t>2,673,173</a:t>
                      </a:r>
                    </a:p>
                  </a:txBody>
                  <a:tcPr marL="7620" marR="7620" marT="7620" marB="0" anchor="b"/>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10,617,423</a:t>
                      </a:r>
                    </a:p>
                  </a:txBody>
                  <a:tcPr marL="7620" marR="7620" marT="7620" marB="0" anchor="b"/>
                </a:tc>
                <a:tc>
                  <a:txBody>
                    <a:bodyPr/>
                    <a:lstStyle/>
                    <a:p>
                      <a:pPr algn="ctr" rtl="0" fontAlgn="b"/>
                      <a:r>
                        <a:rPr lang="en-US" sz="1600" u="none" strike="noStrike" dirty="0" smtClean="0">
                          <a:effectLst/>
                        </a:rPr>
                        <a:t>928,694</a:t>
                      </a:r>
                    </a:p>
                  </a:txBody>
                  <a:tcPr marL="7620" marR="7620" marT="7620" marB="0" anchor="b"/>
                </a:tc>
                <a:tc>
                  <a:txBody>
                    <a:bodyPr/>
                    <a:lstStyle/>
                    <a:p>
                      <a:pPr algn="ctr" rtl="0" fontAlgn="b"/>
                      <a:r>
                        <a:rPr lang="en-US" sz="1600" u="none" strike="noStrike" dirty="0" smtClean="0">
                          <a:effectLst/>
                        </a:rPr>
                        <a:t>9.6%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10,488,084</a:t>
                      </a:r>
                    </a:p>
                  </a:txBody>
                  <a:tcPr marL="7620" marR="7620" marT="7620" marB="0" anchor="b"/>
                </a:tc>
                <a:tc>
                  <a:txBody>
                    <a:bodyPr/>
                    <a:lstStyle/>
                    <a:p>
                      <a:pPr algn="ctr" rtl="0" fontAlgn="b"/>
                      <a:r>
                        <a:rPr lang="en-US" sz="1600" u="none" strike="noStrike" dirty="0" smtClean="0">
                          <a:effectLst/>
                        </a:rPr>
                        <a:t>952,333</a:t>
                      </a:r>
                    </a:p>
                  </a:txBody>
                  <a:tcPr marL="7620" marR="7620" marT="7620" marB="0" anchor="b"/>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7,614,893</a:t>
                      </a:r>
                    </a:p>
                  </a:txBody>
                  <a:tcPr marL="7620" marR="7620" marT="7620" marB="0" anchor="b"/>
                </a:tc>
                <a:tc>
                  <a:txBody>
                    <a:bodyPr/>
                    <a:lstStyle/>
                    <a:p>
                      <a:pPr algn="ctr" rtl="0" fontAlgn="b"/>
                      <a:r>
                        <a:rPr lang="en-US" sz="1600" u="none" strike="noStrike" dirty="0" smtClean="0">
                          <a:effectLst/>
                        </a:rPr>
                        <a:t>890,353</a:t>
                      </a:r>
                    </a:p>
                  </a:txBody>
                  <a:tcPr marL="7620" marR="7620" marT="7620" marB="0" anchor="b"/>
                </a:tc>
                <a:tc>
                  <a:txBody>
                    <a:bodyPr/>
                    <a:lstStyle/>
                    <a:p>
                      <a:pPr algn="ctr" rtl="0" fontAlgn="b"/>
                      <a:r>
                        <a:rPr lang="en-US" sz="1600" u="none" strike="noStrike" dirty="0" smtClean="0">
                          <a:effectLst/>
                        </a:rPr>
                        <a:t>13.2%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7,278,717</a:t>
                      </a:r>
                    </a:p>
                  </a:txBody>
                  <a:tcPr marL="7620" marR="7620" marT="7620" marB="0" anchor="b"/>
                </a:tc>
                <a:tc>
                  <a:txBody>
                    <a:bodyPr/>
                    <a:lstStyle/>
                    <a:p>
                      <a:pPr algn="ctr" rtl="0" fontAlgn="b"/>
                      <a:r>
                        <a:rPr lang="en-US" sz="1600" u="none" strike="noStrike" dirty="0" smtClean="0">
                          <a:effectLst/>
                        </a:rPr>
                        <a:t>886,429</a:t>
                      </a:r>
                    </a:p>
                  </a:txBody>
                  <a:tcPr marL="7620" marR="7620" marT="7620" marB="0" anchor="b"/>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729,417</a:t>
                      </a: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118849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5" name="Rectangle 1"/>
          <p:cNvSpPr>
            <a:spLocks noChangeArrowheads="1"/>
          </p:cNvSpPr>
          <p:nvPr/>
        </p:nvSpPr>
        <p:spPr bwMode="auto">
          <a:xfrm>
            <a:off x="66924" y="1970467"/>
            <a:ext cx="580909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Texas added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367,215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people between July 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2018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and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   July </a:t>
            </a:r>
            <a:r>
              <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rPr>
              <a:t>1, </a:t>
            </a:r>
            <a:r>
              <a:rPr kumimoji="0" lang="en-US" altLang="en-US" sz="1800" b="0" i="0" u="none" strike="noStrike" kern="1200" cap="none" spc="0" normalizeH="0" baseline="0" noProof="0" dirty="0" smtClean="0">
                <a:ln>
                  <a:noFill/>
                </a:ln>
                <a:solidFill>
                  <a:srgbClr val="254061"/>
                </a:solidFill>
                <a:effectLst/>
                <a:uLnTx/>
                <a:uFillTx/>
                <a:latin typeface="Calibri" panose="020F0502020204030204"/>
                <a:ea typeface="Calibri" panose="020F0502020204030204" pitchFamily="34" charset="0"/>
                <a:cs typeface="+mn-cs"/>
              </a:rPr>
              <a:t>2019. </a:t>
            </a: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254061"/>
              </a:solidFill>
              <a:effectLst/>
              <a:uLnTx/>
              <a:uFillTx/>
              <a:latin typeface="Calibri" panose="020F0502020204030204"/>
              <a:ea typeface="Calibri" panose="020F0502020204030204" pitchFamily="34" charset="0"/>
              <a:cs typeface="+mn-cs"/>
            </a:endParaRP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1,006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people per day added to our population. </a:t>
            </a:r>
          </a:p>
          <a:p>
            <a:pPr marL="380990" marR="0" lvl="0"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483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persons per day from natural increase (more births than deaths)</a:t>
            </a: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endParaRPr>
          </a:p>
          <a:p>
            <a:pPr marL="990575" marR="0" lvl="1" indent="-38099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About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523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per day from net migration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(178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international and </a:t>
            </a:r>
            <a:r>
              <a:rPr kumimoji="0" lang="en-US" altLang="en-US" sz="1800" b="0" i="0" u="none" strike="noStrike" kern="1200" cap="none" spc="0" normalizeH="0" baseline="0" noProof="0" dirty="0" smtClean="0">
                <a:ln>
                  <a:noFill/>
                </a:ln>
                <a:solidFill>
                  <a:srgbClr val="254061"/>
                </a:solidFill>
                <a:effectLst/>
                <a:uLnTx/>
                <a:uFillTx/>
                <a:latin typeface="Calibri Light" panose="020F0302020204030204"/>
                <a:ea typeface="Calibri" panose="020F0502020204030204" pitchFamily="34" charset="0"/>
                <a:cs typeface="+mn-cs"/>
              </a:rPr>
              <a:t>345 </a:t>
            </a:r>
            <a:r>
              <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Calibri" panose="020F0502020204030204" pitchFamily="34" charset="0"/>
                <a:cs typeface="+mn-cs"/>
              </a:rPr>
              <a:t>domestic migrants per day).</a:t>
            </a:r>
            <a:endParaRPr kumimoji="0" lang="en-US" altLang="en-US" sz="1800" b="0" i="0" u="none" strike="noStrike" kern="1200" cap="none" spc="0" normalizeH="0" baseline="0" noProof="0" dirty="0">
              <a:ln>
                <a:noFill/>
              </a:ln>
              <a:solidFill>
                <a:srgbClr val="254061"/>
              </a:solidFill>
              <a:effectLst/>
              <a:uLnTx/>
              <a:uFillTx/>
              <a:latin typeface="Calibri Light" panose="020F0302020204030204"/>
              <a:ea typeface="+mn-ea"/>
              <a:cs typeface="+mn-cs"/>
            </a:endParaRPr>
          </a:p>
        </p:txBody>
      </p:sp>
      <p:graphicFrame>
        <p:nvGraphicFramePr>
          <p:cNvPr id="6" name="Chart 5"/>
          <p:cNvGraphicFramePr/>
          <p:nvPr>
            <p:extLst/>
          </p:nvPr>
        </p:nvGraphicFramePr>
        <p:xfrm>
          <a:off x="5311471" y="1831968"/>
          <a:ext cx="3959750"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644" y="6457890"/>
            <a:ext cx="546024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2018 Population Estimates.					</a:t>
            </a:r>
          </a:p>
        </p:txBody>
      </p:sp>
    </p:spTree>
    <p:extLst>
      <p:ext uri="{BB962C8B-B14F-4D97-AF65-F5344CB8AC3E}">
        <p14:creationId xmlns:p14="http://schemas.microsoft.com/office/powerpoint/2010/main" val="27162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Components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2011-2019</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2019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7870890"/>
              </p:ext>
            </p:extLst>
          </p:nvPr>
        </p:nvGraphicFramePr>
        <p:xfrm>
          <a:off x="228600" y="1511300"/>
          <a:ext cx="8607425" cy="4895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76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a:t>
            </a:r>
          </a:p>
        </p:txBody>
      </p:sp>
      <p:pic>
        <p:nvPicPr>
          <p:cNvPr id="7" name="Picture 6"/>
          <p:cNvPicPr>
            <a:picLocks noChangeAspect="1"/>
          </p:cNvPicPr>
          <p:nvPr/>
        </p:nvPicPr>
        <p:blipFill rotWithShape="1">
          <a:blip r:embed="rId3"/>
          <a:srcRect l="5703" t="17945" r="2052" b="14969"/>
          <a:stretch/>
        </p:blipFill>
        <p:spPr>
          <a:xfrm>
            <a:off x="1778400" y="1143000"/>
            <a:ext cx="5796000" cy="5512238"/>
          </a:xfrm>
          <a:prstGeom prst="rect">
            <a:avLst/>
          </a:prstGeom>
        </p:spPr>
      </p:pic>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26451"/>
          <a:stretch/>
        </p:blipFill>
        <p:spPr>
          <a:xfrm>
            <a:off x="455441" y="5032800"/>
            <a:ext cx="1825117" cy="1287387"/>
          </a:xfrm>
          <a:prstGeom prst="rect">
            <a:avLst/>
          </a:prstGeom>
        </p:spPr>
      </p:pic>
    </p:spTree>
    <p:extLst>
      <p:ext uri="{BB962C8B-B14F-4D97-AF65-F5344CB8AC3E}">
        <p14:creationId xmlns:p14="http://schemas.microsoft.com/office/powerpoint/2010/main" val="33079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3" name="TextBox 2"/>
          <p:cNvSpPr txBox="1"/>
          <p:nvPr/>
        </p:nvSpPr>
        <p:spPr>
          <a:xfrm>
            <a:off x="6287445" y="1351555"/>
            <a:ext cx="27761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96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counties lost population over the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8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srcRect l="5895" t="18679" r="1955" b="15116"/>
          <a:stretch/>
        </p:blipFill>
        <p:spPr>
          <a:xfrm>
            <a:off x="1593000" y="1117630"/>
            <a:ext cx="5958000" cy="5597662"/>
          </a:xfrm>
          <a:prstGeom prst="rect">
            <a:avLst/>
          </a:prstGeom>
        </p:spPr>
      </p:pic>
      <p:pic>
        <p:nvPicPr>
          <p:cNvPr id="6" name="Picture 5"/>
          <p:cNvPicPr>
            <a:picLocks noChangeAspect="1"/>
          </p:cNvPicPr>
          <p:nvPr/>
        </p:nvPicPr>
        <p:blipFill rotWithShape="1">
          <a:blip r:embed="rId4"/>
          <a:srcRect t="26030"/>
          <a:stretch/>
        </p:blipFill>
        <p:spPr>
          <a:xfrm>
            <a:off x="457200" y="5061600"/>
            <a:ext cx="1590698" cy="1294755"/>
          </a:xfrm>
          <a:prstGeom prst="rect">
            <a:avLst/>
          </a:prstGeom>
        </p:spPr>
      </p:pic>
    </p:spTree>
    <p:extLst>
      <p:ext uri="{BB962C8B-B14F-4D97-AF65-F5344CB8AC3E}">
        <p14:creationId xmlns:p14="http://schemas.microsoft.com/office/powerpoint/2010/main" val="3607820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5" name="TextBox 14"/>
          <p:cNvSpPr txBox="1"/>
          <p:nvPr/>
        </p:nvSpPr>
        <p:spPr>
          <a:xfrm>
            <a:off x="5" y="6538923"/>
            <a:ext cx="30604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Bureau, 2018 Population Estimates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l="7048" t="15887" r="898" b="17982"/>
          <a:stretch/>
        </p:blipFill>
        <p:spPr>
          <a:xfrm>
            <a:off x="1663200" y="1196647"/>
            <a:ext cx="5817600" cy="5465386"/>
          </a:xfrm>
          <a:prstGeom prst="rect">
            <a:avLst/>
          </a:prstGeom>
        </p:spPr>
      </p:pic>
      <p:pic>
        <p:nvPicPr>
          <p:cNvPr id="9" name="Picture 8"/>
          <p:cNvPicPr>
            <a:picLocks noChangeAspect="1"/>
          </p:cNvPicPr>
          <p:nvPr/>
        </p:nvPicPr>
        <p:blipFill rotWithShape="1">
          <a:blip r:embed="rId4"/>
          <a:srcRect t="26295" r="62909"/>
          <a:stretch/>
        </p:blipFill>
        <p:spPr>
          <a:xfrm>
            <a:off x="590400" y="4935973"/>
            <a:ext cx="1684800" cy="1479839"/>
          </a:xfrm>
          <a:prstGeom prst="rect">
            <a:avLst/>
          </a:prstGeom>
        </p:spPr>
      </p:pic>
    </p:spTree>
    <p:extLst>
      <p:ext uri="{BB962C8B-B14F-4D97-AF65-F5344CB8AC3E}">
        <p14:creationId xmlns:p14="http://schemas.microsoft.com/office/powerpoint/2010/main" val="1514383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0" y="213161"/>
            <a:ext cx="8682294"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As Texas grows</a:t>
            </a:r>
            <a:r>
              <a:rPr lang="en-US" sz="2800" dirty="0" smtClean="0">
                <a:solidFill>
                  <a:srgbClr val="4472C4">
                    <a:lumMod val="50000"/>
                  </a:srgbClr>
                </a:solidFill>
                <a:latin typeface="Century Gothic" panose="020B0502020202020204" pitchFamily="34" charset="0"/>
              </a:rPr>
              <a:t>, it becomes older and increasingly diverse</a:t>
            </a:r>
            <a:r>
              <a:rPr kumimoji="0" lang="en-US" sz="280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t>
            </a:r>
            <a:endParaRPr kumimoji="0" lang="en-US" sz="280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Tree>
    <p:extLst>
      <p:ext uri="{BB962C8B-B14F-4D97-AF65-F5344CB8AC3E}">
        <p14:creationId xmlns:p14="http://schemas.microsoft.com/office/powerpoint/2010/main" val="3594138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C1A4D-AA44-44FF-BAC2-5814921852A0}">
  <ds:schemaRefs>
    <ds:schemaRef ds:uri="http://purl.org/dc/elements/1.1/"/>
    <ds:schemaRef ds:uri="http://schemas.microsoft.com/office/2006/metadata/properties"/>
    <ds:schemaRef ds:uri="122656c6-b205-4b62-909d-389f9e348b2b"/>
    <ds:schemaRef ds:uri="http://schemas.microsoft.com/office/2006/documentManagement/types"/>
    <ds:schemaRef ds:uri="http://purl.org/dc/terms/"/>
    <ds:schemaRef ds:uri="8865c3b5-672f-488d-b474-fd2e6972fa66"/>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B24EF8-F1B6-40B6-AFBB-944BDECE7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12797</TotalTime>
  <Words>2236</Words>
  <Application>Microsoft Office PowerPoint</Application>
  <PresentationFormat>On-screen Show (4:3)</PresentationFormat>
  <Paragraphs>368</Paragraphs>
  <Slides>26</Slides>
  <Notes>26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26</vt:i4>
      </vt:variant>
    </vt:vector>
  </HeadingPairs>
  <TitlesOfParts>
    <vt:vector size="38" baseType="lpstr">
      <vt:lpstr>ＭＳ Ｐゴシック</vt:lpstr>
      <vt:lpstr>Arial</vt:lpstr>
      <vt:lpstr>Calibri</vt:lpstr>
      <vt:lpstr>Calibri Light</vt:lpstr>
      <vt:lpstr>Century Gothic</vt:lpstr>
      <vt:lpstr>Times New Roman</vt:lpstr>
      <vt:lpstr>Office Theme</vt:lpstr>
      <vt:lpstr>2_Office Theme</vt:lpstr>
      <vt:lpstr>1_Office Theme</vt:lpstr>
      <vt:lpstr>Custom Design</vt:lpstr>
      <vt:lpstr>3_Office Theme</vt:lpstr>
      <vt:lpstr>4_Office Theme</vt:lpstr>
      <vt:lpstr>PowerPoint Presentation</vt:lpstr>
      <vt:lpstr>PowerPoint Presentation</vt:lpstr>
      <vt:lpstr>Population Growth of Select States, 2000-2019</vt:lpstr>
      <vt:lpstr>PowerPoint Presentation</vt:lpstr>
      <vt:lpstr>Estimates of Components of Population Change, Texas, 2011-2019</vt:lpstr>
      <vt:lpstr>Total Estimated Population by County, Texas, 2018</vt:lpstr>
      <vt:lpstr>Estimated Population Change, Texas Counties,  2010 to 2018</vt:lpstr>
      <vt:lpstr>Estimated Percent Change of the Total Population by County, Texas, 2010 to 2018</vt:lpstr>
      <vt:lpstr>PowerPoint Presentation</vt:lpstr>
      <vt:lpstr>PowerPoint Presentation</vt:lpstr>
      <vt:lpstr>Race-Ethnicity Composition by Age Group, 2010 to 2018, Texas</vt:lpstr>
      <vt:lpstr>PowerPoint Presentation</vt:lpstr>
      <vt:lpstr>Population by Age Group, Texas, 2010, 2017, 2018</vt:lpstr>
      <vt:lpstr>Trends in Aging by County, 2010 to 2018</vt:lpstr>
      <vt:lpstr>Select Demographic and Social Characteristics for Population 65 years plus, Texas, 2018</vt:lpstr>
      <vt:lpstr>Select Demographic and Social Characteristics for Population 65 years plus, Texas, 2018</vt:lpstr>
      <vt:lpstr>Select Demographic and Social Characteristics for Population 65 years plus, Texas, 2018</vt:lpstr>
      <vt:lpstr>PowerPoint Presentation</vt:lpstr>
      <vt:lpstr>Projected Population, 2010-2050, Texas</vt:lpstr>
      <vt:lpstr>Projected Population by Race and Ethnicity,  Texas 2010-2030</vt:lpstr>
      <vt:lpstr>Projected Population Change and Percent of Total Projected Change by Race/Ethnicity, 2010-2030, Texas</vt:lpstr>
      <vt:lpstr>Projected Population by Age Group, Texas, 2010-2050</vt:lpstr>
      <vt:lpstr>Projected Population 65 years plus by Race/Ethnicity, Texas, 2010-2030</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756</cp:revision>
  <cp:lastPrinted>2020-02-25T23:01:22Z</cp:lastPrinted>
  <dcterms:created xsi:type="dcterms:W3CDTF">2016-06-30T18:52:57Z</dcterms:created>
  <dcterms:modified xsi:type="dcterms:W3CDTF">2020-02-25T23:01:46Z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