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73" r:id="rId3"/>
    <p:sldMasterId id="2147483703" r:id="rId4"/>
    <p:sldMasterId id="2147483721" r:id="rId5"/>
  </p:sldMasterIdLst>
  <p:notesMasterIdLst>
    <p:notesMasterId r:id="rId32"/>
  </p:notesMasterIdLst>
  <p:sldIdLst>
    <p:sldId id="549" r:id="rId6"/>
    <p:sldId id="592" r:id="rId7"/>
    <p:sldId id="649" r:id="rId8"/>
    <p:sldId id="655" r:id="rId9"/>
    <p:sldId id="650" r:id="rId10"/>
    <p:sldId id="651" r:id="rId11"/>
    <p:sldId id="657" r:id="rId12"/>
    <p:sldId id="660" r:id="rId13"/>
    <p:sldId id="662" r:id="rId14"/>
    <p:sldId id="675" r:id="rId15"/>
    <p:sldId id="664" r:id="rId16"/>
    <p:sldId id="658" r:id="rId17"/>
    <p:sldId id="663" r:id="rId18"/>
    <p:sldId id="666" r:id="rId19"/>
    <p:sldId id="667" r:id="rId20"/>
    <p:sldId id="668" r:id="rId21"/>
    <p:sldId id="669" r:id="rId22"/>
    <p:sldId id="670" r:id="rId23"/>
    <p:sldId id="671" r:id="rId24"/>
    <p:sldId id="676" r:id="rId25"/>
    <p:sldId id="673" r:id="rId26"/>
    <p:sldId id="674" r:id="rId27"/>
    <p:sldId id="677" r:id="rId28"/>
    <p:sldId id="678" r:id="rId29"/>
    <p:sldId id="672" r:id="rId30"/>
    <p:sldId id="544" r:id="rId3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9966FF"/>
    <a:srgbClr val="990033"/>
    <a:srgbClr val="CC0066"/>
    <a:srgbClr val="FF0066"/>
    <a:srgbClr val="CC9900"/>
    <a:srgbClr val="F8A662"/>
    <a:srgbClr val="FFCC00"/>
    <a:srgbClr val="FFFF00"/>
    <a:srgbClr val="2540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1" autoAdjust="0"/>
    <p:restoredTop sz="82021" autoAdjust="0"/>
  </p:normalViewPr>
  <p:slideViewPr>
    <p:cSldViewPr snapToGrid="0">
      <p:cViewPr varScale="1">
        <p:scale>
          <a:sx n="113" d="100"/>
          <a:sy n="113" d="100"/>
        </p:scale>
        <p:origin x="1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755BA6F8-D932-4BC6-B450-A920176CDAFB}" type="datetimeFigureOut">
              <a:rPr lang="en-US" smtClean="0"/>
              <a:t>2/27/2020</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36C95698-22BF-4099-B592-586CF61CB162}" type="slidenum">
              <a:rPr lang="en-US" smtClean="0"/>
              <a:t>‹#›</a:t>
            </a:fld>
            <a:endParaRPr lang="en-US" dirty="0"/>
          </a:p>
        </p:txBody>
      </p:sp>
    </p:spTree>
    <p:extLst>
      <p:ext uri="{BB962C8B-B14F-4D97-AF65-F5344CB8AC3E}">
        <p14:creationId xmlns:p14="http://schemas.microsoft.com/office/powerpoint/2010/main" val="250092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2020census.gov/content/dam/2020census/materials/partners/2019-11/Half_Page_Handout_Ways_to_Respond.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2</a:t>
            </a:fld>
            <a:endParaRPr lang="en-US" dirty="0"/>
          </a:p>
        </p:txBody>
      </p:sp>
    </p:spTree>
    <p:extLst>
      <p:ext uri="{BB962C8B-B14F-4D97-AF65-F5344CB8AC3E}">
        <p14:creationId xmlns:p14="http://schemas.microsoft.com/office/powerpoint/2010/main" val="296649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hlinkClick r:id="rId3"/>
              </a:rPr>
              <a:t>https://2020census.gov/content/dam/2020census/materials/partners/2019-11/Half_Page_Handout_Ways_to_Respond.pdf</a:t>
            </a:r>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11</a:t>
            </a:fld>
            <a:endParaRPr lang="en-US" dirty="0"/>
          </a:p>
        </p:txBody>
      </p:sp>
    </p:spTree>
    <p:extLst>
      <p:ext uri="{BB962C8B-B14F-4D97-AF65-F5344CB8AC3E}">
        <p14:creationId xmlns:p14="http://schemas.microsoft.com/office/powerpoint/2010/main" val="4128496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https://2020census.gov/content/dam/2020census/materials/partners/2019-10/Fact_Sheet_About_How_Census_Invites_Everyone.pdf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01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https://2020census.gov/content/dam/2020census/materials/partners/2019-12/2020-informational-invitation-letter.pdf</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00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https://2020census.gov/content/dam/2020census/materials/partners/2020-01/Responding_Without_Census_ID_FAQ.pdf</a:t>
            </a:r>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14</a:t>
            </a:fld>
            <a:endParaRPr lang="en-US" dirty="0"/>
          </a:p>
        </p:txBody>
      </p:sp>
    </p:spTree>
    <p:extLst>
      <p:ext uri="{BB962C8B-B14F-4D97-AF65-F5344CB8AC3E}">
        <p14:creationId xmlns:p14="http://schemas.microsoft.com/office/powerpoint/2010/main" val="241793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https://2020census.gov/content/dam/2020census/materials/partners/2019-08/2020-informational-questionnaire.pdf</a:t>
            </a:r>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15</a:t>
            </a:fld>
            <a:endParaRPr lang="en-US" dirty="0"/>
          </a:p>
        </p:txBody>
      </p:sp>
    </p:spTree>
    <p:extLst>
      <p:ext uri="{BB962C8B-B14F-4D97-AF65-F5344CB8AC3E}">
        <p14:creationId xmlns:p14="http://schemas.microsoft.com/office/powerpoint/2010/main" val="3416611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https://2020census.gov/content/dam/2020census/materials/partners/2019-10/Handout_About_Why_We_Ask_Each_2020Census_Question.pdf</a:t>
            </a:r>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19</a:t>
            </a:fld>
            <a:endParaRPr lang="en-US" dirty="0"/>
          </a:p>
        </p:txBody>
      </p:sp>
    </p:spTree>
    <p:extLst>
      <p:ext uri="{BB962C8B-B14F-4D97-AF65-F5344CB8AC3E}">
        <p14:creationId xmlns:p14="http://schemas.microsoft.com/office/powerpoint/2010/main" val="396874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The message will shift from awareness to activation as households are invited to fill out the Census. </a:t>
            </a:r>
          </a:p>
          <a:p>
            <a:r>
              <a:rPr lang="en-US" dirty="0" smtClean="0"/>
              <a:t>Education will still be important, but now there is also a call to action.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157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The message will shift from awareness to activation as households are invited to fill out the Census. </a:t>
            </a:r>
          </a:p>
          <a:p>
            <a:r>
              <a:rPr lang="en-US" dirty="0" smtClean="0"/>
              <a:t>Education will still be important, but now there is also a call to action.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921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The message will shift from awareness to activation as households are invited to fill out the Census. </a:t>
            </a:r>
          </a:p>
          <a:p>
            <a:r>
              <a:rPr lang="en-US" dirty="0" smtClean="0"/>
              <a:t>Education will still be important, but now there is also a call to action.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566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557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It</a:t>
            </a:r>
            <a:r>
              <a:rPr lang="en-US" baseline="0" dirty="0" smtClean="0"/>
              <a:t> has never been easy to count a place as diverse and large as Texas. Our population growth has continued to add to some of the very hard to count populations historically missed from Census surveys. So we face a significant challenge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80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Juntos</a:t>
            </a:r>
            <a:r>
              <a:rPr lang="en-US" dirty="0" smtClean="0"/>
              <a:t> </a:t>
            </a:r>
            <a:r>
              <a:rPr lang="en-US" dirty="0" err="1" smtClean="0"/>
              <a:t>Contamos</a:t>
            </a:r>
            <a:r>
              <a:rPr lang="en-US" dirty="0" smtClean="0"/>
              <a:t> Initiative</a:t>
            </a:r>
          </a:p>
          <a:p>
            <a:r>
              <a:rPr lang="en-US" dirty="0" smtClean="0"/>
              <a:t>Rev.</a:t>
            </a:r>
            <a:r>
              <a:rPr lang="en-US" baseline="0" dirty="0" smtClean="0"/>
              <a:t> Carlos </a:t>
            </a:r>
            <a:r>
              <a:rPr lang="en-US" baseline="0" dirty="0" err="1" smtClean="0"/>
              <a:t>Alsina</a:t>
            </a:r>
            <a:endParaRPr lang="en-US" baseline="0" dirty="0" smtClean="0"/>
          </a:p>
          <a:p>
            <a:r>
              <a:rPr lang="en-US" baseline="0" dirty="0" smtClean="0"/>
              <a:t>Director</a:t>
            </a:r>
          </a:p>
          <a:p>
            <a:r>
              <a:rPr lang="en-US" baseline="0" dirty="0" smtClean="0"/>
              <a:t>512-567-2918</a:t>
            </a:r>
          </a:p>
          <a:p>
            <a:r>
              <a:rPr lang="en-US" baseline="0" dirty="0" smtClean="0"/>
              <a:t>cralsina@gmail.com</a:t>
            </a:r>
          </a:p>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24</a:t>
            </a:fld>
            <a:endParaRPr lang="en-US" dirty="0"/>
          </a:p>
        </p:txBody>
      </p:sp>
    </p:spTree>
    <p:extLst>
      <p:ext uri="{BB962C8B-B14F-4D97-AF65-F5344CB8AC3E}">
        <p14:creationId xmlns:p14="http://schemas.microsoft.com/office/powerpoint/2010/main" val="288597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77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13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750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Awareness: Getting</a:t>
            </a:r>
            <a:r>
              <a:rPr lang="en-US" baseline="0" dirty="0" smtClean="0"/>
              <a:t> out into the community and making sure people understand why it is important to take the Census. This is a great opportunity to dispel myths and allay fears.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233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Awareness: Getting</a:t>
            </a:r>
            <a:r>
              <a:rPr lang="en-US" baseline="0" dirty="0" smtClean="0"/>
              <a:t> out into the community and making sure people understand why it is important to take the Census. This is a great opportunity to dispel myths and allay fears.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773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The message will shift from awareness to activation as households are invited to fill out the Census. </a:t>
            </a:r>
          </a:p>
          <a:p>
            <a:r>
              <a:rPr lang="en-US" dirty="0" smtClean="0"/>
              <a:t>Education will still be important, but now there is also a call to action.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41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The message will shift from awareness to activation as households are invited to fill out the Census. </a:t>
            </a:r>
          </a:p>
          <a:p>
            <a:r>
              <a:rPr lang="en-US" dirty="0" smtClean="0"/>
              <a:t>Education will still be important, but now there is also a call to action.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5698-22BF-4099-B592-586CF61CB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988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96047" y="10"/>
            <a:ext cx="5947954" cy="1323703"/>
          </a:xfrm>
        </p:spPr>
        <p:txBody>
          <a:bodyPr anchor="t">
            <a:normAutofit/>
          </a:bodyPr>
          <a:lstStyle>
            <a:lvl1pPr algn="ctr">
              <a:defRPr sz="4000">
                <a:solidFill>
                  <a:schemeClr val="accent5">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08917" y="1607208"/>
            <a:ext cx="3135086" cy="2755786"/>
          </a:xfrm>
        </p:spPr>
        <p:txBody>
          <a:bodyPr/>
          <a:lstStyle>
            <a:lvl1pPr marL="0" indent="0" algn="ctr">
              <a:buNone/>
              <a:defRPr sz="2400">
                <a:solidFill>
                  <a:schemeClr val="accent5">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1D2A5C4-7B55-4892-8DB0-3D84B1A08917}" type="datetimeFigureOut">
              <a:rPr lang="en-US" smtClean="0"/>
              <a:t>2/27/2020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9777" t="1" r="-8" b="-765"/>
          <a:stretch/>
        </p:blipFill>
        <p:spPr>
          <a:xfrm>
            <a:off x="0" y="10"/>
            <a:ext cx="6387174" cy="656216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5445" y="5669289"/>
            <a:ext cx="3322433" cy="1090655"/>
          </a:xfrm>
          <a:prstGeom prst="rect">
            <a:avLst/>
          </a:prstGeom>
        </p:spPr>
      </p:pic>
    </p:spTree>
    <p:extLst>
      <p:ext uri="{BB962C8B-B14F-4D97-AF65-F5344CB8AC3E}">
        <p14:creationId xmlns:p14="http://schemas.microsoft.com/office/powerpoint/2010/main" val="99913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7"/>
            <a:ext cx="4629150" cy="5012055"/>
          </a:xfrm>
        </p:spPr>
        <p:txBody>
          <a:bodyPr anchor="t"/>
          <a:lstStyle>
            <a:lvl1pPr marL="0" indent="0">
              <a:buNone/>
              <a:defRPr sz="3200">
                <a:solidFill>
                  <a:schemeClr val="accent5">
                    <a:lumMod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1297307"/>
            <a:ext cx="2949178" cy="501205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2/27/2020</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803879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solidFill>
                  <a:schemeClr val="accent5">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2" y="1326833"/>
            <a:ext cx="3887391" cy="823912"/>
          </a:xfrm>
        </p:spPr>
        <p:txBody>
          <a:bodyPr anchor="b"/>
          <a:lstStyle>
            <a:lvl1pPr marL="0" indent="0">
              <a:buNone/>
              <a:defRPr sz="2400" b="1">
                <a:solidFill>
                  <a:schemeClr val="accent5">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2" y="2150754"/>
            <a:ext cx="3887391" cy="4101465"/>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2/27/2020</a:t>
            </a:fld>
            <a:endParaRPr lang="en-US" dirty="0"/>
          </a:p>
        </p:txBody>
      </p:sp>
      <p:sp>
        <p:nvSpPr>
          <p:cNvPr id="8" name="Footer Placeholder 7"/>
          <p:cNvSpPr>
            <a:spLocks noGrp="1"/>
          </p:cNvSpPr>
          <p:nvPr>
            <p:ph type="ftr" sz="quarter" idx="11"/>
          </p:nvPr>
        </p:nvSpPr>
        <p:spPr/>
        <p:txBody>
          <a:bodyPr/>
          <a:lstStyle/>
          <a:p>
            <a:r>
              <a:rPr lang="en-US" dirty="0"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396911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56"/>
            <a:ext cx="2949178" cy="487489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2/27/2020</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8677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7"/>
            <a:ext cx="4629150" cy="5012055"/>
          </a:xfrm>
        </p:spPr>
        <p:txBody>
          <a:bodyPr anchor="t"/>
          <a:lstStyle>
            <a:lvl1pPr marL="0" indent="0">
              <a:buNone/>
              <a:defRPr sz="3200">
                <a:solidFill>
                  <a:schemeClr val="accent5">
                    <a:lumMod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1297307"/>
            <a:ext cx="2949178" cy="501205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2/27/2020</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830329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6975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2"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pPr/>
              <a:t>2/27/2020</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dirty="0"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7397119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12A7CDC-4B72-4EB7-B1BB-C82D7DE7D8BA}" type="datetime1">
              <a:rPr lang="en-US" smtClean="0">
                <a:solidFill>
                  <a:prstClr val="black">
                    <a:tint val="75000"/>
                  </a:prstClr>
                </a:solidFill>
              </a:rPr>
              <a:pPr/>
              <a:t>2/27/2020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7471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D98C2-4443-4FAD-AD0E-E6A1AC079C78}" type="datetime1">
              <a:rPr lang="en-US" smtClean="0">
                <a:solidFill>
                  <a:prstClr val="black">
                    <a:tint val="75000"/>
                  </a:prstClr>
                </a:solidFill>
              </a:rPr>
              <a:pPr/>
              <a:t>2/27/2020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2224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5965E-E331-4203-85D2-6144AE7A2AF5}" type="datetime1">
              <a:rPr lang="en-US" smtClean="0">
                <a:solidFill>
                  <a:prstClr val="black">
                    <a:tint val="75000"/>
                  </a:prstClr>
                </a:solidFill>
              </a:rPr>
              <a:pPr/>
              <a:t>2/27/2020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1775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7"/>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5E74D4-3DC4-41E2-A2D3-FC72449314FC}" type="datetime1">
              <a:rPr lang="en-US" smtClean="0">
                <a:solidFill>
                  <a:prstClr val="black">
                    <a:tint val="75000"/>
                  </a:prstClr>
                </a:solidFill>
              </a:rPr>
              <a:pPr/>
              <a:t>2/27/2020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490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994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D14D6-A91F-478F-8D15-3766D9636041}" type="datetime1">
              <a:rPr lang="en-US" smtClean="0">
                <a:solidFill>
                  <a:prstClr val="black">
                    <a:tint val="75000"/>
                  </a:prstClr>
                </a:solidFill>
              </a:rPr>
              <a:pPr/>
              <a:t>2/27/2020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7992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B692C-9709-491B-A0E2-FB4990427AA6}" type="datetime1">
              <a:rPr lang="en-US" smtClean="0">
                <a:solidFill>
                  <a:prstClr val="black">
                    <a:tint val="75000"/>
                  </a:prstClr>
                </a:solidFill>
              </a:rPr>
              <a:pPr/>
              <a:t>2/27/2020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3422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9EC6A-FA0C-479D-9DA8-BC36513D3ECE}" type="datetime1">
              <a:rPr lang="en-US" smtClean="0">
                <a:solidFill>
                  <a:prstClr val="black">
                    <a:tint val="75000"/>
                  </a:prstClr>
                </a:solidFill>
              </a:rPr>
              <a:pPr/>
              <a:t>2/27/2020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7" name="Picture 14" descr="7"/>
          <p:cNvPicPr>
            <a:picLocks noChangeAspect="1" noChangeArrowheads="1"/>
          </p:cNvPicPr>
          <p:nvPr userDrawn="1"/>
        </p:nvPicPr>
        <p:blipFill>
          <a:blip r:embed="rId2" cstate="print"/>
          <a:srcRect/>
          <a:stretch>
            <a:fillRect/>
          </a:stretch>
        </p:blipFill>
        <p:spPr bwMode="auto">
          <a:xfrm>
            <a:off x="0" y="2"/>
            <a:ext cx="9145588" cy="6859588"/>
          </a:xfrm>
          <a:prstGeom prst="rect">
            <a:avLst/>
          </a:prstGeom>
          <a:noFill/>
          <a:ln w="9525">
            <a:noFill/>
            <a:miter lim="800000"/>
            <a:headEnd/>
            <a:tailEnd/>
          </a:ln>
        </p:spPr>
      </p:pic>
    </p:spTree>
    <p:extLst>
      <p:ext uri="{BB962C8B-B14F-4D97-AF65-F5344CB8AC3E}">
        <p14:creationId xmlns:p14="http://schemas.microsoft.com/office/powerpoint/2010/main" val="381666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D3B526D-854B-4CBC-BCE7-0F9134F13447}" type="datetime1">
              <a:rPr lang="en-US" smtClean="0">
                <a:solidFill>
                  <a:prstClr val="black">
                    <a:tint val="75000"/>
                  </a:prstClr>
                </a:solidFill>
              </a:rPr>
              <a:pPr/>
              <a:t>2/27/2020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8374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329DD-4882-453F-9012-71DE65064650}" type="datetime1">
              <a:rPr lang="en-US" smtClean="0">
                <a:solidFill>
                  <a:prstClr val="black">
                    <a:tint val="75000"/>
                  </a:prstClr>
                </a:solidFill>
              </a:rPr>
              <a:pPr/>
              <a:t>2/27/2020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8" name="Picture 16" descr="2"/>
          <p:cNvPicPr>
            <a:picLocks noChangeAspect="1" noChangeArrowheads="1"/>
          </p:cNvPicPr>
          <p:nvPr userDrawn="1"/>
        </p:nvPicPr>
        <p:blipFill>
          <a:blip r:embed="rId3" cstate="print"/>
          <a:srcRect/>
          <a:stretch>
            <a:fillRect/>
          </a:stretch>
        </p:blipFill>
        <p:spPr bwMode="auto">
          <a:xfrm>
            <a:off x="1" y="0"/>
            <a:ext cx="2570030" cy="1295400"/>
          </a:xfrm>
          <a:prstGeom prst="rect">
            <a:avLst/>
          </a:prstGeom>
          <a:noFill/>
          <a:ln w="9525">
            <a:noFill/>
            <a:miter lim="800000"/>
            <a:headEnd/>
            <a:tailEnd/>
          </a:ln>
        </p:spPr>
      </p:pic>
    </p:spTree>
    <p:extLst>
      <p:ext uri="{BB962C8B-B14F-4D97-AF65-F5344CB8AC3E}">
        <p14:creationId xmlns:p14="http://schemas.microsoft.com/office/powerpoint/2010/main" val="3311716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18B3A08-C202-47D6-A742-53F3794BFDD4}" type="datetime1">
              <a:rPr lang="en-US" smtClean="0">
                <a:solidFill>
                  <a:prstClr val="black">
                    <a:tint val="75000"/>
                  </a:prstClr>
                </a:solidFill>
              </a:rPr>
              <a:pPr/>
              <a:t>2/27/2020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6"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1" y="0"/>
            <a:ext cx="2570030" cy="1295400"/>
          </a:xfrm>
          <a:prstGeom prst="rect">
            <a:avLst/>
          </a:prstGeom>
          <a:noFill/>
          <a:ln w="9525">
            <a:noFill/>
            <a:miter lim="800000"/>
            <a:headEnd/>
            <a:tailEnd/>
          </a:ln>
        </p:spPr>
      </p:pic>
    </p:spTree>
    <p:extLst>
      <p:ext uri="{BB962C8B-B14F-4D97-AF65-F5344CB8AC3E}">
        <p14:creationId xmlns:p14="http://schemas.microsoft.com/office/powerpoint/2010/main" val="337191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6"/>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6FD9106-C649-4660-AC2D-5C5B9D6E3261}" type="datetime1">
              <a:rPr lang="en-US" smtClean="0">
                <a:solidFill>
                  <a:prstClr val="black">
                    <a:tint val="75000"/>
                  </a:prstClr>
                </a:solidFill>
              </a:rPr>
              <a:pPr/>
              <a:t>2/27/2020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3303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6"/>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68688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6"/>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82208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6"/>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575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2"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2/27/2020</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dirty="0"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50917564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6"/>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4860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582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7"/>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1"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6"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252053561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1"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2/27/2020</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312975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3"/>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1"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2/27/2020</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313727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8"/>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8"/>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2/27/2020</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91376365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1"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1" y="2150746"/>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2/27/2020</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85363659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2/27/2020</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8215904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2/27/2020</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7326683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51"/>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2/27/2020</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9445482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61"/>
            <a:ext cx="7886700" cy="2852737"/>
          </a:xfrm>
        </p:spPr>
        <p:txBody>
          <a:bodyPr anchor="b"/>
          <a:lstStyle>
            <a:lvl1pPr>
              <a:defRPr sz="6000">
                <a:solidFill>
                  <a:schemeClr val="accent5">
                    <a:lumMod val="50000"/>
                  </a:schemeClr>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4"/>
            <a:ext cx="7886700" cy="1500187"/>
          </a:xfrm>
        </p:spPr>
        <p:txBody>
          <a:bodyPr/>
          <a:lstStyle>
            <a:lvl1pPr marL="0" indent="0">
              <a:buNone/>
              <a:defRPr sz="2400">
                <a:solidFill>
                  <a:schemeClr val="tx1">
                    <a:lumMod val="75000"/>
                    <a:lumOff val="2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2"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2/27/2020</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dirty="0"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92708996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6"/>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7"/>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2/27/2020</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18333065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1"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1" y="2150746"/>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2/27/2020</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69054593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51"/>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2/27/2020</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6507248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6"/>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7"/>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2/27/2020</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8673720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24"/>
            <a:ext cx="3886200" cy="4677763"/>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24"/>
            <a:ext cx="3886200" cy="4677763"/>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2/27/2020</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821539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solidFill>
                  <a:schemeClr val="accent5">
                    <a:lumMod val="50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lvl1pPr>
              <a:defRPr>
                <a:solidFill>
                  <a:schemeClr val="accent5">
                    <a:lumMod val="50000"/>
                  </a:schemeClr>
                </a:solidFill>
                <a:latin typeface="+mj-lt"/>
              </a:defRPr>
            </a:lvl1pPr>
            <a:lvl2pPr>
              <a:defRPr>
                <a:solidFill>
                  <a:schemeClr val="accent5">
                    <a:lumMod val="50000"/>
                  </a:schemeClr>
                </a:solidFill>
                <a:latin typeface="+mj-lt"/>
              </a:defRPr>
            </a:lvl2pPr>
            <a:lvl3pPr>
              <a:defRPr>
                <a:solidFill>
                  <a:schemeClr val="accent5">
                    <a:lumMod val="50000"/>
                  </a:schemeClr>
                </a:solidFill>
                <a:latin typeface="+mj-lt"/>
              </a:defRPr>
            </a:lvl3pPr>
            <a:lvl4pPr>
              <a:defRPr>
                <a:solidFill>
                  <a:schemeClr val="accent5">
                    <a:lumMod val="50000"/>
                  </a:schemeClr>
                </a:solidFill>
                <a:latin typeface="+mj-lt"/>
              </a:defRPr>
            </a:lvl4pPr>
            <a:lvl5pPr>
              <a:defRPr>
                <a:solidFill>
                  <a:schemeClr val="accent5">
                    <a:lumMod val="50000"/>
                  </a:schemeClr>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2" y="1326833"/>
            <a:ext cx="3887391" cy="823912"/>
          </a:xfrm>
        </p:spPr>
        <p:txBody>
          <a:bodyPr anchor="b"/>
          <a:lstStyle>
            <a:lvl1pPr marL="0" indent="0">
              <a:buNone/>
              <a:defRPr sz="2400" b="1">
                <a:solidFill>
                  <a:schemeClr val="accent5">
                    <a:lumMod val="50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2" y="2150754"/>
            <a:ext cx="3887391" cy="4101465"/>
          </a:xfrm>
        </p:spPr>
        <p:txBody>
          <a:bodyPr/>
          <a:lstStyle>
            <a:lvl1pPr>
              <a:defRPr>
                <a:solidFill>
                  <a:schemeClr val="accent5">
                    <a:lumMod val="50000"/>
                  </a:schemeClr>
                </a:solidFill>
                <a:latin typeface="+mj-lt"/>
              </a:defRPr>
            </a:lvl1pPr>
            <a:lvl2pPr>
              <a:defRPr>
                <a:solidFill>
                  <a:schemeClr val="accent5">
                    <a:lumMod val="50000"/>
                  </a:schemeClr>
                </a:solidFill>
                <a:latin typeface="+mj-lt"/>
              </a:defRPr>
            </a:lvl2pPr>
            <a:lvl3pPr>
              <a:defRPr>
                <a:solidFill>
                  <a:schemeClr val="accent5">
                    <a:lumMod val="50000"/>
                  </a:schemeClr>
                </a:solidFill>
                <a:latin typeface="+mj-lt"/>
              </a:defRPr>
            </a:lvl3pPr>
            <a:lvl4pPr>
              <a:defRPr>
                <a:solidFill>
                  <a:schemeClr val="accent5">
                    <a:lumMod val="50000"/>
                  </a:schemeClr>
                </a:solidFill>
                <a:latin typeface="+mj-lt"/>
              </a:defRPr>
            </a:lvl4pPr>
            <a:lvl5pPr>
              <a:defRPr>
                <a:solidFill>
                  <a:schemeClr val="accent5">
                    <a:lumMod val="50000"/>
                  </a:schemeClr>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2/27/2020</a:t>
            </a:fld>
            <a:endParaRPr lang="en-US" dirty="0"/>
          </a:p>
        </p:txBody>
      </p:sp>
      <p:sp>
        <p:nvSpPr>
          <p:cNvPr id="8" name="Footer Placeholder 7"/>
          <p:cNvSpPr>
            <a:spLocks noGrp="1"/>
          </p:cNvSpPr>
          <p:nvPr>
            <p:ph type="ftr" sz="quarter" idx="11"/>
          </p:nvPr>
        </p:nvSpPr>
        <p:spPr/>
        <p:txBody>
          <a:bodyPr/>
          <a:lstStyle/>
          <a:p>
            <a:r>
              <a:rPr lang="en-US" dirty="0"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9104270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2/27/2020</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0119057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2/27/2020</a:t>
            </a:fld>
            <a:endParaRPr lang="en-US" dirty="0"/>
          </a:p>
        </p:txBody>
      </p:sp>
      <p:sp>
        <p:nvSpPr>
          <p:cNvPr id="3" name="Footer Placeholder 2"/>
          <p:cNvSpPr>
            <a:spLocks noGrp="1"/>
          </p:cNvSpPr>
          <p:nvPr>
            <p:ph type="ftr" sz="quarter" idx="11"/>
          </p:nvPr>
        </p:nvSpPr>
        <p:spPr/>
        <p:txBody>
          <a:bodyPr/>
          <a:lstStyle/>
          <a:p>
            <a:r>
              <a:rPr lang="en-US" dirty="0"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55274319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56"/>
            <a:ext cx="2949178" cy="487489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2/27/2020</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6593819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2A5C4-7B55-4892-8DB0-3D84B1A08917}" type="datetimeFigureOut">
              <a:rPr lang="en-US" smtClean="0"/>
              <a:t>2/27/2020</a:t>
            </a:fld>
            <a:endParaRPr lang="en-US" dirty="0"/>
          </a:p>
        </p:txBody>
      </p:sp>
      <p:sp>
        <p:nvSpPr>
          <p:cNvPr id="5" name="Footer Placeholder 4"/>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7B3FC-F52A-4C3D-BF43-F2954D09CBBE}" type="slidenum">
              <a:rPr lang="en-US" smtClean="0"/>
              <a:t>‹#›</a:t>
            </a:fld>
            <a:endParaRPr lang="en-US" dirty="0"/>
          </a:p>
        </p:txBody>
      </p:sp>
    </p:spTree>
    <p:extLst>
      <p:ext uri="{BB962C8B-B14F-4D97-AF65-F5344CB8AC3E}">
        <p14:creationId xmlns:p14="http://schemas.microsoft.com/office/powerpoint/2010/main" val="1422370371"/>
      </p:ext>
    </p:extLst>
  </p:cSld>
  <p:clrMap bg1="lt1" tx1="dk1" bg2="lt2" tx2="dk2" accent1="accent1" accent2="accent2" accent3="accent3" accent4="accent4" accent5="accent5" accent6="accent6" hlink="hlink" folHlink="folHlink"/>
  <p:sldLayoutIdLst>
    <p:sldLayoutId id="2147483661" r:id="rId1"/>
    <p:sldLayoutId id="2147483701"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2"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2/27/2020</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dirty="0"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5228" r="-1522"/>
          <a:stretch/>
        </p:blipFill>
        <p:spPr>
          <a:xfrm>
            <a:off x="0" y="10"/>
            <a:ext cx="1554480" cy="1453899"/>
          </a:xfrm>
          <a:prstGeom prst="rect">
            <a:avLst/>
          </a:prstGeom>
        </p:spPr>
      </p:pic>
    </p:spTree>
    <p:extLst>
      <p:ext uri="{BB962C8B-B14F-4D97-AF65-F5344CB8AC3E}">
        <p14:creationId xmlns:p14="http://schemas.microsoft.com/office/powerpoint/2010/main" val="1018879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iming>
    <p:tnLst>
      <p:par>
        <p:cTn id="1" dur="indefinite" restart="never" nodeType="tmRoot"/>
      </p:par>
    </p:tnLst>
  </p:timing>
  <p:hf hdr="0" ftr="0" dt="0"/>
  <p:txStyles>
    <p:titleStyle>
      <a:lvl1pPr algn="ctr" defTabSz="914377"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2" y="6406376"/>
            <a:ext cx="1137285" cy="315100"/>
          </a:xfrm>
          <a:prstGeom prst="rect">
            <a:avLst/>
          </a:prstGeom>
        </p:spPr>
        <p:txBody>
          <a:bodyPr vert="horz" lIns="91440" tIns="45720" rIns="91440" bIns="45720" rtlCol="0" anchor="ctr"/>
          <a:lstStyle>
            <a:lvl1pPr algn="l">
              <a:defRPr sz="1200">
                <a:solidFill>
                  <a:srgbClr val="8FA5D1"/>
                </a:solidFill>
              </a:defRPr>
            </a:lvl1pPr>
          </a:lstStyle>
          <a:p>
            <a:pPr eaLnBrk="0" fontAlgn="base" hangingPunct="0">
              <a:spcBef>
                <a:spcPct val="0"/>
              </a:spcBef>
              <a:spcAft>
                <a:spcPct val="0"/>
              </a:spcAft>
            </a:pPr>
            <a:fld id="{DABCF4BF-2998-4258-A5A8-4925EC584ECF}" type="datetime1">
              <a:rPr lang="en-US" smtClean="0">
                <a:latin typeface="Arial" charset="0"/>
                <a:ea typeface="ＭＳ Ｐゴシック" pitchFamily="-16" charset="-128"/>
              </a:rPr>
              <a:pPr eaLnBrk="0" fontAlgn="base" hangingPunct="0">
                <a:spcBef>
                  <a:spcPct val="0"/>
                </a:spcBef>
                <a:spcAft>
                  <a:spcPct val="0"/>
                </a:spcAft>
              </a:pPr>
              <a:t>2/27/2020</a:t>
            </a:fld>
            <a:endParaRPr lang="en-US" dirty="0">
              <a:latin typeface="Arial" charset="0"/>
              <a:ea typeface="ＭＳ Ｐゴシック" pitchFamily="-16" charset="-128"/>
            </a:endParaRPr>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pPr eaLnBrk="0" fontAlgn="base" hangingPunct="0">
              <a:spcBef>
                <a:spcPct val="0"/>
              </a:spcBef>
              <a:spcAft>
                <a:spcPct val="0"/>
              </a:spcAft>
            </a:pPr>
            <a:r>
              <a:rPr lang="en-US" dirty="0" smtClean="0">
                <a:latin typeface="Arial" charset="0"/>
                <a:ea typeface="ＭＳ Ｐゴシック" pitchFamily="-16" charset="-128"/>
              </a:rPr>
              <a:t>DRAFT 5-25-10</a:t>
            </a:r>
            <a:endParaRPr lang="en-US" dirty="0">
              <a:latin typeface="Arial" charset="0"/>
              <a:ea typeface="ＭＳ Ｐゴシック" pitchFamily="-16" charset="-128"/>
            </a:endParaRPr>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pPr eaLnBrk="0" fontAlgn="base" hangingPunct="0">
              <a:spcBef>
                <a:spcPct val="0"/>
              </a:spcBef>
              <a:spcAft>
                <a:spcPct val="0"/>
              </a:spcAft>
            </a:pPr>
            <a:fld id="{2BC1FA3B-F0C1-4F58-90BE-DCC7501F4B28}" type="slidenum">
              <a:rPr lang="en-US" smtClean="0">
                <a:latin typeface="Arial" charset="0"/>
                <a:ea typeface="ＭＳ Ｐゴシック" pitchFamily="-16" charset="-128"/>
              </a:rPr>
              <a:pPr eaLnBrk="0" fontAlgn="base" hangingPunct="0">
                <a:spcBef>
                  <a:spcPct val="0"/>
                </a:spcBef>
                <a:spcAft>
                  <a:spcPct val="0"/>
                </a:spcAft>
              </a:pPr>
              <a:t>‹#›</a:t>
            </a:fld>
            <a:endParaRPr lang="en-US" dirty="0">
              <a:latin typeface="Arial" charset="0"/>
              <a:ea typeface="ＭＳ Ｐゴシック" pitchFamily="-16" charset="-128"/>
            </a:endParaRPr>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228" r="-1522"/>
          <a:stretch/>
        </p:blipFill>
        <p:spPr>
          <a:xfrm>
            <a:off x="0" y="10"/>
            <a:ext cx="1554480" cy="1453899"/>
          </a:xfrm>
          <a:prstGeom prst="rect">
            <a:avLst/>
          </a:prstGeom>
        </p:spPr>
      </p:pic>
    </p:spTree>
    <p:extLst>
      <p:ext uri="{BB962C8B-B14F-4D97-AF65-F5344CB8AC3E}">
        <p14:creationId xmlns:p14="http://schemas.microsoft.com/office/powerpoint/2010/main" val="883395493"/>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hf hdr="0" ftr="0" dt="0"/>
  <p:txStyles>
    <p:titleStyle>
      <a:lvl1pPr algn="ctr" defTabSz="914377"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8"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BFABAC6E-DB71-4523-8116-03E5C4C47792}" type="datetime1">
              <a:rPr lang="en-US" smtClean="0">
                <a:solidFill>
                  <a:prstClr val="black">
                    <a:tint val="75000"/>
                  </a:prstClr>
                </a:solidFill>
                <a:latin typeface="Arial" charset="0"/>
                <a:ea typeface="ＭＳ Ｐゴシック" pitchFamily="-16" charset="-128"/>
              </a:rPr>
              <a:pPr eaLnBrk="0" fontAlgn="base" hangingPunct="0">
                <a:spcBef>
                  <a:spcPct val="0"/>
                </a:spcBef>
                <a:spcAft>
                  <a:spcPct val="0"/>
                </a:spcAft>
              </a:pPr>
              <a:t>2/27/2020</a:t>
            </a:fld>
            <a:endParaRPr lang="en-US" dirty="0">
              <a:solidFill>
                <a:prstClr val="black">
                  <a:tint val="75000"/>
                </a:prstClr>
              </a:solidFill>
              <a:latin typeface="Arial" charset="0"/>
              <a:ea typeface="ＭＳ Ｐゴシック" pitchFamily="-16" charset="-128"/>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r>
              <a:rPr lang="en-US" dirty="0" smtClean="0">
                <a:solidFill>
                  <a:prstClr val="black">
                    <a:tint val="75000"/>
                  </a:prstClr>
                </a:solidFill>
                <a:latin typeface="Arial" charset="0"/>
                <a:ea typeface="ＭＳ Ｐゴシック" pitchFamily="-16" charset="-128"/>
              </a:rPr>
              <a:t>DRAFT 5-25-10</a:t>
            </a:r>
            <a:endParaRPr lang="en-US" dirty="0">
              <a:solidFill>
                <a:prstClr val="black">
                  <a:tint val="75000"/>
                </a:prstClr>
              </a:solidFill>
              <a:latin typeface="Arial" charset="0"/>
              <a:ea typeface="ＭＳ Ｐゴシック" pitchFamily="-16" charset="-128"/>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2BC1FA3B-F0C1-4F58-90BE-DCC7501F4B28}" type="slidenum">
              <a:rPr lang="en-US" smtClean="0">
                <a:solidFill>
                  <a:prstClr val="black">
                    <a:tint val="75000"/>
                  </a:prstClr>
                </a:solidFill>
                <a:latin typeface="Arial" charset="0"/>
                <a:ea typeface="ＭＳ Ｐゴシック" pitchFamily="-16" charset="-128"/>
              </a:rPr>
              <a:pPr eaLnBrk="0" fontAlgn="base" hangingPunct="0">
                <a:spcBef>
                  <a:spcPct val="0"/>
                </a:spcBef>
                <a:spcAft>
                  <a:spcPct val="0"/>
                </a:spcAft>
              </a:pPr>
              <a:t>‹#›</a:t>
            </a:fld>
            <a:endParaRPr lang="en-US" dirty="0">
              <a:solidFill>
                <a:prstClr val="black">
                  <a:tint val="75000"/>
                </a:prstClr>
              </a:solidFill>
              <a:latin typeface="Arial" charset="0"/>
              <a:ea typeface="ＭＳ Ｐゴシック" pitchFamily="-16" charset="-128"/>
            </a:endParaRPr>
          </a:p>
        </p:txBody>
      </p:sp>
    </p:spTree>
    <p:extLst>
      <p:ext uri="{BB962C8B-B14F-4D97-AF65-F5344CB8AC3E}">
        <p14:creationId xmlns:p14="http://schemas.microsoft.com/office/powerpoint/2010/main" val="117507059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hf hdr="0" ftr="0" dt="0"/>
  <p:txStyles>
    <p:titleStyle>
      <a:lvl1pPr algn="ctr" defTabSz="914377" rtl="0" eaLnBrk="1" latinLnBrk="0" hangingPunct="1">
        <a:spcBef>
          <a:spcPct val="0"/>
        </a:spcBef>
        <a:buNone/>
        <a:defRPr sz="4400" kern="1200">
          <a:solidFill>
            <a:srgbClr val="1B1E7A"/>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1"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2/27/2020</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5228" r="-1522"/>
          <a:stretch/>
        </p:blipFill>
        <p:spPr>
          <a:xfrm>
            <a:off x="0" y="2"/>
            <a:ext cx="1554480" cy="1453899"/>
          </a:xfrm>
          <a:prstGeom prst="rect">
            <a:avLst/>
          </a:prstGeom>
        </p:spPr>
      </p:pic>
    </p:spTree>
    <p:extLst>
      <p:ext uri="{BB962C8B-B14F-4D97-AF65-F5344CB8AC3E}">
        <p14:creationId xmlns:p14="http://schemas.microsoft.com/office/powerpoint/2010/main" val="322776518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hyperlink" Target="https://drive.google.com/open?id=1V-qve9VW8QOysCdHqe_EC85hPBmL_QeV" TargetMode="External"/><Relationship Id="rId13" Type="http://schemas.openxmlformats.org/officeDocument/2006/relationships/hyperlink" Target="https://drive.google.com/file/d/1KMD3vr3_0DcUN8c9K2y3xCsd1d8OsmFZ/view?usp=sharing" TargetMode="External"/><Relationship Id="rId3" Type="http://schemas.openxmlformats.org/officeDocument/2006/relationships/image" Target="../media/image12.png"/><Relationship Id="rId7" Type="http://schemas.openxmlformats.org/officeDocument/2006/relationships/hyperlink" Target="https://drive.google.com/file/d/1QUga5owRyQyQY6IegH10i8ZkCrLalRkH/view?usp=sharing" TargetMode="External"/><Relationship Id="rId12" Type="http://schemas.openxmlformats.org/officeDocument/2006/relationships/hyperlink" Target="https://drive.google.com/file/d/1VTs2vQQ1IaXb-CushNSAYGRIgmiQoAR3/view?usp=shari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drive.google.com/file/d/14PRP0KUGlDw8e5YYMD5i_uAMctXOoEvl/view" TargetMode="External"/><Relationship Id="rId11" Type="http://schemas.openxmlformats.org/officeDocument/2006/relationships/hyperlink" Target="https://drive.google.com/open?id=1a9mlHXM6uLHDpaW5-AVaJg_vmKSmbCPF" TargetMode="External"/><Relationship Id="rId5" Type="http://schemas.openxmlformats.org/officeDocument/2006/relationships/hyperlink" Target="https://drive.google.com/open?id=19cYM1Ywq519QJuY1VCOD4Jflmrf2Sh00" TargetMode="External"/><Relationship Id="rId10" Type="http://schemas.openxmlformats.org/officeDocument/2006/relationships/hyperlink" Target="https://drive.google.com/open?id=1Bd-X8pqUrFxpz9pTqxiduqzTVuGZXwDN" TargetMode="External"/><Relationship Id="rId4" Type="http://schemas.openxmlformats.org/officeDocument/2006/relationships/hyperlink" Target="https://drive.google.com/open?id=1Z5D4-fFVS77-dgvE00J_Klaagyuh8Exf" TargetMode="External"/><Relationship Id="rId9" Type="http://schemas.openxmlformats.org/officeDocument/2006/relationships/hyperlink" Target="https://drive.google.com/file/d/1hNLVq_2Ot37VKOnufRYiDUTNl79NKE4U/view?usp=shar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9939" y="796015"/>
            <a:ext cx="7164125" cy="3301417"/>
          </a:xfrm>
          <a:prstGeom prst="rect">
            <a:avLst/>
          </a:prstGeom>
          <a:noFill/>
        </p:spPr>
        <p:txBody>
          <a:bodyPr wrap="square" rtlCol="0">
            <a:spAutoFit/>
          </a:bodyPr>
          <a:lstStyle/>
          <a:p>
            <a:pPr algn="ctr" defTabSz="914377">
              <a:spcBef>
                <a:spcPts val="1000"/>
              </a:spcBef>
            </a:pPr>
            <a:r>
              <a:rPr lang="en-US" sz="3200" b="1" dirty="0">
                <a:solidFill>
                  <a:srgbClr val="4472C4">
                    <a:lumMod val="50000"/>
                  </a:srgbClr>
                </a:solidFill>
                <a:latin typeface="Arial" panose="020B0604020202020204" pitchFamily="34" charset="0"/>
                <a:cs typeface="Arial" panose="020B0604020202020204" pitchFamily="34" charset="0"/>
              </a:rPr>
              <a:t>The 2020 Census in Texas: What to Expect and How to Get Faith Communities Involved</a:t>
            </a:r>
          </a:p>
          <a:p>
            <a:pPr algn="ctr" defTabSz="914377">
              <a:spcBef>
                <a:spcPts val="1000"/>
              </a:spcBef>
            </a:pPr>
            <a:endParaRPr lang="en-US" sz="1200" b="1" dirty="0">
              <a:solidFill>
                <a:srgbClr val="4472C4">
                  <a:lumMod val="50000"/>
                </a:srgbClr>
              </a:solidFill>
              <a:latin typeface="Calibri Light" panose="020F0302020204030204"/>
            </a:endParaRPr>
          </a:p>
          <a:p>
            <a:pPr algn="ctr" defTabSz="914377">
              <a:lnSpc>
                <a:spcPct val="75000"/>
              </a:lnSpc>
              <a:spcBef>
                <a:spcPts val="1000"/>
              </a:spcBef>
            </a:pPr>
            <a:r>
              <a:rPr lang="en-US" sz="2800" dirty="0">
                <a:solidFill>
                  <a:srgbClr val="4472C4">
                    <a:lumMod val="50000"/>
                  </a:srgbClr>
                </a:solidFill>
                <a:latin typeface="Calibri Light" panose="020F0302020204030204"/>
              </a:rPr>
              <a:t>Episcopal Health Foundation </a:t>
            </a:r>
            <a:r>
              <a:rPr lang="en-US" sz="2800" dirty="0" err="1">
                <a:solidFill>
                  <a:srgbClr val="4472C4">
                    <a:lumMod val="50000"/>
                  </a:srgbClr>
                </a:solidFill>
                <a:latin typeface="Calibri Light" panose="020F0302020204030204"/>
              </a:rPr>
              <a:t>InCommon</a:t>
            </a:r>
            <a:endParaRPr lang="en-US" sz="2800" dirty="0">
              <a:solidFill>
                <a:srgbClr val="4472C4">
                  <a:lumMod val="50000"/>
                </a:srgbClr>
              </a:solidFill>
              <a:latin typeface="Calibri Light" panose="020F0302020204030204"/>
            </a:endParaRPr>
          </a:p>
          <a:p>
            <a:pPr algn="ctr" defTabSz="914377">
              <a:lnSpc>
                <a:spcPct val="75000"/>
              </a:lnSpc>
              <a:spcBef>
                <a:spcPts val="1000"/>
              </a:spcBef>
            </a:pPr>
            <a:r>
              <a:rPr lang="en-US" sz="2800" dirty="0">
                <a:solidFill>
                  <a:srgbClr val="4472C4">
                    <a:lumMod val="50000"/>
                  </a:srgbClr>
                </a:solidFill>
                <a:latin typeface="Calibri Light" panose="020F0302020204030204"/>
              </a:rPr>
              <a:t>February 29, 2020</a:t>
            </a:r>
          </a:p>
          <a:p>
            <a:pPr algn="ctr" defTabSz="914377">
              <a:lnSpc>
                <a:spcPct val="90000"/>
              </a:lnSpc>
              <a:spcBef>
                <a:spcPts val="1000"/>
              </a:spcBef>
            </a:pPr>
            <a:endParaRPr lang="en-US" sz="2800" dirty="0">
              <a:solidFill>
                <a:srgbClr val="4472C4">
                  <a:lumMod val="50000"/>
                </a:srgbClr>
              </a:solidFill>
              <a:latin typeface="Calibri Light" panose="020F0302020204030204"/>
            </a:endParaRPr>
          </a:p>
        </p:txBody>
      </p:sp>
      <p:grpSp>
        <p:nvGrpSpPr>
          <p:cNvPr id="11" name="Group 10"/>
          <p:cNvGrpSpPr/>
          <p:nvPr/>
        </p:nvGrpSpPr>
        <p:grpSpPr>
          <a:xfrm>
            <a:off x="318053" y="5513768"/>
            <a:ext cx="8507894" cy="1344232"/>
            <a:chOff x="318052" y="5513768"/>
            <a:chExt cx="8507894" cy="1344232"/>
          </a:xfrm>
        </p:grpSpPr>
        <p:cxnSp>
          <p:nvCxnSpPr>
            <p:cNvPr id="5" name="Straight Connector 4"/>
            <p:cNvCxnSpPr/>
            <p:nvPr/>
          </p:nvCxnSpPr>
          <p:spPr>
            <a:xfrm>
              <a:off x="318052" y="6453229"/>
              <a:ext cx="2270954" cy="14246"/>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006" y="5513768"/>
              <a:ext cx="3965986" cy="1344232"/>
            </a:xfrm>
            <a:prstGeom prst="rect">
              <a:avLst/>
            </a:prstGeom>
          </p:spPr>
        </p:pic>
        <p:cxnSp>
          <p:nvCxnSpPr>
            <p:cNvPr id="7" name="Straight Connector 6"/>
            <p:cNvCxnSpPr/>
            <p:nvPr/>
          </p:nvCxnSpPr>
          <p:spPr>
            <a:xfrm>
              <a:off x="6554992" y="6467475"/>
              <a:ext cx="2270954"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197" y="4849922"/>
            <a:ext cx="341697" cy="341697"/>
          </a:xfrm>
          <a:prstGeom prst="rect">
            <a:avLst/>
          </a:prstGeom>
        </p:spPr>
      </p:pic>
      <p:sp>
        <p:nvSpPr>
          <p:cNvPr id="9" name="TextBox 8"/>
          <p:cNvSpPr txBox="1"/>
          <p:nvPr/>
        </p:nvSpPr>
        <p:spPr>
          <a:xfrm>
            <a:off x="3592890" y="4820710"/>
            <a:ext cx="4561172" cy="400110"/>
          </a:xfrm>
          <a:prstGeom prst="rect">
            <a:avLst/>
          </a:prstGeom>
          <a:noFill/>
        </p:spPr>
        <p:txBody>
          <a:bodyPr wrap="square" rtlCol="0">
            <a:spAutoFit/>
          </a:bodyPr>
          <a:lstStyle/>
          <a:p>
            <a:r>
              <a:rPr lang="en-US" sz="2000" dirty="0">
                <a:solidFill>
                  <a:schemeClr val="accent5">
                    <a:lumMod val="50000"/>
                  </a:schemeClr>
                </a:solidFill>
              </a:rPr>
              <a:t>@TexasDemography</a:t>
            </a:r>
          </a:p>
        </p:txBody>
      </p:sp>
    </p:spTree>
    <p:extLst>
      <p:ext uri="{BB962C8B-B14F-4D97-AF65-F5344CB8AC3E}">
        <p14:creationId xmlns:p14="http://schemas.microsoft.com/office/powerpoint/2010/main" val="3710229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Content Placeholder 2"/>
          <p:cNvSpPr txBox="1">
            <a:spLocks/>
          </p:cNvSpPr>
          <p:nvPr/>
        </p:nvSpPr>
        <p:spPr>
          <a:xfrm>
            <a:off x="340843" y="449210"/>
            <a:ext cx="7389224"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Census Messaging: </a:t>
            </a:r>
          </a:p>
          <a:p>
            <a:pPr marL="0" indent="0">
              <a:buNone/>
              <a:defRPr/>
            </a:pPr>
            <a:r>
              <a:rPr lang="en-US" sz="2400" b="1" dirty="0" smtClean="0">
                <a:solidFill>
                  <a:srgbClr val="205493"/>
                </a:solidFill>
                <a:latin typeface="Century Gothic" panose="020B0502020202020204" pitchFamily="34" charset="0"/>
              </a:rPr>
              <a:t>Motivation</a:t>
            </a:r>
          </a:p>
          <a:p>
            <a:pPr marL="0" indent="0">
              <a:buNone/>
              <a:defRPr/>
            </a:pPr>
            <a:r>
              <a:rPr lang="en-US" sz="1800" b="1" dirty="0" smtClean="0">
                <a:latin typeface="Century Gothic" panose="020B0502020202020204" pitchFamily="34" charset="0"/>
              </a:rPr>
              <a:t>Faith Communities Census Weekend of Action</a:t>
            </a:r>
          </a:p>
          <a:p>
            <a:pPr>
              <a:defRPr/>
            </a:pPr>
            <a:r>
              <a:rPr lang="en-US" sz="1800" dirty="0" smtClean="0">
                <a:latin typeface="Century Gothic" panose="020B0502020202020204" pitchFamily="34" charset="0"/>
              </a:rPr>
              <a:t>March 27-29, 2020</a:t>
            </a:r>
          </a:p>
          <a:p>
            <a:pPr>
              <a:defRPr/>
            </a:pPr>
            <a:r>
              <a:rPr lang="en-US" sz="1800" dirty="0" smtClean="0">
                <a:latin typeface="Century Gothic" panose="020B0502020202020204" pitchFamily="34" charset="0"/>
              </a:rPr>
              <a:t>Share information during the Faith Communities Census Weekend of Action</a:t>
            </a:r>
          </a:p>
          <a:p>
            <a:pPr marL="0" indent="0">
              <a:buNone/>
              <a:defRPr/>
            </a:pPr>
            <a:r>
              <a:rPr lang="en-US" sz="1800" b="1" dirty="0" smtClean="0">
                <a:latin typeface="Century Gothic" panose="020B0502020202020204" pitchFamily="34" charset="0"/>
              </a:rPr>
              <a:t>Census Day 2020</a:t>
            </a:r>
          </a:p>
          <a:p>
            <a:pPr>
              <a:defRPr/>
            </a:pPr>
            <a:r>
              <a:rPr lang="en-US" sz="1800" dirty="0" smtClean="0">
                <a:latin typeface="Century Gothic" panose="020B0502020202020204" pitchFamily="34" charset="0"/>
              </a:rPr>
              <a:t>April 1, 2020</a:t>
            </a:r>
          </a:p>
          <a:p>
            <a:pPr>
              <a:defRPr/>
            </a:pPr>
            <a:r>
              <a:rPr lang="en-US" sz="1800" dirty="0" smtClean="0">
                <a:latin typeface="Century Gothic" panose="020B0502020202020204" pitchFamily="34" charset="0"/>
              </a:rPr>
              <a:t>Host an event at your place of worship or coordinate with other local efforts.</a:t>
            </a:r>
          </a:p>
          <a:p>
            <a:pPr>
              <a:defRPr/>
            </a:pPr>
            <a:endParaRPr lang="en-US" sz="1800" dirty="0" smtClean="0">
              <a:latin typeface="Century Gothic" panose="020B0502020202020204" pitchFamily="34" charset="0"/>
            </a:endParaRPr>
          </a:p>
          <a:p>
            <a:pPr>
              <a:defRPr/>
            </a:pPr>
            <a:endParaRPr lang="en-US" sz="1800" b="1" dirty="0" smtClean="0">
              <a:latin typeface="Century Gothic" panose="020B0502020202020204" pitchFamily="34" charset="0"/>
            </a:endParaRPr>
          </a:p>
        </p:txBody>
      </p:sp>
    </p:spTree>
    <p:extLst>
      <p:ext uri="{BB962C8B-B14F-4D97-AF65-F5344CB8AC3E}">
        <p14:creationId xmlns:p14="http://schemas.microsoft.com/office/powerpoint/2010/main" val="79775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3.googleusercontent.com/HScNBKvRS_3jleppi28c3i30XfwdEAEznRBH_fF77pmWwZdWZrg6EH-rBtHmPy0AA1RJ6fq3sNUuMmQfYyZ_P9jKnI2G2kgyccoVCbaIDmjGyqv1JfE2_FfGXomAWez1uOPhTUPsqAU"/>
          <p:cNvPicPr>
            <a:picLocks noChangeAspect="1" noChangeArrowheads="1"/>
          </p:cNvPicPr>
          <p:nvPr/>
        </p:nvPicPr>
        <p:blipFill rotWithShape="1">
          <a:blip r:embed="rId3">
            <a:extLst>
              <a:ext uri="{28A0092B-C50C-407E-A947-70E740481C1C}">
                <a14:useLocalDpi xmlns:a14="http://schemas.microsoft.com/office/drawing/2010/main" val="0"/>
              </a:ext>
            </a:extLst>
          </a:blip>
          <a:srcRect l="652" t="565" r="561" b="1322"/>
          <a:stretch/>
        </p:blipFill>
        <p:spPr bwMode="auto">
          <a:xfrm>
            <a:off x="105833" y="465668"/>
            <a:ext cx="8932334" cy="57996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05077" y="2950496"/>
            <a:ext cx="4046257" cy="588573"/>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82284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443307" y="1071594"/>
            <a:ext cx="3295650" cy="42386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Content Placeholder 2"/>
          <p:cNvSpPr txBox="1">
            <a:spLocks/>
          </p:cNvSpPr>
          <p:nvPr/>
        </p:nvSpPr>
        <p:spPr>
          <a:xfrm>
            <a:off x="340840" y="449210"/>
            <a:ext cx="8458200"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2020 Census Timeline</a:t>
            </a:r>
            <a:endParaRPr lang="en-US" sz="2200" dirty="0">
              <a:solidFill>
                <a:prstClr val="black"/>
              </a:solidFill>
              <a:latin typeface="Century Gothic" panose="020B0502020202020204" pitchFamily="34" charset="0"/>
            </a:endParaRPr>
          </a:p>
        </p:txBody>
      </p:sp>
      <p:pic>
        <p:nvPicPr>
          <p:cNvPr id="5" name="Picture 4"/>
          <p:cNvPicPr>
            <a:picLocks noChangeAspect="1"/>
          </p:cNvPicPr>
          <p:nvPr/>
        </p:nvPicPr>
        <p:blipFill>
          <a:blip r:embed="rId5"/>
          <a:stretch>
            <a:fillRect/>
          </a:stretch>
        </p:blipFill>
        <p:spPr>
          <a:xfrm>
            <a:off x="419310" y="871570"/>
            <a:ext cx="3600450" cy="4638675"/>
          </a:xfrm>
          <a:prstGeom prst="rect">
            <a:avLst/>
          </a:prstGeom>
        </p:spPr>
      </p:pic>
    </p:spTree>
    <p:extLst>
      <p:ext uri="{BB962C8B-B14F-4D97-AF65-F5344CB8AC3E}">
        <p14:creationId xmlns:p14="http://schemas.microsoft.com/office/powerpoint/2010/main" val="2124060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Content Placeholder 2"/>
          <p:cNvSpPr txBox="1">
            <a:spLocks/>
          </p:cNvSpPr>
          <p:nvPr/>
        </p:nvSpPr>
        <p:spPr>
          <a:xfrm>
            <a:off x="340842" y="449210"/>
            <a:ext cx="5542473"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The Sample Invitation:</a:t>
            </a:r>
          </a:p>
        </p:txBody>
      </p:sp>
      <p:pic>
        <p:nvPicPr>
          <p:cNvPr id="4100" name="Picture 4" descr="https://lh3.googleusercontent.com/SMpKPpvf4-qR5dNlVXffNWPZj2BnYr_UrvHK6oXWW0gaJYiDC07UuyWKAUnHDIplCNoP3-Sqx-PuI-wqjB8wGQkpMuP6ddcTDPYvaroFnnLmkCbKmygSS-etLDetRSKkaOFigWT63LY"/>
          <p:cNvPicPr>
            <a:picLocks noChangeAspect="1" noChangeArrowheads="1"/>
          </p:cNvPicPr>
          <p:nvPr/>
        </p:nvPicPr>
        <p:blipFill rotWithShape="1">
          <a:blip r:embed="rId4">
            <a:extLst>
              <a:ext uri="{28A0092B-C50C-407E-A947-70E740481C1C}">
                <a14:useLocalDpi xmlns:a14="http://schemas.microsoft.com/office/drawing/2010/main" val="0"/>
              </a:ext>
            </a:extLst>
          </a:blip>
          <a:srcRect l="7173" t="20204" r="6059" b="11503"/>
          <a:stretch/>
        </p:blipFill>
        <p:spPr bwMode="auto">
          <a:xfrm>
            <a:off x="499658" y="988256"/>
            <a:ext cx="5190066" cy="531580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405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6.googleusercontent.com/IjH6Zex6VZYWesVVklw4bFewUeolAHxFCFLEre9qGwC2g5xD82fVUKqr4DbMUqjNrONElQTY7oprVceiZAFxGxH4WEv-lDWoPbTjP_3n94pgME3cq7NvfrwMf0irBkdDUoYdi9LmZKE"/>
          <p:cNvPicPr>
            <a:picLocks noChangeAspect="1" noChangeArrowheads="1"/>
          </p:cNvPicPr>
          <p:nvPr/>
        </p:nvPicPr>
        <p:blipFill rotWithShape="1">
          <a:blip r:embed="rId3">
            <a:extLst>
              <a:ext uri="{28A0092B-C50C-407E-A947-70E740481C1C}">
                <a14:useLocalDpi xmlns:a14="http://schemas.microsoft.com/office/drawing/2010/main" val="0"/>
              </a:ext>
            </a:extLst>
          </a:blip>
          <a:srcRect l="1822" t="1774" r="2261" b="1504"/>
          <a:stretch/>
        </p:blipFill>
        <p:spPr bwMode="auto">
          <a:xfrm>
            <a:off x="2" y="2"/>
            <a:ext cx="4636319" cy="60451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lh3.googleusercontent.com/hKcomcYKNrD2_S2zecqdenolz9abmtTqZLthJySLNw6qCT59fdYnteV0-Va4fCOcINRSmCoP6vmQzZU7ID3qLTt85uMBL9YFMuXTt5bGYRLzzr1mUtKMLBLt21OtZzc4kc5A58PkurE"/>
          <p:cNvPicPr>
            <a:picLocks noChangeAspect="1" noChangeArrowheads="1"/>
          </p:cNvPicPr>
          <p:nvPr/>
        </p:nvPicPr>
        <p:blipFill rotWithShape="1">
          <a:blip r:embed="rId4">
            <a:extLst>
              <a:ext uri="{28A0092B-C50C-407E-A947-70E740481C1C}">
                <a14:useLocalDpi xmlns:a14="http://schemas.microsoft.com/office/drawing/2010/main" val="0"/>
              </a:ext>
            </a:extLst>
          </a:blip>
          <a:srcRect l="1725" t="1585" r="2324" b="1556"/>
          <a:stretch/>
        </p:blipFill>
        <p:spPr bwMode="auto">
          <a:xfrm>
            <a:off x="4559332" y="728135"/>
            <a:ext cx="4584668" cy="59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880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https://lh4.googleusercontent.com/ZulYRR-FGd0Ramp65PCJ8mCZsu7s2lsHzo9Splsdkw4eWP5noLh4FzCOpw2gXPeEdPy5TgS6YuZLYkS66WhVA5K3Sv2eA3cwz425iJ9eOm26PQVer59iHgKCxqCUpkIW8SgK_-EsWQI"/>
          <p:cNvPicPr>
            <a:picLocks noChangeAspect="1" noChangeArrowheads="1"/>
          </p:cNvPicPr>
          <p:nvPr/>
        </p:nvPicPr>
        <p:blipFill rotWithShape="1">
          <a:blip r:embed="rId3">
            <a:extLst>
              <a:ext uri="{28A0092B-C50C-407E-A947-70E740481C1C}">
                <a14:useLocalDpi xmlns:a14="http://schemas.microsoft.com/office/drawing/2010/main" val="0"/>
              </a:ext>
            </a:extLst>
          </a:blip>
          <a:srcRect l="1672" t="1382" r="5518" b="1555"/>
          <a:stretch/>
        </p:blipFill>
        <p:spPr bwMode="auto">
          <a:xfrm>
            <a:off x="4575202" y="620878"/>
            <a:ext cx="4568798" cy="585299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lh3.googleusercontent.com/iI2yH_ncR-lm1QupbkGG-GVajHqsJfuwz7If3ELPSUyOBR-73JjURDgWcKaFpl6A4degWlcH4yK76L9Fga41wcTX9iiTxRu_CEqJWjgoNk6ErZQ1jhW7a65PQOwpE6UvekJvT_PNqvY"/>
          <p:cNvPicPr>
            <a:picLocks noChangeAspect="1" noChangeArrowheads="1"/>
          </p:cNvPicPr>
          <p:nvPr/>
        </p:nvPicPr>
        <p:blipFill rotWithShape="1">
          <a:blip r:embed="rId4">
            <a:extLst>
              <a:ext uri="{28A0092B-C50C-407E-A947-70E740481C1C}">
                <a14:useLocalDpi xmlns:a14="http://schemas.microsoft.com/office/drawing/2010/main" val="0"/>
              </a:ext>
            </a:extLst>
          </a:blip>
          <a:srcRect l="5868" t="1357" r="1904" b="2714"/>
          <a:stretch/>
        </p:blipFill>
        <p:spPr bwMode="auto">
          <a:xfrm>
            <a:off x="0" y="575733"/>
            <a:ext cx="4575202" cy="5881212"/>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p:cNvSpPr/>
          <p:nvPr/>
        </p:nvSpPr>
        <p:spPr>
          <a:xfrm>
            <a:off x="6501938" y="1608666"/>
            <a:ext cx="369331" cy="364067"/>
          </a:xfrm>
          <a:prstGeom prst="star5">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5-Point Star 6"/>
          <p:cNvSpPr/>
          <p:nvPr/>
        </p:nvSpPr>
        <p:spPr>
          <a:xfrm>
            <a:off x="3823269" y="5833533"/>
            <a:ext cx="369331" cy="364067"/>
          </a:xfrm>
          <a:prstGeom prst="star5">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p:cNvCxnSpPr/>
          <p:nvPr/>
        </p:nvCxnSpPr>
        <p:spPr>
          <a:xfrm>
            <a:off x="4007934" y="3911600"/>
            <a:ext cx="470933"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0067" y="3937001"/>
            <a:ext cx="2177534" cy="1921933"/>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0067" y="5892802"/>
            <a:ext cx="2177534" cy="474133"/>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21469" y="4817533"/>
            <a:ext cx="2191266" cy="77893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4500" y="3031067"/>
            <a:ext cx="1608667" cy="369332"/>
          </a:xfrm>
          <a:prstGeom prst="rect">
            <a:avLst/>
          </a:prstGeom>
          <a:solidFill>
            <a:schemeClr val="accent4"/>
          </a:solidFill>
        </p:spPr>
        <p:txBody>
          <a:bodyPr wrap="square" rtlCol="0">
            <a:spAutoFit/>
          </a:bodyPr>
          <a:lstStyle/>
          <a:p>
            <a:pPr algn="ctr"/>
            <a:r>
              <a:rPr lang="en-US" b="1" dirty="0" smtClean="0"/>
              <a:t>Who to count!</a:t>
            </a:r>
            <a:endParaRPr lang="en-US" b="1" dirty="0"/>
          </a:p>
        </p:txBody>
      </p:sp>
      <p:sp>
        <p:nvSpPr>
          <p:cNvPr id="14" name="TextBox 13"/>
          <p:cNvSpPr txBox="1"/>
          <p:nvPr/>
        </p:nvSpPr>
        <p:spPr>
          <a:xfrm>
            <a:off x="7152271" y="4455067"/>
            <a:ext cx="1608667" cy="1200329"/>
          </a:xfrm>
          <a:prstGeom prst="rect">
            <a:avLst/>
          </a:prstGeom>
          <a:solidFill>
            <a:schemeClr val="accent4"/>
          </a:solidFill>
        </p:spPr>
        <p:txBody>
          <a:bodyPr wrap="square" rtlCol="0">
            <a:spAutoFit/>
          </a:bodyPr>
          <a:lstStyle/>
          <a:p>
            <a:pPr algn="ctr"/>
            <a:r>
              <a:rPr lang="en-US" b="1" dirty="0" smtClean="0"/>
              <a:t>Sex</a:t>
            </a:r>
          </a:p>
          <a:p>
            <a:pPr algn="ctr"/>
            <a:r>
              <a:rPr lang="en-US" b="1" dirty="0" smtClean="0"/>
              <a:t>Age</a:t>
            </a:r>
          </a:p>
          <a:p>
            <a:pPr algn="ctr"/>
            <a:r>
              <a:rPr lang="en-US" b="1" dirty="0" smtClean="0"/>
              <a:t>Hispanic</a:t>
            </a:r>
          </a:p>
          <a:p>
            <a:pPr algn="ctr"/>
            <a:r>
              <a:rPr lang="en-US" b="1" dirty="0" smtClean="0"/>
              <a:t>Race</a:t>
            </a:r>
          </a:p>
        </p:txBody>
      </p:sp>
      <p:sp>
        <p:nvSpPr>
          <p:cNvPr id="12" name="Oval 11"/>
          <p:cNvSpPr/>
          <p:nvPr/>
        </p:nvSpPr>
        <p:spPr>
          <a:xfrm>
            <a:off x="5384800" y="620878"/>
            <a:ext cx="745067" cy="443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266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https://lh6.googleusercontent.com/dwZpc1K-qY4UcZngqFvilyMWST3Pj80p9Q1PcHWFx3K2BQ_dR1sqZKh_kNbbmA4n88sYEKlvQdL7fi2oR1roi6gicQxblzOLnT75s2qAbYnk4GJohH24rka1_vJszPLAVY_JaG-tWx8"/>
          <p:cNvPicPr>
            <a:picLocks noChangeAspect="1" noChangeArrowheads="1"/>
          </p:cNvPicPr>
          <p:nvPr/>
        </p:nvPicPr>
        <p:blipFill rotWithShape="1">
          <a:blip r:embed="rId2">
            <a:extLst>
              <a:ext uri="{28A0092B-C50C-407E-A947-70E740481C1C}">
                <a14:useLocalDpi xmlns:a14="http://schemas.microsoft.com/office/drawing/2010/main" val="0"/>
              </a:ext>
            </a:extLst>
          </a:blip>
          <a:srcRect l="2070" t="1457" r="6480" b="1478"/>
          <a:stretch/>
        </p:blipFill>
        <p:spPr bwMode="auto">
          <a:xfrm>
            <a:off x="4555066" y="293981"/>
            <a:ext cx="4588933" cy="592901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lh4.googleusercontent.com/xT8cNbgJLz7LMwqeVHaufFiFeTrNCrMvY5ab7AT_4gJZ3meF1lGx2Jcx2KOjXqkVulv9dkvGSq2n7Yfo9Fiikg_NmyS5m8b0Gv1v9HmmTQ64PvRHehvRmjh5REHaq6aJjTwjrmKqYxQ"/>
          <p:cNvPicPr>
            <a:picLocks noChangeAspect="1" noChangeArrowheads="1"/>
          </p:cNvPicPr>
          <p:nvPr/>
        </p:nvPicPr>
        <p:blipFill rotWithShape="1">
          <a:blip r:embed="rId3">
            <a:extLst>
              <a:ext uri="{28A0092B-C50C-407E-A947-70E740481C1C}">
                <a14:useLocalDpi xmlns:a14="http://schemas.microsoft.com/office/drawing/2010/main" val="0"/>
              </a:ext>
            </a:extLst>
          </a:blip>
          <a:srcRect l="6085" t="1551" r="1864" b="963"/>
          <a:stretch/>
        </p:blipFill>
        <p:spPr bwMode="auto">
          <a:xfrm>
            <a:off x="-1" y="348332"/>
            <a:ext cx="4555067" cy="587466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223933" y="279193"/>
            <a:ext cx="745067" cy="443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35000" y="348332"/>
            <a:ext cx="745067" cy="443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1601" y="1312333"/>
            <a:ext cx="2133600" cy="99060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1601" y="2336801"/>
            <a:ext cx="2133600" cy="122766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01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https://lh5.googleusercontent.com/BUYkAVeqf48JualFoBAulX7Nqb0KFoAYcUsGpC01GEJGdd-J4KtgQTz6jIpE_Z8xU11zNW_sa67qpBRHluhqtbFh5wMsUmblN-lYgXEClFBS96DI_1vcrmZzR4X9V2_Dr5zXRiyvi9g"/>
          <p:cNvPicPr>
            <a:picLocks noChangeAspect="1" noChangeArrowheads="1"/>
          </p:cNvPicPr>
          <p:nvPr/>
        </p:nvPicPr>
        <p:blipFill rotWithShape="1">
          <a:blip r:embed="rId2">
            <a:extLst>
              <a:ext uri="{28A0092B-C50C-407E-A947-70E740481C1C}">
                <a14:useLocalDpi xmlns:a14="http://schemas.microsoft.com/office/drawing/2010/main" val="0"/>
              </a:ext>
            </a:extLst>
          </a:blip>
          <a:srcRect l="1485" t="1293" r="5964" b="1899"/>
          <a:stretch/>
        </p:blipFill>
        <p:spPr bwMode="auto">
          <a:xfrm>
            <a:off x="4538809" y="774006"/>
            <a:ext cx="4605191" cy="590055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lh3.googleusercontent.com/lvbLwC3LdIgyu9SXIyjGy5xmXxO_m8q3wIuSrjuusy8A9_wkKQx3KuiAi8aVjTl-rCn7K9Tdua8kaLYIHUrW0_cU4D-C3mj_6GPQaXnaiaUEGHX70Ly3btdACV4sYapp2zQlgTxP-qY"/>
          <p:cNvPicPr>
            <a:picLocks noChangeAspect="1" noChangeArrowheads="1"/>
          </p:cNvPicPr>
          <p:nvPr/>
        </p:nvPicPr>
        <p:blipFill rotWithShape="1">
          <a:blip r:embed="rId3">
            <a:extLst>
              <a:ext uri="{28A0092B-C50C-407E-A947-70E740481C1C}">
                <a14:useLocalDpi xmlns:a14="http://schemas.microsoft.com/office/drawing/2010/main" val="0"/>
              </a:ext>
            </a:extLst>
          </a:blip>
          <a:srcRect l="6467" t="1536" r="2378" b="1737"/>
          <a:stretch/>
        </p:blipFill>
        <p:spPr bwMode="auto">
          <a:xfrm>
            <a:off x="1" y="778932"/>
            <a:ext cx="4555938" cy="589562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249333" y="744862"/>
            <a:ext cx="745067" cy="443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60400" y="771666"/>
            <a:ext cx="745067" cy="443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053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https://lh4.googleusercontent.com/9MGm0bnok1t7PIIHfQgqQrSRuH1xjNGR6r5cxCkOSvKZN6hc9DR3tEHCfX1dxKcjPvzEwB2dS4RmkWGlWLK4Zukz6fgyk3UVDMiE0yXNt95a-xmXAOHeyjbeWQA4MQkuJA3HaGhVhd4"/>
          <p:cNvPicPr>
            <a:picLocks noChangeAspect="1" noChangeArrowheads="1"/>
          </p:cNvPicPr>
          <p:nvPr/>
        </p:nvPicPr>
        <p:blipFill rotWithShape="1">
          <a:blip r:embed="rId2">
            <a:extLst>
              <a:ext uri="{28A0092B-C50C-407E-A947-70E740481C1C}">
                <a14:useLocalDpi xmlns:a14="http://schemas.microsoft.com/office/drawing/2010/main" val="0"/>
              </a:ext>
            </a:extLst>
          </a:blip>
          <a:srcRect l="1877" t="1461" r="6273" b="1621"/>
          <a:stretch/>
        </p:blipFill>
        <p:spPr bwMode="auto">
          <a:xfrm>
            <a:off x="4555067" y="406619"/>
            <a:ext cx="4572431" cy="587532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lh3.googleusercontent.com/JkdPzV3i-42rB20IQ6BLwSFwbABbauCL72_P75YyKxh7_Q_YZYdRPLYNakLZj7pCzc8KEHNDIqrW-jp-Szwsoo63G22Qz37KEQYFVI4HgEwn9-lol50LruL3SxiLAIkcqDCzyyl-JVw"/>
          <p:cNvPicPr>
            <a:picLocks noChangeAspect="1" noChangeArrowheads="1"/>
          </p:cNvPicPr>
          <p:nvPr/>
        </p:nvPicPr>
        <p:blipFill rotWithShape="1">
          <a:blip r:embed="rId3">
            <a:extLst>
              <a:ext uri="{28A0092B-C50C-407E-A947-70E740481C1C}">
                <a14:useLocalDpi xmlns:a14="http://schemas.microsoft.com/office/drawing/2010/main" val="0"/>
              </a:ext>
            </a:extLst>
          </a:blip>
          <a:srcRect l="5816" t="1234" r="2120" b="1671"/>
          <a:stretch/>
        </p:blipFill>
        <p:spPr bwMode="auto">
          <a:xfrm>
            <a:off x="935" y="406619"/>
            <a:ext cx="4562599" cy="587532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77334" y="406619"/>
            <a:ext cx="745067" cy="443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94866" y="808988"/>
            <a:ext cx="745067" cy="443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29199" y="1715970"/>
            <a:ext cx="745067" cy="443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29200" y="2595454"/>
            <a:ext cx="745067" cy="443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29200" y="3468267"/>
            <a:ext cx="745067" cy="44307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639733" y="4885267"/>
            <a:ext cx="4360334" cy="778933"/>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155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https://lh6.googleusercontent.com/jpogGqAAq7u28NH4EeEKmd1imztvH0Wpae4M4bXOveCyNPRQljqzE1zwBirsPYKkDY0TIJT43uR45vbO6q-2CjV4CyDQLIKYC2lOYnK_osmdI4xuGwXr6wQYuk2zc_bl-CcDNZafZvI"/>
          <p:cNvPicPr>
            <a:picLocks noChangeAspect="1" noChangeArrowheads="1"/>
          </p:cNvPicPr>
          <p:nvPr/>
        </p:nvPicPr>
        <p:blipFill rotWithShape="1">
          <a:blip r:embed="rId3">
            <a:extLst>
              <a:ext uri="{28A0092B-C50C-407E-A947-70E740481C1C}">
                <a14:useLocalDpi xmlns:a14="http://schemas.microsoft.com/office/drawing/2010/main" val="0"/>
              </a:ext>
            </a:extLst>
          </a:blip>
          <a:srcRect l="1735" t="1646" r="2309" b="1743"/>
          <a:stretch/>
        </p:blipFill>
        <p:spPr bwMode="auto">
          <a:xfrm>
            <a:off x="4568470" y="694267"/>
            <a:ext cx="4493590" cy="583570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lh6.googleusercontent.com/96Ngn9i16a2GbTvtfOnKaGpQe2MsrJ0-fm_y9o9J9q-JMR5LS21BFEejm9zk1GLnRSMpTUfus0ztEvBWZDUofKokC-aGTAAL_nO6wVY8JlJJfF5o9ZC1Awn-vvDBy_W2HVzWx6JUW_8"/>
          <p:cNvPicPr>
            <a:picLocks noChangeAspect="1" noChangeArrowheads="1"/>
          </p:cNvPicPr>
          <p:nvPr/>
        </p:nvPicPr>
        <p:blipFill rotWithShape="1">
          <a:blip r:embed="rId4">
            <a:extLst>
              <a:ext uri="{28A0092B-C50C-407E-A947-70E740481C1C}">
                <a14:useLocalDpi xmlns:a14="http://schemas.microsoft.com/office/drawing/2010/main" val="0"/>
              </a:ext>
            </a:extLst>
          </a:blip>
          <a:srcRect l="1909" t="1571" r="2135" b="1890"/>
          <a:stretch/>
        </p:blipFill>
        <p:spPr bwMode="auto">
          <a:xfrm>
            <a:off x="74881" y="689297"/>
            <a:ext cx="4493589" cy="58406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69933" y="1083733"/>
            <a:ext cx="1676400" cy="999067"/>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87599" y="4652433"/>
            <a:ext cx="1779407" cy="65616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2082339" y="4470399"/>
            <a:ext cx="369331" cy="364067"/>
          </a:xfrm>
          <a:prstGeom prst="star5">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5-Point Star 3"/>
          <p:cNvSpPr/>
          <p:nvPr/>
        </p:nvSpPr>
        <p:spPr>
          <a:xfrm>
            <a:off x="4664671" y="829733"/>
            <a:ext cx="369331" cy="364067"/>
          </a:xfrm>
          <a:prstGeom prst="star5">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184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477" y="6148117"/>
            <a:ext cx="8298350" cy="584775"/>
          </a:xfrm>
          <a:prstGeom prst="rect">
            <a:avLst/>
          </a:prstGeom>
          <a:noFill/>
        </p:spPr>
        <p:txBody>
          <a:bodyPr wrap="square" rtlCol="0">
            <a:spAutoFit/>
          </a:bodyPr>
          <a:lstStyle/>
          <a:p>
            <a:r>
              <a:rPr lang="en-US" sz="2800" b="1" dirty="0">
                <a:solidFill>
                  <a:srgbClr val="254061"/>
                </a:solidFill>
                <a:latin typeface="Century Gothic" panose="020B0502020202020204" pitchFamily="34" charset="0"/>
              </a:rPr>
              <a:t>Census Day is </a:t>
            </a:r>
            <a:r>
              <a:rPr lang="en-US" sz="3200" b="1" dirty="0">
                <a:solidFill>
                  <a:srgbClr val="254061"/>
                </a:solidFill>
                <a:latin typeface="Century Gothic" panose="020B0502020202020204" pitchFamily="34" charset="0"/>
              </a:rPr>
              <a:t>31</a:t>
            </a:r>
            <a:r>
              <a:rPr lang="en-US" sz="2800" b="1" dirty="0">
                <a:solidFill>
                  <a:srgbClr val="254061"/>
                </a:solidFill>
                <a:latin typeface="Century Gothic" panose="020B0502020202020204" pitchFamily="34" charset="0"/>
              </a:rPr>
              <a:t> days away. </a:t>
            </a:r>
            <a:endParaRPr lang="en-US" sz="2800" b="1" dirty="0">
              <a:solidFill>
                <a:srgbClr val="254061"/>
              </a:solidFill>
              <a:latin typeface="Century Gothic" panose="020B0502020202020204" pitchFamily="34" charset="0"/>
            </a:endParaRP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118" t="1816" r="2942" b="4728"/>
          <a:stretch/>
        </p:blipFill>
        <p:spPr>
          <a:xfrm>
            <a:off x="1190625" y="648197"/>
            <a:ext cx="6762750" cy="5334000"/>
          </a:xfrm>
          <a:prstGeom prst="rect">
            <a:avLst/>
          </a:prstGeom>
        </p:spPr>
      </p:pic>
    </p:spTree>
    <p:extLst>
      <p:ext uri="{BB962C8B-B14F-4D97-AF65-F5344CB8AC3E}">
        <p14:creationId xmlns:p14="http://schemas.microsoft.com/office/powerpoint/2010/main" val="4126306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Content Placeholder 2"/>
          <p:cNvSpPr txBox="1">
            <a:spLocks/>
          </p:cNvSpPr>
          <p:nvPr/>
        </p:nvSpPr>
        <p:spPr>
          <a:xfrm>
            <a:off x="340842" y="449210"/>
            <a:ext cx="5542473"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Census Messaging: </a:t>
            </a:r>
          </a:p>
          <a:p>
            <a:pPr marL="0" indent="0">
              <a:buNone/>
              <a:defRPr/>
            </a:pPr>
            <a:r>
              <a:rPr lang="en-US" sz="2400" b="1" dirty="0" smtClean="0">
                <a:solidFill>
                  <a:srgbClr val="205493"/>
                </a:solidFill>
                <a:latin typeface="Century Gothic" panose="020B0502020202020204" pitchFamily="34" charset="0"/>
              </a:rPr>
              <a:t>Reminder</a:t>
            </a:r>
          </a:p>
          <a:p>
            <a:pPr marL="0" indent="0">
              <a:buNone/>
              <a:defRPr/>
            </a:pPr>
            <a:r>
              <a:rPr lang="en-US" sz="1800" b="1" dirty="0" smtClean="0">
                <a:latin typeface="Century Gothic" panose="020B0502020202020204" pitchFamily="34" charset="0"/>
              </a:rPr>
              <a:t>Target outreach to households who have not responded to the Census.</a:t>
            </a:r>
          </a:p>
          <a:p>
            <a:pPr>
              <a:defRPr/>
            </a:pPr>
            <a:r>
              <a:rPr lang="en-US" sz="1800" dirty="0" smtClean="0">
                <a:latin typeface="Century Gothic" panose="020B0502020202020204" pitchFamily="34" charset="0"/>
              </a:rPr>
              <a:t>Starting March 20, 2020, the Census Bureau will provide a map with response rates, updated daily to let you know of areas with low response. </a:t>
            </a:r>
          </a:p>
          <a:p>
            <a:pPr>
              <a:defRPr/>
            </a:pPr>
            <a:r>
              <a:rPr lang="en-US" sz="1800" dirty="0" smtClean="0">
                <a:latin typeface="Century Gothic" panose="020B0502020202020204" pitchFamily="34" charset="0"/>
              </a:rPr>
              <a:t>This can help inform outreach strategies to reach communities yet to participate.</a:t>
            </a:r>
          </a:p>
          <a:p>
            <a:pPr>
              <a:defRPr/>
            </a:pPr>
            <a:r>
              <a:rPr lang="en-US" sz="1800" dirty="0" smtClean="0">
                <a:latin typeface="Century Gothic" panose="020B0502020202020204" pitchFamily="34" charset="0"/>
              </a:rPr>
              <a:t>The Census Bureau will be looking for partners to host Mobile Questionnaire Assistance sites in areas with anticipated and actual low response rates. </a:t>
            </a:r>
          </a:p>
          <a:p>
            <a:pPr>
              <a:defRPr/>
            </a:pPr>
            <a:endParaRPr lang="en-US" sz="1800" dirty="0" smtClean="0">
              <a:latin typeface="Century Gothic" panose="020B0502020202020204" pitchFamily="34" charset="0"/>
            </a:endParaRPr>
          </a:p>
          <a:p>
            <a:pPr marL="0" indent="0">
              <a:buNone/>
              <a:defRPr/>
            </a:pPr>
            <a:endParaRPr lang="en-US" sz="1600" b="1" dirty="0">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Tree>
    <p:extLst>
      <p:ext uri="{BB962C8B-B14F-4D97-AF65-F5344CB8AC3E}">
        <p14:creationId xmlns:p14="http://schemas.microsoft.com/office/powerpoint/2010/main" val="2913345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Content Placeholder 2"/>
          <p:cNvSpPr txBox="1">
            <a:spLocks/>
          </p:cNvSpPr>
          <p:nvPr/>
        </p:nvSpPr>
        <p:spPr>
          <a:xfrm>
            <a:off x="340842" y="449210"/>
            <a:ext cx="5542473"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Census Messaging: </a:t>
            </a:r>
          </a:p>
          <a:p>
            <a:pPr marL="0" indent="0">
              <a:buNone/>
              <a:defRPr/>
            </a:pPr>
            <a:r>
              <a:rPr lang="en-US" sz="2400" b="1" dirty="0" smtClean="0">
                <a:solidFill>
                  <a:srgbClr val="205493"/>
                </a:solidFill>
                <a:latin typeface="Century Gothic" panose="020B0502020202020204" pitchFamily="34" charset="0"/>
              </a:rPr>
              <a:t>Reminder</a:t>
            </a:r>
            <a:endParaRPr lang="en-US" sz="2400" b="1" dirty="0">
              <a:solidFill>
                <a:srgbClr val="205493"/>
              </a:solidFill>
              <a:latin typeface="Century Gothic" panose="020B0502020202020204" pitchFamily="34" charset="0"/>
            </a:endParaRPr>
          </a:p>
        </p:txBody>
      </p:sp>
      <p:pic>
        <p:nvPicPr>
          <p:cNvPr id="13314" name="Picture 2" descr="https://lh6.googleusercontent.com/jRI2OWVsLzKytLuEMr12UIc8JCBOYExxPk7yFH2-XDiJqDP9YpJS5dNbDeTCKXn8EmhB6SrkmOgpX3r5cdyyj_zde0Rw2e0HWAiDjqHNDEe0-NAngnUQRsbTymVi1l-pL9oQvl1qt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27" y="1411002"/>
            <a:ext cx="8353425" cy="32578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38133" y="1117600"/>
            <a:ext cx="3970867" cy="2175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475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Content Placeholder 2"/>
          <p:cNvSpPr txBox="1">
            <a:spLocks/>
          </p:cNvSpPr>
          <p:nvPr/>
        </p:nvSpPr>
        <p:spPr>
          <a:xfrm>
            <a:off x="340843" y="449210"/>
            <a:ext cx="3138014"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Census Messaging: </a:t>
            </a:r>
          </a:p>
          <a:p>
            <a:pPr marL="0" indent="0">
              <a:buNone/>
              <a:defRPr/>
            </a:pPr>
            <a:r>
              <a:rPr lang="en-US" sz="2400" b="1" dirty="0" smtClean="0">
                <a:solidFill>
                  <a:srgbClr val="205493"/>
                </a:solidFill>
                <a:latin typeface="Century Gothic" panose="020B0502020202020204" pitchFamily="34" charset="0"/>
              </a:rPr>
              <a:t>Reminder</a:t>
            </a:r>
          </a:p>
          <a:p>
            <a:pPr marL="0" indent="0">
              <a:buNone/>
              <a:defRPr/>
            </a:pPr>
            <a:r>
              <a:rPr lang="en-US" sz="1800" b="1" dirty="0" smtClean="0">
                <a:latin typeface="Century Gothic" panose="020B0502020202020204" pitchFamily="34" charset="0"/>
              </a:rPr>
              <a:t>How can I identify a census enumerator?</a:t>
            </a:r>
          </a:p>
          <a:p>
            <a:pPr>
              <a:defRPr/>
            </a:pPr>
            <a:r>
              <a:rPr lang="en-US" sz="1800" dirty="0" smtClean="0">
                <a:latin typeface="Century Gothic" panose="020B0502020202020204" pitchFamily="34" charset="0"/>
              </a:rPr>
              <a:t>Photo ID badge</a:t>
            </a:r>
            <a:r>
              <a:rPr lang="en-US" sz="1600" dirty="0" smtClean="0">
                <a:latin typeface="Century Gothic" panose="020B0502020202020204" pitchFamily="34" charset="0"/>
              </a:rPr>
              <a:t> with U.S. Dept. of Commerce watermark</a:t>
            </a:r>
          </a:p>
          <a:p>
            <a:pPr>
              <a:defRPr/>
            </a:pPr>
            <a:r>
              <a:rPr lang="en-US" sz="1800" dirty="0" smtClean="0">
                <a:latin typeface="Century Gothic" panose="020B0502020202020204" pitchFamily="34" charset="0"/>
              </a:rPr>
              <a:t>May also carry a Census Bureau branded bag and other equipment with Census logo</a:t>
            </a:r>
          </a:p>
          <a:p>
            <a:pPr>
              <a:defRPr/>
            </a:pPr>
            <a:r>
              <a:rPr lang="en-US" sz="1800" dirty="0">
                <a:latin typeface="Century Gothic" panose="020B0502020202020204" pitchFamily="34" charset="0"/>
              </a:rPr>
              <a:t>A</a:t>
            </a:r>
            <a:r>
              <a:rPr lang="en-US" sz="1800" dirty="0" smtClean="0">
                <a:latin typeface="Century Gothic" panose="020B0502020202020204" pitchFamily="34" charset="0"/>
              </a:rPr>
              <a:t> phone number will be made available to verify their employment.</a:t>
            </a:r>
          </a:p>
          <a:p>
            <a:pPr>
              <a:defRPr/>
            </a:pPr>
            <a:endParaRPr lang="en-US" sz="1800" b="1" dirty="0" smtClean="0">
              <a:latin typeface="Century Gothic" panose="020B0502020202020204" pitchFamily="34" charset="0"/>
            </a:endParaRPr>
          </a:p>
        </p:txBody>
      </p:sp>
      <p:pic>
        <p:nvPicPr>
          <p:cNvPr id="14338" name="Picture 2" descr="https://lh4.googleusercontent.com/UFV__D6S_VDCrvqU3o3dzCN_anc9UBovJQ9Lkcx8mEr3nFxcf-i-JyG6frTYw0wrHATe5w-SFD_WNKynkpU8h1MBRy-FihO2odDZ2EdjDllJ9klWC--cr6s_VtByP0FBYQxi1hudGX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976" y="381776"/>
            <a:ext cx="5304746" cy="448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134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Content Placeholder 2"/>
          <p:cNvSpPr txBox="1">
            <a:spLocks/>
          </p:cNvSpPr>
          <p:nvPr/>
        </p:nvSpPr>
        <p:spPr>
          <a:xfrm>
            <a:off x="340843" y="449210"/>
            <a:ext cx="6788090"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smtClean="0">
                <a:solidFill>
                  <a:srgbClr val="205493"/>
                </a:solidFill>
                <a:latin typeface="Century Gothic" panose="020B0502020202020204" pitchFamily="34" charset="0"/>
              </a:rPr>
              <a:t>Faith Messaging:</a:t>
            </a:r>
          </a:p>
          <a:p>
            <a:pPr marL="0" indent="0">
              <a:buNone/>
              <a:defRPr/>
            </a:pPr>
            <a:endParaRPr lang="en-US" sz="1800" b="1" dirty="0" smtClean="0">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35811311"/>
              </p:ext>
            </p:extLst>
          </p:nvPr>
        </p:nvGraphicFramePr>
        <p:xfrm>
          <a:off x="681567" y="1112648"/>
          <a:ext cx="7239000" cy="4157980"/>
        </p:xfrm>
        <a:graphic>
          <a:graphicData uri="http://schemas.openxmlformats.org/drawingml/2006/table">
            <a:tbl>
              <a:tblPr/>
              <a:tblGrid>
                <a:gridCol w="3619500">
                  <a:extLst>
                    <a:ext uri="{9D8B030D-6E8A-4147-A177-3AD203B41FA5}">
                      <a16:colId xmlns:a16="http://schemas.microsoft.com/office/drawing/2014/main" val="202639591"/>
                    </a:ext>
                  </a:extLst>
                </a:gridCol>
                <a:gridCol w="3619500">
                  <a:extLst>
                    <a:ext uri="{9D8B030D-6E8A-4147-A177-3AD203B41FA5}">
                      <a16:colId xmlns:a16="http://schemas.microsoft.com/office/drawing/2014/main" val="1135219966"/>
                    </a:ext>
                  </a:extLst>
                </a:gridCol>
              </a:tblGrid>
              <a:tr h="381000">
                <a:tc>
                  <a:txBody>
                    <a:bodyPr/>
                    <a:lstStyle/>
                    <a:p>
                      <a:pPr algn="just" rtl="0" fontAlgn="t">
                        <a:spcBef>
                          <a:spcPts val="0"/>
                        </a:spcBef>
                        <a:spcAft>
                          <a:spcPts val="0"/>
                        </a:spcAft>
                      </a:pPr>
                      <a:r>
                        <a:rPr lang="en-US" sz="1400" b="0" i="0" u="none" strike="noStrike">
                          <a:solidFill>
                            <a:srgbClr val="000000"/>
                          </a:solidFill>
                          <a:effectLst/>
                          <a:latin typeface="Raleway" panose="020B0604020202020204" charset="0"/>
                        </a:rPr>
                        <a:t>Motivating </a:t>
                      </a:r>
                      <a:r>
                        <a:rPr lang="en-US" sz="1400" b="1" i="0" u="none" strike="noStrike">
                          <a:solidFill>
                            <a:srgbClr val="000000"/>
                          </a:solidFill>
                          <a:effectLst/>
                          <a:latin typeface="Raleway" panose="020B0604020202020204" charset="0"/>
                        </a:rPr>
                        <a:t>Black Communities</a:t>
                      </a:r>
                      <a:r>
                        <a:rPr lang="en-US" sz="1400" b="0" i="0" u="none" strike="noStrike">
                          <a:solidFill>
                            <a:srgbClr val="000000"/>
                          </a:solidFill>
                          <a:effectLst/>
                          <a:latin typeface="Raleway" panose="020B0604020202020204" charset="0"/>
                        </a:rPr>
                        <a:t> to Participate in the Census - Color of Change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1100"/>
                        </a:spcAft>
                      </a:pPr>
                      <a:r>
                        <a:rPr lang="en-US" sz="1300" b="0" i="0" u="none" strike="noStrike" dirty="0">
                          <a:solidFill>
                            <a:srgbClr val="4699A8"/>
                          </a:solidFill>
                          <a:effectLst/>
                          <a:latin typeface="Raleway" panose="020B0604020202020204" charset="0"/>
                          <a:hlinkClick r:id="rId4"/>
                        </a:rPr>
                        <a:t>Click Here for the Recording</a:t>
                      </a:r>
                      <a:endParaRPr lang="en-US" dirty="0">
                        <a:effectLst/>
                      </a:endParaRPr>
                    </a:p>
                    <a:p>
                      <a:pPr algn="ctr" rtl="0" fontAlgn="ctr">
                        <a:spcBef>
                          <a:spcPts val="0"/>
                        </a:spcBef>
                        <a:spcAft>
                          <a:spcPts val="1100"/>
                        </a:spcAft>
                      </a:pPr>
                      <a:r>
                        <a:rPr lang="en-US" sz="1300" b="0" i="0" u="none" strike="noStrike" dirty="0">
                          <a:solidFill>
                            <a:srgbClr val="4699A8"/>
                          </a:solidFill>
                          <a:effectLst/>
                          <a:latin typeface="Raleway" panose="020B0604020202020204" charset="0"/>
                          <a:hlinkClick r:id="rId5"/>
                        </a:rPr>
                        <a:t>Click Here for the Slides</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795835925"/>
                  </a:ext>
                </a:extLst>
              </a:tr>
              <a:tr h="381000">
                <a:tc>
                  <a:txBody>
                    <a:bodyPr/>
                    <a:lstStyle/>
                    <a:p>
                      <a:pPr algn="just" rtl="0" fontAlgn="t">
                        <a:spcBef>
                          <a:spcPts val="0"/>
                        </a:spcBef>
                        <a:spcAft>
                          <a:spcPts val="0"/>
                        </a:spcAft>
                      </a:pPr>
                      <a:r>
                        <a:rPr lang="en-US" sz="1400" b="0" i="0" u="none" strike="noStrike">
                          <a:solidFill>
                            <a:srgbClr val="000000"/>
                          </a:solidFill>
                          <a:effectLst/>
                          <a:latin typeface="Raleway" panose="020B0604020202020204" charset="0"/>
                        </a:rPr>
                        <a:t>Census 2020: Research and Messaging - NALEO (</a:t>
                      </a:r>
                      <a:r>
                        <a:rPr lang="en-US" sz="1400" b="1" i="0" u="none" strike="noStrike">
                          <a:solidFill>
                            <a:srgbClr val="000000"/>
                          </a:solidFill>
                          <a:effectLst/>
                          <a:latin typeface="Raleway" panose="020B0604020202020204" charset="0"/>
                        </a:rPr>
                        <a:t>Hispanic/Latinx Communitie</a:t>
                      </a:r>
                      <a:r>
                        <a:rPr lang="en-US" sz="1400" b="0" i="0" u="none" strike="noStrike">
                          <a:solidFill>
                            <a:srgbClr val="000000"/>
                          </a:solidFill>
                          <a:effectLst/>
                          <a:latin typeface="Raleway" panose="020B0604020202020204" charset="0"/>
                        </a:rPr>
                        <a:t>s) </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1100"/>
                        </a:spcAft>
                      </a:pPr>
                      <a:r>
                        <a:rPr lang="en-US" sz="1300" b="0" i="0" u="none" strike="noStrike" dirty="0">
                          <a:solidFill>
                            <a:srgbClr val="4699A8"/>
                          </a:solidFill>
                          <a:effectLst/>
                          <a:latin typeface="Raleway" panose="020B0604020202020204" charset="0"/>
                          <a:hlinkClick r:id="rId6"/>
                        </a:rPr>
                        <a:t>Click Here for the Recording</a:t>
                      </a:r>
                      <a:endParaRPr lang="en-US" dirty="0">
                        <a:effectLst/>
                      </a:endParaRPr>
                    </a:p>
                    <a:p>
                      <a:pPr algn="ctr" rtl="0" fontAlgn="ctr">
                        <a:spcBef>
                          <a:spcPts val="0"/>
                        </a:spcBef>
                        <a:spcAft>
                          <a:spcPts val="1100"/>
                        </a:spcAft>
                      </a:pPr>
                      <a:r>
                        <a:rPr lang="en-US" sz="1300" b="0" i="0" u="none" strike="noStrike" dirty="0">
                          <a:solidFill>
                            <a:srgbClr val="4699A8"/>
                          </a:solidFill>
                          <a:effectLst/>
                          <a:latin typeface="Raleway" panose="020B0604020202020204" charset="0"/>
                          <a:hlinkClick r:id="rId7"/>
                        </a:rPr>
                        <a:t>Click Here for the Slides</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94448437"/>
                  </a:ext>
                </a:extLst>
              </a:tr>
              <a:tr h="381000">
                <a:tc>
                  <a:txBody>
                    <a:bodyPr/>
                    <a:lstStyle/>
                    <a:p>
                      <a:pPr algn="just" rtl="0" fontAlgn="t">
                        <a:spcBef>
                          <a:spcPts val="0"/>
                        </a:spcBef>
                        <a:spcAft>
                          <a:spcPts val="0"/>
                        </a:spcAft>
                      </a:pPr>
                      <a:r>
                        <a:rPr lang="en-US" sz="1400" b="1" i="0" u="none" strike="noStrike">
                          <a:solidFill>
                            <a:srgbClr val="000000"/>
                          </a:solidFill>
                          <a:effectLst/>
                          <a:latin typeface="Raleway" panose="020B0604020202020204" charset="0"/>
                        </a:rPr>
                        <a:t>AAPI</a:t>
                      </a:r>
                      <a:r>
                        <a:rPr lang="en-US" sz="1400" b="0" i="0" u="none" strike="noStrike">
                          <a:solidFill>
                            <a:srgbClr val="000000"/>
                          </a:solidFill>
                          <a:effectLst/>
                          <a:latin typeface="Raleway" panose="020B0604020202020204" charset="0"/>
                        </a:rPr>
                        <a:t> Messaging Research on the 2020 Census - Asian Americans Advancing Justice </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1100"/>
                        </a:spcAft>
                      </a:pPr>
                      <a:r>
                        <a:rPr lang="en-US" sz="1300" b="0" i="0" u="none" strike="noStrike">
                          <a:solidFill>
                            <a:srgbClr val="4699A8"/>
                          </a:solidFill>
                          <a:effectLst/>
                          <a:latin typeface="Raleway" panose="020B0604020202020204" charset="0"/>
                          <a:hlinkClick r:id="rId8"/>
                        </a:rPr>
                        <a:t>Click Here for the Recording</a:t>
                      </a:r>
                      <a:endParaRPr lang="en-US">
                        <a:effectLst/>
                      </a:endParaRPr>
                    </a:p>
                    <a:p>
                      <a:pPr algn="ctr" rtl="0" fontAlgn="ctr">
                        <a:spcBef>
                          <a:spcPts val="0"/>
                        </a:spcBef>
                        <a:spcAft>
                          <a:spcPts val="1100"/>
                        </a:spcAft>
                      </a:pPr>
                      <a:r>
                        <a:rPr lang="en-US" sz="1300" b="0" i="0" u="none" strike="noStrike">
                          <a:solidFill>
                            <a:srgbClr val="4699A8"/>
                          </a:solidFill>
                          <a:effectLst/>
                          <a:latin typeface="Raleway" panose="020B0604020202020204" charset="0"/>
                          <a:hlinkClick r:id="rId9"/>
                        </a:rPr>
                        <a:t>Click Here for the Slides</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65458052"/>
                  </a:ext>
                </a:extLst>
              </a:tr>
              <a:tr h="381000">
                <a:tc>
                  <a:txBody>
                    <a:bodyPr/>
                    <a:lstStyle/>
                    <a:p>
                      <a:pPr algn="just" rtl="0" fontAlgn="t">
                        <a:spcBef>
                          <a:spcPts val="0"/>
                        </a:spcBef>
                        <a:spcAft>
                          <a:spcPts val="0"/>
                        </a:spcAft>
                      </a:pPr>
                      <a:r>
                        <a:rPr lang="en-US" sz="1400" b="0" i="0" u="none" strike="noStrike">
                          <a:solidFill>
                            <a:srgbClr val="000000"/>
                          </a:solidFill>
                          <a:effectLst/>
                          <a:latin typeface="Raleway" panose="020B0604020202020204" charset="0"/>
                        </a:rPr>
                        <a:t>2020 Census Barriers, Attitudes, and Motivators Study (CBAMS) Survey and Focus Groups - Census Bureau </a:t>
                      </a:r>
                      <a:r>
                        <a:rPr lang="en-US" sz="1400" b="1" i="0" u="none" strike="noStrike">
                          <a:solidFill>
                            <a:srgbClr val="000000"/>
                          </a:solidFill>
                          <a:effectLst/>
                          <a:latin typeface="Raleway" panose="020B0604020202020204" charset="0"/>
                        </a:rPr>
                        <a:t>(General)</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1100"/>
                        </a:spcAft>
                      </a:pPr>
                      <a:r>
                        <a:rPr lang="en-US" sz="1300" b="0" i="0" u="none" strike="noStrike">
                          <a:solidFill>
                            <a:srgbClr val="4699A8"/>
                          </a:solidFill>
                          <a:effectLst/>
                          <a:latin typeface="Raleway" panose="020B0604020202020204" charset="0"/>
                          <a:hlinkClick r:id="rId10"/>
                        </a:rPr>
                        <a:t>Click Here for the Recording</a:t>
                      </a:r>
                      <a:endParaRPr lang="en-US">
                        <a:effectLst/>
                      </a:endParaRPr>
                    </a:p>
                    <a:p>
                      <a:pPr algn="ctr" rtl="0" fontAlgn="ctr">
                        <a:spcBef>
                          <a:spcPts val="0"/>
                        </a:spcBef>
                        <a:spcAft>
                          <a:spcPts val="1100"/>
                        </a:spcAft>
                      </a:pPr>
                      <a:r>
                        <a:rPr lang="en-US" sz="1300" b="0" i="0" u="none" strike="noStrike">
                          <a:solidFill>
                            <a:srgbClr val="4699A8"/>
                          </a:solidFill>
                          <a:effectLst/>
                          <a:latin typeface="Raleway" panose="020B0604020202020204" charset="0"/>
                          <a:hlinkClick r:id="rId11"/>
                        </a:rPr>
                        <a:t>Click Here for the Slides</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033328056"/>
                  </a:ext>
                </a:extLst>
              </a:tr>
              <a:tr h="381000">
                <a:tc>
                  <a:txBody>
                    <a:bodyPr/>
                    <a:lstStyle/>
                    <a:p>
                      <a:pPr algn="just" rtl="0" fontAlgn="t">
                        <a:spcBef>
                          <a:spcPts val="0"/>
                        </a:spcBef>
                        <a:spcAft>
                          <a:spcPts val="0"/>
                        </a:spcAft>
                      </a:pPr>
                      <a:r>
                        <a:rPr lang="en-US" sz="1400" b="0" i="0" u="none" strike="noStrike">
                          <a:solidFill>
                            <a:srgbClr val="000000"/>
                          </a:solidFill>
                          <a:effectLst/>
                          <a:latin typeface="Raleway" panose="020B0604020202020204" charset="0"/>
                        </a:rPr>
                        <a:t>2020 Census: </a:t>
                      </a:r>
                      <a:r>
                        <a:rPr lang="en-US" sz="1400" b="1" i="0" u="none" strike="noStrike">
                          <a:solidFill>
                            <a:srgbClr val="000000"/>
                          </a:solidFill>
                          <a:effectLst/>
                          <a:latin typeface="Raleway" panose="020B0604020202020204" charset="0"/>
                        </a:rPr>
                        <a:t>Arab American</a:t>
                      </a:r>
                      <a:r>
                        <a:rPr lang="en-US" sz="1400" b="0" i="0" u="none" strike="noStrike">
                          <a:solidFill>
                            <a:srgbClr val="000000"/>
                          </a:solidFill>
                          <a:effectLst/>
                          <a:latin typeface="Raleway" panose="020B0604020202020204" charset="0"/>
                        </a:rPr>
                        <a:t> Research and Messaging - American-Arab Anti-Discrimination Committee and Arab American Institute </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1100"/>
                        </a:spcAft>
                      </a:pPr>
                      <a:r>
                        <a:rPr lang="en-US" sz="1300" b="0" i="0" u="none" strike="noStrike" dirty="0">
                          <a:solidFill>
                            <a:srgbClr val="4699A8"/>
                          </a:solidFill>
                          <a:effectLst/>
                          <a:latin typeface="Raleway" panose="020B0604020202020204" charset="0"/>
                          <a:hlinkClick r:id="rId12"/>
                        </a:rPr>
                        <a:t>Click Here for the Recording </a:t>
                      </a:r>
                      <a:endParaRPr lang="en-US" dirty="0">
                        <a:effectLst/>
                      </a:endParaRPr>
                    </a:p>
                    <a:p>
                      <a:pPr algn="ctr" rtl="0" fontAlgn="ctr">
                        <a:spcBef>
                          <a:spcPts val="0"/>
                        </a:spcBef>
                        <a:spcAft>
                          <a:spcPts val="1100"/>
                        </a:spcAft>
                      </a:pPr>
                      <a:r>
                        <a:rPr lang="en-US" sz="1300" b="0" i="0" u="none" strike="noStrike" dirty="0">
                          <a:solidFill>
                            <a:srgbClr val="4699A8"/>
                          </a:solidFill>
                          <a:effectLst/>
                          <a:latin typeface="Raleway" panose="020B0604020202020204" charset="0"/>
                          <a:hlinkClick r:id="rId13"/>
                        </a:rPr>
                        <a:t>Click Here for the Slides </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429443271"/>
                  </a:ext>
                </a:extLst>
              </a:tr>
            </a:tbl>
          </a:graphicData>
        </a:graphic>
      </p:graphicFrame>
    </p:spTree>
    <p:extLst>
      <p:ext uri="{BB962C8B-B14F-4D97-AF65-F5344CB8AC3E}">
        <p14:creationId xmlns:p14="http://schemas.microsoft.com/office/powerpoint/2010/main" val="1335773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1043847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lh4.googleusercontent.com/5OptFbyEvXpvHKZzQ4ysapu5LGw3FWAzPUqYRTqQp6DBk_pAiI33Q8yfS1IBza07iTGuFxLTj8vg2E5robrqN6Ytq4owmCuUAApB8gYOafmvgmZOw1tMujoewrIA4mmIEOIsLp_vQy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2099611"/>
            <a:ext cx="4522295" cy="2277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26733" y="4250267"/>
            <a:ext cx="4224867" cy="646331"/>
          </a:xfrm>
          <a:prstGeom prst="rect">
            <a:avLst/>
          </a:prstGeom>
          <a:noFill/>
        </p:spPr>
        <p:txBody>
          <a:bodyPr wrap="square" rtlCol="0">
            <a:spAutoFit/>
          </a:bodyPr>
          <a:lstStyle/>
          <a:p>
            <a:r>
              <a:rPr lang="en-US" dirty="0" smtClean="0"/>
              <a:t>TexasCounts.org</a:t>
            </a:r>
          </a:p>
          <a:p>
            <a:r>
              <a:rPr lang="en-US" dirty="0" smtClean="0"/>
              <a:t>Faith-Based Communities Sub-Committee</a:t>
            </a:r>
            <a:endParaRPr lang="en-US" dirty="0"/>
          </a:p>
        </p:txBody>
      </p:sp>
    </p:spTree>
    <p:extLst>
      <p:ext uri="{BB962C8B-B14F-4D97-AF65-F5344CB8AC3E}">
        <p14:creationId xmlns:p14="http://schemas.microsoft.com/office/powerpoint/2010/main" val="2108084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29161" y="1717344"/>
            <a:ext cx="5816325" cy="3222170"/>
            <a:chOff x="2819400" y="1905006"/>
            <a:chExt cx="6194121" cy="3428581"/>
          </a:xfrm>
        </p:grpSpPr>
        <p:sp>
          <p:nvSpPr>
            <p:cNvPr id="9" name="Rectangle 8"/>
            <p:cNvSpPr/>
            <p:nvPr/>
          </p:nvSpPr>
          <p:spPr>
            <a:xfrm>
              <a:off x="2819400" y="1905006"/>
              <a:ext cx="4677250" cy="818731"/>
            </a:xfrm>
            <a:prstGeom prst="rect">
              <a:avLst/>
            </a:prstGeom>
          </p:spPr>
          <p:txBody>
            <a:bodyPr wrap="none">
              <a:spAutoFit/>
            </a:bodyPr>
            <a:lstStyle/>
            <a:p>
              <a:pPr eaLnBrk="1" hangingPunct="1">
                <a:buNone/>
              </a:pPr>
              <a:r>
                <a:rPr lang="en-US" sz="4400" dirty="0">
                  <a:solidFill>
                    <a:schemeClr val="accent5">
                      <a:lumMod val="50000"/>
                    </a:schemeClr>
                  </a:solidFill>
                  <a:latin typeface="+mj-lt"/>
                </a:rPr>
                <a:t>Lila Valencia, Ph.D.</a:t>
              </a:r>
            </a:p>
          </p:txBody>
        </p:sp>
        <p:grpSp>
          <p:nvGrpSpPr>
            <p:cNvPr id="10" name="Group 9"/>
            <p:cNvGrpSpPr/>
            <p:nvPr/>
          </p:nvGrpSpPr>
          <p:grpSpPr>
            <a:xfrm>
              <a:off x="3159701" y="2877393"/>
              <a:ext cx="5853820" cy="2456194"/>
              <a:chOff x="1600524" y="3504238"/>
              <a:chExt cx="5853819" cy="2456194"/>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524" y="5419306"/>
                <a:ext cx="380534" cy="380536"/>
              </a:xfrm>
              <a:prstGeom prst="rect">
                <a:avLst/>
              </a:prstGeom>
            </p:spPr>
          </p:pic>
          <p:sp>
            <p:nvSpPr>
              <p:cNvPr id="14" name="TextBox 13"/>
              <p:cNvSpPr txBox="1"/>
              <p:nvPr/>
            </p:nvSpPr>
            <p:spPr>
              <a:xfrm>
                <a:off x="2122976" y="3504238"/>
                <a:ext cx="5331367" cy="2456194"/>
              </a:xfrm>
              <a:prstGeom prst="rect">
                <a:avLst/>
              </a:prstGeom>
              <a:noFill/>
            </p:spPr>
            <p:txBody>
              <a:bodyPr wrap="square" rtlCol="0">
                <a:spAutoFit/>
              </a:bodyPr>
              <a:lstStyle/>
              <a:p>
                <a:pPr>
                  <a:lnSpc>
                    <a:spcPct val="150000"/>
                  </a:lnSpc>
                </a:pPr>
                <a:r>
                  <a:rPr lang="en-US" sz="2400" dirty="0">
                    <a:solidFill>
                      <a:schemeClr val="accent5">
                        <a:lumMod val="50000"/>
                      </a:schemeClr>
                    </a:solidFill>
                  </a:rPr>
                  <a:t>(512) 936-3542</a:t>
                </a:r>
              </a:p>
              <a:p>
                <a:pPr>
                  <a:lnSpc>
                    <a:spcPct val="150000"/>
                  </a:lnSpc>
                </a:pPr>
                <a:r>
                  <a:rPr lang="en-US" sz="2400" dirty="0">
                    <a:solidFill>
                      <a:schemeClr val="accent5">
                        <a:lumMod val="50000"/>
                      </a:schemeClr>
                    </a:solidFill>
                  </a:rPr>
                  <a:t>Lila.Valencia@utsa.edu</a:t>
                </a:r>
              </a:p>
              <a:p>
                <a:pPr>
                  <a:lnSpc>
                    <a:spcPct val="150000"/>
                  </a:lnSpc>
                </a:pPr>
                <a:r>
                  <a:rPr lang="en-US" sz="2400" dirty="0">
                    <a:solidFill>
                      <a:schemeClr val="accent5">
                        <a:lumMod val="50000"/>
                      </a:schemeClr>
                    </a:solidFill>
                  </a:rPr>
                  <a:t>demographics.texas.gov</a:t>
                </a:r>
              </a:p>
              <a:p>
                <a:pPr>
                  <a:lnSpc>
                    <a:spcPct val="150000"/>
                  </a:lnSpc>
                </a:pPr>
                <a:r>
                  <a:rPr lang="en-US" sz="2400" dirty="0">
                    <a:solidFill>
                      <a:schemeClr val="accent5">
                        <a:lumMod val="50000"/>
                      </a:schemeClr>
                    </a:solidFill>
                  </a:rPr>
                  <a:t>@</a:t>
                </a:r>
                <a:r>
                  <a:rPr lang="en-US" sz="2400" dirty="0">
                    <a:solidFill>
                      <a:schemeClr val="accent5">
                        <a:lumMod val="50000"/>
                      </a:schemeClr>
                    </a:solidFill>
                  </a:rPr>
                  <a:t>TexasDemography</a:t>
                </a:r>
              </a:p>
            </p:txBody>
          </p:sp>
        </p:grpSp>
        <p:pic>
          <p:nvPicPr>
            <p:cNvPr id="11" name="Picture 10"/>
            <p:cNvPicPr>
              <a:picLocks noChangeAspect="1"/>
            </p:cNvPicPr>
            <p:nvPr/>
          </p:nvPicPr>
          <p:blipFill>
            <a:blip r:embed="rId3"/>
            <a:stretch>
              <a:fillRect/>
            </a:stretch>
          </p:blipFill>
          <p:spPr>
            <a:xfrm>
              <a:off x="3145478" y="4240534"/>
              <a:ext cx="367960" cy="367960"/>
            </a:xfrm>
            <a:prstGeom prst="rect">
              <a:avLst/>
            </a:prstGeom>
          </p:spPr>
        </p:pic>
      </p:grpSp>
      <p:sp>
        <p:nvSpPr>
          <p:cNvPr id="2" name="Slide Number Placeholder 1"/>
          <p:cNvSpPr>
            <a:spLocks noGrp="1"/>
          </p:cNvSpPr>
          <p:nvPr>
            <p:ph type="sldNum" sz="quarter" idx="4294967295"/>
          </p:nvPr>
        </p:nvSpPr>
        <p:spPr>
          <a:xfrm>
            <a:off x="8326438" y="6407152"/>
            <a:ext cx="817562" cy="314325"/>
          </a:xfrm>
        </p:spPr>
        <p:txBody>
          <a:bodyPr/>
          <a:lstStyle/>
          <a:p>
            <a:fld id="{2BC1FA3B-F0C1-4F58-90BE-DCC7501F4B28}" type="slidenum">
              <a:rPr lang="en-US" smtClean="0"/>
              <a:pPr/>
              <a:t>26</a:t>
            </a:fld>
            <a:endParaRPr lang="en-US" dirty="0"/>
          </a:p>
        </p:txBody>
      </p:sp>
      <p:grpSp>
        <p:nvGrpSpPr>
          <p:cNvPr id="3" name="Group 2"/>
          <p:cNvGrpSpPr/>
          <p:nvPr/>
        </p:nvGrpSpPr>
        <p:grpSpPr>
          <a:xfrm>
            <a:off x="318054" y="5513768"/>
            <a:ext cx="8492573" cy="1344232"/>
            <a:chOff x="318052" y="5513768"/>
            <a:chExt cx="8492573" cy="1344232"/>
          </a:xfrm>
        </p:grpSpPr>
        <p:cxnSp>
          <p:nvCxnSpPr>
            <p:cNvPr id="4" name="Straight Connector 3"/>
            <p:cNvCxnSpPr/>
            <p:nvPr/>
          </p:nvCxnSpPr>
          <p:spPr>
            <a:xfrm>
              <a:off x="318052" y="6453229"/>
              <a:ext cx="2270954" cy="14246"/>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9006" y="5513768"/>
              <a:ext cx="3965986" cy="1344232"/>
            </a:xfrm>
            <a:prstGeom prst="rect">
              <a:avLst/>
            </a:prstGeom>
          </p:spPr>
        </p:pic>
        <p:cxnSp>
          <p:nvCxnSpPr>
            <p:cNvPr id="6" name="Straight Connector 5"/>
            <p:cNvCxnSpPr/>
            <p:nvPr/>
          </p:nvCxnSpPr>
          <p:spPr>
            <a:xfrm>
              <a:off x="6486525" y="6467475"/>
              <a:ext cx="2324100"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AutoShape 2" descr="Image result for telephone icon vector"/>
          <p:cNvSpPr>
            <a:spLocks noChangeAspect="1" noChangeArrowheads="1"/>
          </p:cNvSpPr>
          <p:nvPr/>
        </p:nvSpPr>
        <p:spPr bwMode="auto">
          <a:xfrm>
            <a:off x="1829552" y="3172110"/>
            <a:ext cx="290141" cy="2553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Image result for telephone icon vector"/>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60664" y="2719896"/>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grayscl/>
          </a:blip>
          <a:stretch>
            <a:fillRect/>
          </a:stretch>
        </p:blipFill>
        <p:spPr>
          <a:xfrm>
            <a:off x="2032269" y="3342780"/>
            <a:ext cx="390195" cy="390523"/>
          </a:xfrm>
          <a:prstGeom prst="rect">
            <a:avLst/>
          </a:prstGeom>
        </p:spPr>
      </p:pic>
    </p:spTree>
    <p:extLst>
      <p:ext uri="{BB962C8B-B14F-4D97-AF65-F5344CB8AC3E}">
        <p14:creationId xmlns:p14="http://schemas.microsoft.com/office/powerpoint/2010/main" val="1961938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Content Placeholder 2"/>
          <p:cNvSpPr txBox="1">
            <a:spLocks/>
          </p:cNvSpPr>
          <p:nvPr/>
        </p:nvSpPr>
        <p:spPr>
          <a:xfrm>
            <a:off x="340840" y="449210"/>
            <a:ext cx="8458200"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Texas Hard to Count Populations</a:t>
            </a:r>
          </a:p>
        </p:txBody>
      </p:sp>
      <p:sp>
        <p:nvSpPr>
          <p:cNvPr id="2" name="TextBox 1"/>
          <p:cNvSpPr txBox="1"/>
          <p:nvPr/>
        </p:nvSpPr>
        <p:spPr>
          <a:xfrm>
            <a:off x="5883315" y="1020726"/>
            <a:ext cx="2882261" cy="3970318"/>
          </a:xfrm>
          <a:prstGeom prst="rect">
            <a:avLst/>
          </a:prstGeom>
          <a:noFill/>
        </p:spPr>
        <p:txBody>
          <a:bodyPr wrap="square" rtlCol="0">
            <a:spAutoFit/>
          </a:bodyPr>
          <a:lstStyle/>
          <a:p>
            <a:r>
              <a:rPr lang="en-US" dirty="0">
                <a:solidFill>
                  <a:schemeClr val="accent1">
                    <a:lumMod val="50000"/>
                  </a:schemeClr>
                </a:solidFill>
                <a:latin typeface="Century Gothic" panose="020B0502020202020204" pitchFamily="34" charset="0"/>
              </a:rPr>
              <a:t>In 2010, an estimated 240,000 Texans were undercounted in the Census.</a:t>
            </a:r>
          </a:p>
          <a:p>
            <a:endParaRPr lang="en-US" dirty="0">
              <a:solidFill>
                <a:schemeClr val="accent1">
                  <a:lumMod val="50000"/>
                </a:schemeClr>
              </a:solidFill>
              <a:latin typeface="Century Gothic" panose="020B0502020202020204" pitchFamily="34" charset="0"/>
            </a:endParaRPr>
          </a:p>
          <a:p>
            <a:r>
              <a:rPr lang="en-US" dirty="0">
                <a:solidFill>
                  <a:srgbClr val="205493"/>
                </a:solidFill>
                <a:latin typeface="Century Gothic" panose="020B0502020202020204" pitchFamily="34" charset="0"/>
              </a:rPr>
              <a:t>An estimated 7 million, or nearly 25%, of Texans live in hard to count neighborhoods</a:t>
            </a:r>
            <a:r>
              <a:rPr lang="en-US" dirty="0">
                <a:solidFill>
                  <a:srgbClr val="205493"/>
                </a:solidFill>
                <a:latin typeface="Century Gothic" panose="020B0502020202020204" pitchFamily="34" charset="0"/>
              </a:rPr>
              <a:t>.</a:t>
            </a:r>
          </a:p>
          <a:p>
            <a:endParaRPr lang="en-US" dirty="0">
              <a:solidFill>
                <a:srgbClr val="205493"/>
              </a:solidFill>
              <a:latin typeface="Century Gothic" panose="020B0502020202020204" pitchFamily="34" charset="0"/>
            </a:endParaRPr>
          </a:p>
          <a:p>
            <a:r>
              <a:rPr lang="en-US" dirty="0">
                <a:solidFill>
                  <a:schemeClr val="accent1">
                    <a:lumMod val="50000"/>
                  </a:schemeClr>
                </a:solidFill>
                <a:latin typeface="Century Gothic" panose="020B0502020202020204" pitchFamily="34" charset="0"/>
              </a:rPr>
              <a:t>Some projections indicate up to 500,000 Texans could be undercounted in 2020.</a:t>
            </a:r>
            <a:endParaRPr lang="en-US" dirty="0">
              <a:solidFill>
                <a:schemeClr val="accent1">
                  <a:lumMod val="50000"/>
                </a:schemeClr>
              </a:solidFill>
              <a:latin typeface="Century Gothic" panose="020B0502020202020204" pitchFamily="34" charset="0"/>
            </a:endParaRPr>
          </a:p>
        </p:txBody>
      </p:sp>
      <p:sp>
        <p:nvSpPr>
          <p:cNvPr id="12" name="TextBox 11"/>
          <p:cNvSpPr txBox="1"/>
          <p:nvPr/>
        </p:nvSpPr>
        <p:spPr>
          <a:xfrm>
            <a:off x="256956" y="6446423"/>
            <a:ext cx="8763000" cy="246221"/>
          </a:xfrm>
          <a:prstGeom prst="rect">
            <a:avLst/>
          </a:prstGeom>
          <a:noFill/>
        </p:spPr>
        <p:txBody>
          <a:bodyPr wrap="square" rtlCol="0">
            <a:spAutoFit/>
          </a:bodyPr>
          <a:lstStyle/>
          <a:p>
            <a:pPr marL="798513" indent="-798513">
              <a:spcBef>
                <a:spcPct val="50000"/>
              </a:spcBef>
              <a:defRPr/>
            </a:pPr>
            <a:r>
              <a:rPr lang="en-US" sz="1000" dirty="0">
                <a:solidFill>
                  <a:prstClr val="black">
                    <a:lumMod val="50000"/>
                    <a:lumOff val="50000"/>
                  </a:prstClr>
                </a:solidFill>
                <a:latin typeface="Calibri" panose="020F0502020204030204"/>
                <a:cs typeface="Arial" pitchFamily="34" charset="0"/>
              </a:rPr>
              <a:t>Source: </a:t>
            </a:r>
            <a:r>
              <a:rPr lang="en-US" sz="1000" dirty="0">
                <a:solidFill>
                  <a:prstClr val="black">
                    <a:lumMod val="50000"/>
                    <a:lumOff val="50000"/>
                  </a:prstClr>
                </a:solidFill>
                <a:latin typeface="Calibri" panose="020F0502020204030204"/>
                <a:cs typeface="Arial" pitchFamily="34" charset="0"/>
              </a:rPr>
              <a:t>Center for Urban Research of the City University of New York (CUNY) Graduate Center. </a:t>
            </a:r>
            <a:endParaRPr lang="en-US" sz="1000" dirty="0">
              <a:solidFill>
                <a:prstClr val="black">
                  <a:lumMod val="50000"/>
                  <a:lumOff val="50000"/>
                </a:prstClr>
              </a:solidFill>
              <a:latin typeface="Calibri" panose="020F0502020204030204"/>
              <a:cs typeface="Arial" pitchFamily="34" charset="0"/>
            </a:endParaRPr>
          </a:p>
        </p:txBody>
      </p:sp>
      <p:pic>
        <p:nvPicPr>
          <p:cNvPr id="13" name="Google Shape;157;p33"/>
          <p:cNvPicPr preferRelativeResize="0"/>
          <p:nvPr/>
        </p:nvPicPr>
        <p:blipFill rotWithShape="1">
          <a:blip r:embed="rId4">
            <a:alphaModFix/>
          </a:blip>
          <a:srcRect l="3855" r="4342"/>
          <a:stretch/>
        </p:blipFill>
        <p:spPr>
          <a:xfrm>
            <a:off x="307001" y="1020728"/>
            <a:ext cx="5502649" cy="5143501"/>
          </a:xfrm>
          <a:prstGeom prst="rect">
            <a:avLst/>
          </a:prstGeom>
          <a:noFill/>
          <a:ln>
            <a:noFill/>
          </a:ln>
        </p:spPr>
      </p:pic>
    </p:spTree>
    <p:extLst>
      <p:ext uri="{BB962C8B-B14F-4D97-AF65-F5344CB8AC3E}">
        <p14:creationId xmlns:p14="http://schemas.microsoft.com/office/powerpoint/2010/main" val="469087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Content Placeholder 2"/>
          <p:cNvSpPr txBox="1">
            <a:spLocks/>
          </p:cNvSpPr>
          <p:nvPr/>
        </p:nvSpPr>
        <p:spPr>
          <a:xfrm>
            <a:off x="340840" y="449210"/>
            <a:ext cx="8458200"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Texas Hard to Count Populations</a:t>
            </a:r>
          </a:p>
          <a:p>
            <a:pPr marL="0" indent="0">
              <a:buNone/>
              <a:defRPr/>
            </a:pPr>
            <a:r>
              <a:rPr lang="en-US" sz="1800" dirty="0">
                <a:solidFill>
                  <a:srgbClr val="205493"/>
                </a:solidFill>
                <a:latin typeface="Century Gothic" panose="020B0502020202020204" pitchFamily="34" charset="0"/>
              </a:rPr>
              <a:t>Census research has identified populations that are more difficult for the Census Bureau to count. These include:</a:t>
            </a:r>
          </a:p>
          <a:p>
            <a:pPr>
              <a:defRPr/>
            </a:pPr>
            <a:r>
              <a:rPr lang="en-US" sz="1800" b="1" dirty="0">
                <a:solidFill>
                  <a:prstClr val="black"/>
                </a:solidFill>
                <a:latin typeface="Century Gothic" panose="020B0502020202020204" pitchFamily="34" charset="0"/>
              </a:rPr>
              <a:t>People of Color</a:t>
            </a:r>
          </a:p>
          <a:p>
            <a:pPr lvl="1">
              <a:defRPr/>
            </a:pPr>
            <a:r>
              <a:rPr lang="en-US" sz="1800" dirty="0">
                <a:solidFill>
                  <a:prstClr val="black"/>
                </a:solidFill>
                <a:latin typeface="Century Gothic" panose="020B0502020202020204" pitchFamily="34" charset="0"/>
              </a:rPr>
              <a:t>Texas has the second largest number of Hispanics and African Americans and third largest number of Asian populations of all states in the U.S.</a:t>
            </a:r>
          </a:p>
          <a:p>
            <a:pPr>
              <a:defRPr/>
            </a:pPr>
            <a:r>
              <a:rPr lang="en-US" sz="1800" b="1" dirty="0">
                <a:solidFill>
                  <a:prstClr val="black"/>
                </a:solidFill>
                <a:latin typeface="Century Gothic" panose="020B0502020202020204" pitchFamily="34" charset="0"/>
              </a:rPr>
              <a:t>Immigrants</a:t>
            </a:r>
          </a:p>
          <a:p>
            <a:pPr lvl="1">
              <a:defRPr/>
            </a:pPr>
            <a:r>
              <a:rPr lang="en-US" sz="1800" dirty="0">
                <a:solidFill>
                  <a:prstClr val="black"/>
                </a:solidFill>
                <a:latin typeface="Century Gothic" panose="020B0502020202020204" pitchFamily="34" charset="0"/>
              </a:rPr>
              <a:t>An estimated 4.85 million foreign born reside in Texas</a:t>
            </a:r>
            <a:r>
              <a:rPr lang="en-US" sz="1800" dirty="0">
                <a:solidFill>
                  <a:prstClr val="black"/>
                </a:solidFill>
                <a:latin typeface="Century Gothic" panose="020B0502020202020204" pitchFamily="34" charset="0"/>
              </a:rPr>
              <a:t>. </a:t>
            </a:r>
          </a:p>
          <a:p>
            <a:pPr>
              <a:defRPr/>
            </a:pPr>
            <a:r>
              <a:rPr lang="en-US" sz="1800" b="1" dirty="0">
                <a:solidFill>
                  <a:prstClr val="black"/>
                </a:solidFill>
                <a:latin typeface="Century Gothic" panose="020B0502020202020204" pitchFamily="34" charset="0"/>
              </a:rPr>
              <a:t>Children under 5</a:t>
            </a:r>
          </a:p>
          <a:p>
            <a:pPr lvl="1">
              <a:defRPr/>
            </a:pPr>
            <a:r>
              <a:rPr lang="en-US" sz="1800" dirty="0">
                <a:solidFill>
                  <a:prstClr val="black"/>
                </a:solidFill>
                <a:latin typeface="Century Gothic" panose="020B0502020202020204" pitchFamily="34" charset="0"/>
              </a:rPr>
              <a:t>An estimated 5 percent, or about 2.2 million, of kids under the age of 5 were not counted in the 2010 Census, including about 75,000 Texas children. Children who are not biologically related, Hispanic, live in complex households, live in rented housing, and who have very young parents are even more likely not to be counted.</a:t>
            </a:r>
          </a:p>
        </p:txBody>
      </p:sp>
    </p:spTree>
    <p:extLst>
      <p:ext uri="{BB962C8B-B14F-4D97-AF65-F5344CB8AC3E}">
        <p14:creationId xmlns:p14="http://schemas.microsoft.com/office/powerpoint/2010/main" val="1339616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Content Placeholder 2"/>
          <p:cNvSpPr txBox="1">
            <a:spLocks/>
          </p:cNvSpPr>
          <p:nvPr/>
        </p:nvSpPr>
        <p:spPr>
          <a:xfrm>
            <a:off x="340840" y="449210"/>
            <a:ext cx="8458200"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Texas Hard to Count Populations</a:t>
            </a:r>
          </a:p>
          <a:p>
            <a:pPr>
              <a:defRPr/>
            </a:pPr>
            <a:r>
              <a:rPr lang="en-US" sz="1800" b="1" dirty="0">
                <a:solidFill>
                  <a:prstClr val="black"/>
                </a:solidFill>
                <a:latin typeface="Century Gothic" panose="020B0502020202020204" pitchFamily="34" charset="0"/>
              </a:rPr>
              <a:t>Single-Parent </a:t>
            </a:r>
            <a:r>
              <a:rPr lang="en-US" sz="1800" b="1" dirty="0">
                <a:solidFill>
                  <a:prstClr val="black"/>
                </a:solidFill>
                <a:latin typeface="Century Gothic" panose="020B0502020202020204" pitchFamily="34" charset="0"/>
              </a:rPr>
              <a:t>Households</a:t>
            </a:r>
          </a:p>
          <a:p>
            <a:pPr lvl="1">
              <a:defRPr/>
            </a:pPr>
            <a:r>
              <a:rPr lang="en-US" sz="1800" dirty="0">
                <a:solidFill>
                  <a:prstClr val="black"/>
                </a:solidFill>
                <a:latin typeface="Century Gothic" panose="020B0502020202020204" pitchFamily="34" charset="0"/>
              </a:rPr>
              <a:t>An estimated 1.2 million Texas households are single-parent households, and all of these households are households with children under 18 years of age.</a:t>
            </a:r>
          </a:p>
          <a:p>
            <a:pPr>
              <a:defRPr/>
            </a:pPr>
            <a:r>
              <a:rPr lang="en-US" sz="1800" b="1" dirty="0">
                <a:solidFill>
                  <a:prstClr val="black"/>
                </a:solidFill>
                <a:latin typeface="Century Gothic" panose="020B0502020202020204" pitchFamily="34" charset="0"/>
              </a:rPr>
              <a:t>People </a:t>
            </a:r>
            <a:r>
              <a:rPr lang="en-US" sz="1800" b="1" dirty="0">
                <a:solidFill>
                  <a:prstClr val="black"/>
                </a:solidFill>
                <a:latin typeface="Century Gothic" panose="020B0502020202020204" pitchFamily="34" charset="0"/>
              </a:rPr>
              <a:t>with Limited English Proficiency</a:t>
            </a:r>
          </a:p>
          <a:p>
            <a:pPr lvl="1">
              <a:defRPr/>
            </a:pPr>
            <a:r>
              <a:rPr lang="en-US" sz="1800" dirty="0">
                <a:solidFill>
                  <a:prstClr val="black"/>
                </a:solidFill>
                <a:latin typeface="Century Gothic" panose="020B0502020202020204" pitchFamily="34" charset="0"/>
              </a:rPr>
              <a:t>Approximately 8% of Texas households are limited English speaking households, with 85% of these households speaking Spanish, 9% speaking an Asian or Pacific Islander language, 4% speaking Indo-European languages, and 2% speaking other languages. </a:t>
            </a:r>
          </a:p>
          <a:p>
            <a:pPr>
              <a:defRPr/>
            </a:pPr>
            <a:r>
              <a:rPr lang="en-US" sz="1800" b="1" dirty="0">
                <a:solidFill>
                  <a:prstClr val="black"/>
                </a:solidFill>
                <a:latin typeface="Century Gothic" panose="020B0502020202020204" pitchFamily="34" charset="0"/>
              </a:rPr>
              <a:t>People living in Multi-Family Housing</a:t>
            </a:r>
          </a:p>
          <a:p>
            <a:pPr lvl="1">
              <a:defRPr/>
            </a:pPr>
            <a:r>
              <a:rPr lang="en-US" sz="1800" dirty="0">
                <a:solidFill>
                  <a:prstClr val="black"/>
                </a:solidFill>
                <a:latin typeface="Century Gothic" panose="020B0502020202020204" pitchFamily="34" charset="0"/>
              </a:rPr>
              <a:t>Nearly 1 in 4 Texas housing units are in buildings with 2 or more units and 15% of Texas housing units are in buildings with 10 or more units. </a:t>
            </a:r>
            <a:endParaRPr lang="en-US" sz="1800" dirty="0">
              <a:solidFill>
                <a:prstClr val="black"/>
              </a:solidFill>
              <a:latin typeface="Century Gothic" panose="020B0502020202020204" pitchFamily="34" charset="0"/>
            </a:endParaRPr>
          </a:p>
          <a:p>
            <a:pPr marL="0" indent="0">
              <a:buNone/>
              <a:defRPr/>
            </a:pPr>
            <a:endParaRPr lang="en-US" sz="22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578803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Content Placeholder 2"/>
          <p:cNvSpPr txBox="1">
            <a:spLocks/>
          </p:cNvSpPr>
          <p:nvPr/>
        </p:nvSpPr>
        <p:spPr>
          <a:xfrm>
            <a:off x="340840" y="449210"/>
            <a:ext cx="8458200"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Texas Hard to Count Populations</a:t>
            </a:r>
          </a:p>
          <a:p>
            <a:pPr>
              <a:defRPr/>
            </a:pPr>
            <a:r>
              <a:rPr lang="en-US" sz="1800" b="1" dirty="0">
                <a:solidFill>
                  <a:prstClr val="black"/>
                </a:solidFill>
                <a:latin typeface="Century Gothic" panose="020B0502020202020204" pitchFamily="34" charset="0"/>
              </a:rPr>
              <a:t>Renters</a:t>
            </a:r>
          </a:p>
          <a:p>
            <a:pPr lvl="1">
              <a:defRPr/>
            </a:pPr>
            <a:r>
              <a:rPr lang="en-US" sz="1800" dirty="0">
                <a:solidFill>
                  <a:prstClr val="black"/>
                </a:solidFill>
                <a:latin typeface="Century Gothic" panose="020B0502020202020204" pitchFamily="34" charset="0"/>
              </a:rPr>
              <a:t>Over 1 in 3 Texas households are renter occupied</a:t>
            </a:r>
            <a:r>
              <a:rPr lang="en-US" sz="1800" dirty="0">
                <a:solidFill>
                  <a:prstClr val="black"/>
                </a:solidFill>
                <a:latin typeface="Century Gothic" panose="020B0502020202020204" pitchFamily="34" charset="0"/>
              </a:rPr>
              <a:t>.</a:t>
            </a:r>
          </a:p>
          <a:p>
            <a:pPr>
              <a:defRPr/>
            </a:pPr>
            <a:r>
              <a:rPr lang="en-US" sz="1800" b="1" dirty="0">
                <a:solidFill>
                  <a:prstClr val="black"/>
                </a:solidFill>
                <a:latin typeface="Century Gothic" panose="020B0502020202020204" pitchFamily="34" charset="0"/>
              </a:rPr>
              <a:t>Larger </a:t>
            </a:r>
            <a:r>
              <a:rPr lang="en-US" sz="1800" b="1" dirty="0">
                <a:solidFill>
                  <a:prstClr val="black"/>
                </a:solidFill>
                <a:latin typeface="Century Gothic" panose="020B0502020202020204" pitchFamily="34" charset="0"/>
              </a:rPr>
              <a:t>Households</a:t>
            </a:r>
          </a:p>
          <a:p>
            <a:pPr lvl="1">
              <a:defRPr/>
            </a:pPr>
            <a:r>
              <a:rPr lang="en-US" sz="1800" dirty="0">
                <a:solidFill>
                  <a:prstClr val="black"/>
                </a:solidFill>
                <a:latin typeface="Century Gothic" panose="020B0502020202020204" pitchFamily="34" charset="0"/>
              </a:rPr>
              <a:t>Approximately 5% of Texas households are considered crowded households, where more than 1 person per room is living in the household. </a:t>
            </a:r>
            <a:endParaRPr lang="en-US" sz="1800" dirty="0">
              <a:solidFill>
                <a:prstClr val="black"/>
              </a:solidFill>
              <a:latin typeface="Century Gothic" panose="020B0502020202020204" pitchFamily="34" charset="0"/>
            </a:endParaRPr>
          </a:p>
          <a:p>
            <a:pPr>
              <a:defRPr/>
            </a:pPr>
            <a:r>
              <a:rPr lang="en-US" sz="1800" b="1" dirty="0">
                <a:solidFill>
                  <a:prstClr val="black"/>
                </a:solidFill>
                <a:latin typeface="Century Gothic" panose="020B0502020202020204" pitchFamily="34" charset="0"/>
              </a:rPr>
              <a:t>Low Income Populations </a:t>
            </a:r>
          </a:p>
          <a:p>
            <a:pPr lvl="1">
              <a:defRPr/>
            </a:pPr>
            <a:r>
              <a:rPr lang="en-US" sz="1800" dirty="0">
                <a:solidFill>
                  <a:prstClr val="black"/>
                </a:solidFill>
                <a:latin typeface="Century Gothic" panose="020B0502020202020204" pitchFamily="34" charset="0"/>
              </a:rPr>
              <a:t>Approximately 16% (or 4.2 million) of the Texas population lives below the poverty level. </a:t>
            </a:r>
            <a:endParaRPr lang="en-US" sz="1800" dirty="0">
              <a:solidFill>
                <a:prstClr val="black"/>
              </a:solidFill>
              <a:latin typeface="Century Gothic" panose="020B0502020202020204" pitchFamily="34" charset="0"/>
            </a:endParaRPr>
          </a:p>
          <a:p>
            <a:pPr>
              <a:defRPr/>
            </a:pPr>
            <a:endParaRPr lang="en-US" sz="22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109576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Content Placeholder 2"/>
          <p:cNvSpPr txBox="1">
            <a:spLocks/>
          </p:cNvSpPr>
          <p:nvPr/>
        </p:nvSpPr>
        <p:spPr>
          <a:xfrm>
            <a:off x="340840" y="449210"/>
            <a:ext cx="8458200"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Census Messaging</a:t>
            </a:r>
          </a:p>
          <a:p>
            <a:pPr marL="0" indent="0">
              <a:buNone/>
              <a:defRPr/>
            </a:pPr>
            <a:endParaRPr lang="en-US" sz="2400" b="1" dirty="0">
              <a:solidFill>
                <a:srgbClr val="205493"/>
              </a:solidFill>
              <a:latin typeface="Century Gothic" panose="020B0502020202020204" pitchFamily="34" charset="0"/>
            </a:endParaRPr>
          </a:p>
        </p:txBody>
      </p:sp>
      <p:pic>
        <p:nvPicPr>
          <p:cNvPr id="1026" name="Picture 2" descr="https://lh3.googleusercontent.com/I32U2sLodMVXbQDQgQgg0ellwNx6KsW5fVxOSlFXZFJ0gTEmWmd-cpqO3mNdySSwwLxa2LR6YSb-ln4WW4GptiBDWVeI5QRmb2hMXlFXgP4LLFSY3AbOIs8ZshnDEDZIU0CdPCb0ZOA"/>
          <p:cNvPicPr>
            <a:picLocks noChangeAspect="1" noChangeArrowheads="1"/>
          </p:cNvPicPr>
          <p:nvPr/>
        </p:nvPicPr>
        <p:blipFill rotWithShape="1">
          <a:blip r:embed="rId4">
            <a:extLst>
              <a:ext uri="{28A0092B-C50C-407E-A947-70E740481C1C}">
                <a14:useLocalDpi xmlns:a14="http://schemas.microsoft.com/office/drawing/2010/main" val="0"/>
              </a:ext>
            </a:extLst>
          </a:blip>
          <a:srcRect l="913" t="1127" r="911" b="805"/>
          <a:stretch/>
        </p:blipFill>
        <p:spPr bwMode="auto">
          <a:xfrm>
            <a:off x="565206" y="1049868"/>
            <a:ext cx="4004734" cy="51562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883315" y="894602"/>
            <a:ext cx="2915727" cy="3649204"/>
          </a:xfrm>
          <a:prstGeom prst="rect">
            <a:avLst/>
          </a:prstGeom>
          <a:noFill/>
        </p:spPr>
        <p:txBody>
          <a:bodyPr wrap="square" rtlCol="0">
            <a:spAutoFit/>
          </a:bodyPr>
          <a:lstStyle/>
          <a:p>
            <a:pPr defTabSz="914377">
              <a:lnSpc>
                <a:spcPct val="90000"/>
              </a:lnSpc>
              <a:spcBef>
                <a:spcPts val="1000"/>
              </a:spcBef>
              <a:defRPr/>
            </a:pPr>
            <a:r>
              <a:rPr lang="en-US" sz="2400" b="1" dirty="0">
                <a:solidFill>
                  <a:srgbClr val="FF0066"/>
                </a:solidFill>
                <a:latin typeface="Calibri" panose="020F0502020204030204" pitchFamily="34" charset="0"/>
                <a:cs typeface="Calibri" panose="020F0502020204030204" pitchFamily="34" charset="0"/>
              </a:rPr>
              <a:t>Awareness</a:t>
            </a:r>
          </a:p>
          <a:p>
            <a:pPr defTabSz="914377">
              <a:lnSpc>
                <a:spcPct val="90000"/>
              </a:lnSpc>
              <a:spcBef>
                <a:spcPts val="1000"/>
              </a:spcBef>
              <a:defRPr/>
            </a:pPr>
            <a:r>
              <a:rPr lang="en-US" sz="2400" dirty="0">
                <a:latin typeface="Calibri" panose="020F0502020204030204" pitchFamily="34" charset="0"/>
                <a:cs typeface="Calibri" panose="020F0502020204030204" pitchFamily="34" charset="0"/>
              </a:rPr>
              <a:t>January 14-March 12</a:t>
            </a:r>
          </a:p>
          <a:p>
            <a:pPr defTabSz="914377">
              <a:lnSpc>
                <a:spcPct val="90000"/>
              </a:lnSpc>
              <a:spcBef>
                <a:spcPts val="1000"/>
              </a:spcBef>
              <a:defRPr/>
            </a:pPr>
            <a:endParaRPr lang="en-US" sz="2400" dirty="0">
              <a:latin typeface="Calibri" panose="020F0502020204030204" pitchFamily="34" charset="0"/>
              <a:cs typeface="Calibri" panose="020F0502020204030204" pitchFamily="34" charset="0"/>
            </a:endParaRPr>
          </a:p>
          <a:p>
            <a:pPr defTabSz="914377">
              <a:lnSpc>
                <a:spcPct val="90000"/>
              </a:lnSpc>
              <a:spcBef>
                <a:spcPts val="1000"/>
              </a:spcBef>
              <a:defRPr/>
            </a:pPr>
            <a:r>
              <a:rPr lang="en-US" sz="2400" b="1" dirty="0">
                <a:solidFill>
                  <a:srgbClr val="990033"/>
                </a:solidFill>
                <a:latin typeface="Calibri" panose="020F0502020204030204" pitchFamily="34" charset="0"/>
                <a:cs typeface="Calibri" panose="020F0502020204030204" pitchFamily="34" charset="0"/>
              </a:rPr>
              <a:t>Motivation</a:t>
            </a:r>
          </a:p>
          <a:p>
            <a:pPr defTabSz="914377">
              <a:lnSpc>
                <a:spcPct val="90000"/>
              </a:lnSpc>
              <a:spcBef>
                <a:spcPts val="1000"/>
              </a:spcBef>
              <a:defRPr/>
            </a:pPr>
            <a:r>
              <a:rPr lang="en-US" sz="2400" dirty="0">
                <a:latin typeface="Calibri" panose="020F0502020204030204" pitchFamily="34" charset="0"/>
                <a:cs typeface="Calibri" panose="020F0502020204030204" pitchFamily="34" charset="0"/>
              </a:rPr>
              <a:t>March 13-May 12</a:t>
            </a:r>
          </a:p>
          <a:p>
            <a:pPr defTabSz="914377">
              <a:lnSpc>
                <a:spcPct val="90000"/>
              </a:lnSpc>
              <a:spcBef>
                <a:spcPts val="1000"/>
              </a:spcBef>
              <a:defRPr/>
            </a:pPr>
            <a:endParaRPr lang="en-US" sz="2400" dirty="0">
              <a:latin typeface="Calibri" panose="020F0502020204030204" pitchFamily="34" charset="0"/>
              <a:cs typeface="Calibri" panose="020F0502020204030204" pitchFamily="34" charset="0"/>
            </a:endParaRPr>
          </a:p>
          <a:p>
            <a:pPr defTabSz="914377">
              <a:lnSpc>
                <a:spcPct val="90000"/>
              </a:lnSpc>
              <a:spcBef>
                <a:spcPts val="1000"/>
              </a:spcBef>
              <a:defRPr/>
            </a:pPr>
            <a:r>
              <a:rPr lang="en-US" sz="2400" b="1" dirty="0">
                <a:solidFill>
                  <a:srgbClr val="9900FF"/>
                </a:solidFill>
                <a:latin typeface="Calibri" panose="020F0502020204030204" pitchFamily="34" charset="0"/>
                <a:cs typeface="Calibri" panose="020F0502020204030204" pitchFamily="34" charset="0"/>
              </a:rPr>
              <a:t>Reminder</a:t>
            </a:r>
            <a:r>
              <a:rPr lang="en-US" sz="2400" dirty="0">
                <a:latin typeface="Calibri" panose="020F0502020204030204" pitchFamily="34" charset="0"/>
                <a:cs typeface="Calibri" panose="020F0502020204030204" pitchFamily="34" charset="0"/>
              </a:rPr>
              <a:t>	</a:t>
            </a:r>
          </a:p>
          <a:p>
            <a:pPr defTabSz="914377">
              <a:lnSpc>
                <a:spcPct val="90000"/>
              </a:lnSpc>
              <a:spcBef>
                <a:spcPts val="1000"/>
              </a:spcBef>
              <a:defRPr/>
            </a:pPr>
            <a:r>
              <a:rPr lang="en-US" sz="2400" dirty="0">
                <a:latin typeface="Calibri" panose="020F0502020204030204" pitchFamily="34" charset="0"/>
                <a:cs typeface="Calibri" panose="020F0502020204030204" pitchFamily="34" charset="0"/>
              </a:rPr>
              <a:t>May 13-June 28</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11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Content Placeholder 2"/>
          <p:cNvSpPr txBox="1">
            <a:spLocks/>
          </p:cNvSpPr>
          <p:nvPr/>
        </p:nvSpPr>
        <p:spPr>
          <a:xfrm>
            <a:off x="340842" y="449210"/>
            <a:ext cx="5542473"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Census Messaging: </a:t>
            </a:r>
          </a:p>
          <a:p>
            <a:pPr marL="0" indent="0">
              <a:buNone/>
              <a:defRPr/>
            </a:pPr>
            <a:r>
              <a:rPr lang="en-US" sz="2400" b="1" dirty="0">
                <a:solidFill>
                  <a:srgbClr val="205493"/>
                </a:solidFill>
                <a:latin typeface="Century Gothic" panose="020B0502020202020204" pitchFamily="34" charset="0"/>
              </a:rPr>
              <a:t>Building Awareness</a:t>
            </a:r>
          </a:p>
          <a:p>
            <a:pPr marL="0" indent="0">
              <a:buNone/>
              <a:defRPr/>
            </a:pPr>
            <a:r>
              <a:rPr lang="en-US" sz="1800" b="1" dirty="0">
                <a:latin typeface="Century Gothic" panose="020B0502020202020204" pitchFamily="34" charset="0"/>
                <a:cs typeface="Calibri" panose="020F0502020204030204" pitchFamily="34" charset="0"/>
              </a:rPr>
              <a:t>Educate your audience about the 2020 Census.</a:t>
            </a:r>
          </a:p>
          <a:p>
            <a:pPr>
              <a:defRPr/>
            </a:pPr>
            <a:r>
              <a:rPr lang="en-US" sz="1800" dirty="0">
                <a:latin typeface="Century Gothic" panose="020B0502020202020204" pitchFamily="34" charset="0"/>
                <a:cs typeface="Calibri" panose="020F0502020204030204" pitchFamily="34" charset="0"/>
              </a:rPr>
              <a:t>Explain why it’s important and how it benefits your community.</a:t>
            </a:r>
          </a:p>
          <a:p>
            <a:pPr>
              <a:defRPr/>
            </a:pPr>
            <a:r>
              <a:rPr lang="en-US" sz="1800" dirty="0">
                <a:latin typeface="Century Gothic" panose="020B0502020202020204" pitchFamily="34" charset="0"/>
                <a:cs typeface="Calibri" panose="020F0502020204030204" pitchFamily="34" charset="0"/>
              </a:rPr>
              <a:t>Inform your audience that the census is easy, safe, and important.</a:t>
            </a:r>
          </a:p>
          <a:p>
            <a:pPr>
              <a:defRPr/>
            </a:pPr>
            <a:r>
              <a:rPr lang="en-US" sz="1800" dirty="0">
                <a:latin typeface="Century Gothic" panose="020B0502020202020204" pitchFamily="34" charset="0"/>
                <a:cs typeface="Calibri" panose="020F0502020204030204" pitchFamily="34" charset="0"/>
              </a:rPr>
              <a:t>Display posters and other materials.</a:t>
            </a:r>
          </a:p>
          <a:p>
            <a:pPr>
              <a:defRPr/>
            </a:pPr>
            <a:r>
              <a:rPr lang="en-US" sz="1800" dirty="0">
                <a:latin typeface="Century Gothic" panose="020B0502020202020204" pitchFamily="34" charset="0"/>
                <a:cs typeface="Calibri" panose="020F0502020204030204" pitchFamily="34" charset="0"/>
              </a:rPr>
              <a:t>Include messaging about the 2020 Census in your emails, social media, blogs, and newsletters.</a:t>
            </a:r>
            <a:endParaRPr lang="en-US" sz="2200" dirty="0">
              <a:latin typeface="Calibri" panose="020F0502020204030204" pitchFamily="34" charset="0"/>
              <a:cs typeface="Calibri" panose="020F0502020204030204" pitchFamily="34" charset="0"/>
            </a:endParaRPr>
          </a:p>
        </p:txBody>
      </p:sp>
      <p:sp>
        <p:nvSpPr>
          <p:cNvPr id="2" name="TextBox 1"/>
          <p:cNvSpPr txBox="1"/>
          <p:nvPr/>
        </p:nvSpPr>
        <p:spPr>
          <a:xfrm>
            <a:off x="5913285" y="1155834"/>
            <a:ext cx="2982440" cy="3649204"/>
          </a:xfrm>
          <a:prstGeom prst="rect">
            <a:avLst/>
          </a:prstGeom>
          <a:noFill/>
        </p:spPr>
        <p:txBody>
          <a:bodyPr wrap="square" rtlCol="0">
            <a:spAutoFit/>
          </a:bodyPr>
          <a:lstStyle/>
          <a:p>
            <a:pPr defTabSz="914377">
              <a:lnSpc>
                <a:spcPct val="90000"/>
              </a:lnSpc>
              <a:spcBef>
                <a:spcPts val="1000"/>
              </a:spcBef>
              <a:defRPr/>
            </a:pPr>
            <a:r>
              <a:rPr lang="en-US" sz="2400" b="1" dirty="0">
                <a:solidFill>
                  <a:srgbClr val="FF0066"/>
                </a:solidFill>
                <a:latin typeface="Calibri" panose="020F0502020204030204" pitchFamily="34" charset="0"/>
                <a:cs typeface="Calibri" panose="020F0502020204030204" pitchFamily="34" charset="0"/>
              </a:rPr>
              <a:t>Awareness</a:t>
            </a:r>
          </a:p>
          <a:p>
            <a:pPr defTabSz="914377">
              <a:lnSpc>
                <a:spcPct val="90000"/>
              </a:lnSpc>
              <a:spcBef>
                <a:spcPts val="1000"/>
              </a:spcBef>
              <a:defRPr/>
            </a:pPr>
            <a:r>
              <a:rPr lang="en-US" sz="2400" dirty="0">
                <a:latin typeface="Calibri" panose="020F0502020204030204" pitchFamily="34" charset="0"/>
                <a:cs typeface="Calibri" panose="020F0502020204030204" pitchFamily="34" charset="0"/>
              </a:rPr>
              <a:t>January 14-March 12</a:t>
            </a:r>
          </a:p>
          <a:p>
            <a:pPr defTabSz="914377">
              <a:lnSpc>
                <a:spcPct val="90000"/>
              </a:lnSpc>
              <a:spcBef>
                <a:spcPts val="1000"/>
              </a:spcBef>
              <a:defRPr/>
            </a:pPr>
            <a:endParaRPr lang="en-US" sz="2400" dirty="0">
              <a:latin typeface="Calibri" panose="020F0502020204030204" pitchFamily="34" charset="0"/>
              <a:cs typeface="Calibri" panose="020F0502020204030204" pitchFamily="34" charset="0"/>
            </a:endParaRPr>
          </a:p>
          <a:p>
            <a:pPr defTabSz="914377">
              <a:lnSpc>
                <a:spcPct val="90000"/>
              </a:lnSpc>
              <a:spcBef>
                <a:spcPts val="1000"/>
              </a:spcBef>
              <a:defRPr/>
            </a:pPr>
            <a:r>
              <a:rPr lang="en-US" sz="2400" b="1" dirty="0">
                <a:solidFill>
                  <a:srgbClr val="990033"/>
                </a:solidFill>
                <a:latin typeface="Calibri" panose="020F0502020204030204" pitchFamily="34" charset="0"/>
                <a:cs typeface="Calibri" panose="020F0502020204030204" pitchFamily="34" charset="0"/>
              </a:rPr>
              <a:t>Motivation</a:t>
            </a:r>
          </a:p>
          <a:p>
            <a:pPr defTabSz="914377">
              <a:lnSpc>
                <a:spcPct val="90000"/>
              </a:lnSpc>
              <a:spcBef>
                <a:spcPts val="1000"/>
              </a:spcBef>
              <a:defRPr/>
            </a:pPr>
            <a:r>
              <a:rPr lang="en-US" sz="2400" dirty="0">
                <a:latin typeface="Calibri" panose="020F0502020204030204" pitchFamily="34" charset="0"/>
                <a:cs typeface="Calibri" panose="020F0502020204030204" pitchFamily="34" charset="0"/>
              </a:rPr>
              <a:t>March 13-May 12</a:t>
            </a:r>
          </a:p>
          <a:p>
            <a:pPr defTabSz="914377">
              <a:lnSpc>
                <a:spcPct val="90000"/>
              </a:lnSpc>
              <a:spcBef>
                <a:spcPts val="1000"/>
              </a:spcBef>
              <a:defRPr/>
            </a:pPr>
            <a:endParaRPr lang="en-US" sz="2400" dirty="0">
              <a:latin typeface="Calibri" panose="020F0502020204030204" pitchFamily="34" charset="0"/>
              <a:cs typeface="Calibri" panose="020F0502020204030204" pitchFamily="34" charset="0"/>
            </a:endParaRPr>
          </a:p>
          <a:p>
            <a:pPr defTabSz="914377">
              <a:lnSpc>
                <a:spcPct val="90000"/>
              </a:lnSpc>
              <a:spcBef>
                <a:spcPts val="1000"/>
              </a:spcBef>
              <a:defRPr/>
            </a:pPr>
            <a:r>
              <a:rPr lang="en-US" sz="2400" b="1" dirty="0">
                <a:solidFill>
                  <a:srgbClr val="9900FF"/>
                </a:solidFill>
                <a:latin typeface="Calibri" panose="020F0502020204030204" pitchFamily="34" charset="0"/>
                <a:cs typeface="Calibri" panose="020F0502020204030204" pitchFamily="34" charset="0"/>
              </a:rPr>
              <a:t>Reminder</a:t>
            </a:r>
            <a:r>
              <a:rPr lang="en-US" sz="2400" dirty="0">
                <a:latin typeface="Calibri" panose="020F0502020204030204" pitchFamily="34" charset="0"/>
                <a:cs typeface="Calibri" panose="020F0502020204030204" pitchFamily="34" charset="0"/>
              </a:rPr>
              <a:t>		</a:t>
            </a:r>
          </a:p>
          <a:p>
            <a:pPr defTabSz="914377">
              <a:lnSpc>
                <a:spcPct val="90000"/>
              </a:lnSpc>
              <a:spcBef>
                <a:spcPts val="1000"/>
              </a:spcBef>
              <a:defRPr/>
            </a:pPr>
            <a:r>
              <a:rPr lang="en-US" sz="2400" dirty="0">
                <a:latin typeface="Calibri" panose="020F0502020204030204" pitchFamily="34" charset="0"/>
                <a:cs typeface="Calibri" panose="020F0502020204030204" pitchFamily="34" charset="0"/>
              </a:rPr>
              <a:t>May 13-June 28</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4147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4.googleusercontent.com/b0waownzNnIoBRyivz_0xqG1SBQn1tMQPdZ9i6Ig0L010IQLd_SwJI1VxqLOziEP8x1Supr3saf3OEbyslM56-DV1nAKr2Dq8G7FIkuTG8lRN_ORHZsPObERESl7-l3xhzqfYJ53Af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268" y="1347757"/>
            <a:ext cx="7108811" cy="39777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3313" y="4989200"/>
            <a:ext cx="3062978" cy="1684638"/>
          </a:xfrm>
          <a:prstGeom prst="rect">
            <a:avLst/>
          </a:prstGeom>
        </p:spPr>
      </p:pic>
      <p:sp>
        <p:nvSpPr>
          <p:cNvPr id="4" name="Rectangle 3"/>
          <p:cNvSpPr/>
          <p:nvPr/>
        </p:nvSpPr>
        <p:spPr>
          <a:xfrm>
            <a:off x="0" y="0"/>
            <a:ext cx="914400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 name="Rectangle 5"/>
          <p:cNvSpPr/>
          <p:nvPr/>
        </p:nvSpPr>
        <p:spPr>
          <a:xfrm>
            <a:off x="0" y="6643816"/>
            <a:ext cx="9139880" cy="214184"/>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 name="Rectangle 6"/>
          <p:cNvSpPr/>
          <p:nvPr/>
        </p:nvSpPr>
        <p:spPr>
          <a:xfrm>
            <a:off x="0"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p:cNvSpPr/>
          <p:nvPr/>
        </p:nvSpPr>
        <p:spPr>
          <a:xfrm>
            <a:off x="8925696" y="214184"/>
            <a:ext cx="214184" cy="6643816"/>
          </a:xfrm>
          <a:prstGeom prst="rect">
            <a:avLst/>
          </a:prstGeom>
          <a:solidFill>
            <a:srgbClr val="205493"/>
          </a:solidFill>
          <a:ln>
            <a:solidFill>
              <a:srgbClr val="2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Content Placeholder 2"/>
          <p:cNvSpPr txBox="1">
            <a:spLocks/>
          </p:cNvSpPr>
          <p:nvPr/>
        </p:nvSpPr>
        <p:spPr>
          <a:xfrm>
            <a:off x="340842" y="449210"/>
            <a:ext cx="5542473" cy="506103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b="1" dirty="0">
                <a:solidFill>
                  <a:srgbClr val="205493"/>
                </a:solidFill>
                <a:latin typeface="Century Gothic" panose="020B0502020202020204" pitchFamily="34" charset="0"/>
              </a:rPr>
              <a:t>Census Messaging: </a:t>
            </a:r>
          </a:p>
          <a:p>
            <a:pPr marL="0" indent="0">
              <a:buNone/>
              <a:defRPr/>
            </a:pPr>
            <a:r>
              <a:rPr lang="en-US" sz="2400" b="1" dirty="0">
                <a:solidFill>
                  <a:srgbClr val="205493"/>
                </a:solidFill>
                <a:latin typeface="Century Gothic" panose="020B0502020202020204" pitchFamily="34" charset="0"/>
              </a:rPr>
              <a:t>Motivation</a:t>
            </a:r>
          </a:p>
        </p:txBody>
      </p:sp>
      <p:sp>
        <p:nvSpPr>
          <p:cNvPr id="5" name="Rectangle 4"/>
          <p:cNvSpPr/>
          <p:nvPr/>
        </p:nvSpPr>
        <p:spPr>
          <a:xfrm>
            <a:off x="651538" y="2844801"/>
            <a:ext cx="1930797" cy="62653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5469236" y="4665136"/>
            <a:ext cx="1243792" cy="49340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651538" y="3674535"/>
            <a:ext cx="3039931" cy="1761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10633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10650</TotalTime>
  <Words>1183</Words>
  <Application>Microsoft Office PowerPoint</Application>
  <PresentationFormat>On-screen Show (4:3)</PresentationFormat>
  <Paragraphs>158</Paragraphs>
  <Slides>26</Slides>
  <Notes>20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26</vt:i4>
      </vt:variant>
    </vt:vector>
  </HeadingPairs>
  <TitlesOfParts>
    <vt:vector size="37" baseType="lpstr">
      <vt:lpstr>MS PGothic</vt:lpstr>
      <vt:lpstr>Arial</vt:lpstr>
      <vt:lpstr>Calibri</vt:lpstr>
      <vt:lpstr>Calibri Light</vt:lpstr>
      <vt:lpstr>Century Gothic</vt:lpstr>
      <vt:lpstr>Raleway</vt:lpstr>
      <vt:lpstr>Office Theme</vt:lpstr>
      <vt:lpstr>2_Office Theme</vt:lpstr>
      <vt:lpstr>1_Office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UTSA/IDSER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Alelhie Lila Valencia</dc:creator>
  <cp:lastModifiedBy>Alelhie Lila Valencia</cp:lastModifiedBy>
  <cp:revision>578</cp:revision>
  <cp:lastPrinted>2018-10-03T15:51:15Z</cp:lastPrinted>
  <dcterms:created xsi:type="dcterms:W3CDTF">2016-06-30T18:52:57Z</dcterms:created>
  <dcterms:modified xsi:type="dcterms:W3CDTF">2020-02-27T23:12:26Z</dcterms:modified>
</cp:coreProperties>
</file>