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73" r:id="rId3"/>
    <p:sldMasterId id="2147483703" r:id="rId4"/>
    <p:sldMasterId id="2147483721" r:id="rId5"/>
    <p:sldMasterId id="2147483734" r:id="rId6"/>
    <p:sldMasterId id="2147483747" r:id="rId7"/>
    <p:sldMasterId id="2147483750" r:id="rId8"/>
  </p:sldMasterIdLst>
  <p:notesMasterIdLst>
    <p:notesMasterId r:id="rId41"/>
  </p:notesMasterIdLst>
  <p:sldIdLst>
    <p:sldId id="549" r:id="rId9"/>
    <p:sldId id="695" r:id="rId10"/>
    <p:sldId id="696" r:id="rId11"/>
    <p:sldId id="697" r:id="rId12"/>
    <p:sldId id="698" r:id="rId13"/>
    <p:sldId id="699" r:id="rId14"/>
    <p:sldId id="700" r:id="rId15"/>
    <p:sldId id="701" r:id="rId16"/>
    <p:sldId id="721" r:id="rId17"/>
    <p:sldId id="702" r:id="rId18"/>
    <p:sldId id="703" r:id="rId19"/>
    <p:sldId id="704" r:id="rId20"/>
    <p:sldId id="705" r:id="rId21"/>
    <p:sldId id="706" r:id="rId22"/>
    <p:sldId id="707" r:id="rId23"/>
    <p:sldId id="708" r:id="rId24"/>
    <p:sldId id="709" r:id="rId25"/>
    <p:sldId id="710" r:id="rId26"/>
    <p:sldId id="683" r:id="rId27"/>
    <p:sldId id="690" r:id="rId28"/>
    <p:sldId id="691" r:id="rId29"/>
    <p:sldId id="692" r:id="rId30"/>
    <p:sldId id="693" r:id="rId31"/>
    <p:sldId id="694" r:id="rId32"/>
    <p:sldId id="723" r:id="rId33"/>
    <p:sldId id="715" r:id="rId34"/>
    <p:sldId id="716" r:id="rId35"/>
    <p:sldId id="717" r:id="rId36"/>
    <p:sldId id="718" r:id="rId37"/>
    <p:sldId id="719" r:id="rId38"/>
    <p:sldId id="720" r:id="rId39"/>
    <p:sldId id="544" r:id="rId4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9966FF"/>
    <a:srgbClr val="990033"/>
    <a:srgbClr val="CC0066"/>
    <a:srgbClr val="FF0066"/>
    <a:srgbClr val="CC9900"/>
    <a:srgbClr val="F8A662"/>
    <a:srgbClr val="FFCC00"/>
    <a:srgbClr val="FFFF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1" autoAdjust="0"/>
    <p:restoredTop sz="82021" autoAdjust="0"/>
  </p:normalViewPr>
  <p:slideViewPr>
    <p:cSldViewPr snapToGrid="0">
      <p:cViewPr varScale="1">
        <p:scale>
          <a:sx n="56" d="100"/>
          <a:sy n="56" d="100"/>
        </p:scale>
        <p:origin x="95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nx035\Downloads\Population%20Projections%20for%20Texas%20--%20Report%20(4).csv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nx035\Downloads\Population%20Projections%20for%20Texas%20--%20Report%20(4).csv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Share\Lila_Valencia\Presentations\State_to_State_Migrations_Table_2018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Collaboration\SDC-OSD_Requests\Media\FortWorthStarTelegram\Hernandez\Race-Ethnicity_TX-DFW-TarrantCnty_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idser-fs01\idser\Share\Lila_Valencia\CBPopEstimates\TX_CBPopEst_ASRE_2010-20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Sheet1!$A$20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Sheet1!$B$18:$K$18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Sheet1!$B$20:$K$20</c:f>
              <c:numCache>
                <c:formatCode>#,##0</c:formatCode>
                <c:ptCount val="9"/>
                <c:pt idx="0">
                  <c:v>213651</c:v>
                </c:pt>
                <c:pt idx="1">
                  <c:v>208964</c:v>
                </c:pt>
                <c:pt idx="2">
                  <c:v>205795</c:v>
                </c:pt>
                <c:pt idx="3">
                  <c:v>213541</c:v>
                </c:pt>
                <c:pt idx="4">
                  <c:v>214380</c:v>
                </c:pt>
                <c:pt idx="5">
                  <c:v>212021</c:v>
                </c:pt>
                <c:pt idx="6">
                  <c:v>209690</c:v>
                </c:pt>
                <c:pt idx="7">
                  <c:v>190951</c:v>
                </c:pt>
                <c:pt idx="8">
                  <c:v>175878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0C-47F6-934D-268F7634CCFE}"/>
            </c:ext>
          </c:extLst>
        </c:ser>
        <c:ser>
          <c:idx val="4"/>
          <c:order val="4"/>
          <c:tx>
            <c:strRef>
              <c:f>Sheet1!$A$23</c:f>
              <c:strCache>
                <c:ptCount val="1"/>
                <c:pt idx="0">
                  <c:v>International Migration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Sheet1!$B$18:$K$18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Sheet1!$B$23:$K$23</c:f>
              <c:numCache>
                <c:formatCode>#,##0</c:formatCode>
                <c:ptCount val="9"/>
                <c:pt idx="0">
                  <c:v>70535</c:v>
                </c:pt>
                <c:pt idx="1">
                  <c:v>76954</c:v>
                </c:pt>
                <c:pt idx="2">
                  <c:v>82449</c:v>
                </c:pt>
                <c:pt idx="3">
                  <c:v>95661</c:v>
                </c:pt>
                <c:pt idx="4">
                  <c:v>110155</c:v>
                </c:pt>
                <c:pt idx="5">
                  <c:v>111983</c:v>
                </c:pt>
                <c:pt idx="6">
                  <c:v>110417</c:v>
                </c:pt>
                <c:pt idx="7">
                  <c:v>104976</c:v>
                </c:pt>
                <c:pt idx="8">
                  <c:v>65044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0C-47F6-934D-268F7634CCFE}"/>
            </c:ext>
          </c:extLst>
        </c:ser>
        <c:ser>
          <c:idx val="5"/>
          <c:order val="5"/>
          <c:tx>
            <c:strRef>
              <c:f>Sheet1!$A$24</c:f>
              <c:strCache>
                <c:ptCount val="1"/>
                <c:pt idx="0">
                  <c:v>Domestic Net Migration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Sheet1!$B$18:$K$18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Sheet1!$B$24:$K$24</c:f>
              <c:numCache>
                <c:formatCode>#,##0</c:formatCode>
                <c:ptCount val="9"/>
                <c:pt idx="0">
                  <c:v>117615</c:v>
                </c:pt>
                <c:pt idx="1">
                  <c:v>145513</c:v>
                </c:pt>
                <c:pt idx="2">
                  <c:v>110614</c:v>
                </c:pt>
                <c:pt idx="3">
                  <c:v>163160</c:v>
                </c:pt>
                <c:pt idx="4">
                  <c:v>174200</c:v>
                </c:pt>
                <c:pt idx="5">
                  <c:v>125800</c:v>
                </c:pt>
                <c:pt idx="6">
                  <c:v>79163</c:v>
                </c:pt>
                <c:pt idx="7">
                  <c:v>82569</c:v>
                </c:pt>
                <c:pt idx="8">
                  <c:v>125660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0C-47F6-934D-268F7634CC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69236512"/>
        <c:axId val="469235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Sheet1!$A$19</c15:sqref>
                        </c15:formulaRef>
                      </c:ext>
                    </c:extLst>
                    <c:strCache>
                      <c:ptCount val="1"/>
                      <c:pt idx="0">
                        <c:v>Pop Change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Sheet1!$B$18:$K$18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Sheet1!$B$19:$K$19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402776</c:v>
                      </c:pt>
                      <c:pt idx="1">
                        <c:v>433903</c:v>
                      </c:pt>
                      <c:pt idx="2">
                        <c:v>400952</c:v>
                      </c:pt>
                      <c:pt idx="3">
                        <c:v>475157</c:v>
                      </c:pt>
                      <c:pt idx="4">
                        <c:v>500444</c:v>
                      </c:pt>
                      <c:pt idx="5">
                        <c:v>449982</c:v>
                      </c:pt>
                      <c:pt idx="6">
                        <c:v>399734</c:v>
                      </c:pt>
                      <c:pt idx="7">
                        <c:v>379128</c:v>
                      </c:pt>
                      <c:pt idx="8">
                        <c:v>367215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570C-47F6-934D-268F7634CCFE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Sheet1!$A$21</c15:sqref>
                        </c15:formulaRef>
                      </c:ext>
                    </c:extLst>
                    <c:strCache>
                      <c:ptCount val="1"/>
                      <c:pt idx="0">
                        <c:v>Net Mig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Sheet1!$B$18:$K$18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Sheet1!$B$21:$K$21</c15:sqref>
                        </c15:formulaRef>
                      </c:ext>
                    </c:extLst>
                    <c:numCache>
                      <c:formatCode>#,##0</c:formatCode>
                      <c:ptCount val="9"/>
                      <c:pt idx="0">
                        <c:v>188150</c:v>
                      </c:pt>
                      <c:pt idx="1">
                        <c:v>222467</c:v>
                      </c:pt>
                      <c:pt idx="2">
                        <c:v>193063</c:v>
                      </c:pt>
                      <c:pt idx="3">
                        <c:v>258821</c:v>
                      </c:pt>
                      <c:pt idx="4">
                        <c:v>284355</c:v>
                      </c:pt>
                      <c:pt idx="5">
                        <c:v>237783</c:v>
                      </c:pt>
                      <c:pt idx="6">
                        <c:v>189580</c:v>
                      </c:pt>
                      <c:pt idx="7">
                        <c:v>187545</c:v>
                      </c:pt>
                      <c:pt idx="8">
                        <c:v>190704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70C-47F6-934D-268F7634CCFE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Sheet1!$B$18:$K$18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Sheet1!$B$22:$K$22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70C-47F6-934D-268F7634CCFE}"/>
                  </c:ext>
                </c:extLst>
              </c15:ser>
            </c15:filteredBarSeries>
          </c:ext>
        </c:extLst>
      </c:barChart>
      <c:catAx>
        <c:axId val="46923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35200"/>
        <c:crosses val="autoZero"/>
        <c:auto val="1"/>
        <c:lblAlgn val="ctr"/>
        <c:lblOffset val="100"/>
        <c:noMultiLvlLbl val="0"/>
      </c:catAx>
      <c:valAx>
        <c:axId val="469235200"/>
        <c:scaling>
          <c:orientation val="minMax"/>
          <c:max val="5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23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'Population Projections for Texa'!$A$2</c:f>
              <c:strCache>
                <c:ptCount val="1"/>
                <c:pt idx="0">
                  <c:v>Travis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29-45E3-8321-1C8734D5B5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29-45E3-8321-1C8734D5B5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29-45E3-8321-1C8734D5B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'Population Projections for Texa'!$B$2:$F$2</c:f>
              <c:numCache>
                <c:formatCode>#,##0</c:formatCode>
                <c:ptCount val="5"/>
                <c:pt idx="0">
                  <c:v>1024266</c:v>
                </c:pt>
                <c:pt idx="1">
                  <c:v>1157447</c:v>
                </c:pt>
                <c:pt idx="2">
                  <c:v>1291502</c:v>
                </c:pt>
                <c:pt idx="3">
                  <c:v>1418330</c:v>
                </c:pt>
                <c:pt idx="4">
                  <c:v>1540812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29-45E3-8321-1C8734D5B5A2}"/>
            </c:ext>
          </c:extLst>
        </c:ser>
        <c:ser>
          <c:idx val="2"/>
          <c:order val="1"/>
          <c:tx>
            <c:strRef>
              <c:f>'Population Projections for Texa'!$A$3</c:f>
              <c:strCache>
                <c:ptCount val="1"/>
                <c:pt idx="0">
                  <c:v>Williamson</c:v>
                </c:pt>
              </c:strCache>
            </c:strRef>
          </c:tx>
          <c:spPr>
            <a:ln w="412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29-45E3-8321-1C8734D5B5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29-45E3-8321-1C8734D5B5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29-45E3-8321-1C8734D5B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'Population Projections for Texa'!$B$3:$F$3</c:f>
              <c:numCache>
                <c:formatCode>#,##0</c:formatCode>
                <c:ptCount val="5"/>
                <c:pt idx="0">
                  <c:v>422679</c:v>
                </c:pt>
                <c:pt idx="1">
                  <c:v>500485</c:v>
                </c:pt>
                <c:pt idx="2">
                  <c:v>589914</c:v>
                </c:pt>
                <c:pt idx="3">
                  <c:v>698082</c:v>
                </c:pt>
                <c:pt idx="4">
                  <c:v>830421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29-45E3-8321-1C8734D5B5A2}"/>
            </c:ext>
          </c:extLst>
        </c:ser>
        <c:ser>
          <c:idx val="3"/>
          <c:order val="2"/>
          <c:tx>
            <c:strRef>
              <c:f>'Population Projections for Texa'!$A$4</c:f>
              <c:strCache>
                <c:ptCount val="1"/>
                <c:pt idx="0">
                  <c:v>Hays</c:v>
                </c:pt>
              </c:strCache>
            </c:strRef>
          </c:tx>
          <c:spPr>
            <a:ln w="412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029-45E3-8321-1C8734D5B5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029-45E3-8321-1C8734D5B5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29-45E3-8321-1C8734D5B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'Population Projections for Texa'!$B$4:$F$4</c:f>
              <c:numCache>
                <c:formatCode>#,##0</c:formatCode>
                <c:ptCount val="5"/>
                <c:pt idx="0">
                  <c:v>157107</c:v>
                </c:pt>
                <c:pt idx="1">
                  <c:v>191851</c:v>
                </c:pt>
                <c:pt idx="2">
                  <c:v>234896</c:v>
                </c:pt>
                <c:pt idx="3">
                  <c:v>285370</c:v>
                </c:pt>
                <c:pt idx="4">
                  <c:v>347120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29-45E3-8321-1C8734D5B5A2}"/>
            </c:ext>
          </c:extLst>
        </c:ser>
        <c:ser>
          <c:idx val="4"/>
          <c:order val="3"/>
          <c:tx>
            <c:strRef>
              <c:f>'Population Projections for Texa'!$A$5</c:f>
              <c:strCache>
                <c:ptCount val="1"/>
                <c:pt idx="0">
                  <c:v>Bastrop</c:v>
                </c:pt>
              </c:strCache>
            </c:strRef>
          </c:tx>
          <c:spPr>
            <a:ln w="412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029-45E3-8321-1C8734D5B5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029-45E3-8321-1C8734D5B5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029-45E3-8321-1C8734D5B5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029-45E3-8321-1C8734D5B5A2}"/>
                </c:ext>
              </c:extLst>
            </c:dLbl>
            <c:dLbl>
              <c:idx val="4"/>
              <c:layout>
                <c:manualLayout>
                  <c:x val="-8.5218441262094654E-3"/>
                  <c:y val="-5.3438201249489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8029-45E3-8321-1C8734D5B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'Population Projections for Texa'!$B$5:$F$5</c:f>
              <c:numCache>
                <c:formatCode>#,##0</c:formatCode>
                <c:ptCount val="5"/>
                <c:pt idx="0">
                  <c:v>74171</c:v>
                </c:pt>
                <c:pt idx="1">
                  <c:v>80082</c:v>
                </c:pt>
                <c:pt idx="2">
                  <c:v>86105</c:v>
                </c:pt>
                <c:pt idx="3">
                  <c:v>92519</c:v>
                </c:pt>
                <c:pt idx="4">
                  <c:v>99211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29-45E3-8321-1C8734D5B5A2}"/>
            </c:ext>
          </c:extLst>
        </c:ser>
        <c:ser>
          <c:idx val="5"/>
          <c:order val="4"/>
          <c:tx>
            <c:strRef>
              <c:f>'Population Projections for Texa'!$A$6</c:f>
              <c:strCache>
                <c:ptCount val="1"/>
                <c:pt idx="0">
                  <c:v>Caldwell</c:v>
                </c:pt>
              </c:strCache>
            </c:strRef>
          </c:tx>
          <c:spPr>
            <a:ln w="412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029-45E3-8321-1C8734D5B5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029-45E3-8321-1C8734D5B5A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029-45E3-8321-1C8734D5B5A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029-45E3-8321-1C8734D5B5A2}"/>
                </c:ext>
              </c:extLst>
            </c:dLbl>
            <c:dLbl>
              <c:idx val="4"/>
              <c:layout>
                <c:manualLayout>
                  <c:x val="-7.2457317104377328E-4"/>
                  <c:y val="-1.45519256169847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8029-45E3-8321-1C8734D5B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Texa'!$B$1:$F$1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</c:numCache>
            </c:numRef>
          </c:cat>
          <c:val>
            <c:numRef>
              <c:f>'Population Projections for Texa'!$B$6:$F$6</c:f>
              <c:numCache>
                <c:formatCode>#,##0</c:formatCode>
                <c:ptCount val="5"/>
                <c:pt idx="0">
                  <c:v>38066</c:v>
                </c:pt>
                <c:pt idx="1">
                  <c:v>41044</c:v>
                </c:pt>
                <c:pt idx="2">
                  <c:v>44284</c:v>
                </c:pt>
                <c:pt idx="3">
                  <c:v>47589</c:v>
                </c:pt>
                <c:pt idx="4">
                  <c:v>50777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029-45E3-8321-1C8734D5B5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18624"/>
        <c:axId val="472323544"/>
      </c:lineChart>
      <c:catAx>
        <c:axId val="4723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23544"/>
        <c:crosses val="autoZero"/>
        <c:auto val="1"/>
        <c:lblAlgn val="ctr"/>
        <c:lblOffset val="100"/>
        <c:noMultiLvlLbl val="0"/>
      </c:catAx>
      <c:valAx>
        <c:axId val="472323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1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8385157745829"/>
          <c:y val="3.7572626699615551E-2"/>
          <c:w val="0.7923811666027637"/>
          <c:h val="0.75782050072123275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Projections for Texa'!$B$9</c:f>
              <c:strCache>
                <c:ptCount val="1"/>
                <c:pt idx="0">
                  <c:v>NH 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A60-480D-8A41-0AD99FD6F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Texa'!$A$10:$A$30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'Population Projections for Texa'!$B$10:$B$30</c:f>
              <c:numCache>
                <c:formatCode>#,##0</c:formatCode>
                <c:ptCount val="21"/>
                <c:pt idx="0">
                  <c:v>938474</c:v>
                </c:pt>
                <c:pt idx="1">
                  <c:v>959222</c:v>
                </c:pt>
                <c:pt idx="2">
                  <c:v>980091</c:v>
                </c:pt>
                <c:pt idx="3">
                  <c:v>1000925</c:v>
                </c:pt>
                <c:pt idx="4">
                  <c:v>1021779</c:v>
                </c:pt>
                <c:pt idx="5">
                  <c:v>1042680</c:v>
                </c:pt>
                <c:pt idx="6">
                  <c:v>1063573</c:v>
                </c:pt>
                <c:pt idx="7">
                  <c:v>1084440</c:v>
                </c:pt>
                <c:pt idx="8">
                  <c:v>1105163</c:v>
                </c:pt>
                <c:pt idx="9">
                  <c:v>1125826</c:v>
                </c:pt>
                <c:pt idx="10">
                  <c:v>1146368</c:v>
                </c:pt>
                <c:pt idx="11">
                  <c:v>1166550</c:v>
                </c:pt>
                <c:pt idx="12">
                  <c:v>1186617</c:v>
                </c:pt>
                <c:pt idx="13">
                  <c:v>1206663</c:v>
                </c:pt>
                <c:pt idx="14">
                  <c:v>1226639</c:v>
                </c:pt>
                <c:pt idx="15">
                  <c:v>1246651</c:v>
                </c:pt>
                <c:pt idx="16">
                  <c:v>1266607</c:v>
                </c:pt>
                <c:pt idx="17">
                  <c:v>1286422</c:v>
                </c:pt>
                <c:pt idx="18">
                  <c:v>1306220</c:v>
                </c:pt>
                <c:pt idx="19">
                  <c:v>1325963</c:v>
                </c:pt>
                <c:pt idx="20">
                  <c:v>1345642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60-480D-8A41-0AD99FD6F1BB}"/>
            </c:ext>
          </c:extLst>
        </c:ser>
        <c:ser>
          <c:idx val="1"/>
          <c:order val="1"/>
          <c:tx>
            <c:strRef>
              <c:f>'Population Projections for Texa'!$C$9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60-480D-8A41-0AD99FD6F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Texa'!$A$10:$A$30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'Population Projections for Texa'!$C$10:$C$30</c:f>
              <c:numCache>
                <c:formatCode>#,##0</c:formatCode>
                <c:ptCount val="21"/>
                <c:pt idx="0">
                  <c:v>538313</c:v>
                </c:pt>
                <c:pt idx="1">
                  <c:v>557201</c:v>
                </c:pt>
                <c:pt idx="2">
                  <c:v>576634</c:v>
                </c:pt>
                <c:pt idx="3">
                  <c:v>596451</c:v>
                </c:pt>
                <c:pt idx="4">
                  <c:v>616737</c:v>
                </c:pt>
                <c:pt idx="5">
                  <c:v>637439</c:v>
                </c:pt>
                <c:pt idx="6">
                  <c:v>658696</c:v>
                </c:pt>
                <c:pt idx="7">
                  <c:v>680437</c:v>
                </c:pt>
                <c:pt idx="8">
                  <c:v>702652</c:v>
                </c:pt>
                <c:pt idx="9">
                  <c:v>725402</c:v>
                </c:pt>
                <c:pt idx="10">
                  <c:v>748713</c:v>
                </c:pt>
                <c:pt idx="11">
                  <c:v>772390</c:v>
                </c:pt>
                <c:pt idx="12">
                  <c:v>796664</c:v>
                </c:pt>
                <c:pt idx="13">
                  <c:v>821595</c:v>
                </c:pt>
                <c:pt idx="14">
                  <c:v>847179</c:v>
                </c:pt>
                <c:pt idx="15">
                  <c:v>873446</c:v>
                </c:pt>
                <c:pt idx="16">
                  <c:v>900412</c:v>
                </c:pt>
                <c:pt idx="17">
                  <c:v>928061</c:v>
                </c:pt>
                <c:pt idx="18">
                  <c:v>956437</c:v>
                </c:pt>
                <c:pt idx="19">
                  <c:v>985454</c:v>
                </c:pt>
                <c:pt idx="20">
                  <c:v>1015141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60-480D-8A41-0AD99FD6F1BB}"/>
            </c:ext>
          </c:extLst>
        </c:ser>
        <c:ser>
          <c:idx val="2"/>
          <c:order val="2"/>
          <c:tx>
            <c:strRef>
              <c:f>'Population Projections for Texa'!$D$9</c:f>
              <c:strCache>
                <c:ptCount val="1"/>
                <c:pt idx="0">
                  <c:v>NH Black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A60-480D-8A41-0AD99FD6F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Texa'!$A$10:$A$30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'Population Projections for Texa'!$D$10:$D$30</c:f>
              <c:numCache>
                <c:formatCode>#,##0</c:formatCode>
                <c:ptCount val="21"/>
                <c:pt idx="0">
                  <c:v>120510</c:v>
                </c:pt>
                <c:pt idx="1">
                  <c:v>124045</c:v>
                </c:pt>
                <c:pt idx="2">
                  <c:v>127668</c:v>
                </c:pt>
                <c:pt idx="3">
                  <c:v>131376</c:v>
                </c:pt>
                <c:pt idx="4">
                  <c:v>135115</c:v>
                </c:pt>
                <c:pt idx="5">
                  <c:v>138914</c:v>
                </c:pt>
                <c:pt idx="6">
                  <c:v>142824</c:v>
                </c:pt>
                <c:pt idx="7">
                  <c:v>146793</c:v>
                </c:pt>
                <c:pt idx="8">
                  <c:v>150826</c:v>
                </c:pt>
                <c:pt idx="9">
                  <c:v>154959</c:v>
                </c:pt>
                <c:pt idx="10">
                  <c:v>159155</c:v>
                </c:pt>
                <c:pt idx="11">
                  <c:v>163382</c:v>
                </c:pt>
                <c:pt idx="12">
                  <c:v>167659</c:v>
                </c:pt>
                <c:pt idx="13">
                  <c:v>171970</c:v>
                </c:pt>
                <c:pt idx="14">
                  <c:v>176359</c:v>
                </c:pt>
                <c:pt idx="15">
                  <c:v>180775</c:v>
                </c:pt>
                <c:pt idx="16">
                  <c:v>185200</c:v>
                </c:pt>
                <c:pt idx="17">
                  <c:v>189687</c:v>
                </c:pt>
                <c:pt idx="18">
                  <c:v>194199</c:v>
                </c:pt>
                <c:pt idx="19">
                  <c:v>198722</c:v>
                </c:pt>
                <c:pt idx="20">
                  <c:v>203269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60-480D-8A41-0AD99FD6F1BB}"/>
            </c:ext>
          </c:extLst>
        </c:ser>
        <c:ser>
          <c:idx val="3"/>
          <c:order val="3"/>
          <c:tx>
            <c:strRef>
              <c:f>'Population Projections for Texa'!$E$9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20"/>
              <c:layout>
                <c:manualLayout>
                  <c:x val="-4.8475570863630565E-2"/>
                  <c:y val="-3.322604323795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A60-480D-8A41-0AD99FD6F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Texa'!$A$10:$A$30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'Population Projections for Texa'!$E$10:$E$30</c:f>
              <c:numCache>
                <c:formatCode>#,##0</c:formatCode>
                <c:ptCount val="21"/>
                <c:pt idx="0">
                  <c:v>80980</c:v>
                </c:pt>
                <c:pt idx="1">
                  <c:v>85145</c:v>
                </c:pt>
                <c:pt idx="2">
                  <c:v>89577</c:v>
                </c:pt>
                <c:pt idx="3">
                  <c:v>94203</c:v>
                </c:pt>
                <c:pt idx="4">
                  <c:v>99088</c:v>
                </c:pt>
                <c:pt idx="5">
                  <c:v>104250</c:v>
                </c:pt>
                <c:pt idx="6">
                  <c:v>109712</c:v>
                </c:pt>
                <c:pt idx="7">
                  <c:v>115369</c:v>
                </c:pt>
                <c:pt idx="8">
                  <c:v>121205</c:v>
                </c:pt>
                <c:pt idx="9">
                  <c:v>127236</c:v>
                </c:pt>
                <c:pt idx="10">
                  <c:v>133470</c:v>
                </c:pt>
                <c:pt idx="11">
                  <c:v>139848</c:v>
                </c:pt>
                <c:pt idx="12">
                  <c:v>146513</c:v>
                </c:pt>
                <c:pt idx="13">
                  <c:v>153489</c:v>
                </c:pt>
                <c:pt idx="14">
                  <c:v>160860</c:v>
                </c:pt>
                <c:pt idx="15">
                  <c:v>168667</c:v>
                </c:pt>
                <c:pt idx="16">
                  <c:v>176968</c:v>
                </c:pt>
                <c:pt idx="17">
                  <c:v>185790</c:v>
                </c:pt>
                <c:pt idx="18">
                  <c:v>195154</c:v>
                </c:pt>
                <c:pt idx="19">
                  <c:v>205213</c:v>
                </c:pt>
                <c:pt idx="20">
                  <c:v>215970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A60-480D-8A41-0AD99FD6F1BB}"/>
            </c:ext>
          </c:extLst>
        </c:ser>
        <c:ser>
          <c:idx val="4"/>
          <c:order val="4"/>
          <c:tx>
            <c:strRef>
              <c:f>'Population Projections for Texa'!$F$9</c:f>
              <c:strCache>
                <c:ptCount val="1"/>
                <c:pt idx="0">
                  <c:v>NH Other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A60-480D-8A41-0AD99FD6F1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'Population Projections for Texa'!$A$10:$A$30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'Population Projections for Texa'!$F$10:$F$30</c:f>
              <c:numCache>
                <c:formatCode>#,##0</c:formatCode>
                <c:ptCount val="21"/>
                <c:pt idx="0">
                  <c:v>38012</c:v>
                </c:pt>
                <c:pt idx="1">
                  <c:v>39789</c:v>
                </c:pt>
                <c:pt idx="2">
                  <c:v>41637</c:v>
                </c:pt>
                <c:pt idx="3">
                  <c:v>43556</c:v>
                </c:pt>
                <c:pt idx="4">
                  <c:v>45564</c:v>
                </c:pt>
                <c:pt idx="5">
                  <c:v>47626</c:v>
                </c:pt>
                <c:pt idx="6">
                  <c:v>49738</c:v>
                </c:pt>
                <c:pt idx="7">
                  <c:v>51956</c:v>
                </c:pt>
                <c:pt idx="8">
                  <c:v>54223</c:v>
                </c:pt>
                <c:pt idx="9">
                  <c:v>56558</c:v>
                </c:pt>
                <c:pt idx="10">
                  <c:v>58995</c:v>
                </c:pt>
                <c:pt idx="11">
                  <c:v>61486</c:v>
                </c:pt>
                <c:pt idx="12">
                  <c:v>64055</c:v>
                </c:pt>
                <c:pt idx="13">
                  <c:v>66748</c:v>
                </c:pt>
                <c:pt idx="14">
                  <c:v>69497</c:v>
                </c:pt>
                <c:pt idx="15">
                  <c:v>72351</c:v>
                </c:pt>
                <c:pt idx="16">
                  <c:v>75303</c:v>
                </c:pt>
                <c:pt idx="17">
                  <c:v>78374</c:v>
                </c:pt>
                <c:pt idx="18">
                  <c:v>81554</c:v>
                </c:pt>
                <c:pt idx="19">
                  <c:v>84880</c:v>
                </c:pt>
                <c:pt idx="20">
                  <c:v>88319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A60-480D-8A41-0AD99FD6F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321248"/>
        <c:axId val="472317640"/>
      </c:lineChart>
      <c:catAx>
        <c:axId val="47232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17640"/>
        <c:crosses val="autoZero"/>
        <c:auto val="1"/>
        <c:lblAlgn val="ctr"/>
        <c:lblOffset val="100"/>
        <c:noMultiLvlLbl val="0"/>
      </c:catAx>
      <c:valAx>
        <c:axId val="47231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2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Sheet1!$F$11:$F$31</c:f>
              <c:strCache>
                <c:ptCount val="21"/>
                <c:pt idx="0">
                  <c:v>CA</c:v>
                </c:pt>
                <c:pt idx="1">
                  <c:v>FL</c:v>
                </c:pt>
                <c:pt idx="2">
                  <c:v>MO</c:v>
                </c:pt>
                <c:pt idx="3">
                  <c:v>MD</c:v>
                </c:pt>
                <c:pt idx="4">
                  <c:v>IL</c:v>
                </c:pt>
                <c:pt idx="5">
                  <c:v>LA</c:v>
                </c:pt>
                <c:pt idx="6">
                  <c:v>KS</c:v>
                </c:pt>
                <c:pt idx="7">
                  <c:v>NY</c:v>
                </c:pt>
                <c:pt idx="8">
                  <c:v>VA</c:v>
                </c:pt>
                <c:pt idx="9">
                  <c:v>HI</c:v>
                </c:pt>
                <c:pt idx="10">
                  <c:v>…</c:v>
                </c:pt>
                <c:pt idx="11">
                  <c:v>AR</c:v>
                </c:pt>
                <c:pt idx="12">
                  <c:v>UT</c:v>
                </c:pt>
                <c:pt idx="13">
                  <c:v>WA</c:v>
                </c:pt>
                <c:pt idx="14">
                  <c:v>ME</c:v>
                </c:pt>
                <c:pt idx="15">
                  <c:v>AZ</c:v>
                </c:pt>
                <c:pt idx="16">
                  <c:v>KY</c:v>
                </c:pt>
                <c:pt idx="17">
                  <c:v>NE</c:v>
                </c:pt>
                <c:pt idx="18">
                  <c:v>CO</c:v>
                </c:pt>
                <c:pt idx="19">
                  <c:v>OK</c:v>
                </c:pt>
                <c:pt idx="20">
                  <c:v>GA</c:v>
                </c:pt>
              </c:strCache>
            </c:strRef>
          </c:cat>
          <c:val>
            <c:numRef>
              <c:f>Sheet1!$G$11:$G$31</c:f>
              <c:numCache>
                <c:formatCode>0.00%</c:formatCode>
                <c:ptCount val="21"/>
                <c:pt idx="0">
                  <c:v>0.47496684838662151</c:v>
                </c:pt>
                <c:pt idx="1">
                  <c:v>0.12833357890083985</c:v>
                </c:pt>
                <c:pt idx="2">
                  <c:v>0.10272579932223368</c:v>
                </c:pt>
                <c:pt idx="3">
                  <c:v>6.2560777957860622E-2</c:v>
                </c:pt>
                <c:pt idx="4">
                  <c:v>5.7256519817297777E-2</c:v>
                </c:pt>
                <c:pt idx="5">
                  <c:v>5.4221305436864597E-2</c:v>
                </c:pt>
                <c:pt idx="6">
                  <c:v>4.4153037670055496E-2</c:v>
                </c:pt>
                <c:pt idx="7">
                  <c:v>4.1422326997691668E-2</c:v>
                </c:pt>
                <c:pt idx="8">
                  <c:v>3.7453956092529835E-2</c:v>
                </c:pt>
                <c:pt idx="9">
                  <c:v>3.7385197190707722E-2</c:v>
                </c:pt>
                <c:pt idx="11">
                  <c:v>-1.1335396100387996E-2</c:v>
                </c:pt>
                <c:pt idx="12">
                  <c:v>-1.2189971023034232E-2</c:v>
                </c:pt>
                <c:pt idx="13">
                  <c:v>-1.5421639408673445E-2</c:v>
                </c:pt>
                <c:pt idx="14">
                  <c:v>-1.5431462108933746E-2</c:v>
                </c:pt>
                <c:pt idx="15">
                  <c:v>-1.5883306320907616E-2</c:v>
                </c:pt>
                <c:pt idx="16">
                  <c:v>-2.4743381955699622E-2</c:v>
                </c:pt>
                <c:pt idx="17">
                  <c:v>-3.4084769903246402E-2</c:v>
                </c:pt>
                <c:pt idx="18">
                  <c:v>-5.3248858111094741E-2</c:v>
                </c:pt>
                <c:pt idx="19">
                  <c:v>-6.8375816511959134E-2</c:v>
                </c:pt>
                <c:pt idx="20">
                  <c:v>-8.3601001915426548E-2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C-4BD6-A62A-F76B832E5D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8259624"/>
        <c:axId val="548259952"/>
      </c:barChart>
      <c:catAx>
        <c:axId val="548259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259952"/>
        <c:crosses val="autoZero"/>
        <c:auto val="1"/>
        <c:lblAlgn val="ctr"/>
        <c:lblOffset val="100"/>
        <c:noMultiLvlLbl val="0"/>
      </c:catAx>
      <c:valAx>
        <c:axId val="548259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48259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2010</a:t>
            </a:r>
          </a:p>
        </c:rich>
      </c:tx>
      <c:layout>
        <c:manualLayout>
          <c:xMode val="edge"/>
          <c:yMode val="edge"/>
          <c:x val="0.42000718663055053"/>
          <c:y val="0.82277835916552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269741389578079"/>
          <c:y val="0.12163526140775649"/>
          <c:w val="0.55460517220843852"/>
          <c:h val="0.6819212835390207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43-4A1B-96B6-910CED4D2DB2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43-4A1B-96B6-910CED4D2DB2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43-4A1B-96B6-910CED4D2DB2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43-4A1B-96B6-910CED4D2DB2}"/>
              </c:ext>
            </c:extLst>
          </c:dPt>
          <c:dPt>
            <c:idx val="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43-4A1B-96B6-910CED4D2DB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43-4A1B-96B6-910CED4D2DB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43-4A1B-96B6-910CED4D2DB2}"/>
                </c:ext>
              </c:extLst>
            </c:dLbl>
            <c:dLbl>
              <c:idx val="2"/>
              <c:layout>
                <c:manualLayout>
                  <c:x val="5.983203722922583E-2"/>
                  <c:y val="1.36508705928782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B43-4A1B-96B6-910CED4D2DB2}"/>
                </c:ext>
              </c:extLst>
            </c:dLbl>
            <c:dLbl>
              <c:idx val="3"/>
              <c:layout>
                <c:manualLayout>
                  <c:x val="-8.7913412061446528E-3"/>
                  <c:y val="-3.41049237078376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FB43-4A1B-96B6-910CED4D2DB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B43-4A1B-96B6-910CED4D2D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Sheet1!$B$6:$F$6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NH Asian</c:v>
                </c:pt>
                <c:pt idx="3">
                  <c:v>NH Other</c:v>
                </c:pt>
                <c:pt idx="4">
                  <c:v>Hispanic</c:v>
                </c:pt>
              </c:strCache>
            </c:strRef>
          </c:cat>
          <c:val>
            <c:numRef>
              <c:f>Sheet1!$B$8:$F$8</c:f>
              <c:numCache>
                <c:formatCode>0%</c:formatCode>
                <c:ptCount val="5"/>
                <c:pt idx="0">
                  <c:v>0.4544992255293091</c:v>
                </c:pt>
                <c:pt idx="1">
                  <c:v>0.11532389354924315</c:v>
                </c:pt>
                <c:pt idx="2">
                  <c:v>3.8199306827952653E-2</c:v>
                </c:pt>
                <c:pt idx="3">
                  <c:v>1.5731404839208003E-2</c:v>
                </c:pt>
                <c:pt idx="4">
                  <c:v>0.37624616925428706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B43-4A1B-96B6-910CED4D2DB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Share of Contribution to Total Population Change, 2010-2019</c:v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C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CA-4EEC-84BE-AACCBC63100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CA-4EEC-84BE-AACCBC631004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2CA-4EEC-84BE-AACCBC63100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2CA-4EEC-84BE-AACCBC631004}"/>
              </c:ext>
            </c:extLst>
          </c:dPt>
          <c:dLbls>
            <c:dLbl>
              <c:idx val="0"/>
              <c:numFmt formatCode="#,##0" sourceLinked="0"/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32CA-4EEC-84BE-AACCBC631004}"/>
                </c:ext>
              </c:extLst>
            </c:dLbl>
            <c:dLbl>
              <c:idx val="1"/>
              <c:numFmt formatCode="#,##0" sourceLinked="0"/>
              <c:spPr>
                <a:solidFill>
                  <a:srgbClr val="CC99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2CA-4EEC-84BE-AACCBC631004}"/>
                </c:ext>
              </c:extLst>
            </c:dLbl>
            <c:dLbl>
              <c:idx val="2"/>
              <c:numFmt formatCode="#,##0" sourceLinked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2CA-4EEC-84BE-AACCBC631004}"/>
                </c:ext>
              </c:extLst>
            </c:dLbl>
            <c:dLbl>
              <c:idx val="3"/>
              <c:numFmt formatCode="#,##0" sourceLinked="0"/>
              <c:spPr>
                <a:solidFill>
                  <a:srgbClr val="C0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2CA-4EEC-84BE-AACCBC631004}"/>
                </c:ext>
              </c:extLst>
            </c:dLbl>
            <c:dLbl>
              <c:idx val="4"/>
              <c:layout>
                <c:manualLayout>
                  <c:x val="5.6662094040634964E-3"/>
                  <c:y val="4.2933451736680742E-2"/>
                </c:manualLayout>
              </c:layout>
              <c:numFmt formatCode="#,##0" sourceLinked="0"/>
              <c:spPr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62329493199954"/>
                      <c:h val="6.40379151325869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2CA-4EEC-84BE-AACCBC631004}"/>
                </c:ext>
              </c:extLst>
            </c:dLbl>
            <c:numFmt formatCode="#,##0" sourceLinked="0"/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'2019PopEst&amp;Census2010'!$K$22:$O$22</c:f>
              <c:strCache>
                <c:ptCount val="5"/>
                <c:pt idx="0">
                  <c:v>Hispanic</c:v>
                </c:pt>
                <c:pt idx="1">
                  <c:v>NH Black  </c:v>
                </c:pt>
                <c:pt idx="2">
                  <c:v>NH White  </c:v>
                </c:pt>
                <c:pt idx="3">
                  <c:v>NH Asian  </c:v>
                </c:pt>
                <c:pt idx="4">
                  <c:v>NH Other</c:v>
                </c:pt>
              </c:strCache>
            </c:strRef>
          </c:cat>
          <c:val>
            <c:numRef>
              <c:f>'2019PopEst&amp;Census2010'!$K$23:$O$23</c:f>
              <c:numCache>
                <c:formatCode>General</c:formatCode>
                <c:ptCount val="5"/>
                <c:pt idx="0" formatCode="#,##0">
                  <c:v>2064657</c:v>
                </c:pt>
                <c:pt idx="1">
                  <c:v>601726</c:v>
                </c:pt>
                <c:pt idx="2">
                  <c:v>522136</c:v>
                </c:pt>
                <c:pt idx="3">
                  <c:v>497006</c:v>
                </c:pt>
                <c:pt idx="4">
                  <c:v>164795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2CA-4EEC-84BE-AACCBC63100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85149264"/>
        <c:axId val="585144344"/>
      </c:barChart>
      <c:lineChart>
        <c:grouping val="standard"/>
        <c:varyColors val="0"/>
        <c:ser>
          <c:idx val="1"/>
          <c:order val="1"/>
          <c:tx>
            <c:v>Numeric Change, 2010-2019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'2019PopEst&amp;Census2010'!$K$22:$O$22</c:f>
              <c:strCache>
                <c:ptCount val="5"/>
                <c:pt idx="0">
                  <c:v>Hispanic</c:v>
                </c:pt>
                <c:pt idx="1">
                  <c:v>NH Black  </c:v>
                </c:pt>
                <c:pt idx="2">
                  <c:v>NH White  </c:v>
                </c:pt>
                <c:pt idx="3">
                  <c:v>NH Asian  </c:v>
                </c:pt>
                <c:pt idx="4">
                  <c:v>NH Other</c:v>
                </c:pt>
              </c:strCache>
            </c:strRef>
          </c:cat>
          <c:val>
            <c:numRef>
              <c:f>'2019PopEst&amp;Census2010'!$K$25:$O$25</c:f>
              <c:numCache>
                <c:formatCode>0.0%</c:formatCode>
                <c:ptCount val="5"/>
                <c:pt idx="0">
                  <c:v>0.53622997569033226</c:v>
                </c:pt>
                <c:pt idx="1">
                  <c:v>0.15627947806935527</c:v>
                </c:pt>
                <c:pt idx="2">
                  <c:v>0.13560846890648051</c:v>
                </c:pt>
                <c:pt idx="3">
                  <c:v>0.12908173866068276</c:v>
                </c:pt>
                <c:pt idx="4">
                  <c:v>4.2800338673149245E-2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2CA-4EEC-84BE-AACCBC6310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87755904"/>
        <c:axId val="587759512"/>
      </c:lineChart>
      <c:catAx>
        <c:axId val="58514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144344"/>
        <c:crosses val="autoZero"/>
        <c:auto val="1"/>
        <c:lblAlgn val="ctr"/>
        <c:lblOffset val="100"/>
        <c:noMultiLvlLbl val="0"/>
      </c:catAx>
      <c:valAx>
        <c:axId val="585144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149264"/>
        <c:crosses val="autoZero"/>
        <c:crossBetween val="between"/>
      </c:valAx>
      <c:valAx>
        <c:axId val="587759512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7755904"/>
        <c:crosses val="max"/>
        <c:crossBetween val="between"/>
      </c:valAx>
      <c:catAx>
        <c:axId val="58775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7759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b" anchorCtr="0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0.44663548294925587"/>
          <c:y val="0.88554414162508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534492758178629"/>
          <c:y val="0.10496864005972652"/>
          <c:w val="0.49211111576478472"/>
          <c:h val="0.785815632719408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CA-452C-ACDC-D236B28D5369}"/>
              </c:ext>
            </c:extLst>
          </c:dPt>
          <c:dPt>
            <c:idx val="1"/>
            <c:bubble3D val="0"/>
            <c:spPr>
              <a:solidFill>
                <a:srgbClr val="CC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CA-452C-ACDC-D236B28D5369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CA-452C-ACDC-D236B28D536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CA-452C-ACDC-D236B28D5369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CA-452C-ACDC-D236B28D5369}"/>
              </c:ext>
            </c:extLst>
          </c:dPt>
          <c:dLbls>
            <c:dLbl>
              <c:idx val="3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0CA-452C-ACDC-D236B28D5369}"/>
                </c:ext>
              </c:extLst>
            </c:dLbl>
            <c:dLbl>
              <c:idx val="4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0CA-452C-ACDC-D236B28D53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'2019PopEst&amp;Census2010'!$B$27:$F$27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 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'2019PopEst&amp;Census2010'!$B$29:$F$29</c:f>
              <c:numCache>
                <c:formatCode>0.0%</c:formatCode>
                <c:ptCount val="5"/>
                <c:pt idx="0">
                  <c:v>0.41215419528035724</c:v>
                </c:pt>
                <c:pt idx="1">
                  <c:v>0.1207623248281368</c:v>
                </c:pt>
                <c:pt idx="2">
                  <c:v>0.39749018145025494</c:v>
                </c:pt>
                <c:pt idx="3">
                  <c:v>5.0267450056095897E-2</c:v>
                </c:pt>
                <c:pt idx="4">
                  <c:v>1.9325848385155119E-2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CA-452C-ACDC-D236B28D53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5019862382067E-2"/>
          <c:y val="2.5170264200296954E-2"/>
          <c:w val="0.85187025608285449"/>
          <c:h val="0.829279760724259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NH 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Sheet1!$B$1:$O$2</c15:sqref>
                  </c15:fullRef>
                </c:ext>
              </c:extLst>
              <c:f>Sheet1!$B$1:$O$2</c:f>
              <c:multiLvlStrCache>
                <c:ptCount val="10"/>
                <c:lvl>
                  <c:pt idx="0">
                    <c:v>2010</c:v>
                  </c:pt>
                  <c:pt idx="1">
                    <c:v>2019</c:v>
                  </c:pt>
                  <c:pt idx="2">
                    <c:v>2010</c:v>
                  </c:pt>
                  <c:pt idx="3">
                    <c:v>2019</c:v>
                  </c:pt>
                  <c:pt idx="4">
                    <c:v>2010</c:v>
                  </c:pt>
                  <c:pt idx="5">
                    <c:v>2019</c:v>
                  </c:pt>
                  <c:pt idx="6">
                    <c:v>2010</c:v>
                  </c:pt>
                  <c:pt idx="7">
                    <c:v>2019</c:v>
                  </c:pt>
                  <c:pt idx="8">
                    <c:v>2010</c:v>
                  </c:pt>
                  <c:pt idx="9">
                    <c:v>2019</c:v>
                  </c:pt>
                </c:lvl>
                <c:lvl>
                  <c:pt idx="0">
                    <c:v>Under 18</c:v>
                  </c:pt>
                  <c:pt idx="2">
                    <c:v>18 to 24</c:v>
                  </c:pt>
                  <c:pt idx="4">
                    <c:v>25 to 44</c:v>
                  </c:pt>
                  <c:pt idx="6">
                    <c:v>45 to 64</c:v>
                  </c:pt>
                  <c:pt idx="8">
                    <c:v>65 plus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Sheet1!$B$3:$O$3</c15:sqref>
                  </c15:fullRef>
                </c:ext>
              </c:extLst>
              <c:f>(Sheet1!$B$3:$C$3,Sheet1!$E$3:$F$3,Sheet1!$H$3:$I$3,Sheet1!$K$3:$L$3,Sheet1!$N$3:$O$3)</c:f>
              <c:numCache>
                <c:formatCode>General</c:formatCode>
                <c:ptCount val="10"/>
                <c:pt idx="0">
                  <c:v>2333760</c:v>
                </c:pt>
                <c:pt idx="1">
                  <c:v>2318052</c:v>
                </c:pt>
                <c:pt idx="2">
                  <c:v>998053</c:v>
                </c:pt>
                <c:pt idx="3">
                  <c:v>946773</c:v>
                </c:pt>
                <c:pt idx="4">
                  <c:v>2942776</c:v>
                </c:pt>
                <c:pt idx="5">
                  <c:v>3099483</c:v>
                </c:pt>
                <c:pt idx="6">
                  <c:v>3392112</c:v>
                </c:pt>
                <c:pt idx="7">
                  <c:v>3269780</c:v>
                </c:pt>
                <c:pt idx="8">
                  <c:v>1761937</c:v>
                </c:pt>
                <c:pt idx="9">
                  <c:v>2316686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A8-4820-8C4F-82EB74867B84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NH Black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Sheet1!$B$1:$O$2</c15:sqref>
                  </c15:fullRef>
                </c:ext>
              </c:extLst>
              <c:f>Sheet1!$B$1:$O$2</c:f>
              <c:multiLvlStrCache>
                <c:ptCount val="10"/>
                <c:lvl>
                  <c:pt idx="0">
                    <c:v>2010</c:v>
                  </c:pt>
                  <c:pt idx="1">
                    <c:v>2019</c:v>
                  </c:pt>
                  <c:pt idx="2">
                    <c:v>2010</c:v>
                  </c:pt>
                  <c:pt idx="3">
                    <c:v>2019</c:v>
                  </c:pt>
                  <c:pt idx="4">
                    <c:v>2010</c:v>
                  </c:pt>
                  <c:pt idx="5">
                    <c:v>2019</c:v>
                  </c:pt>
                  <c:pt idx="6">
                    <c:v>2010</c:v>
                  </c:pt>
                  <c:pt idx="7">
                    <c:v>2019</c:v>
                  </c:pt>
                  <c:pt idx="8">
                    <c:v>2010</c:v>
                  </c:pt>
                  <c:pt idx="9">
                    <c:v>2019</c:v>
                  </c:pt>
                </c:lvl>
                <c:lvl>
                  <c:pt idx="0">
                    <c:v>Under 18</c:v>
                  </c:pt>
                  <c:pt idx="2">
                    <c:v>18 to 24</c:v>
                  </c:pt>
                  <c:pt idx="4">
                    <c:v>25 to 44</c:v>
                  </c:pt>
                  <c:pt idx="6">
                    <c:v>45 to 64</c:v>
                  </c:pt>
                  <c:pt idx="8">
                    <c:v>65 plus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Sheet1!$B$4:$O$4</c15:sqref>
                  </c15:fullRef>
                </c:ext>
              </c:extLst>
              <c:f>(Sheet1!$B$4:$C$4,Sheet1!$E$4:$F$4,Sheet1!$H$4:$I$4,Sheet1!$K$4:$L$4,Sheet1!$N$4:$O$4)</c:f>
              <c:numCache>
                <c:formatCode>General</c:formatCode>
                <c:ptCount val="10"/>
                <c:pt idx="0">
                  <c:v>815981</c:v>
                </c:pt>
                <c:pt idx="1">
                  <c:v>875321</c:v>
                </c:pt>
                <c:pt idx="2">
                  <c:v>324961</c:v>
                </c:pt>
                <c:pt idx="3">
                  <c:v>362111</c:v>
                </c:pt>
                <c:pt idx="4">
                  <c:v>845222</c:v>
                </c:pt>
                <c:pt idx="5">
                  <c:v>1077369</c:v>
                </c:pt>
                <c:pt idx="6">
                  <c:v>694825</c:v>
                </c:pt>
                <c:pt idx="7">
                  <c:v>836703</c:v>
                </c:pt>
                <c:pt idx="8">
                  <c:v>218895</c:v>
                </c:pt>
                <c:pt idx="9">
                  <c:v>350106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A8-4820-8C4F-82EB74867B84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Sheet1!$B$1:$O$2</c15:sqref>
                  </c15:fullRef>
                </c:ext>
              </c:extLst>
              <c:f>Sheet1!$B$1:$O$2</c:f>
              <c:multiLvlStrCache>
                <c:ptCount val="10"/>
                <c:lvl>
                  <c:pt idx="0">
                    <c:v>2010</c:v>
                  </c:pt>
                  <c:pt idx="1">
                    <c:v>2019</c:v>
                  </c:pt>
                  <c:pt idx="2">
                    <c:v>2010</c:v>
                  </c:pt>
                  <c:pt idx="3">
                    <c:v>2019</c:v>
                  </c:pt>
                  <c:pt idx="4">
                    <c:v>2010</c:v>
                  </c:pt>
                  <c:pt idx="5">
                    <c:v>2019</c:v>
                  </c:pt>
                  <c:pt idx="6">
                    <c:v>2010</c:v>
                  </c:pt>
                  <c:pt idx="7">
                    <c:v>2019</c:v>
                  </c:pt>
                  <c:pt idx="8">
                    <c:v>2010</c:v>
                  </c:pt>
                  <c:pt idx="9">
                    <c:v>2019</c:v>
                  </c:pt>
                </c:lvl>
                <c:lvl>
                  <c:pt idx="0">
                    <c:v>Under 18</c:v>
                  </c:pt>
                  <c:pt idx="2">
                    <c:v>18 to 24</c:v>
                  </c:pt>
                  <c:pt idx="4">
                    <c:v>25 to 44</c:v>
                  </c:pt>
                  <c:pt idx="6">
                    <c:v>45 to 64</c:v>
                  </c:pt>
                  <c:pt idx="8">
                    <c:v>65 plus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Sheet1!$B$5:$O$5</c15:sqref>
                  </c15:fullRef>
                </c:ext>
              </c:extLst>
              <c:f>(Sheet1!$B$5:$C$5,Sheet1!$E$5:$F$5,Sheet1!$H$5:$I$5,Sheet1!$K$5:$L$5,Sheet1!$N$5:$O$5)</c:f>
              <c:numCache>
                <c:formatCode>General</c:formatCode>
                <c:ptCount val="10"/>
                <c:pt idx="0">
                  <c:v>3317777</c:v>
                </c:pt>
                <c:pt idx="1">
                  <c:v>3660246</c:v>
                </c:pt>
                <c:pt idx="2">
                  <c:v>1112368</c:v>
                </c:pt>
                <c:pt idx="3">
                  <c:v>1317887</c:v>
                </c:pt>
                <c:pt idx="4">
                  <c:v>2844435</c:v>
                </c:pt>
                <c:pt idx="5">
                  <c:v>3391554</c:v>
                </c:pt>
                <c:pt idx="6">
                  <c:v>1653420</c:v>
                </c:pt>
                <c:pt idx="7">
                  <c:v>2281373</c:v>
                </c:pt>
                <c:pt idx="8">
                  <c:v>532921</c:v>
                </c:pt>
                <c:pt idx="9">
                  <c:v>874518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A8-4820-8C4F-82EB74867B84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NH Asian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Sheet1!$B$1:$O$2</c15:sqref>
                  </c15:fullRef>
                </c:ext>
              </c:extLst>
              <c:f>Sheet1!$B$1:$O$2</c:f>
              <c:multiLvlStrCache>
                <c:ptCount val="10"/>
                <c:lvl>
                  <c:pt idx="0">
                    <c:v>2010</c:v>
                  </c:pt>
                  <c:pt idx="1">
                    <c:v>2019</c:v>
                  </c:pt>
                  <c:pt idx="2">
                    <c:v>2010</c:v>
                  </c:pt>
                  <c:pt idx="3">
                    <c:v>2019</c:v>
                  </c:pt>
                  <c:pt idx="4">
                    <c:v>2010</c:v>
                  </c:pt>
                  <c:pt idx="5">
                    <c:v>2019</c:v>
                  </c:pt>
                  <c:pt idx="6">
                    <c:v>2010</c:v>
                  </c:pt>
                  <c:pt idx="7">
                    <c:v>2019</c:v>
                  </c:pt>
                  <c:pt idx="8">
                    <c:v>2010</c:v>
                  </c:pt>
                  <c:pt idx="9">
                    <c:v>2019</c:v>
                  </c:pt>
                </c:lvl>
                <c:lvl>
                  <c:pt idx="0">
                    <c:v>Under 18</c:v>
                  </c:pt>
                  <c:pt idx="2">
                    <c:v>18 to 24</c:v>
                  </c:pt>
                  <c:pt idx="4">
                    <c:v>25 to 44</c:v>
                  </c:pt>
                  <c:pt idx="6">
                    <c:v>45 to 64</c:v>
                  </c:pt>
                  <c:pt idx="8">
                    <c:v>65 plus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Sheet1!$B$6:$O$6</c15:sqref>
                  </c15:fullRef>
                </c:ext>
              </c:extLst>
              <c:f>(Sheet1!$B$6:$C$6,Sheet1!$E$6:$F$6,Sheet1!$H$6:$I$6,Sheet1!$K$6:$L$6,Sheet1!$N$6:$O$6)</c:f>
              <c:numCache>
                <c:formatCode>General</c:formatCode>
                <c:ptCount val="10"/>
                <c:pt idx="0">
                  <c:v>234763</c:v>
                </c:pt>
                <c:pt idx="1">
                  <c:v>320957</c:v>
                </c:pt>
                <c:pt idx="2">
                  <c:v>93759</c:v>
                </c:pt>
                <c:pt idx="3">
                  <c:v>121924</c:v>
                </c:pt>
                <c:pt idx="4">
                  <c:v>344081</c:v>
                </c:pt>
                <c:pt idx="5">
                  <c:v>510589</c:v>
                </c:pt>
                <c:pt idx="6">
                  <c:v>221865</c:v>
                </c:pt>
                <c:pt idx="7">
                  <c:v>353271</c:v>
                </c:pt>
                <c:pt idx="8">
                  <c:v>66075</c:v>
                </c:pt>
                <c:pt idx="9">
                  <c:v>150808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A8-4820-8C4F-82EB74867B84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NH Other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extLst>
                <c:ext xmlns:c15="http://schemas.microsoft.com/office/drawing/2012/chart" uri="{02D57815-91ED-43cb-92C2-25804820EDAC}">
                  <c15:fullRef>
                    <c15:sqref>Sheet1!$B$1:$O$2</c15:sqref>
                  </c15:fullRef>
                </c:ext>
              </c:extLst>
              <c:f>Sheet1!$B$1:$O$2</c:f>
              <c:multiLvlStrCache>
                <c:ptCount val="10"/>
                <c:lvl>
                  <c:pt idx="0">
                    <c:v>2010</c:v>
                  </c:pt>
                  <c:pt idx="1">
                    <c:v>2019</c:v>
                  </c:pt>
                  <c:pt idx="2">
                    <c:v>2010</c:v>
                  </c:pt>
                  <c:pt idx="3">
                    <c:v>2019</c:v>
                  </c:pt>
                  <c:pt idx="4">
                    <c:v>2010</c:v>
                  </c:pt>
                  <c:pt idx="5">
                    <c:v>2019</c:v>
                  </c:pt>
                  <c:pt idx="6">
                    <c:v>2010</c:v>
                  </c:pt>
                  <c:pt idx="7">
                    <c:v>2019</c:v>
                  </c:pt>
                  <c:pt idx="8">
                    <c:v>2010</c:v>
                  </c:pt>
                  <c:pt idx="9">
                    <c:v>2019</c:v>
                  </c:pt>
                </c:lvl>
                <c:lvl>
                  <c:pt idx="0">
                    <c:v>Under 18</c:v>
                  </c:pt>
                  <c:pt idx="2">
                    <c:v>18 to 24</c:v>
                  </c:pt>
                  <c:pt idx="4">
                    <c:v>25 to 44</c:v>
                  </c:pt>
                  <c:pt idx="6">
                    <c:v>45 to 64</c:v>
                  </c:pt>
                  <c:pt idx="8">
                    <c:v>65 plus</c:v>
                  </c:pt>
                </c:lvl>
              </c:multiLvlStrCache>
            </c:multiLvl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Sheet1!$B$7:$O$7</c15:sqref>
                  </c15:fullRef>
                </c:ext>
              </c:extLst>
              <c:f>(Sheet1!$B$7:$C$7,Sheet1!$E$7:$F$7,Sheet1!$H$7:$I$7,Sheet1!$K$7:$L$7,Sheet1!$N$7:$O$7)</c:f>
              <c:numCache>
                <c:formatCode>General</c:formatCode>
                <c:ptCount val="10"/>
                <c:pt idx="0">
                  <c:v>163543</c:v>
                </c:pt>
                <c:pt idx="1">
                  <c:v>225234</c:v>
                </c:pt>
                <c:pt idx="2">
                  <c:v>43828</c:v>
                </c:pt>
                <c:pt idx="3">
                  <c:v>64605</c:v>
                </c:pt>
                <c:pt idx="4">
                  <c:v>95341</c:v>
                </c:pt>
                <c:pt idx="5">
                  <c:v>140207</c:v>
                </c:pt>
                <c:pt idx="6">
                  <c:v>70805</c:v>
                </c:pt>
                <c:pt idx="7">
                  <c:v>88213</c:v>
                </c:pt>
                <c:pt idx="8">
                  <c:v>22058</c:v>
                </c:pt>
                <c:pt idx="9">
                  <c:v>42111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A8-4820-8C4F-82EB74867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505785712"/>
        <c:axId val="505785056"/>
      </c:barChart>
      <c:catAx>
        <c:axId val="50578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85056"/>
        <c:crosses val="autoZero"/>
        <c:auto val="1"/>
        <c:lblAlgn val="ctr"/>
        <c:lblOffset val="100"/>
        <c:noMultiLvlLbl val="0"/>
      </c:catAx>
      <c:valAx>
        <c:axId val="50578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5785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904332492514064"/>
          <c:y val="8.0436742548093687E-2"/>
          <c:w val="0.1238983471660637"/>
          <c:h val="0.3497533808954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854062416175666"/>
          <c:y val="0.11212630239401893"/>
          <c:w val="0.8217655525152372"/>
          <c:h val="0.77066377858433055"/>
        </c:manualLayout>
      </c:layout>
      <c:lineChart>
        <c:grouping val="standard"/>
        <c:varyColors val="0"/>
        <c:ser>
          <c:idx val="2"/>
          <c:order val="0"/>
          <c:tx>
            <c:strRef>
              <c:f>Sheet!$B$1</c:f>
              <c:strCache>
                <c:ptCount val="1"/>
                <c:pt idx="0">
                  <c:v>Zero Migration</c:v>
                </c:pt>
              </c:strCache>
            </c:strRef>
          </c:tx>
          <c:spPr>
            <a:ln w="50800" cmpd="sng">
              <a:solidFill>
                <a:srgbClr val="4BACC6"/>
              </a:solidFill>
              <a:prstDash val="dash"/>
            </a:ln>
          </c:spPr>
          <c:marker>
            <c:symbol val="none"/>
          </c:marker>
          <c:cat>
            <c:numRef>
              <c:f>Sheet!$A$2:$A$11</c:f>
              <c:numCache>
                <c:formatCode>General</c:formatCode>
                <c:ptCount val="6"/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Sheet!$B$2:$B$11</c:f>
              <c:numCache>
                <c:formatCode>#,##0</c:formatCode>
                <c:ptCount val="6"/>
                <c:pt idx="1">
                  <c:v>25145561</c:v>
                </c:pt>
                <c:pt idx="2">
                  <c:v>26230098</c:v>
                </c:pt>
                <c:pt idx="3">
                  <c:v>27238610</c:v>
                </c:pt>
                <c:pt idx="4">
                  <c:v>28165689</c:v>
                </c:pt>
                <c:pt idx="5">
                  <c:v>28994210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7E-4487-AD67-F60B3F248CE0}"/>
            </c:ext>
          </c:extLst>
        </c:ser>
        <c:ser>
          <c:idx val="3"/>
          <c:order val="1"/>
          <c:tx>
            <c:strRef>
              <c:f>Sheet!$C$1</c:f>
              <c:strCache>
                <c:ptCount val="1"/>
                <c:pt idx="0">
                  <c:v>0.5 Migration</c:v>
                </c:pt>
              </c:strCache>
            </c:strRef>
          </c:tx>
          <c:spPr>
            <a:ln w="50800" cmpd="dbl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numRef>
              <c:f>Sheet!$A$2:$A$11</c:f>
              <c:numCache>
                <c:formatCode>General</c:formatCode>
                <c:ptCount val="6"/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Sheet!$C$2:$C$11</c:f>
              <c:numCache>
                <c:formatCode>#,##0</c:formatCode>
                <c:ptCount val="6"/>
                <c:pt idx="1">
                  <c:v>25145561</c:v>
                </c:pt>
                <c:pt idx="2">
                  <c:v>26947116</c:v>
                </c:pt>
                <c:pt idx="3">
                  <c:v>28813282</c:v>
                </c:pt>
                <c:pt idx="4">
                  <c:v>30734321</c:v>
                </c:pt>
                <c:pt idx="5">
                  <c:v>32680217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7E-4487-AD67-F60B3F248CE0}"/>
            </c:ext>
          </c:extLst>
        </c:ser>
        <c:ser>
          <c:idx val="0"/>
          <c:order val="2"/>
          <c:tx>
            <c:strRef>
              <c:f>Sheet!$D$1</c:f>
              <c:strCache>
                <c:ptCount val="1"/>
                <c:pt idx="0">
                  <c:v>1.0 Migration</c:v>
                </c:pt>
              </c:strCache>
            </c:strRef>
          </c:tx>
          <c:spPr>
            <a:ln w="50800" cmpd="dbl">
              <a:solidFill>
                <a:srgbClr val="1F497D"/>
              </a:solidFill>
            </a:ln>
          </c:spPr>
          <c:marker>
            <c:symbol val="none"/>
          </c:marker>
          <c:cat>
            <c:numRef>
              <c:f>Sheet!$A$2:$A$11</c:f>
              <c:numCache>
                <c:formatCode>General</c:formatCode>
                <c:ptCount val="6"/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Sheet!$D$2:$D$11</c:f>
              <c:numCache>
                <c:formatCode>#,##0</c:formatCode>
                <c:ptCount val="6"/>
                <c:pt idx="1">
                  <c:v>25145561</c:v>
                </c:pt>
                <c:pt idx="2">
                  <c:v>27695284</c:v>
                </c:pt>
                <c:pt idx="3">
                  <c:v>30541978</c:v>
                </c:pt>
                <c:pt idx="4">
                  <c:v>33699307</c:v>
                </c:pt>
                <c:pt idx="5">
                  <c:v>37155084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67E-4487-AD67-F60B3F248CE0}"/>
            </c:ext>
          </c:extLst>
        </c:ser>
        <c:ser>
          <c:idx val="4"/>
          <c:order val="3"/>
          <c:tx>
            <c:strRef>
              <c:f>Sheet!$E$1</c:f>
              <c:strCache>
                <c:ptCount val="1"/>
                <c:pt idx="0">
                  <c:v>2010-2015 Migration</c:v>
                </c:pt>
              </c:strCache>
            </c:strRef>
          </c:tx>
          <c:spPr>
            <a:ln w="50800">
              <a:solidFill>
                <a:srgbClr val="CC9900"/>
              </a:solidFill>
            </a:ln>
          </c:spPr>
          <c:marker>
            <c:symbol val="none"/>
          </c:marker>
          <c:dLbls>
            <c:dLbl>
              <c:idx val="1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67E-4487-AD67-F60B3F248CE0}"/>
                </c:ext>
              </c:extLst>
            </c:dLbl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67E-4487-AD67-F60B3F248CE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Sheet!$A$2:$A$11</c:f>
              <c:numCache>
                <c:formatCode>General</c:formatCode>
                <c:ptCount val="6"/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</c:numCache>
            </c:numRef>
          </c:cat>
          <c:val>
            <c:numRef>
              <c:f>Sheet!$E$2:$E$11</c:f>
              <c:numCache>
                <c:formatCode>#,##0</c:formatCode>
                <c:ptCount val="6"/>
                <c:pt idx="1">
                  <c:v>25145561</c:v>
                </c:pt>
                <c:pt idx="2">
                  <c:v>27326252</c:v>
                </c:pt>
                <c:pt idx="3">
                  <c:v>29677772</c:v>
                </c:pt>
                <c:pt idx="4">
                  <c:v>32204904</c:v>
                </c:pt>
                <c:pt idx="5">
                  <c:v>34894429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67E-4487-AD67-F60B3F248C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929344"/>
        <c:axId val="187925400"/>
      </c:lineChart>
      <c:catAx>
        <c:axId val="18792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600"/>
            </a:pPr>
            <a:endParaRPr lang="en-US"/>
          </a:p>
        </c:txPr>
        <c:crossAx val="187925400"/>
        <c:crosses val="autoZero"/>
        <c:auto val="1"/>
        <c:lblAlgn val="ctr"/>
        <c:lblOffset val="0"/>
        <c:noMultiLvlLbl val="0"/>
      </c:catAx>
      <c:valAx>
        <c:axId val="187925400"/>
        <c:scaling>
          <c:orientation val="minMax"/>
          <c:max val="40000000"/>
          <c:min val="20000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87929344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0248096148122224E-2"/>
                <c:y val="0.42053301333645032"/>
              </c:manualLayout>
            </c:layout>
          </c:dispUnitsLbl>
        </c:dispUnits>
      </c:valAx>
    </c:plotArea>
    <c:legend>
      <c:legendPos val="l"/>
      <c:layout>
        <c:manualLayout>
          <c:xMode val="edge"/>
          <c:yMode val="edge"/>
          <c:x val="0.14492972630488471"/>
          <c:y val="0.13582843154954094"/>
          <c:w val="0.32817057240346387"/>
          <c:h val="0.24335742281930345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'C:\Users\wnx035\Downloads\[Population Projections for Texas -- Reportsearch (3).xlsx]Sheet1'!$B$1</c:f>
              <c:strCache>
                <c:ptCount val="1"/>
                <c:pt idx="0">
                  <c:v>NH White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8D6-4633-9CF4-29F98744E4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6-4633-9CF4-29F98744E4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D6-4633-9CF4-29F98744E4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6-4633-9CF4-29F98744E4B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D6-4633-9CF4-29F98744E4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D6-4633-9CF4-29F98744E4B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D6-4633-9CF4-29F98744E4B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D6-4633-9CF4-29F98744E4B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D6-4633-9CF4-29F98744E4B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D6-4633-9CF4-29F98744E4B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D6-4633-9CF4-29F98744E4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D6-4633-9CF4-29F98744E4B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D6-4633-9CF4-29F98744E4B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D6-4633-9CF4-29F98744E4B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D6-4633-9CF4-29F98744E4B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D6-4633-9CF4-29F98744E4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D6-4633-9CF4-29F98744E4B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D6-4633-9CF4-29F98744E4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D6-4633-9CF4-29F98744E4B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D6-4633-9CF4-29F98744E4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[1]Sheet1!$B$2:$B$22</c:f>
              <c:numCache>
                <c:formatCode>General</c:formatCode>
                <c:ptCount val="21"/>
                <c:pt idx="0">
                  <c:v>11397345</c:v>
                </c:pt>
                <c:pt idx="1">
                  <c:v>11473189</c:v>
                </c:pt>
                <c:pt idx="2">
                  <c:v>11548679</c:v>
                </c:pt>
                <c:pt idx="3">
                  <c:v>11624174</c:v>
                </c:pt>
                <c:pt idx="4">
                  <c:v>11699326</c:v>
                </c:pt>
                <c:pt idx="5">
                  <c:v>11773981</c:v>
                </c:pt>
                <c:pt idx="6">
                  <c:v>11848133</c:v>
                </c:pt>
                <c:pt idx="7">
                  <c:v>11921715</c:v>
                </c:pt>
                <c:pt idx="8">
                  <c:v>11994710</c:v>
                </c:pt>
                <c:pt idx="9">
                  <c:v>12066910</c:v>
                </c:pt>
                <c:pt idx="10">
                  <c:v>12138523</c:v>
                </c:pt>
                <c:pt idx="11">
                  <c:v>12209069</c:v>
                </c:pt>
                <c:pt idx="12">
                  <c:v>12278379</c:v>
                </c:pt>
                <c:pt idx="13">
                  <c:v>12346409</c:v>
                </c:pt>
                <c:pt idx="14">
                  <c:v>12412906</c:v>
                </c:pt>
                <c:pt idx="15">
                  <c:v>12478060</c:v>
                </c:pt>
                <c:pt idx="16">
                  <c:v>12541296</c:v>
                </c:pt>
                <c:pt idx="17">
                  <c:v>12602511</c:v>
                </c:pt>
                <c:pt idx="18">
                  <c:v>12661794</c:v>
                </c:pt>
                <c:pt idx="19">
                  <c:v>12719053</c:v>
                </c:pt>
                <c:pt idx="20">
                  <c:v>12774056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8D6-4633-9CF4-29F98744E4BF}"/>
            </c:ext>
          </c:extLst>
        </c:ser>
        <c:ser>
          <c:idx val="1"/>
          <c:order val="1"/>
          <c:tx>
            <c:strRef>
              <c:f>'C:\Users\wnx035\Downloads\[Population Projections for Texas -- Reportsearch (3).xlsx]Sheet1'!$C$1</c:f>
              <c:strCache>
                <c:ptCount val="1"/>
                <c:pt idx="0">
                  <c:v>NH Black </c:v>
                </c:pt>
              </c:strCache>
            </c:strRef>
          </c:tx>
          <c:spPr>
            <a:ln w="28575" cap="rnd">
              <a:solidFill>
                <a:srgbClr val="CC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9900"/>
              </a:solidFill>
              <a:ln w="9525">
                <a:solidFill>
                  <a:srgbClr val="CC990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8D6-4633-9CF4-29F98744E4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8D6-4633-9CF4-29F98744E4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8D6-4633-9CF4-29F98744E4B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8D6-4633-9CF4-29F98744E4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8D6-4633-9CF4-29F98744E4B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08D6-4633-9CF4-29F98744E4B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08D6-4633-9CF4-29F98744E4B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8D6-4633-9CF4-29F98744E4B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8D6-4633-9CF4-29F98744E4B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8D6-4633-9CF4-29F98744E4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D6-4633-9CF4-29F98744E4B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8D6-4633-9CF4-29F98744E4B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8D6-4633-9CF4-29F98744E4B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8D6-4633-9CF4-29F98744E4B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8D6-4633-9CF4-29F98744E4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08D6-4633-9CF4-29F98744E4B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8D6-4633-9CF4-29F98744E4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8D6-4633-9CF4-29F98744E4B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8D6-4633-9CF4-29F98744E4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[1]Sheet1!$C$2:$C$22</c:f>
              <c:numCache>
                <c:formatCode>General</c:formatCode>
                <c:ptCount val="21"/>
                <c:pt idx="0">
                  <c:v>2886825</c:v>
                </c:pt>
                <c:pt idx="1">
                  <c:v>2948232</c:v>
                </c:pt>
                <c:pt idx="2">
                  <c:v>3011317</c:v>
                </c:pt>
                <c:pt idx="3">
                  <c:v>3075723</c:v>
                </c:pt>
                <c:pt idx="4">
                  <c:v>3141271</c:v>
                </c:pt>
                <c:pt idx="5">
                  <c:v>3207833</c:v>
                </c:pt>
                <c:pt idx="6">
                  <c:v>3275849</c:v>
                </c:pt>
                <c:pt idx="7">
                  <c:v>3344849</c:v>
                </c:pt>
                <c:pt idx="8">
                  <c:v>3414806</c:v>
                </c:pt>
                <c:pt idx="9">
                  <c:v>3485870</c:v>
                </c:pt>
                <c:pt idx="10">
                  <c:v>3557892</c:v>
                </c:pt>
                <c:pt idx="11">
                  <c:v>3630915</c:v>
                </c:pt>
                <c:pt idx="12">
                  <c:v>3704755</c:v>
                </c:pt>
                <c:pt idx="13">
                  <c:v>3779551</c:v>
                </c:pt>
                <c:pt idx="14">
                  <c:v>3855122</c:v>
                </c:pt>
                <c:pt idx="15">
                  <c:v>3931512</c:v>
                </c:pt>
                <c:pt idx="16">
                  <c:v>4008568</c:v>
                </c:pt>
                <c:pt idx="17">
                  <c:v>4086385</c:v>
                </c:pt>
                <c:pt idx="18">
                  <c:v>4164659</c:v>
                </c:pt>
                <c:pt idx="19">
                  <c:v>4243566</c:v>
                </c:pt>
                <c:pt idx="20">
                  <c:v>4322983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08D6-4633-9CF4-29F98744E4BF}"/>
            </c:ext>
          </c:extLst>
        </c:ser>
        <c:ser>
          <c:idx val="2"/>
          <c:order val="2"/>
          <c:tx>
            <c:strRef>
              <c:f>'C:\Users\wnx035\Downloads\[Population Projections for Texas -- Reportsearch (3).xlsx]Sheet1'!$D$1</c:f>
              <c:strCache>
                <c:ptCount val="1"/>
                <c:pt idx="0">
                  <c:v>Hispanic 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/>
              </a:solidFill>
              <a:ln w="9525">
                <a:solidFill>
                  <a:schemeClr val="tx2"/>
                </a:solidFill>
              </a:ln>
              <a:effectLst/>
            </c:spPr>
          </c:marker>
          <c:dLbls>
            <c:dLbl>
              <c:idx val="0"/>
              <c:layout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08D6-4633-9CF4-29F98744E4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8D6-4633-9CF4-29F98744E4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8D6-4633-9CF4-29F98744E4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8D6-4633-9CF4-29F98744E4B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8D6-4633-9CF4-29F98744E4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8D6-4633-9CF4-29F98744E4B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8D6-4633-9CF4-29F98744E4B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8D6-4633-9CF4-29F98744E4B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8D6-4633-9CF4-29F98744E4B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8D6-4633-9CF4-29F98744E4B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8D6-4633-9CF4-29F98744E4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8D6-4633-9CF4-29F98744E4B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8D6-4633-9CF4-29F98744E4B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8D6-4633-9CF4-29F98744E4B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8D6-4633-9CF4-29F98744E4B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8D6-4633-9CF4-29F98744E4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8D6-4633-9CF4-29F98744E4B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8D6-4633-9CF4-29F98744E4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8D6-4633-9CF4-29F98744E4B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8D6-4633-9CF4-29F98744E4BF}"/>
                </c:ext>
              </c:extLst>
            </c:dLbl>
            <c:dLbl>
              <c:idx val="2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D-08D6-4633-9CF4-29F98744E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[1]Sheet1!$D$2:$D$22</c:f>
              <c:numCache>
                <c:formatCode>General</c:formatCode>
                <c:ptCount val="21"/>
                <c:pt idx="0">
                  <c:v>9460921</c:v>
                </c:pt>
                <c:pt idx="1">
                  <c:v>9681249</c:v>
                </c:pt>
                <c:pt idx="2">
                  <c:v>9905223</c:v>
                </c:pt>
                <c:pt idx="3">
                  <c:v>10132148</c:v>
                </c:pt>
                <c:pt idx="4">
                  <c:v>10361956</c:v>
                </c:pt>
                <c:pt idx="5">
                  <c:v>10594952</c:v>
                </c:pt>
                <c:pt idx="6">
                  <c:v>10830665</c:v>
                </c:pt>
                <c:pt idx="7">
                  <c:v>11069430</c:v>
                </c:pt>
                <c:pt idx="8">
                  <c:v>11311352</c:v>
                </c:pt>
                <c:pt idx="9">
                  <c:v>11556382</c:v>
                </c:pt>
                <c:pt idx="10">
                  <c:v>11804659</c:v>
                </c:pt>
                <c:pt idx="11">
                  <c:v>12056086</c:v>
                </c:pt>
                <c:pt idx="12">
                  <c:v>12310931</c:v>
                </c:pt>
                <c:pt idx="13">
                  <c:v>12568988</c:v>
                </c:pt>
                <c:pt idx="14">
                  <c:v>12830248</c:v>
                </c:pt>
                <c:pt idx="15">
                  <c:v>13094633</c:v>
                </c:pt>
                <c:pt idx="16">
                  <c:v>13361810</c:v>
                </c:pt>
                <c:pt idx="17">
                  <c:v>13631520</c:v>
                </c:pt>
                <c:pt idx="18">
                  <c:v>13903534</c:v>
                </c:pt>
                <c:pt idx="19">
                  <c:v>14177454</c:v>
                </c:pt>
                <c:pt idx="20">
                  <c:v>14452949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08D6-4633-9CF4-29F98744E4BF}"/>
            </c:ext>
          </c:extLst>
        </c:ser>
        <c:ser>
          <c:idx val="3"/>
          <c:order val="3"/>
          <c:tx>
            <c:strRef>
              <c:f>'C:\Users\wnx035\Downloads\[Population Projections for Texas -- Reportsearch (3).xlsx]Sheet1'!$E$1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8D6-4633-9CF4-29F98744E4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8D6-4633-9CF4-29F98744E4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8D6-4633-9CF4-29F98744E4B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08D6-4633-9CF4-29F98744E4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08D6-4633-9CF4-29F98744E4B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08D6-4633-9CF4-29F98744E4B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08D6-4633-9CF4-29F98744E4B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08D6-4633-9CF4-29F98744E4B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08D6-4633-9CF4-29F98744E4B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08D6-4633-9CF4-29F98744E4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08D6-4633-9CF4-29F98744E4B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08D6-4633-9CF4-29F98744E4B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08D6-4633-9CF4-29F98744E4B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08D6-4633-9CF4-29F98744E4B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08D6-4633-9CF4-29F98744E4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08D6-4633-9CF4-29F98744E4B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08D6-4633-9CF4-29F98744E4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08D6-4633-9CF4-29F98744E4B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08D6-4633-9CF4-29F98744E4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[1]Sheet1!$E$2:$E$22</c:f>
              <c:numCache>
                <c:formatCode>General</c:formatCode>
                <c:ptCount val="21"/>
                <c:pt idx="0">
                  <c:v>948426</c:v>
                </c:pt>
                <c:pt idx="1">
                  <c:v>995813</c:v>
                </c:pt>
                <c:pt idx="2">
                  <c:v>1045280</c:v>
                </c:pt>
                <c:pt idx="3">
                  <c:v>1096888</c:v>
                </c:pt>
                <c:pt idx="4">
                  <c:v>1150724</c:v>
                </c:pt>
                <c:pt idx="5">
                  <c:v>1206752</c:v>
                </c:pt>
                <c:pt idx="6">
                  <c:v>1265200</c:v>
                </c:pt>
                <c:pt idx="7">
                  <c:v>1326199</c:v>
                </c:pt>
                <c:pt idx="8">
                  <c:v>1389858</c:v>
                </c:pt>
                <c:pt idx="9">
                  <c:v>1456220</c:v>
                </c:pt>
                <c:pt idx="10">
                  <c:v>1525540</c:v>
                </c:pt>
                <c:pt idx="11">
                  <c:v>1597919</c:v>
                </c:pt>
                <c:pt idx="12">
                  <c:v>1673482</c:v>
                </c:pt>
                <c:pt idx="13">
                  <c:v>1752407</c:v>
                </c:pt>
                <c:pt idx="14">
                  <c:v>1835119</c:v>
                </c:pt>
                <c:pt idx="15">
                  <c:v>1921387</c:v>
                </c:pt>
                <c:pt idx="16">
                  <c:v>2011587</c:v>
                </c:pt>
                <c:pt idx="17">
                  <c:v>2105829</c:v>
                </c:pt>
                <c:pt idx="18">
                  <c:v>2204361</c:v>
                </c:pt>
                <c:pt idx="19">
                  <c:v>2307326</c:v>
                </c:pt>
                <c:pt idx="20">
                  <c:v>2414778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52-08D6-4633-9CF4-29F98744E4BF}"/>
            </c:ext>
          </c:extLst>
        </c:ser>
        <c:ser>
          <c:idx val="4"/>
          <c:order val="4"/>
          <c:tx>
            <c:strRef>
              <c:f>'C:\Users\wnx035\Downloads\[Population Projections for Texas -- Reportsearch (3).xlsx]Sheet1'!$F$1</c:f>
              <c:strCache>
                <c:ptCount val="1"/>
                <c:pt idx="0">
                  <c:v>NH Other 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53-08D6-4633-9CF4-29F98744E4B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08D6-4633-9CF4-29F98744E4B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08D6-4633-9CF4-29F98744E4B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08D6-4633-9CF4-29F98744E4B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08D6-4633-9CF4-29F98744E4B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08D6-4633-9CF4-29F98744E4B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08D6-4633-9CF4-29F98744E4B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08D6-4633-9CF4-29F98744E4B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08D6-4633-9CF4-29F98744E4B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08D6-4633-9CF4-29F98744E4B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08D6-4633-9CF4-29F98744E4B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08D6-4633-9CF4-29F98744E4B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08D6-4633-9CF4-29F98744E4B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08D6-4633-9CF4-29F98744E4B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08D6-4633-9CF4-29F98744E4B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08D6-4633-9CF4-29F98744E4B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08D6-4633-9CF4-29F98744E4B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08D6-4633-9CF4-29F98744E4B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08D6-4633-9CF4-29F98744E4B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08D6-4633-9CF4-29F98744E4BF}"/>
                </c:ext>
              </c:extLst>
            </c:dLbl>
            <c:dLbl>
              <c:idx val="20"/>
              <c:layout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67-08D6-4633-9CF4-29F98744E4B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[1]Sheet1!$A$2:$A$22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[1]Sheet1!$F$2:$F$22</c:f>
              <c:numCache>
                <c:formatCode>General</c:formatCode>
                <c:ptCount val="21"/>
                <c:pt idx="0">
                  <c:v>452044</c:v>
                </c:pt>
                <c:pt idx="1">
                  <c:v>468808</c:v>
                </c:pt>
                <c:pt idx="2">
                  <c:v>486223</c:v>
                </c:pt>
                <c:pt idx="3">
                  <c:v>504309</c:v>
                </c:pt>
                <c:pt idx="4">
                  <c:v>523152</c:v>
                </c:pt>
                <c:pt idx="5">
                  <c:v>542675</c:v>
                </c:pt>
                <c:pt idx="6">
                  <c:v>562844</c:v>
                </c:pt>
                <c:pt idx="7">
                  <c:v>583789</c:v>
                </c:pt>
                <c:pt idx="8">
                  <c:v>605397</c:v>
                </c:pt>
                <c:pt idx="9">
                  <c:v>627886</c:v>
                </c:pt>
                <c:pt idx="10">
                  <c:v>651054</c:v>
                </c:pt>
                <c:pt idx="11">
                  <c:v>674937</c:v>
                </c:pt>
                <c:pt idx="12">
                  <c:v>699843</c:v>
                </c:pt>
                <c:pt idx="13">
                  <c:v>725477</c:v>
                </c:pt>
                <c:pt idx="14">
                  <c:v>751839</c:v>
                </c:pt>
                <c:pt idx="15">
                  <c:v>779328</c:v>
                </c:pt>
                <c:pt idx="16">
                  <c:v>807487</c:v>
                </c:pt>
                <c:pt idx="17">
                  <c:v>836782</c:v>
                </c:pt>
                <c:pt idx="18">
                  <c:v>866756</c:v>
                </c:pt>
                <c:pt idx="19">
                  <c:v>897758</c:v>
                </c:pt>
                <c:pt idx="20">
                  <c:v>929686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8-08D6-4633-9CF4-29F98744E4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3771320"/>
        <c:axId val="445904080"/>
      </c:lineChart>
      <c:catAx>
        <c:axId val="45377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904080"/>
        <c:crosses val="autoZero"/>
        <c:auto val="1"/>
        <c:lblAlgn val="ctr"/>
        <c:lblOffset val="100"/>
        <c:noMultiLvlLbl val="0"/>
      </c:catAx>
      <c:valAx>
        <c:axId val="44590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77132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NumChbyRace!$B$19</c:f>
              <c:strCache>
                <c:ptCount val="1"/>
                <c:pt idx="0">
                  <c:v>Numeric Change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BC8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F5F-45E0-9B44-75EE7F7E38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5F-45E0-9B44-75EE7F7E38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F5F-45E0-9B44-75EE7F7E38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5F-45E0-9B44-75EE7F7E38C5}"/>
              </c:ext>
            </c:extLst>
          </c:dPt>
          <c:dLbls>
            <c:dLbl>
              <c:idx val="0"/>
              <c:spPr>
                <a:solidFill>
                  <a:schemeClr val="accent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F5F-45E0-9B44-75EE7F7E38C5}"/>
                </c:ext>
              </c:extLst>
            </c:dLbl>
            <c:dLbl>
              <c:idx val="1"/>
              <c:spPr>
                <a:solidFill>
                  <a:srgbClr val="BC8B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F5F-45E0-9B44-75EE7F7E38C5}"/>
                </c:ext>
              </c:extLst>
            </c:dLbl>
            <c:dLbl>
              <c:idx val="2"/>
              <c:spPr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F5F-45E0-9B44-75EE7F7E38C5}"/>
                </c:ext>
              </c:extLst>
            </c:dLbl>
            <c:dLbl>
              <c:idx val="3"/>
              <c:spPr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5F-45E0-9B44-75EE7F7E38C5}"/>
                </c:ext>
              </c:extLst>
            </c:dLbl>
            <c:dLbl>
              <c:idx val="4"/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F5F-45E0-9B44-75EE7F7E38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NumChbyRace!$A$20:$A$24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 </c:v>
                </c:pt>
                <c:pt idx="4">
                  <c:v>NH Other</c:v>
                </c:pt>
              </c:strCache>
            </c:strRef>
          </c:cat>
          <c:val>
            <c:numRef>
              <c:f>NumChbyRace!$B$20:$B$24</c:f>
              <c:numCache>
                <c:formatCode>#,##0</c:formatCode>
                <c:ptCount val="5"/>
                <c:pt idx="0">
                  <c:v>1376711</c:v>
                </c:pt>
                <c:pt idx="1">
                  <c:v>1436158</c:v>
                </c:pt>
                <c:pt idx="2">
                  <c:v>4992028</c:v>
                </c:pt>
                <c:pt idx="3">
                  <c:v>1466352</c:v>
                </c:pt>
                <c:pt idx="4">
                  <c:v>477642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F-45E0-9B44-75EE7F7E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134136"/>
        <c:axId val="602136104"/>
      </c:barChart>
      <c:lineChart>
        <c:grouping val="standard"/>
        <c:varyColors val="0"/>
        <c:ser>
          <c:idx val="1"/>
          <c:order val="1"/>
          <c:tx>
            <c:strRef>
              <c:f>NumChbyRace!$C$19</c:f>
              <c:strCache>
                <c:ptCount val="1"/>
                <c:pt idx="0">
                  <c:v>Percent of Total Population Change</c:v>
                </c:pt>
              </c:strCache>
            </c:strRef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5.3926485540658771E-2"/>
                  <c:y val="-4.2328007161119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F5F-45E0-9B44-75EE7F7E38C5}"/>
                </c:ext>
              </c:extLst>
            </c:dLbl>
            <c:dLbl>
              <c:idx val="3"/>
              <c:layout>
                <c:manualLayout>
                  <c:x val="-1.1884443498616728E-2"/>
                  <c:y val="-4.2328007161119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F5F-45E0-9B44-75EE7F7E38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NumChbyRace!$A$20:$A$24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 </c:v>
                </c:pt>
                <c:pt idx="4">
                  <c:v>NH Other</c:v>
                </c:pt>
              </c:strCache>
            </c:strRef>
          </c:cat>
          <c:val>
            <c:numRef>
              <c:f>NumChbyRace!$C$20:$C$24</c:f>
              <c:numCache>
                <c:formatCode>0.0%</c:formatCode>
                <c:ptCount val="5"/>
                <c:pt idx="0">
                  <c:v>0.14121719075533823</c:v>
                </c:pt>
                <c:pt idx="1">
                  <c:v>0.14731501254860682</c:v>
                </c:pt>
                <c:pt idx="2">
                  <c:v>0.51206111546431277</c:v>
                </c:pt>
                <c:pt idx="3">
                  <c:v>0.15041218534497924</c:v>
                </c:pt>
                <c:pt idx="4">
                  <c:v>4.8994495886762912E-2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5F-45E0-9B44-75EE7F7E38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9817640"/>
        <c:axId val="219825840"/>
      </c:lineChart>
      <c:catAx>
        <c:axId val="60213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36104"/>
        <c:crosses val="autoZero"/>
        <c:auto val="1"/>
        <c:lblAlgn val="ctr"/>
        <c:lblOffset val="100"/>
        <c:noMultiLvlLbl val="0"/>
      </c:catAx>
      <c:valAx>
        <c:axId val="602136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2134136"/>
        <c:crosses val="autoZero"/>
        <c:crossBetween val="between"/>
      </c:valAx>
      <c:valAx>
        <c:axId val="21982584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817640"/>
        <c:crosses val="max"/>
        <c:crossBetween val="between"/>
      </c:valAx>
      <c:catAx>
        <c:axId val="219817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825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60388" y="874713"/>
            <a:ext cx="8480425" cy="4770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5781368"/>
            <a:ext cx="7680960" cy="619432"/>
          </a:xfrm>
        </p:spPr>
        <p:txBody>
          <a:bodyPr/>
          <a:lstStyle/>
          <a:p>
            <a:r>
              <a:rPr lang="en-US" sz="1400" baseline="0" dirty="0" smtClean="0"/>
              <a:t>Five of the 15 largest cities in the country are in Texas.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341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46138" y="876300"/>
            <a:ext cx="7831137" cy="440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033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297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3900" y="825500"/>
            <a:ext cx="8153400" cy="4587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5584722"/>
            <a:ext cx="7680960" cy="816077"/>
          </a:xfrm>
        </p:spPr>
        <p:txBody>
          <a:bodyPr/>
          <a:lstStyle/>
          <a:p>
            <a:r>
              <a:rPr lang="en-US" sz="1400" baseline="0" dirty="0" smtClean="0"/>
              <a:t>Four of the top 15 metros in numeric growth are Texas metros, including the 1</a:t>
            </a:r>
            <a:r>
              <a:rPr lang="en-US" sz="1400" baseline="30000" dirty="0" smtClean="0"/>
              <a:t>st</a:t>
            </a:r>
            <a:r>
              <a:rPr lang="en-US" sz="1400" baseline="0" dirty="0" smtClean="0"/>
              <a:t> and 2</a:t>
            </a:r>
            <a:r>
              <a:rPr lang="en-US" sz="1400" baseline="30000" dirty="0" smtClean="0"/>
              <a:t>nd</a:t>
            </a:r>
            <a:r>
              <a:rPr lang="en-US" sz="1400" baseline="0" dirty="0" smtClean="0"/>
              <a:t> ranking metros.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37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</a:t>
            </a:r>
            <a:r>
              <a:rPr lang="en-US" baseline="0" dirty="0" smtClean="0"/>
              <a:t> a third of the</a:t>
            </a:r>
            <a:r>
              <a:rPr lang="en-US" dirty="0" smtClean="0"/>
              <a:t> 15 fastest growing cities in the country</a:t>
            </a:r>
            <a:r>
              <a:rPr lang="en-US" baseline="0" dirty="0" smtClean="0"/>
              <a:t> are Texas cities.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2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430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cartogram of Texas distorted</a:t>
            </a:r>
            <a:r>
              <a:rPr lang="en-US" baseline="0" dirty="0" smtClean="0"/>
              <a:t> to represent population size.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27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3363" y="914400"/>
            <a:ext cx="9917113" cy="557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948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149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7638" y="914400"/>
            <a:ext cx="9691688" cy="5453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81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4613" y="914400"/>
            <a:ext cx="9728201" cy="5472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C95698-22BF-4099-B592-586CF61CB1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1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2612-89F1-4C39-A4E6-E99566F934F7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E50B-2F52-4821-A80F-AEA68124EBC8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1CF5-A70B-4390-BA91-1EB097C99F0D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19AD-229C-4ABE-A25C-718C0D054BAE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6EA17B0-1009-45A1-B7BB-2A2DC920306F}" type="datetime1">
              <a:rPr lang="en-US" smtClean="0"/>
              <a:pPr/>
              <a:t>10/9/2020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A7CDC-4B72-4EB7-B1BB-C82D7DE7D8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98C2-4443-4FAD-AD0E-E6A1AC079C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5965E-E331-4203-85D2-6144AE7A2A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74D4-3DC4-41E2-A2D3-FC72449314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994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14D6-A91F-478F-8D15-3766D96360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B692C-9709-491B-A0E2-FB4990427A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EC6A-FA0C-479D-9DA8-BC36513D3E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B526D-854B-4CBC-BCE7-0F9134F134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29DD-4882-453F-9012-71DE650646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B3A08-C202-47D6-A742-53F3794BFD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D9106-C649-4660-AC2D-5C5B9D6E3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6EA17B0-1009-45A1-B7BB-2A2DC920306F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</a:rPr>
                <a:t>@TexasDemography</a:t>
              </a:r>
              <a:endParaRPr lang="en-US" sz="2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16EA17B0-1009-45A1-B7BB-2A2DC920306F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37195DDB-3A78-4C6D-97A9-BF4491D2246E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A85-6220-4C1A-AFF4-87E88D12077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345A-3D20-49E5-8A05-7DD2A06E078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9E70-FB3D-4BDB-BC8B-791C280B0EC6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4B86-8FF8-444A-ADFB-7DCF305616B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AC94-746D-4D1E-A90E-AED3C5E9725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37195DDB-3A78-4C6D-97A9-BF4491D2246E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D2612-89F1-4C39-A4E6-E99566F934F7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E50B-2F52-4821-A80F-AEA68124EBC8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1CF5-A70B-4390-BA91-1EB097C99F0D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F19AD-229C-4ABE-A25C-718C0D054BAE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8A85-6220-4C1A-AFF4-87E88D12077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47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3422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433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8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345A-3D20-49E5-8A05-7DD2A06E078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511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549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96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76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78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61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3898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403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0008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0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C9E70-FB3D-4BDB-BC8B-791C280B0EC6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4B86-8FF8-444A-ADFB-7DCF305616B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AC94-746D-4D1E-A90E-AED3C5E97251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DABCF4BF-2998-4258-A5A8-4925EC584ECF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dirty="0" smtClean="0"/>
              <a:t>DRAFT 5-25-10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ABCF4BF-2998-4258-A5A8-4925EC584ECF}" type="datetime1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10/9/2020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charset="0"/>
                <a:ea typeface="ＭＳ Ｐゴシック" pitchFamily="-16" charset="-128"/>
              </a:rPr>
              <a:t>DRAFT 5-25-10</a:t>
            </a: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FABAC6E-DB71-4523-8116-03E5C4C4779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10/9/2020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t>DRAFT 5-25-10</a:t>
            </a: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fld id="{DABCF4BF-2998-4258-A5A8-4925EC584ECF}" type="datetime1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r>
              <a:rPr lang="en-US" smtClean="0"/>
              <a:t>DRAFT 5-25-10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A5C4-7B55-4892-8DB0-3D84B1A08917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9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1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0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dserportal.utsa.edu/txdot/onestop/Default.aspx" TargetMode="External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5407" y="796015"/>
            <a:ext cx="8841187" cy="4476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3200" b="1" dirty="0" smtClean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Trends, Characteristics, and Population Projections for Texas</a:t>
            </a:r>
            <a:endParaRPr lang="en-US" sz="3200" b="1" dirty="0">
              <a:solidFill>
                <a:srgbClr val="4472C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7">
              <a:spcBef>
                <a:spcPts val="1000"/>
              </a:spcBef>
            </a:pPr>
            <a:endParaRPr lang="en-US" sz="1200" b="1" dirty="0" smtClean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spcBef>
                <a:spcPts val="1000"/>
              </a:spcBef>
            </a:pPr>
            <a:endParaRPr lang="en-US" sz="1200" b="1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lnSpc>
                <a:spcPct val="75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Presented to </a:t>
            </a:r>
            <a:endParaRPr lang="en-US" sz="2800" dirty="0" smtClean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lnSpc>
                <a:spcPct val="75000"/>
              </a:lnSpc>
              <a:spcBef>
                <a:spcPts val="1000"/>
              </a:spcBef>
            </a:pPr>
            <a:endParaRPr lang="en-US" sz="2800" dirty="0" smtClean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lnSpc>
                <a:spcPct val="75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American Society of Civil Engineers Austin Chapter</a:t>
            </a:r>
          </a:p>
          <a:p>
            <a:pPr algn="ctr" defTabSz="914377">
              <a:lnSpc>
                <a:spcPct val="75000"/>
              </a:lnSpc>
              <a:spcBef>
                <a:spcPts val="1000"/>
              </a:spcBef>
            </a:pPr>
            <a:endParaRPr lang="en-US" sz="2800" dirty="0" smtClean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  <a:p>
            <a:pPr algn="ctr" defTabSz="914377">
              <a:lnSpc>
                <a:spcPct val="75000"/>
              </a:lnSpc>
              <a:spcBef>
                <a:spcPts val="1000"/>
              </a:spcBef>
            </a:pPr>
            <a:r>
              <a:rPr lang="en-US" sz="2800" dirty="0" smtClean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October 9, </a:t>
            </a:r>
            <a:r>
              <a:rPr lang="en-US" sz="2800" dirty="0">
                <a:solidFill>
                  <a:srgbClr val="4472C4">
                    <a:lumMod val="50000"/>
                  </a:srgbClr>
                </a:solidFill>
                <a:latin typeface="Calibri Light" panose="020F0302020204030204"/>
              </a:rPr>
              <a:t>2020</a:t>
            </a:r>
          </a:p>
          <a:p>
            <a:pPr algn="ctr" defTabSz="914377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294" y="853522"/>
            <a:ext cx="6297412" cy="55006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0477" y="6320831"/>
            <a:ext cx="10555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 growth is not evenly distributed across the state.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9082924" y="363663"/>
            <a:ext cx="2707638" cy="2178970"/>
            <a:chOff x="11184" y="7850"/>
            <a:chExt cx="3411" cy="2745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184" y="8496"/>
              <a:ext cx="3411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11188" y="7850"/>
              <a:ext cx="81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7"/>
            <p:cNvSpPr>
              <a:spLocks noChangeArrowheads="1"/>
            </p:cNvSpPr>
            <p:nvPr/>
          </p:nvSpPr>
          <p:spPr bwMode="auto">
            <a:xfrm>
              <a:off x="11188" y="8547"/>
              <a:ext cx="513" cy="257"/>
            </a:xfrm>
            <a:prstGeom prst="rect">
              <a:avLst/>
            </a:prstGeom>
            <a:solidFill>
              <a:srgbClr val="FFFF73"/>
            </a:solidFill>
            <a:ln w="11113">
              <a:solidFill>
                <a:srgbClr val="82828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 8"/>
            <p:cNvSpPr>
              <a:spLocks noChangeArrowheads="1"/>
            </p:cNvSpPr>
            <p:nvPr/>
          </p:nvSpPr>
          <p:spPr bwMode="auto">
            <a:xfrm>
              <a:off x="11793" y="8580"/>
              <a:ext cx="141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10,000 or less</a:t>
              </a:r>
              <a:endPara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9"/>
            <p:cNvSpPr>
              <a:spLocks noChangeArrowheads="1"/>
            </p:cNvSpPr>
            <p:nvPr/>
          </p:nvSpPr>
          <p:spPr bwMode="auto">
            <a:xfrm>
              <a:off x="11188" y="8896"/>
              <a:ext cx="513" cy="257"/>
            </a:xfrm>
            <a:prstGeom prst="rect">
              <a:avLst/>
            </a:prstGeom>
            <a:solidFill>
              <a:srgbClr val="A3FF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11188" y="8896"/>
              <a:ext cx="513" cy="257"/>
            </a:xfrm>
            <a:prstGeom prst="rect">
              <a:avLst/>
            </a:prstGeom>
            <a:noFill/>
            <a:ln w="11113">
              <a:solidFill>
                <a:srgbClr val="82828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Rectangle 11"/>
            <p:cNvSpPr>
              <a:spLocks noChangeArrowheads="1"/>
            </p:cNvSpPr>
            <p:nvPr/>
          </p:nvSpPr>
          <p:spPr bwMode="auto">
            <a:xfrm>
              <a:off x="11793" y="8929"/>
              <a:ext cx="157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10,001 - 50,000</a:t>
              </a:r>
              <a:endPara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2"/>
            <p:cNvSpPr>
              <a:spLocks noChangeArrowheads="1"/>
            </p:cNvSpPr>
            <p:nvPr/>
          </p:nvSpPr>
          <p:spPr bwMode="auto">
            <a:xfrm>
              <a:off x="11188" y="9245"/>
              <a:ext cx="513" cy="257"/>
            </a:xfrm>
            <a:prstGeom prst="rect">
              <a:avLst/>
            </a:prstGeom>
            <a:solidFill>
              <a:srgbClr val="78E642"/>
            </a:solidFill>
            <a:ln w="11113">
              <a:solidFill>
                <a:srgbClr val="82828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Rectangle 13"/>
            <p:cNvSpPr>
              <a:spLocks noChangeArrowheads="1"/>
            </p:cNvSpPr>
            <p:nvPr/>
          </p:nvSpPr>
          <p:spPr bwMode="auto">
            <a:xfrm>
              <a:off x="11793" y="9276"/>
              <a:ext cx="170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50,001 - 100,000</a:t>
              </a:r>
              <a:endPara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14"/>
            <p:cNvSpPr>
              <a:spLocks noChangeArrowheads="1"/>
            </p:cNvSpPr>
            <p:nvPr/>
          </p:nvSpPr>
          <p:spPr bwMode="auto">
            <a:xfrm>
              <a:off x="11188" y="9595"/>
              <a:ext cx="513" cy="257"/>
            </a:xfrm>
            <a:prstGeom prst="rect">
              <a:avLst/>
            </a:prstGeom>
            <a:solidFill>
              <a:srgbClr val="00A884"/>
            </a:solidFill>
            <a:ln w="11113">
              <a:solidFill>
                <a:srgbClr val="82828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>
              <a:off x="11793" y="9625"/>
              <a:ext cx="182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100,001 - 500,000</a:t>
              </a:r>
              <a:endPara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16"/>
            <p:cNvSpPr>
              <a:spLocks noChangeArrowheads="1"/>
            </p:cNvSpPr>
            <p:nvPr/>
          </p:nvSpPr>
          <p:spPr bwMode="auto">
            <a:xfrm>
              <a:off x="11188" y="9942"/>
              <a:ext cx="513" cy="257"/>
            </a:xfrm>
            <a:prstGeom prst="rect">
              <a:avLst/>
            </a:prstGeom>
            <a:solidFill>
              <a:srgbClr val="7AB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Rectangle 17"/>
            <p:cNvSpPr>
              <a:spLocks noChangeArrowheads="1"/>
            </p:cNvSpPr>
            <p:nvPr/>
          </p:nvSpPr>
          <p:spPr bwMode="auto">
            <a:xfrm>
              <a:off x="11188" y="9942"/>
              <a:ext cx="513" cy="257"/>
            </a:xfrm>
            <a:prstGeom prst="rect">
              <a:avLst/>
            </a:prstGeom>
            <a:noFill/>
            <a:ln w="11113">
              <a:solidFill>
                <a:srgbClr val="82828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18"/>
            <p:cNvSpPr>
              <a:spLocks noChangeArrowheads="1"/>
            </p:cNvSpPr>
            <p:nvPr/>
          </p:nvSpPr>
          <p:spPr bwMode="auto">
            <a:xfrm>
              <a:off x="11793" y="9975"/>
              <a:ext cx="201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500,001 - 1,000,000</a:t>
              </a:r>
              <a:endPara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11188" y="10291"/>
              <a:ext cx="513" cy="257"/>
            </a:xfrm>
            <a:prstGeom prst="rect">
              <a:avLst/>
            </a:prstGeom>
            <a:solidFill>
              <a:srgbClr val="7A8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Rectangle 20"/>
            <p:cNvSpPr>
              <a:spLocks noChangeArrowheads="1"/>
            </p:cNvSpPr>
            <p:nvPr/>
          </p:nvSpPr>
          <p:spPr bwMode="auto">
            <a:xfrm>
              <a:off x="11188" y="10291"/>
              <a:ext cx="513" cy="257"/>
            </a:xfrm>
            <a:prstGeom prst="rect">
              <a:avLst/>
            </a:prstGeom>
            <a:noFill/>
            <a:ln w="11113">
              <a:solidFill>
                <a:srgbClr val="82828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21"/>
            <p:cNvSpPr>
              <a:spLocks noChangeArrowheads="1"/>
            </p:cNvSpPr>
            <p:nvPr/>
          </p:nvSpPr>
          <p:spPr bwMode="auto">
            <a:xfrm>
              <a:off x="11793" y="10324"/>
              <a:ext cx="268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1,000,001 - 6,000,000 plus</a:t>
              </a:r>
              <a:endPara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95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92" t="11229" r="32560" b="44694"/>
          <a:stretch/>
        </p:blipFill>
        <p:spPr>
          <a:xfrm>
            <a:off x="3091097" y="1092353"/>
            <a:ext cx="6160770" cy="5719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3004" b="26364"/>
          <a:stretch/>
        </p:blipFill>
        <p:spPr>
          <a:xfrm>
            <a:off x="1558291" y="5052061"/>
            <a:ext cx="2889008" cy="1405890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21366823">
            <a:off x="6694573" y="3003538"/>
            <a:ext cx="1441813" cy="1726906"/>
          </a:xfrm>
          <a:prstGeom prst="triangle">
            <a:avLst/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320134" y="2602753"/>
            <a:ext cx="1135780" cy="3330341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Interstate 35 mark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61" y="2233720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Estimated Population by County, Texas, 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2" y="6510049"/>
            <a:ext cx="3060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Bureau, 2019 Population Estimates</a:t>
            </a:r>
          </a:p>
        </p:txBody>
      </p:sp>
    </p:spTree>
    <p:extLst>
      <p:ext uri="{BB962C8B-B14F-4D97-AF65-F5344CB8AC3E}">
        <p14:creationId xmlns:p14="http://schemas.microsoft.com/office/powerpoint/2010/main" val="8702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Estimated Numeric Change, Texas Counties,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6191" y="1351556"/>
            <a:ext cx="2971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104 counties lost population over the 9 year period.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7" y="6501770"/>
            <a:ext cx="30893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Bureau, 2019 Population Estimates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-5044" t="-8062" b="21970"/>
          <a:stretch/>
        </p:blipFill>
        <p:spPr>
          <a:xfrm>
            <a:off x="1524006" y="4709161"/>
            <a:ext cx="3036394" cy="19157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992" t="11501" r="32372" b="44558"/>
          <a:stretch/>
        </p:blipFill>
        <p:spPr>
          <a:xfrm>
            <a:off x="3469542" y="1165861"/>
            <a:ext cx="6146899" cy="567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Estimated Percent Change, Texas Counties,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368" t="11773" r="34623" b="44695"/>
          <a:stretch/>
        </p:blipFill>
        <p:spPr>
          <a:xfrm>
            <a:off x="3455670" y="1217472"/>
            <a:ext cx="5897408" cy="56165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61160" y="6513931"/>
            <a:ext cx="30604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Bureau, 2019 Population Estimates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-4042" r="-3753" b="27884"/>
          <a:stretch/>
        </p:blipFill>
        <p:spPr>
          <a:xfrm>
            <a:off x="1661160" y="4888639"/>
            <a:ext cx="2297430" cy="15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186" y="134476"/>
            <a:ext cx="8417988" cy="67235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917" y="6329878"/>
            <a:ext cx="900691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 Texas grows, it ages and continues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diversify.</a:t>
            </a:r>
          </a:p>
        </p:txBody>
      </p:sp>
    </p:spTree>
    <p:extLst>
      <p:ext uri="{BB962C8B-B14F-4D97-AF65-F5344CB8AC3E}">
        <p14:creationId xmlns:p14="http://schemas.microsoft.com/office/powerpoint/2010/main" val="8770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0" y="1229777"/>
          <a:ext cx="3971263" cy="3229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542725"/>
              </p:ext>
            </p:extLst>
          </p:nvPr>
        </p:nvGraphicFramePr>
        <p:xfrm>
          <a:off x="5135419" y="1625600"/>
          <a:ext cx="6724072" cy="3785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598276" y="3632933"/>
          <a:ext cx="4581237" cy="283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37708" y="5577784"/>
            <a:ext cx="4315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86.4% of growth has been from minority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groups.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Race/Ethnic Composition, Texas,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472543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Bureau.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Estimates					</a:t>
            </a:r>
          </a:p>
        </p:txBody>
      </p:sp>
    </p:spTree>
    <p:extLst>
      <p:ext uri="{BB962C8B-B14F-4D97-AF65-F5344CB8AC3E}">
        <p14:creationId xmlns:p14="http://schemas.microsoft.com/office/powerpoint/2010/main" val="26899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1FA3B-F0C1-4F58-90BE-DCC7501F4B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393077" y="1872055"/>
          <a:ext cx="11277602" cy="196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86">
                  <a:extLst>
                    <a:ext uri="{9D8B030D-6E8A-4147-A177-3AD203B41FA5}">
                      <a16:colId xmlns:a16="http://schemas.microsoft.com/office/drawing/2014/main" val="629223796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370820288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129031886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850179724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634794337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592131318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55951860"/>
                    </a:ext>
                  </a:extLst>
                </a:gridCol>
              </a:tblGrid>
              <a:tr h="280834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White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Black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Asian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Other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896495"/>
                  </a:ext>
                </a:extLst>
              </a:tr>
              <a:tr h="28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51.1%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6.6%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7876383"/>
                  </a:ext>
                </a:extLst>
              </a:tr>
              <a:tr h="28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76.5%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2890701"/>
                  </a:ext>
                </a:extLst>
              </a:tr>
              <a:tr h="28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Caldwell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38.2%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7723743"/>
                  </a:ext>
                </a:extLst>
              </a:tr>
              <a:tr h="28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230,191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2791928"/>
                  </a:ext>
                </a:extLst>
              </a:tr>
              <a:tr h="2808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Travis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1,273,954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48.9%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5650403"/>
                  </a:ext>
                </a:extLst>
              </a:tr>
              <a:tr h="2412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590,551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58.0%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6792181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/>
          </p:nvPr>
        </p:nvGraphicFramePr>
        <p:xfrm>
          <a:off x="503238" y="4443730"/>
          <a:ext cx="11277602" cy="196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86">
                  <a:extLst>
                    <a:ext uri="{9D8B030D-6E8A-4147-A177-3AD203B41FA5}">
                      <a16:colId xmlns:a16="http://schemas.microsoft.com/office/drawing/2014/main" val="629223796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370820288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129031886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850179724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634794337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592131318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55951860"/>
                    </a:ext>
                  </a:extLst>
                </a:gridCol>
              </a:tblGrid>
              <a:tr h="271054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White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Black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Asian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Other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896495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7876383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2890701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Caldwell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-1.2%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7723743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2791928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Travis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5650403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679218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720" y="1529329"/>
            <a:ext cx="3359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Race/Ethnicity Composition, 2019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077" y="4002447"/>
            <a:ext cx="549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Percent Change by Race/Ethnicity, 2010 to 2019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6472543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Bureau.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Estimates					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Race/Ethnicity Composition, Central Texas Counties,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94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1FA3B-F0C1-4F58-90BE-DCC7501F4B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503238" y="2056492"/>
          <a:ext cx="11277602" cy="2871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086">
                  <a:extLst>
                    <a:ext uri="{9D8B030D-6E8A-4147-A177-3AD203B41FA5}">
                      <a16:colId xmlns:a16="http://schemas.microsoft.com/office/drawing/2014/main" val="629223796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3708202885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2129031886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850179724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634794337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592131318"/>
                    </a:ext>
                  </a:extLst>
                </a:gridCol>
                <a:gridCol w="1611086">
                  <a:extLst>
                    <a:ext uri="{9D8B030D-6E8A-4147-A177-3AD203B41FA5}">
                      <a16:colId xmlns:a16="http://schemas.microsoft.com/office/drawing/2014/main" val="155951860"/>
                    </a:ext>
                  </a:extLst>
                </a:gridCol>
              </a:tblGrid>
              <a:tr h="410192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White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Black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Asian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NH Other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Hispanic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3896495"/>
                  </a:ext>
                </a:extLst>
              </a:tr>
              <a:tr h="41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Bastrop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75.6%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07876383"/>
                  </a:ext>
                </a:extLst>
              </a:tr>
              <a:tr h="41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Blanco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54.0%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92890701"/>
                  </a:ext>
                </a:extLst>
              </a:tr>
              <a:tr h="41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Caldwell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-3.6%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99.4%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97723743"/>
                  </a:ext>
                </a:extLst>
              </a:tr>
              <a:tr h="41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50.5%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62791928"/>
                  </a:ext>
                </a:extLst>
              </a:tr>
              <a:tr h="410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Travis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249688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41.3%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5650403"/>
                  </a:ext>
                </a:extLst>
              </a:tr>
              <a:tr h="40995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167872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43.1%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7679218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3238" y="1656382"/>
            <a:ext cx="9736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Share of Contribution to Total Population Change between 2010 and 2019 by Race/Ethnicity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6472543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Bureau.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Estimates					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Race/Ethnicity Composition, Counties in Central Texas,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8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472543"/>
            <a:ext cx="8001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 Bureau.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Estimates				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Race/Ethnic Composition by Age Group, Texas,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>
            <p:extLst/>
          </p:nvPr>
        </p:nvGraphicFramePr>
        <p:xfrm>
          <a:off x="503238" y="1511300"/>
          <a:ext cx="11277600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1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22030" y="6296709"/>
            <a:ext cx="8947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54061"/>
                </a:solidFill>
                <a:latin typeface="Century Gothic" panose="020B0502020202020204" pitchFamily="34" charset="0"/>
              </a:rPr>
              <a:t>A complete 2020 Census count is critical to Texas. </a:t>
            </a:r>
            <a:endParaRPr lang="en-US" sz="2800" b="1" dirty="0">
              <a:solidFill>
                <a:srgbClr val="25406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1" y="631992"/>
            <a:ext cx="11670506" cy="566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13" y="201685"/>
            <a:ext cx="9221974" cy="61546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476" y="6320831"/>
            <a:ext cx="108760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Texas is experiencing significant growth.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5406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90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C3E38CF-D80C-4D07-AE78-B529B1D2C234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4069" b="2337"/>
          <a:stretch/>
        </p:blipFill>
        <p:spPr bwMode="auto">
          <a:xfrm>
            <a:off x="3223260" y="926814"/>
            <a:ext cx="7966710" cy="5700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: Rounded Corners 20">
            <a:extLst/>
          </p:cNvPr>
          <p:cNvSpPr/>
          <p:nvPr/>
        </p:nvSpPr>
        <p:spPr>
          <a:xfrm>
            <a:off x="6129160" y="1581444"/>
            <a:ext cx="1048880" cy="304567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: Rounded Corners 20">
            <a:extLst/>
          </p:cNvPr>
          <p:cNvSpPr/>
          <p:nvPr/>
        </p:nvSpPr>
        <p:spPr>
          <a:xfrm>
            <a:off x="8419782" y="2555202"/>
            <a:ext cx="1101408" cy="302298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0" name="Rectangle: Rounded Corners 20">
            <a:extLst/>
          </p:cNvPr>
          <p:cNvSpPr/>
          <p:nvPr/>
        </p:nvSpPr>
        <p:spPr>
          <a:xfrm>
            <a:off x="8564561" y="3794761"/>
            <a:ext cx="1951039" cy="251460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: Rounded Corners 20">
            <a:extLst/>
          </p:cNvPr>
          <p:cNvSpPr/>
          <p:nvPr/>
        </p:nvSpPr>
        <p:spPr>
          <a:xfrm>
            <a:off x="6662943" y="4808198"/>
            <a:ext cx="1235187" cy="255292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2" name="Rectangle: Rounded Corners 20">
            <a:extLst/>
          </p:cNvPr>
          <p:cNvSpPr/>
          <p:nvPr/>
        </p:nvSpPr>
        <p:spPr>
          <a:xfrm>
            <a:off x="6549390" y="5955519"/>
            <a:ext cx="1165773" cy="394652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3" name="Rectangle: Rounded Corners 20">
            <a:extLst/>
          </p:cNvPr>
          <p:cNvSpPr/>
          <p:nvPr/>
        </p:nvSpPr>
        <p:spPr>
          <a:xfrm>
            <a:off x="530542" y="1769575"/>
            <a:ext cx="1017096" cy="165270"/>
          </a:xfrm>
          <a:prstGeom prst="round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9422" y="1908872"/>
            <a:ext cx="365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Indicates change in UZA classification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6556358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A&amp;M Transportation Institute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lang="en-US" sz="12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Texas Demographic Center, Census 2020 Impacts on Texas Transit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Projected 2020 Urban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Transit District by Type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4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93" y="1188720"/>
            <a:ext cx="7477467" cy="5130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67788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A&amp;M Transportation Institute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lang="en-US" sz="12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Texas Demographic Center, Census 2020 Impacts on Texas Transit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9274" y="6150907"/>
            <a:ext cx="49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New or merged urbanized areas in </a:t>
            </a:r>
            <a:r>
              <a:rPr lang="en-US" i="1" dirty="0" smtClean="0"/>
              <a:t>italics.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Projected Change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Texas Urbanized Areas, 2010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9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392" y="1220398"/>
            <a:ext cx="6791667" cy="4966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556358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Texas A&amp;M Transportation Institute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lang="en-US" sz="12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Texas Demographic Center, Census 2020 Impacts on Texas Transit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Projected Change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in Texas Urbanized Areas, 2020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5042" y="6079388"/>
            <a:ext cx="496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New or merged urbanized areas in </a:t>
            </a:r>
            <a:r>
              <a:rPr lang="en-US" i="1" dirty="0" smtClean="0"/>
              <a:t>italics.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87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984459"/>
              </p:ext>
            </p:extLst>
          </p:nvPr>
        </p:nvGraphicFramePr>
        <p:xfrm>
          <a:off x="1828042" y="1272211"/>
          <a:ext cx="8458200" cy="5352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2574">
                  <a:extLst>
                    <a:ext uri="{9D8B030D-6E8A-4147-A177-3AD203B41FA5}">
                      <a16:colId xmlns:a16="http://schemas.microsoft.com/office/drawing/2014/main" val="1986371302"/>
                    </a:ext>
                  </a:extLst>
                </a:gridCol>
                <a:gridCol w="1915626">
                  <a:extLst>
                    <a:ext uri="{9D8B030D-6E8A-4147-A177-3AD203B41FA5}">
                      <a16:colId xmlns:a16="http://schemas.microsoft.com/office/drawing/2014/main" val="3539038361"/>
                    </a:ext>
                  </a:extLst>
                </a:gridCol>
              </a:tblGrid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FY2017 Funding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191629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50,065,391,000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0022404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Medicaid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21,078,511,000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3377819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programs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11,665,742,000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151546"/>
                  </a:ext>
                </a:extLst>
              </a:tr>
              <a:tr h="29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Supplemental Nutrition Assistance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5,805,152,000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8411112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Highway Planning and Construction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2,172,810,000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2752758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 School Lunch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1,433,344,000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0706791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I Grants to Local Education Agencies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1,415,074,000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7953440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Children's Health Insurance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1,382,120,000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901065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Education Grants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1,037,782,000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2581454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Start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626,118,000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980694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Breakfast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558,932,000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950492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Supplemental Nutrition Program for Women, Infants, and Children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501,349,000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7152817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and Adult Care Food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367,326,000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0716548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Transit Formula Grants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299,620,000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991106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Care and Development Block Grant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292,750,000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3556074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Vocational Rehabilitation Grants to the States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278,589,000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7818631"/>
                  </a:ext>
                </a:extLst>
              </a:tr>
              <a:tr h="29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 Care Centers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252,786,000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8734957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Child Care Mandatory and Matching Funds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224,538,000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4147135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 IV-E Foster Care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207,520,000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8959081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Supporting Effective Instruction State Grants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169,159,000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486244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205493"/>
                </a:solidFill>
                <a:latin typeface="Century Gothic" panose="020B0502020202020204" pitchFamily="34" charset="0"/>
              </a:rPr>
              <a:t>Census Derived Funding in Texas, FY2017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93752" y="4834568"/>
            <a:ext cx="8458200" cy="29745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93752" y="2607206"/>
            <a:ext cx="8458200" cy="29745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02078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lang="en-US" sz="1200" noProof="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Reamer, Andrew; George Washington Institute of Public Policy, Counting for Dollars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864016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6660677"/>
              </p:ext>
            </p:extLst>
          </p:nvPr>
        </p:nvGraphicFramePr>
        <p:xfrm>
          <a:off x="1825976" y="1203662"/>
          <a:ext cx="8458200" cy="5541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2574">
                  <a:extLst>
                    <a:ext uri="{9D8B030D-6E8A-4147-A177-3AD203B41FA5}">
                      <a16:colId xmlns:a16="http://schemas.microsoft.com/office/drawing/2014/main" val="1986371302"/>
                    </a:ext>
                  </a:extLst>
                </a:gridCol>
                <a:gridCol w="1915626">
                  <a:extLst>
                    <a:ext uri="{9D8B030D-6E8A-4147-A177-3AD203B41FA5}">
                      <a16:colId xmlns:a16="http://schemas.microsoft.com/office/drawing/2014/main" val="3539038361"/>
                    </a:ext>
                  </a:extLst>
                </a:gridCol>
              </a:tblGrid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FY2017 Funding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191629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Development Block Grants/Entitlement Grants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156,133,000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60022404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Crime Victim Assistance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155,567,000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53377819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Housing Capital Fund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145,820,000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151546"/>
                  </a:ext>
                </a:extLst>
              </a:tr>
              <a:tr h="29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Grants for the Prevention and Treatment of Substance Abuse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144,710,000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88411112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Adoption Assistance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143,120,000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22752758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Unemployment Insurance Administration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134,772,000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0706791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Services Block Grant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134,505,000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97953440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Income Home Energy Assistance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118,304,000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4901065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Career and Technical Education - Basic Grants to States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93,666,000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92581454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Housing Operating Fund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73,562,000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980694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 Investment Partnerships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63,974,000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4950492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 Community Development Block Grant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59,551,000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7152817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WIOA Youth Activities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58,290,000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0716548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WIOA Adult Activities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55,508,000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09911063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Employment Service/Wagner-Peyser Funded Activities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50,422,000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73556074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WIOA Dislocated Worker Formula Grants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49,097,000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97818631"/>
                  </a:ext>
                </a:extLst>
              </a:tr>
              <a:tr h="299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Services Block Grant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33,936,000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38734957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Programs for the Aging, Title III, Part C, Nutrition Services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28,861,000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74147135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Federal Transit - Capital Investment Grants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28,160,000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58959081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Cooperative Extension Service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22,443,000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486244"/>
                  </a:ext>
                </a:extLst>
              </a:tr>
              <a:tr h="24698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Homeland Security Grant Program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21,481,000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0748847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 smtClean="0">
                <a:solidFill>
                  <a:srgbClr val="205493"/>
                </a:solidFill>
                <a:latin typeface="Century Gothic" panose="020B0502020202020204" pitchFamily="34" charset="0"/>
              </a:rPr>
              <a:t>Census Derived Funding in Texas, FY2017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5976" y="5977387"/>
            <a:ext cx="8458200" cy="297456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rtlCol="0" anchor="ctr">
            <a:spAutoFit/>
          </a:bodyPr>
          <a:lstStyle/>
          <a:p>
            <a:pPr algn="ctr"/>
            <a:endParaRPr lang="en-US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88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 smtClean="0">
                <a:solidFill>
                  <a:srgbClr val="205493"/>
                </a:solidFill>
                <a:latin typeface="Century Gothic" panose="020B0502020202020204" pitchFamily="34" charset="0"/>
              </a:rPr>
              <a:t>Texas Demographic Center </a:t>
            </a:r>
            <a:r>
              <a:rPr lang="en-US" sz="2400" b="1" dirty="0" smtClean="0">
                <a:solidFill>
                  <a:srgbClr val="205493"/>
                </a:solidFill>
                <a:latin typeface="Century Gothic" panose="020B0502020202020204" pitchFamily="34" charset="0"/>
              </a:rPr>
              <a:t>Data Resource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189" lvl="1" indent="0">
              <a:buNone/>
            </a:pPr>
            <a:endParaRPr lang="en-US" sz="1600" dirty="0" smtClean="0">
              <a:latin typeface="Century Gothic" panose="020B0502020202020204" pitchFamily="34" charset="0"/>
            </a:endParaRPr>
          </a:p>
          <a:p>
            <a:r>
              <a:rPr lang="en-US" sz="2000" dirty="0" err="1" smtClean="0">
                <a:latin typeface="Century Gothic" panose="020B0502020202020204" pitchFamily="34" charset="0"/>
              </a:rPr>
              <a:t>TxDOT</a:t>
            </a:r>
            <a:r>
              <a:rPr lang="en-US" sz="2000" dirty="0" smtClean="0">
                <a:latin typeface="Century Gothic" panose="020B0502020202020204" pitchFamily="34" charset="0"/>
              </a:rPr>
              <a:t> One Stop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Century Gothic" panose="020B0502020202020204" pitchFamily="34" charset="0"/>
                <a:hlinkClick r:id="rId2"/>
              </a:rPr>
              <a:t>idserportal.utsa.edu/txdot/onestop/Default.aspx</a:t>
            </a:r>
            <a:r>
              <a:rPr lang="en-US" sz="1600" dirty="0" smtClean="0">
                <a:latin typeface="Century Gothic" panose="020B0502020202020204" pitchFamily="34" charset="0"/>
              </a:rPr>
              <a:t> </a:t>
            </a:r>
            <a:endParaRPr lang="en-US" sz="1600" dirty="0">
              <a:latin typeface="Century Gothic" panose="020B0502020202020204" pitchFamily="34" charset="0"/>
            </a:endParaRPr>
          </a:p>
          <a:p>
            <a:pPr lvl="1"/>
            <a:r>
              <a:rPr lang="en-US" sz="1600" dirty="0" smtClean="0">
                <a:latin typeface="Century Gothic" panose="020B0502020202020204" pitchFamily="34" charset="0"/>
              </a:rPr>
              <a:t>Including special projections: Household</a:t>
            </a:r>
            <a:r>
              <a:rPr lang="en-US" sz="1600" dirty="0">
                <a:latin typeface="Century Gothic" panose="020B0502020202020204" pitchFamily="34" charset="0"/>
              </a:rPr>
              <a:t>, Household income distribution/median income, </a:t>
            </a:r>
            <a:r>
              <a:rPr lang="en-US" sz="1600" dirty="0" smtClean="0">
                <a:latin typeface="Century Gothic" panose="020B0502020202020204" pitchFamily="34" charset="0"/>
              </a:rPr>
              <a:t>Families </a:t>
            </a:r>
            <a:r>
              <a:rPr lang="en-US" sz="1600" dirty="0">
                <a:latin typeface="Century Gothic" panose="020B0502020202020204" pitchFamily="34" charset="0"/>
              </a:rPr>
              <a:t>in poverty, Vehicle Ownership, Labor force, </a:t>
            </a:r>
            <a:r>
              <a:rPr lang="en-US" sz="1600" dirty="0" smtClean="0">
                <a:latin typeface="Century Gothic" panose="020B0502020202020204" pitchFamily="34" charset="0"/>
              </a:rPr>
              <a:t>Disability</a:t>
            </a:r>
          </a:p>
          <a:p>
            <a:pPr lvl="1"/>
            <a:endParaRPr lang="en-US" sz="1600" dirty="0" smtClean="0">
              <a:latin typeface="Century Gothic" panose="020B0502020202020204" pitchFamily="34" charset="0"/>
            </a:endParaRPr>
          </a:p>
          <a:p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346" y="3165960"/>
            <a:ext cx="7151005" cy="319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8" y="0"/>
            <a:ext cx="98888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4323" y="616972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 Projections</a:t>
            </a:r>
          </a:p>
        </p:txBody>
      </p:sp>
    </p:spTree>
    <p:extLst>
      <p:ext uri="{BB962C8B-B14F-4D97-AF65-F5344CB8AC3E}">
        <p14:creationId xmlns:p14="http://schemas.microsoft.com/office/powerpoint/2010/main" val="39078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725486" y="87032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Projected Population, Texas, 2010-2030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1FA3B-F0C1-4F58-90BE-DCC7501F4B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3" y="6489550"/>
            <a:ext cx="43973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2014 and 2018 Population Projections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/>
          </p:nvPr>
        </p:nvGraphicFramePr>
        <p:xfrm>
          <a:off x="1676404" y="1069104"/>
          <a:ext cx="9945712" cy="527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5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Texas Demographic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Center,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2018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Vintage Population Projections, 2010-2015 Migration Scenario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25486" y="87032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 Projections by Race/Ethnicity, Texas, 2010-2030 </a:t>
            </a: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/>
          </p:nvPr>
        </p:nvGraphicFramePr>
        <p:xfrm>
          <a:off x="1600200" y="1511300"/>
          <a:ext cx="10021916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36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725486" y="87032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Projected Population Change and Percent of Total Change by Race/Ethnicity, Texas, 2010-2030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1FA3B-F0C1-4F58-90BE-DCC7501F4B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725486" y="1646237"/>
          <a:ext cx="9896630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Texas Demographic Center 2018 Population Projections </a:t>
            </a:r>
          </a:p>
        </p:txBody>
      </p:sp>
    </p:spTree>
    <p:extLst>
      <p:ext uri="{BB962C8B-B14F-4D97-AF65-F5344CB8AC3E}">
        <p14:creationId xmlns:p14="http://schemas.microsoft.com/office/powerpoint/2010/main" val="350414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769096" y="1481107"/>
          <a:ext cx="9843784" cy="485870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672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8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8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73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49031">
                <a:tc>
                  <a:txBody>
                    <a:bodyPr/>
                    <a:lstStyle/>
                    <a:p>
                      <a:pPr marL="117475" indent="0" algn="l"/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/>
                      <a:r>
                        <a:rPr lang="en-US" sz="1800" dirty="0" smtClean="0"/>
                        <a:t>2000</a:t>
                      </a:r>
                    </a:p>
                    <a:p>
                      <a:pPr marL="233363" indent="0" algn="ctr"/>
                      <a:r>
                        <a:rPr lang="en-US" sz="1800" dirty="0" smtClean="0"/>
                        <a:t>Population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800" kern="1200" dirty="0" smtClean="0"/>
                        <a:t>2010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800" kern="1200" dirty="0" smtClean="0"/>
                        <a:t>Population</a:t>
                      </a:r>
                      <a:endParaRPr lang="en-US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800" kern="1200" dirty="0" smtClean="0"/>
                        <a:t>2019 Population</a:t>
                      </a:r>
                      <a:endParaRPr lang="en-US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ctr" defTabSz="914400" rtl="0" eaLnBrk="1" latinLnBrk="0" hangingPunct="1"/>
                      <a:r>
                        <a:rPr lang="en-US" sz="1800" kern="1200" dirty="0" smtClean="0"/>
                        <a:t>Numeric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800" kern="1200" dirty="0" smtClean="0"/>
                        <a:t>Change</a:t>
                      </a:r>
                    </a:p>
                    <a:p>
                      <a:pPr marL="233363" indent="0" algn="ctr" defTabSz="914400" rtl="0" eaLnBrk="1" latinLnBrk="0" hangingPunct="1"/>
                      <a:r>
                        <a:rPr lang="en-US" sz="1800" kern="1200" dirty="0" smtClean="0"/>
                        <a:t>2010-2019</a:t>
                      </a:r>
                      <a:endParaRPr lang="en-US" sz="1800" b="1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ctr"/>
                      <a:r>
                        <a:rPr lang="en-US" sz="1800" dirty="0" smtClean="0"/>
                        <a:t>Percent</a:t>
                      </a:r>
                    </a:p>
                    <a:p>
                      <a:pPr marL="58738" indent="0" algn="ctr"/>
                      <a:r>
                        <a:rPr lang="en-US" sz="1800" dirty="0" smtClean="0"/>
                        <a:t>Change</a:t>
                      </a:r>
                    </a:p>
                    <a:p>
                      <a:pPr marL="58738" indent="0" algn="ctr"/>
                      <a:r>
                        <a:rPr lang="en-US" sz="1800" dirty="0" smtClean="0"/>
                        <a:t>2010-2019</a:t>
                      </a:r>
                      <a:endParaRPr lang="en-US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281,421,906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308,745,538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32,823,9523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19,481,418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6.3%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Texas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20,851,820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>
                          <a:effectLst/>
                        </a:rPr>
                        <a:t>25,145,561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</a:rPr>
                        <a:t>28,995,881</a:t>
                      </a:r>
                      <a:endParaRPr lang="en-US" sz="18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</a:rPr>
                        <a:t>3,849,790</a:t>
                      </a:r>
                      <a:endParaRPr lang="en-US" sz="1800" b="1" u="none" strike="noStrike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u="none" strike="noStrike" dirty="0" smtClean="0">
                          <a:effectLst/>
                        </a:rPr>
                        <a:t>15.3%</a:t>
                      </a:r>
                      <a:endParaRPr lang="en-US" sz="18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California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33,871,648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37,253,956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39,512,223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2,257,704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6.1%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Florida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15,982,378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18,801,310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21,477,737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2,673,173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14.2%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Georgia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8,186,453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9,687,653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10,617,423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928,694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9.6%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North Carolina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8,049,313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9,535,483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10,488,084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952,333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10.0%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Washington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5,894,121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6,724,540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7,614,893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890,353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13.2%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Arizona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5,130,632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6,392,017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7,278,717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886,429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13.9%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07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 smtClean="0">
                          <a:effectLst/>
                        </a:rPr>
                        <a:t>Colorado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5,029,196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5,029,196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5,758,736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729,417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 smtClean="0">
                          <a:effectLst/>
                        </a:rPr>
                        <a:t>14.5%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7089043"/>
                  </a:ext>
                </a:extLst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716250" y="103214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 Growth of Select States, 2000-2019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459867"/>
            <a:ext cx="906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Source: U.S. Census Bureau,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2000 and 2010 Decennial Census; 2019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Vintage population estimates</a:t>
            </a:r>
          </a:p>
        </p:txBody>
      </p:sp>
    </p:spTree>
    <p:extLst>
      <p:ext uri="{BB962C8B-B14F-4D97-AF65-F5344CB8AC3E}">
        <p14:creationId xmlns:p14="http://schemas.microsoft.com/office/powerpoint/2010/main" val="27330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748790" y="1348740"/>
          <a:ext cx="9772650" cy="5225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725486" y="87032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 Projections, Austin Metro Counties, 2010-2030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Texas Demographic Center 2018 Population Projections </a:t>
            </a:r>
          </a:p>
        </p:txBody>
      </p:sp>
    </p:spTree>
    <p:extLst>
      <p:ext uri="{BB962C8B-B14F-4D97-AF65-F5344CB8AC3E}">
        <p14:creationId xmlns:p14="http://schemas.microsoft.com/office/powerpoint/2010/main" val="28495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725486" y="1583472"/>
          <a:ext cx="9887393" cy="499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725486" y="87032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Population Projections by Race/Ethnicity, Austin Metro Area, 2010-2030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marR="0" lvl="0" indent="-798513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itchFamily="34" charset="0"/>
              </a:rPr>
              <a:t>Source: Texas Demographic Center 2018 Population Projections </a:t>
            </a:r>
          </a:p>
        </p:txBody>
      </p:sp>
    </p:spTree>
    <p:extLst>
      <p:ext uri="{BB962C8B-B14F-4D97-AF65-F5344CB8AC3E}">
        <p14:creationId xmlns:p14="http://schemas.microsoft.com/office/powerpoint/2010/main" val="883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677250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Lila Valencia,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(512) 936-3542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Lila.Valencia@utsa.edu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374438" y="6407150"/>
            <a:ext cx="817562" cy="314325"/>
          </a:xfrm>
        </p:spPr>
        <p:txBody>
          <a:bodyPr/>
          <a:lstStyle/>
          <a:p>
            <a:fld id="{2BC1FA3B-F0C1-4F58-90BE-DCC7501F4B28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Largest U.S. Cities, 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481509" y="1246802"/>
          <a:ext cx="10312397" cy="51523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160">
                  <a:extLst>
                    <a:ext uri="{9D8B030D-6E8A-4147-A177-3AD203B41FA5}">
                      <a16:colId xmlns:a16="http://schemas.microsoft.com/office/drawing/2014/main" val="1832679963"/>
                    </a:ext>
                  </a:extLst>
                </a:gridCol>
                <a:gridCol w="1252199">
                  <a:extLst>
                    <a:ext uri="{9D8B030D-6E8A-4147-A177-3AD203B41FA5}">
                      <a16:colId xmlns:a16="http://schemas.microsoft.com/office/drawing/2014/main" val="2516218643"/>
                    </a:ext>
                  </a:extLst>
                </a:gridCol>
                <a:gridCol w="993935">
                  <a:extLst>
                    <a:ext uri="{9D8B030D-6E8A-4147-A177-3AD203B41FA5}">
                      <a16:colId xmlns:a16="http://schemas.microsoft.com/office/drawing/2014/main" val="3453330191"/>
                    </a:ext>
                  </a:extLst>
                </a:gridCol>
                <a:gridCol w="815759">
                  <a:extLst>
                    <a:ext uri="{9D8B030D-6E8A-4147-A177-3AD203B41FA5}">
                      <a16:colId xmlns:a16="http://schemas.microsoft.com/office/drawing/2014/main" val="478644226"/>
                    </a:ext>
                  </a:extLst>
                </a:gridCol>
                <a:gridCol w="815759">
                  <a:extLst>
                    <a:ext uri="{9D8B030D-6E8A-4147-A177-3AD203B41FA5}">
                      <a16:colId xmlns:a16="http://schemas.microsoft.com/office/drawing/2014/main" val="4246948149"/>
                    </a:ext>
                  </a:extLst>
                </a:gridCol>
                <a:gridCol w="815759">
                  <a:extLst>
                    <a:ext uri="{9D8B030D-6E8A-4147-A177-3AD203B41FA5}">
                      <a16:colId xmlns:a16="http://schemas.microsoft.com/office/drawing/2014/main" val="591620216"/>
                    </a:ext>
                  </a:extLst>
                </a:gridCol>
                <a:gridCol w="815759">
                  <a:extLst>
                    <a:ext uri="{9D8B030D-6E8A-4147-A177-3AD203B41FA5}">
                      <a16:colId xmlns:a16="http://schemas.microsoft.com/office/drawing/2014/main" val="1477101358"/>
                    </a:ext>
                  </a:extLst>
                </a:gridCol>
                <a:gridCol w="815759">
                  <a:extLst>
                    <a:ext uri="{9D8B030D-6E8A-4147-A177-3AD203B41FA5}">
                      <a16:colId xmlns:a16="http://schemas.microsoft.com/office/drawing/2014/main" val="1603753166"/>
                    </a:ext>
                  </a:extLst>
                </a:gridCol>
                <a:gridCol w="804633">
                  <a:extLst>
                    <a:ext uri="{9D8B030D-6E8A-4147-A177-3AD203B41FA5}">
                      <a16:colId xmlns:a16="http://schemas.microsoft.com/office/drawing/2014/main" val="2311600433"/>
                    </a:ext>
                  </a:extLst>
                </a:gridCol>
                <a:gridCol w="815759">
                  <a:extLst>
                    <a:ext uri="{9D8B030D-6E8A-4147-A177-3AD203B41FA5}">
                      <a16:colId xmlns:a16="http://schemas.microsoft.com/office/drawing/2014/main" val="2926587376"/>
                    </a:ext>
                  </a:extLst>
                </a:gridCol>
                <a:gridCol w="940958">
                  <a:extLst>
                    <a:ext uri="{9D8B030D-6E8A-4147-A177-3AD203B41FA5}">
                      <a16:colId xmlns:a16="http://schemas.microsoft.com/office/drawing/2014/main" val="2839062051"/>
                    </a:ext>
                  </a:extLst>
                </a:gridCol>
                <a:gridCol w="940958">
                  <a:extLst>
                    <a:ext uri="{9D8B030D-6E8A-4147-A177-3AD203B41FA5}">
                      <a16:colId xmlns:a16="http://schemas.microsoft.com/office/drawing/2014/main" val="1567778540"/>
                    </a:ext>
                  </a:extLst>
                </a:gridCol>
              </a:tblGrid>
              <a:tr h="39213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>
                          <a:effectLst/>
                        </a:rPr>
                        <a:t>Rank</a:t>
                      </a: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Place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Census 2010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2011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2012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2013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2014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2015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2016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2017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2018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dirty="0" smtClean="0">
                          <a:effectLst/>
                        </a:rPr>
                        <a:t>2019</a:t>
                      </a:r>
                      <a:endParaRPr lang="en-US" sz="1400" b="1" dirty="0">
                        <a:effectLst/>
                      </a:endParaRPr>
                    </a:p>
                  </a:txBody>
                  <a:tcPr marL="28575" marR="28575" marT="19050" marB="19050" anchor="ctr"/>
                </a:tc>
                <a:extLst>
                  <a:ext uri="{0D108BD9-81ED-4DB2-BD59-A6C34878D82A}">
                    <a16:rowId xmlns:a16="http://schemas.microsoft.com/office/drawing/2014/main" val="996137896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York, 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8,175,133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8,272,948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8,346,693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8,396,091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8,433,806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8,463,049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8,469,153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8,437,478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8,390,081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8,336,817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00481915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Angeles,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3,792,621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3,820,876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3,851,202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3,881,622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3,909,901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3,938,568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3,963,226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3,975,788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3,977,596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3,979,576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81298939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Chicago, IL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2,695,598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2,708,114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2,719,141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2,725,731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2,727,066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2,724,344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2,716,723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2,711,069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2,701,423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2,693,976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0759809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Houston, TX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2,099,451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2,126,032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2,161,593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2,199,391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2,241,826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2,286,908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2,309,544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2,316,750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2,318,573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2,320,268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52482039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Phoenix, AZ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1,445,632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1,469,796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1,499,274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1,526,491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1,555,445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1,583,690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1,612,199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1,633,560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1,654,675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1,680,992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63060421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Philadelphia, PA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1,526,006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1,540,466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1,551,824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1,558,313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1,565,460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1,571,065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1,576,051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1,580,601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1,583,592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1,584,064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16203004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Antonio, TX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1,327,407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1,357,120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1,383,075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1,408,339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1,435,456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1,464,043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1,487,843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1,511,154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1,530,016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1,547,253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13529378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Diego,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1,307,402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1,319,592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1,336,776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1,355,320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1,375,831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1,387,323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1,402,089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1,412,621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1,421,917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1,423,851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87891042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Dallas, TX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1,197,816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1,218,282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1,242,115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1,258,835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1,279,098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1,301,329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1,323,916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1,342,479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1,341,802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1,343,573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46197483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Jose, 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945,942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970,369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983,530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1,001,279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1,014,273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1,025,980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1,030,242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1,032,335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1,028,020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1,021,795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9301524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Austin, TX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790,390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828,459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854,482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875,003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901,170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921,114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939,447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951,553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962,469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978,908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56660567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Jacksonville, FL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821,784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829,609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837,013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842,735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852,494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865,836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880,520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892,025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902,437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911,507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75081397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Worth, TX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741,206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764,142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781,046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796,073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815,057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835,356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856,177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874,809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893,216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909,585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903840337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Columbus, OH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787,033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800,607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812,740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827,797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841,673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854,950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866,894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881,694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890,869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898,553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78602403"/>
                  </a:ext>
                </a:extLst>
              </a:tr>
              <a:tr h="31734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Charlotte, NC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731,424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754,829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773,264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792,047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807,400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825,668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843,117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860,002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872,514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885,708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0508364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00200" y="6523476"/>
            <a:ext cx="4572000" cy="2643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  Bureau, 2019 Vintage Population Estimates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689392" y="1463686"/>
          <a:ext cx="9896631" cy="4863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931">
                  <a:extLst>
                    <a:ext uri="{9D8B030D-6E8A-4147-A177-3AD203B41FA5}">
                      <a16:colId xmlns:a16="http://schemas.microsoft.com/office/drawing/2014/main" val="4259437566"/>
                    </a:ext>
                  </a:extLst>
                </a:gridCol>
                <a:gridCol w="3685717">
                  <a:extLst>
                    <a:ext uri="{9D8B030D-6E8A-4147-A177-3AD203B41FA5}">
                      <a16:colId xmlns:a16="http://schemas.microsoft.com/office/drawing/2014/main" val="720989842"/>
                    </a:ext>
                  </a:extLst>
                </a:gridCol>
                <a:gridCol w="1223010">
                  <a:extLst>
                    <a:ext uri="{9D8B030D-6E8A-4147-A177-3AD203B41FA5}">
                      <a16:colId xmlns:a16="http://schemas.microsoft.com/office/drawing/2014/main" val="98320701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956377176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1101011030"/>
                    </a:ext>
                  </a:extLst>
                </a:gridCol>
                <a:gridCol w="1017813">
                  <a:extLst>
                    <a:ext uri="{9D8B030D-6E8A-4147-A177-3AD203B41FA5}">
                      <a16:colId xmlns:a16="http://schemas.microsoft.com/office/drawing/2014/main" val="1716892498"/>
                    </a:ext>
                  </a:extLst>
                </a:gridCol>
                <a:gridCol w="955580">
                  <a:extLst>
                    <a:ext uri="{9D8B030D-6E8A-4147-A177-3AD203B41FA5}">
                      <a16:colId xmlns:a16="http://schemas.microsoft.com/office/drawing/2014/main" val="2910936382"/>
                    </a:ext>
                  </a:extLst>
                </a:gridCol>
              </a:tblGrid>
              <a:tr h="39674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Rank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Name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April 1,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2010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July 1,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2018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July 1, </a:t>
                      </a: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2019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Numeric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 Change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Roboto"/>
                        </a:rPr>
                        <a:t>Percent Change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extLst>
                  <a:ext uri="{0D108BD9-81ED-4DB2-BD59-A6C34878D82A}">
                    <a16:rowId xmlns:a16="http://schemas.microsoft.com/office/drawing/2014/main" val="1414758493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Dallas-Fort Worth-Arlington,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6,366,537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7,455,756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7,573,136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1,206,599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3341859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2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Houston-The Woodlands-Sugar Land,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TX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5,920,487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4,849,209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7,066,141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1,145,654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8007786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3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Phoenix-Mesa-Chandler,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4,193,129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4,849,209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4,948,203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755,074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15988985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4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Atlanta-Sandy Springs-Alpharetta, GA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5,286,718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6,976,147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6,020,364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733,646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69608905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5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Washington-Arlington-Alexandria, DC-VA-MD-WV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5,649,688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5,945,303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6,280,487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630,799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98443434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6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Miami-Fort Lauderdale-Pompano Beach, FL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5,566,274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6,143,837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6,166,488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600,214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58596255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7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Seattle-Tacoma-Bellevue, WA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3,439,808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3,935,179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3,979,845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669025150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8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Austin-Round Rock-Georgetown, TX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1,716,323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2,165,497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2,227,083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510,760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87055786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9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Orlando-Kissimmee-Sanford, FL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2,134,399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2,574,838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2,608,147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473,748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2925926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10</a:t>
                      </a: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Riverside-San Bernardino-Ontario, CA </a:t>
                      </a:r>
                      <a:endParaRPr lang="it-IT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4,224,948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4,612,542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4,650,631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425,683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66273993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Denver-Aurora-Lakewood, CO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2,543,608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2,931,665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2,967,239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423,631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0837458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Tampa-St. Petersburg-Clearwater,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2,783,485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3,154,649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3,194,831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411,346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09184271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13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Antonio-New Braunfels, TX 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2,142,520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2,512,379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2,550,960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408,440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21149627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Francisco-Oakland-Berkeley, CA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4,335,593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4,726,314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4,731,803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396,210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4707977"/>
                  </a:ext>
                </a:extLst>
              </a:tr>
              <a:tr h="291691">
                <a:tc>
                  <a:txBody>
                    <a:bodyPr/>
                    <a:lstStyle/>
                    <a:p>
                      <a:pPr algn="ctr" fontAlgn="base" latinLnBrk="0"/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15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0960" marR="60960" marT="30480" marB="3048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Charlotte-Concord-Gastonia, NC-SC 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2,243,963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2,592,950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2,636,883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392,920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1081135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01388" y="6407150"/>
            <a:ext cx="1090612" cy="314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1FA3B-F0C1-4F58-90BE-DCC7501F4B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FA5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FA5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6523476"/>
            <a:ext cx="4572000" cy="2643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  Bureau, 2019 Vintage Population Estimates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Top 15 Metros in Numeric Growth,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02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550992" y="1433324"/>
          <a:ext cx="10035030" cy="4973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378">
                  <a:extLst>
                    <a:ext uri="{9D8B030D-6E8A-4147-A177-3AD203B41FA5}">
                      <a16:colId xmlns:a16="http://schemas.microsoft.com/office/drawing/2014/main" val="3553276116"/>
                    </a:ext>
                  </a:extLst>
                </a:gridCol>
                <a:gridCol w="1935632">
                  <a:extLst>
                    <a:ext uri="{9D8B030D-6E8A-4147-A177-3AD203B41FA5}">
                      <a16:colId xmlns:a16="http://schemas.microsoft.com/office/drawing/2014/main" val="2757991346"/>
                    </a:ext>
                  </a:extLst>
                </a:gridCol>
                <a:gridCol w="1672505">
                  <a:extLst>
                    <a:ext uri="{9D8B030D-6E8A-4147-A177-3AD203B41FA5}">
                      <a16:colId xmlns:a16="http://schemas.microsoft.com/office/drawing/2014/main" val="2807526533"/>
                    </a:ext>
                  </a:extLst>
                </a:gridCol>
                <a:gridCol w="1672505">
                  <a:extLst>
                    <a:ext uri="{9D8B030D-6E8A-4147-A177-3AD203B41FA5}">
                      <a16:colId xmlns:a16="http://schemas.microsoft.com/office/drawing/2014/main" val="3299370875"/>
                    </a:ext>
                  </a:extLst>
                </a:gridCol>
                <a:gridCol w="1672505">
                  <a:extLst>
                    <a:ext uri="{9D8B030D-6E8A-4147-A177-3AD203B41FA5}">
                      <a16:colId xmlns:a16="http://schemas.microsoft.com/office/drawing/2014/main" val="1611338343"/>
                    </a:ext>
                  </a:extLst>
                </a:gridCol>
                <a:gridCol w="1672505">
                  <a:extLst>
                    <a:ext uri="{9D8B030D-6E8A-4147-A177-3AD203B41FA5}">
                      <a16:colId xmlns:a16="http://schemas.microsoft.com/office/drawing/2014/main" val="2869220387"/>
                    </a:ext>
                  </a:extLst>
                </a:gridCol>
              </a:tblGrid>
              <a:tr h="2925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Geographic Area</a:t>
                      </a:r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Population Estimate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Change, 2018 to 2019</a:t>
                      </a: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23484"/>
                  </a:ext>
                </a:extLst>
              </a:tr>
              <a:tr h="2925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July 1, 2018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July 1, 2019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22819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Leander, TX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4527216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Apex, NC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0154257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Chico,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94,342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8,959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5369180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Doral,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60,762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4366541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Bentonville, 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3,806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73313765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Meridian, ID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106,464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114,161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7,697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7786573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Georgetown, TX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74,275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81971150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Buckeye, AZ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74,339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79,620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5,281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16532125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Braunfels, TX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84,495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30312639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Redmond,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67,436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71,929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89739368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Frisco, TX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188,452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200,490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12,038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11202687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Myers, FL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82,229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87,103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4,874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48008477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Lehi, UT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35199231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Castle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Rock, 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3,484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2510280"/>
                  </a:ext>
                </a:extLst>
              </a:tr>
              <a:tr h="2925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Milpitas,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80,208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84,196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3,988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837751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101388" y="6407150"/>
            <a:ext cx="1090612" cy="314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1FA3B-F0C1-4F58-90BE-DCC7501F4B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FA5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FA5D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6523478"/>
            <a:ext cx="8600440" cy="26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U.S. Census  Bureau, 2019 Vintage Population Estimates; Note: among places with populations of 50,000 or more in 2018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15 Fastest Growing Large Cities and Towns between 2018-2019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8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ontent Placeholder 8"/>
          <p:cNvGraphicFramePr>
            <a:graphicFrameLocks/>
          </p:cNvGraphicFramePr>
          <p:nvPr>
            <p:extLst/>
          </p:nvPr>
        </p:nvGraphicFramePr>
        <p:xfrm>
          <a:off x="1752601" y="1511300"/>
          <a:ext cx="8607425" cy="489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873391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Components of Population Change, 2010-2019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6459867"/>
            <a:ext cx="906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ＭＳ Ｐゴシック" pitchFamily="-16" charset="-128"/>
                <a:cs typeface="+mn-cs"/>
              </a:rPr>
              <a:t>Source: U.S. Census Bureau, 2019 Vintage population estimates</a:t>
            </a:r>
          </a:p>
        </p:txBody>
      </p:sp>
    </p:spTree>
    <p:extLst>
      <p:ext uri="{BB962C8B-B14F-4D97-AF65-F5344CB8AC3E}">
        <p14:creationId xmlns:p14="http://schemas.microsoft.com/office/powerpoint/2010/main" val="30647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6498595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 to State Migration Flows, 2018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1074421" y="1442933"/>
          <a:ext cx="10511602" cy="505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Estimated Percent of Total Net-Migrant Flows to and from Texas and Top Sending and Receiving States, 2018 </a:t>
            </a: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D7B3FC-F52A-4C3D-BF43-F2954D09CB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960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3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226000"/>
              </p:ext>
            </p:extLst>
          </p:nvPr>
        </p:nvGraphicFramePr>
        <p:xfrm>
          <a:off x="2709333" y="1212210"/>
          <a:ext cx="4851399" cy="528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40">
                  <a:extLst>
                    <a:ext uri="{9D8B030D-6E8A-4147-A177-3AD203B41FA5}">
                      <a16:colId xmlns:a16="http://schemas.microsoft.com/office/drawing/2014/main" val="4067501989"/>
                    </a:ext>
                  </a:extLst>
                </a:gridCol>
                <a:gridCol w="1272333">
                  <a:extLst>
                    <a:ext uri="{9D8B030D-6E8A-4147-A177-3AD203B41FA5}">
                      <a16:colId xmlns:a16="http://schemas.microsoft.com/office/drawing/2014/main" val="3780962063"/>
                    </a:ext>
                  </a:extLst>
                </a:gridCol>
                <a:gridCol w="1461526">
                  <a:extLst>
                    <a:ext uri="{9D8B030D-6E8A-4147-A177-3AD203B41FA5}">
                      <a16:colId xmlns:a16="http://schemas.microsoft.com/office/drawing/2014/main" val="1563637334"/>
                    </a:ext>
                  </a:extLst>
                </a:gridCol>
              </a:tblGrid>
              <a:tr h="330399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In-Flows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Net Migration</a:t>
                      </a:r>
                      <a:endParaRPr 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2133377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Williamson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-7,587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6183787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Harris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1,738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9646252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4102402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Hays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-3,046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9292131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Bexar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7770849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Dallas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1,418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2174771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America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0182935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Tarrant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532455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Angeles County, 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1,385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8844189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Bend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3258859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Bastrop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-1,416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319474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 Paso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83473716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Bell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-509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3788116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Collin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3438580"/>
                  </a:ext>
                </a:extLst>
              </a:tr>
              <a:tr h="330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Maricopa County, AZ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333612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601465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American Community Survey County to County Migration Flows, 2013-2017</a:t>
            </a:r>
            <a:endParaRPr lang="en-US" sz="1100" dirty="0">
              <a:solidFill>
                <a:schemeClr val="bg1">
                  <a:lumMod val="50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9393" y="791884"/>
            <a:ext cx="9896630" cy="548295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Estimated County-to-County Migration Flows,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20549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Travis County, 2013-2017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20549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04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11937</TotalTime>
  <Words>2140</Words>
  <Application>Microsoft Office PowerPoint</Application>
  <PresentationFormat>Widescreen</PresentationFormat>
  <Paragraphs>898</Paragraphs>
  <Slides>32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Century Gothic</vt:lpstr>
      <vt:lpstr>Roboto</vt:lpstr>
      <vt:lpstr>Times New Roman</vt:lpstr>
      <vt:lpstr>Office Theme</vt:lpstr>
      <vt:lpstr>2_Office Theme</vt:lpstr>
      <vt:lpstr>1_Office Theme</vt:lpstr>
      <vt:lpstr>Custom Design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Alelhie Lila Valencia</cp:lastModifiedBy>
  <cp:revision>606</cp:revision>
  <cp:lastPrinted>2020-10-09T14:24:31Z</cp:lastPrinted>
  <dcterms:created xsi:type="dcterms:W3CDTF">2016-06-30T18:52:57Z</dcterms:created>
  <dcterms:modified xsi:type="dcterms:W3CDTF">2020-10-09T14:25:24Z</dcterms:modified>
</cp:coreProperties>
</file>