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1.xml" ContentType="application/vnd.openxmlformats-officedocument.them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 id="2147483734" r:id="rId6"/>
    <p:sldMasterId id="2147483747" r:id="rId7"/>
    <p:sldMasterId id="2147483761" r:id="rId8"/>
    <p:sldMasterId id="2147483775" r:id="rId9"/>
    <p:sldMasterId id="2147483789" r:id="rId10"/>
  </p:sldMasterIdLst>
  <p:notesMasterIdLst>
    <p:notesMasterId r:id="rId49"/>
  </p:notesMasterIdLst>
  <p:sldIdLst>
    <p:sldId id="734" r:id="rId11"/>
    <p:sldId id="735" r:id="rId12"/>
    <p:sldId id="736" r:id="rId13"/>
    <p:sldId id="549" r:id="rId14"/>
    <p:sldId id="702" r:id="rId15"/>
    <p:sldId id="690" r:id="rId16"/>
    <p:sldId id="691" r:id="rId17"/>
    <p:sldId id="693" r:id="rId18"/>
    <p:sldId id="694" r:id="rId19"/>
    <p:sldId id="707" r:id="rId20"/>
    <p:sldId id="706" r:id="rId21"/>
    <p:sldId id="708" r:id="rId22"/>
    <p:sldId id="732" r:id="rId23"/>
    <p:sldId id="696" r:id="rId24"/>
    <p:sldId id="719" r:id="rId25"/>
    <p:sldId id="722" r:id="rId26"/>
    <p:sldId id="721" r:id="rId27"/>
    <p:sldId id="723" r:id="rId28"/>
    <p:sldId id="724" r:id="rId29"/>
    <p:sldId id="733" r:id="rId30"/>
    <p:sldId id="738" r:id="rId31"/>
    <p:sldId id="710" r:id="rId32"/>
    <p:sldId id="699" r:id="rId33"/>
    <p:sldId id="711" r:id="rId34"/>
    <p:sldId id="739" r:id="rId35"/>
    <p:sldId id="725" r:id="rId36"/>
    <p:sldId id="726" r:id="rId37"/>
    <p:sldId id="727" r:id="rId38"/>
    <p:sldId id="718" r:id="rId39"/>
    <p:sldId id="717" r:id="rId40"/>
    <p:sldId id="714" r:id="rId41"/>
    <p:sldId id="729" r:id="rId42"/>
    <p:sldId id="730" r:id="rId43"/>
    <p:sldId id="731" r:id="rId44"/>
    <p:sldId id="720" r:id="rId45"/>
    <p:sldId id="728" r:id="rId46"/>
    <p:sldId id="544" r:id="rId47"/>
    <p:sldId id="737"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00"/>
    <a:srgbClr val="9900FF"/>
    <a:srgbClr val="9966FF"/>
    <a:srgbClr val="990033"/>
    <a:srgbClr val="CC0066"/>
    <a:srgbClr val="F8A662"/>
    <a:srgbClr val="FFCC00"/>
    <a:srgbClr val="FFFF00"/>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2021" autoAdjust="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dser-fs01\idser\Collaboration\SDC-OSD_Requests\Media\FortWorthStarTelegram\Hernandez\Race-Ethnicity_TX-DFW-TarrantCnty_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dser-fs01\idser\Share\Lila_Valencia\CBPopEstimates\TX_CBPopEst_ASRE_2010-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nx035\Downloads\expo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dser-fs01\idser\Share\Lila_Valencia\CBPopEstimates\CBPopEstimates2019_AustinMetr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dser-fs01\idser\Share\Lila_Valencia\CBPopEstimates\CBPopEstimates2019_AustinMetr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dser-fs01\idser\Collaboration\Product_Development\Briefs_Reports\Census%20Release\ACS_1YR_SF_2019\Charts%20For%20the%20Brief_P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Sheet1!$A$20</c:f>
              <c:strCache>
                <c:ptCount val="1"/>
                <c:pt idx="0">
                  <c:v>Natural Increase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Sheet1!$B$20:$K$20</c:f>
              <c:numCache>
                <c:formatCode>#,##0</c:formatCode>
                <c:ptCount val="9"/>
                <c:pt idx="0">
                  <c:v>213651</c:v>
                </c:pt>
                <c:pt idx="1">
                  <c:v>208964</c:v>
                </c:pt>
                <c:pt idx="2">
                  <c:v>205795</c:v>
                </c:pt>
                <c:pt idx="3">
                  <c:v>213541</c:v>
                </c:pt>
                <c:pt idx="4">
                  <c:v>214380</c:v>
                </c:pt>
                <c:pt idx="5">
                  <c:v>212021</c:v>
                </c:pt>
                <c:pt idx="6">
                  <c:v>209690</c:v>
                </c:pt>
                <c:pt idx="7">
                  <c:v>190951</c:v>
                </c:pt>
                <c:pt idx="8">
                  <c:v>175878</c:v>
                </c:pt>
              </c:numCache>
            </c:numRef>
          </c:val>
          <c:extLst>
            <c:ext xmlns:c16="http://schemas.microsoft.com/office/drawing/2014/chart" uri="{C3380CC4-5D6E-409C-BE32-E72D297353CC}">
              <c16:uniqueId val="{00000000-570C-47F6-934D-268F7634CCFE}"/>
            </c:ext>
          </c:extLst>
        </c:ser>
        <c:ser>
          <c:idx val="4"/>
          <c:order val="4"/>
          <c:tx>
            <c:strRef>
              <c:f>Sheet1!$A$23</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Sheet1!$B$23:$K$23</c:f>
              <c:numCache>
                <c:formatCode>#,##0</c:formatCode>
                <c:ptCount val="9"/>
                <c:pt idx="0">
                  <c:v>70535</c:v>
                </c:pt>
                <c:pt idx="1">
                  <c:v>76954</c:v>
                </c:pt>
                <c:pt idx="2">
                  <c:v>82449</c:v>
                </c:pt>
                <c:pt idx="3">
                  <c:v>95661</c:v>
                </c:pt>
                <c:pt idx="4">
                  <c:v>110155</c:v>
                </c:pt>
                <c:pt idx="5">
                  <c:v>111983</c:v>
                </c:pt>
                <c:pt idx="6">
                  <c:v>110417</c:v>
                </c:pt>
                <c:pt idx="7">
                  <c:v>104976</c:v>
                </c:pt>
                <c:pt idx="8">
                  <c:v>65044</c:v>
                </c:pt>
              </c:numCache>
            </c:numRef>
          </c:val>
          <c:extLst>
            <c:ext xmlns:c16="http://schemas.microsoft.com/office/drawing/2014/chart" uri="{C3380CC4-5D6E-409C-BE32-E72D297353CC}">
              <c16:uniqueId val="{00000001-570C-47F6-934D-268F7634CCFE}"/>
            </c:ext>
          </c:extLst>
        </c:ser>
        <c:ser>
          <c:idx val="5"/>
          <c:order val="5"/>
          <c:tx>
            <c:strRef>
              <c:f>Sheet1!$A$24</c:f>
              <c:strCache>
                <c:ptCount val="1"/>
                <c:pt idx="0">
                  <c:v>Domestic Net Migration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Sheet1!$B$24:$K$24</c:f>
              <c:numCache>
                <c:formatCode>#,##0</c:formatCode>
                <c:ptCount val="9"/>
                <c:pt idx="0">
                  <c:v>117615</c:v>
                </c:pt>
                <c:pt idx="1">
                  <c:v>145513</c:v>
                </c:pt>
                <c:pt idx="2">
                  <c:v>110614</c:v>
                </c:pt>
                <c:pt idx="3">
                  <c:v>163160</c:v>
                </c:pt>
                <c:pt idx="4">
                  <c:v>174200</c:v>
                </c:pt>
                <c:pt idx="5">
                  <c:v>125800</c:v>
                </c:pt>
                <c:pt idx="6">
                  <c:v>79163</c:v>
                </c:pt>
                <c:pt idx="7">
                  <c:v>82569</c:v>
                </c:pt>
                <c:pt idx="8">
                  <c:v>125660</c:v>
                </c:pt>
              </c:numCache>
            </c:numRef>
          </c:val>
          <c:extLst>
            <c:ext xmlns:c16="http://schemas.microsoft.com/office/drawing/2014/chart" uri="{C3380CC4-5D6E-409C-BE32-E72D297353CC}">
              <c16:uniqueId val="{00000002-570C-47F6-934D-268F7634CCFE}"/>
            </c:ext>
          </c:extLst>
        </c:ser>
        <c:dLbls>
          <c:showLegendKey val="0"/>
          <c:showVal val="1"/>
          <c:showCatName val="0"/>
          <c:showSerName val="0"/>
          <c:showPercent val="0"/>
          <c:showBubbleSize val="0"/>
        </c:dLbls>
        <c:gapWidth val="50"/>
        <c:overlap val="100"/>
        <c:axId val="469236512"/>
        <c:axId val="469235200"/>
        <c:extLst>
          <c:ext xmlns:c15="http://schemas.microsoft.com/office/drawing/2012/chart" uri="{02D57815-91ED-43cb-92C2-25804820EDAC}">
            <c15:filteredBarSeries>
              <c15:ser>
                <c:idx val="0"/>
                <c:order val="0"/>
                <c:tx>
                  <c:strRef>
                    <c:extLst>
                      <c:ext uri="{02D57815-91ED-43cb-92C2-25804820EDAC}">
                        <c15:formulaRef>
                          <c15:sqref>Sheet1!$A$19</c15:sqref>
                        </c15:formulaRef>
                      </c:ext>
                    </c:extLst>
                    <c:strCache>
                      <c:ptCount val="1"/>
                      <c:pt idx="0">
                        <c:v>Pop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uri="{02D57815-91ED-43cb-92C2-25804820EDAC}">
                        <c15:formulaRef>
                          <c15:sqref>Sheet1!$B$19:$K$19</c15:sqref>
                        </c15:formulaRef>
                      </c:ext>
                    </c:extLst>
                    <c:numCache>
                      <c:formatCode>#,##0</c:formatCode>
                      <c:ptCount val="9"/>
                      <c:pt idx="0">
                        <c:v>402776</c:v>
                      </c:pt>
                      <c:pt idx="1">
                        <c:v>433903</c:v>
                      </c:pt>
                      <c:pt idx="2">
                        <c:v>400952</c:v>
                      </c:pt>
                      <c:pt idx="3">
                        <c:v>475157</c:v>
                      </c:pt>
                      <c:pt idx="4">
                        <c:v>500444</c:v>
                      </c:pt>
                      <c:pt idx="5">
                        <c:v>449982</c:v>
                      </c:pt>
                      <c:pt idx="6">
                        <c:v>399734</c:v>
                      </c:pt>
                      <c:pt idx="7">
                        <c:v>379128</c:v>
                      </c:pt>
                      <c:pt idx="8">
                        <c:v>367215</c:v>
                      </c:pt>
                    </c:numCache>
                  </c:numRef>
                </c:val>
                <c:extLst>
                  <c:ext xmlns:c16="http://schemas.microsoft.com/office/drawing/2014/chart" uri="{C3380CC4-5D6E-409C-BE32-E72D297353CC}">
                    <c16:uniqueId val="{00000003-570C-47F6-934D-268F7634CCF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Sheet1!$A$21</c15:sqref>
                        </c15:formulaRef>
                      </c:ext>
                    </c:extLst>
                    <c:strCache>
                      <c:ptCount val="1"/>
                      <c:pt idx="0">
                        <c:v>Net Mig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Sheet1!$B$21:$K$21</c15:sqref>
                        </c15:formulaRef>
                      </c:ext>
                    </c:extLst>
                    <c:numCache>
                      <c:formatCode>#,##0</c:formatCode>
                      <c:ptCount val="9"/>
                      <c:pt idx="0">
                        <c:v>188150</c:v>
                      </c:pt>
                      <c:pt idx="1">
                        <c:v>222467</c:v>
                      </c:pt>
                      <c:pt idx="2">
                        <c:v>193063</c:v>
                      </c:pt>
                      <c:pt idx="3">
                        <c:v>258821</c:v>
                      </c:pt>
                      <c:pt idx="4">
                        <c:v>284355</c:v>
                      </c:pt>
                      <c:pt idx="5">
                        <c:v>237783</c:v>
                      </c:pt>
                      <c:pt idx="6">
                        <c:v>189580</c:v>
                      </c:pt>
                      <c:pt idx="7">
                        <c:v>187545</c:v>
                      </c:pt>
                      <c:pt idx="8">
                        <c:v>190704</c:v>
                      </c:pt>
                    </c:numCache>
                  </c:numRef>
                </c:val>
                <c:extLst xmlns:c15="http://schemas.microsoft.com/office/drawing/2012/chart">
                  <c:ext xmlns:c16="http://schemas.microsoft.com/office/drawing/2014/chart" uri="{C3380CC4-5D6E-409C-BE32-E72D297353CC}">
                    <c16:uniqueId val="{00000004-570C-47F6-934D-268F7634CCF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Sheet1!$A$22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Sheet1!$B$22:$K$22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5-570C-47F6-934D-268F7634CCFE}"/>
                  </c:ext>
                </c:extLst>
              </c15:ser>
            </c15:filteredBarSeries>
          </c:ext>
        </c:extLst>
      </c:barChart>
      <c:catAx>
        <c:axId val="4692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5200"/>
        <c:crosses val="autoZero"/>
        <c:auto val="1"/>
        <c:lblAlgn val="ctr"/>
        <c:lblOffset val="100"/>
        <c:noMultiLvlLbl val="0"/>
      </c:catAx>
      <c:valAx>
        <c:axId val="46923520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'C:\Users\wnx035\Downloads\[Population Projections for Texas -- Reportsearch (3).xlsx]Sheet1'!$B$1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D6-4633-9CF4-29F98744E4BF}"/>
                </c:ext>
              </c:extLst>
            </c:dLbl>
            <c:dLbl>
              <c:idx val="1"/>
              <c:delete val="1"/>
              <c:extLst>
                <c:ext xmlns:c15="http://schemas.microsoft.com/office/drawing/2012/chart" uri="{CE6537A1-D6FC-4f65-9D91-7224C49458BB}"/>
                <c:ext xmlns:c16="http://schemas.microsoft.com/office/drawing/2014/chart" uri="{C3380CC4-5D6E-409C-BE32-E72D297353CC}">
                  <c16:uniqueId val="{00000001-08D6-4633-9CF4-29F98744E4BF}"/>
                </c:ext>
              </c:extLst>
            </c:dLbl>
            <c:dLbl>
              <c:idx val="2"/>
              <c:delete val="1"/>
              <c:extLst>
                <c:ext xmlns:c15="http://schemas.microsoft.com/office/drawing/2012/chart" uri="{CE6537A1-D6FC-4f65-9D91-7224C49458BB}"/>
                <c:ext xmlns:c16="http://schemas.microsoft.com/office/drawing/2014/chart" uri="{C3380CC4-5D6E-409C-BE32-E72D297353CC}">
                  <c16:uniqueId val="{00000002-08D6-4633-9CF4-29F98744E4BF}"/>
                </c:ext>
              </c:extLst>
            </c:dLbl>
            <c:dLbl>
              <c:idx val="3"/>
              <c:delete val="1"/>
              <c:extLst>
                <c:ext xmlns:c15="http://schemas.microsoft.com/office/drawing/2012/chart" uri="{CE6537A1-D6FC-4f65-9D91-7224C49458BB}"/>
                <c:ext xmlns:c16="http://schemas.microsoft.com/office/drawing/2014/chart" uri="{C3380CC4-5D6E-409C-BE32-E72D297353CC}">
                  <c16:uniqueId val="{00000003-08D6-4633-9CF4-29F98744E4BF}"/>
                </c:ext>
              </c:extLst>
            </c:dLbl>
            <c:dLbl>
              <c:idx val="4"/>
              <c:delete val="1"/>
              <c:extLst>
                <c:ext xmlns:c15="http://schemas.microsoft.com/office/drawing/2012/chart" uri="{CE6537A1-D6FC-4f65-9D91-7224C49458BB}"/>
                <c:ext xmlns:c16="http://schemas.microsoft.com/office/drawing/2014/chart" uri="{C3380CC4-5D6E-409C-BE32-E72D297353CC}">
                  <c16:uniqueId val="{00000004-08D6-4633-9CF4-29F98744E4BF}"/>
                </c:ext>
              </c:extLst>
            </c:dLbl>
            <c:dLbl>
              <c:idx val="5"/>
              <c:delete val="1"/>
              <c:extLst>
                <c:ext xmlns:c15="http://schemas.microsoft.com/office/drawing/2012/chart" uri="{CE6537A1-D6FC-4f65-9D91-7224C49458BB}"/>
                <c:ext xmlns:c16="http://schemas.microsoft.com/office/drawing/2014/chart" uri="{C3380CC4-5D6E-409C-BE32-E72D297353CC}">
                  <c16:uniqueId val="{00000005-08D6-4633-9CF4-29F98744E4BF}"/>
                </c:ext>
              </c:extLst>
            </c:dLbl>
            <c:dLbl>
              <c:idx val="6"/>
              <c:delete val="1"/>
              <c:extLst>
                <c:ext xmlns:c15="http://schemas.microsoft.com/office/drawing/2012/chart" uri="{CE6537A1-D6FC-4f65-9D91-7224C49458BB}"/>
                <c:ext xmlns:c16="http://schemas.microsoft.com/office/drawing/2014/chart" uri="{C3380CC4-5D6E-409C-BE32-E72D297353CC}">
                  <c16:uniqueId val="{00000006-08D6-4633-9CF4-29F98744E4BF}"/>
                </c:ext>
              </c:extLst>
            </c:dLbl>
            <c:dLbl>
              <c:idx val="7"/>
              <c:delete val="1"/>
              <c:extLst>
                <c:ext xmlns:c15="http://schemas.microsoft.com/office/drawing/2012/chart" uri="{CE6537A1-D6FC-4f65-9D91-7224C49458BB}"/>
                <c:ext xmlns:c16="http://schemas.microsoft.com/office/drawing/2014/chart" uri="{C3380CC4-5D6E-409C-BE32-E72D297353CC}">
                  <c16:uniqueId val="{00000007-08D6-4633-9CF4-29F98744E4BF}"/>
                </c:ext>
              </c:extLst>
            </c:dLbl>
            <c:dLbl>
              <c:idx val="8"/>
              <c:delete val="1"/>
              <c:extLst>
                <c:ext xmlns:c15="http://schemas.microsoft.com/office/drawing/2012/chart" uri="{CE6537A1-D6FC-4f65-9D91-7224C49458BB}"/>
                <c:ext xmlns:c16="http://schemas.microsoft.com/office/drawing/2014/chart" uri="{C3380CC4-5D6E-409C-BE32-E72D297353CC}">
                  <c16:uniqueId val="{00000008-08D6-4633-9CF4-29F98744E4BF}"/>
                </c:ext>
              </c:extLst>
            </c:dLbl>
            <c:dLbl>
              <c:idx val="9"/>
              <c:delete val="1"/>
              <c:extLst>
                <c:ext xmlns:c15="http://schemas.microsoft.com/office/drawing/2012/chart" uri="{CE6537A1-D6FC-4f65-9D91-7224C49458BB}"/>
                <c:ext xmlns:c16="http://schemas.microsoft.com/office/drawing/2014/chart" uri="{C3380CC4-5D6E-409C-BE32-E72D297353CC}">
                  <c16:uniqueId val="{00000009-08D6-4633-9CF4-29F98744E4BF}"/>
                </c:ext>
              </c:extLst>
            </c:dLbl>
            <c:dLbl>
              <c:idx val="10"/>
              <c:delete val="1"/>
              <c:extLst>
                <c:ext xmlns:c15="http://schemas.microsoft.com/office/drawing/2012/chart" uri="{CE6537A1-D6FC-4f65-9D91-7224C49458BB}"/>
                <c:ext xmlns:c16="http://schemas.microsoft.com/office/drawing/2014/chart" uri="{C3380CC4-5D6E-409C-BE32-E72D297353CC}">
                  <c16:uniqueId val="{0000000A-08D6-4633-9CF4-29F98744E4BF}"/>
                </c:ext>
              </c:extLst>
            </c:dLbl>
            <c:dLbl>
              <c:idx val="11"/>
              <c:delete val="1"/>
              <c:extLst>
                <c:ext xmlns:c15="http://schemas.microsoft.com/office/drawing/2012/chart" uri="{CE6537A1-D6FC-4f65-9D91-7224C49458BB}"/>
                <c:ext xmlns:c16="http://schemas.microsoft.com/office/drawing/2014/chart" uri="{C3380CC4-5D6E-409C-BE32-E72D297353CC}">
                  <c16:uniqueId val="{0000000B-08D6-4633-9CF4-29F98744E4BF}"/>
                </c:ext>
              </c:extLst>
            </c:dLbl>
            <c:dLbl>
              <c:idx val="12"/>
              <c:delete val="1"/>
              <c:extLst>
                <c:ext xmlns:c15="http://schemas.microsoft.com/office/drawing/2012/chart" uri="{CE6537A1-D6FC-4f65-9D91-7224C49458BB}"/>
                <c:ext xmlns:c16="http://schemas.microsoft.com/office/drawing/2014/chart" uri="{C3380CC4-5D6E-409C-BE32-E72D297353CC}">
                  <c16:uniqueId val="{0000000C-08D6-4633-9CF4-29F98744E4BF}"/>
                </c:ext>
              </c:extLst>
            </c:dLbl>
            <c:dLbl>
              <c:idx val="13"/>
              <c:delete val="1"/>
              <c:extLst>
                <c:ext xmlns:c15="http://schemas.microsoft.com/office/drawing/2012/chart" uri="{CE6537A1-D6FC-4f65-9D91-7224C49458BB}"/>
                <c:ext xmlns:c16="http://schemas.microsoft.com/office/drawing/2014/chart" uri="{C3380CC4-5D6E-409C-BE32-E72D297353CC}">
                  <c16:uniqueId val="{0000000D-08D6-4633-9CF4-29F98744E4BF}"/>
                </c:ext>
              </c:extLst>
            </c:dLbl>
            <c:dLbl>
              <c:idx val="14"/>
              <c:delete val="1"/>
              <c:extLst>
                <c:ext xmlns:c15="http://schemas.microsoft.com/office/drawing/2012/chart" uri="{CE6537A1-D6FC-4f65-9D91-7224C49458BB}"/>
                <c:ext xmlns:c16="http://schemas.microsoft.com/office/drawing/2014/chart" uri="{C3380CC4-5D6E-409C-BE32-E72D297353CC}">
                  <c16:uniqueId val="{0000000E-08D6-4633-9CF4-29F98744E4BF}"/>
                </c:ext>
              </c:extLst>
            </c:dLbl>
            <c:dLbl>
              <c:idx val="15"/>
              <c:delete val="1"/>
              <c:extLst>
                <c:ext xmlns:c15="http://schemas.microsoft.com/office/drawing/2012/chart" uri="{CE6537A1-D6FC-4f65-9D91-7224C49458BB}"/>
                <c:ext xmlns:c16="http://schemas.microsoft.com/office/drawing/2014/chart" uri="{C3380CC4-5D6E-409C-BE32-E72D297353CC}">
                  <c16:uniqueId val="{0000000F-08D6-4633-9CF4-29F98744E4BF}"/>
                </c:ext>
              </c:extLst>
            </c:dLbl>
            <c:dLbl>
              <c:idx val="16"/>
              <c:delete val="1"/>
              <c:extLst>
                <c:ext xmlns:c15="http://schemas.microsoft.com/office/drawing/2012/chart" uri="{CE6537A1-D6FC-4f65-9D91-7224C49458BB}"/>
                <c:ext xmlns:c16="http://schemas.microsoft.com/office/drawing/2014/chart" uri="{C3380CC4-5D6E-409C-BE32-E72D297353CC}">
                  <c16:uniqueId val="{00000010-08D6-4633-9CF4-29F98744E4BF}"/>
                </c:ext>
              </c:extLst>
            </c:dLbl>
            <c:dLbl>
              <c:idx val="17"/>
              <c:delete val="1"/>
              <c:extLst>
                <c:ext xmlns:c15="http://schemas.microsoft.com/office/drawing/2012/chart" uri="{CE6537A1-D6FC-4f65-9D91-7224C49458BB}"/>
                <c:ext xmlns:c16="http://schemas.microsoft.com/office/drawing/2014/chart" uri="{C3380CC4-5D6E-409C-BE32-E72D297353CC}">
                  <c16:uniqueId val="{00000011-08D6-4633-9CF4-29F98744E4BF}"/>
                </c:ext>
              </c:extLst>
            </c:dLbl>
            <c:dLbl>
              <c:idx val="18"/>
              <c:delete val="1"/>
              <c:extLst>
                <c:ext xmlns:c15="http://schemas.microsoft.com/office/drawing/2012/chart" uri="{CE6537A1-D6FC-4f65-9D91-7224C49458BB}"/>
                <c:ext xmlns:c16="http://schemas.microsoft.com/office/drawing/2014/chart" uri="{C3380CC4-5D6E-409C-BE32-E72D297353CC}">
                  <c16:uniqueId val="{00000012-08D6-4633-9CF4-29F98744E4BF}"/>
                </c:ext>
              </c:extLst>
            </c:dLbl>
            <c:dLbl>
              <c:idx val="19"/>
              <c:delete val="1"/>
              <c:extLst>
                <c:ext xmlns:c15="http://schemas.microsoft.com/office/drawing/2012/chart" uri="{CE6537A1-D6FC-4f65-9D91-7224C49458BB}"/>
                <c:ext xmlns:c16="http://schemas.microsoft.com/office/drawing/2014/chart" uri="{C3380CC4-5D6E-409C-BE32-E72D297353CC}">
                  <c16:uniqueId val="{00000013-08D6-4633-9CF4-29F98744E4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[1]Sheet1!$B$2:$B$22</c:f>
              <c:numCache>
                <c:formatCode>General</c:formatCode>
                <c:ptCount val="2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pt idx="11">
                  <c:v>12209069</c:v>
                </c:pt>
                <c:pt idx="12">
                  <c:v>12278379</c:v>
                </c:pt>
                <c:pt idx="13">
                  <c:v>12346409</c:v>
                </c:pt>
                <c:pt idx="14">
                  <c:v>12412906</c:v>
                </c:pt>
                <c:pt idx="15">
                  <c:v>12478060</c:v>
                </c:pt>
                <c:pt idx="16">
                  <c:v>12541296</c:v>
                </c:pt>
                <c:pt idx="17">
                  <c:v>12602511</c:v>
                </c:pt>
                <c:pt idx="18">
                  <c:v>12661794</c:v>
                </c:pt>
                <c:pt idx="19">
                  <c:v>12719053</c:v>
                </c:pt>
                <c:pt idx="20">
                  <c:v>12774056</c:v>
                </c:pt>
              </c:numCache>
            </c:numRef>
          </c:val>
          <c:smooth val="0"/>
          <c:extLst>
            <c:ext xmlns:c16="http://schemas.microsoft.com/office/drawing/2014/chart" uri="{C3380CC4-5D6E-409C-BE32-E72D297353CC}">
              <c16:uniqueId val="{00000014-08D6-4633-9CF4-29F98744E4BF}"/>
            </c:ext>
          </c:extLst>
        </c:ser>
        <c:ser>
          <c:idx val="1"/>
          <c:order val="1"/>
          <c:tx>
            <c:strRef>
              <c:f>'C:\Users\wnx035\Downloads\[Population Projections for Texas -- Reportsearch (3).xlsx]Sheet1'!$C$1</c:f>
              <c:strCache>
                <c:ptCount val="1"/>
                <c:pt idx="0">
                  <c:v>NH Black </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5-08D6-4633-9CF4-29F98744E4BF}"/>
                </c:ext>
              </c:extLst>
            </c:dLbl>
            <c:dLbl>
              <c:idx val="2"/>
              <c:delete val="1"/>
              <c:extLst>
                <c:ext xmlns:c15="http://schemas.microsoft.com/office/drawing/2012/chart" uri="{CE6537A1-D6FC-4f65-9D91-7224C49458BB}"/>
                <c:ext xmlns:c16="http://schemas.microsoft.com/office/drawing/2014/chart" uri="{C3380CC4-5D6E-409C-BE32-E72D297353CC}">
                  <c16:uniqueId val="{00000016-08D6-4633-9CF4-29F98744E4BF}"/>
                </c:ext>
              </c:extLst>
            </c:dLbl>
            <c:dLbl>
              <c:idx val="3"/>
              <c:delete val="1"/>
              <c:extLst>
                <c:ext xmlns:c15="http://schemas.microsoft.com/office/drawing/2012/chart" uri="{CE6537A1-D6FC-4f65-9D91-7224C49458BB}"/>
                <c:ext xmlns:c16="http://schemas.microsoft.com/office/drawing/2014/chart" uri="{C3380CC4-5D6E-409C-BE32-E72D297353CC}">
                  <c16:uniqueId val="{00000017-08D6-4633-9CF4-29F98744E4BF}"/>
                </c:ext>
              </c:extLst>
            </c:dLbl>
            <c:dLbl>
              <c:idx val="4"/>
              <c:delete val="1"/>
              <c:extLst>
                <c:ext xmlns:c15="http://schemas.microsoft.com/office/drawing/2012/chart" uri="{CE6537A1-D6FC-4f65-9D91-7224C49458BB}"/>
                <c:ext xmlns:c16="http://schemas.microsoft.com/office/drawing/2014/chart" uri="{C3380CC4-5D6E-409C-BE32-E72D297353CC}">
                  <c16:uniqueId val="{00000018-08D6-4633-9CF4-29F98744E4BF}"/>
                </c:ext>
              </c:extLst>
            </c:dLbl>
            <c:dLbl>
              <c:idx val="5"/>
              <c:delete val="1"/>
              <c:extLst>
                <c:ext xmlns:c15="http://schemas.microsoft.com/office/drawing/2012/chart" uri="{CE6537A1-D6FC-4f65-9D91-7224C49458BB}"/>
                <c:ext xmlns:c16="http://schemas.microsoft.com/office/drawing/2014/chart" uri="{C3380CC4-5D6E-409C-BE32-E72D297353CC}">
                  <c16:uniqueId val="{00000019-08D6-4633-9CF4-29F98744E4BF}"/>
                </c:ext>
              </c:extLst>
            </c:dLbl>
            <c:dLbl>
              <c:idx val="6"/>
              <c:delete val="1"/>
              <c:extLst>
                <c:ext xmlns:c15="http://schemas.microsoft.com/office/drawing/2012/chart" uri="{CE6537A1-D6FC-4f65-9D91-7224C49458BB}"/>
                <c:ext xmlns:c16="http://schemas.microsoft.com/office/drawing/2014/chart" uri="{C3380CC4-5D6E-409C-BE32-E72D297353CC}">
                  <c16:uniqueId val="{0000001A-08D6-4633-9CF4-29F98744E4BF}"/>
                </c:ext>
              </c:extLst>
            </c:dLbl>
            <c:dLbl>
              <c:idx val="7"/>
              <c:delete val="1"/>
              <c:extLst>
                <c:ext xmlns:c15="http://schemas.microsoft.com/office/drawing/2012/chart" uri="{CE6537A1-D6FC-4f65-9D91-7224C49458BB}"/>
                <c:ext xmlns:c16="http://schemas.microsoft.com/office/drawing/2014/chart" uri="{C3380CC4-5D6E-409C-BE32-E72D297353CC}">
                  <c16:uniqueId val="{0000001B-08D6-4633-9CF4-29F98744E4BF}"/>
                </c:ext>
              </c:extLst>
            </c:dLbl>
            <c:dLbl>
              <c:idx val="8"/>
              <c:delete val="1"/>
              <c:extLst>
                <c:ext xmlns:c15="http://schemas.microsoft.com/office/drawing/2012/chart" uri="{CE6537A1-D6FC-4f65-9D91-7224C49458BB}"/>
                <c:ext xmlns:c16="http://schemas.microsoft.com/office/drawing/2014/chart" uri="{C3380CC4-5D6E-409C-BE32-E72D297353CC}">
                  <c16:uniqueId val="{0000001C-08D6-4633-9CF4-29F98744E4BF}"/>
                </c:ext>
              </c:extLst>
            </c:dLbl>
            <c:dLbl>
              <c:idx val="9"/>
              <c:delete val="1"/>
              <c:extLst>
                <c:ext xmlns:c15="http://schemas.microsoft.com/office/drawing/2012/chart" uri="{CE6537A1-D6FC-4f65-9D91-7224C49458BB}"/>
                <c:ext xmlns:c16="http://schemas.microsoft.com/office/drawing/2014/chart" uri="{C3380CC4-5D6E-409C-BE32-E72D297353CC}">
                  <c16:uniqueId val="{0000001D-08D6-4633-9CF4-29F98744E4BF}"/>
                </c:ext>
              </c:extLst>
            </c:dLbl>
            <c:dLbl>
              <c:idx val="10"/>
              <c:delete val="1"/>
              <c:extLst>
                <c:ext xmlns:c15="http://schemas.microsoft.com/office/drawing/2012/chart" uri="{CE6537A1-D6FC-4f65-9D91-7224C49458BB}"/>
                <c:ext xmlns:c16="http://schemas.microsoft.com/office/drawing/2014/chart" uri="{C3380CC4-5D6E-409C-BE32-E72D297353CC}">
                  <c16:uniqueId val="{0000001E-08D6-4633-9CF4-29F98744E4BF}"/>
                </c:ext>
              </c:extLst>
            </c:dLbl>
            <c:dLbl>
              <c:idx val="11"/>
              <c:delete val="1"/>
              <c:extLst>
                <c:ext xmlns:c15="http://schemas.microsoft.com/office/drawing/2012/chart" uri="{CE6537A1-D6FC-4f65-9D91-7224C49458BB}"/>
                <c:ext xmlns:c16="http://schemas.microsoft.com/office/drawing/2014/chart" uri="{C3380CC4-5D6E-409C-BE32-E72D297353CC}">
                  <c16:uniqueId val="{0000001F-08D6-4633-9CF4-29F98744E4BF}"/>
                </c:ext>
              </c:extLst>
            </c:dLbl>
            <c:dLbl>
              <c:idx val="12"/>
              <c:delete val="1"/>
              <c:extLst>
                <c:ext xmlns:c15="http://schemas.microsoft.com/office/drawing/2012/chart" uri="{CE6537A1-D6FC-4f65-9D91-7224C49458BB}"/>
                <c:ext xmlns:c16="http://schemas.microsoft.com/office/drawing/2014/chart" uri="{C3380CC4-5D6E-409C-BE32-E72D297353CC}">
                  <c16:uniqueId val="{00000020-08D6-4633-9CF4-29F98744E4BF}"/>
                </c:ext>
              </c:extLst>
            </c:dLbl>
            <c:dLbl>
              <c:idx val="13"/>
              <c:delete val="1"/>
              <c:extLst>
                <c:ext xmlns:c15="http://schemas.microsoft.com/office/drawing/2012/chart" uri="{CE6537A1-D6FC-4f65-9D91-7224C49458BB}"/>
                <c:ext xmlns:c16="http://schemas.microsoft.com/office/drawing/2014/chart" uri="{C3380CC4-5D6E-409C-BE32-E72D297353CC}">
                  <c16:uniqueId val="{00000021-08D6-4633-9CF4-29F98744E4BF}"/>
                </c:ext>
              </c:extLst>
            </c:dLbl>
            <c:dLbl>
              <c:idx val="14"/>
              <c:delete val="1"/>
              <c:extLst>
                <c:ext xmlns:c15="http://schemas.microsoft.com/office/drawing/2012/chart" uri="{CE6537A1-D6FC-4f65-9D91-7224C49458BB}"/>
                <c:ext xmlns:c16="http://schemas.microsoft.com/office/drawing/2014/chart" uri="{C3380CC4-5D6E-409C-BE32-E72D297353CC}">
                  <c16:uniqueId val="{00000022-08D6-4633-9CF4-29F98744E4BF}"/>
                </c:ext>
              </c:extLst>
            </c:dLbl>
            <c:dLbl>
              <c:idx val="15"/>
              <c:delete val="1"/>
              <c:extLst>
                <c:ext xmlns:c15="http://schemas.microsoft.com/office/drawing/2012/chart" uri="{CE6537A1-D6FC-4f65-9D91-7224C49458BB}"/>
                <c:ext xmlns:c16="http://schemas.microsoft.com/office/drawing/2014/chart" uri="{C3380CC4-5D6E-409C-BE32-E72D297353CC}">
                  <c16:uniqueId val="{00000023-08D6-4633-9CF4-29F98744E4BF}"/>
                </c:ext>
              </c:extLst>
            </c:dLbl>
            <c:dLbl>
              <c:idx val="16"/>
              <c:delete val="1"/>
              <c:extLst>
                <c:ext xmlns:c15="http://schemas.microsoft.com/office/drawing/2012/chart" uri="{CE6537A1-D6FC-4f65-9D91-7224C49458BB}"/>
                <c:ext xmlns:c16="http://schemas.microsoft.com/office/drawing/2014/chart" uri="{C3380CC4-5D6E-409C-BE32-E72D297353CC}">
                  <c16:uniqueId val="{00000024-08D6-4633-9CF4-29F98744E4BF}"/>
                </c:ext>
              </c:extLst>
            </c:dLbl>
            <c:dLbl>
              <c:idx val="17"/>
              <c:delete val="1"/>
              <c:extLst>
                <c:ext xmlns:c15="http://schemas.microsoft.com/office/drawing/2012/chart" uri="{CE6537A1-D6FC-4f65-9D91-7224C49458BB}"/>
                <c:ext xmlns:c16="http://schemas.microsoft.com/office/drawing/2014/chart" uri="{C3380CC4-5D6E-409C-BE32-E72D297353CC}">
                  <c16:uniqueId val="{00000025-08D6-4633-9CF4-29F98744E4BF}"/>
                </c:ext>
              </c:extLst>
            </c:dLbl>
            <c:dLbl>
              <c:idx val="18"/>
              <c:delete val="1"/>
              <c:extLst>
                <c:ext xmlns:c15="http://schemas.microsoft.com/office/drawing/2012/chart" uri="{CE6537A1-D6FC-4f65-9D91-7224C49458BB}"/>
                <c:ext xmlns:c16="http://schemas.microsoft.com/office/drawing/2014/chart" uri="{C3380CC4-5D6E-409C-BE32-E72D297353CC}">
                  <c16:uniqueId val="{00000026-08D6-4633-9CF4-29F98744E4BF}"/>
                </c:ext>
              </c:extLst>
            </c:dLbl>
            <c:dLbl>
              <c:idx val="19"/>
              <c:delete val="1"/>
              <c:extLst>
                <c:ext xmlns:c15="http://schemas.microsoft.com/office/drawing/2012/chart" uri="{CE6537A1-D6FC-4f65-9D91-7224C49458BB}"/>
                <c:ext xmlns:c16="http://schemas.microsoft.com/office/drawing/2014/chart" uri="{C3380CC4-5D6E-409C-BE32-E72D297353CC}">
                  <c16:uniqueId val="{00000027-08D6-4633-9CF4-29F98744E4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[1]Sheet1!$C$2:$C$22</c:f>
              <c:numCache>
                <c:formatCode>General</c:formatCode>
                <c:ptCount val="21"/>
                <c:pt idx="0">
                  <c:v>2886825</c:v>
                </c:pt>
                <c:pt idx="1">
                  <c:v>2948232</c:v>
                </c:pt>
                <c:pt idx="2">
                  <c:v>3011317</c:v>
                </c:pt>
                <c:pt idx="3">
                  <c:v>3075723</c:v>
                </c:pt>
                <c:pt idx="4">
                  <c:v>3141271</c:v>
                </c:pt>
                <c:pt idx="5">
                  <c:v>3207833</c:v>
                </c:pt>
                <c:pt idx="6">
                  <c:v>3275849</c:v>
                </c:pt>
                <c:pt idx="7">
                  <c:v>3344849</c:v>
                </c:pt>
                <c:pt idx="8">
                  <c:v>3414806</c:v>
                </c:pt>
                <c:pt idx="9">
                  <c:v>3485870</c:v>
                </c:pt>
                <c:pt idx="10">
                  <c:v>3557892</c:v>
                </c:pt>
                <c:pt idx="11">
                  <c:v>3630915</c:v>
                </c:pt>
                <c:pt idx="12">
                  <c:v>3704755</c:v>
                </c:pt>
                <c:pt idx="13">
                  <c:v>3779551</c:v>
                </c:pt>
                <c:pt idx="14">
                  <c:v>3855122</c:v>
                </c:pt>
                <c:pt idx="15">
                  <c:v>3931512</c:v>
                </c:pt>
                <c:pt idx="16">
                  <c:v>4008568</c:v>
                </c:pt>
                <c:pt idx="17">
                  <c:v>4086385</c:v>
                </c:pt>
                <c:pt idx="18">
                  <c:v>4164659</c:v>
                </c:pt>
                <c:pt idx="19">
                  <c:v>4243566</c:v>
                </c:pt>
                <c:pt idx="20">
                  <c:v>4322983</c:v>
                </c:pt>
              </c:numCache>
            </c:numRef>
          </c:val>
          <c:smooth val="0"/>
          <c:extLst>
            <c:ext xmlns:c16="http://schemas.microsoft.com/office/drawing/2014/chart" uri="{C3380CC4-5D6E-409C-BE32-E72D297353CC}">
              <c16:uniqueId val="{00000028-08D6-4633-9CF4-29F98744E4BF}"/>
            </c:ext>
          </c:extLst>
        </c:ser>
        <c:ser>
          <c:idx val="2"/>
          <c:order val="2"/>
          <c:tx>
            <c:strRef>
              <c:f>'C:\Users\wnx035\Downloads\[Population Projections for Texas -- Reportsearch (3).xlsx]Sheet1'!$D$1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8D6-4633-9CF4-29F98744E4BF}"/>
                </c:ext>
              </c:extLst>
            </c:dLbl>
            <c:dLbl>
              <c:idx val="1"/>
              <c:delete val="1"/>
              <c:extLst>
                <c:ext xmlns:c15="http://schemas.microsoft.com/office/drawing/2012/chart" uri="{CE6537A1-D6FC-4f65-9D91-7224C49458BB}"/>
                <c:ext xmlns:c16="http://schemas.microsoft.com/office/drawing/2014/chart" uri="{C3380CC4-5D6E-409C-BE32-E72D297353CC}">
                  <c16:uniqueId val="{0000002A-08D6-4633-9CF4-29F98744E4BF}"/>
                </c:ext>
              </c:extLst>
            </c:dLbl>
            <c:dLbl>
              <c:idx val="2"/>
              <c:delete val="1"/>
              <c:extLst>
                <c:ext xmlns:c15="http://schemas.microsoft.com/office/drawing/2012/chart" uri="{CE6537A1-D6FC-4f65-9D91-7224C49458BB}"/>
                <c:ext xmlns:c16="http://schemas.microsoft.com/office/drawing/2014/chart" uri="{C3380CC4-5D6E-409C-BE32-E72D297353CC}">
                  <c16:uniqueId val="{0000002B-08D6-4633-9CF4-29F98744E4BF}"/>
                </c:ext>
              </c:extLst>
            </c:dLbl>
            <c:dLbl>
              <c:idx val="3"/>
              <c:delete val="1"/>
              <c:extLst>
                <c:ext xmlns:c15="http://schemas.microsoft.com/office/drawing/2012/chart" uri="{CE6537A1-D6FC-4f65-9D91-7224C49458BB}"/>
                <c:ext xmlns:c16="http://schemas.microsoft.com/office/drawing/2014/chart" uri="{C3380CC4-5D6E-409C-BE32-E72D297353CC}">
                  <c16:uniqueId val="{0000002C-08D6-4633-9CF4-29F98744E4BF}"/>
                </c:ext>
              </c:extLst>
            </c:dLbl>
            <c:dLbl>
              <c:idx val="4"/>
              <c:delete val="1"/>
              <c:extLst>
                <c:ext xmlns:c15="http://schemas.microsoft.com/office/drawing/2012/chart" uri="{CE6537A1-D6FC-4f65-9D91-7224C49458BB}"/>
                <c:ext xmlns:c16="http://schemas.microsoft.com/office/drawing/2014/chart" uri="{C3380CC4-5D6E-409C-BE32-E72D297353CC}">
                  <c16:uniqueId val="{0000002D-08D6-4633-9CF4-29F98744E4BF}"/>
                </c:ext>
              </c:extLst>
            </c:dLbl>
            <c:dLbl>
              <c:idx val="5"/>
              <c:delete val="1"/>
              <c:extLst>
                <c:ext xmlns:c15="http://schemas.microsoft.com/office/drawing/2012/chart" uri="{CE6537A1-D6FC-4f65-9D91-7224C49458BB}"/>
                <c:ext xmlns:c16="http://schemas.microsoft.com/office/drawing/2014/chart" uri="{C3380CC4-5D6E-409C-BE32-E72D297353CC}">
                  <c16:uniqueId val="{0000002E-08D6-4633-9CF4-29F98744E4BF}"/>
                </c:ext>
              </c:extLst>
            </c:dLbl>
            <c:dLbl>
              <c:idx val="6"/>
              <c:delete val="1"/>
              <c:extLst>
                <c:ext xmlns:c15="http://schemas.microsoft.com/office/drawing/2012/chart" uri="{CE6537A1-D6FC-4f65-9D91-7224C49458BB}"/>
                <c:ext xmlns:c16="http://schemas.microsoft.com/office/drawing/2014/chart" uri="{C3380CC4-5D6E-409C-BE32-E72D297353CC}">
                  <c16:uniqueId val="{0000002F-08D6-4633-9CF4-29F98744E4BF}"/>
                </c:ext>
              </c:extLst>
            </c:dLbl>
            <c:dLbl>
              <c:idx val="7"/>
              <c:delete val="1"/>
              <c:extLst>
                <c:ext xmlns:c15="http://schemas.microsoft.com/office/drawing/2012/chart" uri="{CE6537A1-D6FC-4f65-9D91-7224C49458BB}"/>
                <c:ext xmlns:c16="http://schemas.microsoft.com/office/drawing/2014/chart" uri="{C3380CC4-5D6E-409C-BE32-E72D297353CC}">
                  <c16:uniqueId val="{00000030-08D6-4633-9CF4-29F98744E4BF}"/>
                </c:ext>
              </c:extLst>
            </c:dLbl>
            <c:dLbl>
              <c:idx val="8"/>
              <c:delete val="1"/>
              <c:extLst>
                <c:ext xmlns:c15="http://schemas.microsoft.com/office/drawing/2012/chart" uri="{CE6537A1-D6FC-4f65-9D91-7224C49458BB}"/>
                <c:ext xmlns:c16="http://schemas.microsoft.com/office/drawing/2014/chart" uri="{C3380CC4-5D6E-409C-BE32-E72D297353CC}">
                  <c16:uniqueId val="{00000031-08D6-4633-9CF4-29F98744E4BF}"/>
                </c:ext>
              </c:extLst>
            </c:dLbl>
            <c:dLbl>
              <c:idx val="9"/>
              <c:delete val="1"/>
              <c:extLst>
                <c:ext xmlns:c15="http://schemas.microsoft.com/office/drawing/2012/chart" uri="{CE6537A1-D6FC-4f65-9D91-7224C49458BB}"/>
                <c:ext xmlns:c16="http://schemas.microsoft.com/office/drawing/2014/chart" uri="{C3380CC4-5D6E-409C-BE32-E72D297353CC}">
                  <c16:uniqueId val="{00000032-08D6-4633-9CF4-29F98744E4BF}"/>
                </c:ext>
              </c:extLst>
            </c:dLbl>
            <c:dLbl>
              <c:idx val="10"/>
              <c:delete val="1"/>
              <c:extLst>
                <c:ext xmlns:c15="http://schemas.microsoft.com/office/drawing/2012/chart" uri="{CE6537A1-D6FC-4f65-9D91-7224C49458BB}"/>
                <c:ext xmlns:c16="http://schemas.microsoft.com/office/drawing/2014/chart" uri="{C3380CC4-5D6E-409C-BE32-E72D297353CC}">
                  <c16:uniqueId val="{00000033-08D6-4633-9CF4-29F98744E4BF}"/>
                </c:ext>
              </c:extLst>
            </c:dLbl>
            <c:dLbl>
              <c:idx val="11"/>
              <c:delete val="1"/>
              <c:extLst>
                <c:ext xmlns:c15="http://schemas.microsoft.com/office/drawing/2012/chart" uri="{CE6537A1-D6FC-4f65-9D91-7224C49458BB}"/>
                <c:ext xmlns:c16="http://schemas.microsoft.com/office/drawing/2014/chart" uri="{C3380CC4-5D6E-409C-BE32-E72D297353CC}">
                  <c16:uniqueId val="{00000034-08D6-4633-9CF4-29F98744E4BF}"/>
                </c:ext>
              </c:extLst>
            </c:dLbl>
            <c:dLbl>
              <c:idx val="12"/>
              <c:delete val="1"/>
              <c:extLst>
                <c:ext xmlns:c15="http://schemas.microsoft.com/office/drawing/2012/chart" uri="{CE6537A1-D6FC-4f65-9D91-7224C49458BB}"/>
                <c:ext xmlns:c16="http://schemas.microsoft.com/office/drawing/2014/chart" uri="{C3380CC4-5D6E-409C-BE32-E72D297353CC}">
                  <c16:uniqueId val="{00000035-08D6-4633-9CF4-29F98744E4BF}"/>
                </c:ext>
              </c:extLst>
            </c:dLbl>
            <c:dLbl>
              <c:idx val="13"/>
              <c:delete val="1"/>
              <c:extLst>
                <c:ext xmlns:c15="http://schemas.microsoft.com/office/drawing/2012/chart" uri="{CE6537A1-D6FC-4f65-9D91-7224C49458BB}"/>
                <c:ext xmlns:c16="http://schemas.microsoft.com/office/drawing/2014/chart" uri="{C3380CC4-5D6E-409C-BE32-E72D297353CC}">
                  <c16:uniqueId val="{00000036-08D6-4633-9CF4-29F98744E4BF}"/>
                </c:ext>
              </c:extLst>
            </c:dLbl>
            <c:dLbl>
              <c:idx val="14"/>
              <c:delete val="1"/>
              <c:extLst>
                <c:ext xmlns:c15="http://schemas.microsoft.com/office/drawing/2012/chart" uri="{CE6537A1-D6FC-4f65-9D91-7224C49458BB}"/>
                <c:ext xmlns:c16="http://schemas.microsoft.com/office/drawing/2014/chart" uri="{C3380CC4-5D6E-409C-BE32-E72D297353CC}">
                  <c16:uniqueId val="{00000037-08D6-4633-9CF4-29F98744E4BF}"/>
                </c:ext>
              </c:extLst>
            </c:dLbl>
            <c:dLbl>
              <c:idx val="15"/>
              <c:delete val="1"/>
              <c:extLst>
                <c:ext xmlns:c15="http://schemas.microsoft.com/office/drawing/2012/chart" uri="{CE6537A1-D6FC-4f65-9D91-7224C49458BB}"/>
                <c:ext xmlns:c16="http://schemas.microsoft.com/office/drawing/2014/chart" uri="{C3380CC4-5D6E-409C-BE32-E72D297353CC}">
                  <c16:uniqueId val="{00000038-08D6-4633-9CF4-29F98744E4BF}"/>
                </c:ext>
              </c:extLst>
            </c:dLbl>
            <c:dLbl>
              <c:idx val="16"/>
              <c:delete val="1"/>
              <c:extLst>
                <c:ext xmlns:c15="http://schemas.microsoft.com/office/drawing/2012/chart" uri="{CE6537A1-D6FC-4f65-9D91-7224C49458BB}"/>
                <c:ext xmlns:c16="http://schemas.microsoft.com/office/drawing/2014/chart" uri="{C3380CC4-5D6E-409C-BE32-E72D297353CC}">
                  <c16:uniqueId val="{00000039-08D6-4633-9CF4-29F98744E4BF}"/>
                </c:ext>
              </c:extLst>
            </c:dLbl>
            <c:dLbl>
              <c:idx val="17"/>
              <c:delete val="1"/>
              <c:extLst>
                <c:ext xmlns:c15="http://schemas.microsoft.com/office/drawing/2012/chart" uri="{CE6537A1-D6FC-4f65-9D91-7224C49458BB}"/>
                <c:ext xmlns:c16="http://schemas.microsoft.com/office/drawing/2014/chart" uri="{C3380CC4-5D6E-409C-BE32-E72D297353CC}">
                  <c16:uniqueId val="{0000003A-08D6-4633-9CF4-29F98744E4BF}"/>
                </c:ext>
              </c:extLst>
            </c:dLbl>
            <c:dLbl>
              <c:idx val="18"/>
              <c:delete val="1"/>
              <c:extLst>
                <c:ext xmlns:c15="http://schemas.microsoft.com/office/drawing/2012/chart" uri="{CE6537A1-D6FC-4f65-9D91-7224C49458BB}"/>
                <c:ext xmlns:c16="http://schemas.microsoft.com/office/drawing/2014/chart" uri="{C3380CC4-5D6E-409C-BE32-E72D297353CC}">
                  <c16:uniqueId val="{0000003B-08D6-4633-9CF4-29F98744E4BF}"/>
                </c:ext>
              </c:extLst>
            </c:dLbl>
            <c:dLbl>
              <c:idx val="19"/>
              <c:delete val="1"/>
              <c:extLst>
                <c:ext xmlns:c15="http://schemas.microsoft.com/office/drawing/2012/chart" uri="{CE6537A1-D6FC-4f65-9D91-7224C49458BB}"/>
                <c:ext xmlns:c16="http://schemas.microsoft.com/office/drawing/2014/chart" uri="{C3380CC4-5D6E-409C-BE32-E72D297353CC}">
                  <c16:uniqueId val="{0000003C-08D6-4633-9CF4-29F98744E4BF}"/>
                </c:ext>
              </c:extLst>
            </c:dLbl>
            <c:dLbl>
              <c:idx val="2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3D-08D6-4633-9CF4-29F98744E4B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[1]Sheet1!$D$2:$D$22</c:f>
              <c:numCache>
                <c:formatCode>General</c:formatCode>
                <c:ptCount val="2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pt idx="11">
                  <c:v>12056086</c:v>
                </c:pt>
                <c:pt idx="12">
                  <c:v>12310931</c:v>
                </c:pt>
                <c:pt idx="13">
                  <c:v>12568988</c:v>
                </c:pt>
                <c:pt idx="14">
                  <c:v>12830248</c:v>
                </c:pt>
                <c:pt idx="15">
                  <c:v>13094633</c:v>
                </c:pt>
                <c:pt idx="16">
                  <c:v>13361810</c:v>
                </c:pt>
                <c:pt idx="17">
                  <c:v>13631520</c:v>
                </c:pt>
                <c:pt idx="18">
                  <c:v>13903534</c:v>
                </c:pt>
                <c:pt idx="19">
                  <c:v>14177454</c:v>
                </c:pt>
                <c:pt idx="20">
                  <c:v>14452949</c:v>
                </c:pt>
              </c:numCache>
            </c:numRef>
          </c:val>
          <c:smooth val="0"/>
          <c:extLst>
            <c:ext xmlns:c16="http://schemas.microsoft.com/office/drawing/2014/chart" uri="{C3380CC4-5D6E-409C-BE32-E72D297353CC}">
              <c16:uniqueId val="{0000003E-08D6-4633-9CF4-29F98744E4BF}"/>
            </c:ext>
          </c:extLst>
        </c:ser>
        <c:ser>
          <c:idx val="3"/>
          <c:order val="3"/>
          <c:tx>
            <c:strRef>
              <c:f>'C:\Users\wnx035\Downloads\[Population Projections for Texas -- Reportsearch (3).xlsx]Sheet1'!$E$1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F-08D6-4633-9CF4-29F98744E4BF}"/>
                </c:ext>
              </c:extLst>
            </c:dLbl>
            <c:dLbl>
              <c:idx val="2"/>
              <c:delete val="1"/>
              <c:extLst>
                <c:ext xmlns:c15="http://schemas.microsoft.com/office/drawing/2012/chart" uri="{CE6537A1-D6FC-4f65-9D91-7224C49458BB}"/>
                <c:ext xmlns:c16="http://schemas.microsoft.com/office/drawing/2014/chart" uri="{C3380CC4-5D6E-409C-BE32-E72D297353CC}">
                  <c16:uniqueId val="{00000040-08D6-4633-9CF4-29F98744E4BF}"/>
                </c:ext>
              </c:extLst>
            </c:dLbl>
            <c:dLbl>
              <c:idx val="3"/>
              <c:delete val="1"/>
              <c:extLst>
                <c:ext xmlns:c15="http://schemas.microsoft.com/office/drawing/2012/chart" uri="{CE6537A1-D6FC-4f65-9D91-7224C49458BB}"/>
                <c:ext xmlns:c16="http://schemas.microsoft.com/office/drawing/2014/chart" uri="{C3380CC4-5D6E-409C-BE32-E72D297353CC}">
                  <c16:uniqueId val="{00000041-08D6-4633-9CF4-29F98744E4BF}"/>
                </c:ext>
              </c:extLst>
            </c:dLbl>
            <c:dLbl>
              <c:idx val="4"/>
              <c:delete val="1"/>
              <c:extLst>
                <c:ext xmlns:c15="http://schemas.microsoft.com/office/drawing/2012/chart" uri="{CE6537A1-D6FC-4f65-9D91-7224C49458BB}"/>
                <c:ext xmlns:c16="http://schemas.microsoft.com/office/drawing/2014/chart" uri="{C3380CC4-5D6E-409C-BE32-E72D297353CC}">
                  <c16:uniqueId val="{00000042-08D6-4633-9CF4-29F98744E4BF}"/>
                </c:ext>
              </c:extLst>
            </c:dLbl>
            <c:dLbl>
              <c:idx val="5"/>
              <c:delete val="1"/>
              <c:extLst>
                <c:ext xmlns:c15="http://schemas.microsoft.com/office/drawing/2012/chart" uri="{CE6537A1-D6FC-4f65-9D91-7224C49458BB}"/>
                <c:ext xmlns:c16="http://schemas.microsoft.com/office/drawing/2014/chart" uri="{C3380CC4-5D6E-409C-BE32-E72D297353CC}">
                  <c16:uniqueId val="{00000043-08D6-4633-9CF4-29F98744E4BF}"/>
                </c:ext>
              </c:extLst>
            </c:dLbl>
            <c:dLbl>
              <c:idx val="6"/>
              <c:delete val="1"/>
              <c:extLst>
                <c:ext xmlns:c15="http://schemas.microsoft.com/office/drawing/2012/chart" uri="{CE6537A1-D6FC-4f65-9D91-7224C49458BB}"/>
                <c:ext xmlns:c16="http://schemas.microsoft.com/office/drawing/2014/chart" uri="{C3380CC4-5D6E-409C-BE32-E72D297353CC}">
                  <c16:uniqueId val="{00000044-08D6-4633-9CF4-29F98744E4BF}"/>
                </c:ext>
              </c:extLst>
            </c:dLbl>
            <c:dLbl>
              <c:idx val="7"/>
              <c:delete val="1"/>
              <c:extLst>
                <c:ext xmlns:c15="http://schemas.microsoft.com/office/drawing/2012/chart" uri="{CE6537A1-D6FC-4f65-9D91-7224C49458BB}"/>
                <c:ext xmlns:c16="http://schemas.microsoft.com/office/drawing/2014/chart" uri="{C3380CC4-5D6E-409C-BE32-E72D297353CC}">
                  <c16:uniqueId val="{00000045-08D6-4633-9CF4-29F98744E4BF}"/>
                </c:ext>
              </c:extLst>
            </c:dLbl>
            <c:dLbl>
              <c:idx val="8"/>
              <c:delete val="1"/>
              <c:extLst>
                <c:ext xmlns:c15="http://schemas.microsoft.com/office/drawing/2012/chart" uri="{CE6537A1-D6FC-4f65-9D91-7224C49458BB}"/>
                <c:ext xmlns:c16="http://schemas.microsoft.com/office/drawing/2014/chart" uri="{C3380CC4-5D6E-409C-BE32-E72D297353CC}">
                  <c16:uniqueId val="{00000046-08D6-4633-9CF4-29F98744E4BF}"/>
                </c:ext>
              </c:extLst>
            </c:dLbl>
            <c:dLbl>
              <c:idx val="9"/>
              <c:delete val="1"/>
              <c:extLst>
                <c:ext xmlns:c15="http://schemas.microsoft.com/office/drawing/2012/chart" uri="{CE6537A1-D6FC-4f65-9D91-7224C49458BB}"/>
                <c:ext xmlns:c16="http://schemas.microsoft.com/office/drawing/2014/chart" uri="{C3380CC4-5D6E-409C-BE32-E72D297353CC}">
                  <c16:uniqueId val="{00000047-08D6-4633-9CF4-29F98744E4BF}"/>
                </c:ext>
              </c:extLst>
            </c:dLbl>
            <c:dLbl>
              <c:idx val="10"/>
              <c:delete val="1"/>
              <c:extLst>
                <c:ext xmlns:c15="http://schemas.microsoft.com/office/drawing/2012/chart" uri="{CE6537A1-D6FC-4f65-9D91-7224C49458BB}"/>
                <c:ext xmlns:c16="http://schemas.microsoft.com/office/drawing/2014/chart" uri="{C3380CC4-5D6E-409C-BE32-E72D297353CC}">
                  <c16:uniqueId val="{00000048-08D6-4633-9CF4-29F98744E4BF}"/>
                </c:ext>
              </c:extLst>
            </c:dLbl>
            <c:dLbl>
              <c:idx val="11"/>
              <c:delete val="1"/>
              <c:extLst>
                <c:ext xmlns:c15="http://schemas.microsoft.com/office/drawing/2012/chart" uri="{CE6537A1-D6FC-4f65-9D91-7224C49458BB}"/>
                <c:ext xmlns:c16="http://schemas.microsoft.com/office/drawing/2014/chart" uri="{C3380CC4-5D6E-409C-BE32-E72D297353CC}">
                  <c16:uniqueId val="{00000049-08D6-4633-9CF4-29F98744E4BF}"/>
                </c:ext>
              </c:extLst>
            </c:dLbl>
            <c:dLbl>
              <c:idx val="12"/>
              <c:delete val="1"/>
              <c:extLst>
                <c:ext xmlns:c15="http://schemas.microsoft.com/office/drawing/2012/chart" uri="{CE6537A1-D6FC-4f65-9D91-7224C49458BB}"/>
                <c:ext xmlns:c16="http://schemas.microsoft.com/office/drawing/2014/chart" uri="{C3380CC4-5D6E-409C-BE32-E72D297353CC}">
                  <c16:uniqueId val="{0000004A-08D6-4633-9CF4-29F98744E4BF}"/>
                </c:ext>
              </c:extLst>
            </c:dLbl>
            <c:dLbl>
              <c:idx val="13"/>
              <c:delete val="1"/>
              <c:extLst>
                <c:ext xmlns:c15="http://schemas.microsoft.com/office/drawing/2012/chart" uri="{CE6537A1-D6FC-4f65-9D91-7224C49458BB}"/>
                <c:ext xmlns:c16="http://schemas.microsoft.com/office/drawing/2014/chart" uri="{C3380CC4-5D6E-409C-BE32-E72D297353CC}">
                  <c16:uniqueId val="{0000004B-08D6-4633-9CF4-29F98744E4BF}"/>
                </c:ext>
              </c:extLst>
            </c:dLbl>
            <c:dLbl>
              <c:idx val="14"/>
              <c:delete val="1"/>
              <c:extLst>
                <c:ext xmlns:c15="http://schemas.microsoft.com/office/drawing/2012/chart" uri="{CE6537A1-D6FC-4f65-9D91-7224C49458BB}"/>
                <c:ext xmlns:c16="http://schemas.microsoft.com/office/drawing/2014/chart" uri="{C3380CC4-5D6E-409C-BE32-E72D297353CC}">
                  <c16:uniqueId val="{0000004C-08D6-4633-9CF4-29F98744E4BF}"/>
                </c:ext>
              </c:extLst>
            </c:dLbl>
            <c:dLbl>
              <c:idx val="15"/>
              <c:delete val="1"/>
              <c:extLst>
                <c:ext xmlns:c15="http://schemas.microsoft.com/office/drawing/2012/chart" uri="{CE6537A1-D6FC-4f65-9D91-7224C49458BB}"/>
                <c:ext xmlns:c16="http://schemas.microsoft.com/office/drawing/2014/chart" uri="{C3380CC4-5D6E-409C-BE32-E72D297353CC}">
                  <c16:uniqueId val="{0000004D-08D6-4633-9CF4-29F98744E4BF}"/>
                </c:ext>
              </c:extLst>
            </c:dLbl>
            <c:dLbl>
              <c:idx val="16"/>
              <c:delete val="1"/>
              <c:extLst>
                <c:ext xmlns:c15="http://schemas.microsoft.com/office/drawing/2012/chart" uri="{CE6537A1-D6FC-4f65-9D91-7224C49458BB}"/>
                <c:ext xmlns:c16="http://schemas.microsoft.com/office/drawing/2014/chart" uri="{C3380CC4-5D6E-409C-BE32-E72D297353CC}">
                  <c16:uniqueId val="{0000004E-08D6-4633-9CF4-29F98744E4BF}"/>
                </c:ext>
              </c:extLst>
            </c:dLbl>
            <c:dLbl>
              <c:idx val="17"/>
              <c:delete val="1"/>
              <c:extLst>
                <c:ext xmlns:c15="http://schemas.microsoft.com/office/drawing/2012/chart" uri="{CE6537A1-D6FC-4f65-9D91-7224C49458BB}"/>
                <c:ext xmlns:c16="http://schemas.microsoft.com/office/drawing/2014/chart" uri="{C3380CC4-5D6E-409C-BE32-E72D297353CC}">
                  <c16:uniqueId val="{0000004F-08D6-4633-9CF4-29F98744E4BF}"/>
                </c:ext>
              </c:extLst>
            </c:dLbl>
            <c:dLbl>
              <c:idx val="18"/>
              <c:delete val="1"/>
              <c:extLst>
                <c:ext xmlns:c15="http://schemas.microsoft.com/office/drawing/2012/chart" uri="{CE6537A1-D6FC-4f65-9D91-7224C49458BB}"/>
                <c:ext xmlns:c16="http://schemas.microsoft.com/office/drawing/2014/chart" uri="{C3380CC4-5D6E-409C-BE32-E72D297353CC}">
                  <c16:uniqueId val="{00000050-08D6-4633-9CF4-29F98744E4BF}"/>
                </c:ext>
              </c:extLst>
            </c:dLbl>
            <c:dLbl>
              <c:idx val="19"/>
              <c:delete val="1"/>
              <c:extLst>
                <c:ext xmlns:c15="http://schemas.microsoft.com/office/drawing/2012/chart" uri="{CE6537A1-D6FC-4f65-9D91-7224C49458BB}"/>
                <c:ext xmlns:c16="http://schemas.microsoft.com/office/drawing/2014/chart" uri="{C3380CC4-5D6E-409C-BE32-E72D297353CC}">
                  <c16:uniqueId val="{00000051-08D6-4633-9CF4-29F98744E4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[1]Sheet1!$E$2:$E$22</c:f>
              <c:numCache>
                <c:formatCode>General</c:formatCode>
                <c:ptCount val="21"/>
                <c:pt idx="0">
                  <c:v>948426</c:v>
                </c:pt>
                <c:pt idx="1">
                  <c:v>995813</c:v>
                </c:pt>
                <c:pt idx="2">
                  <c:v>1045280</c:v>
                </c:pt>
                <c:pt idx="3">
                  <c:v>1096888</c:v>
                </c:pt>
                <c:pt idx="4">
                  <c:v>1150724</c:v>
                </c:pt>
                <c:pt idx="5">
                  <c:v>1206752</c:v>
                </c:pt>
                <c:pt idx="6">
                  <c:v>1265200</c:v>
                </c:pt>
                <c:pt idx="7">
                  <c:v>1326199</c:v>
                </c:pt>
                <c:pt idx="8">
                  <c:v>1389858</c:v>
                </c:pt>
                <c:pt idx="9">
                  <c:v>1456220</c:v>
                </c:pt>
                <c:pt idx="10">
                  <c:v>1525540</c:v>
                </c:pt>
                <c:pt idx="11">
                  <c:v>1597919</c:v>
                </c:pt>
                <c:pt idx="12">
                  <c:v>1673482</c:v>
                </c:pt>
                <c:pt idx="13">
                  <c:v>1752407</c:v>
                </c:pt>
                <c:pt idx="14">
                  <c:v>1835119</c:v>
                </c:pt>
                <c:pt idx="15">
                  <c:v>1921387</c:v>
                </c:pt>
                <c:pt idx="16">
                  <c:v>2011587</c:v>
                </c:pt>
                <c:pt idx="17">
                  <c:v>2105829</c:v>
                </c:pt>
                <c:pt idx="18">
                  <c:v>2204361</c:v>
                </c:pt>
                <c:pt idx="19">
                  <c:v>2307326</c:v>
                </c:pt>
                <c:pt idx="20">
                  <c:v>2414778</c:v>
                </c:pt>
              </c:numCache>
            </c:numRef>
          </c:val>
          <c:smooth val="0"/>
          <c:extLst>
            <c:ext xmlns:c16="http://schemas.microsoft.com/office/drawing/2014/chart" uri="{C3380CC4-5D6E-409C-BE32-E72D297353CC}">
              <c16:uniqueId val="{00000052-08D6-4633-9CF4-29F98744E4BF}"/>
            </c:ext>
          </c:extLst>
        </c:ser>
        <c:ser>
          <c:idx val="4"/>
          <c:order val="4"/>
          <c:tx>
            <c:strRef>
              <c:f>'C:\Users\wnx035\Downloads\[Population Projections for Texas -- Reportsearch (3).xlsx]Sheet1'!$F$1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08D6-4633-9CF4-29F98744E4BF}"/>
                </c:ext>
              </c:extLst>
            </c:dLbl>
            <c:dLbl>
              <c:idx val="1"/>
              <c:delete val="1"/>
              <c:extLst>
                <c:ext xmlns:c15="http://schemas.microsoft.com/office/drawing/2012/chart" uri="{CE6537A1-D6FC-4f65-9D91-7224C49458BB}"/>
                <c:ext xmlns:c16="http://schemas.microsoft.com/office/drawing/2014/chart" uri="{C3380CC4-5D6E-409C-BE32-E72D297353CC}">
                  <c16:uniqueId val="{00000054-08D6-4633-9CF4-29F98744E4BF}"/>
                </c:ext>
              </c:extLst>
            </c:dLbl>
            <c:dLbl>
              <c:idx val="2"/>
              <c:delete val="1"/>
              <c:extLst>
                <c:ext xmlns:c15="http://schemas.microsoft.com/office/drawing/2012/chart" uri="{CE6537A1-D6FC-4f65-9D91-7224C49458BB}"/>
                <c:ext xmlns:c16="http://schemas.microsoft.com/office/drawing/2014/chart" uri="{C3380CC4-5D6E-409C-BE32-E72D297353CC}">
                  <c16:uniqueId val="{00000055-08D6-4633-9CF4-29F98744E4BF}"/>
                </c:ext>
              </c:extLst>
            </c:dLbl>
            <c:dLbl>
              <c:idx val="3"/>
              <c:delete val="1"/>
              <c:extLst>
                <c:ext xmlns:c15="http://schemas.microsoft.com/office/drawing/2012/chart" uri="{CE6537A1-D6FC-4f65-9D91-7224C49458BB}"/>
                <c:ext xmlns:c16="http://schemas.microsoft.com/office/drawing/2014/chart" uri="{C3380CC4-5D6E-409C-BE32-E72D297353CC}">
                  <c16:uniqueId val="{00000056-08D6-4633-9CF4-29F98744E4BF}"/>
                </c:ext>
              </c:extLst>
            </c:dLbl>
            <c:dLbl>
              <c:idx val="4"/>
              <c:delete val="1"/>
              <c:extLst>
                <c:ext xmlns:c15="http://schemas.microsoft.com/office/drawing/2012/chart" uri="{CE6537A1-D6FC-4f65-9D91-7224C49458BB}"/>
                <c:ext xmlns:c16="http://schemas.microsoft.com/office/drawing/2014/chart" uri="{C3380CC4-5D6E-409C-BE32-E72D297353CC}">
                  <c16:uniqueId val="{00000057-08D6-4633-9CF4-29F98744E4BF}"/>
                </c:ext>
              </c:extLst>
            </c:dLbl>
            <c:dLbl>
              <c:idx val="5"/>
              <c:delete val="1"/>
              <c:extLst>
                <c:ext xmlns:c15="http://schemas.microsoft.com/office/drawing/2012/chart" uri="{CE6537A1-D6FC-4f65-9D91-7224C49458BB}"/>
                <c:ext xmlns:c16="http://schemas.microsoft.com/office/drawing/2014/chart" uri="{C3380CC4-5D6E-409C-BE32-E72D297353CC}">
                  <c16:uniqueId val="{00000058-08D6-4633-9CF4-29F98744E4BF}"/>
                </c:ext>
              </c:extLst>
            </c:dLbl>
            <c:dLbl>
              <c:idx val="6"/>
              <c:delete val="1"/>
              <c:extLst>
                <c:ext xmlns:c15="http://schemas.microsoft.com/office/drawing/2012/chart" uri="{CE6537A1-D6FC-4f65-9D91-7224C49458BB}"/>
                <c:ext xmlns:c16="http://schemas.microsoft.com/office/drawing/2014/chart" uri="{C3380CC4-5D6E-409C-BE32-E72D297353CC}">
                  <c16:uniqueId val="{00000059-08D6-4633-9CF4-29F98744E4BF}"/>
                </c:ext>
              </c:extLst>
            </c:dLbl>
            <c:dLbl>
              <c:idx val="7"/>
              <c:delete val="1"/>
              <c:extLst>
                <c:ext xmlns:c15="http://schemas.microsoft.com/office/drawing/2012/chart" uri="{CE6537A1-D6FC-4f65-9D91-7224C49458BB}"/>
                <c:ext xmlns:c16="http://schemas.microsoft.com/office/drawing/2014/chart" uri="{C3380CC4-5D6E-409C-BE32-E72D297353CC}">
                  <c16:uniqueId val="{0000005A-08D6-4633-9CF4-29F98744E4BF}"/>
                </c:ext>
              </c:extLst>
            </c:dLbl>
            <c:dLbl>
              <c:idx val="8"/>
              <c:delete val="1"/>
              <c:extLst>
                <c:ext xmlns:c15="http://schemas.microsoft.com/office/drawing/2012/chart" uri="{CE6537A1-D6FC-4f65-9D91-7224C49458BB}"/>
                <c:ext xmlns:c16="http://schemas.microsoft.com/office/drawing/2014/chart" uri="{C3380CC4-5D6E-409C-BE32-E72D297353CC}">
                  <c16:uniqueId val="{0000005B-08D6-4633-9CF4-29F98744E4BF}"/>
                </c:ext>
              </c:extLst>
            </c:dLbl>
            <c:dLbl>
              <c:idx val="9"/>
              <c:delete val="1"/>
              <c:extLst>
                <c:ext xmlns:c15="http://schemas.microsoft.com/office/drawing/2012/chart" uri="{CE6537A1-D6FC-4f65-9D91-7224C49458BB}"/>
                <c:ext xmlns:c16="http://schemas.microsoft.com/office/drawing/2014/chart" uri="{C3380CC4-5D6E-409C-BE32-E72D297353CC}">
                  <c16:uniqueId val="{0000005C-08D6-4633-9CF4-29F98744E4BF}"/>
                </c:ext>
              </c:extLst>
            </c:dLbl>
            <c:dLbl>
              <c:idx val="10"/>
              <c:delete val="1"/>
              <c:extLst>
                <c:ext xmlns:c15="http://schemas.microsoft.com/office/drawing/2012/chart" uri="{CE6537A1-D6FC-4f65-9D91-7224C49458BB}"/>
                <c:ext xmlns:c16="http://schemas.microsoft.com/office/drawing/2014/chart" uri="{C3380CC4-5D6E-409C-BE32-E72D297353CC}">
                  <c16:uniqueId val="{0000005D-08D6-4633-9CF4-29F98744E4BF}"/>
                </c:ext>
              </c:extLst>
            </c:dLbl>
            <c:dLbl>
              <c:idx val="11"/>
              <c:delete val="1"/>
              <c:extLst>
                <c:ext xmlns:c15="http://schemas.microsoft.com/office/drawing/2012/chart" uri="{CE6537A1-D6FC-4f65-9D91-7224C49458BB}"/>
                <c:ext xmlns:c16="http://schemas.microsoft.com/office/drawing/2014/chart" uri="{C3380CC4-5D6E-409C-BE32-E72D297353CC}">
                  <c16:uniqueId val="{0000005E-08D6-4633-9CF4-29F98744E4BF}"/>
                </c:ext>
              </c:extLst>
            </c:dLbl>
            <c:dLbl>
              <c:idx val="12"/>
              <c:delete val="1"/>
              <c:extLst>
                <c:ext xmlns:c15="http://schemas.microsoft.com/office/drawing/2012/chart" uri="{CE6537A1-D6FC-4f65-9D91-7224C49458BB}"/>
                <c:ext xmlns:c16="http://schemas.microsoft.com/office/drawing/2014/chart" uri="{C3380CC4-5D6E-409C-BE32-E72D297353CC}">
                  <c16:uniqueId val="{0000005F-08D6-4633-9CF4-29F98744E4BF}"/>
                </c:ext>
              </c:extLst>
            </c:dLbl>
            <c:dLbl>
              <c:idx val="13"/>
              <c:delete val="1"/>
              <c:extLst>
                <c:ext xmlns:c15="http://schemas.microsoft.com/office/drawing/2012/chart" uri="{CE6537A1-D6FC-4f65-9D91-7224C49458BB}"/>
                <c:ext xmlns:c16="http://schemas.microsoft.com/office/drawing/2014/chart" uri="{C3380CC4-5D6E-409C-BE32-E72D297353CC}">
                  <c16:uniqueId val="{00000060-08D6-4633-9CF4-29F98744E4BF}"/>
                </c:ext>
              </c:extLst>
            </c:dLbl>
            <c:dLbl>
              <c:idx val="14"/>
              <c:delete val="1"/>
              <c:extLst>
                <c:ext xmlns:c15="http://schemas.microsoft.com/office/drawing/2012/chart" uri="{CE6537A1-D6FC-4f65-9D91-7224C49458BB}"/>
                <c:ext xmlns:c16="http://schemas.microsoft.com/office/drawing/2014/chart" uri="{C3380CC4-5D6E-409C-BE32-E72D297353CC}">
                  <c16:uniqueId val="{00000061-08D6-4633-9CF4-29F98744E4BF}"/>
                </c:ext>
              </c:extLst>
            </c:dLbl>
            <c:dLbl>
              <c:idx val="15"/>
              <c:delete val="1"/>
              <c:extLst>
                <c:ext xmlns:c15="http://schemas.microsoft.com/office/drawing/2012/chart" uri="{CE6537A1-D6FC-4f65-9D91-7224C49458BB}"/>
                <c:ext xmlns:c16="http://schemas.microsoft.com/office/drawing/2014/chart" uri="{C3380CC4-5D6E-409C-BE32-E72D297353CC}">
                  <c16:uniqueId val="{00000062-08D6-4633-9CF4-29F98744E4BF}"/>
                </c:ext>
              </c:extLst>
            </c:dLbl>
            <c:dLbl>
              <c:idx val="16"/>
              <c:delete val="1"/>
              <c:extLst>
                <c:ext xmlns:c15="http://schemas.microsoft.com/office/drawing/2012/chart" uri="{CE6537A1-D6FC-4f65-9D91-7224C49458BB}"/>
                <c:ext xmlns:c16="http://schemas.microsoft.com/office/drawing/2014/chart" uri="{C3380CC4-5D6E-409C-BE32-E72D297353CC}">
                  <c16:uniqueId val="{00000063-08D6-4633-9CF4-29F98744E4BF}"/>
                </c:ext>
              </c:extLst>
            </c:dLbl>
            <c:dLbl>
              <c:idx val="17"/>
              <c:delete val="1"/>
              <c:extLst>
                <c:ext xmlns:c15="http://schemas.microsoft.com/office/drawing/2012/chart" uri="{CE6537A1-D6FC-4f65-9D91-7224C49458BB}"/>
                <c:ext xmlns:c16="http://schemas.microsoft.com/office/drawing/2014/chart" uri="{C3380CC4-5D6E-409C-BE32-E72D297353CC}">
                  <c16:uniqueId val="{00000064-08D6-4633-9CF4-29F98744E4BF}"/>
                </c:ext>
              </c:extLst>
            </c:dLbl>
            <c:dLbl>
              <c:idx val="18"/>
              <c:delete val="1"/>
              <c:extLst>
                <c:ext xmlns:c15="http://schemas.microsoft.com/office/drawing/2012/chart" uri="{CE6537A1-D6FC-4f65-9D91-7224C49458BB}"/>
                <c:ext xmlns:c16="http://schemas.microsoft.com/office/drawing/2014/chart" uri="{C3380CC4-5D6E-409C-BE32-E72D297353CC}">
                  <c16:uniqueId val="{00000065-08D6-4633-9CF4-29F98744E4BF}"/>
                </c:ext>
              </c:extLst>
            </c:dLbl>
            <c:dLbl>
              <c:idx val="19"/>
              <c:delete val="1"/>
              <c:extLst>
                <c:ext xmlns:c15="http://schemas.microsoft.com/office/drawing/2012/chart" uri="{CE6537A1-D6FC-4f65-9D91-7224C49458BB}"/>
                <c:ext xmlns:c16="http://schemas.microsoft.com/office/drawing/2014/chart" uri="{C3380CC4-5D6E-409C-BE32-E72D297353CC}">
                  <c16:uniqueId val="{00000066-08D6-4633-9CF4-29F98744E4BF}"/>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08D6-4633-9CF4-29F98744E4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[1]Sheet1!$F$2:$F$22</c:f>
              <c:numCache>
                <c:formatCode>General</c:formatCode>
                <c:ptCount val="21"/>
                <c:pt idx="0">
                  <c:v>452044</c:v>
                </c:pt>
                <c:pt idx="1">
                  <c:v>468808</c:v>
                </c:pt>
                <c:pt idx="2">
                  <c:v>486223</c:v>
                </c:pt>
                <c:pt idx="3">
                  <c:v>504309</c:v>
                </c:pt>
                <c:pt idx="4">
                  <c:v>523152</c:v>
                </c:pt>
                <c:pt idx="5">
                  <c:v>542675</c:v>
                </c:pt>
                <c:pt idx="6">
                  <c:v>562844</c:v>
                </c:pt>
                <c:pt idx="7">
                  <c:v>583789</c:v>
                </c:pt>
                <c:pt idx="8">
                  <c:v>605397</c:v>
                </c:pt>
                <c:pt idx="9">
                  <c:v>627886</c:v>
                </c:pt>
                <c:pt idx="10">
                  <c:v>651054</c:v>
                </c:pt>
                <c:pt idx="11">
                  <c:v>674937</c:v>
                </c:pt>
                <c:pt idx="12">
                  <c:v>699843</c:v>
                </c:pt>
                <c:pt idx="13">
                  <c:v>725477</c:v>
                </c:pt>
                <c:pt idx="14">
                  <c:v>751839</c:v>
                </c:pt>
                <c:pt idx="15">
                  <c:v>779328</c:v>
                </c:pt>
                <c:pt idx="16">
                  <c:v>807487</c:v>
                </c:pt>
                <c:pt idx="17">
                  <c:v>836782</c:v>
                </c:pt>
                <c:pt idx="18">
                  <c:v>866756</c:v>
                </c:pt>
                <c:pt idx="19">
                  <c:v>897758</c:v>
                </c:pt>
                <c:pt idx="20">
                  <c:v>929686</c:v>
                </c:pt>
              </c:numCache>
            </c:numRef>
          </c:val>
          <c:smooth val="0"/>
          <c:extLst>
            <c:ext xmlns:c16="http://schemas.microsoft.com/office/drawing/2014/chart" uri="{C3380CC4-5D6E-409C-BE32-E72D297353CC}">
              <c16:uniqueId val="{00000068-08D6-4633-9CF4-29F98744E4BF}"/>
            </c:ext>
          </c:extLst>
        </c:ser>
        <c:dLbls>
          <c:showLegendKey val="0"/>
          <c:showVal val="1"/>
          <c:showCatName val="0"/>
          <c:showSerName val="0"/>
          <c:showPercent val="0"/>
          <c:showBubbleSize val="0"/>
        </c:dLbls>
        <c:marker val="1"/>
        <c:smooth val="0"/>
        <c:axId val="453771320"/>
        <c:axId val="445904080"/>
      </c:lineChart>
      <c:catAx>
        <c:axId val="4537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0"/>
        <c:crosses val="autoZero"/>
        <c:auto val="1"/>
        <c:lblAlgn val="ctr"/>
        <c:lblOffset val="100"/>
        <c:noMultiLvlLbl val="0"/>
      </c:catAx>
      <c:valAx>
        <c:axId val="4459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7713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NumChbyRace!$B$19</c:f>
              <c:strCache>
                <c:ptCount val="1"/>
                <c:pt idx="0">
                  <c:v>Numeric Change</c:v>
                </c:pt>
              </c:strCache>
            </c:strRef>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4-6F5F-45E0-9B44-75EE7F7E38C5}"/>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F5F-45E0-9B44-75EE7F7E38C5}"/>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6-6F5F-45E0-9B44-75EE7F7E38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F5F-45E0-9B44-75EE7F7E38C5}"/>
              </c:ext>
            </c:extLst>
          </c:dPt>
          <c:dLbls>
            <c:dLbl>
              <c:idx val="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F5F-45E0-9B44-75EE7F7E38C5}"/>
                </c:ext>
              </c:extLst>
            </c:dLbl>
            <c:dLbl>
              <c:idx val="1"/>
              <c:spPr>
                <a:solidFill>
                  <a:srgbClr val="BC8B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6F5F-45E0-9B44-75EE7F7E38C5}"/>
                </c:ext>
              </c:extLst>
            </c:dLbl>
            <c:dLbl>
              <c:idx val="2"/>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F5F-45E0-9B44-75EE7F7E38C5}"/>
                </c:ext>
              </c:extLst>
            </c:dLbl>
            <c:dLbl>
              <c:idx val="3"/>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F5F-45E0-9B44-75EE7F7E38C5}"/>
                </c:ext>
              </c:extLst>
            </c:dLbl>
            <c:dLbl>
              <c:idx val="4"/>
              <c:spPr>
                <a:solidFill>
                  <a:schemeClr val="accent6"/>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NumChbyRace!$B$20:$B$24</c:f>
              <c:numCache>
                <c:formatCode>#,##0</c:formatCode>
                <c:ptCount val="5"/>
                <c:pt idx="0">
                  <c:v>1376711</c:v>
                </c:pt>
                <c:pt idx="1">
                  <c:v>1436158</c:v>
                </c:pt>
                <c:pt idx="2">
                  <c:v>4992028</c:v>
                </c:pt>
                <c:pt idx="3">
                  <c:v>1466352</c:v>
                </c:pt>
                <c:pt idx="4">
                  <c:v>477642</c:v>
                </c:pt>
              </c:numCache>
            </c:numRef>
          </c:val>
          <c:extLst>
            <c:ext xmlns:c16="http://schemas.microsoft.com/office/drawing/2014/chart" uri="{C3380CC4-5D6E-409C-BE32-E72D297353CC}">
              <c16:uniqueId val="{00000000-6F5F-45E0-9B44-75EE7F7E38C5}"/>
            </c:ext>
          </c:extLst>
        </c:ser>
        <c:dLbls>
          <c:showLegendKey val="0"/>
          <c:showVal val="0"/>
          <c:showCatName val="0"/>
          <c:showSerName val="0"/>
          <c:showPercent val="0"/>
          <c:showBubbleSize val="0"/>
        </c:dLbls>
        <c:gapWidth val="150"/>
        <c:axId val="602134136"/>
        <c:axId val="602136104"/>
      </c:barChart>
      <c:lineChart>
        <c:grouping val="standard"/>
        <c:varyColors val="0"/>
        <c:ser>
          <c:idx val="1"/>
          <c:order val="1"/>
          <c:tx>
            <c:strRef>
              <c:f>NumChbyRace!$C$19</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5.3926485540658771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5F-45E0-9B44-75EE7F7E38C5}"/>
                </c:ext>
              </c:extLst>
            </c:dLbl>
            <c:dLbl>
              <c:idx val="3"/>
              <c:layout>
                <c:manualLayout>
                  <c:x val="-1.1884443498616728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NumChbyRace!$C$20:$C$24</c:f>
              <c:numCache>
                <c:formatCode>0.0%</c:formatCode>
                <c:ptCount val="5"/>
                <c:pt idx="0">
                  <c:v>0.14121719075533823</c:v>
                </c:pt>
                <c:pt idx="1">
                  <c:v>0.14731501254860682</c:v>
                </c:pt>
                <c:pt idx="2">
                  <c:v>0.51206111546431277</c:v>
                </c:pt>
                <c:pt idx="3">
                  <c:v>0.15041218534497924</c:v>
                </c:pt>
                <c:pt idx="4">
                  <c:v>4.8994495886762912E-2</c:v>
                </c:pt>
              </c:numCache>
            </c:numRef>
          </c:val>
          <c:smooth val="0"/>
          <c:extLst>
            <c:ext xmlns:c16="http://schemas.microsoft.com/office/drawing/2014/chart" uri="{C3380CC4-5D6E-409C-BE32-E72D297353CC}">
              <c16:uniqueId val="{00000001-6F5F-45E0-9B44-75EE7F7E38C5}"/>
            </c:ext>
          </c:extLst>
        </c:ser>
        <c:dLbls>
          <c:showLegendKey val="0"/>
          <c:showVal val="0"/>
          <c:showCatName val="0"/>
          <c:showSerName val="0"/>
          <c:showPercent val="0"/>
          <c:showBubbleSize val="0"/>
        </c:dLbls>
        <c:marker val="1"/>
        <c:smooth val="0"/>
        <c:axId val="219817640"/>
        <c:axId val="219825840"/>
      </c:lineChart>
      <c:catAx>
        <c:axId val="6021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6104"/>
        <c:crosses val="autoZero"/>
        <c:auto val="1"/>
        <c:lblAlgn val="ctr"/>
        <c:lblOffset val="100"/>
        <c:noMultiLvlLbl val="0"/>
      </c:catAx>
      <c:valAx>
        <c:axId val="60213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4136"/>
        <c:crosses val="autoZero"/>
        <c:crossBetween val="between"/>
      </c:valAx>
      <c:valAx>
        <c:axId val="2198258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817640"/>
        <c:crosses val="max"/>
        <c:crossBetween val="between"/>
      </c:valAx>
      <c:catAx>
        <c:axId val="219817640"/>
        <c:scaling>
          <c:orientation val="minMax"/>
        </c:scaling>
        <c:delete val="1"/>
        <c:axPos val="b"/>
        <c:numFmt formatCode="General" sourceLinked="1"/>
        <c:majorTickMark val="out"/>
        <c:minorTickMark val="none"/>
        <c:tickLblPos val="nextTo"/>
        <c:crossAx val="219825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Share of Contribution to Total Population Change, 2010-2019</c:v>
          </c:tx>
          <c:spPr>
            <a:solidFill>
              <a:schemeClr val="accent1">
                <a:lumMod val="50000"/>
              </a:schemeClr>
            </a:solidFill>
            <a:ln>
              <a:noFill/>
            </a:ln>
            <a:effectLst/>
          </c:spPr>
          <c:invertIfNegative val="0"/>
          <c:dPt>
            <c:idx val="1"/>
            <c:invertIfNegative val="0"/>
            <c:bubble3D val="0"/>
            <c:spPr>
              <a:solidFill>
                <a:srgbClr val="CC9900"/>
              </a:solidFill>
              <a:ln>
                <a:noFill/>
              </a:ln>
              <a:effectLst/>
            </c:spPr>
            <c:extLst>
              <c:ext xmlns:c16="http://schemas.microsoft.com/office/drawing/2014/chart" uri="{C3380CC4-5D6E-409C-BE32-E72D297353CC}">
                <c16:uniqueId val="{00000001-32CA-4EEC-84BE-AACCBC63100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32CA-4EEC-84BE-AACCBC631004}"/>
              </c:ext>
            </c:extLst>
          </c:dPt>
          <c:dPt>
            <c:idx val="3"/>
            <c:invertIfNegative val="0"/>
            <c:bubble3D val="0"/>
            <c:spPr>
              <a:solidFill>
                <a:srgbClr val="C00000"/>
              </a:solidFill>
              <a:ln>
                <a:noFill/>
              </a:ln>
              <a:effectLst/>
            </c:spPr>
            <c:extLst>
              <c:ext xmlns:c16="http://schemas.microsoft.com/office/drawing/2014/chart" uri="{C3380CC4-5D6E-409C-BE32-E72D297353CC}">
                <c16:uniqueId val="{00000005-32CA-4EEC-84BE-AACCBC631004}"/>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7-32CA-4EEC-84BE-AACCBC631004}"/>
              </c:ext>
            </c:extLst>
          </c:dPt>
          <c:dLbls>
            <c:dLbl>
              <c:idx val="0"/>
              <c:numFmt formatCode="#,##0" sourceLinked="0"/>
              <c:spPr>
                <a:solidFill>
                  <a:schemeClr val="accent1">
                    <a:lumMod val="50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32CA-4EEC-84BE-AACCBC631004}"/>
                </c:ext>
              </c:extLst>
            </c:dLbl>
            <c:dLbl>
              <c:idx val="1"/>
              <c:numFmt formatCode="#,##0" sourceLinked="0"/>
              <c:spPr>
                <a:solidFill>
                  <a:srgbClr val="CC99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32CA-4EEC-84BE-AACCBC631004}"/>
                </c:ext>
              </c:extLst>
            </c:dLbl>
            <c:dLbl>
              <c:idx val="2"/>
              <c:numFmt formatCode="#,##0" sourceLinked="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32CA-4EEC-84BE-AACCBC631004}"/>
                </c:ext>
              </c:extLst>
            </c:dLbl>
            <c:dLbl>
              <c:idx val="3"/>
              <c:numFmt formatCode="#,##0" sourceLinked="0"/>
              <c:spPr>
                <a:solidFill>
                  <a:srgbClr val="C000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32CA-4EEC-84BE-AACCBC631004}"/>
                </c:ext>
              </c:extLst>
            </c:dLbl>
            <c:dLbl>
              <c:idx val="4"/>
              <c:layout>
                <c:manualLayout>
                  <c:x val="5.6662094040634964E-3"/>
                  <c:y val="4.2933451736680742E-2"/>
                </c:manualLayout>
              </c:layout>
              <c:numFmt formatCode="#,##0" sourceLinked="0"/>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062329493199954"/>
                      <c:h val="6.4037915132586998E-2"/>
                    </c:manualLayout>
                  </c15:layout>
                </c:ext>
                <c:ext xmlns:c16="http://schemas.microsoft.com/office/drawing/2014/chart" uri="{C3380CC4-5D6E-409C-BE32-E72D297353CC}">
                  <c16:uniqueId val="{00000007-32CA-4EEC-84BE-AACCBC631004}"/>
                </c:ext>
              </c:extLst>
            </c:dLbl>
            <c:numFmt formatCode="#,##0" sourceLinked="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'2019PopEst&amp;Census2010'!$K$22:$O$22</c:f>
              <c:strCache>
                <c:ptCount val="5"/>
                <c:pt idx="0">
                  <c:v>Hispanic</c:v>
                </c:pt>
                <c:pt idx="1">
                  <c:v>NH Black  </c:v>
                </c:pt>
                <c:pt idx="2">
                  <c:v>NH White  </c:v>
                </c:pt>
                <c:pt idx="3">
                  <c:v>NH Asian  </c:v>
                </c:pt>
                <c:pt idx="4">
                  <c:v>NH Other</c:v>
                </c:pt>
              </c:strCache>
            </c:strRef>
          </c:cat>
          <c:val>
            <c:numRef>
              <c:f>'2019PopEst&amp;Census2010'!$K$23:$O$23</c:f>
              <c:numCache>
                <c:formatCode>General</c:formatCode>
                <c:ptCount val="5"/>
                <c:pt idx="0" formatCode="#,##0">
                  <c:v>2064657</c:v>
                </c:pt>
                <c:pt idx="1">
                  <c:v>601726</c:v>
                </c:pt>
                <c:pt idx="2">
                  <c:v>522136</c:v>
                </c:pt>
                <c:pt idx="3">
                  <c:v>497006</c:v>
                </c:pt>
                <c:pt idx="4">
                  <c:v>164795</c:v>
                </c:pt>
              </c:numCache>
            </c:numRef>
          </c:val>
          <c:extLst>
            <c:ext xmlns:c16="http://schemas.microsoft.com/office/drawing/2014/chart" uri="{C3380CC4-5D6E-409C-BE32-E72D297353CC}">
              <c16:uniqueId val="{00000009-32CA-4EEC-84BE-AACCBC631004}"/>
            </c:ext>
          </c:extLst>
        </c:ser>
        <c:dLbls>
          <c:dLblPos val="inBase"/>
          <c:showLegendKey val="0"/>
          <c:showVal val="1"/>
          <c:showCatName val="0"/>
          <c:showSerName val="0"/>
          <c:showPercent val="0"/>
          <c:showBubbleSize val="0"/>
        </c:dLbls>
        <c:gapWidth val="150"/>
        <c:axId val="585149264"/>
        <c:axId val="585144344"/>
      </c:barChart>
      <c:lineChart>
        <c:grouping val="standard"/>
        <c:varyColors val="0"/>
        <c:ser>
          <c:idx val="1"/>
          <c:order val="1"/>
          <c:tx>
            <c:v>Numeric Change, 2010-2019</c:v>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'2019PopEst&amp;Census2010'!$K$22:$O$22</c:f>
              <c:strCache>
                <c:ptCount val="5"/>
                <c:pt idx="0">
                  <c:v>Hispanic</c:v>
                </c:pt>
                <c:pt idx="1">
                  <c:v>NH Black  </c:v>
                </c:pt>
                <c:pt idx="2">
                  <c:v>NH White  </c:v>
                </c:pt>
                <c:pt idx="3">
                  <c:v>NH Asian  </c:v>
                </c:pt>
                <c:pt idx="4">
                  <c:v>NH Other</c:v>
                </c:pt>
              </c:strCache>
            </c:strRef>
          </c:cat>
          <c:val>
            <c:numRef>
              <c:f>'2019PopEst&amp;Census2010'!$K$25:$O$25</c:f>
              <c:numCache>
                <c:formatCode>0.0%</c:formatCode>
                <c:ptCount val="5"/>
                <c:pt idx="0">
                  <c:v>0.53622997569033226</c:v>
                </c:pt>
                <c:pt idx="1">
                  <c:v>0.15627947806935527</c:v>
                </c:pt>
                <c:pt idx="2">
                  <c:v>0.13560846890648051</c:v>
                </c:pt>
                <c:pt idx="3">
                  <c:v>0.12908173866068276</c:v>
                </c:pt>
                <c:pt idx="4">
                  <c:v>4.2800338673149245E-2</c:v>
                </c:pt>
              </c:numCache>
            </c:numRef>
          </c:val>
          <c:smooth val="0"/>
          <c:extLst>
            <c:ext xmlns:c16="http://schemas.microsoft.com/office/drawing/2014/chart" uri="{C3380CC4-5D6E-409C-BE32-E72D297353CC}">
              <c16:uniqueId val="{0000000A-32CA-4EEC-84BE-AACCBC631004}"/>
            </c:ext>
          </c:extLst>
        </c:ser>
        <c:dLbls>
          <c:showLegendKey val="0"/>
          <c:showVal val="1"/>
          <c:showCatName val="0"/>
          <c:showSerName val="0"/>
          <c:showPercent val="0"/>
          <c:showBubbleSize val="0"/>
        </c:dLbls>
        <c:marker val="1"/>
        <c:smooth val="0"/>
        <c:axId val="587755904"/>
        <c:axId val="587759512"/>
      </c:lineChart>
      <c:catAx>
        <c:axId val="58514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5144344"/>
        <c:crosses val="autoZero"/>
        <c:auto val="1"/>
        <c:lblAlgn val="ctr"/>
        <c:lblOffset val="100"/>
        <c:noMultiLvlLbl val="0"/>
      </c:catAx>
      <c:valAx>
        <c:axId val="585144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5149264"/>
        <c:crosses val="autoZero"/>
        <c:crossBetween val="between"/>
      </c:valAx>
      <c:valAx>
        <c:axId val="58775951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755904"/>
        <c:crosses val="max"/>
        <c:crossBetween val="between"/>
      </c:valAx>
      <c:catAx>
        <c:axId val="587755904"/>
        <c:scaling>
          <c:orientation val="minMax"/>
        </c:scaling>
        <c:delete val="1"/>
        <c:axPos val="b"/>
        <c:numFmt formatCode="General" sourceLinked="1"/>
        <c:majorTickMark val="out"/>
        <c:minorTickMark val="none"/>
        <c:tickLblPos val="nextTo"/>
        <c:crossAx val="587759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a:t>2019</a:t>
            </a:r>
          </a:p>
        </c:rich>
      </c:tx>
      <c:layout>
        <c:manualLayout>
          <c:xMode val="edge"/>
          <c:yMode val="edge"/>
          <c:x val="0.44663548294925587"/>
          <c:y val="0.8855441416250823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6534492758178629"/>
          <c:y val="0.10496864005972652"/>
          <c:w val="0.49211111576478472"/>
          <c:h val="0.785815632719408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CA-452C-ACDC-D236B28D536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90CA-452C-ACDC-D236B28D5369}"/>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90CA-452C-ACDC-D236B28D5369}"/>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90CA-452C-ACDC-D236B28D5369}"/>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90CA-452C-ACDC-D236B28D5369}"/>
              </c:ext>
            </c:extLst>
          </c:dPt>
          <c:dLbls>
            <c:dLbl>
              <c:idx val="3"/>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CA-452C-ACDC-D236B28D5369}"/>
                </c:ext>
              </c:extLst>
            </c:dLbl>
            <c:dLbl>
              <c:idx val="4"/>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CA-452C-ACDC-D236B28D5369}"/>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'2019PopEst&amp;Census2010'!$B$27:$F$27</c:f>
              <c:strCache>
                <c:ptCount val="5"/>
                <c:pt idx="0">
                  <c:v>NH White</c:v>
                </c:pt>
                <c:pt idx="1">
                  <c:v>NH Black</c:v>
                </c:pt>
                <c:pt idx="2">
                  <c:v>Hispanic </c:v>
                </c:pt>
                <c:pt idx="3">
                  <c:v>NH Asian</c:v>
                </c:pt>
                <c:pt idx="4">
                  <c:v>NH Other</c:v>
                </c:pt>
              </c:strCache>
            </c:strRef>
          </c:cat>
          <c:val>
            <c:numRef>
              <c:f>'2019PopEst&amp;Census2010'!$B$29:$F$29</c:f>
              <c:numCache>
                <c:formatCode>0.0%</c:formatCode>
                <c:ptCount val="5"/>
                <c:pt idx="0">
                  <c:v>0.41215419528035724</c:v>
                </c:pt>
                <c:pt idx="1">
                  <c:v>0.1207623248281368</c:v>
                </c:pt>
                <c:pt idx="2">
                  <c:v>0.39749018145025494</c:v>
                </c:pt>
                <c:pt idx="3">
                  <c:v>5.0267450056095897E-2</c:v>
                </c:pt>
                <c:pt idx="4">
                  <c:v>1.9325848385155119E-2</c:v>
                </c:pt>
              </c:numCache>
            </c:numRef>
          </c:val>
          <c:extLst>
            <c:ext xmlns:c16="http://schemas.microsoft.com/office/drawing/2014/chart" uri="{C3380CC4-5D6E-409C-BE32-E72D297353CC}">
              <c16:uniqueId val="{0000000A-90CA-452C-ACDC-D236B28D536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Sheet1!$A$18</c:f>
              <c:strCache>
                <c:ptCount val="1"/>
                <c:pt idx="0">
                  <c:v>NH White</c:v>
                </c:pt>
              </c:strCache>
            </c:strRef>
          </c:tx>
          <c:spPr>
            <a:solidFill>
              <a:schemeClr val="accent1"/>
            </a:solidFill>
            <a:ln>
              <a:noFill/>
            </a:ln>
            <a:effectLst/>
          </c:spPr>
          <c:invertIfNegative val="0"/>
          <c:cat>
            <c:strRef>
              <c:f>Sheet1!$B$17:$F$17</c:f>
              <c:strCache>
                <c:ptCount val="5"/>
                <c:pt idx="0">
                  <c:v>Under 18</c:v>
                </c:pt>
                <c:pt idx="1">
                  <c:v>18 to 24</c:v>
                </c:pt>
                <c:pt idx="2">
                  <c:v>25 to 44</c:v>
                </c:pt>
                <c:pt idx="3">
                  <c:v>45 to 64</c:v>
                </c:pt>
                <c:pt idx="4">
                  <c:v>65 Plus</c:v>
                </c:pt>
              </c:strCache>
            </c:strRef>
          </c:cat>
          <c:val>
            <c:numRef>
              <c:f>Sheet1!$B$18:$F$18</c:f>
              <c:numCache>
                <c:formatCode>General</c:formatCode>
                <c:ptCount val="5"/>
                <c:pt idx="0">
                  <c:v>-15708</c:v>
                </c:pt>
                <c:pt idx="1">
                  <c:v>-51280</c:v>
                </c:pt>
                <c:pt idx="2">
                  <c:v>156707</c:v>
                </c:pt>
                <c:pt idx="3">
                  <c:v>-122332</c:v>
                </c:pt>
                <c:pt idx="4">
                  <c:v>554749</c:v>
                </c:pt>
              </c:numCache>
            </c:numRef>
          </c:val>
          <c:extLst>
            <c:ext xmlns:c16="http://schemas.microsoft.com/office/drawing/2014/chart" uri="{C3380CC4-5D6E-409C-BE32-E72D297353CC}">
              <c16:uniqueId val="{00000000-40D5-4C0C-AABC-F4F4ED71E6F3}"/>
            </c:ext>
          </c:extLst>
        </c:ser>
        <c:ser>
          <c:idx val="1"/>
          <c:order val="1"/>
          <c:tx>
            <c:strRef>
              <c:f>Sheet1!$A$19</c:f>
              <c:strCache>
                <c:ptCount val="1"/>
                <c:pt idx="0">
                  <c:v>NH Black</c:v>
                </c:pt>
              </c:strCache>
            </c:strRef>
          </c:tx>
          <c:spPr>
            <a:solidFill>
              <a:srgbClr val="CC9900"/>
            </a:solidFill>
            <a:ln>
              <a:noFill/>
            </a:ln>
            <a:effectLst/>
          </c:spPr>
          <c:invertIfNegative val="0"/>
          <c:cat>
            <c:strRef>
              <c:f>Sheet1!$B$17:$F$17</c:f>
              <c:strCache>
                <c:ptCount val="5"/>
                <c:pt idx="0">
                  <c:v>Under 18</c:v>
                </c:pt>
                <c:pt idx="1">
                  <c:v>18 to 24</c:v>
                </c:pt>
                <c:pt idx="2">
                  <c:v>25 to 44</c:v>
                </c:pt>
                <c:pt idx="3">
                  <c:v>45 to 64</c:v>
                </c:pt>
                <c:pt idx="4">
                  <c:v>65 Plus</c:v>
                </c:pt>
              </c:strCache>
            </c:strRef>
          </c:cat>
          <c:val>
            <c:numRef>
              <c:f>Sheet1!$B$19:$F$19</c:f>
              <c:numCache>
                <c:formatCode>General</c:formatCode>
                <c:ptCount val="5"/>
                <c:pt idx="0">
                  <c:v>59340</c:v>
                </c:pt>
                <c:pt idx="1">
                  <c:v>37150</c:v>
                </c:pt>
                <c:pt idx="2">
                  <c:v>232147</c:v>
                </c:pt>
                <c:pt idx="3">
                  <c:v>141878</c:v>
                </c:pt>
                <c:pt idx="4">
                  <c:v>131211</c:v>
                </c:pt>
              </c:numCache>
            </c:numRef>
          </c:val>
          <c:extLst>
            <c:ext xmlns:c16="http://schemas.microsoft.com/office/drawing/2014/chart" uri="{C3380CC4-5D6E-409C-BE32-E72D297353CC}">
              <c16:uniqueId val="{00000001-40D5-4C0C-AABC-F4F4ED71E6F3}"/>
            </c:ext>
          </c:extLst>
        </c:ser>
        <c:ser>
          <c:idx val="2"/>
          <c:order val="2"/>
          <c:tx>
            <c:strRef>
              <c:f>Sheet1!$A$20</c:f>
              <c:strCache>
                <c:ptCount val="1"/>
                <c:pt idx="0">
                  <c:v>Hispanic</c:v>
                </c:pt>
              </c:strCache>
            </c:strRef>
          </c:tx>
          <c:spPr>
            <a:solidFill>
              <a:schemeClr val="accent1">
                <a:lumMod val="50000"/>
              </a:schemeClr>
            </a:solidFill>
            <a:ln>
              <a:noFill/>
            </a:ln>
            <a:effectLst/>
          </c:spPr>
          <c:invertIfNegative val="0"/>
          <c:cat>
            <c:strRef>
              <c:f>Sheet1!$B$17:$F$17</c:f>
              <c:strCache>
                <c:ptCount val="5"/>
                <c:pt idx="0">
                  <c:v>Under 18</c:v>
                </c:pt>
                <c:pt idx="1">
                  <c:v>18 to 24</c:v>
                </c:pt>
                <c:pt idx="2">
                  <c:v>25 to 44</c:v>
                </c:pt>
                <c:pt idx="3">
                  <c:v>45 to 64</c:v>
                </c:pt>
                <c:pt idx="4">
                  <c:v>65 Plus</c:v>
                </c:pt>
              </c:strCache>
            </c:strRef>
          </c:cat>
          <c:val>
            <c:numRef>
              <c:f>Sheet1!$B$20:$F$20</c:f>
              <c:numCache>
                <c:formatCode>General</c:formatCode>
                <c:ptCount val="5"/>
                <c:pt idx="0">
                  <c:v>342469</c:v>
                </c:pt>
                <c:pt idx="1">
                  <c:v>205519</c:v>
                </c:pt>
                <c:pt idx="2">
                  <c:v>547119</c:v>
                </c:pt>
                <c:pt idx="3">
                  <c:v>627953</c:v>
                </c:pt>
                <c:pt idx="4">
                  <c:v>341597</c:v>
                </c:pt>
              </c:numCache>
            </c:numRef>
          </c:val>
          <c:extLst>
            <c:ext xmlns:c16="http://schemas.microsoft.com/office/drawing/2014/chart" uri="{C3380CC4-5D6E-409C-BE32-E72D297353CC}">
              <c16:uniqueId val="{00000002-40D5-4C0C-AABC-F4F4ED71E6F3}"/>
            </c:ext>
          </c:extLst>
        </c:ser>
        <c:ser>
          <c:idx val="3"/>
          <c:order val="3"/>
          <c:tx>
            <c:strRef>
              <c:f>Sheet1!$A$21</c:f>
              <c:strCache>
                <c:ptCount val="1"/>
                <c:pt idx="0">
                  <c:v>NH Asian</c:v>
                </c:pt>
              </c:strCache>
            </c:strRef>
          </c:tx>
          <c:spPr>
            <a:solidFill>
              <a:srgbClr val="C00000"/>
            </a:solidFill>
            <a:ln>
              <a:noFill/>
            </a:ln>
            <a:effectLst/>
          </c:spPr>
          <c:invertIfNegative val="0"/>
          <c:cat>
            <c:strRef>
              <c:f>Sheet1!$B$17:$F$17</c:f>
              <c:strCache>
                <c:ptCount val="5"/>
                <c:pt idx="0">
                  <c:v>Under 18</c:v>
                </c:pt>
                <c:pt idx="1">
                  <c:v>18 to 24</c:v>
                </c:pt>
                <c:pt idx="2">
                  <c:v>25 to 44</c:v>
                </c:pt>
                <c:pt idx="3">
                  <c:v>45 to 64</c:v>
                </c:pt>
                <c:pt idx="4">
                  <c:v>65 Plus</c:v>
                </c:pt>
              </c:strCache>
            </c:strRef>
          </c:cat>
          <c:val>
            <c:numRef>
              <c:f>Sheet1!$B$21:$F$21</c:f>
              <c:numCache>
                <c:formatCode>General</c:formatCode>
                <c:ptCount val="5"/>
                <c:pt idx="0">
                  <c:v>86194</c:v>
                </c:pt>
                <c:pt idx="1">
                  <c:v>28165</c:v>
                </c:pt>
                <c:pt idx="2">
                  <c:v>166508</c:v>
                </c:pt>
                <c:pt idx="3">
                  <c:v>131406</c:v>
                </c:pt>
                <c:pt idx="4">
                  <c:v>84733</c:v>
                </c:pt>
              </c:numCache>
            </c:numRef>
          </c:val>
          <c:extLst>
            <c:ext xmlns:c16="http://schemas.microsoft.com/office/drawing/2014/chart" uri="{C3380CC4-5D6E-409C-BE32-E72D297353CC}">
              <c16:uniqueId val="{00000003-40D5-4C0C-AABC-F4F4ED71E6F3}"/>
            </c:ext>
          </c:extLst>
        </c:ser>
        <c:ser>
          <c:idx val="4"/>
          <c:order val="4"/>
          <c:tx>
            <c:strRef>
              <c:f>Sheet1!$A$22</c:f>
              <c:strCache>
                <c:ptCount val="1"/>
                <c:pt idx="0">
                  <c:v>NH Other</c:v>
                </c:pt>
              </c:strCache>
            </c:strRef>
          </c:tx>
          <c:spPr>
            <a:solidFill>
              <a:schemeClr val="accent6"/>
            </a:solidFill>
            <a:ln>
              <a:noFill/>
            </a:ln>
            <a:effectLst/>
          </c:spPr>
          <c:invertIfNegative val="0"/>
          <c:cat>
            <c:strRef>
              <c:f>Sheet1!$B$17:$F$17</c:f>
              <c:strCache>
                <c:ptCount val="5"/>
                <c:pt idx="0">
                  <c:v>Under 18</c:v>
                </c:pt>
                <c:pt idx="1">
                  <c:v>18 to 24</c:v>
                </c:pt>
                <c:pt idx="2">
                  <c:v>25 to 44</c:v>
                </c:pt>
                <c:pt idx="3">
                  <c:v>45 to 64</c:v>
                </c:pt>
                <c:pt idx="4">
                  <c:v>65 Plus</c:v>
                </c:pt>
              </c:strCache>
            </c:strRef>
          </c:cat>
          <c:val>
            <c:numRef>
              <c:f>Sheet1!$B$22:$F$22</c:f>
              <c:numCache>
                <c:formatCode>General</c:formatCode>
                <c:ptCount val="5"/>
                <c:pt idx="0">
                  <c:v>61691</c:v>
                </c:pt>
                <c:pt idx="1">
                  <c:v>20777</c:v>
                </c:pt>
                <c:pt idx="2">
                  <c:v>44866</c:v>
                </c:pt>
                <c:pt idx="3">
                  <c:v>17408</c:v>
                </c:pt>
                <c:pt idx="4">
                  <c:v>20053</c:v>
                </c:pt>
              </c:numCache>
            </c:numRef>
          </c:val>
          <c:extLst>
            <c:ext xmlns:c16="http://schemas.microsoft.com/office/drawing/2014/chart" uri="{C3380CC4-5D6E-409C-BE32-E72D297353CC}">
              <c16:uniqueId val="{00000004-40D5-4C0C-AABC-F4F4ED71E6F3}"/>
            </c:ext>
          </c:extLst>
        </c:ser>
        <c:dLbls>
          <c:showLegendKey val="0"/>
          <c:showVal val="0"/>
          <c:showCatName val="0"/>
          <c:showSerName val="0"/>
          <c:showPercent val="0"/>
          <c:showBubbleSize val="0"/>
        </c:dLbls>
        <c:gapWidth val="219"/>
        <c:overlap val="-27"/>
        <c:axId val="616816928"/>
        <c:axId val="616813320"/>
      </c:barChart>
      <c:catAx>
        <c:axId val="61681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6813320"/>
        <c:crosses val="autoZero"/>
        <c:auto val="1"/>
        <c:lblAlgn val="ctr"/>
        <c:lblOffset val="100"/>
        <c:noMultiLvlLbl val="0"/>
      </c:catAx>
      <c:valAx>
        <c:axId val="616813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681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'[export.xlsx]ag-grid'!$P$7</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'[export.xlsx]ag-grid'!$Q$6:$S$6</c:f>
              <c:strCache>
                <c:ptCount val="3"/>
                <c:pt idx="0">
                  <c:v>Entered after 2010</c:v>
                </c:pt>
                <c:pt idx="1">
                  <c:v>Entered 2000 to 2009</c:v>
                </c:pt>
                <c:pt idx="2">
                  <c:v>Entered before 2000</c:v>
                </c:pt>
              </c:strCache>
            </c:strRef>
          </c:cat>
          <c:val>
            <c:numRef>
              <c:f>'[export.xlsx]ag-grid'!$Q$7:$S$7</c:f>
              <c:numCache>
                <c:formatCode>0.0</c:formatCode>
                <c:ptCount val="3"/>
                <c:pt idx="0">
                  <c:v>4.5</c:v>
                </c:pt>
                <c:pt idx="1">
                  <c:v>3</c:v>
                </c:pt>
                <c:pt idx="2">
                  <c:v>4.2</c:v>
                </c:pt>
              </c:numCache>
            </c:numRef>
          </c:val>
          <c:extLst>
            <c:ext xmlns:c16="http://schemas.microsoft.com/office/drawing/2014/chart" uri="{C3380CC4-5D6E-409C-BE32-E72D297353CC}">
              <c16:uniqueId val="{00000000-8935-40B6-B466-907803E06609}"/>
            </c:ext>
          </c:extLst>
        </c:ser>
        <c:ser>
          <c:idx val="1"/>
          <c:order val="1"/>
          <c:tx>
            <c:strRef>
              <c:f>'[export.xlsx]ag-grid'!$P$8</c:f>
              <c:strCache>
                <c:ptCount val="1"/>
                <c:pt idx="0">
                  <c:v>Asia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'[export.xlsx]ag-grid'!$Q$6:$S$6</c:f>
              <c:strCache>
                <c:ptCount val="3"/>
                <c:pt idx="0">
                  <c:v>Entered after 2010</c:v>
                </c:pt>
                <c:pt idx="1">
                  <c:v>Entered 2000 to 2009</c:v>
                </c:pt>
                <c:pt idx="2">
                  <c:v>Entered before 2000</c:v>
                </c:pt>
              </c:strCache>
            </c:strRef>
          </c:cat>
          <c:val>
            <c:numRef>
              <c:f>'[export.xlsx]ag-grid'!$Q$8:$S$8</c:f>
              <c:numCache>
                <c:formatCode>0.0</c:formatCode>
                <c:ptCount val="3"/>
                <c:pt idx="0">
                  <c:v>30.5</c:v>
                </c:pt>
                <c:pt idx="1">
                  <c:v>21.6</c:v>
                </c:pt>
                <c:pt idx="2">
                  <c:v>19.100000000000001</c:v>
                </c:pt>
              </c:numCache>
            </c:numRef>
          </c:val>
          <c:extLst>
            <c:ext xmlns:c16="http://schemas.microsoft.com/office/drawing/2014/chart" uri="{C3380CC4-5D6E-409C-BE32-E72D297353CC}">
              <c16:uniqueId val="{00000001-8935-40B6-B466-907803E06609}"/>
            </c:ext>
          </c:extLst>
        </c:ser>
        <c:ser>
          <c:idx val="2"/>
          <c:order val="2"/>
          <c:tx>
            <c:strRef>
              <c:f>'[export.xlsx]ag-grid'!$P$9</c:f>
              <c:strCache>
                <c:ptCount val="1"/>
                <c:pt idx="0">
                  <c:v>Africa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'[export.xlsx]ag-grid'!$Q$6:$S$6</c:f>
              <c:strCache>
                <c:ptCount val="3"/>
                <c:pt idx="0">
                  <c:v>Entered after 2010</c:v>
                </c:pt>
                <c:pt idx="1">
                  <c:v>Entered 2000 to 2009</c:v>
                </c:pt>
                <c:pt idx="2">
                  <c:v>Entered before 2000</c:v>
                </c:pt>
              </c:strCache>
            </c:strRef>
          </c:cat>
          <c:val>
            <c:numRef>
              <c:f>'[export.xlsx]ag-grid'!$Q$9:$S$9</c:f>
              <c:numCache>
                <c:formatCode>0.0</c:formatCode>
                <c:ptCount val="3"/>
                <c:pt idx="0">
                  <c:v>11</c:v>
                </c:pt>
                <c:pt idx="1">
                  <c:v>6.2</c:v>
                </c:pt>
                <c:pt idx="2">
                  <c:v>2.8</c:v>
                </c:pt>
              </c:numCache>
            </c:numRef>
          </c:val>
          <c:extLst>
            <c:ext xmlns:c16="http://schemas.microsoft.com/office/drawing/2014/chart" uri="{C3380CC4-5D6E-409C-BE32-E72D297353CC}">
              <c16:uniqueId val="{00000002-8935-40B6-B466-907803E06609}"/>
            </c:ext>
          </c:extLst>
        </c:ser>
        <c:ser>
          <c:idx val="3"/>
          <c:order val="3"/>
          <c:tx>
            <c:strRef>
              <c:f>'[export.xlsx]ag-grid'!$P$10</c:f>
              <c:strCache>
                <c:ptCount val="1"/>
                <c:pt idx="0">
                  <c:v>Oceania</c:v>
                </c:pt>
              </c:strCache>
            </c:strRef>
          </c:tx>
          <c:spPr>
            <a:solidFill>
              <a:srgbClr val="FF0066"/>
            </a:solidFill>
            <a:ln>
              <a:solidFill>
                <a:srgbClr val="FF0066"/>
              </a:solidFill>
            </a:ln>
            <a:effectLst/>
          </c:spPr>
          <c:invertIfNegative val="0"/>
          <c:cat>
            <c:strRef>
              <c:f>'[export.xlsx]ag-grid'!$Q$6:$S$6</c:f>
              <c:strCache>
                <c:ptCount val="3"/>
                <c:pt idx="0">
                  <c:v>Entered after 2010</c:v>
                </c:pt>
                <c:pt idx="1">
                  <c:v>Entered 2000 to 2009</c:v>
                </c:pt>
                <c:pt idx="2">
                  <c:v>Entered before 2000</c:v>
                </c:pt>
              </c:strCache>
            </c:strRef>
          </c:cat>
          <c:val>
            <c:numRef>
              <c:f>'[export.xlsx]ag-grid'!$Q$10:$S$10</c:f>
              <c:numCache>
                <c:formatCode>0.0</c:formatCode>
                <c:ptCount val="3"/>
                <c:pt idx="0">
                  <c:v>0.4</c:v>
                </c:pt>
                <c:pt idx="1">
                  <c:v>0.2</c:v>
                </c:pt>
                <c:pt idx="2">
                  <c:v>0.3</c:v>
                </c:pt>
              </c:numCache>
            </c:numRef>
          </c:val>
          <c:extLst>
            <c:ext xmlns:c16="http://schemas.microsoft.com/office/drawing/2014/chart" uri="{C3380CC4-5D6E-409C-BE32-E72D297353CC}">
              <c16:uniqueId val="{00000003-8935-40B6-B466-907803E06609}"/>
            </c:ext>
          </c:extLst>
        </c:ser>
        <c:ser>
          <c:idx val="4"/>
          <c:order val="4"/>
          <c:tx>
            <c:strRef>
              <c:f>'[export.xlsx]ag-grid'!$P$11</c:f>
              <c:strCache>
                <c:ptCount val="1"/>
                <c:pt idx="0">
                  <c:v>Latin America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'[export.xlsx]ag-grid'!$Q$6:$S$6</c:f>
              <c:strCache>
                <c:ptCount val="3"/>
                <c:pt idx="0">
                  <c:v>Entered after 2010</c:v>
                </c:pt>
                <c:pt idx="1">
                  <c:v>Entered 2000 to 2009</c:v>
                </c:pt>
                <c:pt idx="2">
                  <c:v>Entered before 2000</c:v>
                </c:pt>
              </c:strCache>
            </c:strRef>
          </c:cat>
          <c:val>
            <c:numRef>
              <c:f>'[export.xlsx]ag-grid'!$Q$11:$S$11</c:f>
              <c:numCache>
                <c:formatCode>0.0</c:formatCode>
                <c:ptCount val="3"/>
                <c:pt idx="0">
                  <c:v>52.6</c:v>
                </c:pt>
                <c:pt idx="1">
                  <c:v>68.099999999999994</c:v>
                </c:pt>
                <c:pt idx="2">
                  <c:v>72.5</c:v>
                </c:pt>
              </c:numCache>
            </c:numRef>
          </c:val>
          <c:extLst>
            <c:ext xmlns:c16="http://schemas.microsoft.com/office/drawing/2014/chart" uri="{C3380CC4-5D6E-409C-BE32-E72D297353CC}">
              <c16:uniqueId val="{00000004-8935-40B6-B466-907803E06609}"/>
            </c:ext>
          </c:extLst>
        </c:ser>
        <c:ser>
          <c:idx val="5"/>
          <c:order val="5"/>
          <c:tx>
            <c:strRef>
              <c:f>'[export.xlsx]ag-grid'!$P$12</c:f>
              <c:strCache>
                <c:ptCount val="1"/>
                <c:pt idx="0">
                  <c:v>Northern America</c:v>
                </c:pt>
              </c:strCache>
            </c:strRef>
          </c:tx>
          <c:spPr>
            <a:solidFill>
              <a:schemeClr val="accent2"/>
            </a:solidFill>
            <a:ln>
              <a:solidFill>
                <a:schemeClr val="accent2"/>
              </a:solidFill>
            </a:ln>
            <a:effectLst/>
          </c:spPr>
          <c:invertIfNegative val="0"/>
          <c:cat>
            <c:strRef>
              <c:f>'[export.xlsx]ag-grid'!$Q$6:$S$6</c:f>
              <c:strCache>
                <c:ptCount val="3"/>
                <c:pt idx="0">
                  <c:v>Entered after 2010</c:v>
                </c:pt>
                <c:pt idx="1">
                  <c:v>Entered 2000 to 2009</c:v>
                </c:pt>
                <c:pt idx="2">
                  <c:v>Entered before 2000</c:v>
                </c:pt>
              </c:strCache>
            </c:strRef>
          </c:cat>
          <c:val>
            <c:numRef>
              <c:f>'[export.xlsx]ag-grid'!$Q$12:$S$12</c:f>
              <c:numCache>
                <c:formatCode>0.0</c:formatCode>
                <c:ptCount val="3"/>
                <c:pt idx="0">
                  <c:v>1</c:v>
                </c:pt>
                <c:pt idx="1">
                  <c:v>0.9</c:v>
                </c:pt>
                <c:pt idx="2">
                  <c:v>1.2</c:v>
                </c:pt>
              </c:numCache>
            </c:numRef>
          </c:val>
          <c:extLst>
            <c:ext xmlns:c16="http://schemas.microsoft.com/office/drawing/2014/chart" uri="{C3380CC4-5D6E-409C-BE32-E72D297353CC}">
              <c16:uniqueId val="{00000005-8935-40B6-B466-907803E06609}"/>
            </c:ext>
          </c:extLst>
        </c:ser>
        <c:dLbls>
          <c:showLegendKey val="0"/>
          <c:showVal val="0"/>
          <c:showCatName val="0"/>
          <c:showSerName val="0"/>
          <c:showPercent val="0"/>
          <c:showBubbleSize val="0"/>
        </c:dLbls>
        <c:gapWidth val="150"/>
        <c:overlap val="100"/>
        <c:axId val="1699423471"/>
        <c:axId val="1461751647"/>
      </c:barChart>
      <c:catAx>
        <c:axId val="1699423471"/>
        <c:scaling>
          <c:orientation val="minMax"/>
        </c:scaling>
        <c:delete val="0"/>
        <c:axPos val="l"/>
        <c:title>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61751647"/>
        <c:crosses val="autoZero"/>
        <c:auto val="1"/>
        <c:lblAlgn val="ctr"/>
        <c:lblOffset val="100"/>
        <c:noMultiLvlLbl val="0"/>
      </c:catAx>
      <c:valAx>
        <c:axId val="14617516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solidFill>
                      <a:schemeClr val="tx1"/>
                    </a:solidFill>
                  </a:rPr>
                  <a:t>Percent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99423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Sheet3!$K$8</c:f>
              <c:strCache>
                <c:ptCount val="1"/>
                <c:pt idx="0">
                  <c:v>Total</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Sheet3!$J$9:$J$13</c:f>
              <c:numCache>
                <c:formatCode>General</c:formatCode>
                <c:ptCount val="5"/>
                <c:pt idx="0">
                  <c:v>2015</c:v>
                </c:pt>
                <c:pt idx="1">
                  <c:v>2016</c:v>
                </c:pt>
                <c:pt idx="2">
                  <c:v>2017</c:v>
                </c:pt>
                <c:pt idx="3">
                  <c:v>2018</c:v>
                </c:pt>
                <c:pt idx="4">
                  <c:v>2019</c:v>
                </c:pt>
              </c:numCache>
            </c:numRef>
          </c:cat>
          <c:val>
            <c:numRef>
              <c:f>Sheet3!$K$9:$K$13</c:f>
              <c:numCache>
                <c:formatCode>General</c:formatCode>
                <c:ptCount val="5"/>
                <c:pt idx="0">
                  <c:v>82.5</c:v>
                </c:pt>
                <c:pt idx="1">
                  <c:v>82.9</c:v>
                </c:pt>
                <c:pt idx="2">
                  <c:v>83.6</c:v>
                </c:pt>
                <c:pt idx="3">
                  <c:v>84</c:v>
                </c:pt>
                <c:pt idx="4">
                  <c:v>84.6</c:v>
                </c:pt>
              </c:numCache>
            </c:numRef>
          </c:val>
          <c:smooth val="0"/>
          <c:extLst>
            <c:ext xmlns:c16="http://schemas.microsoft.com/office/drawing/2014/chart" uri="{C3380CC4-5D6E-409C-BE32-E72D297353CC}">
              <c16:uniqueId val="{00000000-4CD9-4B83-983C-9797477BDF6D}"/>
            </c:ext>
          </c:extLst>
        </c:ser>
        <c:ser>
          <c:idx val="1"/>
          <c:order val="1"/>
          <c:tx>
            <c:strRef>
              <c:f>Sheet3!$L$8</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Sheet3!$J$9:$J$13</c:f>
              <c:numCache>
                <c:formatCode>General</c:formatCode>
                <c:ptCount val="5"/>
                <c:pt idx="0">
                  <c:v>2015</c:v>
                </c:pt>
                <c:pt idx="1">
                  <c:v>2016</c:v>
                </c:pt>
                <c:pt idx="2">
                  <c:v>2017</c:v>
                </c:pt>
                <c:pt idx="3">
                  <c:v>2018</c:v>
                </c:pt>
                <c:pt idx="4">
                  <c:v>2019</c:v>
                </c:pt>
              </c:numCache>
            </c:numRef>
          </c:cat>
          <c:val>
            <c:numRef>
              <c:f>Sheet3!$L$9:$L$13</c:f>
              <c:numCache>
                <c:formatCode>General</c:formatCode>
                <c:ptCount val="5"/>
                <c:pt idx="0">
                  <c:v>93.3</c:v>
                </c:pt>
                <c:pt idx="1">
                  <c:v>93.4</c:v>
                </c:pt>
                <c:pt idx="2">
                  <c:v>94</c:v>
                </c:pt>
                <c:pt idx="3">
                  <c:v>94.3</c:v>
                </c:pt>
                <c:pt idx="4">
                  <c:v>94.4</c:v>
                </c:pt>
              </c:numCache>
            </c:numRef>
          </c:val>
          <c:smooth val="0"/>
          <c:extLst>
            <c:ext xmlns:c16="http://schemas.microsoft.com/office/drawing/2014/chart" uri="{C3380CC4-5D6E-409C-BE32-E72D297353CC}">
              <c16:uniqueId val="{00000001-4CD9-4B83-983C-9797477BDF6D}"/>
            </c:ext>
          </c:extLst>
        </c:ser>
        <c:ser>
          <c:idx val="2"/>
          <c:order val="2"/>
          <c:tx>
            <c:strRef>
              <c:f>Sheet3!$M$8</c:f>
              <c:strCache>
                <c:ptCount val="1"/>
                <c:pt idx="0">
                  <c:v>Black</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Sheet3!$J$9:$J$13</c:f>
              <c:numCache>
                <c:formatCode>General</c:formatCode>
                <c:ptCount val="5"/>
                <c:pt idx="0">
                  <c:v>2015</c:v>
                </c:pt>
                <c:pt idx="1">
                  <c:v>2016</c:v>
                </c:pt>
                <c:pt idx="2">
                  <c:v>2017</c:v>
                </c:pt>
                <c:pt idx="3">
                  <c:v>2018</c:v>
                </c:pt>
                <c:pt idx="4">
                  <c:v>2019</c:v>
                </c:pt>
              </c:numCache>
            </c:numRef>
          </c:cat>
          <c:val>
            <c:numRef>
              <c:f>Sheet3!$M$9:$M$13</c:f>
              <c:numCache>
                <c:formatCode>General</c:formatCode>
                <c:ptCount val="5"/>
                <c:pt idx="0">
                  <c:v>88.2</c:v>
                </c:pt>
                <c:pt idx="1">
                  <c:v>89.1</c:v>
                </c:pt>
                <c:pt idx="2">
                  <c:v>89.5</c:v>
                </c:pt>
                <c:pt idx="3">
                  <c:v>90</c:v>
                </c:pt>
                <c:pt idx="4">
                  <c:v>91.2</c:v>
                </c:pt>
              </c:numCache>
            </c:numRef>
          </c:val>
          <c:smooth val="0"/>
          <c:extLst>
            <c:ext xmlns:c16="http://schemas.microsoft.com/office/drawing/2014/chart" uri="{C3380CC4-5D6E-409C-BE32-E72D297353CC}">
              <c16:uniqueId val="{00000002-4CD9-4B83-983C-9797477BDF6D}"/>
            </c:ext>
          </c:extLst>
        </c:ser>
        <c:ser>
          <c:idx val="3"/>
          <c:order val="3"/>
          <c:tx>
            <c:strRef>
              <c:f>Sheet3!$N$8</c:f>
              <c:strCache>
                <c:ptCount val="1"/>
                <c:pt idx="0">
                  <c:v>Asian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Sheet3!$J$9:$J$13</c:f>
              <c:numCache>
                <c:formatCode>General</c:formatCode>
                <c:ptCount val="5"/>
                <c:pt idx="0">
                  <c:v>2015</c:v>
                </c:pt>
                <c:pt idx="1">
                  <c:v>2016</c:v>
                </c:pt>
                <c:pt idx="2">
                  <c:v>2017</c:v>
                </c:pt>
                <c:pt idx="3">
                  <c:v>2018</c:v>
                </c:pt>
                <c:pt idx="4">
                  <c:v>2019</c:v>
                </c:pt>
              </c:numCache>
            </c:numRef>
          </c:cat>
          <c:val>
            <c:numRef>
              <c:f>Sheet3!$N$9:$N$13</c:f>
              <c:numCache>
                <c:formatCode>General</c:formatCode>
                <c:ptCount val="5"/>
                <c:pt idx="0">
                  <c:v>87.8</c:v>
                </c:pt>
                <c:pt idx="1">
                  <c:v>87.6</c:v>
                </c:pt>
                <c:pt idx="2">
                  <c:v>88.4</c:v>
                </c:pt>
                <c:pt idx="3">
                  <c:v>87.9</c:v>
                </c:pt>
                <c:pt idx="4">
                  <c:v>89.4</c:v>
                </c:pt>
              </c:numCache>
            </c:numRef>
          </c:val>
          <c:smooth val="0"/>
          <c:extLst>
            <c:ext xmlns:c16="http://schemas.microsoft.com/office/drawing/2014/chart" uri="{C3380CC4-5D6E-409C-BE32-E72D297353CC}">
              <c16:uniqueId val="{00000003-4CD9-4B83-983C-9797477BDF6D}"/>
            </c:ext>
          </c:extLst>
        </c:ser>
        <c:ser>
          <c:idx val="4"/>
          <c:order val="4"/>
          <c:tx>
            <c:strRef>
              <c:f>Sheet3!$O$8</c:f>
              <c:strCache>
                <c:ptCount val="1"/>
                <c:pt idx="0">
                  <c:v>Hispanic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Sheet3!$J$9:$J$13</c:f>
              <c:numCache>
                <c:formatCode>General</c:formatCode>
                <c:ptCount val="5"/>
                <c:pt idx="0">
                  <c:v>2015</c:v>
                </c:pt>
                <c:pt idx="1">
                  <c:v>2016</c:v>
                </c:pt>
                <c:pt idx="2">
                  <c:v>2017</c:v>
                </c:pt>
                <c:pt idx="3">
                  <c:v>2018</c:v>
                </c:pt>
                <c:pt idx="4">
                  <c:v>2019</c:v>
                </c:pt>
              </c:numCache>
            </c:numRef>
          </c:cat>
          <c:val>
            <c:numRef>
              <c:f>Sheet3!$O$9:$O$13</c:f>
              <c:numCache>
                <c:formatCode>General</c:formatCode>
                <c:ptCount val="5"/>
                <c:pt idx="0">
                  <c:v>63.5</c:v>
                </c:pt>
                <c:pt idx="1">
                  <c:v>64.900000000000006</c:v>
                </c:pt>
                <c:pt idx="2">
                  <c:v>66.2</c:v>
                </c:pt>
                <c:pt idx="3">
                  <c:v>67</c:v>
                </c:pt>
                <c:pt idx="4">
                  <c:v>68.3</c:v>
                </c:pt>
              </c:numCache>
            </c:numRef>
          </c:val>
          <c:smooth val="0"/>
          <c:extLst>
            <c:ext xmlns:c16="http://schemas.microsoft.com/office/drawing/2014/chart" uri="{C3380CC4-5D6E-409C-BE32-E72D297353CC}">
              <c16:uniqueId val="{00000004-4CD9-4B83-983C-9797477BDF6D}"/>
            </c:ext>
          </c:extLst>
        </c:ser>
        <c:dLbls>
          <c:dLblPos val="t"/>
          <c:showLegendKey val="0"/>
          <c:showVal val="1"/>
          <c:showCatName val="0"/>
          <c:showSerName val="0"/>
          <c:showPercent val="0"/>
          <c:showBubbleSize val="0"/>
        </c:dLbls>
        <c:marker val="1"/>
        <c:smooth val="0"/>
        <c:axId val="637711776"/>
        <c:axId val="637706528"/>
      </c:lineChart>
      <c:catAx>
        <c:axId val="63771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7706528"/>
        <c:crosses val="autoZero"/>
        <c:auto val="1"/>
        <c:lblAlgn val="ctr"/>
        <c:lblOffset val="100"/>
        <c:noMultiLvlLbl val="0"/>
      </c:catAx>
      <c:valAx>
        <c:axId val="637706528"/>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771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Sheet3!$B$27</c:f>
              <c:strCache>
                <c:ptCount val="1"/>
                <c:pt idx="0">
                  <c:v>Total</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Sheet3!$A$28:$A$32</c:f>
              <c:numCache>
                <c:formatCode>General</c:formatCode>
                <c:ptCount val="5"/>
                <c:pt idx="0">
                  <c:v>2015</c:v>
                </c:pt>
                <c:pt idx="1">
                  <c:v>2016</c:v>
                </c:pt>
                <c:pt idx="2">
                  <c:v>2017</c:v>
                </c:pt>
                <c:pt idx="3">
                  <c:v>2018</c:v>
                </c:pt>
                <c:pt idx="4">
                  <c:v>2019</c:v>
                </c:pt>
              </c:numCache>
            </c:numRef>
          </c:cat>
          <c:val>
            <c:numRef>
              <c:f>Sheet3!$B$28:$B$32</c:f>
              <c:numCache>
                <c:formatCode>General</c:formatCode>
                <c:ptCount val="5"/>
                <c:pt idx="0">
                  <c:v>28.4</c:v>
                </c:pt>
                <c:pt idx="1">
                  <c:v>28.9</c:v>
                </c:pt>
                <c:pt idx="2">
                  <c:v>29.6</c:v>
                </c:pt>
                <c:pt idx="3">
                  <c:v>30.3</c:v>
                </c:pt>
                <c:pt idx="4">
                  <c:v>30.8</c:v>
                </c:pt>
              </c:numCache>
            </c:numRef>
          </c:val>
          <c:smooth val="0"/>
          <c:extLst>
            <c:ext xmlns:c16="http://schemas.microsoft.com/office/drawing/2014/chart" uri="{C3380CC4-5D6E-409C-BE32-E72D297353CC}">
              <c16:uniqueId val="{00000000-DBF1-4736-9821-F6D2FAC46D8D}"/>
            </c:ext>
          </c:extLst>
        </c:ser>
        <c:ser>
          <c:idx val="1"/>
          <c:order val="1"/>
          <c:tx>
            <c:strRef>
              <c:f>Sheet3!$C$27</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Sheet3!$A$28:$A$32</c:f>
              <c:numCache>
                <c:formatCode>General</c:formatCode>
                <c:ptCount val="5"/>
                <c:pt idx="0">
                  <c:v>2015</c:v>
                </c:pt>
                <c:pt idx="1">
                  <c:v>2016</c:v>
                </c:pt>
                <c:pt idx="2">
                  <c:v>2017</c:v>
                </c:pt>
                <c:pt idx="3">
                  <c:v>2018</c:v>
                </c:pt>
                <c:pt idx="4">
                  <c:v>2019</c:v>
                </c:pt>
              </c:numCache>
            </c:numRef>
          </c:cat>
          <c:val>
            <c:numRef>
              <c:f>Sheet3!$C$28:$C$32</c:f>
              <c:numCache>
                <c:formatCode>General</c:formatCode>
                <c:ptCount val="5"/>
                <c:pt idx="0">
                  <c:v>37.200000000000003</c:v>
                </c:pt>
                <c:pt idx="1">
                  <c:v>37.6</c:v>
                </c:pt>
                <c:pt idx="2">
                  <c:v>38.6</c:v>
                </c:pt>
                <c:pt idx="3">
                  <c:v>39.299999999999997</c:v>
                </c:pt>
                <c:pt idx="4">
                  <c:v>39.4</c:v>
                </c:pt>
              </c:numCache>
            </c:numRef>
          </c:val>
          <c:smooth val="0"/>
          <c:extLst>
            <c:ext xmlns:c16="http://schemas.microsoft.com/office/drawing/2014/chart" uri="{C3380CC4-5D6E-409C-BE32-E72D297353CC}">
              <c16:uniqueId val="{00000001-DBF1-4736-9821-F6D2FAC46D8D}"/>
            </c:ext>
          </c:extLst>
        </c:ser>
        <c:ser>
          <c:idx val="2"/>
          <c:order val="2"/>
          <c:tx>
            <c:strRef>
              <c:f>Sheet3!$D$27</c:f>
              <c:strCache>
                <c:ptCount val="1"/>
                <c:pt idx="0">
                  <c:v>Black</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Sheet3!$A$28:$A$32</c:f>
              <c:numCache>
                <c:formatCode>General</c:formatCode>
                <c:ptCount val="5"/>
                <c:pt idx="0">
                  <c:v>2015</c:v>
                </c:pt>
                <c:pt idx="1">
                  <c:v>2016</c:v>
                </c:pt>
                <c:pt idx="2">
                  <c:v>2017</c:v>
                </c:pt>
                <c:pt idx="3">
                  <c:v>2018</c:v>
                </c:pt>
                <c:pt idx="4">
                  <c:v>2019</c:v>
                </c:pt>
              </c:numCache>
            </c:numRef>
          </c:cat>
          <c:val>
            <c:numRef>
              <c:f>Sheet3!$D$28:$D$32</c:f>
              <c:numCache>
                <c:formatCode>General</c:formatCode>
                <c:ptCount val="5"/>
                <c:pt idx="0">
                  <c:v>22.4</c:v>
                </c:pt>
                <c:pt idx="1">
                  <c:v>23.1</c:v>
                </c:pt>
                <c:pt idx="2">
                  <c:v>24.2</c:v>
                </c:pt>
                <c:pt idx="3">
                  <c:v>25</c:v>
                </c:pt>
                <c:pt idx="4">
                  <c:v>25.7</c:v>
                </c:pt>
              </c:numCache>
            </c:numRef>
          </c:val>
          <c:smooth val="0"/>
          <c:extLst>
            <c:ext xmlns:c16="http://schemas.microsoft.com/office/drawing/2014/chart" uri="{C3380CC4-5D6E-409C-BE32-E72D297353CC}">
              <c16:uniqueId val="{00000002-DBF1-4736-9821-F6D2FAC46D8D}"/>
            </c:ext>
          </c:extLst>
        </c:ser>
        <c:ser>
          <c:idx val="3"/>
          <c:order val="3"/>
          <c:tx>
            <c:strRef>
              <c:f>Sheet3!$E$27</c:f>
              <c:strCache>
                <c:ptCount val="1"/>
                <c:pt idx="0">
                  <c:v>Asian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Sheet3!$A$28:$A$32</c:f>
              <c:numCache>
                <c:formatCode>General</c:formatCode>
                <c:ptCount val="5"/>
                <c:pt idx="0">
                  <c:v>2015</c:v>
                </c:pt>
                <c:pt idx="1">
                  <c:v>2016</c:v>
                </c:pt>
                <c:pt idx="2">
                  <c:v>2017</c:v>
                </c:pt>
                <c:pt idx="3">
                  <c:v>2018</c:v>
                </c:pt>
                <c:pt idx="4">
                  <c:v>2019</c:v>
                </c:pt>
              </c:numCache>
            </c:numRef>
          </c:cat>
          <c:val>
            <c:numRef>
              <c:f>Sheet3!$E$28:$E$32</c:f>
              <c:numCache>
                <c:formatCode>General</c:formatCode>
                <c:ptCount val="5"/>
                <c:pt idx="0">
                  <c:v>57.7</c:v>
                </c:pt>
                <c:pt idx="1">
                  <c:v>56.7</c:v>
                </c:pt>
                <c:pt idx="2">
                  <c:v>59.2</c:v>
                </c:pt>
                <c:pt idx="3">
                  <c:v>59.9</c:v>
                </c:pt>
                <c:pt idx="4">
                  <c:v>60.6</c:v>
                </c:pt>
              </c:numCache>
            </c:numRef>
          </c:val>
          <c:smooth val="0"/>
          <c:extLst>
            <c:ext xmlns:c16="http://schemas.microsoft.com/office/drawing/2014/chart" uri="{C3380CC4-5D6E-409C-BE32-E72D297353CC}">
              <c16:uniqueId val="{00000003-DBF1-4736-9821-F6D2FAC46D8D}"/>
            </c:ext>
          </c:extLst>
        </c:ser>
        <c:ser>
          <c:idx val="4"/>
          <c:order val="4"/>
          <c:tx>
            <c:strRef>
              <c:f>Sheet3!$F$27</c:f>
              <c:strCache>
                <c:ptCount val="1"/>
                <c:pt idx="0">
                  <c:v>Hispanic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Sheet3!$A$28:$A$32</c:f>
              <c:numCache>
                <c:formatCode>General</c:formatCode>
                <c:ptCount val="5"/>
                <c:pt idx="0">
                  <c:v>2015</c:v>
                </c:pt>
                <c:pt idx="1">
                  <c:v>2016</c:v>
                </c:pt>
                <c:pt idx="2">
                  <c:v>2017</c:v>
                </c:pt>
                <c:pt idx="3">
                  <c:v>2018</c:v>
                </c:pt>
                <c:pt idx="4">
                  <c:v>2019</c:v>
                </c:pt>
              </c:numCache>
            </c:numRef>
          </c:cat>
          <c:val>
            <c:numRef>
              <c:f>Sheet3!$F$28:$F$32</c:f>
              <c:numCache>
                <c:formatCode>General</c:formatCode>
                <c:ptCount val="5"/>
                <c:pt idx="0">
                  <c:v>13.2</c:v>
                </c:pt>
                <c:pt idx="1">
                  <c:v>14.2</c:v>
                </c:pt>
                <c:pt idx="2">
                  <c:v>14.5</c:v>
                </c:pt>
                <c:pt idx="3">
                  <c:v>15.2</c:v>
                </c:pt>
                <c:pt idx="4">
                  <c:v>16.100000000000001</c:v>
                </c:pt>
              </c:numCache>
            </c:numRef>
          </c:val>
          <c:smooth val="0"/>
          <c:extLst>
            <c:ext xmlns:c16="http://schemas.microsoft.com/office/drawing/2014/chart" uri="{C3380CC4-5D6E-409C-BE32-E72D297353CC}">
              <c16:uniqueId val="{00000004-DBF1-4736-9821-F6D2FAC46D8D}"/>
            </c:ext>
          </c:extLst>
        </c:ser>
        <c:dLbls>
          <c:dLblPos val="t"/>
          <c:showLegendKey val="0"/>
          <c:showVal val="1"/>
          <c:showCatName val="0"/>
          <c:showSerName val="0"/>
          <c:showPercent val="0"/>
          <c:showBubbleSize val="0"/>
        </c:dLbls>
        <c:marker val="1"/>
        <c:smooth val="0"/>
        <c:axId val="375302472"/>
        <c:axId val="375300176"/>
      </c:lineChart>
      <c:catAx>
        <c:axId val="37530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5300176"/>
        <c:crosses val="autoZero"/>
        <c:auto val="1"/>
        <c:lblAlgn val="ctr"/>
        <c:lblOffset val="100"/>
        <c:noMultiLvlLbl val="0"/>
      </c:catAx>
      <c:valAx>
        <c:axId val="37530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5302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97197853935922"/>
          <c:y val="6.5614158617543009E-2"/>
          <c:w val="0.71616931381382487"/>
          <c:h val="0.78144759181285595"/>
        </c:manualLayout>
      </c:layout>
      <c:lineChart>
        <c:grouping val="standard"/>
        <c:varyColors val="0"/>
        <c:ser>
          <c:idx val="1"/>
          <c:order val="0"/>
          <c:tx>
            <c:strRef>
              <c:f>Data_MIncome!$A$4</c:f>
              <c:strCache>
                <c:ptCount val="1"/>
                <c:pt idx="0">
                  <c:v>Asian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3B-4F4B-884E-18F5BBA20B96}"/>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3B-4F4B-884E-18F5BBA20B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Data_MIncome!$B$2:$K$2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Data_MIncome!$B$4:$K$4</c:f>
              <c:numCache>
                <c:formatCode>"$"#,##0</c:formatCode>
                <c:ptCount val="10"/>
                <c:pt idx="0">
                  <c:v>74974</c:v>
                </c:pt>
                <c:pt idx="1">
                  <c:v>79651</c:v>
                </c:pt>
                <c:pt idx="2">
                  <c:v>79582</c:v>
                </c:pt>
                <c:pt idx="3">
                  <c:v>83818</c:v>
                </c:pt>
                <c:pt idx="4">
                  <c:v>83077</c:v>
                </c:pt>
                <c:pt idx="5">
                  <c:v>84265</c:v>
                </c:pt>
                <c:pt idx="6">
                  <c:v>87433</c:v>
                </c:pt>
                <c:pt idx="7">
                  <c:v>87716</c:v>
                </c:pt>
                <c:pt idx="8">
                  <c:v>88699</c:v>
                </c:pt>
                <c:pt idx="9">
                  <c:v>91706</c:v>
                </c:pt>
              </c:numCache>
            </c:numRef>
          </c:val>
          <c:smooth val="0"/>
          <c:extLst>
            <c:ext xmlns:c16="http://schemas.microsoft.com/office/drawing/2014/chart" uri="{C3380CC4-5D6E-409C-BE32-E72D297353CC}">
              <c16:uniqueId val="{00000000-673B-4F4B-884E-18F5BBA20B96}"/>
            </c:ext>
          </c:extLst>
        </c:ser>
        <c:ser>
          <c:idx val="3"/>
          <c:order val="1"/>
          <c:tx>
            <c:strRef>
              <c:f>Data_MIncome!$A$6</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3B-4F4B-884E-18F5BBA20B96}"/>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3B-4F4B-884E-18F5BBA20B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Data_MIncome!$B$2:$K$2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Data_MIncome!$B$6:$K$6</c:f>
              <c:numCache>
                <c:formatCode>"$"#,##0</c:formatCode>
                <c:ptCount val="10"/>
                <c:pt idx="0">
                  <c:v>70079</c:v>
                </c:pt>
                <c:pt idx="1">
                  <c:v>69574</c:v>
                </c:pt>
                <c:pt idx="2">
                  <c:v>69097</c:v>
                </c:pt>
                <c:pt idx="3">
                  <c:v>69887</c:v>
                </c:pt>
                <c:pt idx="4">
                  <c:v>71044</c:v>
                </c:pt>
                <c:pt idx="5">
                  <c:v>74053</c:v>
                </c:pt>
                <c:pt idx="6">
                  <c:v>74704</c:v>
                </c:pt>
                <c:pt idx="7">
                  <c:v>75472</c:v>
                </c:pt>
                <c:pt idx="8">
                  <c:v>75859</c:v>
                </c:pt>
                <c:pt idx="9">
                  <c:v>78905</c:v>
                </c:pt>
              </c:numCache>
            </c:numRef>
          </c:val>
          <c:smooth val="0"/>
          <c:extLst>
            <c:ext xmlns:c16="http://schemas.microsoft.com/office/drawing/2014/chart" uri="{C3380CC4-5D6E-409C-BE32-E72D297353CC}">
              <c16:uniqueId val="{00000001-673B-4F4B-884E-18F5BBA20B96}"/>
            </c:ext>
          </c:extLst>
        </c:ser>
        <c:ser>
          <c:idx val="2"/>
          <c:order val="2"/>
          <c:tx>
            <c:strRef>
              <c:f>Data_MIncome!$A$5</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3B-4F4B-884E-18F5BBA20B96}"/>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3B-4F4B-884E-18F5BBA20B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Data_MIncome!$B$2:$K$2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Data_MIncome!$B$5:$K$5</c:f>
              <c:numCache>
                <c:formatCode>"$"#,##0</c:formatCode>
                <c:ptCount val="10"/>
                <c:pt idx="0">
                  <c:v>43482</c:v>
                </c:pt>
                <c:pt idx="1">
                  <c:v>42054</c:v>
                </c:pt>
                <c:pt idx="2">
                  <c:v>43275</c:v>
                </c:pt>
                <c:pt idx="3">
                  <c:v>44417</c:v>
                </c:pt>
                <c:pt idx="4">
                  <c:v>44468</c:v>
                </c:pt>
                <c:pt idx="5">
                  <c:v>46754</c:v>
                </c:pt>
                <c:pt idx="6">
                  <c:v>47486</c:v>
                </c:pt>
                <c:pt idx="7">
                  <c:v>48869</c:v>
                </c:pt>
                <c:pt idx="8">
                  <c:v>49048</c:v>
                </c:pt>
                <c:pt idx="9">
                  <c:v>52010</c:v>
                </c:pt>
              </c:numCache>
            </c:numRef>
          </c:val>
          <c:smooth val="0"/>
          <c:extLst>
            <c:ext xmlns:c16="http://schemas.microsoft.com/office/drawing/2014/chart" uri="{C3380CC4-5D6E-409C-BE32-E72D297353CC}">
              <c16:uniqueId val="{00000002-673B-4F4B-884E-18F5BBA20B96}"/>
            </c:ext>
          </c:extLst>
        </c:ser>
        <c:ser>
          <c:idx val="0"/>
          <c:order val="3"/>
          <c:tx>
            <c:strRef>
              <c:f>Data_MIncome!$A$3</c:f>
              <c:strCache>
                <c:ptCount val="1"/>
                <c:pt idx="0">
                  <c:v>Black</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3B-4F4B-884E-18F5BBA20B96}"/>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3B-4F4B-884E-18F5BBA20B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Data_MIncome!$B$2:$K$2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Data_MIncome!$B$3:$K$3</c:f>
              <c:numCache>
                <c:formatCode>"$"#,##0</c:formatCode>
                <c:ptCount val="10"/>
                <c:pt idx="0">
                  <c:v>41786</c:v>
                </c:pt>
                <c:pt idx="1">
                  <c:v>40640</c:v>
                </c:pt>
                <c:pt idx="2">
                  <c:v>41220</c:v>
                </c:pt>
                <c:pt idx="3">
                  <c:v>41273</c:v>
                </c:pt>
                <c:pt idx="4">
                  <c:v>42419</c:v>
                </c:pt>
                <c:pt idx="5">
                  <c:v>44022</c:v>
                </c:pt>
                <c:pt idx="6">
                  <c:v>45359</c:v>
                </c:pt>
                <c:pt idx="7">
                  <c:v>47031</c:v>
                </c:pt>
                <c:pt idx="8">
                  <c:v>46370</c:v>
                </c:pt>
                <c:pt idx="9">
                  <c:v>47428</c:v>
                </c:pt>
              </c:numCache>
            </c:numRef>
          </c:val>
          <c:smooth val="0"/>
          <c:extLst>
            <c:ext xmlns:c16="http://schemas.microsoft.com/office/drawing/2014/chart" uri="{C3380CC4-5D6E-409C-BE32-E72D297353CC}">
              <c16:uniqueId val="{00000003-673B-4F4B-884E-18F5BBA20B96}"/>
            </c:ext>
          </c:extLst>
        </c:ser>
        <c:dLbls>
          <c:showLegendKey val="0"/>
          <c:showVal val="0"/>
          <c:showCatName val="0"/>
          <c:showSerName val="0"/>
          <c:showPercent val="0"/>
          <c:showBubbleSize val="0"/>
        </c:dLbls>
        <c:marker val="1"/>
        <c:smooth val="0"/>
        <c:axId val="623529096"/>
        <c:axId val="623525816"/>
      </c:lineChart>
      <c:catAx>
        <c:axId val="62352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525816"/>
        <c:crosses val="autoZero"/>
        <c:auto val="1"/>
        <c:lblAlgn val="ctr"/>
        <c:lblOffset val="100"/>
        <c:noMultiLvlLbl val="0"/>
      </c:catAx>
      <c:valAx>
        <c:axId val="623525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Median Household Income (Adjusted Dollars)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529096"/>
        <c:crosses val="autoZero"/>
        <c:crossBetween val="between"/>
      </c:valAx>
      <c:spPr>
        <a:noFill/>
        <a:ln>
          <a:noFill/>
        </a:ln>
        <a:effectLst/>
      </c:spPr>
    </c:plotArea>
    <c:legend>
      <c:legendPos val="r"/>
      <c:layout>
        <c:manualLayout>
          <c:xMode val="edge"/>
          <c:yMode val="edge"/>
          <c:x val="0.85531667910102738"/>
          <c:y val="0.45819299995039575"/>
          <c:w val="0.1358871120880572"/>
          <c:h val="0.200099589064852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8217655525152372"/>
          <c:h val="0.77066377858433055"/>
        </c:manualLayout>
      </c:layout>
      <c:lineChart>
        <c:grouping val="standard"/>
        <c:varyColors val="0"/>
        <c:ser>
          <c:idx val="2"/>
          <c:order val="0"/>
          <c:tx>
            <c:strRef>
              <c:f>Sheet!$B$1</c:f>
              <c:strCache>
                <c:ptCount val="1"/>
                <c:pt idx="0">
                  <c:v>Zero Migration</c:v>
                </c:pt>
              </c:strCache>
            </c:strRef>
          </c:tx>
          <c:spPr>
            <a:ln w="50800" cmpd="sng">
              <a:solidFill>
                <a:srgbClr val="4BACC6"/>
              </a:solidFill>
              <a:prstDash val="dash"/>
            </a:ln>
          </c:spPr>
          <c:marker>
            <c:symbol val="none"/>
          </c:marker>
          <c:cat>
            <c:numRef>
              <c:f>Sheet!$A$2:$A$11</c:f>
              <c:numCache>
                <c:formatCode>General</c:formatCode>
                <c:ptCount val="6"/>
                <c:pt idx="1">
                  <c:v>2010</c:v>
                </c:pt>
                <c:pt idx="2">
                  <c:v>2015</c:v>
                </c:pt>
                <c:pt idx="3">
                  <c:v>2020</c:v>
                </c:pt>
                <c:pt idx="4">
                  <c:v>2025</c:v>
                </c:pt>
                <c:pt idx="5">
                  <c:v>2030</c:v>
                </c:pt>
              </c:numCache>
            </c:numRef>
          </c:cat>
          <c:val>
            <c:numRef>
              <c:f>Sheet!$B$2:$B$11</c:f>
              <c:numCache>
                <c:formatCode>#,##0</c:formatCode>
                <c:ptCount val="6"/>
                <c:pt idx="1">
                  <c:v>25145561</c:v>
                </c:pt>
                <c:pt idx="2">
                  <c:v>26230098</c:v>
                </c:pt>
                <c:pt idx="3">
                  <c:v>27238610</c:v>
                </c:pt>
                <c:pt idx="4">
                  <c:v>28165689</c:v>
                </c:pt>
                <c:pt idx="5">
                  <c:v>28994210</c:v>
                </c:pt>
              </c:numCache>
            </c:numRef>
          </c:val>
          <c:smooth val="0"/>
          <c:extLst>
            <c:ext xmlns:c16="http://schemas.microsoft.com/office/drawing/2014/chart" uri="{C3380CC4-5D6E-409C-BE32-E72D297353CC}">
              <c16:uniqueId val="{00000000-A67E-4487-AD67-F60B3F248CE0}"/>
            </c:ext>
          </c:extLst>
        </c:ser>
        <c:ser>
          <c:idx val="3"/>
          <c:order val="1"/>
          <c:tx>
            <c:strRef>
              <c:f>Sheet!$C$1</c:f>
              <c:strCache>
                <c:ptCount val="1"/>
                <c:pt idx="0">
                  <c:v>0.5 Migration</c:v>
                </c:pt>
              </c:strCache>
            </c:strRef>
          </c:tx>
          <c:spPr>
            <a:ln w="50800" cmpd="dbl">
              <a:solidFill>
                <a:srgbClr val="1F497D">
                  <a:lumMod val="60000"/>
                  <a:lumOff val="40000"/>
                </a:srgbClr>
              </a:solidFill>
            </a:ln>
          </c:spPr>
          <c:marker>
            <c:symbol val="none"/>
          </c:marker>
          <c:cat>
            <c:numRef>
              <c:f>Sheet!$A$2:$A$11</c:f>
              <c:numCache>
                <c:formatCode>General</c:formatCode>
                <c:ptCount val="6"/>
                <c:pt idx="1">
                  <c:v>2010</c:v>
                </c:pt>
                <c:pt idx="2">
                  <c:v>2015</c:v>
                </c:pt>
                <c:pt idx="3">
                  <c:v>2020</c:v>
                </c:pt>
                <c:pt idx="4">
                  <c:v>2025</c:v>
                </c:pt>
                <c:pt idx="5">
                  <c:v>2030</c:v>
                </c:pt>
              </c:numCache>
            </c:numRef>
          </c:cat>
          <c:val>
            <c:numRef>
              <c:f>Sheet!$C$2:$C$11</c:f>
              <c:numCache>
                <c:formatCode>#,##0</c:formatCode>
                <c:ptCount val="6"/>
                <c:pt idx="1">
                  <c:v>25145561</c:v>
                </c:pt>
                <c:pt idx="2">
                  <c:v>26947116</c:v>
                </c:pt>
                <c:pt idx="3">
                  <c:v>28813282</c:v>
                </c:pt>
                <c:pt idx="4">
                  <c:v>30734321</c:v>
                </c:pt>
                <c:pt idx="5">
                  <c:v>32680217</c:v>
                </c:pt>
              </c:numCache>
            </c:numRef>
          </c:val>
          <c:smooth val="0"/>
          <c:extLst>
            <c:ext xmlns:c16="http://schemas.microsoft.com/office/drawing/2014/chart" uri="{C3380CC4-5D6E-409C-BE32-E72D297353CC}">
              <c16:uniqueId val="{00000001-A67E-4487-AD67-F60B3F248CE0}"/>
            </c:ext>
          </c:extLst>
        </c:ser>
        <c:ser>
          <c:idx val="0"/>
          <c:order val="2"/>
          <c:tx>
            <c:strRef>
              <c:f>Sheet!$D$1</c:f>
              <c:strCache>
                <c:ptCount val="1"/>
                <c:pt idx="0">
                  <c:v>1.0 Migration</c:v>
                </c:pt>
              </c:strCache>
            </c:strRef>
          </c:tx>
          <c:spPr>
            <a:ln w="50800" cmpd="dbl">
              <a:solidFill>
                <a:srgbClr val="1F497D"/>
              </a:solidFill>
            </a:ln>
          </c:spPr>
          <c:marker>
            <c:symbol val="none"/>
          </c:marker>
          <c:cat>
            <c:numRef>
              <c:f>Sheet!$A$2:$A$11</c:f>
              <c:numCache>
                <c:formatCode>General</c:formatCode>
                <c:ptCount val="6"/>
                <c:pt idx="1">
                  <c:v>2010</c:v>
                </c:pt>
                <c:pt idx="2">
                  <c:v>2015</c:v>
                </c:pt>
                <c:pt idx="3">
                  <c:v>2020</c:v>
                </c:pt>
                <c:pt idx="4">
                  <c:v>2025</c:v>
                </c:pt>
                <c:pt idx="5">
                  <c:v>2030</c:v>
                </c:pt>
              </c:numCache>
            </c:numRef>
          </c:cat>
          <c:val>
            <c:numRef>
              <c:f>Sheet!$D$2:$D$11</c:f>
              <c:numCache>
                <c:formatCode>#,##0</c:formatCode>
                <c:ptCount val="6"/>
                <c:pt idx="1">
                  <c:v>25145561</c:v>
                </c:pt>
                <c:pt idx="2">
                  <c:v>27695284</c:v>
                </c:pt>
                <c:pt idx="3">
                  <c:v>30541978</c:v>
                </c:pt>
                <c:pt idx="4">
                  <c:v>33699307</c:v>
                </c:pt>
                <c:pt idx="5">
                  <c:v>37155084</c:v>
                </c:pt>
              </c:numCache>
            </c:numRef>
          </c:val>
          <c:smooth val="0"/>
          <c:extLst>
            <c:ext xmlns:c16="http://schemas.microsoft.com/office/drawing/2014/chart" uri="{C3380CC4-5D6E-409C-BE32-E72D297353CC}">
              <c16:uniqueId val="{00000002-A67E-4487-AD67-F60B3F248CE0}"/>
            </c:ext>
          </c:extLst>
        </c:ser>
        <c:ser>
          <c:idx val="4"/>
          <c:order val="3"/>
          <c:tx>
            <c:strRef>
              <c:f>Sheet!$E$1</c:f>
              <c:strCache>
                <c:ptCount val="1"/>
                <c:pt idx="0">
                  <c:v>2010-2015 Migration</c:v>
                </c:pt>
              </c:strCache>
            </c:strRef>
          </c:tx>
          <c:spPr>
            <a:ln w="50800">
              <a:solidFill>
                <a:srgbClr val="CC9900"/>
              </a:solidFill>
            </a:ln>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E-4487-AD67-F60B3F248CE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7E-4487-AD67-F60B3F248CE0}"/>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6"/>
                <c:pt idx="1">
                  <c:v>2010</c:v>
                </c:pt>
                <c:pt idx="2">
                  <c:v>2015</c:v>
                </c:pt>
                <c:pt idx="3">
                  <c:v>2020</c:v>
                </c:pt>
                <c:pt idx="4">
                  <c:v>2025</c:v>
                </c:pt>
                <c:pt idx="5">
                  <c:v>2030</c:v>
                </c:pt>
              </c:numCache>
            </c:numRef>
          </c:cat>
          <c:val>
            <c:numRef>
              <c:f>Sheet!$E$2:$E$11</c:f>
              <c:numCache>
                <c:formatCode>#,##0</c:formatCode>
                <c:ptCount val="6"/>
                <c:pt idx="1">
                  <c:v>25145561</c:v>
                </c:pt>
                <c:pt idx="2">
                  <c:v>27326252</c:v>
                </c:pt>
                <c:pt idx="3">
                  <c:v>29677772</c:v>
                </c:pt>
                <c:pt idx="4">
                  <c:v>32204904</c:v>
                </c:pt>
                <c:pt idx="5">
                  <c:v>34894429</c:v>
                </c:pt>
              </c:numCache>
            </c:numRef>
          </c:val>
          <c:smooth val="0"/>
          <c:extLst>
            <c:ext xmlns:c16="http://schemas.microsoft.com/office/drawing/2014/chart" uri="{C3380CC4-5D6E-409C-BE32-E72D297353CC}">
              <c16:uniqueId val="{00000005-A67E-4487-AD67-F60B3F248CE0}"/>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40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2817057240346387"/>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10/20/2020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874713"/>
            <a:ext cx="8480425" cy="4770437"/>
          </a:xfrm>
        </p:spPr>
      </p:sp>
      <p:sp>
        <p:nvSpPr>
          <p:cNvPr id="3" name="Notes Placeholder 2"/>
          <p:cNvSpPr>
            <a:spLocks noGrp="1"/>
          </p:cNvSpPr>
          <p:nvPr>
            <p:ph type="body" idx="1"/>
          </p:nvPr>
        </p:nvSpPr>
        <p:spPr>
          <a:xfrm>
            <a:off x="960120" y="5781368"/>
            <a:ext cx="7680960" cy="619432"/>
          </a:xfrm>
        </p:spPr>
        <p:txBody>
          <a:bodyPr/>
          <a:lstStyle/>
          <a:p>
            <a:r>
              <a:rPr lang="en-US" sz="1400" baseline="0" dirty="0"/>
              <a:t>Five of the 15 largest cities in the country are in Texas.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914400"/>
            <a:ext cx="9691688"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311075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14400"/>
            <a:ext cx="9728201" cy="5472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93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876300"/>
            <a:ext cx="7831137" cy="440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19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825500"/>
            <a:ext cx="8153400" cy="4587875"/>
          </a:xfrm>
        </p:spPr>
      </p:sp>
      <p:sp>
        <p:nvSpPr>
          <p:cNvPr id="3" name="Notes Placeholder 2"/>
          <p:cNvSpPr>
            <a:spLocks noGrp="1"/>
          </p:cNvSpPr>
          <p:nvPr>
            <p:ph type="body" idx="1"/>
          </p:nvPr>
        </p:nvSpPr>
        <p:spPr>
          <a:xfrm>
            <a:off x="960120" y="5584722"/>
            <a:ext cx="7680960" cy="816077"/>
          </a:xfrm>
        </p:spPr>
        <p:txBody>
          <a:bodyPr/>
          <a:lstStyle/>
          <a:p>
            <a:r>
              <a:rPr lang="en-US" sz="1400" baseline="0" dirty="0"/>
              <a:t>Four of the top 15 metros in numeric growth are Texas metros, including the 1</a:t>
            </a:r>
            <a:r>
              <a:rPr lang="en-US" sz="1400" baseline="30000" dirty="0"/>
              <a:t>st</a:t>
            </a:r>
            <a:r>
              <a:rPr lang="en-US" sz="1400" baseline="0" dirty="0"/>
              <a:t> and 2</a:t>
            </a:r>
            <a:r>
              <a:rPr lang="en-US" sz="1400" baseline="30000" dirty="0"/>
              <a:t>nd</a:t>
            </a:r>
            <a:r>
              <a:rPr lang="en-US" sz="1400" baseline="0" dirty="0"/>
              <a:t> ranking metros.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48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r>
              <a:rPr lang="en-US" dirty="0"/>
              <a:t>Nearly half of the 15 fastest growing cities in the country</a:t>
            </a:r>
            <a:r>
              <a:rPr lang="en-US" baseline="0" dirty="0"/>
              <a:t> are Texas cities.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5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914400"/>
            <a:ext cx="9917113" cy="5578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60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https://www.census.gov/data-tools/demo/race/MREAD_1790_2010.html</a:t>
            </a:r>
          </a:p>
          <a:p>
            <a:r>
              <a:rPr lang="en-US" dirty="0"/>
              <a:t>For</a:t>
            </a:r>
            <a:r>
              <a:rPr lang="en-US" baseline="0" dirty="0"/>
              <a:t> more than 20 years, the Office of Management and Budget has provided a common language to promote uniformity and comparability of data on race and ethnicity. The categories were developed in cooperation with Federal agencies to provide consistent data on race and ethnicity across government agencies, to enforce civil rights laws, and to monitor equal access in housing, education, employment, and other areas for populations that have historically experienced discrimination and differential treatment because of their race or ethnicity. The categories are a social-political construct and are not anthropologically or scientifically based. </a:t>
            </a:r>
          </a:p>
          <a:p>
            <a:r>
              <a:rPr lang="en-US" dirty="0"/>
              <a:t>The term ‘‘Hispanic or Latino’’ refers to persons who trace their origin or descent to Mexico, Puerto Rico, Cuba, Central and South America, and other Spanish cultures regardless of race. </a:t>
            </a:r>
          </a:p>
          <a:p>
            <a:r>
              <a:rPr lang="en-US" dirty="0"/>
              <a:t>The OMB offers a minimum of five race categories: White, Black or African American, American Indian or Alaska Native, Asian, and Native Hawaiian or Other Pacific Islander, plus Som</a:t>
            </a:r>
            <a:r>
              <a:rPr lang="en-US" baseline="0" dirty="0"/>
              <a:t>e Other Race and Two or More Races. </a:t>
            </a:r>
          </a:p>
          <a:p>
            <a:r>
              <a:rPr lang="en-US" dirty="0"/>
              <a:t>“White” refers to a person having origins in any of the original peoples of Europe, the Middle East, or North Africa. It includes people who indicated their race(s) as “White” or reported entries such as Irish, German, Italian, Lebanese, Arab, Moroccan, or Caucasian.</a:t>
            </a:r>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62674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r>
              <a:rPr lang="en-US" dirty="0"/>
              <a:t>Hispanics,</a:t>
            </a:r>
            <a:r>
              <a:rPr lang="en-US" baseline="0" dirty="0"/>
              <a:t> mostly from Mexico, make up the majority of the foreign born population in Texas.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55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914400"/>
            <a:ext cx="9628188" cy="5416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94810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64106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n April 2020, 1.6 million Texans were unemployed. In August, </a:t>
            </a:r>
            <a:r>
              <a:rPr lang="en-US" sz="1200" b="0" i="0" kern="1200" dirty="0">
                <a:solidFill>
                  <a:schemeClr val="tx1"/>
                </a:solidFill>
                <a:effectLst/>
                <a:latin typeface="+mn-lt"/>
                <a:ea typeface="+mn-ea"/>
                <a:cs typeface="+mn-cs"/>
              </a:rPr>
              <a:t>975,000 Texans remain unemployed.</a:t>
            </a:r>
          </a:p>
          <a:p>
            <a:r>
              <a:rPr lang="en-US" sz="1200" b="0" i="0" kern="1200" dirty="0">
                <a:solidFill>
                  <a:schemeClr val="tx1"/>
                </a:solidFill>
                <a:effectLst/>
                <a:latin typeface="+mn-lt"/>
                <a:ea typeface="+mn-ea"/>
                <a:cs typeface="+mn-cs"/>
              </a:rPr>
              <a:t>“While the official headline unemployment rate fell to 6.8 percent in Texas in August, some groups have substantially higher unemployment rates, notably Blacks and Hispanics. In July, Dallas Fed calculations using household survey micro data indicated that the Black unemployment rate was 15.8 percent, followed by the Hispanic rate at 8.9 percent and white rate at 8.0 percent. Patterns of unemployment by race and ethnicity are similar nationally with the exception of Hispanics, whose unemployment rate in Texas is much lower than in the U.S. overall.” Federal</a:t>
            </a:r>
            <a:r>
              <a:rPr lang="en-US" sz="1200" b="0" i="0" kern="1200" baseline="0" dirty="0">
                <a:solidFill>
                  <a:schemeClr val="tx1"/>
                </a:solidFill>
                <a:effectLst/>
                <a:latin typeface="+mn-lt"/>
                <a:ea typeface="+mn-ea"/>
                <a:cs typeface="+mn-cs"/>
              </a:rPr>
              <a:t> Reserve Bank of Dallas</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3881276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dirty="0"/>
              <a:t>DRAFT 5-25-10</a:t>
            </a:r>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10/20/2020</a:t>
            </a:fld>
            <a:endParaRPr lang="en-US" dirty="0"/>
          </a:p>
        </p:txBody>
      </p:sp>
      <p:sp>
        <p:nvSpPr>
          <p:cNvPr id="8" name="Footer Placeholder 7"/>
          <p:cNvSpPr>
            <a:spLocks noGrp="1"/>
          </p:cNvSpPr>
          <p:nvPr>
            <p:ph type="ftr" sz="quarter" idx="11"/>
          </p:nvPr>
        </p:nvSpPr>
        <p:spPr/>
        <p:txBody>
          <a:bodyPr/>
          <a:lstStyle/>
          <a:p>
            <a:r>
              <a:rPr lang="en-US" dirty="0"/>
              <a:t>DRAFT 5-25-10</a:t>
            </a:r>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dirty="0"/>
              <a:t>DRAFT 5-25-10</a:t>
            </a:r>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10/20/2020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5-25-10</a:t>
            </a: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10/20/2020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5-25-10</a:t>
            </a: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10/20/2020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DRAFT 5-25-10</a:t>
            </a: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10/20/2020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DRAFT 5-25-10</a:t>
            </a: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10/20/2020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DRAFT 5-25-10</a:t>
            </a: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10/20/2020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DRAFT 5-25-10</a:t>
            </a: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10/20/2020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5-25-10</a:t>
            </a: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10/20/2020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DRAFT 5-25-10</a:t>
            </a: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10/20/2020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5-25-10</a:t>
            </a: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10/20/2020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DRAFT 5-25-10</a:t>
            </a: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10/20/2020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 5-25-10</a:t>
            </a: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dirty="0"/>
              <a:t>DRAFT 5-25-10</a:t>
            </a:r>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10/20/2020</a:t>
            </a:fld>
            <a:endParaRPr lang="en-US" dirty="0"/>
          </a:p>
        </p:txBody>
      </p:sp>
      <p:sp>
        <p:nvSpPr>
          <p:cNvPr id="8" name="Footer Placeholder 7"/>
          <p:cNvSpPr>
            <a:spLocks noGrp="1"/>
          </p:cNvSpPr>
          <p:nvPr>
            <p:ph type="ftr" sz="quarter" idx="11"/>
          </p:nvPr>
        </p:nvSpPr>
        <p:spPr/>
        <p:txBody>
          <a:bodyPr/>
          <a:lstStyle/>
          <a:p>
            <a:r>
              <a:rPr lang="en-US"/>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10/20/2020</a:t>
            </a:fld>
            <a:endParaRPr lang="en-US" dirty="0"/>
          </a:p>
        </p:txBody>
      </p:sp>
      <p:sp>
        <p:nvSpPr>
          <p:cNvPr id="4" name="Footer Placeholder 3"/>
          <p:cNvSpPr>
            <a:spLocks noGrp="1"/>
          </p:cNvSpPr>
          <p:nvPr>
            <p:ph type="ftr" sz="quarter" idx="11"/>
          </p:nvPr>
        </p:nvSpPr>
        <p:spPr/>
        <p:txBody>
          <a:bodyPr/>
          <a:lstStyle/>
          <a:p>
            <a:r>
              <a:rPr lang="en-US"/>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10/20/2020</a:t>
            </a:fld>
            <a:endParaRPr lang="en-US" dirty="0"/>
          </a:p>
        </p:txBody>
      </p:sp>
      <p:sp>
        <p:nvSpPr>
          <p:cNvPr id="3" name="Footer Placeholder 2"/>
          <p:cNvSpPr>
            <a:spLocks noGrp="1"/>
          </p:cNvSpPr>
          <p:nvPr>
            <p:ph type="ftr" sz="quarter" idx="11"/>
          </p:nvPr>
        </p:nvSpPr>
        <p:spPr/>
        <p:txBody>
          <a:bodyPr/>
          <a:lstStyle/>
          <a:p>
            <a:r>
              <a:rPr lang="en-US"/>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dirty="0"/>
              <a:t>DRAFT 5-25-10</a:t>
            </a:r>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820426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01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75F361-B12C-466D-AF6C-C252CA9AF7C0}"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2317599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B7E7-9695-4173-B6CC-5BF7E6DC5E70}"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90088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dirty="0"/>
              <a:t>DRAFT 5-25-10</a:t>
            </a:r>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B661A7-8D8A-4609-9728-A02A8670135F}"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3656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D5A9D-38BA-445E-8B86-A34FA49CCE73}"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864628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FEF518-6E71-4907-BFA5-C3DAFB1E0AA8}" type="datetime1">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093192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E0397B-A40B-427C-97D9-D7463651507C}"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483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217E84-DC0B-4AA0-B62C-74CE4B8DE55E}"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929676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CA67E-3AA5-48BB-B066-C55DDCE06B21}"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915554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BE9836-B408-471F-936F-F5C0B3FC7C90}"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48042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AC4BC-1A72-4D9F-89EF-F1E32F97F675}"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198002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D68AA-49D9-43AD-AE1B-BA4CA200E69E}"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422210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64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10/20/2020</a:t>
            </a:fld>
            <a:endParaRPr lang="en-US" dirty="0"/>
          </a:p>
        </p:txBody>
      </p:sp>
      <p:sp>
        <p:nvSpPr>
          <p:cNvPr id="8" name="Footer Placeholder 7"/>
          <p:cNvSpPr>
            <a:spLocks noGrp="1"/>
          </p:cNvSpPr>
          <p:nvPr>
            <p:ph type="ftr" sz="quarter" idx="11"/>
          </p:nvPr>
        </p:nvSpPr>
        <p:spPr/>
        <p:txBody>
          <a:bodyPr/>
          <a:lstStyle/>
          <a:p>
            <a:r>
              <a:rPr lang="en-US" dirty="0"/>
              <a:t>DRAFT 5-25-10</a:t>
            </a:r>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98498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6"/>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1"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0"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429374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1"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52955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2"/>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1"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10/20/2020</a:t>
            </a:fld>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88125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7"/>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7"/>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536230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1"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1" y="2150745"/>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10/20/2020</a:t>
            </a:fld>
            <a:endParaRPr lang="en-US" dirty="0"/>
          </a:p>
        </p:txBody>
      </p:sp>
      <p:sp>
        <p:nvSpPr>
          <p:cNvPr id="8" name="Footer Placeholder 7"/>
          <p:cNvSpPr>
            <a:spLocks noGrp="1"/>
          </p:cNvSpPr>
          <p:nvPr>
            <p:ph type="ftr" sz="quarter" idx="11"/>
          </p:nvPr>
        </p:nvSpPr>
        <p:spPr/>
        <p:txBody>
          <a:bodyPr/>
          <a:lstStyle/>
          <a:p>
            <a:r>
              <a:rPr lang="en-US"/>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14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10/20/2020</a:t>
            </a:fld>
            <a:endParaRPr lang="en-US" dirty="0"/>
          </a:p>
        </p:txBody>
      </p:sp>
      <p:sp>
        <p:nvSpPr>
          <p:cNvPr id="4" name="Footer Placeholder 3"/>
          <p:cNvSpPr>
            <a:spLocks noGrp="1"/>
          </p:cNvSpPr>
          <p:nvPr>
            <p:ph type="ftr" sz="quarter" idx="11"/>
          </p:nvPr>
        </p:nvSpPr>
        <p:spPr/>
        <p:txBody>
          <a:bodyPr/>
          <a:lstStyle/>
          <a:p>
            <a:r>
              <a:rPr lang="en-US"/>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15254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10/20/2020</a:t>
            </a:fld>
            <a:endParaRPr lang="en-US" dirty="0"/>
          </a:p>
        </p:txBody>
      </p:sp>
      <p:sp>
        <p:nvSpPr>
          <p:cNvPr id="3" name="Footer Placeholder 2"/>
          <p:cNvSpPr>
            <a:spLocks noGrp="1"/>
          </p:cNvSpPr>
          <p:nvPr>
            <p:ph type="ftr" sz="quarter" idx="11"/>
          </p:nvPr>
        </p:nvSpPr>
        <p:spPr/>
        <p:txBody>
          <a:bodyPr/>
          <a:lstStyle/>
          <a:p>
            <a:r>
              <a:rPr lang="en-US"/>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230075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0"/>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39813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5"/>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6"/>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0928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0CC9E70-FB3D-4BDB-BC8B-791C280B0EC6}" type="datetime1">
              <a:rPr lang="en-US" smtClean="0"/>
              <a:t>10/20/2020</a:t>
            </a:fld>
            <a:endParaRPr lang="en-US" dirty="0"/>
          </a:p>
        </p:txBody>
      </p:sp>
      <p:sp>
        <p:nvSpPr>
          <p:cNvPr id="4" name="Footer Placeholder 3"/>
          <p:cNvSpPr>
            <a:spLocks noGrp="1"/>
          </p:cNvSpPr>
          <p:nvPr>
            <p:ph type="ftr" sz="quarter" idx="11"/>
          </p:nvPr>
        </p:nvSpPr>
        <p:spPr/>
        <p:txBody>
          <a:bodyPr/>
          <a:lstStyle/>
          <a:p>
            <a:r>
              <a:rPr lang="en-US" dirty="0"/>
              <a:t>DRAFT 5-25-10</a:t>
            </a:r>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23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2762423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142975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4185248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4292035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970533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31745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5705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638729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6985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10/20/2020</a:t>
            </a:fld>
            <a:endParaRPr lang="en-US" dirty="0"/>
          </a:p>
        </p:txBody>
      </p:sp>
      <p:sp>
        <p:nvSpPr>
          <p:cNvPr id="3" name="Footer Placeholder 2"/>
          <p:cNvSpPr>
            <a:spLocks noGrp="1"/>
          </p:cNvSpPr>
          <p:nvPr>
            <p:ph type="ftr" sz="quarter" idx="11"/>
          </p:nvPr>
        </p:nvSpPr>
        <p:spPr/>
        <p:txBody>
          <a:bodyPr/>
          <a:lstStyle/>
          <a:p>
            <a:r>
              <a:rPr lang="en-US" dirty="0"/>
              <a:t>DRAFT 5-25-10</a:t>
            </a:r>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677705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9226549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093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544328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49255" y="6272429"/>
            <a:ext cx="11402568" cy="467951"/>
          </a:xfrm>
          <a:prstGeom prst="rect">
            <a:avLst/>
          </a:prstGeom>
        </p:spPr>
      </p:pic>
      <p:sp>
        <p:nvSpPr>
          <p:cNvPr id="2" name="Title 1"/>
          <p:cNvSpPr>
            <a:spLocks noGrp="1"/>
          </p:cNvSpPr>
          <p:nvPr userDrawn="1">
            <p:ph type="ctrTitle"/>
          </p:nvPr>
        </p:nvSpPr>
        <p:spPr>
          <a:xfrm>
            <a:off x="541211" y="1722473"/>
            <a:ext cx="11036990" cy="1594883"/>
          </a:xfrm>
        </p:spPr>
        <p:txBody>
          <a:bodyPr anchor="b">
            <a:normAutofit/>
          </a:bodyPr>
          <a:lstStyle>
            <a:lvl1pPr algn="l">
              <a:defRPr sz="5400"/>
            </a:lvl1pPr>
          </a:lstStyle>
          <a:p>
            <a:r>
              <a:rPr lang="en-US"/>
              <a:t>Click to edit Master title style</a:t>
            </a:r>
          </a:p>
        </p:txBody>
      </p:sp>
      <p:sp>
        <p:nvSpPr>
          <p:cNvPr id="3" name="Subtitle 2"/>
          <p:cNvSpPr>
            <a:spLocks noGrp="1"/>
          </p:cNvSpPr>
          <p:nvPr userDrawn="1">
            <p:ph type="subTitle" idx="1"/>
          </p:nvPr>
        </p:nvSpPr>
        <p:spPr>
          <a:xfrm>
            <a:off x="541211" y="3405449"/>
            <a:ext cx="11036991" cy="397661"/>
          </a:xfrm>
        </p:spPr>
        <p:txBody>
          <a:bodyPr anchor="t">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userDrawn="1">
            <p:ph type="body" sz="quarter" idx="10"/>
          </p:nvPr>
        </p:nvSpPr>
        <p:spPr>
          <a:xfrm>
            <a:off x="541211" y="3927379"/>
            <a:ext cx="11036990" cy="409408"/>
          </a:xfrm>
        </p:spPr>
        <p:txBody>
          <a:bodyPr anchor="ctr">
            <a:noAutofit/>
          </a:bodyPr>
          <a:lstStyle>
            <a:lvl1pPr marL="0" indent="0">
              <a:buNone/>
              <a:defRPr sz="1800"/>
            </a:lvl1pPr>
          </a:lstStyle>
          <a:p>
            <a:pPr lvl="0"/>
            <a:r>
              <a:rPr lang="en-US"/>
              <a:t>Click to edit Master text styles</a:t>
            </a:r>
          </a:p>
        </p:txBody>
      </p:sp>
      <p:sp>
        <p:nvSpPr>
          <p:cNvPr id="31" name="Text Placeholder 19"/>
          <p:cNvSpPr txBox="1">
            <a:spLocks/>
          </p:cNvSpPr>
          <p:nvPr userDrawn="1"/>
        </p:nvSpPr>
        <p:spPr>
          <a:xfrm>
            <a:off x="180220" y="631420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A1446"/>
                </a:solidFill>
              </a:rPr>
              <a:t>Business Group or Department </a:t>
            </a:r>
          </a:p>
        </p:txBody>
      </p:sp>
      <p:grpSp>
        <p:nvGrpSpPr>
          <p:cNvPr id="12" name="Group 11">
            <a:extLst>
              <a:ext uri="{FF2B5EF4-FFF2-40B4-BE49-F238E27FC236}">
                <a16:creationId xmlns:a16="http://schemas.microsoft.com/office/drawing/2014/main" id="{D72C5812-C15A-428F-AB7A-9E4F62924C10}"/>
              </a:ext>
            </a:extLst>
          </p:cNvPr>
          <p:cNvGrpSpPr/>
          <p:nvPr userDrawn="1"/>
        </p:nvGrpSpPr>
        <p:grpSpPr>
          <a:xfrm>
            <a:off x="11595615" y="6272479"/>
            <a:ext cx="461773" cy="469521"/>
            <a:chOff x="11613545" y="6272479"/>
            <a:chExt cx="461773" cy="469521"/>
          </a:xfrm>
        </p:grpSpPr>
        <p:pic>
          <p:nvPicPr>
            <p:cNvPr id="13" name="Picture 12">
              <a:extLst>
                <a:ext uri="{FF2B5EF4-FFF2-40B4-BE49-F238E27FC236}">
                  <a16:creationId xmlns:a16="http://schemas.microsoft.com/office/drawing/2014/main" id="{686B8CD5-A813-403D-B3CF-D48D9D599C09}"/>
                </a:ext>
              </a:extLst>
            </p:cNvPr>
            <p:cNvPicPr>
              <a:picLocks noChangeAspect="1"/>
            </p:cNvPicPr>
            <p:nvPr userDrawn="1"/>
          </p:nvPicPr>
          <p:blipFill>
            <a:blip r:embed="rId2"/>
            <a:stretch>
              <a:fillRect/>
            </a:stretch>
          </p:blipFill>
          <p:spPr>
            <a:xfrm>
              <a:off x="11613545" y="6272479"/>
              <a:ext cx="461773" cy="469521"/>
            </a:xfrm>
            <a:prstGeom prst="rect">
              <a:avLst/>
            </a:prstGeom>
          </p:spPr>
        </p:pic>
        <p:pic>
          <p:nvPicPr>
            <p:cNvPr id="14" name="Picture 13">
              <a:extLst>
                <a:ext uri="{FF2B5EF4-FFF2-40B4-BE49-F238E27FC236}">
                  <a16:creationId xmlns:a16="http://schemas.microsoft.com/office/drawing/2014/main" id="{44DD94C4-96CC-42B8-B318-6685880B8FA2}"/>
                </a:ext>
              </a:extLst>
            </p:cNvPr>
            <p:cNvPicPr>
              <a:picLocks noChangeAspect="1"/>
            </p:cNvPicPr>
            <p:nvPr userDrawn="1"/>
          </p:nvPicPr>
          <p:blipFill rotWithShape="1">
            <a:blip r:embed="rId3"/>
            <a:srcRect b="2491"/>
            <a:stretch/>
          </p:blipFill>
          <p:spPr>
            <a:xfrm>
              <a:off x="11718819" y="6325130"/>
              <a:ext cx="277918" cy="363309"/>
            </a:xfrm>
            <a:prstGeom prst="rect">
              <a:avLst/>
            </a:prstGeom>
          </p:spPr>
        </p:pic>
      </p:grpSp>
      <p:grpSp>
        <p:nvGrpSpPr>
          <p:cNvPr id="11" name="Group 10"/>
          <p:cNvGrpSpPr/>
          <p:nvPr userDrawn="1"/>
        </p:nvGrpSpPr>
        <p:grpSpPr bwMode="gray">
          <a:xfrm>
            <a:off x="423972" y="435999"/>
            <a:ext cx="2800493" cy="728507"/>
            <a:chOff x="3387726" y="2736850"/>
            <a:chExt cx="5411788" cy="1384300"/>
          </a:xfrm>
        </p:grpSpPr>
        <p:sp>
          <p:nvSpPr>
            <p:cNvPr id="15"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68105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B16-91F9-4682-BCA6-1268F1CF245C}"/>
              </a:ext>
            </a:extLst>
          </p:cNvPr>
          <p:cNvSpPr>
            <a:spLocks noGrp="1"/>
          </p:cNvSpPr>
          <p:nvPr>
            <p:ph type="title"/>
          </p:nvPr>
        </p:nvSpPr>
        <p:spPr>
          <a:xfrm>
            <a:off x="240631" y="376518"/>
            <a:ext cx="11730789" cy="5681734"/>
          </a:xfrm>
        </p:spPr>
        <p:txBody>
          <a:bodyPr>
            <a:normAutofit/>
          </a:bodyPr>
          <a:lstStyle>
            <a:lvl1pPr>
              <a:defRPr sz="5400">
                <a:solidFill>
                  <a:srgbClr val="1A1446"/>
                </a:solidFill>
              </a:defRPr>
            </a:lvl1pPr>
          </a:lstStyle>
          <a:p>
            <a:r>
              <a:rPr lang="en-US"/>
              <a:t>Click to edit Master title style</a:t>
            </a:r>
          </a:p>
        </p:txBody>
      </p:sp>
      <p:grpSp>
        <p:nvGrpSpPr>
          <p:cNvPr id="10" name="Group 9">
            <a:extLst>
              <a:ext uri="{FF2B5EF4-FFF2-40B4-BE49-F238E27FC236}">
                <a16:creationId xmlns:a16="http://schemas.microsoft.com/office/drawing/2014/main" id="{BED7689C-0806-49CA-ADB1-91D43C05DE55}"/>
              </a:ext>
            </a:extLst>
          </p:cNvPr>
          <p:cNvGrpSpPr/>
          <p:nvPr userDrawn="1"/>
        </p:nvGrpSpPr>
        <p:grpSpPr>
          <a:xfrm>
            <a:off x="11595615" y="6272479"/>
            <a:ext cx="461773" cy="469521"/>
            <a:chOff x="11613545" y="6272479"/>
            <a:chExt cx="461773" cy="469521"/>
          </a:xfrm>
        </p:grpSpPr>
        <p:pic>
          <p:nvPicPr>
            <p:cNvPr id="11" name="Picture 10">
              <a:extLst>
                <a:ext uri="{FF2B5EF4-FFF2-40B4-BE49-F238E27FC236}">
                  <a16:creationId xmlns:a16="http://schemas.microsoft.com/office/drawing/2014/main" id="{AB9B4402-A46E-4B4E-9887-413955989832}"/>
                </a:ext>
              </a:extLst>
            </p:cNvPr>
            <p:cNvPicPr>
              <a:picLocks noChangeAspect="1"/>
            </p:cNvPicPr>
            <p:nvPr userDrawn="1"/>
          </p:nvPicPr>
          <p:blipFill>
            <a:blip r:embed="rId2"/>
            <a:stretch>
              <a:fillRect/>
            </a:stretch>
          </p:blipFill>
          <p:spPr>
            <a:xfrm>
              <a:off x="11613545" y="6272479"/>
              <a:ext cx="461773" cy="469521"/>
            </a:xfrm>
            <a:prstGeom prst="rect">
              <a:avLst/>
            </a:prstGeom>
          </p:spPr>
        </p:pic>
        <p:pic>
          <p:nvPicPr>
            <p:cNvPr id="12" name="Picture 11">
              <a:extLst>
                <a:ext uri="{FF2B5EF4-FFF2-40B4-BE49-F238E27FC236}">
                  <a16:creationId xmlns:a16="http://schemas.microsoft.com/office/drawing/2014/main" id="{F3B57896-F51A-4869-B2DF-EEEC67F1B299}"/>
                </a:ext>
              </a:extLst>
            </p:cNvPr>
            <p:cNvPicPr>
              <a:picLocks noChangeAspect="1"/>
            </p:cNvPicPr>
            <p:nvPr userDrawn="1"/>
          </p:nvPicPr>
          <p:blipFill rotWithShape="1">
            <a:blip r:embed="rId3"/>
            <a:srcRect b="2491"/>
            <a:stretch/>
          </p:blipFill>
          <p:spPr>
            <a:xfrm>
              <a:off x="11718819" y="6325130"/>
              <a:ext cx="277918" cy="363309"/>
            </a:xfrm>
            <a:prstGeom prst="rect">
              <a:avLst/>
            </a:prstGeom>
          </p:spPr>
        </p:pic>
      </p:grpSp>
    </p:spTree>
    <p:extLst>
      <p:ext uri="{BB962C8B-B14F-4D97-AF65-F5344CB8AC3E}">
        <p14:creationId xmlns:p14="http://schemas.microsoft.com/office/powerpoint/2010/main" val="2460654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6728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5639547"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634D4D-039D-4270-8CBC-8D0ACEF79923}"/>
              </a:ext>
            </a:extLst>
          </p:cNvPr>
          <p:cNvSpPr>
            <a:spLocks noGrp="1"/>
          </p:cNvSpPr>
          <p:nvPr>
            <p:ph type="body" sz="quarter" idx="13"/>
          </p:nvPr>
        </p:nvSpPr>
        <p:spPr>
          <a:xfrm>
            <a:off x="6337859" y="1460500"/>
            <a:ext cx="564184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5616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299" y="1443037"/>
            <a:ext cx="73152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C0AC987B-0659-4BC7-B0F8-0F7209F60BEB}"/>
              </a:ext>
            </a:extLst>
          </p:cNvPr>
          <p:cNvSpPr>
            <a:spLocks noGrp="1"/>
          </p:cNvSpPr>
          <p:nvPr>
            <p:ph type="pic" sz="quarter" idx="14" hasCustomPrompt="1"/>
          </p:nvPr>
        </p:nvSpPr>
        <p:spPr>
          <a:xfrm>
            <a:off x="7865585" y="1443037"/>
            <a:ext cx="4114800" cy="4114800"/>
          </a:xfrm>
        </p:spPr>
        <p:txBody>
          <a:bodyPr anchor="t">
            <a:normAutofit/>
          </a:bodyPr>
          <a:lstStyle>
            <a:lvl1pPr marL="0" indent="0" algn="ctr">
              <a:buNone/>
              <a:defRPr sz="1800">
                <a:solidFill>
                  <a:schemeClr val="accent3"/>
                </a:solidFill>
              </a:defRPr>
            </a:lvl1pPr>
          </a:lstStyle>
          <a:p>
            <a:r>
              <a:rPr lang="en-US"/>
              <a:t>To add a picture, click on the icon in the center of this box.</a:t>
            </a:r>
          </a:p>
        </p:txBody>
      </p:sp>
    </p:spTree>
    <p:extLst>
      <p:ext uri="{BB962C8B-B14F-4D97-AF65-F5344CB8AC3E}">
        <p14:creationId xmlns:p14="http://schemas.microsoft.com/office/powerpoint/2010/main" val="2620822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8A868B6-943B-4427-804E-4CF28F0B3C73}"/>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p>
        </p:txBody>
      </p:sp>
      <p:sp>
        <p:nvSpPr>
          <p:cNvPr id="4" name="Slide Number Placeholder 3">
            <a:extLst>
              <a:ext uri="{FF2B5EF4-FFF2-40B4-BE49-F238E27FC236}">
                <a16:creationId xmlns:a16="http://schemas.microsoft.com/office/drawing/2014/main" id="{B9B5B7CF-50D1-4142-8E91-4D0439169C16}"/>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56238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10/20/2020</a:t>
            </a:fld>
            <a:endParaRPr lang="en-US" dirty="0"/>
          </a:p>
        </p:txBody>
      </p:sp>
      <p:sp>
        <p:nvSpPr>
          <p:cNvPr id="6" name="Footer Placeholder 5"/>
          <p:cNvSpPr>
            <a:spLocks noGrp="1"/>
          </p:cNvSpPr>
          <p:nvPr>
            <p:ph type="ftr" sz="quarter" idx="11"/>
          </p:nvPr>
        </p:nvSpPr>
        <p:spPr/>
        <p:txBody>
          <a:bodyPr/>
          <a:lstStyle/>
          <a:p>
            <a:r>
              <a:rPr lang="en-US" dirty="0"/>
              <a:t>DRAFT 5-25-10</a:t>
            </a:r>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No title or text ">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81603C-7D7B-4CD9-977F-C50E141D2D40}"/>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p>
        </p:txBody>
      </p:sp>
      <p:sp>
        <p:nvSpPr>
          <p:cNvPr id="3" name="Slide Number Placeholder 2">
            <a:extLst>
              <a:ext uri="{FF2B5EF4-FFF2-40B4-BE49-F238E27FC236}">
                <a16:creationId xmlns:a16="http://schemas.microsoft.com/office/drawing/2014/main" id="{D85F73B0-7EC3-4F4E-8FA0-70EB0178A2C5}"/>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1525288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ogo layout">
    <p:bg>
      <p:bgPr>
        <a:solidFill>
          <a:schemeClr val="accent1"/>
        </a:solidFill>
        <a:effectLst/>
      </p:bgPr>
    </p:bg>
    <p:spTree>
      <p:nvGrpSpPr>
        <p:cNvPr id="1" name=""/>
        <p:cNvGrpSpPr/>
        <p:nvPr/>
      </p:nvGrpSpPr>
      <p:grpSpPr>
        <a:xfrm>
          <a:off x="0" y="0"/>
          <a:ext cx="0" cy="0"/>
          <a:chOff x="0" y="0"/>
          <a:chExt cx="0" cy="0"/>
        </a:xfrm>
      </p:grpSpPr>
      <p:grpSp>
        <p:nvGrpSpPr>
          <p:cNvPr id="46" name="Group 45"/>
          <p:cNvGrpSpPr/>
          <p:nvPr userDrawn="1"/>
        </p:nvGrpSpPr>
        <p:grpSpPr bwMode="gray">
          <a:xfrm>
            <a:off x="2631695" y="2432562"/>
            <a:ext cx="6928611" cy="1802376"/>
            <a:chOff x="3387726" y="2736850"/>
            <a:chExt cx="5411788" cy="1384300"/>
          </a:xfrm>
        </p:grpSpPr>
        <p:sp>
          <p:nvSpPr>
            <p:cNvPr id="47"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6750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oleObject" Target="../embeddings/oleObject1.bin"/><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ags" Target="../tags/tag2.xml"/><Relationship Id="rId2" Type="http://schemas.openxmlformats.org/officeDocument/2006/relationships/slideLayout" Target="../slideLayouts/slideLayout85.xml"/><Relationship Id="rId16" Type="http://schemas.openxmlformats.org/officeDocument/2006/relationships/image" Target="../media/image15.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ags" Target="../tags/tag1.xml"/><Relationship Id="rId5" Type="http://schemas.openxmlformats.org/officeDocument/2006/relationships/slideLayout" Target="../slideLayouts/slideLayout88.xml"/><Relationship Id="rId15" Type="http://schemas.openxmlformats.org/officeDocument/2006/relationships/image" Target="../media/image14.png"/><Relationship Id="rId10" Type="http://schemas.openxmlformats.org/officeDocument/2006/relationships/vmlDrawing" Target="../drawings/vmlDrawing1.vml"/><Relationship Id="rId4" Type="http://schemas.openxmlformats.org/officeDocument/2006/relationships/slideLayout" Target="../slideLayouts/slideLayout87.xml"/><Relationship Id="rId9" Type="http://schemas.openxmlformats.org/officeDocument/2006/relationships/theme" Target="../theme/theme10.xml"/><Relationship Id="rId14" Type="http://schemas.openxmlformats.org/officeDocument/2006/relationships/image" Target="../media/image1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8.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10/20/2020</a:t>
            </a:fld>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50B4FB-9DAB-4CEF-9FE2-7DC558C91B34}"/>
              </a:ext>
            </a:extLst>
          </p:cNvPr>
          <p:cNvGraphicFramePr>
            <a:graphicFrameLocks noChangeAspect="1"/>
          </p:cNvGraphicFramePr>
          <p:nvPr userDrawn="1">
            <p:custDataLst>
              <p:tags r:id="rId1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13" imgW="344" imgH="344" progId="TCLayout.ActiveDocument.1">
                  <p:embed/>
                </p:oleObj>
              </mc:Choice>
              <mc:Fallback>
                <p:oleObj name="think-cell Slide" r:id="rId13" imgW="344" imgH="344" progId="TCLayout.ActiveDocument.1">
                  <p:embed/>
                  <p:pic>
                    <p:nvPicPr>
                      <p:cNvPr id="7" name="Object 6" hidden="1">
                        <a:extLst>
                          <a:ext uri="{FF2B5EF4-FFF2-40B4-BE49-F238E27FC236}">
                            <a16:creationId xmlns:a16="http://schemas.microsoft.com/office/drawing/2014/main" id="{2A50B4FB-9DAB-4CEF-9FE2-7DC558C91B3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F4D5B8B-8151-4D4C-82C3-76EFF10A030E}"/>
              </a:ext>
            </a:extLst>
          </p:cNvPr>
          <p:cNvSpPr/>
          <p:nvPr userDrawn="1">
            <p:custDataLst>
              <p:tags r:id="rId1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0" baseline="0" dirty="0">
              <a:solidFill>
                <a:schemeClr val="tx2"/>
              </a:solidFill>
              <a:latin typeface="Arial" panose="020B0604020202020204" pitchFamily="34" charset="0"/>
              <a:ea typeface="+mj-ea"/>
              <a:cs typeface="+mj-cs"/>
              <a:sym typeface="Arial" panose="020B0604020202020204" pitchFamily="34" charset="0"/>
            </a:endParaRPr>
          </a:p>
        </p:txBody>
      </p:sp>
      <p:grpSp>
        <p:nvGrpSpPr>
          <p:cNvPr id="12" name="Group 11">
            <a:extLst>
              <a:ext uri="{FF2B5EF4-FFF2-40B4-BE49-F238E27FC236}">
                <a16:creationId xmlns:a16="http://schemas.microsoft.com/office/drawing/2014/main" id="{3EC0F6CD-B68A-4B25-A96E-60C5E9421FBA}"/>
              </a:ext>
            </a:extLst>
          </p:cNvPr>
          <p:cNvGrpSpPr/>
          <p:nvPr userDrawn="1"/>
        </p:nvGrpSpPr>
        <p:grpSpPr>
          <a:xfrm>
            <a:off x="11595615" y="6272479"/>
            <a:ext cx="461773" cy="469521"/>
            <a:chOff x="11613545" y="6272479"/>
            <a:chExt cx="461773" cy="469521"/>
          </a:xfrm>
        </p:grpSpPr>
        <p:pic>
          <p:nvPicPr>
            <p:cNvPr id="15" name="Picture 14">
              <a:extLst>
                <a:ext uri="{FF2B5EF4-FFF2-40B4-BE49-F238E27FC236}">
                  <a16:creationId xmlns:a16="http://schemas.microsoft.com/office/drawing/2014/main" id="{5736DA99-4B25-47B5-BB1D-DF5F49F48010}"/>
                </a:ext>
              </a:extLst>
            </p:cNvPr>
            <p:cNvPicPr>
              <a:picLocks noChangeAspect="1"/>
            </p:cNvPicPr>
            <p:nvPr userDrawn="1"/>
          </p:nvPicPr>
          <p:blipFill>
            <a:blip r:embed="rId15"/>
            <a:stretch>
              <a:fillRect/>
            </a:stretch>
          </p:blipFill>
          <p:spPr>
            <a:xfrm>
              <a:off x="11613545" y="6272479"/>
              <a:ext cx="461773" cy="469521"/>
            </a:xfrm>
            <a:prstGeom prst="rect">
              <a:avLst/>
            </a:prstGeom>
          </p:spPr>
        </p:pic>
        <p:pic>
          <p:nvPicPr>
            <p:cNvPr id="16" name="Picture 15">
              <a:extLst>
                <a:ext uri="{FF2B5EF4-FFF2-40B4-BE49-F238E27FC236}">
                  <a16:creationId xmlns:a16="http://schemas.microsoft.com/office/drawing/2014/main" id="{94D7DAD4-4DD1-4954-AFF6-C923B2EE2EA8}"/>
                </a:ext>
              </a:extLst>
            </p:cNvPr>
            <p:cNvPicPr>
              <a:picLocks noChangeAspect="1"/>
            </p:cNvPicPr>
            <p:nvPr userDrawn="1"/>
          </p:nvPicPr>
          <p:blipFill rotWithShape="1">
            <a:blip r:embed="rId16"/>
            <a:srcRect b="2491"/>
            <a:stretch/>
          </p:blipFill>
          <p:spPr>
            <a:xfrm>
              <a:off x="11718819" y="6325130"/>
              <a:ext cx="277918" cy="363309"/>
            </a:xfrm>
            <a:prstGeom prst="rect">
              <a:avLst/>
            </a:prstGeom>
          </p:spPr>
        </p:pic>
      </p:grpSp>
      <p:sp>
        <p:nvSpPr>
          <p:cNvPr id="6" name="Footer Placeholder 5">
            <a:extLst>
              <a:ext uri="{FF2B5EF4-FFF2-40B4-BE49-F238E27FC236}">
                <a16:creationId xmlns:a16="http://schemas.microsoft.com/office/drawing/2014/main" id="{1E8DB5BD-5652-4CE6-AF15-1F1D286F3BEF}"/>
              </a:ext>
            </a:extLst>
          </p:cNvPr>
          <p:cNvSpPr>
            <a:spLocks noGrp="1"/>
          </p:cNvSpPr>
          <p:nvPr>
            <p:ph type="ftr" sz="quarter" idx="3"/>
          </p:nvPr>
        </p:nvSpPr>
        <p:spPr>
          <a:xfrm>
            <a:off x="3128682" y="6325035"/>
            <a:ext cx="5934636" cy="365125"/>
          </a:xfrm>
          <a:prstGeom prst="rect">
            <a:avLst/>
          </a:prstGeom>
        </p:spPr>
        <p:txBody>
          <a:bodyPr anchor="ctr">
            <a:noAutofit/>
          </a:bodyPr>
          <a:lstStyle>
            <a:lvl1pPr algn="ctr">
              <a:defRPr lang="en-US" sz="1400" dirty="0">
                <a:solidFill>
                  <a:schemeClr val="accent5"/>
                </a:solidFill>
              </a:defRPr>
            </a:lvl1pPr>
          </a:lstStyle>
          <a:p>
            <a:pPr>
              <a:lnSpc>
                <a:spcPct val="90000"/>
              </a:lnSpc>
              <a:spcBef>
                <a:spcPts val="1000"/>
              </a:spcBef>
            </a:pPr>
            <a:r>
              <a:rPr lang="en-US"/>
              <a:t>Confidential &amp; Proprietary – Not for Distribution</a:t>
            </a:r>
          </a:p>
        </p:txBody>
      </p:sp>
      <p:sp>
        <p:nvSpPr>
          <p:cNvPr id="5" name="Slide Number Placeholder 4">
            <a:extLst>
              <a:ext uri="{FF2B5EF4-FFF2-40B4-BE49-F238E27FC236}">
                <a16:creationId xmlns:a16="http://schemas.microsoft.com/office/drawing/2014/main" id="{FE237E5C-E878-46AB-9E8B-4290B755A61D}"/>
              </a:ext>
            </a:extLst>
          </p:cNvPr>
          <p:cNvSpPr>
            <a:spLocks noGrp="1"/>
          </p:cNvSpPr>
          <p:nvPr>
            <p:ph type="sldNum" sz="quarter" idx="4"/>
          </p:nvPr>
        </p:nvSpPr>
        <p:spPr>
          <a:xfrm>
            <a:off x="10858501" y="6370639"/>
            <a:ext cx="628656" cy="276999"/>
          </a:xfrm>
          <a:prstGeom prst="rect">
            <a:avLst/>
          </a:prstGeom>
          <a:noFill/>
        </p:spPr>
        <p:txBody>
          <a:bodyPr wrap="square" rtlCol="0">
            <a:spAutoFit/>
          </a:bodyPr>
          <a:lstStyle>
            <a:lvl1pPr algn="r">
              <a:defRPr lang="en-US" sz="1200" smtClean="0">
                <a:solidFill>
                  <a:schemeClr val="accent5"/>
                </a:solidFill>
              </a:defRPr>
            </a:lvl1pPr>
          </a:lstStyle>
          <a:p>
            <a:fld id="{8FB4CE90-470A-43E3-A052-3E8AD880B4A5}" type="slidenum">
              <a:rPr lang="en-US" smtClean="0"/>
              <a:pPr/>
              <a:t>‹#›</a:t>
            </a:fld>
            <a:endParaRPr lang="en-US"/>
          </a:p>
        </p:txBody>
      </p:sp>
      <p:sp>
        <p:nvSpPr>
          <p:cNvPr id="2" name="Title Placeholder 1"/>
          <p:cNvSpPr>
            <a:spLocks noGrp="1"/>
          </p:cNvSpPr>
          <p:nvPr>
            <p:ph type="title"/>
          </p:nvPr>
        </p:nvSpPr>
        <p:spPr>
          <a:xfrm>
            <a:off x="240631" y="168443"/>
            <a:ext cx="11730789" cy="12031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631" y="1446122"/>
            <a:ext cx="11730789" cy="47234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9"/>
          <p:cNvSpPr txBox="1">
            <a:spLocks/>
          </p:cNvSpPr>
          <p:nvPr userDrawn="1"/>
        </p:nvSpPr>
        <p:spPr>
          <a:xfrm>
            <a:off x="180220" y="631420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chemeClr val="tx2"/>
                </a:solidFill>
              </a:rPr>
              <a:t>Business Group or Department </a:t>
            </a:r>
          </a:p>
        </p:txBody>
      </p:sp>
      <p:cxnSp>
        <p:nvCxnSpPr>
          <p:cNvPr id="18" name="Straight Connector 17"/>
          <p:cNvCxnSpPr/>
          <p:nvPr userDrawn="1"/>
        </p:nvCxnSpPr>
        <p:spPr>
          <a:xfrm>
            <a:off x="132969" y="6223139"/>
            <a:ext cx="119260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30749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7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10/20/2020</a:t>
            </a:fld>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dirty="0"/>
              <a:t>DRAFT 5-25-10</a:t>
            </a: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700" r:id="rId10"/>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10/20/2020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a:latin typeface="Arial" charset="0"/>
                <a:ea typeface="ＭＳ Ｐゴシック" pitchFamily="-16" charset="-128"/>
              </a:rPr>
              <a:t>DRAFT 5-25-10</a:t>
            </a: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5"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10/20/2020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a:solidFill>
                  <a:prstClr val="black">
                    <a:tint val="75000"/>
                  </a:prstClr>
                </a:solidFill>
                <a:latin typeface="Arial" charset="0"/>
                <a:ea typeface="ＭＳ Ｐゴシック" pitchFamily="-16" charset="-128"/>
              </a:rPr>
              <a:t>DRAFT 5-25-10</a:t>
            </a: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9" r:id="rId13"/>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10/20/2020</a:t>
            </a:fld>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17E84-DC0B-4AA0-B62C-74CE4B8DE55E}" type="datetime1">
              <a:rPr lang="en-US" smtClean="0"/>
              <a:t>10/20/2020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331774358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1" y="6406376"/>
            <a:ext cx="1516380"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10/20/2020</a:t>
            </a:fld>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5228" r="-1522"/>
          <a:stretch/>
        </p:blipFill>
        <p:spPr>
          <a:xfrm>
            <a:off x="0" y="1"/>
            <a:ext cx="2072640" cy="1453899"/>
          </a:xfrm>
          <a:prstGeom prst="rect">
            <a:avLst/>
          </a:prstGeom>
        </p:spPr>
      </p:pic>
    </p:spTree>
    <p:extLst>
      <p:ext uri="{BB962C8B-B14F-4D97-AF65-F5344CB8AC3E}">
        <p14:creationId xmlns:p14="http://schemas.microsoft.com/office/powerpoint/2010/main" val="31034065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4" r:id="rId10"/>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231359897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migos10-20-20powerinnumberscheckin.surveyanalytics.com/" TargetMode="Externa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3.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4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hyperlink" Target="https://10-20-20powerinnumberssurvey.surveyanalytics.com/" TargetMode="External"/><Relationship Id="rId2" Type="http://schemas.openxmlformats.org/officeDocument/2006/relationships/image" Target="../media/image37.pn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D99B19-FB8C-483D-A650-4955B89E1D47}"/>
              </a:ext>
            </a:extLst>
          </p:cNvPr>
          <p:cNvSpPr/>
          <p:nvPr/>
        </p:nvSpPr>
        <p:spPr>
          <a:xfrm>
            <a:off x="0" y="0"/>
            <a:ext cx="12192000" cy="6858000"/>
          </a:xfrm>
          <a:prstGeom prst="rect">
            <a:avLst/>
          </a:prstGeom>
          <a:solidFill>
            <a:srgbClr val="FFFFFF">
              <a:lumMod val="95000"/>
            </a:srgbClr>
          </a:solidFill>
          <a:ln w="12700" cap="flat" cmpd="sng" algn="ctr">
            <a:solidFill>
              <a:srgbClr val="FFFFFF">
                <a:lumMod val="9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1A1446"/>
              </a:solidFill>
              <a:effectLst/>
              <a:uLnTx/>
              <a:uFillTx/>
              <a:latin typeface="Arial"/>
              <a:ea typeface="+mn-ea"/>
              <a:cs typeface="+mn-cs"/>
            </a:endParaRPr>
          </a:p>
        </p:txBody>
      </p:sp>
      <p:sp>
        <p:nvSpPr>
          <p:cNvPr id="5" name="Rectangle 4">
            <a:extLst>
              <a:ext uri="{FF2B5EF4-FFF2-40B4-BE49-F238E27FC236}">
                <a16:creationId xmlns:a16="http://schemas.microsoft.com/office/drawing/2014/main" id="{988E641B-8539-4B5C-92B3-83B0BA80B9BA}"/>
              </a:ext>
            </a:extLst>
          </p:cNvPr>
          <p:cNvSpPr/>
          <p:nvPr/>
        </p:nvSpPr>
        <p:spPr>
          <a:xfrm>
            <a:off x="625747" y="3866008"/>
            <a:ext cx="10870259"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cs typeface="+mn-cs"/>
              </a:rPr>
              <a:t>Power In Numbers: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cs typeface="+mn-cs"/>
              </a:rPr>
              <a:t>El </a:t>
            </a:r>
            <a:r>
              <a:rPr kumimoji="0" lang="en-US" sz="5400" b="1" i="0" u="none" strike="noStrike" kern="1200" cap="none" spc="0" normalizeH="0" baseline="0" noProof="0" dirty="0" err="1">
                <a:ln>
                  <a:noFill/>
                </a:ln>
                <a:solidFill>
                  <a:srgbClr val="1A1446"/>
                </a:solidFill>
                <a:effectLst/>
                <a:uLnTx/>
                <a:uFillTx/>
                <a:latin typeface="Roboto" panose="02000000000000000000" pitchFamily="2" charset="0"/>
                <a:ea typeface="Roboto" panose="02000000000000000000" pitchFamily="2" charset="0"/>
                <a:cs typeface="+mn-cs"/>
              </a:rPr>
              <a:t>Poder</a:t>
            </a:r>
            <a:r>
              <a:rPr kumimoji="0" lang="en-US" sz="54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cs typeface="+mn-cs"/>
              </a:rPr>
              <a:t> </a:t>
            </a:r>
            <a:r>
              <a:rPr kumimoji="0" lang="en-US" sz="5400" b="1" i="0" u="none" strike="noStrike" kern="1200" cap="none" spc="0" normalizeH="0" baseline="0" noProof="0" dirty="0" err="1">
                <a:ln>
                  <a:noFill/>
                </a:ln>
                <a:solidFill>
                  <a:srgbClr val="1A1446"/>
                </a:solidFill>
                <a:effectLst/>
                <a:uLnTx/>
                <a:uFillTx/>
                <a:latin typeface="Roboto" panose="02000000000000000000" pitchFamily="2" charset="0"/>
                <a:ea typeface="Roboto" panose="02000000000000000000" pitchFamily="2" charset="0"/>
                <a:cs typeface="+mn-cs"/>
              </a:rPr>
              <a:t>en</a:t>
            </a:r>
            <a:r>
              <a:rPr kumimoji="0" lang="en-US" sz="54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cs typeface="+mn-cs"/>
              </a:rPr>
              <a:t> </a:t>
            </a:r>
            <a:r>
              <a:rPr kumimoji="0" lang="en-US" sz="5400" b="1" i="0" u="none" strike="noStrike" kern="1200" cap="none" spc="0" normalizeH="0" baseline="0" noProof="0" dirty="0" err="1">
                <a:ln>
                  <a:noFill/>
                </a:ln>
                <a:solidFill>
                  <a:srgbClr val="1A1446"/>
                </a:solidFill>
                <a:effectLst/>
                <a:uLnTx/>
                <a:uFillTx/>
                <a:latin typeface="Roboto" panose="02000000000000000000" pitchFamily="2" charset="0"/>
                <a:ea typeface="Roboto" panose="02000000000000000000" pitchFamily="2" charset="0"/>
                <a:cs typeface="+mn-cs"/>
              </a:rPr>
              <a:t>Numeros</a:t>
            </a:r>
            <a:endParaRPr kumimoji="0" lang="en-US" sz="54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cs typeface="+mn-cs"/>
            </a:endParaRPr>
          </a:p>
        </p:txBody>
      </p:sp>
      <p:sp>
        <p:nvSpPr>
          <p:cNvPr id="6" name="Rectangle 5">
            <a:extLst>
              <a:ext uri="{FF2B5EF4-FFF2-40B4-BE49-F238E27FC236}">
                <a16:creationId xmlns:a16="http://schemas.microsoft.com/office/drawing/2014/main" id="{36426FE0-1DEF-4170-9839-3457A459B16C}"/>
              </a:ext>
            </a:extLst>
          </p:cNvPr>
          <p:cNvSpPr/>
          <p:nvPr/>
        </p:nvSpPr>
        <p:spPr>
          <a:xfrm>
            <a:off x="0" y="3182492"/>
            <a:ext cx="2926848" cy="487826"/>
          </a:xfrm>
          <a:prstGeom prst="rect">
            <a:avLst/>
          </a:prstGeom>
          <a:solidFill>
            <a:srgbClr val="1A1446"/>
          </a:solidFill>
        </p:spPr>
        <p:txBody>
          <a:bodyPr wrap="square">
            <a:spAutoFit/>
          </a:bodyPr>
          <a:lstStyle/>
          <a:p>
            <a:pPr marL="6350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rPr>
              <a:t>October 20</a:t>
            </a:r>
          </a:p>
        </p:txBody>
      </p:sp>
      <p:pic>
        <p:nvPicPr>
          <p:cNvPr id="8" name="Picture 7">
            <a:extLst>
              <a:ext uri="{FF2B5EF4-FFF2-40B4-BE49-F238E27FC236}">
                <a16:creationId xmlns:a16="http://schemas.microsoft.com/office/drawing/2014/main" id="{D5EA0507-03E3-4B13-8260-51DD5D05AF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03695"/>
            <a:ext cx="12192000" cy="3150782"/>
          </a:xfrm>
          <a:prstGeom prst="rect">
            <a:avLst/>
          </a:prstGeom>
          <a:noFill/>
          <a:ln>
            <a:noFill/>
          </a:ln>
        </p:spPr>
      </p:pic>
      <p:pic>
        <p:nvPicPr>
          <p:cNvPr id="7" name="Picture 6">
            <a:extLst>
              <a:ext uri="{FF2B5EF4-FFF2-40B4-BE49-F238E27FC236}">
                <a16:creationId xmlns:a16="http://schemas.microsoft.com/office/drawing/2014/main" id="{CABB4D45-51C7-4B5E-A4F9-9A6C5BEB98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12919" y="3979631"/>
            <a:ext cx="4063181" cy="2774674"/>
          </a:xfrm>
          <a:prstGeom prst="rect">
            <a:avLst/>
          </a:prstGeom>
          <a:noFill/>
          <a:ln>
            <a:noFill/>
          </a:ln>
        </p:spPr>
      </p:pic>
    </p:spTree>
    <p:extLst>
      <p:ext uri="{BB962C8B-B14F-4D97-AF65-F5344CB8AC3E}">
        <p14:creationId xmlns:p14="http://schemas.microsoft.com/office/powerpoint/2010/main" val="213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54344733"/>
              </p:ext>
            </p:extLst>
          </p:nvPr>
        </p:nvGraphicFramePr>
        <p:xfrm>
          <a:off x="1365250" y="1371119"/>
          <a:ext cx="10312397" cy="5152357"/>
        </p:xfrm>
        <a:graphic>
          <a:graphicData uri="http://schemas.openxmlformats.org/drawingml/2006/table">
            <a:tbl>
              <a:tblPr firstRow="1" bandRow="1">
                <a:tableStyleId>{5C22544A-7EE6-4342-B048-85BDC9FD1C3A}</a:tableStyleId>
              </a:tblPr>
              <a:tblGrid>
                <a:gridCol w="485160">
                  <a:extLst>
                    <a:ext uri="{9D8B030D-6E8A-4147-A177-3AD203B41FA5}">
                      <a16:colId xmlns:a16="http://schemas.microsoft.com/office/drawing/2014/main" val="1832679963"/>
                    </a:ext>
                  </a:extLst>
                </a:gridCol>
                <a:gridCol w="1252199">
                  <a:extLst>
                    <a:ext uri="{9D8B030D-6E8A-4147-A177-3AD203B41FA5}">
                      <a16:colId xmlns:a16="http://schemas.microsoft.com/office/drawing/2014/main" val="2516218643"/>
                    </a:ext>
                  </a:extLst>
                </a:gridCol>
                <a:gridCol w="993935">
                  <a:extLst>
                    <a:ext uri="{9D8B030D-6E8A-4147-A177-3AD203B41FA5}">
                      <a16:colId xmlns:a16="http://schemas.microsoft.com/office/drawing/2014/main" val="3453330191"/>
                    </a:ext>
                  </a:extLst>
                </a:gridCol>
                <a:gridCol w="815759">
                  <a:extLst>
                    <a:ext uri="{9D8B030D-6E8A-4147-A177-3AD203B41FA5}">
                      <a16:colId xmlns:a16="http://schemas.microsoft.com/office/drawing/2014/main" val="478644226"/>
                    </a:ext>
                  </a:extLst>
                </a:gridCol>
                <a:gridCol w="815759">
                  <a:extLst>
                    <a:ext uri="{9D8B030D-6E8A-4147-A177-3AD203B41FA5}">
                      <a16:colId xmlns:a16="http://schemas.microsoft.com/office/drawing/2014/main" val="4246948149"/>
                    </a:ext>
                  </a:extLst>
                </a:gridCol>
                <a:gridCol w="815759">
                  <a:extLst>
                    <a:ext uri="{9D8B030D-6E8A-4147-A177-3AD203B41FA5}">
                      <a16:colId xmlns:a16="http://schemas.microsoft.com/office/drawing/2014/main" val="591620216"/>
                    </a:ext>
                  </a:extLst>
                </a:gridCol>
                <a:gridCol w="815759">
                  <a:extLst>
                    <a:ext uri="{9D8B030D-6E8A-4147-A177-3AD203B41FA5}">
                      <a16:colId xmlns:a16="http://schemas.microsoft.com/office/drawing/2014/main" val="1477101358"/>
                    </a:ext>
                  </a:extLst>
                </a:gridCol>
                <a:gridCol w="815759">
                  <a:extLst>
                    <a:ext uri="{9D8B030D-6E8A-4147-A177-3AD203B41FA5}">
                      <a16:colId xmlns:a16="http://schemas.microsoft.com/office/drawing/2014/main" val="1603753166"/>
                    </a:ext>
                  </a:extLst>
                </a:gridCol>
                <a:gridCol w="804633">
                  <a:extLst>
                    <a:ext uri="{9D8B030D-6E8A-4147-A177-3AD203B41FA5}">
                      <a16:colId xmlns:a16="http://schemas.microsoft.com/office/drawing/2014/main" val="2311600433"/>
                    </a:ext>
                  </a:extLst>
                </a:gridCol>
                <a:gridCol w="815759">
                  <a:extLst>
                    <a:ext uri="{9D8B030D-6E8A-4147-A177-3AD203B41FA5}">
                      <a16:colId xmlns:a16="http://schemas.microsoft.com/office/drawing/2014/main" val="2926587376"/>
                    </a:ext>
                  </a:extLst>
                </a:gridCol>
                <a:gridCol w="940958">
                  <a:extLst>
                    <a:ext uri="{9D8B030D-6E8A-4147-A177-3AD203B41FA5}">
                      <a16:colId xmlns:a16="http://schemas.microsoft.com/office/drawing/2014/main" val="2839062051"/>
                    </a:ext>
                  </a:extLst>
                </a:gridCol>
                <a:gridCol w="940958">
                  <a:extLst>
                    <a:ext uri="{9D8B030D-6E8A-4147-A177-3AD203B41FA5}">
                      <a16:colId xmlns:a16="http://schemas.microsoft.com/office/drawing/2014/main" val="1567778540"/>
                    </a:ext>
                  </a:extLst>
                </a:gridCol>
              </a:tblGrid>
              <a:tr h="392137">
                <a:tc>
                  <a:txBody>
                    <a:bodyPr/>
                    <a:lstStyle/>
                    <a:p>
                      <a:pPr algn="ctr" fontAlgn="b"/>
                      <a:r>
                        <a:rPr lang="en-US" sz="1400" b="1" dirty="0">
                          <a:effectLst/>
                        </a:rPr>
                        <a:t>Rank</a:t>
                      </a:r>
                    </a:p>
                  </a:txBody>
                  <a:tcPr marL="28575" marR="28575" marT="19050" marB="19050" anchor="ctr"/>
                </a:tc>
                <a:tc>
                  <a:txBody>
                    <a:bodyPr/>
                    <a:lstStyle/>
                    <a:p>
                      <a:pPr algn="ctr" fontAlgn="b"/>
                      <a:r>
                        <a:rPr lang="en-US" sz="1400" b="1" dirty="0">
                          <a:effectLst/>
                        </a:rPr>
                        <a:t>Place</a:t>
                      </a:r>
                    </a:p>
                  </a:txBody>
                  <a:tcPr marL="28575" marR="28575" marT="19050" marB="19050" anchor="ctr"/>
                </a:tc>
                <a:tc>
                  <a:txBody>
                    <a:bodyPr/>
                    <a:lstStyle/>
                    <a:p>
                      <a:pPr algn="ctr" fontAlgn="b"/>
                      <a:r>
                        <a:rPr lang="en-US" sz="1400" b="1" dirty="0">
                          <a:effectLst/>
                        </a:rPr>
                        <a:t>Census 2010</a:t>
                      </a:r>
                    </a:p>
                  </a:txBody>
                  <a:tcPr marL="28575" marR="28575" marT="19050" marB="19050" anchor="ctr"/>
                </a:tc>
                <a:tc>
                  <a:txBody>
                    <a:bodyPr/>
                    <a:lstStyle/>
                    <a:p>
                      <a:pPr algn="ctr" fontAlgn="b"/>
                      <a:r>
                        <a:rPr lang="en-US" sz="1400" b="1" dirty="0">
                          <a:effectLst/>
                        </a:rPr>
                        <a:t>2011</a:t>
                      </a:r>
                    </a:p>
                  </a:txBody>
                  <a:tcPr marL="28575" marR="28575" marT="19050" marB="19050" anchor="ctr"/>
                </a:tc>
                <a:tc>
                  <a:txBody>
                    <a:bodyPr/>
                    <a:lstStyle/>
                    <a:p>
                      <a:pPr algn="ctr" fontAlgn="b"/>
                      <a:r>
                        <a:rPr lang="en-US" sz="1400" b="1" dirty="0">
                          <a:effectLst/>
                        </a:rPr>
                        <a:t>2012</a:t>
                      </a:r>
                    </a:p>
                  </a:txBody>
                  <a:tcPr marL="28575" marR="28575" marT="19050" marB="19050" anchor="ctr"/>
                </a:tc>
                <a:tc>
                  <a:txBody>
                    <a:bodyPr/>
                    <a:lstStyle/>
                    <a:p>
                      <a:pPr algn="ctr" fontAlgn="b"/>
                      <a:r>
                        <a:rPr lang="en-US" sz="1400" b="1" dirty="0">
                          <a:effectLst/>
                        </a:rPr>
                        <a:t>2013</a:t>
                      </a:r>
                    </a:p>
                  </a:txBody>
                  <a:tcPr marL="28575" marR="28575" marT="19050" marB="19050" anchor="ctr"/>
                </a:tc>
                <a:tc>
                  <a:txBody>
                    <a:bodyPr/>
                    <a:lstStyle/>
                    <a:p>
                      <a:pPr algn="ctr" fontAlgn="b"/>
                      <a:r>
                        <a:rPr lang="en-US" sz="1400" b="1" dirty="0">
                          <a:effectLst/>
                        </a:rPr>
                        <a:t>2014</a:t>
                      </a:r>
                    </a:p>
                  </a:txBody>
                  <a:tcPr marL="28575" marR="28575" marT="19050" marB="19050" anchor="ctr"/>
                </a:tc>
                <a:tc>
                  <a:txBody>
                    <a:bodyPr/>
                    <a:lstStyle/>
                    <a:p>
                      <a:pPr algn="ctr" fontAlgn="b"/>
                      <a:r>
                        <a:rPr lang="en-US" sz="1400" b="1" dirty="0">
                          <a:effectLst/>
                        </a:rPr>
                        <a:t>2015</a:t>
                      </a:r>
                    </a:p>
                  </a:txBody>
                  <a:tcPr marL="28575" marR="28575" marT="19050" marB="19050" anchor="ctr"/>
                </a:tc>
                <a:tc>
                  <a:txBody>
                    <a:bodyPr/>
                    <a:lstStyle/>
                    <a:p>
                      <a:pPr algn="ctr" fontAlgn="b"/>
                      <a:r>
                        <a:rPr lang="en-US" sz="1400" b="1" dirty="0">
                          <a:effectLst/>
                        </a:rPr>
                        <a:t>2016</a:t>
                      </a:r>
                    </a:p>
                  </a:txBody>
                  <a:tcPr marL="28575" marR="28575" marT="19050" marB="19050" anchor="ctr"/>
                </a:tc>
                <a:tc>
                  <a:txBody>
                    <a:bodyPr/>
                    <a:lstStyle/>
                    <a:p>
                      <a:pPr algn="ctr" fontAlgn="b"/>
                      <a:r>
                        <a:rPr lang="en-US" sz="1400" b="1" dirty="0">
                          <a:effectLst/>
                        </a:rPr>
                        <a:t>2017</a:t>
                      </a:r>
                    </a:p>
                  </a:txBody>
                  <a:tcPr marL="28575" marR="28575" marT="19050" marB="19050" anchor="ctr"/>
                </a:tc>
                <a:tc>
                  <a:txBody>
                    <a:bodyPr/>
                    <a:lstStyle/>
                    <a:p>
                      <a:pPr algn="ctr" fontAlgn="b"/>
                      <a:r>
                        <a:rPr lang="en-US" sz="1400" b="1" dirty="0">
                          <a:effectLst/>
                        </a:rPr>
                        <a:t>2018</a:t>
                      </a:r>
                    </a:p>
                  </a:txBody>
                  <a:tcPr marL="28575" marR="28575" marT="19050" marB="19050" anchor="ctr"/>
                </a:tc>
                <a:tc>
                  <a:txBody>
                    <a:bodyPr/>
                    <a:lstStyle/>
                    <a:p>
                      <a:pPr algn="ctr" fontAlgn="b"/>
                      <a:r>
                        <a:rPr lang="en-US" sz="1400" b="1" dirty="0">
                          <a:effectLst/>
                        </a:rPr>
                        <a:t>2019</a:t>
                      </a:r>
                    </a:p>
                  </a:txBody>
                  <a:tcPr marL="28575" marR="28575" marT="19050" marB="19050" anchor="ctr"/>
                </a:tc>
                <a:extLst>
                  <a:ext uri="{0D108BD9-81ED-4DB2-BD59-A6C34878D82A}">
                    <a16:rowId xmlns:a16="http://schemas.microsoft.com/office/drawing/2014/main" val="996137896"/>
                  </a:ext>
                </a:extLst>
              </a:tr>
              <a:tr h="317348">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New York, NY</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8,175,133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8,272,948</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8,346,693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8,396,091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8,433,806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8,463,049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8,469,153</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8,437,478</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8,390,081</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8,336,817</a:t>
                      </a:r>
                    </a:p>
                  </a:txBody>
                  <a:tcPr marL="6350" marR="6350" marT="6350" marB="0" anchor="ctr"/>
                </a:tc>
                <a:extLst>
                  <a:ext uri="{0D108BD9-81ED-4DB2-BD59-A6C34878D82A}">
                    <a16:rowId xmlns:a16="http://schemas.microsoft.com/office/drawing/2014/main" val="1200481915"/>
                  </a:ext>
                </a:extLst>
              </a:tr>
              <a:tr h="317348">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Los Angeles, CA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3,792,621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3,820,876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3,851,202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3,881,622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3,909,901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3,938,568</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3,963,226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3,975,788</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3,977,596</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3,979,576</a:t>
                      </a:r>
                    </a:p>
                  </a:txBody>
                  <a:tcPr marL="6350" marR="6350" marT="6350" marB="0" anchor="ctr"/>
                </a:tc>
                <a:extLst>
                  <a:ext uri="{0D108BD9-81ED-4DB2-BD59-A6C34878D82A}">
                    <a16:rowId xmlns:a16="http://schemas.microsoft.com/office/drawing/2014/main" val="1381298939"/>
                  </a:ext>
                </a:extLst>
              </a:tr>
              <a:tr h="317348">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Chicago, IL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2,695,598</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2,708,114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2,719,141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2,725,731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2,727,066</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2,724,344</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2,716,723</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2,711,069</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2,701,423</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2,693,976</a:t>
                      </a:r>
                    </a:p>
                  </a:txBody>
                  <a:tcPr marL="6350" marR="6350" marT="6350" marB="0" anchor="ctr"/>
                </a:tc>
                <a:extLst>
                  <a:ext uri="{0D108BD9-81ED-4DB2-BD59-A6C34878D82A}">
                    <a16:rowId xmlns:a16="http://schemas.microsoft.com/office/drawing/2014/main" val="3550759809"/>
                  </a:ext>
                </a:extLst>
              </a:tr>
              <a:tr h="317348">
                <a:tc>
                  <a:txBody>
                    <a:bodyPr/>
                    <a:lstStyle/>
                    <a:p>
                      <a:pPr algn="ctr" fontAlgn="b"/>
                      <a:r>
                        <a:rPr lang="en-US" sz="1400" b="1"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Houston,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2,099,451</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2,126,032</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2,161,593</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2,199,391</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2,241,826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2,286,908</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2,309,544</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2,316,750</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2,318,573</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2,320,268</a:t>
                      </a:r>
                    </a:p>
                  </a:txBody>
                  <a:tcPr marL="6350" marR="6350" marT="6350" marB="0" anchor="ctr"/>
                </a:tc>
                <a:extLst>
                  <a:ext uri="{0D108BD9-81ED-4DB2-BD59-A6C34878D82A}">
                    <a16:rowId xmlns:a16="http://schemas.microsoft.com/office/drawing/2014/main" val="3252482039"/>
                  </a:ext>
                </a:extLst>
              </a:tr>
              <a:tr h="317348">
                <a:tc>
                  <a:txBody>
                    <a:bodyPr/>
                    <a:lstStyle/>
                    <a:p>
                      <a:pPr algn="ctr" fontAlgn="b"/>
                      <a:r>
                        <a:rPr lang="en-US" sz="14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Phoenix, AZ</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1,445,632</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1,469,796</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1,499,274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1,526,491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1,555,445</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1,583,690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1,612,199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1,633,560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1,654,675</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1,680,992</a:t>
                      </a:r>
                    </a:p>
                  </a:txBody>
                  <a:tcPr marL="6350" marR="6350" marT="6350" marB="0" anchor="ctr"/>
                </a:tc>
                <a:extLst>
                  <a:ext uri="{0D108BD9-81ED-4DB2-BD59-A6C34878D82A}">
                    <a16:rowId xmlns:a16="http://schemas.microsoft.com/office/drawing/2014/main" val="2963060421"/>
                  </a:ext>
                </a:extLst>
              </a:tr>
              <a:tr h="317348">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Philadelphia, PA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1,526,006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1,540,466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1,551,824</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1,558,313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1,565,460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1,571,065</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1,576,051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1,580,601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1,583,592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1,584,064</a:t>
                      </a:r>
                    </a:p>
                  </a:txBody>
                  <a:tcPr marL="6350" marR="6350" marT="6350" marB="0" anchor="ctr"/>
                </a:tc>
                <a:extLst>
                  <a:ext uri="{0D108BD9-81ED-4DB2-BD59-A6C34878D82A}">
                    <a16:rowId xmlns:a16="http://schemas.microsoft.com/office/drawing/2014/main" val="1116203004"/>
                  </a:ext>
                </a:extLst>
              </a:tr>
              <a:tr h="317348">
                <a:tc>
                  <a:txBody>
                    <a:bodyPr/>
                    <a:lstStyle/>
                    <a:p>
                      <a:pPr algn="ctr" fontAlgn="b"/>
                      <a:r>
                        <a:rPr lang="en-US" sz="1400" b="1"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San Antonio,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1,327,407</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1,357,120</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1,383,075</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1,408,339</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1,435,456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1,464,043</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1,487,843</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1,511,154</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1,530,016</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1,547,253</a:t>
                      </a:r>
                    </a:p>
                  </a:txBody>
                  <a:tcPr marL="6350" marR="6350" marT="6350" marB="0" anchor="ctr"/>
                </a:tc>
                <a:extLst>
                  <a:ext uri="{0D108BD9-81ED-4DB2-BD59-A6C34878D82A}">
                    <a16:rowId xmlns:a16="http://schemas.microsoft.com/office/drawing/2014/main" val="1313529378"/>
                  </a:ext>
                </a:extLst>
              </a:tr>
              <a:tr h="317348">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San Diego, CA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1,307,402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1,319,592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1,336,776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1,355,320</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1,375,831</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1,387,323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1,402,089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1,412,621</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1,421,917</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1,423,851</a:t>
                      </a:r>
                    </a:p>
                  </a:txBody>
                  <a:tcPr marL="6350" marR="6350" marT="6350" marB="0" anchor="ctr"/>
                </a:tc>
                <a:extLst>
                  <a:ext uri="{0D108BD9-81ED-4DB2-BD59-A6C34878D82A}">
                    <a16:rowId xmlns:a16="http://schemas.microsoft.com/office/drawing/2014/main" val="1887891042"/>
                  </a:ext>
                </a:extLst>
              </a:tr>
              <a:tr h="317348">
                <a:tc>
                  <a:txBody>
                    <a:bodyPr/>
                    <a:lstStyle/>
                    <a:p>
                      <a:pPr algn="ctr" fontAlgn="b"/>
                      <a:r>
                        <a:rPr lang="en-US" sz="1400" b="1"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Dallas,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1,197,816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1,218,282</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1,242,115</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1,258,835</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1,279,098</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1,301,329</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1,323,916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1,342,479</a:t>
                      </a:r>
                    </a:p>
                  </a:txBody>
                  <a:tcPr marL="6350" marR="6350" marT="6350" marB="0" anchor="ctr"/>
                </a:tc>
                <a:tc>
                  <a:txBody>
                    <a:bodyPr/>
                    <a:lstStyle/>
                    <a:p>
                      <a:pPr algn="r" fontAlgn="b"/>
                      <a:r>
                        <a:rPr lang="en-US" sz="1400" b="1" i="0" u="none" strike="noStrike" dirty="0">
                          <a:solidFill>
                            <a:srgbClr val="C00000"/>
                          </a:solidFill>
                          <a:effectLst/>
                          <a:latin typeface="Calibri" panose="020F0502020204030204" pitchFamily="34" charset="0"/>
                        </a:rPr>
                        <a:t>1,341,802</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1,343,573</a:t>
                      </a:r>
                    </a:p>
                  </a:txBody>
                  <a:tcPr marL="6350" marR="6350" marT="6350" marB="0" anchor="ctr"/>
                </a:tc>
                <a:extLst>
                  <a:ext uri="{0D108BD9-81ED-4DB2-BD59-A6C34878D82A}">
                    <a16:rowId xmlns:a16="http://schemas.microsoft.com/office/drawing/2014/main" val="3246197483"/>
                  </a:ext>
                </a:extLst>
              </a:tr>
              <a:tr h="317348">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San Jose, CA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945,942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970,369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983,530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1,001,279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1,014,273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1,025,980</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1,030,242</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1,032,335</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1,028,020</a:t>
                      </a:r>
                    </a:p>
                  </a:txBody>
                  <a:tcPr marL="6350" marR="6350" marT="6350" marB="0" anchor="ctr"/>
                </a:tc>
                <a:tc>
                  <a:txBody>
                    <a:bodyPr/>
                    <a:lstStyle/>
                    <a:p>
                      <a:pPr algn="r" fontAlgn="b"/>
                      <a:r>
                        <a:rPr lang="en-US" sz="1400" b="0" i="0" u="none" strike="noStrike" dirty="0">
                          <a:solidFill>
                            <a:srgbClr val="C00000"/>
                          </a:solidFill>
                          <a:effectLst/>
                          <a:latin typeface="Calibri" panose="020F0502020204030204" pitchFamily="34" charset="0"/>
                        </a:rPr>
                        <a:t>1,021,795</a:t>
                      </a:r>
                    </a:p>
                  </a:txBody>
                  <a:tcPr marL="6350" marR="6350" marT="6350" marB="0" anchor="ctr"/>
                </a:tc>
                <a:extLst>
                  <a:ext uri="{0D108BD9-81ED-4DB2-BD59-A6C34878D82A}">
                    <a16:rowId xmlns:a16="http://schemas.microsoft.com/office/drawing/2014/main" val="2999301524"/>
                  </a:ext>
                </a:extLst>
              </a:tr>
              <a:tr h="317348">
                <a:tc>
                  <a:txBody>
                    <a:bodyPr/>
                    <a:lstStyle/>
                    <a:p>
                      <a:pPr algn="ctr" fontAlgn="b"/>
                      <a:r>
                        <a:rPr lang="en-US" sz="14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Austin,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790,390</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828,459</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854,482</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875,003</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901,170</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921,114</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939,447</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951,553</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962,469</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978,908</a:t>
                      </a:r>
                    </a:p>
                  </a:txBody>
                  <a:tcPr marL="6350" marR="6350" marT="6350" marB="0" anchor="ctr"/>
                </a:tc>
                <a:extLst>
                  <a:ext uri="{0D108BD9-81ED-4DB2-BD59-A6C34878D82A}">
                    <a16:rowId xmlns:a16="http://schemas.microsoft.com/office/drawing/2014/main" val="2656660567"/>
                  </a:ext>
                </a:extLst>
              </a:tr>
              <a:tr h="317348">
                <a:tc>
                  <a:txBody>
                    <a:bodyPr/>
                    <a:lstStyle/>
                    <a:p>
                      <a:pPr algn="ctr" fontAlgn="b"/>
                      <a:r>
                        <a:rPr lang="en-US" sz="1400" b="0" i="0" u="none" strike="noStrike">
                          <a:solidFill>
                            <a:srgbClr val="000000"/>
                          </a:solidFill>
                          <a:effectLst/>
                          <a:latin typeface="Calibri" panose="020F0502020204030204" pitchFamily="34" charset="0"/>
                        </a:rPr>
                        <a:t>12</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Jacksonville, FL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821,784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829,609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837,013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842,735</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852,494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865,836</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880,520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892,025</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902,437</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911,507</a:t>
                      </a:r>
                    </a:p>
                  </a:txBody>
                  <a:tcPr marL="6350" marR="6350" marT="6350" marB="0" anchor="ctr"/>
                </a:tc>
                <a:extLst>
                  <a:ext uri="{0D108BD9-81ED-4DB2-BD59-A6C34878D82A}">
                    <a16:rowId xmlns:a16="http://schemas.microsoft.com/office/drawing/2014/main" val="3475081397"/>
                  </a:ext>
                </a:extLst>
              </a:tr>
              <a:tr h="317348">
                <a:tc>
                  <a:txBody>
                    <a:bodyPr/>
                    <a:lstStyle/>
                    <a:p>
                      <a:pPr algn="ctr" fontAlgn="b"/>
                      <a:r>
                        <a:rPr lang="en-US" sz="1400" b="1" i="0" u="none" strike="noStrike">
                          <a:solidFill>
                            <a:srgbClr val="000000"/>
                          </a:solidFill>
                          <a:effectLst/>
                          <a:latin typeface="Calibri" panose="020F0502020204030204" pitchFamily="34" charset="0"/>
                        </a:rPr>
                        <a:t>13</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Fort Worth,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741,206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764,142</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781,046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796,073</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815,057</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835,356</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856,177</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874,809</a:t>
                      </a:r>
                    </a:p>
                  </a:txBody>
                  <a:tcPr marL="6350" marR="6350" marT="6350" marB="0" anchor="ctr"/>
                </a:tc>
                <a:tc>
                  <a:txBody>
                    <a:bodyPr/>
                    <a:lstStyle/>
                    <a:p>
                      <a:pPr algn="r" fontAlgn="b"/>
                      <a:r>
                        <a:rPr lang="en-US" sz="1400" b="1" i="0" u="none" strike="noStrike">
                          <a:solidFill>
                            <a:srgbClr val="000000"/>
                          </a:solidFill>
                          <a:effectLst/>
                          <a:latin typeface="Calibri" panose="020F0502020204030204" pitchFamily="34" charset="0"/>
                        </a:rPr>
                        <a:t>893,216</a:t>
                      </a:r>
                    </a:p>
                  </a:txBody>
                  <a:tcPr marL="6350" marR="6350" marT="6350" marB="0" anchor="ctr"/>
                </a:tc>
                <a:tc>
                  <a:txBody>
                    <a:bodyPr/>
                    <a:lstStyle/>
                    <a:p>
                      <a:pPr algn="r" fontAlgn="b"/>
                      <a:r>
                        <a:rPr lang="en-US" sz="1400" b="1" i="0" u="none" strike="noStrike" dirty="0">
                          <a:solidFill>
                            <a:srgbClr val="000000"/>
                          </a:solidFill>
                          <a:effectLst/>
                          <a:latin typeface="Calibri" panose="020F0502020204030204" pitchFamily="34" charset="0"/>
                        </a:rPr>
                        <a:t>909,585</a:t>
                      </a:r>
                    </a:p>
                  </a:txBody>
                  <a:tcPr marL="6350" marR="6350" marT="6350" marB="0" anchor="ctr"/>
                </a:tc>
                <a:extLst>
                  <a:ext uri="{0D108BD9-81ED-4DB2-BD59-A6C34878D82A}">
                    <a16:rowId xmlns:a16="http://schemas.microsoft.com/office/drawing/2014/main" val="903840337"/>
                  </a:ext>
                </a:extLst>
              </a:tr>
              <a:tr h="317348">
                <a:tc>
                  <a:txBody>
                    <a:bodyPr/>
                    <a:lstStyle/>
                    <a:p>
                      <a:pPr algn="ctr" fontAlgn="b"/>
                      <a:r>
                        <a:rPr lang="en-US" sz="1400" b="0"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Columbus, OH</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787,033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800,607</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812,740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827,797</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841,673</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854,950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866,894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881,694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890,869</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898,553</a:t>
                      </a:r>
                    </a:p>
                  </a:txBody>
                  <a:tcPr marL="6350" marR="6350" marT="6350" marB="0" anchor="ctr"/>
                </a:tc>
                <a:extLst>
                  <a:ext uri="{0D108BD9-81ED-4DB2-BD59-A6C34878D82A}">
                    <a16:rowId xmlns:a16="http://schemas.microsoft.com/office/drawing/2014/main" val="3978602403"/>
                  </a:ext>
                </a:extLst>
              </a:tr>
              <a:tr h="317348">
                <a:tc>
                  <a:txBody>
                    <a:bodyPr/>
                    <a:lstStyle/>
                    <a:p>
                      <a:pPr algn="ctr" fontAlgn="b"/>
                      <a:r>
                        <a:rPr lang="en-US" sz="1400" b="0" i="0" u="none" strike="noStrike">
                          <a:solidFill>
                            <a:srgbClr val="000000"/>
                          </a:solidFill>
                          <a:effectLst/>
                          <a:latin typeface="Calibri" panose="020F0502020204030204" pitchFamily="34" charset="0"/>
                        </a:rPr>
                        <a:t>15</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Charlotte, NC</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731,424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754,829</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773,264</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792,047</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807,400</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825,668</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843,117</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860,002</a:t>
                      </a:r>
                    </a:p>
                  </a:txBody>
                  <a:tcPr marL="6350" marR="6350" marT="6350" marB="0" anchor="ctr"/>
                </a:tc>
                <a:tc>
                  <a:txBody>
                    <a:bodyPr/>
                    <a:lstStyle/>
                    <a:p>
                      <a:pPr algn="r" fontAlgn="b"/>
                      <a:r>
                        <a:rPr lang="en-US" sz="1400" b="0" i="0" u="none" strike="noStrike">
                          <a:solidFill>
                            <a:srgbClr val="000000"/>
                          </a:solidFill>
                          <a:effectLst/>
                          <a:latin typeface="Calibri" panose="020F0502020204030204" pitchFamily="34" charset="0"/>
                        </a:rPr>
                        <a:t>872,514</a:t>
                      </a:r>
                    </a:p>
                  </a:txBody>
                  <a:tcPr marL="6350" marR="6350" marT="6350" marB="0" anchor="ctr"/>
                </a:tc>
                <a:tc>
                  <a:txBody>
                    <a:bodyPr/>
                    <a:lstStyle/>
                    <a:p>
                      <a:pPr algn="r" fontAlgn="b"/>
                      <a:r>
                        <a:rPr lang="en-US" sz="1400" b="0" i="0" u="none" strike="noStrike" dirty="0">
                          <a:solidFill>
                            <a:srgbClr val="000000"/>
                          </a:solidFill>
                          <a:effectLst/>
                          <a:latin typeface="Calibri" panose="020F0502020204030204" pitchFamily="34" charset="0"/>
                        </a:rPr>
                        <a:t>885,708</a:t>
                      </a:r>
                    </a:p>
                  </a:txBody>
                  <a:tcPr marL="6350" marR="6350" marT="6350" marB="0" anchor="ctr"/>
                </a:tc>
                <a:extLst>
                  <a:ext uri="{0D108BD9-81ED-4DB2-BD59-A6C34878D82A}">
                    <a16:rowId xmlns:a16="http://schemas.microsoft.com/office/drawing/2014/main" val="1805083645"/>
                  </a:ext>
                </a:extLst>
              </a:tr>
            </a:tbl>
          </a:graphicData>
        </a:graphic>
      </p:graphicFrame>
      <p:sp>
        <p:nvSpPr>
          <p:cNvPr id="5" name="Rectangle 4"/>
          <p:cNvSpPr/>
          <p:nvPr/>
        </p:nvSpPr>
        <p:spPr>
          <a:xfrm>
            <a:off x="1600200" y="6523476"/>
            <a:ext cx="4572000" cy="264368"/>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U.S. Census  Bureau, 2019 Vintage Population Estimates</a:t>
            </a: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Largest U.S. Cities</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78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773764056"/>
              </p:ext>
            </p:extLst>
          </p:nvPr>
        </p:nvGraphicFramePr>
        <p:xfrm>
          <a:off x="1753621" y="1463686"/>
          <a:ext cx="8646657" cy="4943464"/>
        </p:xfrm>
        <a:graphic>
          <a:graphicData uri="http://schemas.openxmlformats.org/drawingml/2006/table">
            <a:tbl>
              <a:tblPr firstRow="1" bandRow="1">
                <a:tableStyleId>{5C22544A-7EE6-4342-B048-85BDC9FD1C3A}</a:tableStyleId>
              </a:tblPr>
              <a:tblGrid>
                <a:gridCol w="576580">
                  <a:extLst>
                    <a:ext uri="{9D8B030D-6E8A-4147-A177-3AD203B41FA5}">
                      <a16:colId xmlns:a16="http://schemas.microsoft.com/office/drawing/2014/main" val="4259437566"/>
                    </a:ext>
                  </a:extLst>
                </a:gridCol>
                <a:gridCol w="2964070">
                  <a:extLst>
                    <a:ext uri="{9D8B030D-6E8A-4147-A177-3AD203B41FA5}">
                      <a16:colId xmlns:a16="http://schemas.microsoft.com/office/drawing/2014/main" val="720989842"/>
                    </a:ext>
                  </a:extLst>
                </a:gridCol>
                <a:gridCol w="971329">
                  <a:extLst>
                    <a:ext uri="{9D8B030D-6E8A-4147-A177-3AD203B41FA5}">
                      <a16:colId xmlns:a16="http://schemas.microsoft.com/office/drawing/2014/main" val="983207012"/>
                    </a:ext>
                  </a:extLst>
                </a:gridCol>
                <a:gridCol w="1121134">
                  <a:extLst>
                    <a:ext uri="{9D8B030D-6E8A-4147-A177-3AD203B41FA5}">
                      <a16:colId xmlns:a16="http://schemas.microsoft.com/office/drawing/2014/main" val="1956377176"/>
                    </a:ext>
                  </a:extLst>
                </a:gridCol>
                <a:gridCol w="1242667">
                  <a:extLst>
                    <a:ext uri="{9D8B030D-6E8A-4147-A177-3AD203B41FA5}">
                      <a16:colId xmlns:a16="http://schemas.microsoft.com/office/drawing/2014/main" val="1101011030"/>
                    </a:ext>
                  </a:extLst>
                </a:gridCol>
                <a:gridCol w="935990">
                  <a:extLst>
                    <a:ext uri="{9D8B030D-6E8A-4147-A177-3AD203B41FA5}">
                      <a16:colId xmlns:a16="http://schemas.microsoft.com/office/drawing/2014/main" val="1716892498"/>
                    </a:ext>
                  </a:extLst>
                </a:gridCol>
                <a:gridCol w="834887">
                  <a:extLst>
                    <a:ext uri="{9D8B030D-6E8A-4147-A177-3AD203B41FA5}">
                      <a16:colId xmlns:a16="http://schemas.microsoft.com/office/drawing/2014/main" val="2910936382"/>
                    </a:ext>
                  </a:extLst>
                </a:gridCol>
              </a:tblGrid>
              <a:tr h="396741">
                <a:tc>
                  <a:txBody>
                    <a:bodyPr/>
                    <a:lstStyle/>
                    <a:p>
                      <a:pPr algn="ctr" fontAlgn="base" latinLnBrk="0"/>
                      <a:r>
                        <a:rPr lang="en-US" sz="1300" b="1" dirty="0">
                          <a:solidFill>
                            <a:schemeClr val="bg1"/>
                          </a:solidFill>
                          <a:effectLst/>
                          <a:latin typeface="Roboto"/>
                        </a:rPr>
                        <a:t>Rank</a:t>
                      </a:r>
                      <a:endParaRPr lang="en-US" sz="1300" dirty="0">
                        <a:solidFill>
                          <a:schemeClr val="bg1"/>
                        </a:solidFill>
                        <a:effectLst/>
                        <a:latin typeface="Roboto"/>
                      </a:endParaRPr>
                    </a:p>
                  </a:txBody>
                  <a:tcPr marL="60960" marR="60960" marT="30480" marB="30480" anchor="b"/>
                </a:tc>
                <a:tc>
                  <a:txBody>
                    <a:bodyPr/>
                    <a:lstStyle/>
                    <a:p>
                      <a:pPr algn="ctr" fontAlgn="base" latinLnBrk="0"/>
                      <a:r>
                        <a:rPr lang="en-US" sz="1300" b="1">
                          <a:solidFill>
                            <a:schemeClr val="bg1"/>
                          </a:solidFill>
                          <a:effectLst/>
                          <a:latin typeface="Roboto"/>
                        </a:rPr>
                        <a:t>Name</a:t>
                      </a:r>
                      <a:endParaRPr lang="en-US" sz="1300">
                        <a:solidFill>
                          <a:schemeClr val="bg1"/>
                        </a:solidFill>
                        <a:effectLst/>
                        <a:latin typeface="Roboto"/>
                      </a:endParaRPr>
                    </a:p>
                  </a:txBody>
                  <a:tcPr marL="60960" marR="60960" marT="30480" marB="30480" anchor="b"/>
                </a:tc>
                <a:tc>
                  <a:txBody>
                    <a:bodyPr/>
                    <a:lstStyle/>
                    <a:p>
                      <a:pPr algn="ctr" fontAlgn="base" latinLnBrk="0"/>
                      <a:r>
                        <a:rPr lang="en-US" sz="1300" b="1" dirty="0">
                          <a:solidFill>
                            <a:schemeClr val="bg1"/>
                          </a:solidFill>
                          <a:effectLst/>
                          <a:latin typeface="Roboto"/>
                        </a:rPr>
                        <a:t>April 1, 2010</a:t>
                      </a:r>
                      <a:endParaRPr lang="en-US" sz="1300" dirty="0">
                        <a:solidFill>
                          <a:schemeClr val="bg1"/>
                        </a:solidFill>
                        <a:effectLst/>
                        <a:latin typeface="Roboto"/>
                      </a:endParaRPr>
                    </a:p>
                  </a:txBody>
                  <a:tcPr marL="60960" marR="60960" marT="30480" marB="30480" anchor="b"/>
                </a:tc>
                <a:tc>
                  <a:txBody>
                    <a:bodyPr/>
                    <a:lstStyle/>
                    <a:p>
                      <a:pPr algn="ctr" fontAlgn="base" latinLnBrk="0"/>
                      <a:r>
                        <a:rPr lang="en-US" sz="1300" b="1" dirty="0">
                          <a:solidFill>
                            <a:schemeClr val="bg1"/>
                          </a:solidFill>
                          <a:effectLst/>
                          <a:latin typeface="Roboto"/>
                        </a:rPr>
                        <a:t>July 1, 2018</a:t>
                      </a:r>
                      <a:endParaRPr lang="en-US" sz="1300" dirty="0">
                        <a:solidFill>
                          <a:schemeClr val="bg1"/>
                        </a:solidFill>
                        <a:effectLst/>
                        <a:latin typeface="Roboto"/>
                      </a:endParaRPr>
                    </a:p>
                  </a:txBody>
                  <a:tcPr marL="60960" marR="60960" marT="30480" marB="30480" anchor="b"/>
                </a:tc>
                <a:tc>
                  <a:txBody>
                    <a:bodyPr/>
                    <a:lstStyle/>
                    <a:p>
                      <a:pPr algn="ctr" fontAlgn="base" latinLnBrk="0"/>
                      <a:r>
                        <a:rPr lang="en-US" sz="1300" b="1" dirty="0">
                          <a:solidFill>
                            <a:schemeClr val="bg1"/>
                          </a:solidFill>
                          <a:effectLst/>
                          <a:latin typeface="Roboto"/>
                        </a:rPr>
                        <a:t>July 1, 2019</a:t>
                      </a:r>
                      <a:endParaRPr lang="en-US" sz="1300" dirty="0">
                        <a:solidFill>
                          <a:schemeClr val="bg1"/>
                        </a:solidFill>
                        <a:effectLst/>
                        <a:latin typeface="Roboto"/>
                      </a:endParaRPr>
                    </a:p>
                  </a:txBody>
                  <a:tcPr marL="60960" marR="60960" marT="30480" marB="30480" anchor="b"/>
                </a:tc>
                <a:tc>
                  <a:txBody>
                    <a:bodyPr/>
                    <a:lstStyle/>
                    <a:p>
                      <a:pPr algn="ctr" fontAlgn="base" latinLnBrk="0"/>
                      <a:r>
                        <a:rPr lang="en-US" sz="1300" dirty="0">
                          <a:solidFill>
                            <a:schemeClr val="bg1"/>
                          </a:solidFill>
                          <a:effectLst/>
                          <a:latin typeface="Roboto"/>
                        </a:rPr>
                        <a:t>Numeric</a:t>
                      </a:r>
                      <a:r>
                        <a:rPr lang="en-US" sz="1300" baseline="0" dirty="0">
                          <a:solidFill>
                            <a:schemeClr val="bg1"/>
                          </a:solidFill>
                          <a:effectLst/>
                          <a:latin typeface="Roboto"/>
                        </a:rPr>
                        <a:t> Change</a:t>
                      </a:r>
                      <a:endParaRPr lang="en-US" sz="1300" dirty="0">
                        <a:solidFill>
                          <a:schemeClr val="bg1"/>
                        </a:solidFill>
                        <a:effectLst/>
                        <a:latin typeface="Roboto"/>
                      </a:endParaRPr>
                    </a:p>
                  </a:txBody>
                  <a:tcPr marL="60960" marR="60960" marT="30480" marB="30480" anchor="b"/>
                </a:tc>
                <a:tc>
                  <a:txBody>
                    <a:bodyPr/>
                    <a:lstStyle/>
                    <a:p>
                      <a:pPr algn="ctr" fontAlgn="base" latinLnBrk="0"/>
                      <a:r>
                        <a:rPr lang="en-US" sz="1300" b="1" dirty="0">
                          <a:solidFill>
                            <a:schemeClr val="bg1"/>
                          </a:solidFill>
                          <a:effectLst/>
                          <a:latin typeface="Roboto"/>
                        </a:rPr>
                        <a:t>Percent Change</a:t>
                      </a:r>
                      <a:endParaRPr lang="en-US" sz="1300" dirty="0">
                        <a:solidFill>
                          <a:schemeClr val="bg1"/>
                        </a:solidFill>
                        <a:effectLst/>
                        <a:latin typeface="Roboto"/>
                      </a:endParaRPr>
                    </a:p>
                  </a:txBody>
                  <a:tcPr marL="60960" marR="60960" marT="30480" marB="30480" anchor="b"/>
                </a:tc>
                <a:extLst>
                  <a:ext uri="{0D108BD9-81ED-4DB2-BD59-A6C34878D82A}">
                    <a16:rowId xmlns:a16="http://schemas.microsoft.com/office/drawing/2014/main" val="1414758493"/>
                  </a:ext>
                </a:extLst>
              </a:tr>
              <a:tr h="291691">
                <a:tc>
                  <a:txBody>
                    <a:bodyPr/>
                    <a:lstStyle/>
                    <a:p>
                      <a:pPr algn="ctr" fontAlgn="base" latinLnBrk="0"/>
                      <a:r>
                        <a:rPr lang="en-US" sz="1300" b="1" dirty="0">
                          <a:solidFill>
                            <a:srgbClr val="000000"/>
                          </a:solidFill>
                          <a:effectLst/>
                          <a:latin typeface="Roboto"/>
                        </a:rPr>
                        <a:t>1</a:t>
                      </a:r>
                    </a:p>
                  </a:txBody>
                  <a:tcPr marL="60960" marR="60960" marT="30480" marB="30480" anchor="b"/>
                </a:tc>
                <a:tc>
                  <a:txBody>
                    <a:bodyPr/>
                    <a:lstStyle/>
                    <a:p>
                      <a:pPr algn="l" fontAlgn="b"/>
                      <a:r>
                        <a:rPr lang="en-US" sz="1300" b="1" i="0" u="none" strike="noStrike" dirty="0">
                          <a:solidFill>
                            <a:srgbClr val="FFFFFF"/>
                          </a:solidFill>
                          <a:effectLst/>
                          <a:latin typeface="Calibri" panose="020F0502020204030204" pitchFamily="34" charset="0"/>
                        </a:rPr>
                        <a:t>.</a:t>
                      </a:r>
                      <a:r>
                        <a:rPr lang="en-US" sz="1300" b="1" i="0" u="none" strike="noStrike" dirty="0">
                          <a:solidFill>
                            <a:srgbClr val="000000"/>
                          </a:solidFill>
                          <a:effectLst/>
                          <a:latin typeface="Calibri" panose="020F0502020204030204" pitchFamily="34" charset="0"/>
                        </a:rPr>
                        <a:t>Dallas-Fort Worth-Arlington, TX</a:t>
                      </a:r>
                      <a:endParaRPr lang="en-US" sz="13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1" i="0" u="none" strike="noStrike">
                          <a:solidFill>
                            <a:srgbClr val="000000"/>
                          </a:solidFill>
                          <a:effectLst/>
                          <a:latin typeface="Calibri" panose="020F0502020204030204" pitchFamily="34" charset="0"/>
                        </a:rPr>
                        <a:t>6,366,537</a:t>
                      </a:r>
                    </a:p>
                  </a:txBody>
                  <a:tcPr marL="6350" marR="6350" marT="6350" marB="0" anchor="b"/>
                </a:tc>
                <a:tc>
                  <a:txBody>
                    <a:bodyPr/>
                    <a:lstStyle/>
                    <a:p>
                      <a:pPr algn="r" fontAlgn="b"/>
                      <a:r>
                        <a:rPr lang="en-US" sz="1300" b="1" i="0" u="none" strike="noStrike">
                          <a:solidFill>
                            <a:srgbClr val="000000"/>
                          </a:solidFill>
                          <a:effectLst/>
                          <a:latin typeface="Calibri" panose="020F0502020204030204" pitchFamily="34" charset="0"/>
                        </a:rPr>
                        <a:t>7,455,756</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7,573,136</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1,206,599</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19.0</a:t>
                      </a:r>
                    </a:p>
                  </a:txBody>
                  <a:tcPr marL="6350" marR="6350" marT="6350" marB="0" anchor="b"/>
                </a:tc>
                <a:extLst>
                  <a:ext uri="{0D108BD9-81ED-4DB2-BD59-A6C34878D82A}">
                    <a16:rowId xmlns:a16="http://schemas.microsoft.com/office/drawing/2014/main" val="3163341859"/>
                  </a:ext>
                </a:extLst>
              </a:tr>
              <a:tr h="291691">
                <a:tc>
                  <a:txBody>
                    <a:bodyPr/>
                    <a:lstStyle/>
                    <a:p>
                      <a:pPr algn="ctr" fontAlgn="base" latinLnBrk="0"/>
                      <a:r>
                        <a:rPr lang="en-US" sz="1300" b="1" dirty="0">
                          <a:solidFill>
                            <a:srgbClr val="000000"/>
                          </a:solidFill>
                          <a:effectLst/>
                          <a:latin typeface="Roboto"/>
                        </a:rPr>
                        <a:t>2</a:t>
                      </a:r>
                    </a:p>
                  </a:txBody>
                  <a:tcPr marL="60960" marR="60960" marT="30480" marB="30480" anchor="b"/>
                </a:tc>
                <a:tc>
                  <a:txBody>
                    <a:bodyPr/>
                    <a:lstStyle/>
                    <a:p>
                      <a:pPr algn="l" fontAlgn="b"/>
                      <a:r>
                        <a:rPr lang="en-US" sz="1300" b="1" i="0" u="none" strike="noStrike" dirty="0">
                          <a:solidFill>
                            <a:srgbClr val="FFFFFF"/>
                          </a:solidFill>
                          <a:effectLst/>
                          <a:latin typeface="Calibri" panose="020F0502020204030204" pitchFamily="34" charset="0"/>
                        </a:rPr>
                        <a:t>.</a:t>
                      </a:r>
                      <a:r>
                        <a:rPr lang="en-US" sz="1300" b="1" i="0" u="none" strike="noStrike" dirty="0">
                          <a:solidFill>
                            <a:srgbClr val="000000"/>
                          </a:solidFill>
                          <a:effectLst/>
                          <a:latin typeface="Calibri" panose="020F0502020204030204" pitchFamily="34" charset="0"/>
                        </a:rPr>
                        <a:t>Houston-The Woodlands-Sugar Land, TX</a:t>
                      </a:r>
                      <a:endParaRPr lang="en-US" sz="13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1" i="0" u="none" strike="noStrike">
                          <a:solidFill>
                            <a:srgbClr val="000000"/>
                          </a:solidFill>
                          <a:effectLst/>
                          <a:latin typeface="Calibri" panose="020F0502020204030204" pitchFamily="34" charset="0"/>
                        </a:rPr>
                        <a:t>5,920,487</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4,849,209</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7,066,141</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1,145,654</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19.4</a:t>
                      </a:r>
                    </a:p>
                  </a:txBody>
                  <a:tcPr marL="6350" marR="6350" marT="6350" marB="0" anchor="b"/>
                </a:tc>
                <a:extLst>
                  <a:ext uri="{0D108BD9-81ED-4DB2-BD59-A6C34878D82A}">
                    <a16:rowId xmlns:a16="http://schemas.microsoft.com/office/drawing/2014/main" val="3838007786"/>
                  </a:ext>
                </a:extLst>
              </a:tr>
              <a:tr h="291691">
                <a:tc>
                  <a:txBody>
                    <a:bodyPr/>
                    <a:lstStyle/>
                    <a:p>
                      <a:pPr algn="ctr" fontAlgn="base" latinLnBrk="0"/>
                      <a:r>
                        <a:rPr lang="en-US" sz="1300" dirty="0">
                          <a:solidFill>
                            <a:srgbClr val="000000"/>
                          </a:solidFill>
                          <a:effectLst/>
                          <a:latin typeface="Roboto"/>
                        </a:rPr>
                        <a:t>3</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Phoenix-Mesa-Chandler, AZ</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4,193,129</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4,849,209</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4,948,203</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755,074</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18.0</a:t>
                      </a:r>
                    </a:p>
                  </a:txBody>
                  <a:tcPr marL="6350" marR="6350" marT="6350" marB="0" anchor="b"/>
                </a:tc>
                <a:extLst>
                  <a:ext uri="{0D108BD9-81ED-4DB2-BD59-A6C34878D82A}">
                    <a16:rowId xmlns:a16="http://schemas.microsoft.com/office/drawing/2014/main" val="2715988985"/>
                  </a:ext>
                </a:extLst>
              </a:tr>
              <a:tr h="291691">
                <a:tc>
                  <a:txBody>
                    <a:bodyPr/>
                    <a:lstStyle/>
                    <a:p>
                      <a:pPr algn="ctr" fontAlgn="base" latinLnBrk="0"/>
                      <a:r>
                        <a:rPr lang="en-US" sz="1300" dirty="0">
                          <a:solidFill>
                            <a:srgbClr val="000000"/>
                          </a:solidFill>
                          <a:effectLst/>
                          <a:latin typeface="Roboto"/>
                        </a:rPr>
                        <a:t>4</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Atlanta-Sandy Springs-Alpharetta, GA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5,286,718</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6,976,147</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6,020,364</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733,646</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13.9</a:t>
                      </a:r>
                    </a:p>
                  </a:txBody>
                  <a:tcPr marL="6350" marR="6350" marT="6350" marB="0" anchor="b"/>
                </a:tc>
                <a:extLst>
                  <a:ext uri="{0D108BD9-81ED-4DB2-BD59-A6C34878D82A}">
                    <a16:rowId xmlns:a16="http://schemas.microsoft.com/office/drawing/2014/main" val="2269608905"/>
                  </a:ext>
                </a:extLst>
              </a:tr>
              <a:tr h="291691">
                <a:tc>
                  <a:txBody>
                    <a:bodyPr/>
                    <a:lstStyle/>
                    <a:p>
                      <a:pPr algn="ctr" fontAlgn="base" latinLnBrk="0"/>
                      <a:r>
                        <a:rPr lang="en-US" sz="1300" dirty="0">
                          <a:solidFill>
                            <a:srgbClr val="000000"/>
                          </a:solidFill>
                          <a:effectLst/>
                          <a:latin typeface="Roboto"/>
                        </a:rPr>
                        <a:t>5</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Washington-Arlington-Alexandria, DC-VA-MD-WV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5,649,688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5,945,303</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6,280,487</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630,799</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11.2</a:t>
                      </a:r>
                    </a:p>
                  </a:txBody>
                  <a:tcPr marL="6350" marR="6350" marT="6350" marB="0" anchor="b"/>
                </a:tc>
                <a:extLst>
                  <a:ext uri="{0D108BD9-81ED-4DB2-BD59-A6C34878D82A}">
                    <a16:rowId xmlns:a16="http://schemas.microsoft.com/office/drawing/2014/main" val="3198443434"/>
                  </a:ext>
                </a:extLst>
              </a:tr>
              <a:tr h="291691">
                <a:tc>
                  <a:txBody>
                    <a:bodyPr/>
                    <a:lstStyle/>
                    <a:p>
                      <a:pPr algn="ctr" fontAlgn="base" latinLnBrk="0"/>
                      <a:r>
                        <a:rPr lang="en-US" sz="1300" dirty="0">
                          <a:solidFill>
                            <a:srgbClr val="000000"/>
                          </a:solidFill>
                          <a:effectLst/>
                          <a:latin typeface="Roboto"/>
                        </a:rPr>
                        <a:t>6</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Miami-Fort Lauderdale-Pompano Beach, FL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5,566,274</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6,143,837</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6,166,488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600,214</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10.8</a:t>
                      </a:r>
                    </a:p>
                  </a:txBody>
                  <a:tcPr marL="6350" marR="6350" marT="6350" marB="0" anchor="b"/>
                </a:tc>
                <a:extLst>
                  <a:ext uri="{0D108BD9-81ED-4DB2-BD59-A6C34878D82A}">
                    <a16:rowId xmlns:a16="http://schemas.microsoft.com/office/drawing/2014/main" val="2758596255"/>
                  </a:ext>
                </a:extLst>
              </a:tr>
              <a:tr h="291691">
                <a:tc>
                  <a:txBody>
                    <a:bodyPr/>
                    <a:lstStyle/>
                    <a:p>
                      <a:pPr algn="ctr" fontAlgn="base" latinLnBrk="0"/>
                      <a:r>
                        <a:rPr lang="en-US" sz="1300" dirty="0">
                          <a:solidFill>
                            <a:srgbClr val="000000"/>
                          </a:solidFill>
                          <a:effectLst/>
                          <a:latin typeface="Roboto"/>
                        </a:rPr>
                        <a:t>7</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Seattle-Tacoma-Bellevue, WA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3,439,808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3,935,179</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3,979,845</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540,037</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3669025150"/>
                  </a:ext>
                </a:extLst>
              </a:tr>
              <a:tr h="291691">
                <a:tc>
                  <a:txBody>
                    <a:bodyPr/>
                    <a:lstStyle/>
                    <a:p>
                      <a:pPr algn="ctr" fontAlgn="base" latinLnBrk="0"/>
                      <a:r>
                        <a:rPr lang="en-US" sz="1300" b="1" dirty="0">
                          <a:solidFill>
                            <a:srgbClr val="000000"/>
                          </a:solidFill>
                          <a:effectLst/>
                          <a:latin typeface="Roboto"/>
                        </a:rPr>
                        <a:t>8</a:t>
                      </a:r>
                    </a:p>
                  </a:txBody>
                  <a:tcPr marL="60960" marR="60960" marT="30480" marB="30480" anchor="b"/>
                </a:tc>
                <a:tc>
                  <a:txBody>
                    <a:bodyPr/>
                    <a:lstStyle/>
                    <a:p>
                      <a:pPr algn="l" fontAlgn="b"/>
                      <a:r>
                        <a:rPr lang="en-US" sz="1300" b="1" i="0" u="none" strike="noStrike" dirty="0">
                          <a:solidFill>
                            <a:srgbClr val="FFFFFF"/>
                          </a:solidFill>
                          <a:effectLst/>
                          <a:latin typeface="Calibri" panose="020F0502020204030204" pitchFamily="34" charset="0"/>
                        </a:rPr>
                        <a:t>.</a:t>
                      </a:r>
                      <a:r>
                        <a:rPr lang="en-US" sz="1300" b="1" i="0" u="none" strike="noStrike" dirty="0">
                          <a:solidFill>
                            <a:srgbClr val="000000"/>
                          </a:solidFill>
                          <a:effectLst/>
                          <a:latin typeface="Calibri" panose="020F0502020204030204" pitchFamily="34" charset="0"/>
                        </a:rPr>
                        <a:t>Austin-Round Rock-Georgetown, TX </a:t>
                      </a:r>
                      <a:endParaRPr lang="en-US" sz="13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1" i="0" u="none" strike="noStrike">
                          <a:solidFill>
                            <a:srgbClr val="000000"/>
                          </a:solidFill>
                          <a:effectLst/>
                          <a:latin typeface="Calibri" panose="020F0502020204030204" pitchFamily="34" charset="0"/>
                        </a:rPr>
                        <a:t>1,716,323</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2,165,497</a:t>
                      </a:r>
                    </a:p>
                  </a:txBody>
                  <a:tcPr marL="6350" marR="6350" marT="6350" marB="0" anchor="b"/>
                </a:tc>
                <a:tc>
                  <a:txBody>
                    <a:bodyPr/>
                    <a:lstStyle/>
                    <a:p>
                      <a:pPr algn="r" fontAlgn="b"/>
                      <a:r>
                        <a:rPr lang="en-US" sz="1300" b="1" i="0" u="none" strike="noStrike">
                          <a:solidFill>
                            <a:srgbClr val="000000"/>
                          </a:solidFill>
                          <a:effectLst/>
                          <a:latin typeface="Calibri" panose="020F0502020204030204" pitchFamily="34" charset="0"/>
                        </a:rPr>
                        <a:t>2,227,083</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510,760</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29.8</a:t>
                      </a:r>
                    </a:p>
                  </a:txBody>
                  <a:tcPr marL="6350" marR="6350" marT="6350" marB="0" anchor="b"/>
                </a:tc>
                <a:extLst>
                  <a:ext uri="{0D108BD9-81ED-4DB2-BD59-A6C34878D82A}">
                    <a16:rowId xmlns:a16="http://schemas.microsoft.com/office/drawing/2014/main" val="3587055786"/>
                  </a:ext>
                </a:extLst>
              </a:tr>
              <a:tr h="291691">
                <a:tc>
                  <a:txBody>
                    <a:bodyPr/>
                    <a:lstStyle/>
                    <a:p>
                      <a:pPr algn="ctr" fontAlgn="base" latinLnBrk="0"/>
                      <a:r>
                        <a:rPr lang="en-US" sz="1300" b="0" dirty="0">
                          <a:solidFill>
                            <a:srgbClr val="000000"/>
                          </a:solidFill>
                          <a:effectLst/>
                          <a:latin typeface="Roboto"/>
                        </a:rPr>
                        <a:t>9</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Orlando-Kissimmee-Sanford, FL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2,134,399</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2,574,838</a:t>
                      </a: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2,608,147</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473,748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22.2</a:t>
                      </a:r>
                    </a:p>
                  </a:txBody>
                  <a:tcPr marL="6350" marR="6350" marT="6350" marB="0" anchor="b"/>
                </a:tc>
                <a:extLst>
                  <a:ext uri="{0D108BD9-81ED-4DB2-BD59-A6C34878D82A}">
                    <a16:rowId xmlns:a16="http://schemas.microsoft.com/office/drawing/2014/main" val="3382925926"/>
                  </a:ext>
                </a:extLst>
              </a:tr>
              <a:tr h="291691">
                <a:tc>
                  <a:txBody>
                    <a:bodyPr/>
                    <a:lstStyle/>
                    <a:p>
                      <a:pPr algn="ctr" fontAlgn="base" latinLnBrk="0"/>
                      <a:r>
                        <a:rPr lang="en-US" sz="1300" dirty="0">
                          <a:solidFill>
                            <a:srgbClr val="000000"/>
                          </a:solidFill>
                          <a:effectLst/>
                          <a:latin typeface="Roboto"/>
                        </a:rPr>
                        <a:t>10</a:t>
                      </a:r>
                    </a:p>
                  </a:txBody>
                  <a:tcPr marL="60960" marR="60960" marT="30480" marB="30480" anchor="b"/>
                </a:tc>
                <a:tc>
                  <a:txBody>
                    <a:bodyPr/>
                    <a:lstStyle/>
                    <a:p>
                      <a:pPr algn="l" fontAlgn="b"/>
                      <a:r>
                        <a:rPr lang="it-IT" sz="1300" b="0" i="0" u="none" strike="noStrike" dirty="0">
                          <a:solidFill>
                            <a:srgbClr val="FFFFFF"/>
                          </a:solidFill>
                          <a:effectLst/>
                          <a:latin typeface="Calibri" panose="020F0502020204030204" pitchFamily="34" charset="0"/>
                        </a:rPr>
                        <a:t>.</a:t>
                      </a:r>
                      <a:r>
                        <a:rPr lang="it-IT" sz="1300" b="0" i="0" u="none" strike="noStrike" dirty="0">
                          <a:solidFill>
                            <a:srgbClr val="000000"/>
                          </a:solidFill>
                          <a:effectLst/>
                          <a:latin typeface="Calibri" panose="020F0502020204030204" pitchFamily="34" charset="0"/>
                        </a:rPr>
                        <a:t>Riverside-San Bernardino-Ontario, CA </a:t>
                      </a:r>
                      <a:endParaRPr lang="it-IT"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4,224,948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4,612,542</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4,650,631</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425,683</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10.1</a:t>
                      </a:r>
                    </a:p>
                  </a:txBody>
                  <a:tcPr marL="6350" marR="6350" marT="6350" marB="0" anchor="b"/>
                </a:tc>
                <a:extLst>
                  <a:ext uri="{0D108BD9-81ED-4DB2-BD59-A6C34878D82A}">
                    <a16:rowId xmlns:a16="http://schemas.microsoft.com/office/drawing/2014/main" val="3766273993"/>
                  </a:ext>
                </a:extLst>
              </a:tr>
              <a:tr h="291691">
                <a:tc>
                  <a:txBody>
                    <a:bodyPr/>
                    <a:lstStyle/>
                    <a:p>
                      <a:pPr algn="ctr" fontAlgn="base" latinLnBrk="0"/>
                      <a:r>
                        <a:rPr lang="en-US" sz="1300" dirty="0">
                          <a:solidFill>
                            <a:srgbClr val="000000"/>
                          </a:solidFill>
                          <a:effectLst/>
                          <a:latin typeface="Roboto"/>
                        </a:rPr>
                        <a:t>11</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Denver-Aurora-Lakewood, CO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2,543,608</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2,931,665</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2,967,239</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423,631</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16.7</a:t>
                      </a:r>
                    </a:p>
                  </a:txBody>
                  <a:tcPr marL="6350" marR="6350" marT="6350" marB="0" anchor="b"/>
                </a:tc>
                <a:extLst>
                  <a:ext uri="{0D108BD9-81ED-4DB2-BD59-A6C34878D82A}">
                    <a16:rowId xmlns:a16="http://schemas.microsoft.com/office/drawing/2014/main" val="3160837458"/>
                  </a:ext>
                </a:extLst>
              </a:tr>
              <a:tr h="291691">
                <a:tc>
                  <a:txBody>
                    <a:bodyPr/>
                    <a:lstStyle/>
                    <a:p>
                      <a:pPr algn="ctr" fontAlgn="base" latinLnBrk="0"/>
                      <a:r>
                        <a:rPr lang="en-US" sz="1300" dirty="0">
                          <a:solidFill>
                            <a:srgbClr val="000000"/>
                          </a:solidFill>
                          <a:effectLst/>
                          <a:latin typeface="Roboto"/>
                        </a:rPr>
                        <a:t>12</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Tampa-St. Petersburg-Clearwater, FL</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a:solidFill>
                            <a:srgbClr val="000000"/>
                          </a:solidFill>
                          <a:effectLst/>
                          <a:latin typeface="Calibri" panose="020F0502020204030204" pitchFamily="34" charset="0"/>
                        </a:rPr>
                        <a:t>2,783,485</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3,154,649</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3,194,831</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411,346</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14.8</a:t>
                      </a:r>
                    </a:p>
                  </a:txBody>
                  <a:tcPr marL="6350" marR="6350" marT="6350" marB="0" anchor="b"/>
                </a:tc>
                <a:extLst>
                  <a:ext uri="{0D108BD9-81ED-4DB2-BD59-A6C34878D82A}">
                    <a16:rowId xmlns:a16="http://schemas.microsoft.com/office/drawing/2014/main" val="709184271"/>
                  </a:ext>
                </a:extLst>
              </a:tr>
              <a:tr h="291691">
                <a:tc>
                  <a:txBody>
                    <a:bodyPr/>
                    <a:lstStyle/>
                    <a:p>
                      <a:pPr algn="ctr" fontAlgn="base" latinLnBrk="0"/>
                      <a:r>
                        <a:rPr lang="en-US" sz="1300" b="1" dirty="0">
                          <a:solidFill>
                            <a:srgbClr val="000000"/>
                          </a:solidFill>
                          <a:effectLst/>
                          <a:latin typeface="Roboto"/>
                        </a:rPr>
                        <a:t>13</a:t>
                      </a:r>
                    </a:p>
                  </a:txBody>
                  <a:tcPr marL="60960" marR="60960" marT="30480" marB="30480" anchor="b"/>
                </a:tc>
                <a:tc>
                  <a:txBody>
                    <a:bodyPr/>
                    <a:lstStyle/>
                    <a:p>
                      <a:pPr algn="l" fontAlgn="b"/>
                      <a:r>
                        <a:rPr lang="en-US" sz="1300" b="1" i="0" u="none" strike="noStrike" dirty="0">
                          <a:solidFill>
                            <a:srgbClr val="FFFFFF"/>
                          </a:solidFill>
                          <a:effectLst/>
                          <a:latin typeface="Calibri" panose="020F0502020204030204" pitchFamily="34" charset="0"/>
                        </a:rPr>
                        <a:t>.</a:t>
                      </a:r>
                      <a:r>
                        <a:rPr lang="en-US" sz="1300" b="1" i="0" u="none" strike="noStrike" dirty="0">
                          <a:solidFill>
                            <a:srgbClr val="000000"/>
                          </a:solidFill>
                          <a:effectLst/>
                          <a:latin typeface="Calibri" panose="020F0502020204030204" pitchFamily="34" charset="0"/>
                        </a:rPr>
                        <a:t>San Antonio-New Braunfels, TX </a:t>
                      </a:r>
                      <a:endParaRPr lang="en-US" sz="13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2,142,520</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2,512,379</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2,550,960</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408,440</a:t>
                      </a:r>
                    </a:p>
                  </a:txBody>
                  <a:tcPr marL="6350" marR="6350" marT="6350" marB="0" anchor="b"/>
                </a:tc>
                <a:tc>
                  <a:txBody>
                    <a:bodyPr/>
                    <a:lstStyle/>
                    <a:p>
                      <a:pPr algn="r" fontAlgn="b"/>
                      <a:r>
                        <a:rPr lang="en-US" sz="1300" b="1" i="0" u="none" strike="noStrike" dirty="0">
                          <a:solidFill>
                            <a:srgbClr val="000000"/>
                          </a:solidFill>
                          <a:effectLst/>
                          <a:latin typeface="Calibri" panose="020F0502020204030204" pitchFamily="34" charset="0"/>
                        </a:rPr>
                        <a:t>19.1</a:t>
                      </a:r>
                    </a:p>
                  </a:txBody>
                  <a:tcPr marL="6350" marR="6350" marT="6350" marB="0" anchor="b"/>
                </a:tc>
                <a:extLst>
                  <a:ext uri="{0D108BD9-81ED-4DB2-BD59-A6C34878D82A}">
                    <a16:rowId xmlns:a16="http://schemas.microsoft.com/office/drawing/2014/main" val="2121149627"/>
                  </a:ext>
                </a:extLst>
              </a:tr>
              <a:tr h="291691">
                <a:tc>
                  <a:txBody>
                    <a:bodyPr/>
                    <a:lstStyle/>
                    <a:p>
                      <a:pPr algn="ctr" fontAlgn="base" latinLnBrk="0"/>
                      <a:r>
                        <a:rPr lang="en-US" sz="1300" dirty="0">
                          <a:solidFill>
                            <a:srgbClr val="000000"/>
                          </a:solidFill>
                          <a:effectLst/>
                          <a:latin typeface="Roboto"/>
                        </a:rPr>
                        <a:t>14</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San Francisco-Oakland-Berkeley, CA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4,335,593</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4,726,314</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4,731,803</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396,210</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9.1</a:t>
                      </a:r>
                    </a:p>
                  </a:txBody>
                  <a:tcPr marL="6350" marR="6350" marT="6350" marB="0" anchor="b"/>
                </a:tc>
                <a:extLst>
                  <a:ext uri="{0D108BD9-81ED-4DB2-BD59-A6C34878D82A}">
                    <a16:rowId xmlns:a16="http://schemas.microsoft.com/office/drawing/2014/main" val="4014707977"/>
                  </a:ext>
                </a:extLst>
              </a:tr>
              <a:tr h="291691">
                <a:tc>
                  <a:txBody>
                    <a:bodyPr/>
                    <a:lstStyle/>
                    <a:p>
                      <a:pPr algn="ctr" fontAlgn="base" latinLnBrk="0"/>
                      <a:r>
                        <a:rPr lang="en-US" sz="1300" dirty="0">
                          <a:solidFill>
                            <a:srgbClr val="000000"/>
                          </a:solidFill>
                          <a:effectLst/>
                          <a:latin typeface="Roboto"/>
                        </a:rPr>
                        <a:t>15</a:t>
                      </a:r>
                    </a:p>
                  </a:txBody>
                  <a:tcPr marL="60960" marR="60960" marT="30480" marB="30480" anchor="b"/>
                </a:tc>
                <a:tc>
                  <a:txBody>
                    <a:bodyPr/>
                    <a:lstStyle/>
                    <a:p>
                      <a:pPr algn="l" fontAlgn="b"/>
                      <a:r>
                        <a:rPr lang="en-US" sz="1300" b="0" i="0" u="none" strike="noStrike" dirty="0">
                          <a:solidFill>
                            <a:srgbClr val="FFFFFF"/>
                          </a:solidFill>
                          <a:effectLst/>
                          <a:latin typeface="Calibri" panose="020F0502020204030204" pitchFamily="34" charset="0"/>
                        </a:rPr>
                        <a:t>.</a:t>
                      </a:r>
                      <a:r>
                        <a:rPr lang="en-US" sz="1300" b="0" i="0" u="none" strike="noStrike" dirty="0">
                          <a:solidFill>
                            <a:srgbClr val="000000"/>
                          </a:solidFill>
                          <a:effectLst/>
                          <a:latin typeface="Calibri" panose="020F0502020204030204" pitchFamily="34" charset="0"/>
                        </a:rPr>
                        <a:t>Charlotte-Concord-Gastonia, NC-SC </a:t>
                      </a:r>
                      <a:endParaRPr lang="en-US" sz="13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2,243,963</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2,592,950</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2,636,883</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392,920</a:t>
                      </a:r>
                    </a:p>
                  </a:txBody>
                  <a:tcPr marL="6350" marR="6350" marT="6350" marB="0" anchor="b"/>
                </a:tc>
                <a:tc>
                  <a:txBody>
                    <a:bodyPr/>
                    <a:lstStyle/>
                    <a:p>
                      <a:pPr algn="r" fontAlgn="b"/>
                      <a:r>
                        <a:rPr lang="en-US" sz="1300" b="0" i="0" u="none" strike="noStrike" dirty="0">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610811356"/>
                  </a:ext>
                </a:extLst>
              </a:tr>
            </a:tbl>
          </a:graphicData>
        </a:graphic>
      </p:graphicFrame>
      <p:sp>
        <p:nvSpPr>
          <p:cNvPr id="4" name="Slide Number Placeholder 3"/>
          <p:cNvSpPr>
            <a:spLocks noGrp="1"/>
          </p:cNvSpPr>
          <p:nvPr>
            <p:ph type="sldNum" sz="quarter" idx="4294967295"/>
          </p:nvPr>
        </p:nvSpPr>
        <p:spPr>
          <a:xfrm>
            <a:off x="11101388" y="6407150"/>
            <a:ext cx="109061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Rectangle 6"/>
          <p:cNvSpPr/>
          <p:nvPr/>
        </p:nvSpPr>
        <p:spPr>
          <a:xfrm>
            <a:off x="1600200" y="6523476"/>
            <a:ext cx="4572000" cy="264368"/>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U.S. Census  Bureau, 2019 Vintage Population Estimates</a:t>
            </a: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Top 15 Metros in Numeric Growth</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6612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89125420"/>
              </p:ext>
            </p:extLst>
          </p:nvPr>
        </p:nvGraphicFramePr>
        <p:xfrm>
          <a:off x="1550990" y="1433324"/>
          <a:ext cx="9550398" cy="4973826"/>
        </p:xfrm>
        <a:graphic>
          <a:graphicData uri="http://schemas.openxmlformats.org/drawingml/2006/table">
            <a:tbl>
              <a:tblPr firstRow="1" bandRow="1">
                <a:tableStyleId>{5C22544A-7EE6-4342-B048-85BDC9FD1C3A}</a:tableStyleId>
              </a:tblPr>
              <a:tblGrid>
                <a:gridCol w="1591733">
                  <a:extLst>
                    <a:ext uri="{9D8B030D-6E8A-4147-A177-3AD203B41FA5}">
                      <a16:colId xmlns:a16="http://schemas.microsoft.com/office/drawing/2014/main" val="3553276116"/>
                    </a:ext>
                  </a:extLst>
                </a:gridCol>
                <a:gridCol w="1591733">
                  <a:extLst>
                    <a:ext uri="{9D8B030D-6E8A-4147-A177-3AD203B41FA5}">
                      <a16:colId xmlns:a16="http://schemas.microsoft.com/office/drawing/2014/main" val="2757991346"/>
                    </a:ext>
                  </a:extLst>
                </a:gridCol>
                <a:gridCol w="1591733">
                  <a:extLst>
                    <a:ext uri="{9D8B030D-6E8A-4147-A177-3AD203B41FA5}">
                      <a16:colId xmlns:a16="http://schemas.microsoft.com/office/drawing/2014/main" val="2807526533"/>
                    </a:ext>
                  </a:extLst>
                </a:gridCol>
                <a:gridCol w="1591733">
                  <a:extLst>
                    <a:ext uri="{9D8B030D-6E8A-4147-A177-3AD203B41FA5}">
                      <a16:colId xmlns:a16="http://schemas.microsoft.com/office/drawing/2014/main" val="3299370875"/>
                    </a:ext>
                  </a:extLst>
                </a:gridCol>
                <a:gridCol w="1591733">
                  <a:extLst>
                    <a:ext uri="{9D8B030D-6E8A-4147-A177-3AD203B41FA5}">
                      <a16:colId xmlns:a16="http://schemas.microsoft.com/office/drawing/2014/main" val="1611338343"/>
                    </a:ext>
                  </a:extLst>
                </a:gridCol>
                <a:gridCol w="1591733">
                  <a:extLst>
                    <a:ext uri="{9D8B030D-6E8A-4147-A177-3AD203B41FA5}">
                      <a16:colId xmlns:a16="http://schemas.microsoft.com/office/drawing/2014/main" val="2869220387"/>
                    </a:ext>
                  </a:extLst>
                </a:gridCol>
              </a:tblGrid>
              <a:tr h="292578">
                <a:tc rowSpan="2">
                  <a:txBody>
                    <a:bodyPr/>
                    <a:lstStyle/>
                    <a:p>
                      <a:pPr algn="ctr" fontAlgn="ctr"/>
                      <a:r>
                        <a:rPr lang="en-US" sz="1400" b="1" i="0" u="none" strike="noStrike" dirty="0">
                          <a:solidFill>
                            <a:schemeClr val="bg1"/>
                          </a:solidFill>
                          <a:effectLst/>
                          <a:latin typeface="Calibri" panose="020F0502020204030204" pitchFamily="34" charset="0"/>
                        </a:rPr>
                        <a:t>Rank</a:t>
                      </a:r>
                    </a:p>
                  </a:txBody>
                  <a:tcPr marL="6350" marR="6350" marT="6350" marB="0" anchor="ctr"/>
                </a:tc>
                <a:tc rowSpan="2">
                  <a:txBody>
                    <a:bodyPr/>
                    <a:lstStyle/>
                    <a:p>
                      <a:pPr algn="ctr" fontAlgn="ctr"/>
                      <a:r>
                        <a:rPr lang="en-US" sz="1400" b="1" i="0" u="none" strike="noStrike" dirty="0">
                          <a:solidFill>
                            <a:schemeClr val="bg1"/>
                          </a:solidFill>
                          <a:effectLst/>
                          <a:latin typeface="Calibri" panose="020F0502020204030204" pitchFamily="34" charset="0"/>
                        </a:rPr>
                        <a:t>Geographic Area</a:t>
                      </a:r>
                    </a:p>
                  </a:txBody>
                  <a:tcPr marL="6350" marR="6350" marT="6350" marB="0" anchor="ctr"/>
                </a:tc>
                <a:tc gridSpan="2">
                  <a:txBody>
                    <a:bodyPr/>
                    <a:lstStyle/>
                    <a:p>
                      <a:pPr algn="ctr" fontAlgn="ctr"/>
                      <a:r>
                        <a:rPr lang="en-US" sz="1400" b="1" i="0" u="none" strike="noStrike" dirty="0">
                          <a:solidFill>
                            <a:schemeClr val="bg1"/>
                          </a:solidFill>
                          <a:effectLst/>
                          <a:latin typeface="Calibri" panose="020F0502020204030204" pitchFamily="34" charset="0"/>
                        </a:rPr>
                        <a:t>Population Estimate</a:t>
                      </a:r>
                    </a:p>
                  </a:txBody>
                  <a:tcPr marL="6350" marR="6350" marT="6350" marB="0" anchor="ctr"/>
                </a:tc>
                <a:tc hMerge="1">
                  <a:txBody>
                    <a:bodyPr/>
                    <a:lstStyle/>
                    <a:p>
                      <a:endParaRPr lang="en-US"/>
                    </a:p>
                  </a:txBody>
                  <a:tcPr/>
                </a:tc>
                <a:tc gridSpan="2">
                  <a:txBody>
                    <a:bodyPr/>
                    <a:lstStyle/>
                    <a:p>
                      <a:pPr algn="ctr" fontAlgn="ctr"/>
                      <a:r>
                        <a:rPr lang="en-US" sz="1400" b="1" i="0" u="none" strike="noStrike" dirty="0">
                          <a:solidFill>
                            <a:schemeClr val="bg1"/>
                          </a:solidFill>
                          <a:effectLst/>
                          <a:latin typeface="Calibri" panose="020F0502020204030204" pitchFamily="34" charset="0"/>
                        </a:rPr>
                        <a:t>Change, 2018 to 2019</a:t>
                      </a:r>
                    </a:p>
                  </a:txBody>
                  <a:tcPr marL="6350" marR="6350" marT="6350" marB="0" anchor="ctr"/>
                </a:tc>
                <a:tc hMerge="1">
                  <a:txBody>
                    <a:bodyPr/>
                    <a:lstStyle/>
                    <a:p>
                      <a:endParaRPr lang="en-US"/>
                    </a:p>
                  </a:txBody>
                  <a:tcPr/>
                </a:tc>
                <a:extLst>
                  <a:ext uri="{0D108BD9-81ED-4DB2-BD59-A6C34878D82A}">
                    <a16:rowId xmlns:a16="http://schemas.microsoft.com/office/drawing/2014/main" val="599023484"/>
                  </a:ext>
                </a:extLst>
              </a:tr>
              <a:tr h="292578">
                <a:tc vMerge="1">
                  <a:txBody>
                    <a:bodyPr/>
                    <a:lstStyle/>
                    <a:p>
                      <a:endParaRPr lang="en-US"/>
                    </a:p>
                  </a:txBody>
                  <a:tcPr/>
                </a:tc>
                <a:tc vMerge="1">
                  <a:txBody>
                    <a:bodyPr/>
                    <a:lstStyle/>
                    <a:p>
                      <a:endParaRPr lang="en-US"/>
                    </a:p>
                  </a:txBody>
                  <a:tcPr/>
                </a:tc>
                <a:tc>
                  <a:txBody>
                    <a:bodyPr/>
                    <a:lstStyle/>
                    <a:p>
                      <a:pPr algn="ctr" fontAlgn="ctr"/>
                      <a:r>
                        <a:rPr lang="en-US" sz="1400" b="1" i="0" u="none" strike="noStrike" dirty="0">
                          <a:solidFill>
                            <a:schemeClr val="bg1"/>
                          </a:solidFill>
                          <a:effectLst/>
                          <a:latin typeface="Calibri" panose="020F0502020204030204" pitchFamily="34" charset="0"/>
                        </a:rPr>
                        <a:t>July 1, 2018</a:t>
                      </a:r>
                    </a:p>
                  </a:txBody>
                  <a:tcPr marL="6350" marR="6350" marT="6350" marB="0" anchor="ctr">
                    <a:solidFill>
                      <a:schemeClr val="accent1"/>
                    </a:solidFill>
                  </a:tcPr>
                </a:tc>
                <a:tc>
                  <a:txBody>
                    <a:bodyPr/>
                    <a:lstStyle/>
                    <a:p>
                      <a:pPr algn="ctr" fontAlgn="ctr"/>
                      <a:r>
                        <a:rPr lang="en-US" sz="1400" b="1" i="0" u="none" strike="noStrike" dirty="0">
                          <a:solidFill>
                            <a:schemeClr val="bg1"/>
                          </a:solidFill>
                          <a:effectLst/>
                          <a:latin typeface="Calibri" panose="020F0502020204030204" pitchFamily="34" charset="0"/>
                        </a:rPr>
                        <a:t>July 1, 2019</a:t>
                      </a:r>
                    </a:p>
                  </a:txBody>
                  <a:tcPr marL="6350" marR="6350" marT="6350" marB="0" anchor="ctr">
                    <a:solidFill>
                      <a:schemeClr val="accent1"/>
                    </a:solidFill>
                  </a:tcPr>
                </a:tc>
                <a:tc>
                  <a:txBody>
                    <a:bodyPr/>
                    <a:lstStyle/>
                    <a:p>
                      <a:pPr algn="ctr" fontAlgn="ctr"/>
                      <a:r>
                        <a:rPr lang="en-US" sz="1400" b="1" i="0" u="none" strike="noStrike" dirty="0">
                          <a:solidFill>
                            <a:schemeClr val="bg1"/>
                          </a:solidFill>
                          <a:effectLst/>
                          <a:latin typeface="Calibri" panose="020F0502020204030204" pitchFamily="34" charset="0"/>
                        </a:rPr>
                        <a:t>Number</a:t>
                      </a:r>
                    </a:p>
                  </a:txBody>
                  <a:tcPr marL="6350" marR="6350" marT="6350" marB="0" anchor="ctr">
                    <a:solidFill>
                      <a:schemeClr val="accent1"/>
                    </a:solidFill>
                  </a:tcPr>
                </a:tc>
                <a:tc>
                  <a:txBody>
                    <a:bodyPr/>
                    <a:lstStyle/>
                    <a:p>
                      <a:pPr algn="ctr" fontAlgn="ctr"/>
                      <a:r>
                        <a:rPr lang="en-US" sz="1400" b="1" i="0" u="none" strike="noStrike" dirty="0">
                          <a:solidFill>
                            <a:schemeClr val="bg1"/>
                          </a:solidFill>
                          <a:effectLst/>
                          <a:latin typeface="Calibri" panose="020F0502020204030204" pitchFamily="34" charset="0"/>
                        </a:rPr>
                        <a:t>Percent</a:t>
                      </a:r>
                    </a:p>
                  </a:txBody>
                  <a:tcPr marL="6350" marR="6350" marT="6350" marB="0" anchor="ctr">
                    <a:solidFill>
                      <a:schemeClr val="accent1"/>
                    </a:solidFill>
                  </a:tcPr>
                </a:tc>
                <a:extLst>
                  <a:ext uri="{0D108BD9-81ED-4DB2-BD59-A6C34878D82A}">
                    <a16:rowId xmlns:a16="http://schemas.microsoft.com/office/drawing/2014/main" val="3511222819"/>
                  </a:ext>
                </a:extLst>
              </a:tr>
              <a:tr h="292578">
                <a:tc>
                  <a:txBody>
                    <a:bodyPr/>
                    <a:lstStyle/>
                    <a:p>
                      <a:pPr algn="ctr" fontAlgn="b"/>
                      <a:r>
                        <a:rPr lang="en-US" sz="1400" b="1" i="0" u="none" strike="noStrike">
                          <a:solidFill>
                            <a:srgbClr val="000000"/>
                          </a:solidFill>
                          <a:effectLst/>
                          <a:latin typeface="Calibri" panose="020F0502020204030204" pitchFamily="34" charset="0"/>
                        </a:rPr>
                        <a:t>1</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Leander,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55,924</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62,608</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6,684</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12.0</a:t>
                      </a:r>
                    </a:p>
                  </a:txBody>
                  <a:tcPr marL="6350" marR="6350" marT="6350" marB="0" anchor="b"/>
                </a:tc>
                <a:extLst>
                  <a:ext uri="{0D108BD9-81ED-4DB2-BD59-A6C34878D82A}">
                    <a16:rowId xmlns:a16="http://schemas.microsoft.com/office/drawing/2014/main" val="524527216"/>
                  </a:ext>
                </a:extLst>
              </a:tr>
              <a:tr h="292578">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Apex, NC</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53,859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59,300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5,441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10.1</a:t>
                      </a:r>
                    </a:p>
                  </a:txBody>
                  <a:tcPr marL="6350" marR="6350" marT="6350" marB="0" anchor="b"/>
                </a:tc>
                <a:extLst>
                  <a:ext uri="{0D108BD9-81ED-4DB2-BD59-A6C34878D82A}">
                    <a16:rowId xmlns:a16="http://schemas.microsoft.com/office/drawing/2014/main" val="3460154257"/>
                  </a:ext>
                </a:extLst>
              </a:tr>
              <a:tr h="292578">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Chico, CA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94,342</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103,301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8,959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9.5</a:t>
                      </a:r>
                    </a:p>
                  </a:txBody>
                  <a:tcPr marL="6350" marR="6350" marT="6350" marB="0" anchor="b"/>
                </a:tc>
                <a:extLst>
                  <a:ext uri="{0D108BD9-81ED-4DB2-BD59-A6C34878D82A}">
                    <a16:rowId xmlns:a16="http://schemas.microsoft.com/office/drawing/2014/main" val="2275369180"/>
                  </a:ext>
                </a:extLst>
              </a:tr>
              <a:tr h="292578">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Doral, FL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60,762</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65,741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4,979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8.2</a:t>
                      </a:r>
                    </a:p>
                  </a:txBody>
                  <a:tcPr marL="6350" marR="6350" marT="6350" marB="0" anchor="b"/>
                </a:tc>
                <a:extLst>
                  <a:ext uri="{0D108BD9-81ED-4DB2-BD59-A6C34878D82A}">
                    <a16:rowId xmlns:a16="http://schemas.microsoft.com/office/drawing/2014/main" val="2554366541"/>
                  </a:ext>
                </a:extLst>
              </a:tr>
              <a:tr h="292578">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Bentonville, 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51,103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54,909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3,806</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7.4</a:t>
                      </a:r>
                    </a:p>
                  </a:txBody>
                  <a:tcPr marL="6350" marR="6350" marT="6350" marB="0" anchor="b"/>
                </a:tc>
                <a:extLst>
                  <a:ext uri="{0D108BD9-81ED-4DB2-BD59-A6C34878D82A}">
                    <a16:rowId xmlns:a16="http://schemas.microsoft.com/office/drawing/2014/main" val="873313765"/>
                  </a:ext>
                </a:extLst>
              </a:tr>
              <a:tr h="292578">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Meridian, ID</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106,464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114,161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7,697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7.2</a:t>
                      </a:r>
                    </a:p>
                  </a:txBody>
                  <a:tcPr marL="6350" marR="6350" marT="6350" marB="0" anchor="b"/>
                </a:tc>
                <a:extLst>
                  <a:ext uri="{0D108BD9-81ED-4DB2-BD59-A6C34878D82A}">
                    <a16:rowId xmlns:a16="http://schemas.microsoft.com/office/drawing/2014/main" val="1607786573"/>
                  </a:ext>
                </a:extLst>
              </a:tr>
              <a:tr h="292578">
                <a:tc>
                  <a:txBody>
                    <a:bodyPr/>
                    <a:lstStyle/>
                    <a:p>
                      <a:pPr algn="ctr" fontAlgn="b"/>
                      <a:r>
                        <a:rPr lang="en-US" sz="1400" b="1"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Georgetown,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74,275</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79,604</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5,329</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7.2</a:t>
                      </a:r>
                    </a:p>
                  </a:txBody>
                  <a:tcPr marL="6350" marR="6350" marT="6350" marB="0" anchor="b"/>
                </a:tc>
                <a:extLst>
                  <a:ext uri="{0D108BD9-81ED-4DB2-BD59-A6C34878D82A}">
                    <a16:rowId xmlns:a16="http://schemas.microsoft.com/office/drawing/2014/main" val="3381971150"/>
                  </a:ext>
                </a:extLst>
              </a:tr>
              <a:tr h="292578">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Buckeye, AZ</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74,339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79,620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5,281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7.1</a:t>
                      </a:r>
                    </a:p>
                  </a:txBody>
                  <a:tcPr marL="6350" marR="6350" marT="6350" marB="0" anchor="b"/>
                </a:tc>
                <a:extLst>
                  <a:ext uri="{0D108BD9-81ED-4DB2-BD59-A6C34878D82A}">
                    <a16:rowId xmlns:a16="http://schemas.microsoft.com/office/drawing/2014/main" val="4216532125"/>
                  </a:ext>
                </a:extLst>
              </a:tr>
              <a:tr h="292578">
                <a:tc>
                  <a:txBody>
                    <a:bodyPr/>
                    <a:lstStyle/>
                    <a:p>
                      <a:pPr algn="ctr" fontAlgn="b"/>
                      <a:r>
                        <a:rPr lang="en-US" sz="1400" b="1"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New Braunfels,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84,495</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90,209</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5,714</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6.8</a:t>
                      </a:r>
                    </a:p>
                  </a:txBody>
                  <a:tcPr marL="6350" marR="6350" marT="6350" marB="0" anchor="b"/>
                </a:tc>
                <a:extLst>
                  <a:ext uri="{0D108BD9-81ED-4DB2-BD59-A6C34878D82A}">
                    <a16:rowId xmlns:a16="http://schemas.microsoft.com/office/drawing/2014/main" val="3830312639"/>
                  </a:ext>
                </a:extLst>
              </a:tr>
              <a:tr h="292578">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Redmond, WA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67,436</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71,929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4,493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6.7</a:t>
                      </a:r>
                    </a:p>
                  </a:txBody>
                  <a:tcPr marL="6350" marR="6350" marT="6350" marB="0" anchor="b"/>
                </a:tc>
                <a:extLst>
                  <a:ext uri="{0D108BD9-81ED-4DB2-BD59-A6C34878D82A}">
                    <a16:rowId xmlns:a16="http://schemas.microsoft.com/office/drawing/2014/main" val="1089739368"/>
                  </a:ext>
                </a:extLst>
              </a:tr>
              <a:tr h="292578">
                <a:tc>
                  <a:txBody>
                    <a:bodyPr/>
                    <a:lstStyle/>
                    <a:p>
                      <a:pPr algn="ctr" fontAlgn="b"/>
                      <a:r>
                        <a:rPr lang="en-US" sz="14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400" b="1" i="0" u="none" strike="noStrike" dirty="0">
                          <a:solidFill>
                            <a:srgbClr val="000000"/>
                          </a:solidFill>
                          <a:effectLst/>
                          <a:latin typeface="Calibri" panose="020F0502020204030204" pitchFamily="34" charset="0"/>
                        </a:rPr>
                        <a:t>Frisco, TX</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188,452</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200,490</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12,038</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2211202687"/>
                  </a:ext>
                </a:extLst>
              </a:tr>
              <a:tr h="292578">
                <a:tc>
                  <a:txBody>
                    <a:bodyPr/>
                    <a:lstStyle/>
                    <a:p>
                      <a:pPr algn="ctr" fontAlgn="b"/>
                      <a:r>
                        <a:rPr lang="en-US" sz="1400" b="0" i="0" u="none" strike="noStrike">
                          <a:solidFill>
                            <a:srgbClr val="000000"/>
                          </a:solidFill>
                          <a:effectLst/>
                          <a:latin typeface="Calibri" panose="020F0502020204030204" pitchFamily="34" charset="0"/>
                        </a:rPr>
                        <a:t>12</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Fort Myers, FL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82,229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87,103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4,874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5.9</a:t>
                      </a:r>
                    </a:p>
                  </a:txBody>
                  <a:tcPr marL="6350" marR="6350" marT="6350" marB="0" anchor="b"/>
                </a:tc>
                <a:extLst>
                  <a:ext uri="{0D108BD9-81ED-4DB2-BD59-A6C34878D82A}">
                    <a16:rowId xmlns:a16="http://schemas.microsoft.com/office/drawing/2014/main" val="648008477"/>
                  </a:ext>
                </a:extLst>
              </a:tr>
              <a:tr h="292578">
                <a:tc>
                  <a:txBody>
                    <a:bodyPr/>
                    <a:lstStyle/>
                    <a:p>
                      <a:pPr algn="ctr" fontAlgn="b"/>
                      <a:r>
                        <a:rPr lang="en-US" sz="1400" b="0" i="0" u="none" strike="noStrike">
                          <a:solidFill>
                            <a:srgbClr val="000000"/>
                          </a:solidFill>
                          <a:effectLst/>
                          <a:latin typeface="Calibri" panose="020F0502020204030204" pitchFamily="34" charset="0"/>
                        </a:rPr>
                        <a:t>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Lehi, UT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65,958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69,724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3,766</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5.7</a:t>
                      </a:r>
                    </a:p>
                  </a:txBody>
                  <a:tcPr marL="6350" marR="6350" marT="6350" marB="0" anchor="b"/>
                </a:tc>
                <a:extLst>
                  <a:ext uri="{0D108BD9-81ED-4DB2-BD59-A6C34878D82A}">
                    <a16:rowId xmlns:a16="http://schemas.microsoft.com/office/drawing/2014/main" val="535199231"/>
                  </a:ext>
                </a:extLst>
              </a:tr>
              <a:tr h="292578">
                <a:tc>
                  <a:txBody>
                    <a:bodyPr/>
                    <a:lstStyle/>
                    <a:p>
                      <a:pPr algn="ctr" fontAlgn="b"/>
                      <a:r>
                        <a:rPr lang="en-US" sz="1400" b="0"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Castle Rock, CO</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65,000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68,484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3,484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5.4</a:t>
                      </a:r>
                    </a:p>
                  </a:txBody>
                  <a:tcPr marL="6350" marR="6350" marT="6350" marB="0" anchor="b"/>
                </a:tc>
                <a:extLst>
                  <a:ext uri="{0D108BD9-81ED-4DB2-BD59-A6C34878D82A}">
                    <a16:rowId xmlns:a16="http://schemas.microsoft.com/office/drawing/2014/main" val="3982510280"/>
                  </a:ext>
                </a:extLst>
              </a:tr>
              <a:tr h="292578">
                <a:tc>
                  <a:txBody>
                    <a:bodyPr/>
                    <a:lstStyle/>
                    <a:p>
                      <a:pPr algn="ctr" fontAlgn="b"/>
                      <a:r>
                        <a:rPr lang="en-US" sz="1400" b="0" i="0" u="none" strike="noStrike">
                          <a:solidFill>
                            <a:srgbClr val="000000"/>
                          </a:solidFill>
                          <a:effectLst/>
                          <a:latin typeface="Calibri" panose="020F0502020204030204" pitchFamily="34" charset="0"/>
                        </a:rPr>
                        <a:t>15</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Milpitas, CA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80,208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84,196</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3,988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5.0</a:t>
                      </a:r>
                    </a:p>
                  </a:txBody>
                  <a:tcPr marL="6350" marR="6350" marT="6350" marB="0" anchor="b"/>
                </a:tc>
                <a:extLst>
                  <a:ext uri="{0D108BD9-81ED-4DB2-BD59-A6C34878D82A}">
                    <a16:rowId xmlns:a16="http://schemas.microsoft.com/office/drawing/2014/main" val="1138377511"/>
                  </a:ext>
                </a:extLst>
              </a:tr>
            </a:tbl>
          </a:graphicData>
        </a:graphic>
      </p:graphicFrame>
      <p:sp>
        <p:nvSpPr>
          <p:cNvPr id="4" name="Slide Number Placeholder 3"/>
          <p:cNvSpPr>
            <a:spLocks noGrp="1"/>
          </p:cNvSpPr>
          <p:nvPr>
            <p:ph type="sldNum" sz="quarter" idx="4294967295"/>
          </p:nvPr>
        </p:nvSpPr>
        <p:spPr>
          <a:xfrm>
            <a:off x="11101388" y="6407150"/>
            <a:ext cx="109061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Rectangle 5"/>
          <p:cNvSpPr/>
          <p:nvPr/>
        </p:nvSpPr>
        <p:spPr>
          <a:xfrm>
            <a:off x="1600200" y="6523478"/>
            <a:ext cx="8600440" cy="26520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U.S. Census  Bureau, 2019 Vintage Population Estimates; Note: among places with populations of 50,000 or more in 2018 </a:t>
            </a: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15 Fastest Growing Large Cities and Towns between</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2018-2019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636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13</a:t>
            </a:fld>
            <a:endParaRPr lang="en-US" dirty="0"/>
          </a:p>
        </p:txBody>
      </p:sp>
      <p:sp>
        <p:nvSpPr>
          <p:cNvPr id="3" name="Content Placeholder 2"/>
          <p:cNvSpPr txBox="1">
            <a:spLocks/>
          </p:cNvSpPr>
          <p:nvPr/>
        </p:nvSpPr>
        <p:spPr>
          <a:xfrm>
            <a:off x="1716250" y="1032141"/>
            <a:ext cx="9896630" cy="5482959"/>
          </a:xfrm>
          <a:prstGeom prst="rect">
            <a:avLst/>
          </a:prstGeom>
        </p:spPr>
        <p:txBody>
          <a:bodyPr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srgbClr val="205493"/>
                </a:solidFill>
                <a:latin typeface="Century Gothic" panose="020B0502020202020204" pitchFamily="34" charset="0"/>
              </a:rPr>
              <a:t>Questions?</a:t>
            </a:r>
            <a:endParaRPr kumimoji="0" lang="en-US" sz="4000" b="1" i="0" u="none" strike="noStrike" kern="1200" cap="none" spc="0" normalizeH="0" baseline="0" noProof="0" dirty="0">
              <a:ln>
                <a:noFill/>
              </a:ln>
              <a:solidFill>
                <a:srgbClr val="205493"/>
              </a:solidFill>
              <a:effectLst/>
              <a:uLnTx/>
              <a:uFillTx/>
              <a:latin typeface="Century Gothic" panose="020B0502020202020204" pitchFamily="34" charset="0"/>
            </a:endParaRPr>
          </a:p>
        </p:txBody>
      </p:sp>
    </p:spTree>
    <p:extLst>
      <p:ext uri="{BB962C8B-B14F-4D97-AF65-F5344CB8AC3E}">
        <p14:creationId xmlns:p14="http://schemas.microsoft.com/office/powerpoint/2010/main" val="362993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86" y="134476"/>
            <a:ext cx="8417988" cy="6723529"/>
          </a:xfrm>
          <a:prstGeom prst="rect">
            <a:avLst/>
          </a:prstGeom>
        </p:spPr>
      </p:pic>
      <p:sp>
        <p:nvSpPr>
          <p:cNvPr id="3" name="TextBox 2"/>
          <p:cNvSpPr txBox="1"/>
          <p:nvPr/>
        </p:nvSpPr>
        <p:spPr>
          <a:xfrm>
            <a:off x="247917" y="6329878"/>
            <a:ext cx="9006919"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As Texas grows, it ages and continues to diversify.</a:t>
            </a:r>
          </a:p>
        </p:txBody>
      </p:sp>
    </p:spTree>
    <p:extLst>
      <p:ext uri="{BB962C8B-B14F-4D97-AF65-F5344CB8AC3E}">
        <p14:creationId xmlns:p14="http://schemas.microsoft.com/office/powerpoint/2010/main" val="243584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574" y="514349"/>
            <a:ext cx="12090828" cy="5634991"/>
          </a:xfrm>
          <a:prstGeom prst="rect">
            <a:avLst/>
          </a:prstGeom>
        </p:spPr>
      </p:pic>
    </p:spTree>
    <p:extLst>
      <p:ext uri="{BB962C8B-B14F-4D97-AF65-F5344CB8AC3E}">
        <p14:creationId xmlns:p14="http://schemas.microsoft.com/office/powerpoint/2010/main" val="45945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994660" y="1775332"/>
            <a:ext cx="6987540" cy="4763580"/>
          </a:xfrm>
          <a:prstGeom prst="rect">
            <a:avLst/>
          </a:prstGeom>
        </p:spPr>
      </p:pic>
      <p:sp>
        <p:nvSpPr>
          <p:cNvPr id="4"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There are 60.6 million Hispanics in the U.S. in 2019, making up 18% of the U.S. population.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981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4" name="Chart 3"/>
          <p:cNvGraphicFramePr>
            <a:graphicFrameLocks/>
          </p:cNvGraphicFramePr>
          <p:nvPr>
            <p:extLst/>
          </p:nvPr>
        </p:nvGraphicFramePr>
        <p:xfrm>
          <a:off x="1689393" y="1625599"/>
          <a:ext cx="9896630" cy="46492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271948" y="1908754"/>
            <a:ext cx="431528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86.4% of growth has been from minority groups.</a:t>
            </a:r>
          </a:p>
        </p:txBody>
      </p:sp>
      <p:sp>
        <p:nvSpPr>
          <p:cNvPr id="7"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Numeric and Percent Contribution by Race/Ethnicity of Total Population Change, Texas,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Rectangle 7"/>
          <p:cNvSpPr/>
          <p:nvPr/>
        </p:nvSpPr>
        <p:spPr>
          <a:xfrm>
            <a:off x="1524000" y="647254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2019 Population Estimates					</a:t>
            </a:r>
          </a:p>
        </p:txBody>
      </p:sp>
    </p:spTree>
    <p:extLst>
      <p:ext uri="{BB962C8B-B14F-4D97-AF65-F5344CB8AC3E}">
        <p14:creationId xmlns:p14="http://schemas.microsoft.com/office/powerpoint/2010/main" val="310333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975209573"/>
              </p:ext>
            </p:extLst>
          </p:nvPr>
        </p:nvGraphicFramePr>
        <p:xfrm>
          <a:off x="-320040" y="1623060"/>
          <a:ext cx="6179513" cy="424369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Race/Ethnicity Composition, Texas, 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Rectangle 7"/>
          <p:cNvSpPr/>
          <p:nvPr/>
        </p:nvSpPr>
        <p:spPr>
          <a:xfrm>
            <a:off x="609600" y="6451126"/>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2019 Population Estimates					</a:t>
            </a:r>
          </a:p>
        </p:txBody>
      </p:sp>
      <p:graphicFrame>
        <p:nvGraphicFramePr>
          <p:cNvPr id="9" name="Table 8"/>
          <p:cNvGraphicFramePr>
            <a:graphicFrameLocks noGrp="1"/>
          </p:cNvGraphicFramePr>
          <p:nvPr>
            <p:extLst/>
          </p:nvPr>
        </p:nvGraphicFramePr>
        <p:xfrm>
          <a:off x="5569539" y="1329900"/>
          <a:ext cx="6107601" cy="4625132"/>
        </p:xfrm>
        <a:graphic>
          <a:graphicData uri="http://schemas.openxmlformats.org/drawingml/2006/table">
            <a:tbl>
              <a:tblPr firstRow="1" bandRow="1">
                <a:tableStyleId>{5C22544A-7EE6-4342-B048-85BDC9FD1C3A}</a:tableStyleId>
              </a:tblPr>
              <a:tblGrid>
                <a:gridCol w="4317411">
                  <a:extLst>
                    <a:ext uri="{9D8B030D-6E8A-4147-A177-3AD203B41FA5}">
                      <a16:colId xmlns:a16="http://schemas.microsoft.com/office/drawing/2014/main" val="684352634"/>
                    </a:ext>
                  </a:extLst>
                </a:gridCol>
                <a:gridCol w="1790190">
                  <a:extLst>
                    <a:ext uri="{9D8B030D-6E8A-4147-A177-3AD203B41FA5}">
                      <a16:colId xmlns:a16="http://schemas.microsoft.com/office/drawing/2014/main" val="1630958666"/>
                    </a:ext>
                  </a:extLst>
                </a:gridCol>
              </a:tblGrid>
              <a:tr h="1374269">
                <a:tc>
                  <a:txBody>
                    <a:bodyPr/>
                    <a:lstStyle/>
                    <a:p>
                      <a:pPr algn="ctr" fontAlgn="b"/>
                      <a:r>
                        <a:rPr lang="en-US" sz="2000" b="1" i="0" u="none" strike="noStrike" dirty="0">
                          <a:solidFill>
                            <a:schemeClr val="bg1"/>
                          </a:solidFill>
                          <a:effectLst/>
                          <a:latin typeface="+mn-lt"/>
                        </a:rPr>
                        <a:t>Race/Ethnicity</a:t>
                      </a:r>
                    </a:p>
                  </a:txBody>
                  <a:tcPr anchor="ctr"/>
                </a:tc>
                <a:tc>
                  <a:txBody>
                    <a:bodyPr/>
                    <a:lstStyle/>
                    <a:p>
                      <a:pPr algn="ctr" fontAlgn="b"/>
                      <a:r>
                        <a:rPr lang="en-US" sz="2000" b="1" i="0" u="none" strike="noStrike" dirty="0">
                          <a:solidFill>
                            <a:schemeClr val="bg1"/>
                          </a:solidFill>
                          <a:effectLst/>
                          <a:latin typeface="+mn-lt"/>
                        </a:rPr>
                        <a:t>2019 Population Estimate</a:t>
                      </a:r>
                    </a:p>
                  </a:txBody>
                  <a:tcPr anchor="ctr"/>
                </a:tc>
                <a:extLst>
                  <a:ext uri="{0D108BD9-81ED-4DB2-BD59-A6C34878D82A}">
                    <a16:rowId xmlns:a16="http://schemas.microsoft.com/office/drawing/2014/main" val="2602448846"/>
                  </a:ext>
                </a:extLst>
              </a:tr>
              <a:tr h="464409">
                <a:tc>
                  <a:txBody>
                    <a:bodyPr/>
                    <a:lstStyle/>
                    <a:p>
                      <a:pPr algn="l" fontAlgn="b"/>
                      <a:r>
                        <a:rPr lang="en-US" sz="1800" u="none" strike="noStrike" dirty="0">
                          <a:effectLst/>
                          <a:latin typeface="+mn-lt"/>
                        </a:rPr>
                        <a:t>NH White</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dirty="0">
                          <a:effectLst/>
                          <a:latin typeface="+mn-lt"/>
                        </a:rPr>
                        <a:t>11,950,774</a:t>
                      </a:r>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432684007"/>
                  </a:ext>
                </a:extLst>
              </a:tr>
              <a:tr h="464409">
                <a:tc>
                  <a:txBody>
                    <a:bodyPr/>
                    <a:lstStyle/>
                    <a:p>
                      <a:pPr algn="l" fontAlgn="b"/>
                      <a:r>
                        <a:rPr lang="en-US" sz="1800" u="none" strike="noStrike" dirty="0">
                          <a:effectLst/>
                          <a:latin typeface="+mn-lt"/>
                        </a:rPr>
                        <a:t>Hispanic</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a:effectLst/>
                          <a:latin typeface="+mn-lt"/>
                        </a:rPr>
                        <a:t>11,525,578</a:t>
                      </a:r>
                      <a:endParaRPr lang="en-US" sz="2000" b="0" i="0" u="none" strike="noStrike">
                        <a:solidFill>
                          <a:srgbClr val="000000"/>
                        </a:solidFill>
                        <a:effectLst/>
                        <a:latin typeface="+mn-lt"/>
                      </a:endParaRPr>
                    </a:p>
                  </a:txBody>
                  <a:tcPr anchor="ctr"/>
                </a:tc>
                <a:extLst>
                  <a:ext uri="{0D108BD9-81ED-4DB2-BD59-A6C34878D82A}">
                    <a16:rowId xmlns:a16="http://schemas.microsoft.com/office/drawing/2014/main" val="2031280559"/>
                  </a:ext>
                </a:extLst>
              </a:tr>
              <a:tr h="464409">
                <a:tc>
                  <a:txBody>
                    <a:bodyPr/>
                    <a:lstStyle/>
                    <a:p>
                      <a:pPr algn="l" fontAlgn="b"/>
                      <a:r>
                        <a:rPr lang="en-US" sz="1800" u="none" strike="noStrike" dirty="0">
                          <a:effectLst/>
                          <a:latin typeface="+mn-lt"/>
                        </a:rPr>
                        <a:t>NH Black</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a:effectLst/>
                          <a:latin typeface="+mn-lt"/>
                        </a:rPr>
                        <a:t>3,501,610</a:t>
                      </a:r>
                      <a:endParaRPr lang="en-US" sz="2000" b="0" i="0" u="none" strike="noStrike">
                        <a:solidFill>
                          <a:srgbClr val="000000"/>
                        </a:solidFill>
                        <a:effectLst/>
                        <a:latin typeface="+mn-lt"/>
                      </a:endParaRPr>
                    </a:p>
                  </a:txBody>
                  <a:tcPr anchor="ctr"/>
                </a:tc>
                <a:extLst>
                  <a:ext uri="{0D108BD9-81ED-4DB2-BD59-A6C34878D82A}">
                    <a16:rowId xmlns:a16="http://schemas.microsoft.com/office/drawing/2014/main" val="2372461799"/>
                  </a:ext>
                </a:extLst>
              </a:tr>
              <a:tr h="464409">
                <a:tc>
                  <a:txBody>
                    <a:bodyPr/>
                    <a:lstStyle/>
                    <a:p>
                      <a:pPr algn="l" fontAlgn="b"/>
                      <a:r>
                        <a:rPr lang="en-US" sz="1800" u="none" strike="noStrike" dirty="0">
                          <a:effectLst/>
                          <a:latin typeface="+mn-lt"/>
                        </a:rPr>
                        <a:t>NH Asian</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dirty="0">
                          <a:effectLst/>
                          <a:latin typeface="+mn-lt"/>
                        </a:rPr>
                        <a:t>1,457,549</a:t>
                      </a:r>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896202399"/>
                  </a:ext>
                </a:extLst>
              </a:tr>
              <a:tr h="464409">
                <a:tc>
                  <a:txBody>
                    <a:bodyPr/>
                    <a:lstStyle/>
                    <a:p>
                      <a:pPr algn="l" fontAlgn="b"/>
                      <a:r>
                        <a:rPr lang="en-US" sz="1800" u="none" strike="noStrike" dirty="0">
                          <a:effectLst/>
                          <a:latin typeface="+mn-lt"/>
                        </a:rPr>
                        <a:t>NH Two or More Races</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dirty="0">
                          <a:effectLst/>
                          <a:latin typeface="+mn-lt"/>
                        </a:rPr>
                        <a:t>425,866</a:t>
                      </a:r>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393935759"/>
                  </a:ext>
                </a:extLst>
              </a:tr>
              <a:tr h="464409">
                <a:tc>
                  <a:txBody>
                    <a:bodyPr/>
                    <a:lstStyle/>
                    <a:p>
                      <a:pPr algn="l" fontAlgn="b"/>
                      <a:r>
                        <a:rPr lang="en-US" sz="1800" u="none" strike="noStrike" dirty="0">
                          <a:effectLst/>
                          <a:latin typeface="+mn-lt"/>
                        </a:rPr>
                        <a:t>NH American Indian &amp; Alaska Native</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dirty="0">
                          <a:effectLst/>
                          <a:latin typeface="+mn-lt"/>
                        </a:rPr>
                        <a:t>94,168</a:t>
                      </a:r>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573895474"/>
                  </a:ext>
                </a:extLst>
              </a:tr>
              <a:tr h="464409">
                <a:tc>
                  <a:txBody>
                    <a:bodyPr/>
                    <a:lstStyle/>
                    <a:p>
                      <a:pPr algn="l" fontAlgn="b"/>
                      <a:r>
                        <a:rPr lang="en-US" sz="1800" u="none" strike="noStrike" dirty="0">
                          <a:effectLst/>
                          <a:latin typeface="+mn-lt"/>
                        </a:rPr>
                        <a:t>NH Native Hawaiian &amp; Other Pacific Islander</a:t>
                      </a:r>
                      <a:endParaRPr lang="en-US" sz="1800" b="0" i="0" u="none" strike="noStrike" dirty="0">
                        <a:solidFill>
                          <a:srgbClr val="000000"/>
                        </a:solidFill>
                        <a:effectLst/>
                        <a:latin typeface="+mn-lt"/>
                      </a:endParaRPr>
                    </a:p>
                  </a:txBody>
                  <a:tcPr anchor="ctr"/>
                </a:tc>
                <a:tc>
                  <a:txBody>
                    <a:bodyPr/>
                    <a:lstStyle/>
                    <a:p>
                      <a:pPr algn="r" fontAlgn="b"/>
                      <a:r>
                        <a:rPr lang="en-US" sz="2000" u="none" strike="noStrike" dirty="0">
                          <a:effectLst/>
                          <a:latin typeface="+mn-lt"/>
                        </a:rPr>
                        <a:t>25,861</a:t>
                      </a:r>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3170981179"/>
                  </a:ext>
                </a:extLst>
              </a:tr>
            </a:tbl>
          </a:graphicData>
        </a:graphic>
      </p:graphicFrame>
    </p:spTree>
    <p:extLst>
      <p:ext uri="{BB962C8B-B14F-4D97-AF65-F5344CB8AC3E}">
        <p14:creationId xmlns:p14="http://schemas.microsoft.com/office/powerpoint/2010/main" val="406630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19</a:t>
            </a:fld>
            <a:endParaRPr lang="en-US" dirty="0"/>
          </a:p>
        </p:txBody>
      </p:sp>
      <p:graphicFrame>
        <p:nvGraphicFramePr>
          <p:cNvPr id="3" name="Chart 2"/>
          <p:cNvGraphicFramePr>
            <a:graphicFrameLocks noGrp="1"/>
          </p:cNvGraphicFramePr>
          <p:nvPr>
            <p:extLst/>
          </p:nvPr>
        </p:nvGraphicFramePr>
        <p:xfrm>
          <a:off x="1756223" y="1587421"/>
          <a:ext cx="9829800" cy="513405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Numeric Change in Age Group by Race/Ethnicity</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Texas, </a:t>
            </a:r>
            <a:r>
              <a:rPr kumimoji="0" lang="en-US" sz="2400" b="1" i="0" u="none" strike="noStrike" kern="1200" cap="none" spc="0" normalizeH="0" noProof="0" dirty="0">
                <a:ln>
                  <a:noFill/>
                </a:ln>
                <a:solidFill>
                  <a:srgbClr val="205493"/>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4"/>
          <p:cNvSpPr/>
          <p:nvPr/>
        </p:nvSpPr>
        <p:spPr>
          <a:xfrm>
            <a:off x="449580" y="657541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lang="en-US" sz="1100" noProof="0" dirty="0">
                <a:solidFill>
                  <a:prstClr val="black">
                    <a:lumMod val="50000"/>
                    <a:lumOff val="50000"/>
                  </a:prstClr>
                </a:solidFill>
                <a:latin typeface="Calibri" panose="020F0502020204030204"/>
              </a:rPr>
              <a:t>2019 Population Estimates</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785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D8FE7-ACAC-46EB-985A-85B42D3F4CE7}"/>
              </a:ext>
            </a:extLst>
          </p:cNvPr>
          <p:cNvSpPr txBox="1"/>
          <p:nvPr/>
        </p:nvSpPr>
        <p:spPr>
          <a:xfrm>
            <a:off x="240631" y="1128717"/>
            <a:ext cx="77624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1A1446"/>
                </a:solidFill>
                <a:effectLst/>
                <a:uLnTx/>
                <a:uFillTx/>
                <a:latin typeface="Arial"/>
                <a:ea typeface="+mn-ea"/>
                <a:cs typeface="+mn-cs"/>
              </a:rPr>
              <a:t>Please let us know you are attending</a:t>
            </a:r>
          </a:p>
        </p:txBody>
      </p:sp>
      <p:sp>
        <p:nvSpPr>
          <p:cNvPr id="10" name="TextBox 9">
            <a:extLst>
              <a:ext uri="{FF2B5EF4-FFF2-40B4-BE49-F238E27FC236}">
                <a16:creationId xmlns:a16="http://schemas.microsoft.com/office/drawing/2014/main" id="{D5891785-05AC-4E29-A712-4E45DFC1BE00}"/>
              </a:ext>
            </a:extLst>
          </p:cNvPr>
          <p:cNvSpPr txBox="1"/>
          <p:nvPr/>
        </p:nvSpPr>
        <p:spPr>
          <a:xfrm>
            <a:off x="5774247" y="3860628"/>
            <a:ext cx="5788824"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43741"/>
                </a:solidFill>
                <a:effectLst/>
                <a:uLnTx/>
                <a:uFillTx/>
                <a:latin typeface="Arial"/>
                <a:ea typeface="+mn-lt"/>
                <a:cs typeface="Arial"/>
              </a:rPr>
              <a:t>  Link:   </a:t>
            </a:r>
            <a:r>
              <a:rPr kumimoji="0" lang="en-US" sz="1800" b="0" i="0" u="sng" strike="noStrike" kern="1200" cap="none" spc="0" normalizeH="0" baseline="0" noProof="0" dirty="0">
                <a:ln>
                  <a:noFill/>
                </a:ln>
                <a:solidFill>
                  <a:srgbClr val="343741"/>
                </a:solidFill>
                <a:effectLst/>
                <a:uLnTx/>
                <a:uFillTx/>
                <a:latin typeface="Arial"/>
                <a:ea typeface="+mn-ea"/>
                <a:cs typeface="+mn-cs"/>
                <a:hlinkClick r:id="rId2"/>
              </a:rPr>
              <a:t>https://amigos10-20-20powerinnumberscheckin.surveyanalytics.com</a:t>
            </a:r>
            <a:r>
              <a:rPr kumimoji="0" lang="en-US" sz="2800" b="1" i="0" u="none" strike="noStrike" kern="1200" cap="none" spc="0" normalizeH="0" baseline="0" noProof="0" dirty="0">
                <a:ln>
                  <a:noFill/>
                </a:ln>
                <a:solidFill>
                  <a:srgbClr val="343741"/>
                </a:solidFill>
                <a:effectLst/>
                <a:uLnTx/>
                <a:uFillTx/>
                <a:latin typeface="Arial"/>
                <a:ea typeface="+mn-lt"/>
                <a:cs typeface="Arial"/>
              </a:rPr>
              <a:t> </a:t>
            </a:r>
            <a:endParaRPr kumimoji="0" lang="en-US" sz="1800" b="0" i="0" u="none" strike="noStrike" kern="1200" cap="none" spc="0" normalizeH="0" baseline="0" noProof="0" dirty="0">
              <a:ln>
                <a:noFill/>
              </a:ln>
              <a:solidFill>
                <a:srgbClr val="343741"/>
              </a:solidFill>
              <a:effectLst/>
              <a:uLnTx/>
              <a:uFillTx/>
              <a:latin typeface="Arial"/>
              <a:ea typeface="+mn-ea"/>
              <a:cs typeface="+mn-cs"/>
            </a:endParaRPr>
          </a:p>
        </p:txBody>
      </p:sp>
      <p:sp>
        <p:nvSpPr>
          <p:cNvPr id="2" name="Rectangle 1">
            <a:extLst>
              <a:ext uri="{FF2B5EF4-FFF2-40B4-BE49-F238E27FC236}">
                <a16:creationId xmlns:a16="http://schemas.microsoft.com/office/drawing/2014/main" id="{970463A8-AFE7-4162-BEE4-0BD5972ACB7B}"/>
              </a:ext>
            </a:extLst>
          </p:cNvPr>
          <p:cNvSpPr/>
          <p:nvPr/>
        </p:nvSpPr>
        <p:spPr>
          <a:xfrm>
            <a:off x="1932228" y="2271133"/>
            <a:ext cx="2501553" cy="2302884"/>
          </a:xfrm>
          <a:prstGeom prst="rect">
            <a:avLst/>
          </a:prstGeom>
          <a:solidFill>
            <a:schemeClr val="accent6"/>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Add QR Code image here</a:t>
            </a:r>
          </a:p>
        </p:txBody>
      </p:sp>
      <p:sp>
        <p:nvSpPr>
          <p:cNvPr id="11" name="Rectangle 10">
            <a:extLst>
              <a:ext uri="{FF2B5EF4-FFF2-40B4-BE49-F238E27FC236}">
                <a16:creationId xmlns:a16="http://schemas.microsoft.com/office/drawing/2014/main" id="{C02DA652-6EEB-4620-8601-7547A0076A16}"/>
              </a:ext>
            </a:extLst>
          </p:cNvPr>
          <p:cNvSpPr/>
          <p:nvPr/>
        </p:nvSpPr>
        <p:spPr>
          <a:xfrm>
            <a:off x="4991822" y="2662480"/>
            <a:ext cx="578882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With your phone’s camera,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focus on QR Code and click the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that pops up at the top!</a:t>
            </a:r>
          </a:p>
        </p:txBody>
      </p:sp>
      <p:pic>
        <p:nvPicPr>
          <p:cNvPr id="4" name="Picture 3">
            <a:extLst>
              <a:ext uri="{FF2B5EF4-FFF2-40B4-BE49-F238E27FC236}">
                <a16:creationId xmlns:a16="http://schemas.microsoft.com/office/drawing/2014/main" id="{6EA7B323-5B0E-4DF3-A9B9-24AF6AAA50BB}"/>
              </a:ext>
            </a:extLst>
          </p:cNvPr>
          <p:cNvPicPr>
            <a:picLocks noChangeAspect="1"/>
          </p:cNvPicPr>
          <p:nvPr/>
        </p:nvPicPr>
        <p:blipFill>
          <a:blip r:embed="rId3"/>
          <a:stretch>
            <a:fillRect/>
          </a:stretch>
        </p:blipFill>
        <p:spPr>
          <a:xfrm>
            <a:off x="1411354" y="2094271"/>
            <a:ext cx="3262268" cy="4060296"/>
          </a:xfrm>
          <a:prstGeom prst="rect">
            <a:avLst/>
          </a:prstGeom>
        </p:spPr>
      </p:pic>
      <p:sp>
        <p:nvSpPr>
          <p:cNvPr id="9" name="Title 8">
            <a:extLst>
              <a:ext uri="{FF2B5EF4-FFF2-40B4-BE49-F238E27FC236}">
                <a16:creationId xmlns:a16="http://schemas.microsoft.com/office/drawing/2014/main" id="{A2017991-C3AE-4E65-91A4-BBB72CFB7874}"/>
              </a:ext>
            </a:extLst>
          </p:cNvPr>
          <p:cNvSpPr>
            <a:spLocks noGrp="1"/>
          </p:cNvSpPr>
          <p:nvPr>
            <p:ph type="title"/>
          </p:nvPr>
        </p:nvSpPr>
        <p:spPr>
          <a:xfrm>
            <a:off x="0" y="0"/>
            <a:ext cx="12192000" cy="1182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800" dirty="0">
                <a:solidFill>
                  <a:schemeClr val="accent1"/>
                </a:solidFill>
                <a:latin typeface="Roboto" panose="02000000000000000000" pitchFamily="2" charset="0"/>
                <a:ea typeface="Roboto" panose="02000000000000000000" pitchFamily="2" charset="0"/>
              </a:rPr>
              <a:t>  Check In</a:t>
            </a:r>
            <a:endParaRPr lang="en-US" sz="4800" dirty="0"/>
          </a:p>
        </p:txBody>
      </p:sp>
    </p:spTree>
    <p:extLst>
      <p:ext uri="{BB962C8B-B14F-4D97-AF65-F5344CB8AC3E}">
        <p14:creationId xmlns:p14="http://schemas.microsoft.com/office/powerpoint/2010/main" val="294668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5684063"/>
              </p:ext>
            </p:extLst>
          </p:nvPr>
        </p:nvGraphicFramePr>
        <p:xfrm>
          <a:off x="1657350" y="1760222"/>
          <a:ext cx="9555478" cy="3747135"/>
        </p:xfrm>
        <a:graphic>
          <a:graphicData uri="http://schemas.openxmlformats.org/drawingml/2006/table">
            <a:tbl>
              <a:tblPr firstRow="1" bandRow="1">
                <a:tableStyleId>{5C22544A-7EE6-4342-B048-85BDC9FD1C3A}</a:tableStyleId>
              </a:tblPr>
              <a:tblGrid>
                <a:gridCol w="2462752">
                  <a:extLst>
                    <a:ext uri="{9D8B030D-6E8A-4147-A177-3AD203B41FA5}">
                      <a16:colId xmlns:a16="http://schemas.microsoft.com/office/drawing/2014/main" val="1120380071"/>
                    </a:ext>
                  </a:extLst>
                </a:gridCol>
                <a:gridCol w="1182121">
                  <a:extLst>
                    <a:ext uri="{9D8B030D-6E8A-4147-A177-3AD203B41FA5}">
                      <a16:colId xmlns:a16="http://schemas.microsoft.com/office/drawing/2014/main" val="659945354"/>
                    </a:ext>
                  </a:extLst>
                </a:gridCol>
                <a:gridCol w="1182121">
                  <a:extLst>
                    <a:ext uri="{9D8B030D-6E8A-4147-A177-3AD203B41FA5}">
                      <a16:colId xmlns:a16="http://schemas.microsoft.com/office/drawing/2014/main" val="4145760909"/>
                    </a:ext>
                  </a:extLst>
                </a:gridCol>
                <a:gridCol w="1182121">
                  <a:extLst>
                    <a:ext uri="{9D8B030D-6E8A-4147-A177-3AD203B41FA5}">
                      <a16:colId xmlns:a16="http://schemas.microsoft.com/office/drawing/2014/main" val="2114817747"/>
                    </a:ext>
                  </a:extLst>
                </a:gridCol>
                <a:gridCol w="1182121">
                  <a:extLst>
                    <a:ext uri="{9D8B030D-6E8A-4147-A177-3AD203B41FA5}">
                      <a16:colId xmlns:a16="http://schemas.microsoft.com/office/drawing/2014/main" val="2756611003"/>
                    </a:ext>
                  </a:extLst>
                </a:gridCol>
                <a:gridCol w="1182121">
                  <a:extLst>
                    <a:ext uri="{9D8B030D-6E8A-4147-A177-3AD203B41FA5}">
                      <a16:colId xmlns:a16="http://schemas.microsoft.com/office/drawing/2014/main" val="3113765013"/>
                    </a:ext>
                  </a:extLst>
                </a:gridCol>
                <a:gridCol w="1182121">
                  <a:extLst>
                    <a:ext uri="{9D8B030D-6E8A-4147-A177-3AD203B41FA5}">
                      <a16:colId xmlns:a16="http://schemas.microsoft.com/office/drawing/2014/main" val="3663919817"/>
                    </a:ext>
                  </a:extLst>
                </a:gridCol>
              </a:tblGrid>
              <a:tr h="535305">
                <a:tc>
                  <a:txBody>
                    <a:bodyPr/>
                    <a:lstStyle/>
                    <a:p>
                      <a:pPr algn="l" fontAlgn="b"/>
                      <a:endParaRPr lang="en-US" sz="2000" b="1" i="0" u="none" strike="noStrike">
                        <a:solidFill>
                          <a:schemeClr val="bg1"/>
                        </a:solidFill>
                        <a:effectLst/>
                        <a:latin typeface="+mn-lt"/>
                      </a:endParaRPr>
                    </a:p>
                  </a:txBody>
                  <a:tcPr anchor="ctr"/>
                </a:tc>
                <a:tc gridSpan="3">
                  <a:txBody>
                    <a:bodyPr/>
                    <a:lstStyle/>
                    <a:p>
                      <a:pPr algn="ctr" fontAlgn="b"/>
                      <a:r>
                        <a:rPr lang="en-US" sz="2000" b="1" i="0" u="none" strike="noStrike" dirty="0">
                          <a:solidFill>
                            <a:schemeClr val="bg1"/>
                          </a:solidFill>
                          <a:effectLst/>
                          <a:latin typeface="+mn-lt"/>
                        </a:rPr>
                        <a:t>U.S.</a:t>
                      </a:r>
                    </a:p>
                  </a:txBody>
                  <a:tcPr anchor="ctr"/>
                </a:tc>
                <a:tc hMerge="1">
                  <a:txBody>
                    <a:bodyPr/>
                    <a:lstStyle/>
                    <a:p>
                      <a:pPr algn="r" fontAlgn="b"/>
                      <a:endParaRPr lang="en-US"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tc gridSpan="3">
                  <a:txBody>
                    <a:bodyPr/>
                    <a:lstStyle/>
                    <a:p>
                      <a:pPr algn="ctr" fontAlgn="b"/>
                      <a:r>
                        <a:rPr lang="en-US" sz="2000" b="1" i="0" u="none" strike="noStrike" dirty="0">
                          <a:solidFill>
                            <a:schemeClr val="bg1"/>
                          </a:solidFill>
                          <a:effectLst/>
                          <a:latin typeface="+mn-lt"/>
                        </a:rPr>
                        <a:t>Texas</a:t>
                      </a:r>
                    </a:p>
                  </a:txBody>
                  <a:tcPr anchor="ctr"/>
                </a:tc>
                <a:tc hMerge="1">
                  <a:txBody>
                    <a:bodyPr/>
                    <a:lstStyle/>
                    <a:p>
                      <a:pPr algn="r" fontAlgn="b"/>
                      <a:endParaRPr lang="en-US"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21267977"/>
                  </a:ext>
                </a:extLst>
              </a:tr>
              <a:tr h="535305">
                <a:tc>
                  <a:txBody>
                    <a:bodyPr/>
                    <a:lstStyle/>
                    <a:p>
                      <a:pPr algn="l" fontAlgn="b"/>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2010</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2019</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dirty="0">
                          <a:solidFill>
                            <a:srgbClr val="000000"/>
                          </a:solidFill>
                          <a:effectLst/>
                          <a:latin typeface="+mn-lt"/>
                        </a:rPr>
                        <a:t>Diff</a:t>
                      </a:r>
                    </a:p>
                  </a:txBody>
                  <a:tcPr anchor="ctr"/>
                </a:tc>
                <a:tc>
                  <a:txBody>
                    <a:bodyPr/>
                    <a:lstStyle/>
                    <a:p>
                      <a:pPr algn="ctr" fontAlgn="b"/>
                      <a:r>
                        <a:rPr lang="en-US" sz="2000" u="none" strike="noStrike">
                          <a:effectLst/>
                          <a:latin typeface="+mn-lt"/>
                        </a:rPr>
                        <a:t>2010</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2019</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dirty="0">
                          <a:solidFill>
                            <a:srgbClr val="000000"/>
                          </a:solidFill>
                          <a:effectLst/>
                          <a:latin typeface="+mn-lt"/>
                        </a:rPr>
                        <a:t>Diff</a:t>
                      </a:r>
                    </a:p>
                  </a:txBody>
                  <a:tcPr anchor="ctr"/>
                </a:tc>
                <a:extLst>
                  <a:ext uri="{0D108BD9-81ED-4DB2-BD59-A6C34878D82A}">
                    <a16:rowId xmlns:a16="http://schemas.microsoft.com/office/drawing/2014/main" val="505950888"/>
                  </a:ext>
                </a:extLst>
              </a:tr>
              <a:tr h="535305">
                <a:tc>
                  <a:txBody>
                    <a:bodyPr/>
                    <a:lstStyle/>
                    <a:p>
                      <a:pPr algn="l" fontAlgn="b"/>
                      <a:r>
                        <a:rPr lang="en-US" sz="2000" u="none" strike="noStrike" dirty="0">
                          <a:effectLst/>
                          <a:latin typeface="+mn-lt"/>
                        </a:rPr>
                        <a:t>Total </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a:effectLst/>
                          <a:latin typeface="+mn-lt"/>
                        </a:rPr>
                        <a:t>37.2</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38.4</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a:solidFill>
                            <a:srgbClr val="000000"/>
                          </a:solidFill>
                          <a:effectLst/>
                          <a:latin typeface="+mn-lt"/>
                        </a:rPr>
                        <a:t>1.2</a:t>
                      </a:r>
                    </a:p>
                  </a:txBody>
                  <a:tcPr anchor="ctr"/>
                </a:tc>
                <a:tc>
                  <a:txBody>
                    <a:bodyPr/>
                    <a:lstStyle/>
                    <a:p>
                      <a:pPr algn="ctr" fontAlgn="b"/>
                      <a:r>
                        <a:rPr lang="en-US" sz="2000" u="none" strike="noStrike">
                          <a:effectLst/>
                          <a:latin typeface="+mn-lt"/>
                        </a:rPr>
                        <a:t>33.6</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35.1</a:t>
                      </a:r>
                      <a:endParaRPr lang="en-US" sz="2000" b="0" i="0" u="none" strike="noStrike">
                        <a:solidFill>
                          <a:srgbClr val="000000"/>
                        </a:solidFill>
                        <a:effectLst/>
                        <a:latin typeface="+mn-lt"/>
                      </a:endParaRPr>
                    </a:p>
                  </a:txBody>
                  <a:tcPr anchor="ctr"/>
                </a:tc>
                <a:tc>
                  <a:txBody>
                    <a:bodyPr/>
                    <a:lstStyle/>
                    <a:p>
                      <a:pPr algn="ctr" fontAlgn="b"/>
                      <a:r>
                        <a:rPr lang="en-US" sz="2000" b="1" i="0" u="none" strike="noStrike" dirty="0">
                          <a:solidFill>
                            <a:srgbClr val="000000"/>
                          </a:solidFill>
                          <a:effectLst/>
                          <a:latin typeface="+mn-lt"/>
                        </a:rPr>
                        <a:t>1.5</a:t>
                      </a:r>
                    </a:p>
                  </a:txBody>
                  <a:tcPr anchor="ctr"/>
                </a:tc>
                <a:extLst>
                  <a:ext uri="{0D108BD9-81ED-4DB2-BD59-A6C34878D82A}">
                    <a16:rowId xmlns:a16="http://schemas.microsoft.com/office/drawing/2014/main" val="2673458527"/>
                  </a:ext>
                </a:extLst>
              </a:tr>
              <a:tr h="535305">
                <a:tc>
                  <a:txBody>
                    <a:bodyPr/>
                    <a:lstStyle/>
                    <a:p>
                      <a:pPr algn="l" fontAlgn="b"/>
                      <a:r>
                        <a:rPr lang="en-US" sz="2000" u="none" strike="noStrike">
                          <a:effectLst/>
                          <a:latin typeface="+mn-lt"/>
                        </a:rPr>
                        <a:t>Hispanic</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27.3</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29.8</a:t>
                      </a:r>
                      <a:endParaRPr lang="en-US" sz="2000" b="0" i="0" u="none" strike="noStrike">
                        <a:solidFill>
                          <a:srgbClr val="000000"/>
                        </a:solidFill>
                        <a:effectLst/>
                        <a:latin typeface="+mn-lt"/>
                      </a:endParaRPr>
                    </a:p>
                  </a:txBody>
                  <a:tcPr anchor="ctr"/>
                </a:tc>
                <a:tc>
                  <a:txBody>
                    <a:bodyPr/>
                    <a:lstStyle/>
                    <a:p>
                      <a:pPr algn="ctr" fontAlgn="b"/>
                      <a:r>
                        <a:rPr lang="en-US" sz="2000" b="1" i="0" u="none" strike="noStrike" dirty="0">
                          <a:solidFill>
                            <a:srgbClr val="000000"/>
                          </a:solidFill>
                          <a:effectLst/>
                          <a:latin typeface="+mn-lt"/>
                        </a:rPr>
                        <a:t>2.5</a:t>
                      </a:r>
                    </a:p>
                  </a:txBody>
                  <a:tcPr anchor="ctr"/>
                </a:tc>
                <a:tc>
                  <a:txBody>
                    <a:bodyPr/>
                    <a:lstStyle/>
                    <a:p>
                      <a:pPr algn="ctr" fontAlgn="b"/>
                      <a:r>
                        <a:rPr lang="en-US" sz="2000" u="none" strike="noStrike" dirty="0">
                          <a:effectLst/>
                          <a:latin typeface="+mn-lt"/>
                        </a:rPr>
                        <a:t>27.0</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a:effectLst/>
                          <a:latin typeface="+mn-lt"/>
                        </a:rPr>
                        <a:t>29.2</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a:solidFill>
                            <a:srgbClr val="000000"/>
                          </a:solidFill>
                          <a:effectLst/>
                          <a:latin typeface="+mn-lt"/>
                        </a:rPr>
                        <a:t>2.2</a:t>
                      </a:r>
                    </a:p>
                  </a:txBody>
                  <a:tcPr anchor="ctr"/>
                </a:tc>
                <a:extLst>
                  <a:ext uri="{0D108BD9-81ED-4DB2-BD59-A6C34878D82A}">
                    <a16:rowId xmlns:a16="http://schemas.microsoft.com/office/drawing/2014/main" val="332623142"/>
                  </a:ext>
                </a:extLst>
              </a:tr>
              <a:tr h="535305">
                <a:tc>
                  <a:txBody>
                    <a:bodyPr/>
                    <a:lstStyle/>
                    <a:p>
                      <a:pPr algn="l" fontAlgn="b"/>
                      <a:r>
                        <a:rPr lang="en-US" sz="2000" u="none" strike="noStrike">
                          <a:effectLst/>
                          <a:latin typeface="+mn-lt"/>
                        </a:rPr>
                        <a:t>NH White</a:t>
                      </a:r>
                      <a:endParaRPr lang="en-US" sz="2000" b="0" i="0" u="none" strike="noStrike">
                        <a:solidFill>
                          <a:srgbClr val="000000"/>
                        </a:solidFill>
                        <a:effectLst/>
                        <a:latin typeface="+mn-lt"/>
                      </a:endParaRPr>
                    </a:p>
                  </a:txBody>
                  <a:tcPr anchor="ctr"/>
                </a:tc>
                <a:tc>
                  <a:txBody>
                    <a:bodyPr/>
                    <a:lstStyle/>
                    <a:p>
                      <a:pPr algn="ctr" fontAlgn="b"/>
                      <a:r>
                        <a:rPr lang="en-US" sz="2000" u="none" strike="noStrike" dirty="0">
                          <a:effectLst/>
                          <a:latin typeface="+mn-lt"/>
                        </a:rPr>
                        <a:t>42.0</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a:effectLst/>
                          <a:latin typeface="+mn-lt"/>
                        </a:rPr>
                        <a:t>43.7</a:t>
                      </a:r>
                      <a:endParaRPr lang="en-US" sz="2000" b="0" i="0" u="none" strike="noStrike">
                        <a:solidFill>
                          <a:srgbClr val="000000"/>
                        </a:solidFill>
                        <a:effectLst/>
                        <a:latin typeface="+mn-lt"/>
                      </a:endParaRPr>
                    </a:p>
                  </a:txBody>
                  <a:tcPr anchor="ctr"/>
                </a:tc>
                <a:tc>
                  <a:txBody>
                    <a:bodyPr/>
                    <a:lstStyle/>
                    <a:p>
                      <a:pPr algn="ctr" fontAlgn="b"/>
                      <a:r>
                        <a:rPr lang="en-US" sz="2000" b="1" i="0" u="none" strike="noStrike" dirty="0">
                          <a:solidFill>
                            <a:srgbClr val="000000"/>
                          </a:solidFill>
                          <a:effectLst/>
                          <a:latin typeface="+mn-lt"/>
                        </a:rPr>
                        <a:t>1.7</a:t>
                      </a:r>
                    </a:p>
                  </a:txBody>
                  <a:tcPr anchor="ctr"/>
                </a:tc>
                <a:tc>
                  <a:txBody>
                    <a:bodyPr/>
                    <a:lstStyle/>
                    <a:p>
                      <a:pPr algn="ctr" fontAlgn="b"/>
                      <a:r>
                        <a:rPr lang="en-US" sz="2000" u="none" strike="noStrike">
                          <a:effectLst/>
                          <a:latin typeface="+mn-lt"/>
                        </a:rPr>
                        <a:t>41.3</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42.3</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dirty="0">
                          <a:solidFill>
                            <a:srgbClr val="000000"/>
                          </a:solidFill>
                          <a:effectLst/>
                          <a:latin typeface="+mn-lt"/>
                        </a:rPr>
                        <a:t>1.0</a:t>
                      </a:r>
                    </a:p>
                  </a:txBody>
                  <a:tcPr anchor="ctr"/>
                </a:tc>
                <a:extLst>
                  <a:ext uri="{0D108BD9-81ED-4DB2-BD59-A6C34878D82A}">
                    <a16:rowId xmlns:a16="http://schemas.microsoft.com/office/drawing/2014/main" val="3459616836"/>
                  </a:ext>
                </a:extLst>
              </a:tr>
              <a:tr h="535305">
                <a:tc>
                  <a:txBody>
                    <a:bodyPr/>
                    <a:lstStyle/>
                    <a:p>
                      <a:pPr algn="l" fontAlgn="b"/>
                      <a:r>
                        <a:rPr lang="en-US" sz="2000" u="none" strike="noStrike">
                          <a:effectLst/>
                          <a:latin typeface="+mn-lt"/>
                        </a:rPr>
                        <a:t>NH Black</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32.7</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34.6</a:t>
                      </a:r>
                      <a:endParaRPr lang="en-US" sz="2000" b="0" i="0" u="none" strike="noStrike">
                        <a:solidFill>
                          <a:srgbClr val="000000"/>
                        </a:solidFill>
                        <a:effectLst/>
                        <a:latin typeface="+mn-lt"/>
                      </a:endParaRPr>
                    </a:p>
                  </a:txBody>
                  <a:tcPr anchor="ctr"/>
                </a:tc>
                <a:tc>
                  <a:txBody>
                    <a:bodyPr/>
                    <a:lstStyle/>
                    <a:p>
                      <a:pPr algn="ctr" fontAlgn="b"/>
                      <a:r>
                        <a:rPr lang="en-US" sz="2000" b="0" i="0" u="none" strike="noStrike">
                          <a:solidFill>
                            <a:srgbClr val="000000"/>
                          </a:solidFill>
                          <a:effectLst/>
                          <a:latin typeface="+mn-lt"/>
                        </a:rPr>
                        <a:t>1.9</a:t>
                      </a:r>
                    </a:p>
                  </a:txBody>
                  <a:tcPr anchor="ctr"/>
                </a:tc>
                <a:tc>
                  <a:txBody>
                    <a:bodyPr/>
                    <a:lstStyle/>
                    <a:p>
                      <a:pPr algn="ctr" fontAlgn="b"/>
                      <a:r>
                        <a:rPr lang="en-US" sz="2000" u="none" strike="noStrike">
                          <a:effectLst/>
                          <a:latin typeface="+mn-lt"/>
                        </a:rPr>
                        <a:t>31.6</a:t>
                      </a:r>
                      <a:endParaRPr lang="en-US" sz="2000" b="0" i="0" u="none" strike="noStrike">
                        <a:solidFill>
                          <a:srgbClr val="000000"/>
                        </a:solidFill>
                        <a:effectLst/>
                        <a:latin typeface="+mn-lt"/>
                      </a:endParaRPr>
                    </a:p>
                  </a:txBody>
                  <a:tcPr anchor="ctr"/>
                </a:tc>
                <a:tc>
                  <a:txBody>
                    <a:bodyPr/>
                    <a:lstStyle/>
                    <a:p>
                      <a:pPr algn="ctr" fontAlgn="b"/>
                      <a:r>
                        <a:rPr lang="en-US" sz="2000" u="none" strike="noStrike">
                          <a:effectLst/>
                          <a:latin typeface="+mn-lt"/>
                        </a:rPr>
                        <a:t>33.9</a:t>
                      </a:r>
                      <a:endParaRPr lang="en-US" sz="2000" b="0" i="0" u="none" strike="noStrike">
                        <a:solidFill>
                          <a:srgbClr val="000000"/>
                        </a:solidFill>
                        <a:effectLst/>
                        <a:latin typeface="+mn-lt"/>
                      </a:endParaRPr>
                    </a:p>
                  </a:txBody>
                  <a:tcPr anchor="ctr"/>
                </a:tc>
                <a:tc>
                  <a:txBody>
                    <a:bodyPr/>
                    <a:lstStyle/>
                    <a:p>
                      <a:pPr algn="ctr" fontAlgn="b"/>
                      <a:r>
                        <a:rPr lang="en-US" sz="2000" b="1" i="0" u="none" strike="noStrike" dirty="0">
                          <a:solidFill>
                            <a:srgbClr val="000000"/>
                          </a:solidFill>
                          <a:effectLst/>
                          <a:latin typeface="+mn-lt"/>
                        </a:rPr>
                        <a:t>2.3</a:t>
                      </a:r>
                    </a:p>
                  </a:txBody>
                  <a:tcPr anchor="ctr"/>
                </a:tc>
                <a:extLst>
                  <a:ext uri="{0D108BD9-81ED-4DB2-BD59-A6C34878D82A}">
                    <a16:rowId xmlns:a16="http://schemas.microsoft.com/office/drawing/2014/main" val="4088520816"/>
                  </a:ext>
                </a:extLst>
              </a:tr>
              <a:tr h="535305">
                <a:tc>
                  <a:txBody>
                    <a:bodyPr/>
                    <a:lstStyle/>
                    <a:p>
                      <a:pPr algn="l" fontAlgn="b"/>
                      <a:r>
                        <a:rPr lang="en-US" sz="2000" u="none" strike="noStrike" dirty="0">
                          <a:effectLst/>
                          <a:latin typeface="+mn-lt"/>
                        </a:rPr>
                        <a:t>NH Asian</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dirty="0">
                          <a:effectLst/>
                          <a:latin typeface="+mn-lt"/>
                        </a:rPr>
                        <a:t>35.4</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dirty="0">
                          <a:effectLst/>
                          <a:latin typeface="+mn-lt"/>
                        </a:rPr>
                        <a:t>37.5</a:t>
                      </a:r>
                      <a:endParaRPr lang="en-US" sz="2000" b="0" i="0" u="none" strike="noStrike" dirty="0">
                        <a:solidFill>
                          <a:srgbClr val="000000"/>
                        </a:solidFill>
                        <a:effectLst/>
                        <a:latin typeface="+mn-lt"/>
                      </a:endParaRPr>
                    </a:p>
                  </a:txBody>
                  <a:tcPr anchor="ctr"/>
                </a:tc>
                <a:tc>
                  <a:txBody>
                    <a:bodyPr/>
                    <a:lstStyle/>
                    <a:p>
                      <a:pPr algn="ctr" fontAlgn="b"/>
                      <a:r>
                        <a:rPr lang="en-US" sz="2000" b="0" i="0" u="none" strike="noStrike" dirty="0">
                          <a:solidFill>
                            <a:srgbClr val="000000"/>
                          </a:solidFill>
                          <a:effectLst/>
                          <a:latin typeface="+mn-lt"/>
                        </a:rPr>
                        <a:t>2.1</a:t>
                      </a:r>
                    </a:p>
                  </a:txBody>
                  <a:tcPr anchor="ctr"/>
                </a:tc>
                <a:tc>
                  <a:txBody>
                    <a:bodyPr/>
                    <a:lstStyle/>
                    <a:p>
                      <a:pPr algn="ctr" fontAlgn="b"/>
                      <a:r>
                        <a:rPr lang="en-US" sz="2000" u="none" strike="noStrike" dirty="0">
                          <a:effectLst/>
                          <a:latin typeface="+mn-lt"/>
                        </a:rPr>
                        <a:t>33.9</a:t>
                      </a:r>
                      <a:endParaRPr lang="en-US" sz="2000" b="0" i="0" u="none" strike="noStrike" dirty="0">
                        <a:solidFill>
                          <a:srgbClr val="000000"/>
                        </a:solidFill>
                        <a:effectLst/>
                        <a:latin typeface="+mn-lt"/>
                      </a:endParaRPr>
                    </a:p>
                  </a:txBody>
                  <a:tcPr anchor="ctr"/>
                </a:tc>
                <a:tc>
                  <a:txBody>
                    <a:bodyPr/>
                    <a:lstStyle/>
                    <a:p>
                      <a:pPr algn="ctr" fontAlgn="b"/>
                      <a:r>
                        <a:rPr lang="en-US" sz="2000" u="none" strike="noStrike" dirty="0">
                          <a:effectLst/>
                          <a:latin typeface="+mn-lt"/>
                        </a:rPr>
                        <a:t>36.4</a:t>
                      </a:r>
                      <a:endParaRPr lang="en-US" sz="2000" b="0" i="0" u="none" strike="noStrike" dirty="0">
                        <a:solidFill>
                          <a:srgbClr val="000000"/>
                        </a:solidFill>
                        <a:effectLst/>
                        <a:latin typeface="+mn-lt"/>
                      </a:endParaRPr>
                    </a:p>
                  </a:txBody>
                  <a:tcPr anchor="ctr"/>
                </a:tc>
                <a:tc>
                  <a:txBody>
                    <a:bodyPr/>
                    <a:lstStyle/>
                    <a:p>
                      <a:pPr algn="ctr" fontAlgn="b"/>
                      <a:r>
                        <a:rPr lang="en-US" sz="2000" b="1" i="0" u="none" strike="noStrike" dirty="0">
                          <a:solidFill>
                            <a:srgbClr val="000000"/>
                          </a:solidFill>
                          <a:effectLst/>
                          <a:latin typeface="+mn-lt"/>
                        </a:rPr>
                        <a:t>2.5</a:t>
                      </a:r>
                    </a:p>
                  </a:txBody>
                  <a:tcPr anchor="ctr"/>
                </a:tc>
                <a:extLst>
                  <a:ext uri="{0D108BD9-81ED-4DB2-BD59-A6C34878D82A}">
                    <a16:rowId xmlns:a16="http://schemas.microsoft.com/office/drawing/2014/main" val="1604779206"/>
                  </a:ext>
                </a:extLst>
              </a:tr>
            </a:tbl>
          </a:graphicData>
        </a:graphic>
      </p:graphicFrame>
      <p:sp>
        <p:nvSpPr>
          <p:cNvPr id="5"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Change in Median Age by Race/Ethnicity</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U.S. and Texas,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16F36DCF-4B04-43C5-B554-E7854EB21A14}"/>
              </a:ext>
            </a:extLst>
          </p:cNvPr>
          <p:cNvSpPr txBox="1"/>
          <p:nvPr/>
        </p:nvSpPr>
        <p:spPr>
          <a:xfrm>
            <a:off x="1676403" y="6489550"/>
            <a:ext cx="6175088" cy="261610"/>
          </a:xfrm>
          <a:prstGeom prst="rect">
            <a:avLst/>
          </a:prstGeom>
          <a:noFill/>
        </p:spPr>
        <p:txBody>
          <a:bodyPr wrap="none" rtlCol="0">
            <a:spAutoFit/>
          </a:bodyPr>
          <a:lstStyle/>
          <a:p>
            <a:pPr>
              <a:defRPr/>
            </a:pPr>
            <a:r>
              <a:rPr lang="en-US" sz="1100" dirty="0">
                <a:solidFill>
                  <a:prstClr val="black">
                    <a:lumMod val="50000"/>
                    <a:lumOff val="50000"/>
                  </a:prstClr>
                </a:solidFill>
                <a:latin typeface="Calibri" panose="020F0502020204030204"/>
              </a:rPr>
              <a:t>Source: U.S. Census Bureau, 2010 Decennial Census, 2019 American Community Survey 1-Year Estimates</a:t>
            </a:r>
          </a:p>
        </p:txBody>
      </p:sp>
    </p:spTree>
    <p:extLst>
      <p:ext uri="{BB962C8B-B14F-4D97-AF65-F5344CB8AC3E}">
        <p14:creationId xmlns:p14="http://schemas.microsoft.com/office/powerpoint/2010/main" val="365401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0133246"/>
              </p:ext>
            </p:extLst>
          </p:nvPr>
        </p:nvGraphicFramePr>
        <p:xfrm>
          <a:off x="1657350" y="1760223"/>
          <a:ext cx="9696450" cy="4455332"/>
        </p:xfrm>
        <a:graphic>
          <a:graphicData uri="http://schemas.openxmlformats.org/drawingml/2006/table">
            <a:tbl>
              <a:tblPr firstRow="1" bandRow="1">
                <a:tableStyleId>{5C22544A-7EE6-4342-B048-85BDC9FD1C3A}</a:tableStyleId>
              </a:tblPr>
              <a:tblGrid>
                <a:gridCol w="2213610">
                  <a:extLst>
                    <a:ext uri="{9D8B030D-6E8A-4147-A177-3AD203B41FA5}">
                      <a16:colId xmlns:a16="http://schemas.microsoft.com/office/drawing/2014/main" val="1120380071"/>
                    </a:ext>
                  </a:extLst>
                </a:gridCol>
                <a:gridCol w="1247140">
                  <a:extLst>
                    <a:ext uri="{9D8B030D-6E8A-4147-A177-3AD203B41FA5}">
                      <a16:colId xmlns:a16="http://schemas.microsoft.com/office/drawing/2014/main" val="1035863351"/>
                    </a:ext>
                  </a:extLst>
                </a:gridCol>
                <a:gridCol w="1247140">
                  <a:extLst>
                    <a:ext uri="{9D8B030D-6E8A-4147-A177-3AD203B41FA5}">
                      <a16:colId xmlns:a16="http://schemas.microsoft.com/office/drawing/2014/main" val="2014468688"/>
                    </a:ext>
                  </a:extLst>
                </a:gridCol>
                <a:gridCol w="1247140">
                  <a:extLst>
                    <a:ext uri="{9D8B030D-6E8A-4147-A177-3AD203B41FA5}">
                      <a16:colId xmlns:a16="http://schemas.microsoft.com/office/drawing/2014/main" val="2756611003"/>
                    </a:ext>
                  </a:extLst>
                </a:gridCol>
                <a:gridCol w="1247140">
                  <a:extLst>
                    <a:ext uri="{9D8B030D-6E8A-4147-A177-3AD203B41FA5}">
                      <a16:colId xmlns:a16="http://schemas.microsoft.com/office/drawing/2014/main" val="3113765013"/>
                    </a:ext>
                  </a:extLst>
                </a:gridCol>
                <a:gridCol w="1247140">
                  <a:extLst>
                    <a:ext uri="{9D8B030D-6E8A-4147-A177-3AD203B41FA5}">
                      <a16:colId xmlns:a16="http://schemas.microsoft.com/office/drawing/2014/main" val="1277446578"/>
                    </a:ext>
                  </a:extLst>
                </a:gridCol>
                <a:gridCol w="1247140">
                  <a:extLst>
                    <a:ext uri="{9D8B030D-6E8A-4147-A177-3AD203B41FA5}">
                      <a16:colId xmlns:a16="http://schemas.microsoft.com/office/drawing/2014/main" val="3663919817"/>
                    </a:ext>
                  </a:extLst>
                </a:gridCol>
              </a:tblGrid>
              <a:tr h="532366">
                <a:tc>
                  <a:txBody>
                    <a:bodyPr/>
                    <a:lstStyle/>
                    <a:p>
                      <a:pPr algn="ctr" fontAlgn="b"/>
                      <a:endParaRPr lang="en-US" sz="1600" b="1" i="0" u="none" strike="noStrike" dirty="0">
                        <a:solidFill>
                          <a:schemeClr val="bg1"/>
                        </a:solidFill>
                        <a:effectLst/>
                        <a:latin typeface="+mn-lt"/>
                      </a:endParaRPr>
                    </a:p>
                  </a:txBody>
                  <a:tcPr anchor="ctr"/>
                </a:tc>
                <a:tc gridSpan="2">
                  <a:txBody>
                    <a:bodyPr/>
                    <a:lstStyle/>
                    <a:p>
                      <a:pPr algn="ctr" fontAlgn="b"/>
                      <a:r>
                        <a:rPr lang="en-US" sz="1600" b="1" i="0" u="none" strike="noStrike" dirty="0">
                          <a:solidFill>
                            <a:schemeClr val="bg1"/>
                          </a:solidFill>
                          <a:effectLst/>
                          <a:latin typeface="+mn-lt"/>
                        </a:rPr>
                        <a:t>Total Hispanics</a:t>
                      </a:r>
                    </a:p>
                  </a:txBody>
                  <a:tcPr anchor="ctr"/>
                </a:tc>
                <a:tc hMerge="1">
                  <a:txBody>
                    <a:bodyPr/>
                    <a:lstStyle/>
                    <a:p>
                      <a:pPr algn="l" fontAlgn="b"/>
                      <a:endParaRPr lang="en-US" sz="1600" b="0" i="0" u="none" strike="noStrike" dirty="0">
                        <a:solidFill>
                          <a:srgbClr val="000000"/>
                        </a:solidFill>
                        <a:effectLst/>
                        <a:latin typeface="+mn-lt"/>
                      </a:endParaRPr>
                    </a:p>
                  </a:txBody>
                  <a:tcPr anchor="ctr"/>
                </a:tc>
                <a:tc gridSpan="2">
                  <a:txBody>
                    <a:bodyPr/>
                    <a:lstStyle/>
                    <a:p>
                      <a:pPr algn="ctr" fontAlgn="b"/>
                      <a:r>
                        <a:rPr lang="en-US" sz="1600" b="1" i="0" u="none" strike="noStrike" dirty="0">
                          <a:solidFill>
                            <a:schemeClr val="bg1"/>
                          </a:solidFill>
                          <a:effectLst/>
                          <a:latin typeface="+mn-lt"/>
                        </a:rPr>
                        <a:t>Under 18 Years</a:t>
                      </a:r>
                    </a:p>
                  </a:txBody>
                  <a:tcPr anchor="ctr"/>
                </a:tc>
                <a:tc hMerge="1">
                  <a:txBody>
                    <a:bodyPr/>
                    <a:lstStyle/>
                    <a:p>
                      <a:pPr algn="ctr" fontAlgn="b"/>
                      <a:endParaRPr lang="en-US" sz="2000" b="0" i="0" u="none" strike="noStrike" dirty="0">
                        <a:solidFill>
                          <a:srgbClr val="000000"/>
                        </a:solidFill>
                        <a:effectLst/>
                        <a:latin typeface="+mn-lt"/>
                      </a:endParaRPr>
                    </a:p>
                  </a:txBody>
                  <a:tcPr anchor="ctr"/>
                </a:tc>
                <a:tc gridSpan="2">
                  <a:txBody>
                    <a:bodyPr/>
                    <a:lstStyle/>
                    <a:p>
                      <a:pPr algn="ctr" fontAlgn="b"/>
                      <a:r>
                        <a:rPr lang="en-US" sz="1600" b="1" i="0" u="none" strike="noStrike" dirty="0">
                          <a:solidFill>
                            <a:schemeClr val="bg1"/>
                          </a:solidFill>
                          <a:effectLst/>
                          <a:latin typeface="+mn-lt"/>
                        </a:rPr>
                        <a:t>18 Years and Over</a:t>
                      </a:r>
                    </a:p>
                  </a:txBody>
                  <a:tcPr anchor="ctr"/>
                </a:tc>
                <a:tc hMerge="1">
                  <a:txBody>
                    <a:bodyPr/>
                    <a:lstStyle/>
                    <a:p>
                      <a:pPr algn="ctr" fontAlgn="b"/>
                      <a:endParaRPr lang="en-US" sz="2000" b="0" i="0" u="none" strike="noStrike" dirty="0">
                        <a:solidFill>
                          <a:srgbClr val="000000"/>
                        </a:solidFill>
                        <a:effectLst/>
                        <a:latin typeface="+mn-lt"/>
                      </a:endParaRPr>
                    </a:p>
                  </a:txBody>
                  <a:tcPr anchor="ctr"/>
                </a:tc>
                <a:extLst>
                  <a:ext uri="{0D108BD9-81ED-4DB2-BD59-A6C34878D82A}">
                    <a16:rowId xmlns:a16="http://schemas.microsoft.com/office/drawing/2014/main" val="505950888"/>
                  </a:ext>
                </a:extLst>
              </a:tr>
              <a:tr h="763830">
                <a:tc>
                  <a:txBody>
                    <a:bodyPr/>
                    <a:lstStyle/>
                    <a:p>
                      <a:pPr algn="l" fontAlgn="b"/>
                      <a:endParaRPr lang="en-US" sz="1600" b="0" i="0" u="none" strike="noStrike" dirty="0">
                        <a:solidFill>
                          <a:srgbClr val="000000"/>
                        </a:solidFill>
                        <a:effectLst/>
                        <a:latin typeface="+mn-lt"/>
                      </a:endParaRPr>
                    </a:p>
                  </a:txBody>
                  <a:tcPr anchor="ctr"/>
                </a:tc>
                <a:tc>
                  <a:txBody>
                    <a:bodyPr/>
                    <a:lstStyle/>
                    <a:p>
                      <a:pPr algn="ctr" fontAlgn="b"/>
                      <a:r>
                        <a:rPr lang="en-US" sz="1600" b="0" i="0" u="none" strike="noStrike" dirty="0">
                          <a:solidFill>
                            <a:srgbClr val="000000"/>
                          </a:solidFill>
                          <a:effectLst/>
                          <a:latin typeface="+mn-lt"/>
                        </a:rPr>
                        <a:t>Estimate</a:t>
                      </a:r>
                    </a:p>
                  </a:txBody>
                  <a:tcPr anchor="ctr"/>
                </a:tc>
                <a:tc>
                  <a:txBody>
                    <a:bodyPr/>
                    <a:lstStyle/>
                    <a:p>
                      <a:pPr algn="ctr" fontAlgn="b"/>
                      <a:r>
                        <a:rPr lang="en-US" sz="1600" b="0" i="0" u="none" strike="noStrike" dirty="0">
                          <a:solidFill>
                            <a:srgbClr val="000000"/>
                          </a:solidFill>
                          <a:effectLst/>
                          <a:latin typeface="+mn-lt"/>
                        </a:rPr>
                        <a:t>Percent</a:t>
                      </a:r>
                    </a:p>
                  </a:txBody>
                  <a:tcPr anchor="ctr"/>
                </a:tc>
                <a:tc>
                  <a:txBody>
                    <a:bodyPr/>
                    <a:lstStyle/>
                    <a:p>
                      <a:pPr algn="ctr" fontAlgn="b"/>
                      <a:r>
                        <a:rPr lang="en-US" sz="1600" b="0" i="0" u="none" strike="noStrike" dirty="0">
                          <a:solidFill>
                            <a:srgbClr val="000000"/>
                          </a:solidFill>
                          <a:effectLst/>
                          <a:latin typeface="+mn-lt"/>
                        </a:rPr>
                        <a:t>Estimate</a:t>
                      </a:r>
                    </a:p>
                  </a:txBody>
                  <a:tcPr anchor="ctr"/>
                </a:tc>
                <a:tc>
                  <a:txBody>
                    <a:bodyPr/>
                    <a:lstStyle/>
                    <a:p>
                      <a:pPr algn="ctr" fontAlgn="b"/>
                      <a:r>
                        <a:rPr lang="en-US" sz="1600" b="0" i="0" u="none" strike="noStrike" dirty="0">
                          <a:solidFill>
                            <a:srgbClr val="000000"/>
                          </a:solidFill>
                          <a:effectLst/>
                          <a:latin typeface="+mn-lt"/>
                        </a:rPr>
                        <a:t>Percent</a:t>
                      </a:r>
                    </a:p>
                  </a:txBody>
                  <a:tcPr anchor="ctr"/>
                </a:tc>
                <a:tc>
                  <a:txBody>
                    <a:bodyPr/>
                    <a:lstStyle/>
                    <a:p>
                      <a:pPr algn="ctr" fontAlgn="b"/>
                      <a:r>
                        <a:rPr lang="en-US" sz="1600" b="0" i="0" u="none" strike="noStrike" dirty="0">
                          <a:solidFill>
                            <a:srgbClr val="000000"/>
                          </a:solidFill>
                          <a:effectLst/>
                          <a:latin typeface="+mn-lt"/>
                        </a:rPr>
                        <a:t>Estimate</a:t>
                      </a:r>
                    </a:p>
                  </a:txBody>
                  <a:tcPr anchor="ctr"/>
                </a:tc>
                <a:tc>
                  <a:txBody>
                    <a:bodyPr/>
                    <a:lstStyle/>
                    <a:p>
                      <a:pPr algn="ctr" fontAlgn="b"/>
                      <a:r>
                        <a:rPr lang="en-US" sz="1600" b="0" i="0" u="none" strike="noStrike" dirty="0">
                          <a:solidFill>
                            <a:srgbClr val="000000"/>
                          </a:solidFill>
                          <a:effectLst/>
                          <a:latin typeface="+mn-lt"/>
                        </a:rPr>
                        <a:t>Percent</a:t>
                      </a:r>
                    </a:p>
                  </a:txBody>
                  <a:tcPr anchor="ctr"/>
                </a:tc>
                <a:extLst>
                  <a:ext uri="{0D108BD9-81ED-4DB2-BD59-A6C34878D82A}">
                    <a16:rowId xmlns:a16="http://schemas.microsoft.com/office/drawing/2014/main" val="580441778"/>
                  </a:ext>
                </a:extLst>
              </a:tr>
              <a:tr h="763830">
                <a:tc>
                  <a:txBody>
                    <a:bodyPr/>
                    <a:lstStyle/>
                    <a:p>
                      <a:pPr algn="l" fontAlgn="b"/>
                      <a:r>
                        <a:rPr lang="en-US" sz="1600" u="none" strike="noStrike" dirty="0">
                          <a:effectLst/>
                          <a:latin typeface="+mn-lt"/>
                        </a:rPr>
                        <a:t>Total </a:t>
                      </a:r>
                      <a:endParaRPr lang="en-US" sz="1600" b="0" i="0" u="none" strike="noStrike" dirty="0">
                        <a:solidFill>
                          <a:srgbClr val="000000"/>
                        </a:solidFill>
                        <a:effectLst/>
                        <a:latin typeface="+mn-lt"/>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11,524,842</a:t>
                      </a:r>
                    </a:p>
                  </a:txBody>
                  <a:tcPr anchor="b"/>
                </a:tc>
                <a:tc>
                  <a:txBody>
                    <a:bodyPr/>
                    <a:lstStyle/>
                    <a:p>
                      <a:pPr algn="r" fontAlgn="b"/>
                      <a:r>
                        <a:rPr lang="en-US" sz="1600" b="0" i="0" u="none" strike="noStrike" dirty="0">
                          <a:solidFill>
                            <a:srgbClr val="000000"/>
                          </a:solidFill>
                          <a:effectLst/>
                          <a:latin typeface="Calibri" panose="020F0502020204030204" pitchFamily="34" charset="0"/>
                        </a:rPr>
                        <a:t>100.0%</a:t>
                      </a:r>
                    </a:p>
                  </a:txBody>
                  <a:tcPr anchor="b"/>
                </a:tc>
                <a:tc>
                  <a:txBody>
                    <a:bodyPr/>
                    <a:lstStyle/>
                    <a:p>
                      <a:pPr algn="r" fontAlgn="b"/>
                      <a:r>
                        <a:rPr lang="en-US" sz="1600" b="0" i="0" u="none" strike="noStrike">
                          <a:solidFill>
                            <a:srgbClr val="000000"/>
                          </a:solidFill>
                          <a:effectLst/>
                          <a:latin typeface="Calibri" panose="020F0502020204030204" pitchFamily="34" charset="0"/>
                        </a:rPr>
                        <a:t>3,660,216</a:t>
                      </a:r>
                    </a:p>
                  </a:txBody>
                  <a:tcPr anchor="b"/>
                </a:tc>
                <a:tc>
                  <a:txBody>
                    <a:bodyPr/>
                    <a:lstStyle/>
                    <a:p>
                      <a:pPr algn="r" fontAlgn="b"/>
                      <a:r>
                        <a:rPr lang="en-US" sz="1600" b="0" i="0" u="none" strike="noStrike">
                          <a:solidFill>
                            <a:srgbClr val="000000"/>
                          </a:solidFill>
                          <a:effectLst/>
                          <a:latin typeface="Calibri" panose="020F0502020204030204" pitchFamily="34" charset="0"/>
                        </a:rPr>
                        <a:t>31.8%</a:t>
                      </a:r>
                    </a:p>
                  </a:txBody>
                  <a:tcPr anchor="b"/>
                </a:tc>
                <a:tc>
                  <a:txBody>
                    <a:bodyPr/>
                    <a:lstStyle/>
                    <a:p>
                      <a:pPr algn="r" fontAlgn="b"/>
                      <a:r>
                        <a:rPr lang="en-US" sz="1600" b="0" i="0" u="none" strike="noStrike">
                          <a:solidFill>
                            <a:srgbClr val="000000"/>
                          </a:solidFill>
                          <a:effectLst/>
                          <a:latin typeface="Calibri" panose="020F0502020204030204" pitchFamily="34" charset="0"/>
                        </a:rPr>
                        <a:t>7,864,626</a:t>
                      </a:r>
                    </a:p>
                  </a:txBody>
                  <a:tcPr anchor="b"/>
                </a:tc>
                <a:tc>
                  <a:txBody>
                    <a:bodyPr/>
                    <a:lstStyle/>
                    <a:p>
                      <a:pPr algn="r" fontAlgn="b"/>
                      <a:r>
                        <a:rPr lang="en-US" sz="1600" b="0" i="0" u="none" strike="noStrike">
                          <a:solidFill>
                            <a:srgbClr val="000000"/>
                          </a:solidFill>
                          <a:effectLst/>
                          <a:latin typeface="Calibri" panose="020F0502020204030204" pitchFamily="34" charset="0"/>
                        </a:rPr>
                        <a:t>68.2%</a:t>
                      </a:r>
                    </a:p>
                  </a:txBody>
                  <a:tcPr anchor="b"/>
                </a:tc>
                <a:extLst>
                  <a:ext uri="{0D108BD9-81ED-4DB2-BD59-A6C34878D82A}">
                    <a16:rowId xmlns:a16="http://schemas.microsoft.com/office/drawing/2014/main" val="2673458527"/>
                  </a:ext>
                </a:extLst>
              </a:tr>
              <a:tr h="763830">
                <a:tc>
                  <a:txBody>
                    <a:bodyPr/>
                    <a:lstStyle/>
                    <a:p>
                      <a:pPr algn="l" fontAlgn="b"/>
                      <a:r>
                        <a:rPr lang="en-US" sz="1600" u="none" strike="noStrike" dirty="0">
                          <a:effectLst/>
                          <a:latin typeface="+mn-lt"/>
                        </a:rPr>
                        <a:t>Native Born</a:t>
                      </a:r>
                      <a:endParaRPr lang="en-US" sz="1600" b="0" i="0" u="none" strike="noStrike" dirty="0">
                        <a:solidFill>
                          <a:srgbClr val="000000"/>
                        </a:solidFill>
                        <a:effectLst/>
                        <a:latin typeface="+mn-lt"/>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8,333,586</a:t>
                      </a:r>
                    </a:p>
                  </a:txBody>
                  <a:tcPr anchor="b"/>
                </a:tc>
                <a:tc>
                  <a:txBody>
                    <a:bodyPr/>
                    <a:lstStyle/>
                    <a:p>
                      <a:pPr algn="r" fontAlgn="b"/>
                      <a:r>
                        <a:rPr lang="en-US" sz="1600" b="0" i="0" u="none" strike="noStrike" dirty="0">
                          <a:solidFill>
                            <a:srgbClr val="000000"/>
                          </a:solidFill>
                          <a:effectLst/>
                          <a:latin typeface="Calibri" panose="020F0502020204030204" pitchFamily="34" charset="0"/>
                        </a:rPr>
                        <a:t>72.3%</a:t>
                      </a:r>
                    </a:p>
                  </a:txBody>
                  <a:tcPr anchor="b"/>
                </a:tc>
                <a:tc>
                  <a:txBody>
                    <a:bodyPr/>
                    <a:lstStyle/>
                    <a:p>
                      <a:pPr algn="r" fontAlgn="b"/>
                      <a:r>
                        <a:rPr lang="en-US" sz="1600" b="0" i="0" u="none" strike="noStrike" dirty="0">
                          <a:solidFill>
                            <a:srgbClr val="000000"/>
                          </a:solidFill>
                          <a:effectLst/>
                          <a:latin typeface="Calibri" panose="020F0502020204030204" pitchFamily="34" charset="0"/>
                        </a:rPr>
                        <a:t>3,475,289</a:t>
                      </a:r>
                    </a:p>
                  </a:txBody>
                  <a:tcPr anchor="b"/>
                </a:tc>
                <a:tc>
                  <a:txBody>
                    <a:bodyPr/>
                    <a:lstStyle/>
                    <a:p>
                      <a:pPr algn="r" fontAlgn="b"/>
                      <a:r>
                        <a:rPr lang="en-US" sz="1600" b="0" i="0" u="none" strike="noStrike" dirty="0">
                          <a:solidFill>
                            <a:srgbClr val="000000"/>
                          </a:solidFill>
                          <a:effectLst/>
                          <a:latin typeface="Calibri" panose="020F0502020204030204" pitchFamily="34" charset="0"/>
                        </a:rPr>
                        <a:t>94.9%</a:t>
                      </a:r>
                    </a:p>
                  </a:txBody>
                  <a:tcPr anchor="b"/>
                </a:tc>
                <a:tc>
                  <a:txBody>
                    <a:bodyPr/>
                    <a:lstStyle/>
                    <a:p>
                      <a:pPr algn="r" fontAlgn="b"/>
                      <a:r>
                        <a:rPr lang="en-US" sz="1600" b="0" i="0" u="none" strike="noStrike">
                          <a:solidFill>
                            <a:srgbClr val="000000"/>
                          </a:solidFill>
                          <a:effectLst/>
                          <a:latin typeface="Calibri" panose="020F0502020204030204" pitchFamily="34" charset="0"/>
                        </a:rPr>
                        <a:t>4,858,297</a:t>
                      </a:r>
                    </a:p>
                  </a:txBody>
                  <a:tcPr anchor="b"/>
                </a:tc>
                <a:tc>
                  <a:txBody>
                    <a:bodyPr/>
                    <a:lstStyle/>
                    <a:p>
                      <a:pPr algn="r" fontAlgn="b"/>
                      <a:r>
                        <a:rPr lang="en-US" sz="1600" b="0" i="0" u="none" strike="noStrike" dirty="0">
                          <a:solidFill>
                            <a:srgbClr val="000000"/>
                          </a:solidFill>
                          <a:effectLst/>
                          <a:latin typeface="Calibri" panose="020F0502020204030204" pitchFamily="34" charset="0"/>
                        </a:rPr>
                        <a:t>61.8%</a:t>
                      </a:r>
                    </a:p>
                  </a:txBody>
                  <a:tcPr anchor="b"/>
                </a:tc>
                <a:extLst>
                  <a:ext uri="{0D108BD9-81ED-4DB2-BD59-A6C34878D82A}">
                    <a16:rowId xmlns:a16="http://schemas.microsoft.com/office/drawing/2014/main" val="332623142"/>
                  </a:ext>
                </a:extLst>
              </a:tr>
              <a:tr h="763830">
                <a:tc>
                  <a:txBody>
                    <a:bodyPr/>
                    <a:lstStyle/>
                    <a:p>
                      <a:pPr algn="l" fontAlgn="b"/>
                      <a:r>
                        <a:rPr lang="en-US" sz="1600" b="0" i="0" u="none" strike="noStrike" dirty="0">
                          <a:solidFill>
                            <a:srgbClr val="000000"/>
                          </a:solidFill>
                          <a:effectLst/>
                          <a:latin typeface="+mn-lt"/>
                        </a:rPr>
                        <a:t>Foreign Born</a:t>
                      </a:r>
                    </a:p>
                  </a:txBody>
                  <a:tcPr anchor="ctr"/>
                </a:tc>
                <a:tc>
                  <a:txBody>
                    <a:bodyPr/>
                    <a:lstStyle/>
                    <a:p>
                      <a:pPr algn="r" fontAlgn="b"/>
                      <a:r>
                        <a:rPr lang="en-US" sz="1600" b="0" i="0" u="none" strike="noStrike">
                          <a:solidFill>
                            <a:srgbClr val="000000"/>
                          </a:solidFill>
                          <a:effectLst/>
                          <a:latin typeface="Calibri" panose="020F0502020204030204" pitchFamily="34" charset="0"/>
                        </a:rPr>
                        <a:t>3,191,256</a:t>
                      </a:r>
                    </a:p>
                  </a:txBody>
                  <a:tcPr anchor="b"/>
                </a:tc>
                <a:tc>
                  <a:txBody>
                    <a:bodyPr/>
                    <a:lstStyle/>
                    <a:p>
                      <a:pPr algn="r" fontAlgn="b"/>
                      <a:r>
                        <a:rPr lang="en-US" sz="1600" b="0" i="0" u="none" strike="noStrike">
                          <a:solidFill>
                            <a:srgbClr val="000000"/>
                          </a:solidFill>
                          <a:effectLst/>
                          <a:latin typeface="Calibri" panose="020F0502020204030204" pitchFamily="34" charset="0"/>
                        </a:rPr>
                        <a:t>27.7%</a:t>
                      </a:r>
                    </a:p>
                  </a:txBody>
                  <a:tcPr anchor="b"/>
                </a:tc>
                <a:tc>
                  <a:txBody>
                    <a:bodyPr/>
                    <a:lstStyle/>
                    <a:p>
                      <a:pPr algn="r" fontAlgn="b"/>
                      <a:r>
                        <a:rPr lang="en-US" sz="1600" b="0" i="0" u="none" strike="noStrike">
                          <a:solidFill>
                            <a:srgbClr val="000000"/>
                          </a:solidFill>
                          <a:effectLst/>
                          <a:latin typeface="Calibri" panose="020F0502020204030204" pitchFamily="34" charset="0"/>
                        </a:rPr>
                        <a:t>184,927</a:t>
                      </a:r>
                    </a:p>
                  </a:txBody>
                  <a:tcPr anchor="b"/>
                </a:tc>
                <a:tc>
                  <a:txBody>
                    <a:bodyPr/>
                    <a:lstStyle/>
                    <a:p>
                      <a:pPr algn="r" fontAlgn="b"/>
                      <a:r>
                        <a:rPr lang="en-US" sz="1600" b="0" i="0" u="none" strike="noStrike" dirty="0">
                          <a:solidFill>
                            <a:srgbClr val="000000"/>
                          </a:solidFill>
                          <a:effectLst/>
                          <a:latin typeface="Calibri" panose="020F0502020204030204" pitchFamily="34" charset="0"/>
                        </a:rPr>
                        <a:t>5.1%</a:t>
                      </a:r>
                    </a:p>
                  </a:txBody>
                  <a:tcPr anchor="b"/>
                </a:tc>
                <a:tc>
                  <a:txBody>
                    <a:bodyPr/>
                    <a:lstStyle/>
                    <a:p>
                      <a:pPr algn="r" fontAlgn="b"/>
                      <a:r>
                        <a:rPr lang="en-US" sz="1600" b="0" i="0" u="none" strike="noStrike" dirty="0">
                          <a:solidFill>
                            <a:srgbClr val="000000"/>
                          </a:solidFill>
                          <a:effectLst/>
                          <a:latin typeface="Calibri" panose="020F0502020204030204" pitchFamily="34" charset="0"/>
                        </a:rPr>
                        <a:t>3,006,329</a:t>
                      </a:r>
                    </a:p>
                  </a:txBody>
                  <a:tcPr anchor="b"/>
                </a:tc>
                <a:tc>
                  <a:txBody>
                    <a:bodyPr/>
                    <a:lstStyle/>
                    <a:p>
                      <a:pPr algn="r" fontAlgn="b"/>
                      <a:r>
                        <a:rPr lang="en-US" sz="1600" b="0" i="0" u="none" strike="noStrike" dirty="0">
                          <a:solidFill>
                            <a:srgbClr val="000000"/>
                          </a:solidFill>
                          <a:effectLst/>
                          <a:latin typeface="Calibri" panose="020F0502020204030204" pitchFamily="34" charset="0"/>
                        </a:rPr>
                        <a:t>38.2%</a:t>
                      </a:r>
                    </a:p>
                  </a:txBody>
                  <a:tcPr anchor="b"/>
                </a:tc>
                <a:extLst>
                  <a:ext uri="{0D108BD9-81ED-4DB2-BD59-A6C34878D82A}">
                    <a16:rowId xmlns:a16="http://schemas.microsoft.com/office/drawing/2014/main" val="3459616836"/>
                  </a:ext>
                </a:extLst>
              </a:tr>
              <a:tr h="532366">
                <a:tc>
                  <a:txBody>
                    <a:bodyPr/>
                    <a:lstStyle/>
                    <a:p>
                      <a:pPr algn="r" fontAlgn="b"/>
                      <a:r>
                        <a:rPr lang="en-US" sz="1600" u="none" strike="noStrike" dirty="0">
                          <a:effectLst/>
                          <a:latin typeface="+mn-lt"/>
                        </a:rPr>
                        <a:t>Naturalized U.S. Citizen</a:t>
                      </a:r>
                      <a:endParaRPr lang="en-US" sz="1600" b="0" i="0" u="none" strike="noStrike" dirty="0">
                        <a:solidFill>
                          <a:srgbClr val="000000"/>
                        </a:solidFill>
                        <a:effectLst/>
                        <a:latin typeface="+mn-lt"/>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998,073</a:t>
                      </a:r>
                    </a:p>
                  </a:txBody>
                  <a:tcPr anchor="b"/>
                </a:tc>
                <a:tc>
                  <a:txBody>
                    <a:bodyPr/>
                    <a:lstStyle/>
                    <a:p>
                      <a:pPr algn="r" fontAlgn="b"/>
                      <a:r>
                        <a:rPr lang="en-US" sz="1600" b="0" i="0" u="none" strike="noStrike">
                          <a:solidFill>
                            <a:srgbClr val="000000"/>
                          </a:solidFill>
                          <a:effectLst/>
                          <a:latin typeface="Calibri" panose="020F0502020204030204" pitchFamily="34" charset="0"/>
                        </a:rPr>
                        <a:t>31.3%</a:t>
                      </a:r>
                    </a:p>
                  </a:txBody>
                  <a:tcPr anchor="b"/>
                </a:tc>
                <a:tc>
                  <a:txBody>
                    <a:bodyPr/>
                    <a:lstStyle/>
                    <a:p>
                      <a:pPr algn="r" fontAlgn="b"/>
                      <a:r>
                        <a:rPr lang="en-US" sz="1600" b="0" i="0" u="none" strike="noStrike">
                          <a:solidFill>
                            <a:srgbClr val="000000"/>
                          </a:solidFill>
                          <a:effectLst/>
                          <a:latin typeface="Calibri" panose="020F0502020204030204" pitchFamily="34" charset="0"/>
                        </a:rPr>
                        <a:t>19,232</a:t>
                      </a:r>
                    </a:p>
                  </a:txBody>
                  <a:tcPr anchor="b"/>
                </a:tc>
                <a:tc>
                  <a:txBody>
                    <a:bodyPr/>
                    <a:lstStyle/>
                    <a:p>
                      <a:pPr algn="r" fontAlgn="b"/>
                      <a:r>
                        <a:rPr lang="en-US" sz="1600" b="0" i="0" u="none" strike="noStrike" dirty="0">
                          <a:solidFill>
                            <a:srgbClr val="000000"/>
                          </a:solidFill>
                          <a:effectLst/>
                          <a:latin typeface="Calibri" panose="020F0502020204030204" pitchFamily="34" charset="0"/>
                        </a:rPr>
                        <a:t>10.4%</a:t>
                      </a:r>
                    </a:p>
                  </a:txBody>
                  <a:tcPr anchor="b"/>
                </a:tc>
                <a:tc>
                  <a:txBody>
                    <a:bodyPr/>
                    <a:lstStyle/>
                    <a:p>
                      <a:pPr algn="r" fontAlgn="b"/>
                      <a:r>
                        <a:rPr lang="en-US" sz="1600" b="0" i="0" u="none" strike="noStrike">
                          <a:solidFill>
                            <a:srgbClr val="000000"/>
                          </a:solidFill>
                          <a:effectLst/>
                          <a:latin typeface="Calibri" panose="020F0502020204030204" pitchFamily="34" charset="0"/>
                        </a:rPr>
                        <a:t>978,841</a:t>
                      </a:r>
                    </a:p>
                  </a:txBody>
                  <a:tcPr anchor="b"/>
                </a:tc>
                <a:tc>
                  <a:txBody>
                    <a:bodyPr/>
                    <a:lstStyle/>
                    <a:p>
                      <a:pPr algn="r" fontAlgn="b"/>
                      <a:r>
                        <a:rPr lang="en-US" sz="1600" b="0" i="0" u="none" strike="noStrike" dirty="0">
                          <a:solidFill>
                            <a:srgbClr val="000000"/>
                          </a:solidFill>
                          <a:effectLst/>
                          <a:latin typeface="Calibri" panose="020F0502020204030204" pitchFamily="34" charset="0"/>
                        </a:rPr>
                        <a:t>32.6%</a:t>
                      </a:r>
                    </a:p>
                  </a:txBody>
                  <a:tcPr anchor="b"/>
                </a:tc>
                <a:extLst>
                  <a:ext uri="{0D108BD9-81ED-4DB2-BD59-A6C34878D82A}">
                    <a16:rowId xmlns:a16="http://schemas.microsoft.com/office/drawing/2014/main" val="4088520816"/>
                  </a:ext>
                </a:extLst>
              </a:tr>
              <a:tr h="300903">
                <a:tc>
                  <a:txBody>
                    <a:bodyPr/>
                    <a:lstStyle/>
                    <a:p>
                      <a:pPr algn="r" fontAlgn="b"/>
                      <a:r>
                        <a:rPr lang="en-US" sz="1600" u="none" strike="noStrike" dirty="0">
                          <a:effectLst/>
                          <a:latin typeface="+mn-lt"/>
                        </a:rPr>
                        <a:t>Not a U.S. Citizen</a:t>
                      </a:r>
                      <a:endParaRPr lang="en-US" sz="1600" b="0" i="0" u="none" strike="noStrike" dirty="0">
                        <a:solidFill>
                          <a:srgbClr val="000000"/>
                        </a:solidFill>
                        <a:effectLst/>
                        <a:latin typeface="+mn-lt"/>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2,193,183</a:t>
                      </a:r>
                    </a:p>
                  </a:txBody>
                  <a:tcPr anchor="b"/>
                </a:tc>
                <a:tc>
                  <a:txBody>
                    <a:bodyPr/>
                    <a:lstStyle/>
                    <a:p>
                      <a:pPr algn="r" fontAlgn="b"/>
                      <a:r>
                        <a:rPr lang="en-US" sz="1600" b="0" i="0" u="none" strike="noStrike">
                          <a:solidFill>
                            <a:srgbClr val="000000"/>
                          </a:solidFill>
                          <a:effectLst/>
                          <a:latin typeface="Calibri" panose="020F0502020204030204" pitchFamily="34" charset="0"/>
                        </a:rPr>
                        <a:t>68.7%</a:t>
                      </a:r>
                    </a:p>
                  </a:txBody>
                  <a:tcPr anchor="b"/>
                </a:tc>
                <a:tc>
                  <a:txBody>
                    <a:bodyPr/>
                    <a:lstStyle/>
                    <a:p>
                      <a:pPr algn="r" fontAlgn="b"/>
                      <a:r>
                        <a:rPr lang="en-US" sz="1600" b="0" i="0" u="none" strike="noStrike">
                          <a:solidFill>
                            <a:srgbClr val="000000"/>
                          </a:solidFill>
                          <a:effectLst/>
                          <a:latin typeface="Calibri" panose="020F0502020204030204" pitchFamily="34" charset="0"/>
                        </a:rPr>
                        <a:t>165,695</a:t>
                      </a:r>
                    </a:p>
                  </a:txBody>
                  <a:tcPr anchor="b"/>
                </a:tc>
                <a:tc>
                  <a:txBody>
                    <a:bodyPr/>
                    <a:lstStyle/>
                    <a:p>
                      <a:pPr algn="r" fontAlgn="b"/>
                      <a:r>
                        <a:rPr lang="en-US" sz="1600" b="0" i="0" u="none" strike="noStrike">
                          <a:solidFill>
                            <a:srgbClr val="000000"/>
                          </a:solidFill>
                          <a:effectLst/>
                          <a:latin typeface="Calibri" panose="020F0502020204030204" pitchFamily="34" charset="0"/>
                        </a:rPr>
                        <a:t>89.6%</a:t>
                      </a:r>
                    </a:p>
                  </a:txBody>
                  <a:tcPr anchor="b"/>
                </a:tc>
                <a:tc>
                  <a:txBody>
                    <a:bodyPr/>
                    <a:lstStyle/>
                    <a:p>
                      <a:pPr algn="r" fontAlgn="b"/>
                      <a:r>
                        <a:rPr lang="en-US" sz="1600" b="0" i="0" u="none" strike="noStrike">
                          <a:solidFill>
                            <a:srgbClr val="000000"/>
                          </a:solidFill>
                          <a:effectLst/>
                          <a:latin typeface="Calibri" panose="020F0502020204030204" pitchFamily="34" charset="0"/>
                        </a:rPr>
                        <a:t>2,027,488</a:t>
                      </a:r>
                    </a:p>
                  </a:txBody>
                  <a:tcPr anchor="b"/>
                </a:tc>
                <a:tc>
                  <a:txBody>
                    <a:bodyPr/>
                    <a:lstStyle/>
                    <a:p>
                      <a:pPr algn="r" fontAlgn="b"/>
                      <a:r>
                        <a:rPr lang="en-US" sz="1600" b="0" i="0" u="none" strike="noStrike" dirty="0">
                          <a:solidFill>
                            <a:srgbClr val="000000"/>
                          </a:solidFill>
                          <a:effectLst/>
                          <a:latin typeface="Calibri" panose="020F0502020204030204" pitchFamily="34" charset="0"/>
                        </a:rPr>
                        <a:t>67.4%</a:t>
                      </a:r>
                    </a:p>
                  </a:txBody>
                  <a:tcPr anchor="b"/>
                </a:tc>
                <a:extLst>
                  <a:ext uri="{0D108BD9-81ED-4DB2-BD59-A6C34878D82A}">
                    <a16:rowId xmlns:a16="http://schemas.microsoft.com/office/drawing/2014/main" val="1604779206"/>
                  </a:ext>
                </a:extLst>
              </a:tr>
            </a:tbl>
          </a:graphicData>
        </a:graphic>
      </p:graphicFrame>
      <p:sp>
        <p:nvSpPr>
          <p:cNvPr id="5"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Hispanic Ethnicity by </a:t>
            </a:r>
            <a:r>
              <a:rPr kumimoji="0" lang="en-US" sz="2400" b="1" i="0" u="none" strike="noStrike" kern="1200" cap="none" spc="0" normalizeH="0" baseline="0" noProof="0" dirty="0" err="1">
                <a:ln>
                  <a:noFill/>
                </a:ln>
                <a:solidFill>
                  <a:srgbClr val="205493"/>
                </a:solidFill>
                <a:effectLst/>
                <a:uLnTx/>
                <a:uFillTx/>
                <a:latin typeface="Century Gothic" panose="020B0502020202020204" pitchFamily="34" charset="0"/>
                <a:ea typeface="+mn-ea"/>
                <a:cs typeface="+mn-cs"/>
              </a:rPr>
              <a:t>Nativ</a:t>
            </a:r>
            <a:r>
              <a:rPr lang="en-US" sz="2400" b="1" dirty="0" err="1">
                <a:solidFill>
                  <a:srgbClr val="205493"/>
                </a:solidFill>
                <a:latin typeface="Century Gothic" panose="020B0502020202020204" pitchFamily="34" charset="0"/>
              </a:rPr>
              <a:t>ity</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Texas, 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E28E66E6-170E-45E9-813E-85EE64EC346B}"/>
              </a:ext>
            </a:extLst>
          </p:cNvPr>
          <p:cNvSpPr txBox="1"/>
          <p:nvPr/>
        </p:nvSpPr>
        <p:spPr>
          <a:xfrm>
            <a:off x="1676403" y="6489550"/>
            <a:ext cx="4786888" cy="261610"/>
          </a:xfrm>
          <a:prstGeom prst="rect">
            <a:avLst/>
          </a:prstGeom>
          <a:noFill/>
        </p:spPr>
        <p:txBody>
          <a:bodyPr wrap="none" rtlCol="0">
            <a:spAutoFit/>
          </a:bodyPr>
          <a:lstStyle/>
          <a:p>
            <a:pPr>
              <a:defRPr/>
            </a:pPr>
            <a:r>
              <a:rPr lang="en-US" sz="1100" dirty="0">
                <a:solidFill>
                  <a:prstClr val="black">
                    <a:lumMod val="50000"/>
                    <a:lumOff val="50000"/>
                  </a:prstClr>
                </a:solidFill>
                <a:latin typeface="Calibri" panose="020F0502020204030204"/>
              </a:rPr>
              <a:t>Source: U.S. Census Bureau, 2019 American Community Survey 1-Year Estimates</a:t>
            </a:r>
          </a:p>
        </p:txBody>
      </p:sp>
    </p:spTree>
    <p:extLst>
      <p:ext uri="{BB962C8B-B14F-4D97-AF65-F5344CB8AC3E}">
        <p14:creationId xmlns:p14="http://schemas.microsoft.com/office/powerpoint/2010/main" val="43078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C1FA3B-F0C1-4F58-90BE-DCC7501F4B28}" type="slidenum">
              <a:rPr lang="en-US">
                <a:latin typeface="Calibri" panose="020F0502020204030204"/>
              </a:rPr>
              <a:pPr>
                <a:defRPr/>
              </a:pPr>
              <a:t>22</a:t>
            </a:fld>
            <a:endParaRPr lang="en-US" dirty="0">
              <a:latin typeface="Calibri" panose="020F0502020204030204"/>
            </a:endParaRP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394928938"/>
              </p:ext>
            </p:extLst>
          </p:nvPr>
        </p:nvGraphicFramePr>
        <p:xfrm>
          <a:off x="1485901" y="1213162"/>
          <a:ext cx="10100124" cy="5297179"/>
        </p:xfrm>
        <a:graphic>
          <a:graphicData uri="http://schemas.openxmlformats.org/drawingml/2006/table">
            <a:tbl>
              <a:tblPr firstRow="1" bandRow="1">
                <a:tableStyleId>{5C22544A-7EE6-4342-B048-85BDC9FD1C3A}</a:tableStyleId>
              </a:tblPr>
              <a:tblGrid>
                <a:gridCol w="3073556">
                  <a:extLst>
                    <a:ext uri="{9D8B030D-6E8A-4147-A177-3AD203B41FA5}">
                      <a16:colId xmlns:a16="http://schemas.microsoft.com/office/drawing/2014/main" val="3507668642"/>
                    </a:ext>
                  </a:extLst>
                </a:gridCol>
                <a:gridCol w="5693512">
                  <a:extLst>
                    <a:ext uri="{9D8B030D-6E8A-4147-A177-3AD203B41FA5}">
                      <a16:colId xmlns:a16="http://schemas.microsoft.com/office/drawing/2014/main" val="757162468"/>
                    </a:ext>
                  </a:extLst>
                </a:gridCol>
                <a:gridCol w="1333056">
                  <a:extLst>
                    <a:ext uri="{9D8B030D-6E8A-4147-A177-3AD203B41FA5}">
                      <a16:colId xmlns:a16="http://schemas.microsoft.com/office/drawing/2014/main" val="449831591"/>
                    </a:ext>
                  </a:extLst>
                </a:gridCol>
              </a:tblGrid>
              <a:tr h="325401">
                <a:tc>
                  <a:txBody>
                    <a:bodyPr/>
                    <a:lstStyle/>
                    <a:p>
                      <a:endParaRPr lang="en-US" sz="1600" dirty="0"/>
                    </a:p>
                  </a:txBody>
                  <a:tcPr/>
                </a:tc>
                <a:tc>
                  <a:txBody>
                    <a:bodyPr/>
                    <a:lstStyle/>
                    <a:p>
                      <a:endParaRPr lang="en-US" sz="1400"/>
                    </a:p>
                  </a:txBody>
                  <a:tcPr/>
                </a:tc>
                <a:tc>
                  <a:txBody>
                    <a:bodyPr/>
                    <a:lstStyle/>
                    <a:p>
                      <a:pPr algn="r"/>
                      <a:endParaRPr lang="en-US" sz="1600" dirty="0"/>
                    </a:p>
                  </a:txBody>
                  <a:tcPr/>
                </a:tc>
                <a:extLst>
                  <a:ext uri="{0D108BD9-81ED-4DB2-BD59-A6C34878D82A}">
                    <a16:rowId xmlns:a16="http://schemas.microsoft.com/office/drawing/2014/main" val="443384728"/>
                  </a:ext>
                </a:extLst>
              </a:tr>
              <a:tr h="325401">
                <a:tc>
                  <a:txBody>
                    <a:bodyPr/>
                    <a:lstStyle/>
                    <a:p>
                      <a:r>
                        <a:rPr lang="en-US" sz="1600" dirty="0"/>
                        <a:t>Total</a:t>
                      </a:r>
                      <a:r>
                        <a:rPr lang="en-US" sz="1600" baseline="0" dirty="0"/>
                        <a:t> Foreign Born Population</a:t>
                      </a:r>
                      <a:endParaRPr lang="en-US" sz="1600" dirty="0"/>
                    </a:p>
                  </a:txBody>
                  <a:tcPr/>
                </a:tc>
                <a:tc>
                  <a:txBody>
                    <a:bodyPr/>
                    <a:lstStyle/>
                    <a:p>
                      <a:endParaRPr lang="en-US" sz="1400" dirty="0"/>
                    </a:p>
                  </a:txBody>
                  <a:tcPr/>
                </a:tc>
                <a:tc>
                  <a:txBody>
                    <a:bodyPr/>
                    <a:lstStyle/>
                    <a:p>
                      <a:pPr algn="r"/>
                      <a:r>
                        <a:rPr lang="en-US" sz="1600" dirty="0"/>
                        <a:t>4,928,025</a:t>
                      </a:r>
                    </a:p>
                  </a:txBody>
                  <a:tcPr anchor="ctr"/>
                </a:tc>
                <a:extLst>
                  <a:ext uri="{0D108BD9-81ED-4DB2-BD59-A6C34878D82A}">
                    <a16:rowId xmlns:a16="http://schemas.microsoft.com/office/drawing/2014/main" val="2133023556"/>
                  </a:ext>
                </a:extLst>
              </a:tr>
              <a:tr h="325401">
                <a:tc>
                  <a:txBody>
                    <a:bodyPr/>
                    <a:lstStyle/>
                    <a:p>
                      <a:r>
                        <a:rPr lang="en-US" sz="1600" dirty="0"/>
                        <a:t>Latin America</a:t>
                      </a:r>
                    </a:p>
                  </a:txBody>
                  <a:tcPr/>
                </a:tc>
                <a:tc>
                  <a:txBody>
                    <a:bodyPr/>
                    <a:lstStyle/>
                    <a:p>
                      <a:endParaRPr lang="en-US" sz="1400" dirty="0"/>
                    </a:p>
                  </a:txBody>
                  <a:tcPr/>
                </a:tc>
                <a:tc>
                  <a:txBody>
                    <a:bodyPr/>
                    <a:lstStyle/>
                    <a:p>
                      <a:pPr algn="r"/>
                      <a:r>
                        <a:rPr lang="en-US" sz="1600"/>
                        <a:t>3,276,400</a:t>
                      </a:r>
                    </a:p>
                  </a:txBody>
                  <a:tcPr anchor="ctr"/>
                </a:tc>
                <a:extLst>
                  <a:ext uri="{0D108BD9-81ED-4DB2-BD59-A6C34878D82A}">
                    <a16:rowId xmlns:a16="http://schemas.microsoft.com/office/drawing/2014/main" val="505488310"/>
                  </a:ext>
                </a:extLst>
              </a:tr>
              <a:tr h="325401">
                <a:tc>
                  <a:txBody>
                    <a:bodyPr/>
                    <a:lstStyle/>
                    <a:p>
                      <a:r>
                        <a:rPr lang="en-US" sz="1600" dirty="0"/>
                        <a:t>   Mexico</a:t>
                      </a:r>
                    </a:p>
                  </a:txBody>
                  <a:tcPr/>
                </a:tc>
                <a:tc>
                  <a:txBody>
                    <a:bodyPr/>
                    <a:lstStyle/>
                    <a:p>
                      <a:endParaRPr lang="en-US" sz="1400" dirty="0"/>
                    </a:p>
                  </a:txBody>
                  <a:tcPr/>
                </a:tc>
                <a:tc>
                  <a:txBody>
                    <a:bodyPr/>
                    <a:lstStyle/>
                    <a:p>
                      <a:pPr algn="r"/>
                      <a:r>
                        <a:rPr lang="en-US" sz="1600" dirty="0"/>
                        <a:t>2,505,720</a:t>
                      </a:r>
                    </a:p>
                  </a:txBody>
                  <a:tcPr anchor="ctr"/>
                </a:tc>
                <a:extLst>
                  <a:ext uri="{0D108BD9-81ED-4DB2-BD59-A6C34878D82A}">
                    <a16:rowId xmlns:a16="http://schemas.microsoft.com/office/drawing/2014/main" val="682350403"/>
                  </a:ext>
                </a:extLst>
              </a:tr>
              <a:tr h="502893">
                <a:tc>
                  <a:txBody>
                    <a:bodyPr/>
                    <a:lstStyle/>
                    <a:p>
                      <a:r>
                        <a:rPr lang="en-US" sz="1600" dirty="0"/>
                        <a:t>   Central America</a:t>
                      </a:r>
                    </a:p>
                  </a:txBody>
                  <a:tcPr/>
                </a:tc>
                <a:tc>
                  <a:txBody>
                    <a:bodyPr/>
                    <a:lstStyle/>
                    <a:p>
                      <a:r>
                        <a:rPr lang="en-US" sz="1400" dirty="0"/>
                        <a:t>Belize, Costa Rica, </a:t>
                      </a:r>
                      <a:r>
                        <a:rPr lang="en-US" sz="1400" u="sng" dirty="0"/>
                        <a:t>El Salvador,</a:t>
                      </a:r>
                      <a:r>
                        <a:rPr lang="en-US" sz="1400" u="sng" baseline="30000" dirty="0"/>
                        <a:t>1</a:t>
                      </a:r>
                      <a:r>
                        <a:rPr lang="en-US" sz="1400" u="sng" dirty="0"/>
                        <a:t> </a:t>
                      </a:r>
                      <a:r>
                        <a:rPr lang="en-US" sz="1400" dirty="0"/>
                        <a:t>Guatemala,</a:t>
                      </a:r>
                      <a:r>
                        <a:rPr lang="en-US" sz="1400" baseline="30000" dirty="0"/>
                        <a:t>3</a:t>
                      </a:r>
                      <a:r>
                        <a:rPr lang="en-US" sz="1400" dirty="0"/>
                        <a:t> Honduras,</a:t>
                      </a:r>
                      <a:r>
                        <a:rPr lang="en-US" sz="1400" baseline="30000" dirty="0"/>
                        <a:t>2</a:t>
                      </a:r>
                      <a:r>
                        <a:rPr lang="en-US" sz="1400" dirty="0"/>
                        <a:t> Nicaragua, Panama</a:t>
                      </a:r>
                    </a:p>
                  </a:txBody>
                  <a:tcPr/>
                </a:tc>
                <a:tc>
                  <a:txBody>
                    <a:bodyPr/>
                    <a:lstStyle/>
                    <a:p>
                      <a:pPr algn="r"/>
                      <a:r>
                        <a:rPr lang="en-US" sz="1600" dirty="0"/>
                        <a:t>474,967</a:t>
                      </a:r>
                    </a:p>
                  </a:txBody>
                  <a:tcPr anchor="ctr"/>
                </a:tc>
                <a:extLst>
                  <a:ext uri="{0D108BD9-81ED-4DB2-BD59-A6C34878D82A}">
                    <a16:rowId xmlns:a16="http://schemas.microsoft.com/office/drawing/2014/main" val="1560693050"/>
                  </a:ext>
                </a:extLst>
              </a:tr>
              <a:tr h="502893">
                <a:tc>
                  <a:txBody>
                    <a:bodyPr/>
                    <a:lstStyle/>
                    <a:p>
                      <a:r>
                        <a:rPr lang="en-US" sz="1600" dirty="0"/>
                        <a:t>   South</a:t>
                      </a:r>
                      <a:r>
                        <a:rPr lang="en-US" sz="1600" baseline="0" dirty="0"/>
                        <a:t> America</a:t>
                      </a:r>
                      <a:endParaRPr lang="en-US" sz="1600" dirty="0"/>
                    </a:p>
                  </a:txBody>
                  <a:tcPr/>
                </a:tc>
                <a:tc>
                  <a:txBody>
                    <a:bodyPr/>
                    <a:lstStyle/>
                    <a:p>
                      <a:r>
                        <a:rPr lang="en-US" sz="1400" dirty="0"/>
                        <a:t>Argentina,</a:t>
                      </a:r>
                      <a:r>
                        <a:rPr lang="en-US" sz="1400" baseline="0" dirty="0"/>
                        <a:t> Bolivia, Brazil, Chile, </a:t>
                      </a:r>
                      <a:r>
                        <a:rPr lang="en-US" sz="1400" u="sng" baseline="0" dirty="0"/>
                        <a:t>Colombia</a:t>
                      </a:r>
                      <a:r>
                        <a:rPr lang="en-US" sz="1400" baseline="0" dirty="0"/>
                        <a:t>,</a:t>
                      </a:r>
                      <a:r>
                        <a:rPr lang="en-US" sz="1400" baseline="30000" dirty="0"/>
                        <a:t>1</a:t>
                      </a:r>
                      <a:r>
                        <a:rPr lang="en-US" sz="1400" baseline="0" dirty="0"/>
                        <a:t> Ecuador, Guyana, Peru, Uruguay, Venezuela</a:t>
                      </a:r>
                      <a:r>
                        <a:rPr lang="en-US" sz="1400" baseline="30000" dirty="0"/>
                        <a:t>2</a:t>
                      </a:r>
                      <a:endParaRPr lang="en-US" sz="1400" dirty="0"/>
                    </a:p>
                  </a:txBody>
                  <a:tcPr/>
                </a:tc>
                <a:tc>
                  <a:txBody>
                    <a:bodyPr/>
                    <a:lstStyle/>
                    <a:p>
                      <a:pPr algn="r"/>
                      <a:r>
                        <a:rPr lang="en-US" sz="1600" dirty="0"/>
                        <a:t>182,179</a:t>
                      </a:r>
                    </a:p>
                  </a:txBody>
                  <a:tcPr anchor="ctr"/>
                </a:tc>
                <a:extLst>
                  <a:ext uri="{0D108BD9-81ED-4DB2-BD59-A6C34878D82A}">
                    <a16:rowId xmlns:a16="http://schemas.microsoft.com/office/drawing/2014/main" val="356980857"/>
                  </a:ext>
                </a:extLst>
              </a:tr>
              <a:tr h="709966">
                <a:tc>
                  <a:txBody>
                    <a:bodyPr/>
                    <a:lstStyle/>
                    <a:p>
                      <a:r>
                        <a:rPr lang="en-US" sz="1600" dirty="0"/>
                        <a:t>   Caribbean</a:t>
                      </a:r>
                    </a:p>
                  </a:txBody>
                  <a:tcPr/>
                </a:tc>
                <a:tc>
                  <a:txBody>
                    <a:bodyPr/>
                    <a:lstStyle/>
                    <a:p>
                      <a:r>
                        <a:rPr lang="en-US" sz="1400" dirty="0"/>
                        <a:t>Bahamas,</a:t>
                      </a:r>
                      <a:r>
                        <a:rPr lang="en-US" sz="1400" baseline="0" dirty="0"/>
                        <a:t> Barbados, </a:t>
                      </a:r>
                      <a:r>
                        <a:rPr lang="en-US" sz="1400" u="sng" baseline="0" dirty="0"/>
                        <a:t>Cuba</a:t>
                      </a:r>
                      <a:r>
                        <a:rPr lang="en-US" sz="1400" baseline="0" dirty="0"/>
                        <a:t>,</a:t>
                      </a:r>
                      <a:r>
                        <a:rPr lang="en-US" sz="1400" baseline="30000" dirty="0"/>
                        <a:t>1</a:t>
                      </a:r>
                      <a:r>
                        <a:rPr lang="en-US" sz="1400" baseline="0" dirty="0"/>
                        <a:t> Dominica, Dominican Republic, Grenada, Haiti, Jamaica, St. Vincent &amp; the Grenadines, Trinidad and Tobago, West Indies</a:t>
                      </a:r>
                      <a:endParaRPr lang="en-US" sz="1400" dirty="0"/>
                    </a:p>
                  </a:txBody>
                  <a:tcPr/>
                </a:tc>
                <a:tc>
                  <a:txBody>
                    <a:bodyPr/>
                    <a:lstStyle/>
                    <a:p>
                      <a:pPr algn="r"/>
                      <a:r>
                        <a:rPr lang="en-US" sz="1600" dirty="0"/>
                        <a:t>113,534</a:t>
                      </a:r>
                    </a:p>
                  </a:txBody>
                  <a:tcPr anchor="ctr"/>
                </a:tc>
                <a:extLst>
                  <a:ext uri="{0D108BD9-81ED-4DB2-BD59-A6C34878D82A}">
                    <a16:rowId xmlns:a16="http://schemas.microsoft.com/office/drawing/2014/main" val="2621311751"/>
                  </a:ext>
                </a:extLst>
              </a:tr>
              <a:tr h="325401">
                <a:tc>
                  <a:txBody>
                    <a:bodyPr/>
                    <a:lstStyle/>
                    <a:p>
                      <a:r>
                        <a:rPr lang="en-US" sz="1600" dirty="0"/>
                        <a:t>Asia</a:t>
                      </a:r>
                    </a:p>
                  </a:txBody>
                  <a:tcPr/>
                </a:tc>
                <a:tc>
                  <a:txBody>
                    <a:bodyPr/>
                    <a:lstStyle/>
                    <a:p>
                      <a:endParaRPr lang="en-US" sz="1400"/>
                    </a:p>
                  </a:txBody>
                  <a:tcPr/>
                </a:tc>
                <a:tc>
                  <a:txBody>
                    <a:bodyPr/>
                    <a:lstStyle/>
                    <a:p>
                      <a:pPr algn="r"/>
                      <a:r>
                        <a:rPr lang="en-US" sz="1600" dirty="0"/>
                        <a:t>1,129,111</a:t>
                      </a:r>
                    </a:p>
                  </a:txBody>
                  <a:tcPr anchor="ctr"/>
                </a:tc>
                <a:extLst>
                  <a:ext uri="{0D108BD9-81ED-4DB2-BD59-A6C34878D82A}">
                    <a16:rowId xmlns:a16="http://schemas.microsoft.com/office/drawing/2014/main" val="3330918795"/>
                  </a:ext>
                </a:extLst>
              </a:tr>
              <a:tr h="502893">
                <a:tc>
                  <a:txBody>
                    <a:bodyPr/>
                    <a:lstStyle/>
                    <a:p>
                      <a:r>
                        <a:rPr lang="en-US" sz="1600" baseline="0" dirty="0"/>
                        <a:t>   South Central Asia</a:t>
                      </a:r>
                      <a:endParaRPr lang="en-US" sz="1600" dirty="0"/>
                    </a:p>
                  </a:txBody>
                  <a:tcPr/>
                </a:tc>
                <a:tc>
                  <a:txBody>
                    <a:bodyPr/>
                    <a:lstStyle/>
                    <a:p>
                      <a:r>
                        <a:rPr lang="en-US" sz="1400" dirty="0"/>
                        <a:t>Afghanistan, Bangladesh,</a:t>
                      </a:r>
                      <a:r>
                        <a:rPr lang="en-US" sz="1400" baseline="0" dirty="0"/>
                        <a:t> </a:t>
                      </a:r>
                      <a:r>
                        <a:rPr lang="en-US" sz="1400" u="sng" dirty="0"/>
                        <a:t>India</a:t>
                      </a:r>
                      <a:r>
                        <a:rPr lang="en-US" sz="1400" dirty="0"/>
                        <a:t>,</a:t>
                      </a:r>
                      <a:r>
                        <a:rPr lang="en-US" sz="1400" baseline="30000" dirty="0"/>
                        <a:t>1</a:t>
                      </a:r>
                      <a:r>
                        <a:rPr lang="en-US" sz="1400" dirty="0"/>
                        <a:t> Iran, Kazakhstan, Nepal, Pakistan, Sri Lanka,</a:t>
                      </a:r>
                      <a:r>
                        <a:rPr lang="en-US" sz="1400" baseline="0" dirty="0"/>
                        <a:t> Uzbekistan </a:t>
                      </a:r>
                      <a:endParaRPr lang="en-US" sz="1400" dirty="0"/>
                    </a:p>
                  </a:txBody>
                  <a:tcPr/>
                </a:tc>
                <a:tc>
                  <a:txBody>
                    <a:bodyPr/>
                    <a:lstStyle/>
                    <a:p>
                      <a:pPr algn="r"/>
                      <a:r>
                        <a:rPr lang="en-US" sz="1600" dirty="0"/>
                        <a:t>440,731</a:t>
                      </a:r>
                    </a:p>
                  </a:txBody>
                  <a:tcPr anchor="ctr"/>
                </a:tc>
                <a:extLst>
                  <a:ext uri="{0D108BD9-81ED-4DB2-BD59-A6C34878D82A}">
                    <a16:rowId xmlns:a16="http://schemas.microsoft.com/office/drawing/2014/main" val="1299586768"/>
                  </a:ext>
                </a:extLst>
              </a:tr>
              <a:tr h="502893">
                <a:tc>
                  <a:txBody>
                    <a:bodyPr/>
                    <a:lstStyle/>
                    <a:p>
                      <a:r>
                        <a:rPr lang="en-US" sz="1600" dirty="0"/>
                        <a:t>   South Eastern</a:t>
                      </a:r>
                      <a:r>
                        <a:rPr lang="en-US" sz="1600" baseline="0" dirty="0"/>
                        <a:t> Asia</a:t>
                      </a:r>
                      <a:endParaRPr lang="en-US" sz="1600" dirty="0"/>
                    </a:p>
                  </a:txBody>
                  <a:tcPr/>
                </a:tc>
                <a:tc>
                  <a:txBody>
                    <a:bodyPr/>
                    <a:lstStyle/>
                    <a:p>
                      <a:r>
                        <a:rPr lang="en-US" sz="1400" dirty="0"/>
                        <a:t>Cambodia, Indonesia, Laos, Malaysia,</a:t>
                      </a:r>
                      <a:r>
                        <a:rPr lang="en-US" sz="1400" baseline="0" dirty="0"/>
                        <a:t> Burma, Philippines,</a:t>
                      </a:r>
                      <a:r>
                        <a:rPr lang="en-US" sz="1400" baseline="30000" dirty="0"/>
                        <a:t>2</a:t>
                      </a:r>
                      <a:r>
                        <a:rPr lang="en-US" sz="1400" baseline="0" dirty="0"/>
                        <a:t> Singapore, Thailand, </a:t>
                      </a:r>
                      <a:r>
                        <a:rPr lang="en-US" sz="1400" u="sng" baseline="0" dirty="0"/>
                        <a:t>Vietnam</a:t>
                      </a:r>
                      <a:r>
                        <a:rPr lang="en-US" sz="1400" baseline="30000" dirty="0"/>
                        <a:t>1</a:t>
                      </a:r>
                    </a:p>
                  </a:txBody>
                  <a:tcPr/>
                </a:tc>
                <a:tc>
                  <a:txBody>
                    <a:bodyPr/>
                    <a:lstStyle/>
                    <a:p>
                      <a:pPr algn="r"/>
                      <a:r>
                        <a:rPr lang="en-US" sz="1600" dirty="0"/>
                        <a:t>357,359</a:t>
                      </a:r>
                    </a:p>
                  </a:txBody>
                  <a:tcPr anchor="ctr"/>
                </a:tc>
                <a:extLst>
                  <a:ext uri="{0D108BD9-81ED-4DB2-BD59-A6C34878D82A}">
                    <a16:rowId xmlns:a16="http://schemas.microsoft.com/office/drawing/2014/main" val="2500933855"/>
                  </a:ext>
                </a:extLst>
              </a:tr>
              <a:tr h="325401">
                <a:tc>
                  <a:txBody>
                    <a:bodyPr/>
                    <a:lstStyle/>
                    <a:p>
                      <a:r>
                        <a:rPr lang="en-US" sz="1600" dirty="0"/>
                        <a:t>   Eastern Asia</a:t>
                      </a:r>
                    </a:p>
                  </a:txBody>
                  <a:tcPr/>
                </a:tc>
                <a:tc>
                  <a:txBody>
                    <a:bodyPr/>
                    <a:lstStyle/>
                    <a:p>
                      <a:r>
                        <a:rPr lang="en-US" sz="1400" u="sng" dirty="0"/>
                        <a:t>China</a:t>
                      </a:r>
                      <a:r>
                        <a:rPr lang="en-US" sz="1400" dirty="0"/>
                        <a:t>,</a:t>
                      </a:r>
                      <a:r>
                        <a:rPr lang="en-US" sz="1400" baseline="30000" dirty="0"/>
                        <a:t>1</a:t>
                      </a:r>
                      <a:r>
                        <a:rPr lang="en-US" sz="1400" dirty="0"/>
                        <a:t> Hong Kong, Taiwan,</a:t>
                      </a:r>
                      <a:r>
                        <a:rPr lang="en-US" sz="1400" baseline="30000" dirty="0"/>
                        <a:t>3</a:t>
                      </a:r>
                      <a:r>
                        <a:rPr lang="en-US" sz="1400" baseline="0" dirty="0"/>
                        <a:t> Japan, Korea</a:t>
                      </a:r>
                      <a:r>
                        <a:rPr lang="en-US" sz="1400" baseline="30000" dirty="0"/>
                        <a:t>2</a:t>
                      </a:r>
                      <a:endParaRPr lang="en-US" sz="1400" dirty="0"/>
                    </a:p>
                  </a:txBody>
                  <a:tcPr/>
                </a:tc>
                <a:tc>
                  <a:txBody>
                    <a:bodyPr/>
                    <a:lstStyle/>
                    <a:p>
                      <a:pPr algn="r"/>
                      <a:r>
                        <a:rPr lang="en-US" sz="1600" dirty="0"/>
                        <a:t>233,578</a:t>
                      </a:r>
                    </a:p>
                  </a:txBody>
                  <a:tcPr anchor="ctr"/>
                </a:tc>
                <a:extLst>
                  <a:ext uri="{0D108BD9-81ED-4DB2-BD59-A6C34878D82A}">
                    <a16:rowId xmlns:a16="http://schemas.microsoft.com/office/drawing/2014/main" val="1922257383"/>
                  </a:ext>
                </a:extLst>
              </a:tr>
              <a:tr h="502893">
                <a:tc>
                  <a:txBody>
                    <a:bodyPr/>
                    <a:lstStyle/>
                    <a:p>
                      <a:r>
                        <a:rPr lang="en-US" sz="1600" dirty="0"/>
                        <a:t>   Western Asia</a:t>
                      </a:r>
                    </a:p>
                  </a:txBody>
                  <a:tcPr/>
                </a:tc>
                <a:tc>
                  <a:txBody>
                    <a:bodyPr/>
                    <a:lstStyle/>
                    <a:p>
                      <a:r>
                        <a:rPr lang="en-US" sz="1400" u="sng" dirty="0"/>
                        <a:t>Iraq</a:t>
                      </a:r>
                      <a:r>
                        <a:rPr lang="en-US" sz="1400" dirty="0"/>
                        <a:t>,</a:t>
                      </a:r>
                      <a:r>
                        <a:rPr lang="en-US" sz="1400" baseline="30000" dirty="0"/>
                        <a:t>1</a:t>
                      </a:r>
                      <a:r>
                        <a:rPr lang="en-US" sz="1400" dirty="0"/>
                        <a:t> Israel, Jordan, Kuwait, Lebanon,</a:t>
                      </a:r>
                      <a:r>
                        <a:rPr lang="en-US" sz="1400" baseline="30000" dirty="0"/>
                        <a:t>2</a:t>
                      </a:r>
                      <a:r>
                        <a:rPr lang="en-US" sz="1400" dirty="0"/>
                        <a:t> Saudi Arabia,</a:t>
                      </a:r>
                      <a:r>
                        <a:rPr lang="en-US" sz="1400" baseline="0" dirty="0"/>
                        <a:t> Syria, Yemen, Turkey,</a:t>
                      </a:r>
                      <a:r>
                        <a:rPr lang="en-US" sz="1400" baseline="30000" dirty="0"/>
                        <a:t>3</a:t>
                      </a:r>
                      <a:r>
                        <a:rPr lang="en-US" sz="1400" baseline="0" dirty="0"/>
                        <a:t> Armenia</a:t>
                      </a:r>
                      <a:endParaRPr lang="en-US" sz="1400" dirty="0"/>
                    </a:p>
                  </a:txBody>
                  <a:tcPr/>
                </a:tc>
                <a:tc>
                  <a:txBody>
                    <a:bodyPr/>
                    <a:lstStyle/>
                    <a:p>
                      <a:pPr algn="r"/>
                      <a:r>
                        <a:rPr lang="en-US" sz="1600" dirty="0"/>
                        <a:t>92,090</a:t>
                      </a:r>
                    </a:p>
                  </a:txBody>
                  <a:tcPr anchor="ctr"/>
                </a:tc>
                <a:extLst>
                  <a:ext uri="{0D108BD9-81ED-4DB2-BD59-A6C34878D82A}">
                    <a16:rowId xmlns:a16="http://schemas.microsoft.com/office/drawing/2014/main" val="1878013818"/>
                  </a:ext>
                </a:extLst>
              </a:tr>
            </a:tbl>
          </a:graphicData>
        </a:graphic>
      </p:graphicFrame>
      <p:sp>
        <p:nvSpPr>
          <p:cNvPr id="12" name="TextBox 11"/>
          <p:cNvSpPr txBox="1"/>
          <p:nvPr/>
        </p:nvSpPr>
        <p:spPr>
          <a:xfrm>
            <a:off x="1676403" y="6489550"/>
            <a:ext cx="4786888" cy="261610"/>
          </a:xfrm>
          <a:prstGeom prst="rect">
            <a:avLst/>
          </a:prstGeom>
          <a:noFill/>
        </p:spPr>
        <p:txBody>
          <a:bodyPr wrap="none" rtlCol="0">
            <a:spAutoFit/>
          </a:bodyPr>
          <a:lstStyle/>
          <a:p>
            <a:pPr>
              <a:defRPr/>
            </a:pPr>
            <a:r>
              <a:rPr lang="en-US" sz="1100" dirty="0">
                <a:solidFill>
                  <a:prstClr val="black">
                    <a:lumMod val="50000"/>
                    <a:lumOff val="50000"/>
                  </a:prstClr>
                </a:solidFill>
                <a:latin typeface="Calibri" panose="020F0502020204030204"/>
              </a:rPr>
              <a:t>Source: U.S. Census Bureau, 2018 American Community Survey 1-Year Estimates</a:t>
            </a:r>
          </a:p>
        </p:txBody>
      </p:sp>
      <p:sp>
        <p:nvSpPr>
          <p:cNvPr id="6"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Place of Birth for the Foreign Born Population</a:t>
            </a:r>
            <a:r>
              <a:rPr lang="en-US" sz="2400" b="1" dirty="0">
                <a:solidFill>
                  <a:srgbClr val="205493"/>
                </a:solidFill>
                <a:latin typeface="Century Gothic" panose="020B0502020202020204" pitchFamily="34" charset="0"/>
              </a:rPr>
              <a:t>, Texas</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2018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022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Period of Entry by Area of Birth for Foreign Born Population in </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Texas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1524000" y="6400807"/>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2019 American Community Survey, 1-Year PUMS</a:t>
            </a:r>
          </a:p>
        </p:txBody>
      </p:sp>
      <p:graphicFrame>
        <p:nvGraphicFramePr>
          <p:cNvPr id="8" name="Chart 7">
            <a:extLst>
              <a:ext uri="{FF2B5EF4-FFF2-40B4-BE49-F238E27FC236}">
                <a16:creationId xmlns:a16="http://schemas.microsoft.com/office/drawing/2014/main" id="{666F7147-DB61-42FF-931B-8037BF7D712B}"/>
              </a:ext>
            </a:extLst>
          </p:cNvPr>
          <p:cNvGraphicFramePr>
            <a:graphicFrameLocks/>
          </p:cNvGraphicFramePr>
          <p:nvPr>
            <p:extLst>
              <p:ext uri="{D42A27DB-BD31-4B8C-83A1-F6EECF244321}">
                <p14:modId xmlns:p14="http://schemas.microsoft.com/office/powerpoint/2010/main" val="2219284886"/>
              </p:ext>
            </p:extLst>
          </p:nvPr>
        </p:nvGraphicFramePr>
        <p:xfrm>
          <a:off x="1689393" y="2057399"/>
          <a:ext cx="9896630" cy="4343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6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2734818" y="633664"/>
            <a:ext cx="6722364" cy="5993289"/>
          </a:xfrm>
          <a:prstGeom prst="rect">
            <a:avLst/>
          </a:prstGeom>
        </p:spPr>
      </p:pic>
      <p:sp>
        <p:nvSpPr>
          <p:cNvPr id="3" name="TextBox 2"/>
          <p:cNvSpPr txBox="1"/>
          <p:nvPr/>
        </p:nvSpPr>
        <p:spPr>
          <a:xfrm>
            <a:off x="5653344" y="110444"/>
            <a:ext cx="6324600" cy="523220"/>
          </a:xfrm>
          <a:prstGeom prst="rect">
            <a:avLst/>
          </a:prstGeom>
          <a:noFill/>
        </p:spPr>
        <p:txBody>
          <a:bodyPr wrap="square" rtlCol="0">
            <a:spAutoFit/>
          </a:bodyPr>
          <a:lstStyle/>
          <a:p>
            <a:pPr algn="r"/>
            <a:r>
              <a:rPr lang="en-US" sz="2800" b="1" dirty="0">
                <a:solidFill>
                  <a:schemeClr val="accent5">
                    <a:lumMod val="50000"/>
                  </a:schemeClr>
                </a:solidFill>
                <a:latin typeface="Century Gothic" panose="020B0502020202020204" pitchFamily="34" charset="0"/>
              </a:rPr>
              <a:t>Texas Socio-Economic Indicators</a:t>
            </a:r>
          </a:p>
        </p:txBody>
      </p:sp>
    </p:spTree>
    <p:extLst>
      <p:ext uri="{BB962C8B-B14F-4D97-AF65-F5344CB8AC3E}">
        <p14:creationId xmlns:p14="http://schemas.microsoft.com/office/powerpoint/2010/main" val="379414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A235D-3C74-4C52-999A-598D9CDEF0B0}"/>
              </a:ext>
            </a:extLst>
          </p:cNvPr>
          <p:cNvSpPr>
            <a:spLocks noGrp="1"/>
          </p:cNvSpPr>
          <p:nvPr>
            <p:ph type="sldNum" sz="quarter" idx="12"/>
          </p:nvPr>
        </p:nvSpPr>
        <p:spPr/>
        <p:txBody>
          <a:bodyPr/>
          <a:lstStyle/>
          <a:p>
            <a:fld id="{CFD7B3FC-F52A-4C3D-BF43-F2954D09CBBE}" type="slidenum">
              <a:rPr lang="en-US" smtClean="0"/>
              <a:t>25</a:t>
            </a:fld>
            <a:endParaRPr lang="en-US" dirty="0"/>
          </a:p>
        </p:txBody>
      </p:sp>
      <p:pic>
        <p:nvPicPr>
          <p:cNvPr id="3" name="Picture 2">
            <a:extLst>
              <a:ext uri="{FF2B5EF4-FFF2-40B4-BE49-F238E27FC236}">
                <a16:creationId xmlns:a16="http://schemas.microsoft.com/office/drawing/2014/main" id="{09622D65-0137-4B58-9B62-08F6ACCBE7D6}"/>
              </a:ext>
            </a:extLst>
          </p:cNvPr>
          <p:cNvPicPr>
            <a:picLocks noChangeAspect="1"/>
          </p:cNvPicPr>
          <p:nvPr/>
        </p:nvPicPr>
        <p:blipFill>
          <a:blip r:embed="rId2"/>
          <a:stretch>
            <a:fillRect/>
          </a:stretch>
        </p:blipFill>
        <p:spPr>
          <a:xfrm>
            <a:off x="1734126" y="1133475"/>
            <a:ext cx="3694549" cy="5368925"/>
          </a:xfrm>
          <a:prstGeom prst="rect">
            <a:avLst/>
          </a:prstGeom>
        </p:spPr>
      </p:pic>
      <p:pic>
        <p:nvPicPr>
          <p:cNvPr id="4" name="Picture 3">
            <a:extLst>
              <a:ext uri="{FF2B5EF4-FFF2-40B4-BE49-F238E27FC236}">
                <a16:creationId xmlns:a16="http://schemas.microsoft.com/office/drawing/2014/main" id="{615422E2-F60F-43BE-80D6-3B0594482534}"/>
              </a:ext>
            </a:extLst>
          </p:cNvPr>
          <p:cNvPicPr>
            <a:picLocks noChangeAspect="1"/>
          </p:cNvPicPr>
          <p:nvPr/>
        </p:nvPicPr>
        <p:blipFill>
          <a:blip r:embed="rId3"/>
          <a:stretch>
            <a:fillRect/>
          </a:stretch>
        </p:blipFill>
        <p:spPr>
          <a:xfrm>
            <a:off x="5803517" y="1133475"/>
            <a:ext cx="5614165" cy="5262880"/>
          </a:xfrm>
          <a:prstGeom prst="rect">
            <a:avLst/>
          </a:prstGeom>
        </p:spPr>
      </p:pic>
    </p:spTree>
    <p:extLst>
      <p:ext uri="{BB962C8B-B14F-4D97-AF65-F5344CB8AC3E}">
        <p14:creationId xmlns:p14="http://schemas.microsoft.com/office/powerpoint/2010/main" val="33741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81912369"/>
              </p:ext>
            </p:extLst>
          </p:nvPr>
        </p:nvGraphicFramePr>
        <p:xfrm>
          <a:off x="1579933" y="1543050"/>
          <a:ext cx="10115550" cy="497205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Population 25 and Older with High School Diploma and Above, Texas, 2015-2019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449580" y="657541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American Community Survey, 1-Year Estimates				</a:t>
            </a:r>
          </a:p>
        </p:txBody>
      </p:sp>
    </p:spTree>
    <p:extLst>
      <p:ext uri="{BB962C8B-B14F-4D97-AF65-F5344CB8AC3E}">
        <p14:creationId xmlns:p14="http://schemas.microsoft.com/office/powerpoint/2010/main" val="236618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27</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079113603"/>
              </p:ext>
            </p:extLst>
          </p:nvPr>
        </p:nvGraphicFramePr>
        <p:xfrm>
          <a:off x="1689393" y="1668781"/>
          <a:ext cx="9896630" cy="460606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noProof="0" dirty="0">
                <a:solidFill>
                  <a:srgbClr val="205493"/>
                </a:solidFill>
                <a:latin typeface="Century Gothic" panose="020B0502020202020204" pitchFamily="34" charset="0"/>
              </a:rPr>
              <a:t>Population 25 and Older with Bachelors Degree and Above, Texas</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a:t>
            </a:r>
            <a:r>
              <a:rPr kumimoji="0" lang="en-US" sz="2400" b="1" i="0" u="none" strike="noStrike" kern="1200" cap="none" spc="0" normalizeH="0" noProof="0" dirty="0">
                <a:ln>
                  <a:noFill/>
                </a:ln>
                <a:solidFill>
                  <a:srgbClr val="205493"/>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2015-2019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4"/>
          <p:cNvSpPr/>
          <p:nvPr/>
        </p:nvSpPr>
        <p:spPr>
          <a:xfrm>
            <a:off x="449580" y="657541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lang="en-US" sz="1100" dirty="0">
                <a:solidFill>
                  <a:prstClr val="black">
                    <a:lumMod val="50000"/>
                    <a:lumOff val="50000"/>
                  </a:prstClr>
                </a:solidFill>
                <a:latin typeface="Calibri" panose="020F0502020204030204"/>
              </a:rPr>
              <a:t>American Community Survey, 1-Year Estimates</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3190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28</a:t>
            </a:fld>
            <a:endParaRPr lang="en-US" dirty="0"/>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noGrp="1"/>
          </p:cNvGraphicFramePr>
          <p:nvPr>
            <p:extLst/>
          </p:nvPr>
        </p:nvGraphicFramePr>
        <p:xfrm>
          <a:off x="1689393" y="1200150"/>
          <a:ext cx="9896629" cy="5374084"/>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Median Household Income by Race/Ethnicity</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Texas,</a:t>
            </a:r>
            <a:r>
              <a:rPr kumimoji="0" lang="en-US" sz="2400" b="1" i="0" u="none" strike="noStrike" kern="1200" cap="none" spc="0" normalizeH="0" noProof="0" dirty="0">
                <a:ln>
                  <a:noFill/>
                </a:ln>
                <a:solidFill>
                  <a:srgbClr val="205493"/>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4"/>
          <p:cNvSpPr/>
          <p:nvPr/>
        </p:nvSpPr>
        <p:spPr>
          <a:xfrm>
            <a:off x="449580" y="657541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lang="en-US" sz="1100" dirty="0">
                <a:solidFill>
                  <a:prstClr val="black">
                    <a:lumMod val="50000"/>
                    <a:lumOff val="50000"/>
                  </a:prstClr>
                </a:solidFill>
                <a:latin typeface="Calibri" panose="020F0502020204030204"/>
              </a:rPr>
              <a:t>American Community Survey, 1-Year Estimates</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31239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899A939-07CB-4E4A-9C59-0FD92B3F2F19}"/>
              </a:ext>
            </a:extLst>
          </p:cNvPr>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Poverty and </a:t>
            </a:r>
            <a:r>
              <a:rPr lang="en-US" sz="2400" b="1" dirty="0" err="1">
                <a:solidFill>
                  <a:srgbClr val="205493"/>
                </a:solidFill>
                <a:latin typeface="Century Gothic" panose="020B0502020202020204" pitchFamily="34" charset="0"/>
              </a:rPr>
              <a:t>Uninsurance</a:t>
            </a:r>
            <a:r>
              <a:rPr lang="en-US" sz="2400" b="1" dirty="0">
                <a:solidFill>
                  <a:srgbClr val="205493"/>
                </a:solidFill>
                <a:latin typeface="Century Gothic" panose="020B0502020202020204" pitchFamily="34" charset="0"/>
              </a:rPr>
              <a:t> Rates by Race/Ethnicity</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 Texas,</a:t>
            </a:r>
            <a:r>
              <a:rPr kumimoji="0" lang="en-US" sz="2400" b="1" i="0" u="none" strike="noStrike" kern="1200" cap="none" spc="0" normalizeH="0" noProof="0" dirty="0">
                <a:ln>
                  <a:noFill/>
                </a:ln>
                <a:solidFill>
                  <a:srgbClr val="205493"/>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3" name="Table 2">
            <a:extLst>
              <a:ext uri="{FF2B5EF4-FFF2-40B4-BE49-F238E27FC236}">
                <a16:creationId xmlns:a16="http://schemas.microsoft.com/office/drawing/2014/main" id="{F58C7943-4433-4CDB-9CEC-1425DB7165AC}"/>
              </a:ext>
            </a:extLst>
          </p:cNvPr>
          <p:cNvGraphicFramePr>
            <a:graphicFrameLocks noGrp="1"/>
          </p:cNvGraphicFramePr>
          <p:nvPr>
            <p:extLst>
              <p:ext uri="{D42A27DB-BD31-4B8C-83A1-F6EECF244321}">
                <p14:modId xmlns:p14="http://schemas.microsoft.com/office/powerpoint/2010/main" val="953053045"/>
              </p:ext>
            </p:extLst>
          </p:nvPr>
        </p:nvGraphicFramePr>
        <p:xfrm>
          <a:off x="2032000" y="1542626"/>
          <a:ext cx="9554024" cy="222504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3401471837"/>
                    </a:ext>
                  </a:extLst>
                </a:gridCol>
                <a:gridCol w="1794146">
                  <a:extLst>
                    <a:ext uri="{9D8B030D-6E8A-4147-A177-3AD203B41FA5}">
                      <a16:colId xmlns:a16="http://schemas.microsoft.com/office/drawing/2014/main" val="1699950799"/>
                    </a:ext>
                  </a:extLst>
                </a:gridCol>
                <a:gridCol w="1794146">
                  <a:extLst>
                    <a:ext uri="{9D8B030D-6E8A-4147-A177-3AD203B41FA5}">
                      <a16:colId xmlns:a16="http://schemas.microsoft.com/office/drawing/2014/main" val="3174554149"/>
                    </a:ext>
                  </a:extLst>
                </a:gridCol>
                <a:gridCol w="1794146">
                  <a:extLst>
                    <a:ext uri="{9D8B030D-6E8A-4147-A177-3AD203B41FA5}">
                      <a16:colId xmlns:a16="http://schemas.microsoft.com/office/drawing/2014/main" val="1423171525"/>
                    </a:ext>
                  </a:extLst>
                </a:gridCol>
                <a:gridCol w="1794146">
                  <a:extLst>
                    <a:ext uri="{9D8B030D-6E8A-4147-A177-3AD203B41FA5}">
                      <a16:colId xmlns:a16="http://schemas.microsoft.com/office/drawing/2014/main" val="479229371"/>
                    </a:ext>
                  </a:extLst>
                </a:gridCol>
              </a:tblGrid>
              <a:tr h="370840">
                <a:tc>
                  <a:txBody>
                    <a:bodyPr/>
                    <a:lstStyle/>
                    <a:p>
                      <a:pPr algn="ctr" fontAlgn="b"/>
                      <a:endParaRPr lang="en-US" sz="1600" b="1" i="0" u="none" strike="noStrike" dirty="0">
                        <a:solidFill>
                          <a:schemeClr val="bg1"/>
                        </a:solidFill>
                        <a:effectLst/>
                        <a:latin typeface="Calibri" panose="020F0502020204030204" pitchFamily="34" charset="0"/>
                      </a:endParaRPr>
                    </a:p>
                  </a:txBody>
                  <a:tcPr anchor="ctr"/>
                </a:tc>
                <a:tc gridSpan="2">
                  <a:txBody>
                    <a:bodyPr/>
                    <a:lstStyle/>
                    <a:p>
                      <a:pPr algn="ctr" fontAlgn="b"/>
                      <a:r>
                        <a:rPr lang="en-US" sz="1600" b="1" i="0" u="none" strike="noStrike" dirty="0">
                          <a:solidFill>
                            <a:schemeClr val="bg1"/>
                          </a:solidFill>
                          <a:effectLst/>
                          <a:latin typeface="Calibri" panose="020F0502020204030204" pitchFamily="34" charset="0"/>
                        </a:rPr>
                        <a:t>Texas</a:t>
                      </a:r>
                    </a:p>
                  </a:txBody>
                  <a:tcPr anchor="ct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gridSpan="2">
                  <a:txBody>
                    <a:bodyPr/>
                    <a:lstStyle/>
                    <a:p>
                      <a:pPr algn="ctr" fontAlgn="b"/>
                      <a:r>
                        <a:rPr lang="en-US" sz="1600" b="1" i="0" u="none" strike="noStrike" dirty="0">
                          <a:solidFill>
                            <a:schemeClr val="bg1"/>
                          </a:solidFill>
                          <a:effectLst/>
                          <a:latin typeface="Calibri" panose="020F0502020204030204" pitchFamily="34" charset="0"/>
                        </a:rPr>
                        <a:t>US</a:t>
                      </a:r>
                    </a:p>
                  </a:txBody>
                  <a:tcPr anchor="ct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4578533"/>
                  </a:ext>
                </a:extLst>
              </a:tr>
              <a:tr h="370840">
                <a:tc>
                  <a:txBody>
                    <a:bodyPr/>
                    <a:lstStyle/>
                    <a:p>
                      <a:pPr algn="ctr" fontAlgn="b"/>
                      <a:r>
                        <a:rPr lang="en-US" sz="1600" b="1" i="0" u="none" strike="noStrike" dirty="0">
                          <a:solidFill>
                            <a:srgbClr val="000000"/>
                          </a:solidFill>
                          <a:effectLst/>
                          <a:latin typeface="Calibri" panose="020F0502020204030204" pitchFamily="34" charset="0"/>
                        </a:rPr>
                        <a:t>Population Below Poverty</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Estimate</a:t>
                      </a:r>
                    </a:p>
                  </a:txBody>
                  <a:tcPr anchor="ctr"/>
                </a:tc>
                <a:tc>
                  <a:txBody>
                    <a:bodyPr/>
                    <a:lstStyle/>
                    <a:p>
                      <a:pPr algn="ctr" fontAlgn="b"/>
                      <a:r>
                        <a:rPr lang="en-US" sz="1600" b="0" i="0" u="none" strike="noStrike">
                          <a:solidFill>
                            <a:srgbClr val="000000"/>
                          </a:solidFill>
                          <a:effectLst/>
                          <a:latin typeface="Calibri" panose="020F0502020204030204" pitchFamily="34" charset="0"/>
                        </a:rPr>
                        <a:t>Percent</a:t>
                      </a:r>
                    </a:p>
                  </a:txBody>
                  <a:tcPr anchor="ctr"/>
                </a:tc>
                <a:tc>
                  <a:txBody>
                    <a:bodyPr/>
                    <a:lstStyle/>
                    <a:p>
                      <a:pPr algn="ctr" fontAlgn="b"/>
                      <a:r>
                        <a:rPr lang="en-US" sz="1600" b="0" i="0" u="none" strike="noStrike">
                          <a:solidFill>
                            <a:srgbClr val="000000"/>
                          </a:solidFill>
                          <a:effectLst/>
                          <a:latin typeface="Calibri" panose="020F0502020204030204" pitchFamily="34" charset="0"/>
                        </a:rPr>
                        <a:t>Estimate</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Percent</a:t>
                      </a:r>
                    </a:p>
                  </a:txBody>
                  <a:tcPr anchor="ctr"/>
                </a:tc>
                <a:extLst>
                  <a:ext uri="{0D108BD9-81ED-4DB2-BD59-A6C34878D82A}">
                    <a16:rowId xmlns:a16="http://schemas.microsoft.com/office/drawing/2014/main" val="337948039"/>
                  </a:ext>
                </a:extLst>
              </a:tr>
              <a:tr h="370840">
                <a:tc>
                  <a:txBody>
                    <a:bodyPr/>
                    <a:lstStyle/>
                    <a:p>
                      <a:pPr algn="l" fontAlgn="b"/>
                      <a:r>
                        <a:rPr lang="en-US" sz="1600" b="0" i="0" u="none" strike="noStrike" dirty="0">
                          <a:solidFill>
                            <a:srgbClr val="000000"/>
                          </a:solidFill>
                          <a:effectLst/>
                          <a:latin typeface="Calibri" panose="020F0502020204030204" pitchFamily="34" charset="0"/>
                        </a:rPr>
                        <a:t>Black or African American</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634,381</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18.6</a:t>
                      </a:r>
                    </a:p>
                  </a:txBody>
                  <a:tcPr anchor="ctr"/>
                </a:tc>
                <a:tc>
                  <a:txBody>
                    <a:bodyPr/>
                    <a:lstStyle/>
                    <a:p>
                      <a:pPr algn="r" fontAlgn="b"/>
                      <a:r>
                        <a:rPr lang="en-US" sz="1600" b="0" i="0" u="none" strike="noStrike">
                          <a:solidFill>
                            <a:srgbClr val="000000"/>
                          </a:solidFill>
                          <a:effectLst/>
                          <a:latin typeface="Calibri" panose="020F0502020204030204" pitchFamily="34" charset="0"/>
                        </a:rPr>
                        <a:t>8,557,464</a:t>
                      </a:r>
                    </a:p>
                  </a:txBody>
                  <a:tcPr anchor="ctr"/>
                </a:tc>
                <a:tc>
                  <a:txBody>
                    <a:bodyPr/>
                    <a:lstStyle/>
                    <a:p>
                      <a:pPr algn="r" fontAlgn="b"/>
                      <a:r>
                        <a:rPr lang="en-US" sz="1600" b="0" i="0" u="none" strike="noStrike">
                          <a:solidFill>
                            <a:srgbClr val="000000"/>
                          </a:solidFill>
                          <a:effectLst/>
                          <a:latin typeface="Calibri" panose="020F0502020204030204" pitchFamily="34" charset="0"/>
                        </a:rPr>
                        <a:t>21.2</a:t>
                      </a:r>
                    </a:p>
                  </a:txBody>
                  <a:tcPr anchor="ctr"/>
                </a:tc>
                <a:extLst>
                  <a:ext uri="{0D108BD9-81ED-4DB2-BD59-A6C34878D82A}">
                    <a16:rowId xmlns:a16="http://schemas.microsoft.com/office/drawing/2014/main" val="3667120870"/>
                  </a:ext>
                </a:extLst>
              </a:tr>
              <a:tr h="370840">
                <a:tc>
                  <a:txBody>
                    <a:bodyPr/>
                    <a:lstStyle/>
                    <a:p>
                      <a:pPr algn="l" fontAlgn="b"/>
                      <a:r>
                        <a:rPr lang="en-US" sz="1600" b="0" i="0" u="none" strike="noStrike" dirty="0">
                          <a:solidFill>
                            <a:srgbClr val="000000"/>
                          </a:solidFill>
                          <a:effectLst/>
                          <a:latin typeface="Calibri" panose="020F0502020204030204" pitchFamily="34" charset="0"/>
                        </a:rPr>
                        <a:t>Asian </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131,705</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9.2</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1,761,321</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9.6</a:t>
                      </a:r>
                    </a:p>
                  </a:txBody>
                  <a:tcPr anchor="ctr"/>
                </a:tc>
                <a:extLst>
                  <a:ext uri="{0D108BD9-81ED-4DB2-BD59-A6C34878D82A}">
                    <a16:rowId xmlns:a16="http://schemas.microsoft.com/office/drawing/2014/main" val="2498360347"/>
                  </a:ext>
                </a:extLst>
              </a:tr>
              <a:tr h="370840">
                <a:tc>
                  <a:txBody>
                    <a:bodyPr/>
                    <a:lstStyle/>
                    <a:p>
                      <a:pPr algn="l" fontAlgn="b"/>
                      <a:r>
                        <a:rPr lang="en-US" sz="1600" b="0" i="0" u="none" strike="noStrike" dirty="0">
                          <a:solidFill>
                            <a:srgbClr val="000000"/>
                          </a:solidFill>
                          <a:effectLst/>
                          <a:latin typeface="Calibri" panose="020F0502020204030204" pitchFamily="34" charset="0"/>
                        </a:rPr>
                        <a:t>Hispanic or Latino</a:t>
                      </a:r>
                    </a:p>
                  </a:txBody>
                  <a:tcPr anchor="ctr"/>
                </a:tc>
                <a:tc>
                  <a:txBody>
                    <a:bodyPr/>
                    <a:lstStyle/>
                    <a:p>
                      <a:pPr algn="r" fontAlgn="b"/>
                      <a:r>
                        <a:rPr lang="en-US" sz="1600" b="0" i="0" u="none" strike="noStrike">
                          <a:solidFill>
                            <a:srgbClr val="000000"/>
                          </a:solidFill>
                          <a:effectLst/>
                          <a:latin typeface="Calibri" panose="020F0502020204030204" pitchFamily="34" charset="0"/>
                        </a:rPr>
                        <a:t>2,113,153</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18.7</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10,201,081</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17.2</a:t>
                      </a:r>
                    </a:p>
                  </a:txBody>
                  <a:tcPr anchor="ctr"/>
                </a:tc>
                <a:extLst>
                  <a:ext uri="{0D108BD9-81ED-4DB2-BD59-A6C34878D82A}">
                    <a16:rowId xmlns:a16="http://schemas.microsoft.com/office/drawing/2014/main" val="1324920501"/>
                  </a:ext>
                </a:extLst>
              </a:tr>
              <a:tr h="370840">
                <a:tc>
                  <a:txBody>
                    <a:bodyPr/>
                    <a:lstStyle/>
                    <a:p>
                      <a:pPr algn="l" fontAlgn="b"/>
                      <a:r>
                        <a:rPr lang="en-US" sz="1600" b="0" i="0" u="none" strike="noStrike" dirty="0">
                          <a:solidFill>
                            <a:srgbClr val="000000"/>
                          </a:solidFill>
                          <a:effectLst/>
                          <a:latin typeface="Calibri" panose="020F0502020204030204" pitchFamily="34" charset="0"/>
                        </a:rPr>
                        <a:t>NH White</a:t>
                      </a:r>
                    </a:p>
                  </a:txBody>
                  <a:tcPr anchor="ctr"/>
                </a:tc>
                <a:tc>
                  <a:txBody>
                    <a:bodyPr/>
                    <a:lstStyle/>
                    <a:p>
                      <a:pPr algn="r" fontAlgn="b"/>
                      <a:r>
                        <a:rPr lang="en-US" sz="1600" b="0" i="0" u="none" strike="noStrike">
                          <a:solidFill>
                            <a:srgbClr val="000000"/>
                          </a:solidFill>
                          <a:effectLst/>
                          <a:latin typeface="Calibri" panose="020F0502020204030204" pitchFamily="34" charset="0"/>
                        </a:rPr>
                        <a:t>933,323</a:t>
                      </a:r>
                    </a:p>
                  </a:txBody>
                  <a:tcPr anchor="ctr"/>
                </a:tc>
                <a:tc>
                  <a:txBody>
                    <a:bodyPr/>
                    <a:lstStyle/>
                    <a:p>
                      <a:pPr algn="r" fontAlgn="b"/>
                      <a:r>
                        <a:rPr lang="en-US" sz="1600" b="0" i="0" u="none" strike="noStrike">
                          <a:solidFill>
                            <a:srgbClr val="000000"/>
                          </a:solidFill>
                          <a:effectLst/>
                          <a:latin typeface="Calibri" panose="020F0502020204030204" pitchFamily="34" charset="0"/>
                        </a:rPr>
                        <a:t>8.0</a:t>
                      </a:r>
                    </a:p>
                  </a:txBody>
                  <a:tcPr anchor="ctr"/>
                </a:tc>
                <a:tc>
                  <a:txBody>
                    <a:bodyPr/>
                    <a:lstStyle/>
                    <a:p>
                      <a:pPr algn="r" fontAlgn="b"/>
                      <a:r>
                        <a:rPr lang="en-US" sz="1600" b="0" i="0" u="none" strike="noStrike">
                          <a:solidFill>
                            <a:srgbClr val="000000"/>
                          </a:solidFill>
                          <a:effectLst/>
                          <a:latin typeface="Calibri" panose="020F0502020204030204" pitchFamily="34" charset="0"/>
                        </a:rPr>
                        <a:t>17,352,095</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9</a:t>
                      </a:r>
                    </a:p>
                  </a:txBody>
                  <a:tcPr anchor="ctr"/>
                </a:tc>
                <a:extLst>
                  <a:ext uri="{0D108BD9-81ED-4DB2-BD59-A6C34878D82A}">
                    <a16:rowId xmlns:a16="http://schemas.microsoft.com/office/drawing/2014/main" val="2841699789"/>
                  </a:ext>
                </a:extLst>
              </a:tr>
            </a:tbl>
          </a:graphicData>
        </a:graphic>
      </p:graphicFrame>
      <p:graphicFrame>
        <p:nvGraphicFramePr>
          <p:cNvPr id="4" name="Table 3">
            <a:extLst>
              <a:ext uri="{FF2B5EF4-FFF2-40B4-BE49-F238E27FC236}">
                <a16:creationId xmlns:a16="http://schemas.microsoft.com/office/drawing/2014/main" id="{8541002B-C414-4994-B524-E9B6DA8D956C}"/>
              </a:ext>
            </a:extLst>
          </p:cNvPr>
          <p:cNvGraphicFramePr>
            <a:graphicFrameLocks noGrp="1"/>
          </p:cNvGraphicFramePr>
          <p:nvPr>
            <p:extLst>
              <p:ext uri="{D42A27DB-BD31-4B8C-83A1-F6EECF244321}">
                <p14:modId xmlns:p14="http://schemas.microsoft.com/office/powerpoint/2010/main" val="2911150798"/>
              </p:ext>
            </p:extLst>
          </p:nvPr>
        </p:nvGraphicFramePr>
        <p:xfrm>
          <a:off x="2031999" y="4109591"/>
          <a:ext cx="9554025" cy="2225040"/>
        </p:xfrm>
        <a:graphic>
          <a:graphicData uri="http://schemas.openxmlformats.org/drawingml/2006/table">
            <a:tbl>
              <a:tblPr firstRow="1" bandRow="1">
                <a:tableStyleId>{5C22544A-7EE6-4342-B048-85BDC9FD1C3A}</a:tableStyleId>
              </a:tblPr>
              <a:tblGrid>
                <a:gridCol w="2397761">
                  <a:extLst>
                    <a:ext uri="{9D8B030D-6E8A-4147-A177-3AD203B41FA5}">
                      <a16:colId xmlns:a16="http://schemas.microsoft.com/office/drawing/2014/main" val="3401471837"/>
                    </a:ext>
                  </a:extLst>
                </a:gridCol>
                <a:gridCol w="1789066">
                  <a:extLst>
                    <a:ext uri="{9D8B030D-6E8A-4147-A177-3AD203B41FA5}">
                      <a16:colId xmlns:a16="http://schemas.microsoft.com/office/drawing/2014/main" val="1699950799"/>
                    </a:ext>
                  </a:extLst>
                </a:gridCol>
                <a:gridCol w="1789066">
                  <a:extLst>
                    <a:ext uri="{9D8B030D-6E8A-4147-A177-3AD203B41FA5}">
                      <a16:colId xmlns:a16="http://schemas.microsoft.com/office/drawing/2014/main" val="3174554149"/>
                    </a:ext>
                  </a:extLst>
                </a:gridCol>
                <a:gridCol w="1789066">
                  <a:extLst>
                    <a:ext uri="{9D8B030D-6E8A-4147-A177-3AD203B41FA5}">
                      <a16:colId xmlns:a16="http://schemas.microsoft.com/office/drawing/2014/main" val="1423171525"/>
                    </a:ext>
                  </a:extLst>
                </a:gridCol>
                <a:gridCol w="1789066">
                  <a:extLst>
                    <a:ext uri="{9D8B030D-6E8A-4147-A177-3AD203B41FA5}">
                      <a16:colId xmlns:a16="http://schemas.microsoft.com/office/drawing/2014/main" val="479229371"/>
                    </a:ext>
                  </a:extLst>
                </a:gridCol>
              </a:tblGrid>
              <a:tr h="370840">
                <a:tc>
                  <a:txBody>
                    <a:bodyPr/>
                    <a:lstStyle/>
                    <a:p>
                      <a:pPr algn="l" fontAlgn="b"/>
                      <a:endParaRPr lang="en-US" sz="1600" b="1" i="0" u="none" strike="noStrike" dirty="0">
                        <a:solidFill>
                          <a:schemeClr val="bg1"/>
                        </a:solidFill>
                        <a:effectLst/>
                        <a:latin typeface="Calibri" panose="020F0502020204030204" pitchFamily="34" charset="0"/>
                      </a:endParaRPr>
                    </a:p>
                  </a:txBody>
                  <a:tcPr anchor="ctr"/>
                </a:tc>
                <a:tc gridSpan="2">
                  <a:txBody>
                    <a:bodyPr/>
                    <a:lstStyle/>
                    <a:p>
                      <a:pPr algn="ctr" fontAlgn="b"/>
                      <a:r>
                        <a:rPr lang="en-US" sz="1600" b="1" i="0" u="none" strike="noStrike" dirty="0">
                          <a:solidFill>
                            <a:schemeClr val="bg1"/>
                          </a:solidFill>
                          <a:effectLst/>
                          <a:latin typeface="Calibri" panose="020F0502020204030204" pitchFamily="34" charset="0"/>
                        </a:rPr>
                        <a:t>Texas</a:t>
                      </a:r>
                    </a:p>
                  </a:txBody>
                  <a:tcPr anchor="ctr"/>
                </a:tc>
                <a:tc hMerge="1">
                  <a:txBody>
                    <a:bodyPr/>
                    <a:lstStyle/>
                    <a:p>
                      <a:endParaRPr lang="en-US"/>
                    </a:p>
                  </a:txBody>
                  <a:tcPr/>
                </a:tc>
                <a:tc gridSpan="2">
                  <a:txBody>
                    <a:bodyPr/>
                    <a:lstStyle/>
                    <a:p>
                      <a:pPr algn="ctr" fontAlgn="b"/>
                      <a:r>
                        <a:rPr lang="en-US" sz="1600" b="1" i="0" u="none" strike="noStrike" dirty="0">
                          <a:solidFill>
                            <a:schemeClr val="bg1"/>
                          </a:solidFill>
                          <a:effectLst/>
                          <a:latin typeface="Calibri" panose="020F0502020204030204" pitchFamily="34" charset="0"/>
                        </a:rPr>
                        <a:t>US</a:t>
                      </a:r>
                    </a:p>
                  </a:txBody>
                  <a:tcPr anchor="ctr"/>
                </a:tc>
                <a:tc hMerge="1">
                  <a:txBody>
                    <a:bodyPr/>
                    <a:lstStyle/>
                    <a:p>
                      <a:endParaRPr lang="en-US"/>
                    </a:p>
                  </a:txBody>
                  <a:tcPr/>
                </a:tc>
                <a:extLst>
                  <a:ext uri="{0D108BD9-81ED-4DB2-BD59-A6C34878D82A}">
                    <a16:rowId xmlns:a16="http://schemas.microsoft.com/office/drawing/2014/main" val="1604578533"/>
                  </a:ext>
                </a:extLst>
              </a:tr>
              <a:tr h="370840">
                <a:tc>
                  <a:txBody>
                    <a:bodyPr/>
                    <a:lstStyle/>
                    <a:p>
                      <a:pPr algn="ctr" fontAlgn="b"/>
                      <a:r>
                        <a:rPr lang="en-US" sz="1600" b="1" i="0" u="none" strike="noStrike" dirty="0">
                          <a:solidFill>
                            <a:srgbClr val="000000"/>
                          </a:solidFill>
                          <a:effectLst/>
                          <a:latin typeface="Calibri" panose="020F0502020204030204" pitchFamily="34" charset="0"/>
                        </a:rPr>
                        <a:t>Uninsured Population</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Estimate</a:t>
                      </a:r>
                    </a:p>
                  </a:txBody>
                  <a:tcPr anchor="ctr"/>
                </a:tc>
                <a:tc>
                  <a:txBody>
                    <a:bodyPr/>
                    <a:lstStyle/>
                    <a:p>
                      <a:pPr algn="ctr" fontAlgn="b"/>
                      <a:r>
                        <a:rPr lang="en-US" sz="1600" b="0" i="0" u="none" strike="noStrike">
                          <a:solidFill>
                            <a:srgbClr val="000000"/>
                          </a:solidFill>
                          <a:effectLst/>
                          <a:latin typeface="Calibri" panose="020F0502020204030204" pitchFamily="34" charset="0"/>
                        </a:rPr>
                        <a:t>Percent</a:t>
                      </a:r>
                    </a:p>
                  </a:txBody>
                  <a:tcPr anchor="ctr"/>
                </a:tc>
                <a:tc>
                  <a:txBody>
                    <a:bodyPr/>
                    <a:lstStyle/>
                    <a:p>
                      <a:pPr algn="ctr" fontAlgn="b"/>
                      <a:r>
                        <a:rPr lang="en-US" sz="1600" b="0" i="0" u="none" strike="noStrike">
                          <a:solidFill>
                            <a:srgbClr val="000000"/>
                          </a:solidFill>
                          <a:effectLst/>
                          <a:latin typeface="Calibri" panose="020F0502020204030204" pitchFamily="34" charset="0"/>
                        </a:rPr>
                        <a:t>Estimate</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Percent</a:t>
                      </a:r>
                    </a:p>
                  </a:txBody>
                  <a:tcPr anchor="ctr"/>
                </a:tc>
                <a:extLst>
                  <a:ext uri="{0D108BD9-81ED-4DB2-BD59-A6C34878D82A}">
                    <a16:rowId xmlns:a16="http://schemas.microsoft.com/office/drawing/2014/main" val="337948039"/>
                  </a:ext>
                </a:extLst>
              </a:tr>
              <a:tr h="370840">
                <a:tc>
                  <a:txBody>
                    <a:bodyPr/>
                    <a:lstStyle/>
                    <a:p>
                      <a:pPr algn="l" fontAlgn="b"/>
                      <a:r>
                        <a:rPr lang="en-US" sz="1600" b="0" i="0" u="none" strike="noStrike" dirty="0">
                          <a:solidFill>
                            <a:srgbClr val="000000"/>
                          </a:solidFill>
                          <a:effectLst/>
                          <a:latin typeface="Calibri" panose="020F0502020204030204" pitchFamily="34" charset="0"/>
                        </a:rPr>
                        <a:t>Black or African American</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517,133</a:t>
                      </a:r>
                    </a:p>
                  </a:txBody>
                  <a:tcPr anchor="ctr"/>
                </a:tc>
                <a:tc>
                  <a:txBody>
                    <a:bodyPr/>
                    <a:lstStyle/>
                    <a:p>
                      <a:pPr algn="r" fontAlgn="b"/>
                      <a:r>
                        <a:rPr lang="en-US" sz="1600" b="0" i="0" u="none" strike="noStrike">
                          <a:solidFill>
                            <a:srgbClr val="000000"/>
                          </a:solidFill>
                          <a:effectLst/>
                          <a:latin typeface="Calibri" panose="020F0502020204030204" pitchFamily="34" charset="0"/>
                        </a:rPr>
                        <a:t>15</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4,124,039</a:t>
                      </a:r>
                    </a:p>
                  </a:txBody>
                  <a:tcPr anchor="ctr"/>
                </a:tc>
                <a:tc>
                  <a:txBody>
                    <a:bodyPr/>
                    <a:lstStyle/>
                    <a:p>
                      <a:pPr algn="r" fontAlgn="b"/>
                      <a:r>
                        <a:rPr lang="en-US" sz="1600" b="0" i="0" u="none" strike="noStrike">
                          <a:solidFill>
                            <a:srgbClr val="000000"/>
                          </a:solidFill>
                          <a:effectLst/>
                          <a:latin typeface="Calibri" panose="020F0502020204030204" pitchFamily="34" charset="0"/>
                        </a:rPr>
                        <a:t>10.1</a:t>
                      </a:r>
                    </a:p>
                  </a:txBody>
                  <a:tcPr anchor="ctr"/>
                </a:tc>
                <a:extLst>
                  <a:ext uri="{0D108BD9-81ED-4DB2-BD59-A6C34878D82A}">
                    <a16:rowId xmlns:a16="http://schemas.microsoft.com/office/drawing/2014/main" val="3667120870"/>
                  </a:ext>
                </a:extLst>
              </a:tr>
              <a:tr h="370840">
                <a:tc>
                  <a:txBody>
                    <a:bodyPr/>
                    <a:lstStyle/>
                    <a:p>
                      <a:pPr algn="l" fontAlgn="b"/>
                      <a:r>
                        <a:rPr lang="en-US" sz="1600" b="0" i="0" u="none" strike="noStrike" dirty="0">
                          <a:solidFill>
                            <a:srgbClr val="000000"/>
                          </a:solidFill>
                          <a:effectLst/>
                          <a:latin typeface="Calibri" panose="020F0502020204030204" pitchFamily="34" charset="0"/>
                        </a:rPr>
                        <a:t>Asian </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161,969</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11.3</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1,218,462</a:t>
                      </a:r>
                    </a:p>
                  </a:txBody>
                  <a:tcPr anchor="ctr"/>
                </a:tc>
                <a:tc>
                  <a:txBody>
                    <a:bodyPr/>
                    <a:lstStyle/>
                    <a:p>
                      <a:pPr algn="r" fontAlgn="b"/>
                      <a:r>
                        <a:rPr lang="en-US" sz="1600" b="0" i="0" u="none" strike="noStrike">
                          <a:solidFill>
                            <a:srgbClr val="000000"/>
                          </a:solidFill>
                          <a:effectLst/>
                          <a:latin typeface="Calibri" panose="020F0502020204030204" pitchFamily="34" charset="0"/>
                        </a:rPr>
                        <a:t>6.6</a:t>
                      </a:r>
                    </a:p>
                  </a:txBody>
                  <a:tcPr anchor="ctr"/>
                </a:tc>
                <a:extLst>
                  <a:ext uri="{0D108BD9-81ED-4DB2-BD59-A6C34878D82A}">
                    <a16:rowId xmlns:a16="http://schemas.microsoft.com/office/drawing/2014/main" val="2498360347"/>
                  </a:ext>
                </a:extLst>
              </a:tr>
              <a:tr h="370840">
                <a:tc>
                  <a:txBody>
                    <a:bodyPr/>
                    <a:lstStyle/>
                    <a:p>
                      <a:pPr algn="l" fontAlgn="b"/>
                      <a:r>
                        <a:rPr lang="en-US" sz="1600" b="0" i="0" u="none" strike="noStrike" dirty="0">
                          <a:solidFill>
                            <a:srgbClr val="000000"/>
                          </a:solidFill>
                          <a:effectLst/>
                          <a:latin typeface="Calibri" panose="020F0502020204030204" pitchFamily="34" charset="0"/>
                        </a:rPr>
                        <a:t>Hispanic or Latino </a:t>
                      </a:r>
                    </a:p>
                  </a:txBody>
                  <a:tcPr anchor="ctr"/>
                </a:tc>
                <a:tc>
                  <a:txBody>
                    <a:bodyPr/>
                    <a:lstStyle/>
                    <a:p>
                      <a:pPr algn="r" fontAlgn="b"/>
                      <a:r>
                        <a:rPr lang="en-US" sz="1600" b="0" i="0" u="none" strike="noStrike">
                          <a:solidFill>
                            <a:srgbClr val="000000"/>
                          </a:solidFill>
                          <a:effectLst/>
                          <a:latin typeface="Calibri" panose="020F0502020204030204" pitchFamily="34" charset="0"/>
                        </a:rPr>
                        <a:t>3,258,356</a:t>
                      </a:r>
                    </a:p>
                  </a:txBody>
                  <a:tcPr anchor="ctr"/>
                </a:tc>
                <a:tc>
                  <a:txBody>
                    <a:bodyPr/>
                    <a:lstStyle/>
                    <a:p>
                      <a:pPr algn="r" fontAlgn="b"/>
                      <a:r>
                        <a:rPr lang="en-US" sz="1600" b="0" i="0" u="none" strike="noStrike">
                          <a:solidFill>
                            <a:srgbClr val="000000"/>
                          </a:solidFill>
                          <a:effectLst/>
                          <a:latin typeface="Calibri" panose="020F0502020204030204" pitchFamily="34" charset="0"/>
                        </a:rPr>
                        <a:t>28.6</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11,135,068</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18.7</a:t>
                      </a:r>
                    </a:p>
                  </a:txBody>
                  <a:tcPr anchor="ctr"/>
                </a:tc>
                <a:extLst>
                  <a:ext uri="{0D108BD9-81ED-4DB2-BD59-A6C34878D82A}">
                    <a16:rowId xmlns:a16="http://schemas.microsoft.com/office/drawing/2014/main" val="1324920501"/>
                  </a:ext>
                </a:extLst>
              </a:tr>
              <a:tr h="370840">
                <a:tc>
                  <a:txBody>
                    <a:bodyPr/>
                    <a:lstStyle/>
                    <a:p>
                      <a:pPr algn="l" fontAlgn="b"/>
                      <a:r>
                        <a:rPr lang="en-US" sz="1600" b="0" i="0" u="none" strike="noStrike" dirty="0">
                          <a:solidFill>
                            <a:srgbClr val="000000"/>
                          </a:solidFill>
                          <a:effectLst/>
                          <a:latin typeface="Calibri" panose="020F0502020204030204" pitchFamily="34" charset="0"/>
                        </a:rPr>
                        <a:t>NH White </a:t>
                      </a:r>
                    </a:p>
                  </a:txBody>
                  <a:tcPr anchor="ctr"/>
                </a:tc>
                <a:tc>
                  <a:txBody>
                    <a:bodyPr/>
                    <a:lstStyle/>
                    <a:p>
                      <a:pPr algn="r" fontAlgn="b"/>
                      <a:r>
                        <a:rPr lang="en-US" sz="1600" b="0" i="0" u="none" strike="noStrike">
                          <a:solidFill>
                            <a:srgbClr val="000000"/>
                          </a:solidFill>
                          <a:effectLst/>
                          <a:latin typeface="Calibri" panose="020F0502020204030204" pitchFamily="34" charset="0"/>
                        </a:rPr>
                        <a:t>1,240,220</a:t>
                      </a:r>
                    </a:p>
                  </a:txBody>
                  <a:tcPr anchor="ctr"/>
                </a:tc>
                <a:tc>
                  <a:txBody>
                    <a:bodyPr/>
                    <a:lstStyle/>
                    <a:p>
                      <a:pPr algn="r" fontAlgn="b"/>
                      <a:r>
                        <a:rPr lang="en-US" sz="1600" b="0" i="0" u="none" strike="noStrike">
                          <a:solidFill>
                            <a:srgbClr val="000000"/>
                          </a:solidFill>
                          <a:effectLst/>
                          <a:latin typeface="Calibri" panose="020F0502020204030204" pitchFamily="34" charset="0"/>
                        </a:rPr>
                        <a:t>10.6</a:t>
                      </a:r>
                    </a:p>
                  </a:txBody>
                  <a:tcPr anchor="ctr"/>
                </a:tc>
                <a:tc>
                  <a:txBody>
                    <a:bodyPr/>
                    <a:lstStyle/>
                    <a:p>
                      <a:pPr algn="r" fontAlgn="b"/>
                      <a:r>
                        <a:rPr lang="en-US" sz="1600" b="0" i="0" u="none" strike="noStrike">
                          <a:solidFill>
                            <a:srgbClr val="000000"/>
                          </a:solidFill>
                          <a:effectLst/>
                          <a:latin typeface="Calibri" panose="020F0502020204030204" pitchFamily="34" charset="0"/>
                        </a:rPr>
                        <a:t>12,130,924</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6.3</a:t>
                      </a:r>
                    </a:p>
                  </a:txBody>
                  <a:tcPr anchor="ctr"/>
                </a:tc>
                <a:extLst>
                  <a:ext uri="{0D108BD9-81ED-4DB2-BD59-A6C34878D82A}">
                    <a16:rowId xmlns:a16="http://schemas.microsoft.com/office/drawing/2014/main" val="2841699789"/>
                  </a:ext>
                </a:extLst>
              </a:tr>
            </a:tbl>
          </a:graphicData>
        </a:graphic>
      </p:graphicFrame>
      <p:sp>
        <p:nvSpPr>
          <p:cNvPr id="5" name="Rectangle 4">
            <a:extLst>
              <a:ext uri="{FF2B5EF4-FFF2-40B4-BE49-F238E27FC236}">
                <a16:creationId xmlns:a16="http://schemas.microsoft.com/office/drawing/2014/main" id="{F6978FCE-1DC6-44A4-9B9E-A6273ED77CCD}"/>
              </a:ext>
            </a:extLst>
          </p:cNvPr>
          <p:cNvSpPr/>
          <p:nvPr/>
        </p:nvSpPr>
        <p:spPr>
          <a:xfrm>
            <a:off x="449580" y="657541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a:t>
            </a:r>
            <a:r>
              <a:rPr lang="en-US" sz="1100" dirty="0">
                <a:solidFill>
                  <a:prstClr val="black">
                    <a:lumMod val="50000"/>
                    <a:lumOff val="50000"/>
                  </a:prstClr>
                </a:solidFill>
                <a:latin typeface="Calibri" panose="020F0502020204030204"/>
              </a:rPr>
              <a:t>, 2019 American Community 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84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042EAAC6-0C5C-4AFC-B125-87CFBEB457C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4" imgW="344" imgH="344" progId="TCLayout.ActiveDocument.1">
                  <p:embed/>
                </p:oleObj>
              </mc:Choice>
              <mc:Fallback>
                <p:oleObj name="think-cell Slide" r:id="rId4" imgW="344" imgH="344" progId="TCLayout.ActiveDocument.1">
                  <p:embed/>
                  <p:pic>
                    <p:nvPicPr>
                      <p:cNvPr id="12" name="Object 11" hidden="1">
                        <a:extLst>
                          <a:ext uri="{FF2B5EF4-FFF2-40B4-BE49-F238E27FC236}">
                            <a16:creationId xmlns:a16="http://schemas.microsoft.com/office/drawing/2014/main" id="{042EAAC6-0C5C-4AFC-B125-87CFBEB457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87BD2F0F-75B1-443D-BC7E-200B0A0A6637}"/>
              </a:ext>
            </a:extLst>
          </p:cNvPr>
          <p:cNvSpPr/>
          <p:nvPr/>
        </p:nvSpPr>
        <p:spPr>
          <a:xfrm>
            <a:off x="935322" y="779296"/>
            <a:ext cx="51956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43741"/>
                </a:solidFill>
                <a:effectLst/>
                <a:uLnTx/>
                <a:uFillTx/>
                <a:latin typeface="Roboto" panose="02000000000000000000" pitchFamily="2" charset="0"/>
                <a:ea typeface="Roboto" panose="02000000000000000000" pitchFamily="2" charset="0"/>
                <a:cs typeface="Arial" panose="020B0604020202020204" pitchFamily="34" charset="0"/>
              </a:rPr>
              <a:t>Presented by Lila Valencia, Ph.D.</a:t>
            </a:r>
            <a:endParaRPr kumimoji="0" lang="en-US" sz="3200" b="1" i="0" u="none" strike="noStrike" kern="1200" cap="none" spc="0" normalizeH="0" baseline="0" noProof="0" dirty="0">
              <a:ln>
                <a:noFill/>
              </a:ln>
              <a:solidFill>
                <a:srgbClr val="343741"/>
              </a:solidFill>
              <a:effectLst/>
              <a:uLnTx/>
              <a:uFillTx/>
              <a:latin typeface="Roboto" panose="02000000000000000000" pitchFamily="2" charset="0"/>
              <a:ea typeface="Roboto" panose="02000000000000000000" pitchFamily="2" charset="0"/>
              <a:cs typeface="+mn-cs"/>
            </a:endParaRPr>
          </a:p>
        </p:txBody>
      </p:sp>
      <p:sp>
        <p:nvSpPr>
          <p:cNvPr id="2" name="Rectangle 1">
            <a:extLst>
              <a:ext uri="{FF2B5EF4-FFF2-40B4-BE49-F238E27FC236}">
                <a16:creationId xmlns:a16="http://schemas.microsoft.com/office/drawing/2014/main" id="{67CB699E-8C3C-4C48-9BEF-9BFBEE808534}"/>
              </a:ext>
            </a:extLst>
          </p:cNvPr>
          <p:cNvSpPr/>
          <p:nvPr/>
        </p:nvSpPr>
        <p:spPr>
          <a:xfrm>
            <a:off x="935322" y="4359786"/>
            <a:ext cx="262794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43741"/>
                </a:solidFill>
                <a:effectLst/>
                <a:uLnTx/>
                <a:uFillTx/>
                <a:latin typeface="Arial"/>
                <a:ea typeface="+mn-ea"/>
                <a:cs typeface="+mn-cs"/>
              </a:rPr>
              <a:t>Dr. Lila Valencia</a:t>
            </a:r>
          </a:p>
        </p:txBody>
      </p:sp>
      <p:sp>
        <p:nvSpPr>
          <p:cNvPr id="24" name="Rectangle 23">
            <a:extLst>
              <a:ext uri="{FF2B5EF4-FFF2-40B4-BE49-F238E27FC236}">
                <a16:creationId xmlns:a16="http://schemas.microsoft.com/office/drawing/2014/main" id="{3EAC4EED-1AFD-468C-9396-9B861AF4E856}"/>
              </a:ext>
            </a:extLst>
          </p:cNvPr>
          <p:cNvSpPr/>
          <p:nvPr/>
        </p:nvSpPr>
        <p:spPr>
          <a:xfrm>
            <a:off x="7725519" y="5580149"/>
            <a:ext cx="23696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43741"/>
                </a:solidFill>
                <a:effectLst/>
                <a:uLnTx/>
                <a:uFillTx/>
                <a:latin typeface="Arial"/>
                <a:ea typeface="+mn-ea"/>
                <a:cs typeface="+mn-cs"/>
              </a:rPr>
              <a:t>Check In Here:</a:t>
            </a:r>
          </a:p>
        </p:txBody>
      </p:sp>
      <p:pic>
        <p:nvPicPr>
          <p:cNvPr id="19" name="Picture 18">
            <a:extLst>
              <a:ext uri="{FF2B5EF4-FFF2-40B4-BE49-F238E27FC236}">
                <a16:creationId xmlns:a16="http://schemas.microsoft.com/office/drawing/2014/main" id="{6E0B54D6-468E-46A7-B7E5-3751C486E89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473" y="1710109"/>
            <a:ext cx="3803826" cy="2649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D8910AF7-FC82-4829-BF7A-90CDCC78BA32}"/>
              </a:ext>
            </a:extLst>
          </p:cNvPr>
          <p:cNvSpPr txBox="1"/>
          <p:nvPr/>
        </p:nvSpPr>
        <p:spPr>
          <a:xfrm>
            <a:off x="4857135" y="1611743"/>
            <a:ext cx="687274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43741"/>
                </a:solidFill>
                <a:effectLst/>
                <a:uLnTx/>
                <a:uFillTx/>
                <a:latin typeface="Arial"/>
                <a:ea typeface="+mn-ea"/>
                <a:cs typeface="+mn-cs"/>
              </a:rPr>
              <a:t>Dr. Lila Valencia is a senior demographer at the Texas Demographic Center where she oversees product development for the Center and serves as the lead liaison to the U.S. Census Bureau’s State Data Center Network. She has over 10 years experience working as an applied demographer in a number of settings. Her current work focus involves understanding and communicating demographic trends in Texas. Lila is an engaging speaker with over 100 speaking engagements, including keynotes and legislative testimony. She holds a Ph.D. in Applied Demography from the University of Texas at San Antonio, a Masters from the College of William &amp; Mary in Virginia, and Bachelors degree from the University of Texas at Austin. </a:t>
            </a:r>
            <a:r>
              <a:rPr kumimoji="0" lang="en-US" sz="1800" b="0" i="0" u="none" strike="noStrike" kern="1200" cap="none" spc="0" normalizeH="0" baseline="0" noProof="0" dirty="0">
                <a:ln>
                  <a:noFill/>
                </a:ln>
                <a:solidFill>
                  <a:srgbClr val="34374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741"/>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A53899D-8A2D-41E6-8021-AE5B85855F55}"/>
              </a:ext>
            </a:extLst>
          </p:cNvPr>
          <p:cNvPicPr>
            <a:picLocks noChangeAspect="1"/>
          </p:cNvPicPr>
          <p:nvPr/>
        </p:nvPicPr>
        <p:blipFill>
          <a:blip r:embed="rId7"/>
          <a:stretch>
            <a:fillRect/>
          </a:stretch>
        </p:blipFill>
        <p:spPr>
          <a:xfrm>
            <a:off x="9471272" y="4518139"/>
            <a:ext cx="1671210" cy="2080028"/>
          </a:xfrm>
          <a:prstGeom prst="rect">
            <a:avLst/>
          </a:prstGeom>
        </p:spPr>
      </p:pic>
    </p:spTree>
    <p:extLst>
      <p:ext uri="{BB962C8B-B14F-4D97-AF65-F5344CB8AC3E}">
        <p14:creationId xmlns:p14="http://schemas.microsoft.com/office/powerpoint/2010/main" val="1593591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1549" y="1520189"/>
            <a:ext cx="10831239" cy="4732021"/>
          </a:xfrm>
          <a:prstGeom prst="rect">
            <a:avLst/>
          </a:prstGeom>
        </p:spPr>
      </p:pic>
    </p:spTree>
    <p:extLst>
      <p:ext uri="{BB962C8B-B14F-4D97-AF65-F5344CB8AC3E}">
        <p14:creationId xmlns:p14="http://schemas.microsoft.com/office/powerpoint/2010/main" val="115001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68" y="0"/>
            <a:ext cx="9888832" cy="6858000"/>
          </a:xfrm>
          <a:prstGeom prst="rect">
            <a:avLst/>
          </a:prstGeom>
        </p:spPr>
      </p:pic>
      <p:sp>
        <p:nvSpPr>
          <p:cNvPr id="3" name="TextBox 2"/>
          <p:cNvSpPr txBox="1"/>
          <p:nvPr/>
        </p:nvSpPr>
        <p:spPr>
          <a:xfrm>
            <a:off x="1184323" y="6169725"/>
            <a:ext cx="8610600" cy="461665"/>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Population Projections</a:t>
            </a:r>
          </a:p>
        </p:txBody>
      </p:sp>
    </p:spTree>
    <p:extLst>
      <p:ext uri="{BB962C8B-B14F-4D97-AF65-F5344CB8AC3E}">
        <p14:creationId xmlns:p14="http://schemas.microsoft.com/office/powerpoint/2010/main" val="2288872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25486" y="87032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Projected Population, Texas, 2010-2030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1676403" y="6489550"/>
            <a:ext cx="43973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Texas Demographic Center, 2014 and 2018 Population Projections</a:t>
            </a:r>
          </a:p>
        </p:txBody>
      </p:sp>
      <p:graphicFrame>
        <p:nvGraphicFramePr>
          <p:cNvPr id="8" name="Chart 7"/>
          <p:cNvGraphicFramePr>
            <a:graphicFrameLocks noGrp="1"/>
          </p:cNvGraphicFramePr>
          <p:nvPr>
            <p:extLst/>
          </p:nvPr>
        </p:nvGraphicFramePr>
        <p:xfrm>
          <a:off x="1676404" y="1069104"/>
          <a:ext cx="9945712" cy="527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971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00200" y="64783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Demographic Center, 2018 Vintage Population Projections, 2010-2015 Migration Scenario </a:t>
            </a:r>
          </a:p>
        </p:txBody>
      </p:sp>
      <p:sp>
        <p:nvSpPr>
          <p:cNvPr id="5" name="Content Placeholder 2"/>
          <p:cNvSpPr txBox="1">
            <a:spLocks/>
          </p:cNvSpPr>
          <p:nvPr/>
        </p:nvSpPr>
        <p:spPr>
          <a:xfrm>
            <a:off x="1725486" y="87032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Population Projections by Race/Ethnicity, Texas, 2010-2030 </a:t>
            </a:r>
          </a:p>
        </p:txBody>
      </p:sp>
      <p:graphicFrame>
        <p:nvGraphicFramePr>
          <p:cNvPr id="6" name="Content Placeholder 7"/>
          <p:cNvGraphicFramePr>
            <a:graphicFrameLocks/>
          </p:cNvGraphicFramePr>
          <p:nvPr>
            <p:extLst/>
          </p:nvPr>
        </p:nvGraphicFramePr>
        <p:xfrm>
          <a:off x="1600200" y="1511300"/>
          <a:ext cx="10021916"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278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725486" y="87032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Projected Population Change and Percent of Total Change by Race/Ethnicity, Texas, 2010-2030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4294967295"/>
            <p:extLst/>
          </p:nvPr>
        </p:nvGraphicFramePr>
        <p:xfrm>
          <a:off x="1725486" y="1646237"/>
          <a:ext cx="9896630" cy="48926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Demographic Center 2018 Population Projections </a:t>
            </a:r>
          </a:p>
        </p:txBody>
      </p:sp>
    </p:spTree>
    <p:extLst>
      <p:ext uri="{BB962C8B-B14F-4D97-AF65-F5344CB8AC3E}">
        <p14:creationId xmlns:p14="http://schemas.microsoft.com/office/powerpoint/2010/main" val="87896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16250" y="87212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noProof="0" dirty="0">
                <a:solidFill>
                  <a:srgbClr val="205493"/>
                </a:solidFill>
                <a:latin typeface="Century Gothic" panose="020B0502020202020204" pitchFamily="34" charset="0"/>
              </a:rPr>
              <a:t>Power in Numbers: El </a:t>
            </a:r>
            <a:r>
              <a:rPr lang="en-US" sz="2400" b="1" noProof="0" dirty="0" err="1">
                <a:solidFill>
                  <a:srgbClr val="205493"/>
                </a:solidFill>
                <a:latin typeface="Century Gothic" panose="020B0502020202020204" pitchFamily="34" charset="0"/>
              </a:rPr>
              <a:t>Poder</a:t>
            </a:r>
            <a:r>
              <a:rPr lang="en-US" sz="2400" b="1" noProof="0" dirty="0">
                <a:solidFill>
                  <a:srgbClr val="205493"/>
                </a:solidFill>
                <a:latin typeface="Century Gothic" panose="020B0502020202020204" pitchFamily="34" charset="0"/>
              </a:rPr>
              <a:t> </a:t>
            </a:r>
            <a:r>
              <a:rPr lang="en-US" sz="2400" b="1" noProof="0" dirty="0" err="1">
                <a:solidFill>
                  <a:srgbClr val="205493"/>
                </a:solidFill>
                <a:latin typeface="Century Gothic" panose="020B0502020202020204" pitchFamily="34" charset="0"/>
              </a:rPr>
              <a:t>en</a:t>
            </a:r>
            <a:r>
              <a:rPr lang="en-US" sz="2400" b="1" noProof="0" dirty="0">
                <a:solidFill>
                  <a:srgbClr val="205493"/>
                </a:solidFill>
                <a:latin typeface="Century Gothic" panose="020B0502020202020204" pitchFamily="34" charset="0"/>
              </a:rPr>
              <a:t> </a:t>
            </a:r>
            <a:r>
              <a:rPr lang="en-US" sz="2400" b="1" noProof="0" dirty="0" err="1">
                <a:solidFill>
                  <a:srgbClr val="205493"/>
                </a:solidFill>
                <a:latin typeface="Century Gothic" panose="020B0502020202020204" pitchFamily="34" charset="0"/>
              </a:rPr>
              <a:t>Números</a:t>
            </a:r>
            <a:endParaRPr lang="en-US" sz="2400" b="1" noProof="0" dirty="0">
              <a:solidFill>
                <a:srgbClr val="205493"/>
              </a:solidFill>
              <a:latin typeface="Century Gothic" panose="020B0502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endParaRPr>
          </a:p>
          <a:p>
            <a:r>
              <a:rPr lang="en-US" sz="2000" dirty="0">
                <a:latin typeface="Century Gothic" panose="020B0502020202020204" pitchFamily="34" charset="0"/>
              </a:rPr>
              <a:t>Texas is the second largest state in area and population size.</a:t>
            </a:r>
          </a:p>
          <a:p>
            <a:r>
              <a:rPr lang="en-US" sz="2000" dirty="0">
                <a:latin typeface="Century Gothic" panose="020B0502020202020204" pitchFamily="34" charset="0"/>
              </a:rPr>
              <a:t>Texas has added more population than any other state since 2006.</a:t>
            </a:r>
          </a:p>
          <a:p>
            <a:r>
              <a:rPr lang="en-US" sz="2000" dirty="0">
                <a:latin typeface="Century Gothic" panose="020B0502020202020204" pitchFamily="34" charset="0"/>
              </a:rPr>
              <a:t>Nearly 87% of all population growth in the last decade came from growth in non-White populations, with 53% of all growth from Hispanics alone.</a:t>
            </a:r>
          </a:p>
          <a:p>
            <a:r>
              <a:rPr lang="en-US" sz="2000" dirty="0">
                <a:latin typeface="Century Gothic" panose="020B0502020202020204" pitchFamily="34" charset="0"/>
              </a:rPr>
              <a:t>Texas is home to the second largest Hispanic population</a:t>
            </a:r>
          </a:p>
          <a:p>
            <a:r>
              <a:rPr lang="en-US" sz="2000" dirty="0">
                <a:latin typeface="Century Gothic" panose="020B0502020202020204" pitchFamily="34" charset="0"/>
              </a:rPr>
              <a:t>Texas is the second youngest state in the country, in large part due to growth among non-White populations which tend to be younger</a:t>
            </a:r>
          </a:p>
          <a:p>
            <a:r>
              <a:rPr lang="en-US" sz="2000" dirty="0">
                <a:latin typeface="Century Gothic" panose="020B0502020202020204" pitchFamily="34" charset="0"/>
              </a:rPr>
              <a:t>Texas is projected to gain the highest number of new congressional seats following the 2020 census…unless there is a significant undercount of the population.</a:t>
            </a:r>
          </a:p>
        </p:txBody>
      </p:sp>
    </p:spTree>
    <p:extLst>
      <p:ext uri="{BB962C8B-B14F-4D97-AF65-F5344CB8AC3E}">
        <p14:creationId xmlns:p14="http://schemas.microsoft.com/office/powerpoint/2010/main" val="2994496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D7B3FC-F52A-4C3D-BF43-F2954D09CBBE}" type="slidenum">
              <a:rPr lang="en-US" smtClean="0"/>
              <a:t>36</a:t>
            </a:fld>
            <a:endParaRPr lang="en-US" dirty="0"/>
          </a:p>
        </p:txBody>
      </p:sp>
      <p:sp>
        <p:nvSpPr>
          <p:cNvPr id="3"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205493"/>
                </a:solidFill>
                <a:latin typeface="Century Gothic" panose="020B0502020202020204" pitchFamily="34" charset="0"/>
              </a:rPr>
              <a:t>Hispanics and the American Electorate</a:t>
            </a:r>
            <a:endPar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latin typeface="Century Gothic" panose="020B0502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latin typeface="Century Gothic" panose="020B0502020202020204" pitchFamily="34" charset="0"/>
              </a:rPr>
              <a:t>A record 32 million Latinos are projected to be eligible to vote in 2020.</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latin typeface="Century Gothic" panose="020B0502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latin typeface="Century Gothic" panose="020B0502020202020204" pitchFamily="34" charset="0"/>
              </a:rPr>
              <a:t>2020 is the first time Hispanics will make up the largest racial and ethnic minority in the electorate. </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latin typeface="Century Gothic" panose="020B0502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latin typeface="Century Gothic" panose="020B0502020202020204" pitchFamily="34" charset="0"/>
              </a:rPr>
              <a:t>Texas is home to 5.6 million Latino eligible voters, making up 30% of all eligible voters in the state.  </a:t>
            </a:r>
            <a:endParaRPr kumimoji="0" lang="en-US" sz="2400" i="0" u="none" strike="noStrike" kern="1200" cap="none" spc="0" normalizeH="0" baseline="0" noProof="0" dirty="0">
              <a:ln>
                <a:noFill/>
              </a:ln>
              <a:effectLst/>
              <a:uLnTx/>
              <a:uFillTx/>
              <a:latin typeface="Century Gothic" panose="020B0502020202020204" pitchFamily="34" charset="0"/>
            </a:endParaRPr>
          </a:p>
          <a:p>
            <a:pPr marL="0" marR="0" lvl="0" indent="0" algn="l" defTabSz="914377"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4" name="Rectangle 3"/>
          <p:cNvSpPr/>
          <p:nvPr/>
        </p:nvSpPr>
        <p:spPr>
          <a:xfrm>
            <a:off x="609600" y="6451126"/>
            <a:ext cx="8001000" cy="261610"/>
          </a:xfrm>
          <a:prstGeom prst="rect">
            <a:avLst/>
          </a:prstGeom>
        </p:spPr>
        <p:txBody>
          <a:bodyPr wrap="square">
            <a:spAutoFit/>
          </a:bodyPr>
          <a:lstStyle/>
          <a:p>
            <a:pPr lvl="0">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lang="en-US" sz="1100" dirty="0">
                <a:solidFill>
                  <a:prstClr val="black">
                    <a:lumMod val="50000"/>
                    <a:lumOff val="50000"/>
                  </a:prstClr>
                </a:solidFill>
                <a:latin typeface="Calibri" panose="020F0502020204030204"/>
              </a:rPr>
              <a:t>Pew Research Center, Key Facts about U.S. Latinos</a:t>
            </a:r>
            <a:r>
              <a:rPr lang="en-US" sz="1100" dirty="0">
                <a:solidFill>
                  <a:prstClr val="black">
                    <a:lumMod val="50000"/>
                    <a:lumOff val="50000"/>
                  </a:prstClr>
                </a:solidFill>
              </a:rPr>
              <a:t>, https://pewrsr.ch/2oH4TEC</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915363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2"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(512) 936-3542</a:t>
                </a:r>
              </a:p>
              <a:p>
                <a:pPr>
                  <a:lnSpc>
                    <a:spcPct val="150000"/>
                  </a:lnSpc>
                </a:pPr>
                <a:r>
                  <a:rPr lang="en-US" sz="2400" dirty="0">
                    <a:solidFill>
                      <a:schemeClr val="accent5">
                        <a:lumMod val="50000"/>
                      </a:schemeClr>
                    </a:solidFill>
                  </a:rPr>
                  <a:t>Lila.Valencia@utsa.edu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37</a:t>
            </a:fld>
            <a:endParaRPr lang="en-US" dirty="0"/>
          </a:p>
        </p:txBody>
      </p:sp>
      <p:grpSp>
        <p:nvGrpSpPr>
          <p:cNvPr id="3" name="Group 2"/>
          <p:cNvGrpSpPr/>
          <p:nvPr/>
        </p:nvGrpSpPr>
        <p:grpSpPr>
          <a:xfrm>
            <a:off x="1842055"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3" y="3172111"/>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3556270" y="3342781"/>
            <a:ext cx="390195" cy="390523"/>
          </a:xfrm>
          <a:prstGeom prst="rect">
            <a:avLst/>
          </a:prstGeom>
        </p:spPr>
      </p:pic>
    </p:spTree>
    <p:extLst>
      <p:ext uri="{BB962C8B-B14F-4D97-AF65-F5344CB8AC3E}">
        <p14:creationId xmlns:p14="http://schemas.microsoft.com/office/powerpoint/2010/main" val="1961938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ECDE5-83FD-4BFD-90DF-6501C95C1595}"/>
              </a:ext>
            </a:extLst>
          </p:cNvPr>
          <p:cNvSpPr/>
          <p:nvPr/>
        </p:nvSpPr>
        <p:spPr>
          <a:xfrm>
            <a:off x="0" y="0"/>
            <a:ext cx="12192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A1446"/>
              </a:solidFill>
              <a:effectLst/>
              <a:uLnTx/>
              <a:uFillTx/>
              <a:latin typeface="Arial"/>
              <a:ea typeface="+mn-ea"/>
              <a:cs typeface="+mn-cs"/>
            </a:endParaRPr>
          </a:p>
        </p:txBody>
      </p:sp>
      <p:sp>
        <p:nvSpPr>
          <p:cNvPr id="10" name="TextBox 9">
            <a:extLst>
              <a:ext uri="{FF2B5EF4-FFF2-40B4-BE49-F238E27FC236}">
                <a16:creationId xmlns:a16="http://schemas.microsoft.com/office/drawing/2014/main" id="{B8B3EC9F-318E-4474-9FA1-8557408460C0}"/>
              </a:ext>
            </a:extLst>
          </p:cNvPr>
          <p:cNvSpPr txBox="1"/>
          <p:nvPr/>
        </p:nvSpPr>
        <p:spPr>
          <a:xfrm>
            <a:off x="2679840" y="390293"/>
            <a:ext cx="683232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D000"/>
                </a:solidFill>
                <a:effectLst/>
                <a:uLnTx/>
                <a:uFillTx/>
                <a:latin typeface="Roboto" panose="02000000000000000000" pitchFamily="2" charset="0"/>
                <a:ea typeface="Roboto" panose="02000000000000000000" pitchFamily="2" charset="0"/>
                <a:cs typeface="+mn-cs"/>
              </a:rPr>
              <a:t>Thank you for attending!</a:t>
            </a:r>
          </a:p>
        </p:txBody>
      </p:sp>
      <p:sp>
        <p:nvSpPr>
          <p:cNvPr id="18" name="TextBox 17">
            <a:extLst>
              <a:ext uri="{FF2B5EF4-FFF2-40B4-BE49-F238E27FC236}">
                <a16:creationId xmlns:a16="http://schemas.microsoft.com/office/drawing/2014/main" id="{2F71F5FC-CD63-4DBB-962C-F008E3FD2D01}"/>
              </a:ext>
            </a:extLst>
          </p:cNvPr>
          <p:cNvSpPr txBox="1"/>
          <p:nvPr/>
        </p:nvSpPr>
        <p:spPr>
          <a:xfrm>
            <a:off x="0" y="606731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6748C"/>
                </a:solidFill>
                <a:effectLst/>
                <a:uLnTx/>
                <a:uFillTx/>
                <a:latin typeface="Roboto" panose="02000000000000000000" pitchFamily="2" charset="0"/>
                <a:ea typeface="Roboto" panose="02000000000000000000" pitchFamily="2" charset="0"/>
                <a:cs typeface="+mn-cs"/>
              </a:rPr>
              <a:t>Please join/follow AMIGOS on </a:t>
            </a:r>
            <a:r>
              <a:rPr kumimoji="0" lang="en-US" sz="2800" b="1" i="0" u="none" strike="noStrike" kern="1200" cap="none" spc="0" normalizeH="0" baseline="0" noProof="0" dirty="0" err="1">
                <a:ln>
                  <a:noFill/>
                </a:ln>
                <a:solidFill>
                  <a:srgbClr val="06748C"/>
                </a:solidFill>
                <a:effectLst/>
                <a:uLnTx/>
                <a:uFillTx/>
                <a:latin typeface="Roboto" panose="02000000000000000000" pitchFamily="2" charset="0"/>
                <a:ea typeface="Roboto" panose="02000000000000000000" pitchFamily="2" charset="0"/>
                <a:cs typeface="+mn-cs"/>
              </a:rPr>
              <a:t>myConnections</a:t>
            </a:r>
            <a:endParaRPr kumimoji="0" lang="en-US" sz="2800" b="1" i="0" u="none" strike="noStrike" kern="1200" cap="none" spc="0" normalizeH="0" baseline="0" noProof="0" dirty="0">
              <a:ln>
                <a:noFill/>
              </a:ln>
              <a:solidFill>
                <a:srgbClr val="06748C"/>
              </a:solidFill>
              <a:effectLst/>
              <a:uLnTx/>
              <a:uFillTx/>
              <a:latin typeface="Roboto" panose="02000000000000000000" pitchFamily="2" charset="0"/>
              <a:ea typeface="Roboto" panose="02000000000000000000" pitchFamily="2" charset="0"/>
              <a:cs typeface="+mn-cs"/>
            </a:endParaRPr>
          </a:p>
        </p:txBody>
      </p:sp>
      <p:sp>
        <p:nvSpPr>
          <p:cNvPr id="21" name="Isosceles Triangle 20">
            <a:extLst>
              <a:ext uri="{FF2B5EF4-FFF2-40B4-BE49-F238E27FC236}">
                <a16:creationId xmlns:a16="http://schemas.microsoft.com/office/drawing/2014/main" id="{593CF1A7-4F3A-48E2-BFC5-4B5CAC563D74}"/>
              </a:ext>
            </a:extLst>
          </p:cNvPr>
          <p:cNvSpPr/>
          <p:nvPr/>
        </p:nvSpPr>
        <p:spPr>
          <a:xfrm rot="10800000">
            <a:off x="5803067" y="1278441"/>
            <a:ext cx="585867" cy="31763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A1446"/>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470D27AF-BD33-48C4-A19F-108F1EC79C13}"/>
              </a:ext>
            </a:extLst>
          </p:cNvPr>
          <p:cNvSpPr/>
          <p:nvPr/>
        </p:nvSpPr>
        <p:spPr>
          <a:xfrm>
            <a:off x="310187" y="194502"/>
            <a:ext cx="23696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Feedback Survey:</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8A140D8F-8F35-4B53-AC0C-1BDEB99AE922}"/>
              </a:ext>
            </a:extLst>
          </p:cNvPr>
          <p:cNvPicPr>
            <a:picLocks noChangeAspect="1"/>
          </p:cNvPicPr>
          <p:nvPr/>
        </p:nvPicPr>
        <p:blipFill>
          <a:blip r:embed="rId2"/>
          <a:stretch>
            <a:fillRect/>
          </a:stretch>
        </p:blipFill>
        <p:spPr>
          <a:xfrm>
            <a:off x="1880590" y="1761894"/>
            <a:ext cx="2994170" cy="3630238"/>
          </a:xfrm>
          <a:prstGeom prst="rect">
            <a:avLst/>
          </a:prstGeom>
        </p:spPr>
      </p:pic>
      <p:sp>
        <p:nvSpPr>
          <p:cNvPr id="3" name="Rectangle 2">
            <a:extLst>
              <a:ext uri="{FF2B5EF4-FFF2-40B4-BE49-F238E27FC236}">
                <a16:creationId xmlns:a16="http://schemas.microsoft.com/office/drawing/2014/main" id="{5509BD50-3780-40A6-BC9C-59750D45D0FB}"/>
              </a:ext>
            </a:extLst>
          </p:cNvPr>
          <p:cNvSpPr/>
          <p:nvPr/>
        </p:nvSpPr>
        <p:spPr>
          <a:xfrm>
            <a:off x="5018202" y="2406886"/>
            <a:ext cx="6096000" cy="295465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446"/>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A1446"/>
                </a:solidFill>
                <a:effectLst/>
                <a:uLnTx/>
                <a:uFillTx/>
                <a:latin typeface="Arial"/>
                <a:ea typeface="+mn-ea"/>
                <a:cs typeface="+mn-cs"/>
              </a:rPr>
              <a:t>Please share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446"/>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With your phone’s camera,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focus on QR Code and click the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446"/>
                </a:solidFill>
                <a:effectLst/>
                <a:uLnTx/>
                <a:uFillTx/>
                <a:latin typeface="Arial"/>
                <a:ea typeface="+mn-ea"/>
                <a:cs typeface="+mn-cs"/>
              </a:rPr>
              <a:t>that pops up at the top!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446"/>
              </a:solidFill>
              <a:effectLst/>
              <a:uLnTx/>
              <a:uFillTx/>
              <a:latin typeface="Arial"/>
              <a:ea typeface="+mn-ea"/>
              <a:cs typeface="+mn-cs"/>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43741"/>
                </a:solidFill>
                <a:effectLst/>
                <a:uLnTx/>
                <a:uFillTx/>
                <a:latin typeface="Arial"/>
                <a:ea typeface="+mn-ea"/>
                <a:cs typeface="+mn-cs"/>
                <a:hlinkClick r:id="rId3"/>
              </a:rPr>
              <a:t>https://10-20-20powerinnumberssurvey.surveyanalytics.com</a:t>
            </a:r>
            <a:endParaRPr kumimoji="0" lang="en-US" sz="1800" b="0" i="0" u="none" strike="noStrike" kern="1200" cap="none" spc="0" normalizeH="0" baseline="0" noProof="0" dirty="0">
              <a:ln>
                <a:noFill/>
              </a:ln>
              <a:solidFill>
                <a:srgbClr val="1A1446"/>
              </a:solidFill>
              <a:effectLst/>
              <a:uLnTx/>
              <a:uFillTx/>
              <a:latin typeface="Arial"/>
              <a:ea typeface="+mn-ea"/>
              <a:cs typeface="+mn-cs"/>
            </a:endParaRPr>
          </a:p>
        </p:txBody>
      </p:sp>
    </p:spTree>
    <p:extLst>
      <p:ext uri="{BB962C8B-B14F-4D97-AF65-F5344CB8AC3E}">
        <p14:creationId xmlns:p14="http://schemas.microsoft.com/office/powerpoint/2010/main" val="137579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5407" y="796015"/>
            <a:ext cx="8841187" cy="4517134"/>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Power in Numbers: El </a:t>
            </a:r>
            <a:r>
              <a:rPr lang="en-US" sz="3200" b="1" dirty="0" err="1">
                <a:solidFill>
                  <a:srgbClr val="4472C4">
                    <a:lumMod val="50000"/>
                  </a:srgbClr>
                </a:solidFill>
                <a:latin typeface="Arial" panose="020B0604020202020204" pitchFamily="34" charset="0"/>
                <a:cs typeface="Arial" panose="020B0604020202020204" pitchFamily="34" charset="0"/>
              </a:rPr>
              <a:t>Poder</a:t>
            </a:r>
            <a:r>
              <a:rPr lang="en-US" sz="3200" b="1" dirty="0">
                <a:solidFill>
                  <a:srgbClr val="4472C4">
                    <a:lumMod val="50000"/>
                  </a:srgbClr>
                </a:solidFill>
                <a:latin typeface="Arial" panose="020B0604020202020204" pitchFamily="34" charset="0"/>
                <a:cs typeface="Arial" panose="020B0604020202020204" pitchFamily="34" charset="0"/>
              </a:rPr>
              <a:t> </a:t>
            </a:r>
            <a:r>
              <a:rPr lang="en-US" sz="3200" b="1" dirty="0" err="1">
                <a:solidFill>
                  <a:srgbClr val="4472C4">
                    <a:lumMod val="50000"/>
                  </a:srgbClr>
                </a:solidFill>
                <a:latin typeface="Arial" panose="020B0604020202020204" pitchFamily="34" charset="0"/>
                <a:cs typeface="Arial" panose="020B0604020202020204" pitchFamily="34" charset="0"/>
              </a:rPr>
              <a:t>en</a:t>
            </a:r>
            <a:r>
              <a:rPr lang="en-US" sz="3200" b="1" dirty="0">
                <a:solidFill>
                  <a:srgbClr val="4472C4">
                    <a:lumMod val="50000"/>
                  </a:srgbClr>
                </a:solidFill>
                <a:latin typeface="Arial" panose="020B0604020202020204" pitchFamily="34" charset="0"/>
                <a:cs typeface="Arial" panose="020B0604020202020204" pitchFamily="34" charset="0"/>
              </a:rPr>
              <a:t> </a:t>
            </a:r>
            <a:r>
              <a:rPr lang="en-US" sz="3200" b="1" dirty="0" err="1">
                <a:solidFill>
                  <a:srgbClr val="4472C4">
                    <a:lumMod val="50000"/>
                  </a:srgbClr>
                </a:solidFill>
                <a:latin typeface="Arial" panose="020B0604020202020204" pitchFamily="34" charset="0"/>
                <a:cs typeface="Arial" panose="020B0604020202020204" pitchFamily="34" charset="0"/>
              </a:rPr>
              <a:t>Números</a:t>
            </a: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Texas Demographic Trends, Population Projections, and the 2020 Census</a:t>
            </a:r>
          </a:p>
          <a:p>
            <a:pPr algn="ctr" defTabSz="914377">
              <a:spcBef>
                <a:spcPts val="1000"/>
              </a:spcBef>
            </a:pPr>
            <a:endParaRPr lang="en-US" sz="1200" b="1" dirty="0">
              <a:solidFill>
                <a:srgbClr val="4472C4">
                  <a:lumMod val="50000"/>
                </a:srgbClr>
              </a:solidFill>
              <a:latin typeface="Calibri Light" panose="020F0302020204030204"/>
            </a:endParaRPr>
          </a:p>
          <a:p>
            <a:pPr algn="ctr" defTabSz="914377">
              <a:spcBef>
                <a:spcPts val="1000"/>
              </a:spcBef>
            </a:pPr>
            <a:endParaRPr lang="en-US" sz="1200" b="1" dirty="0">
              <a:solidFill>
                <a:srgbClr val="4472C4">
                  <a:lumMod val="50000"/>
                </a:srgbClr>
              </a:solidFill>
              <a:latin typeface="Calibri Light" panose="020F0302020204030204"/>
            </a:endParaRPr>
          </a:p>
          <a:p>
            <a:pPr algn="ctr" defTabSz="914377">
              <a:spcBef>
                <a:spcPts val="1000"/>
              </a:spcBef>
            </a:pPr>
            <a:r>
              <a:rPr lang="en-US" sz="2800" dirty="0">
                <a:solidFill>
                  <a:srgbClr val="4472C4">
                    <a:lumMod val="50000"/>
                  </a:srgbClr>
                </a:solidFill>
                <a:latin typeface="Calibri Light" panose="020F0302020204030204"/>
              </a:rPr>
              <a:t>Presented to </a:t>
            </a:r>
          </a:p>
          <a:p>
            <a:pPr algn="ctr" defTabSz="914377">
              <a:spcBef>
                <a:spcPts val="1000"/>
              </a:spcBef>
            </a:pPr>
            <a:r>
              <a:rPr lang="en-US" sz="2800" b="1" dirty="0">
                <a:solidFill>
                  <a:srgbClr val="4472C4">
                    <a:lumMod val="50000"/>
                  </a:srgbClr>
                </a:solidFill>
                <a:latin typeface="Calibri Light" panose="020F0302020204030204"/>
              </a:rPr>
              <a:t>Liberty Mutual Resource Group</a:t>
            </a:r>
          </a:p>
          <a:p>
            <a:pPr algn="ctr" defTabSz="914377">
              <a:spcBef>
                <a:spcPts val="1000"/>
              </a:spcBef>
            </a:pPr>
            <a:r>
              <a:rPr lang="en-US" sz="2800" dirty="0">
                <a:solidFill>
                  <a:srgbClr val="4472C4">
                    <a:lumMod val="50000"/>
                  </a:srgbClr>
                </a:solidFill>
                <a:latin typeface="Calibri Light" panose="020F0302020204030204"/>
              </a:rPr>
              <a:t>October 20, 2020</a:t>
            </a:r>
          </a:p>
          <a:p>
            <a:pPr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022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fld id="{CFD7B3FC-F52A-4C3D-BF43-F2954D09CBBE}" type="slidenum">
              <a:rPr lang="en-US" smtClean="0"/>
              <a:t>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013" y="201685"/>
            <a:ext cx="9221974" cy="6154665"/>
          </a:xfrm>
          <a:prstGeom prst="rect">
            <a:avLst/>
          </a:prstGeom>
        </p:spPr>
      </p:pic>
      <p:sp>
        <p:nvSpPr>
          <p:cNvPr id="5" name="TextBox 4"/>
          <p:cNvSpPr txBox="1"/>
          <p:nvPr/>
        </p:nvSpPr>
        <p:spPr>
          <a:xfrm>
            <a:off x="140476" y="6320831"/>
            <a:ext cx="10876007"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254061"/>
                </a:solidFill>
                <a:latin typeface="Century Gothic" panose="020B0502020202020204" pitchFamily="34" charset="0"/>
              </a:rPr>
              <a:t>Texas is the second largest state in area, population.</a:t>
            </a:r>
            <a:endParaRPr kumimoji="0" lang="en-US" sz="2800" b="1" i="0" u="none" strike="noStrike" kern="1200" cap="none" spc="0" normalizeH="0" baseline="0" noProof="0" dirty="0">
              <a:ln>
                <a:noFill/>
              </a:ln>
              <a:solidFill>
                <a:srgbClr val="25406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9233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nvPr>
        </p:nvGraphicFramePr>
        <p:xfrm>
          <a:off x="1769096" y="1481107"/>
          <a:ext cx="8653811" cy="4858706"/>
        </p:xfrm>
        <a:graphic>
          <a:graphicData uri="http://schemas.openxmlformats.org/drawingml/2006/table">
            <a:tbl>
              <a:tblPr firstRow="1" bandRow="1">
                <a:tableStyleId>{5FD0F851-EC5A-4D38-B0AD-8093EC10F338}</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a:t>2000</a:t>
                      </a:r>
                    </a:p>
                    <a:p>
                      <a:pPr marL="233363" indent="0" algn="ctr"/>
                      <a:r>
                        <a:rPr lang="en-US" sz="1600" dirty="0"/>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t>2010</a:t>
                      </a:r>
                    </a:p>
                    <a:p>
                      <a:pPr marL="233363" indent="0" algn="ctr" defTabSz="914400" rtl="0" eaLnBrk="1" latinLnBrk="0" hangingPunct="1"/>
                      <a:r>
                        <a:rPr lang="en-US" sz="1600" kern="1200" dirty="0"/>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t>2019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t>Numeric</a:t>
                      </a:r>
                    </a:p>
                    <a:p>
                      <a:pPr marL="233363" indent="0" algn="ctr" defTabSz="914400" rtl="0" eaLnBrk="1" latinLnBrk="0" hangingPunct="1"/>
                      <a:r>
                        <a:rPr lang="en-US" sz="1600" kern="1200" dirty="0"/>
                        <a:t>Change</a:t>
                      </a:r>
                    </a:p>
                    <a:p>
                      <a:pPr marL="233363" indent="0" algn="ctr" defTabSz="914400" rtl="0" eaLnBrk="1" latinLnBrk="0" hangingPunct="1"/>
                      <a:r>
                        <a:rPr lang="en-US" sz="1600" kern="1200" dirty="0"/>
                        <a:t>2010-2019</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t>Percent</a:t>
                      </a:r>
                    </a:p>
                    <a:p>
                      <a:pPr marL="58738" indent="0" algn="ctr"/>
                      <a:r>
                        <a:rPr lang="en-US" sz="1600" dirty="0"/>
                        <a:t>Change</a:t>
                      </a:r>
                    </a:p>
                    <a:p>
                      <a:pPr marL="58738" indent="0" algn="ctr"/>
                      <a:r>
                        <a:rPr lang="en-US" sz="1600" dirty="0"/>
                        <a:t>2010-2019</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19,481,418</a:t>
                      </a:r>
                    </a:p>
                  </a:txBody>
                  <a:tcPr marL="7620" marR="7620" marT="7620" marB="0" anchor="b"/>
                </a:tc>
                <a:tc>
                  <a:txBody>
                    <a:bodyPr/>
                    <a:lstStyle/>
                    <a:p>
                      <a:pPr algn="ctr" rtl="0" fontAlgn="b"/>
                      <a:r>
                        <a:rPr lang="en-US" sz="1600" u="none" strike="noStrike" dirty="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u="none" strike="noStrike" dirty="0">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28,995,881</a:t>
                      </a:r>
                      <a:endParaRPr lang="en-US" sz="1600" b="1" u="none" strike="noStrike" dirty="0">
                        <a:solidFill>
                          <a:schemeClr val="accent1">
                            <a:lumMod val="50000"/>
                          </a:schemeClr>
                        </a:solidFill>
                        <a:effectLst/>
                      </a:endParaRPr>
                    </a:p>
                  </a:txBody>
                  <a:tcPr marL="7620" marR="7620" marT="7620" marB="0" anchor="b"/>
                </a:tc>
                <a:tc>
                  <a:txBody>
                    <a:bodyPr/>
                    <a:lstStyle/>
                    <a:p>
                      <a:pPr algn="ctr" rtl="0" fontAlgn="b"/>
                      <a:r>
                        <a:rPr lang="en-US" sz="1600" u="none" strike="noStrike" dirty="0">
                          <a:effectLst/>
                        </a:rPr>
                        <a:t>3,849,790</a:t>
                      </a:r>
                      <a:endParaRPr lang="en-US" sz="1600" b="1" u="none" strike="noStrike" dirty="0">
                        <a:solidFill>
                          <a:schemeClr val="accent1">
                            <a:lumMod val="50000"/>
                          </a:schemeClr>
                        </a:solidFill>
                        <a:effectLst/>
                      </a:endParaRPr>
                    </a:p>
                  </a:txBody>
                  <a:tcPr marL="7620" marR="7620" marT="7620" marB="0" anchor="b"/>
                </a:tc>
                <a:tc>
                  <a:txBody>
                    <a:bodyPr/>
                    <a:lstStyle/>
                    <a:p>
                      <a:pPr algn="ctr" rtl="0" fontAlgn="b"/>
                      <a:r>
                        <a:rPr lang="en-US" sz="1600" u="none" strike="noStrike" dirty="0">
                          <a:effectLst/>
                        </a:rPr>
                        <a:t>15.3%</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39,512,223</a:t>
                      </a:r>
                    </a:p>
                  </a:txBody>
                  <a:tcPr marL="7620" marR="7620" marT="7620" marB="0" anchor="b"/>
                </a:tc>
                <a:tc>
                  <a:txBody>
                    <a:bodyPr/>
                    <a:lstStyle/>
                    <a:p>
                      <a:pPr algn="ctr" rtl="0" fontAlgn="b"/>
                      <a:r>
                        <a:rPr lang="en-US" sz="1600" u="none" strike="noStrike" dirty="0">
                          <a:effectLst/>
                        </a:rPr>
                        <a:t>2,257,704</a:t>
                      </a:r>
                    </a:p>
                  </a:txBody>
                  <a:tcPr marL="7620" marR="7620" marT="7620" marB="0" anchor="b"/>
                </a:tc>
                <a:tc>
                  <a:txBody>
                    <a:bodyPr/>
                    <a:lstStyle/>
                    <a:p>
                      <a:pPr algn="ctr" rtl="0" fontAlgn="b"/>
                      <a:r>
                        <a:rPr lang="en-US" sz="1600" u="none" strike="noStrike" dirty="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21,477,737</a:t>
                      </a:r>
                    </a:p>
                  </a:txBody>
                  <a:tcPr marL="7620" marR="7620" marT="7620" marB="0" anchor="b"/>
                </a:tc>
                <a:tc>
                  <a:txBody>
                    <a:bodyPr/>
                    <a:lstStyle/>
                    <a:p>
                      <a:pPr algn="ctr" rtl="0" fontAlgn="b"/>
                      <a:r>
                        <a:rPr lang="en-US" sz="1600" u="none" strike="noStrike" dirty="0">
                          <a:effectLst/>
                        </a:rPr>
                        <a:t>2,673,173</a:t>
                      </a:r>
                    </a:p>
                  </a:txBody>
                  <a:tcPr marL="7620" marR="7620" marT="7620" marB="0" anchor="b"/>
                </a:tc>
                <a:tc>
                  <a:txBody>
                    <a:bodyPr/>
                    <a:lstStyle/>
                    <a:p>
                      <a:pPr algn="ctr" rtl="0" fontAlgn="b"/>
                      <a:r>
                        <a:rPr lang="en-US" sz="1600" u="none" strike="noStrike" dirty="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10,617,423</a:t>
                      </a:r>
                    </a:p>
                  </a:txBody>
                  <a:tcPr marL="7620" marR="7620" marT="7620" marB="0" anchor="b"/>
                </a:tc>
                <a:tc>
                  <a:txBody>
                    <a:bodyPr/>
                    <a:lstStyle/>
                    <a:p>
                      <a:pPr algn="ctr" rtl="0" fontAlgn="b"/>
                      <a:r>
                        <a:rPr lang="en-US" sz="1600" u="none" strike="noStrike" dirty="0">
                          <a:effectLst/>
                        </a:rPr>
                        <a:t>928,694</a:t>
                      </a:r>
                    </a:p>
                  </a:txBody>
                  <a:tcPr marL="7620" marR="7620" marT="7620" marB="0" anchor="b"/>
                </a:tc>
                <a:tc>
                  <a:txBody>
                    <a:bodyPr/>
                    <a:lstStyle/>
                    <a:p>
                      <a:pPr algn="ctr" rtl="0" fontAlgn="b"/>
                      <a:r>
                        <a:rPr lang="en-US" sz="1600" u="none" strike="noStrike" dirty="0">
                          <a:effectLst/>
                        </a:rPr>
                        <a:t>9.6%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10,488,084</a:t>
                      </a:r>
                    </a:p>
                  </a:txBody>
                  <a:tcPr marL="7620" marR="7620" marT="7620" marB="0" anchor="b"/>
                </a:tc>
                <a:tc>
                  <a:txBody>
                    <a:bodyPr/>
                    <a:lstStyle/>
                    <a:p>
                      <a:pPr algn="ctr" rtl="0" fontAlgn="b"/>
                      <a:r>
                        <a:rPr lang="en-US" sz="1600" u="none" strike="noStrike" dirty="0">
                          <a:effectLst/>
                        </a:rPr>
                        <a:t>952,333</a:t>
                      </a:r>
                    </a:p>
                  </a:txBody>
                  <a:tcPr marL="7620" marR="7620" marT="7620" marB="0" anchor="b"/>
                </a:tc>
                <a:tc>
                  <a:txBody>
                    <a:bodyPr/>
                    <a:lstStyle/>
                    <a:p>
                      <a:pPr algn="ctr" rtl="0"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7,614,893</a:t>
                      </a:r>
                    </a:p>
                  </a:txBody>
                  <a:tcPr marL="7620" marR="7620" marT="7620" marB="0" anchor="b"/>
                </a:tc>
                <a:tc>
                  <a:txBody>
                    <a:bodyPr/>
                    <a:lstStyle/>
                    <a:p>
                      <a:pPr algn="ctr" rtl="0" fontAlgn="b"/>
                      <a:r>
                        <a:rPr lang="en-US" sz="1600" u="none" strike="noStrike" dirty="0">
                          <a:effectLst/>
                        </a:rPr>
                        <a:t>890,353</a:t>
                      </a:r>
                    </a:p>
                  </a:txBody>
                  <a:tcPr marL="7620" marR="7620" marT="7620" marB="0" anchor="b"/>
                </a:tc>
                <a:tc>
                  <a:txBody>
                    <a:bodyPr/>
                    <a:lstStyle/>
                    <a:p>
                      <a:pPr algn="ctr" rtl="0" fontAlgn="b"/>
                      <a:r>
                        <a:rPr lang="en-US" sz="1600" u="none" strike="noStrike" dirty="0">
                          <a:effectLst/>
                        </a:rPr>
                        <a:t>13.2%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7,278,717</a:t>
                      </a:r>
                    </a:p>
                  </a:txBody>
                  <a:tcPr marL="7620" marR="7620" marT="7620" marB="0" anchor="b"/>
                </a:tc>
                <a:tc>
                  <a:txBody>
                    <a:bodyPr/>
                    <a:lstStyle/>
                    <a:p>
                      <a:pPr algn="ctr" rtl="0" fontAlgn="b"/>
                      <a:r>
                        <a:rPr lang="en-US" sz="1600" u="none" strike="noStrike" dirty="0">
                          <a:effectLst/>
                        </a:rPr>
                        <a:t>886,429</a:t>
                      </a:r>
                    </a:p>
                  </a:txBody>
                  <a:tcPr marL="7620" marR="7620" marT="7620" marB="0" anchor="b"/>
                </a:tc>
                <a:tc>
                  <a:txBody>
                    <a:bodyPr/>
                    <a:lstStyle/>
                    <a:p>
                      <a:pPr algn="ctr" rtl="0" fontAlgn="b"/>
                      <a:r>
                        <a:rPr lang="en-US" sz="1600" u="none" strike="noStrike" dirty="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u="none" strike="noStrike" dirty="0">
                          <a:effectLst/>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5,758,736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729,417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14.5%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4" name="Content Placeholder 2"/>
          <p:cNvSpPr txBox="1">
            <a:spLocks/>
          </p:cNvSpPr>
          <p:nvPr/>
        </p:nvSpPr>
        <p:spPr>
          <a:xfrm>
            <a:off x="1752600" y="87339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Population Growth of Select States, 2000-2019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p:cNvSpPr txBox="1"/>
          <p:nvPr/>
        </p:nvSpPr>
        <p:spPr>
          <a:xfrm>
            <a:off x="1752600" y="6459867"/>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rPr>
              <a:t>Source: U.S. Census Bureau, 2000 and 2010 Decennial Census; 2019 Vintage population estimates</a:t>
            </a:r>
          </a:p>
        </p:txBody>
      </p:sp>
    </p:spTree>
    <p:extLst>
      <p:ext uri="{BB962C8B-B14F-4D97-AF65-F5344CB8AC3E}">
        <p14:creationId xmlns:p14="http://schemas.microsoft.com/office/powerpoint/2010/main" val="23004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Content Placeholder 8"/>
          <p:cNvGraphicFramePr>
            <a:graphicFrameLocks/>
          </p:cNvGraphicFramePr>
          <p:nvPr>
            <p:extLst/>
          </p:nvPr>
        </p:nvGraphicFramePr>
        <p:xfrm>
          <a:off x="1752601" y="1511300"/>
          <a:ext cx="8607425" cy="4895076"/>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p:cNvSpPr txBox="1">
            <a:spLocks/>
          </p:cNvSpPr>
          <p:nvPr/>
        </p:nvSpPr>
        <p:spPr>
          <a:xfrm>
            <a:off x="1752600" y="87339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Components of Population Change,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p:cNvSpPr txBox="1"/>
          <p:nvPr/>
        </p:nvSpPr>
        <p:spPr>
          <a:xfrm>
            <a:off x="1752600" y="6459867"/>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p>
        </p:txBody>
      </p:sp>
    </p:spTree>
    <p:extLst>
      <p:ext uri="{BB962C8B-B14F-4D97-AF65-F5344CB8AC3E}">
        <p14:creationId xmlns:p14="http://schemas.microsoft.com/office/powerpoint/2010/main" val="196171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srcRect l="1992" t="11229" r="32560" b="44694"/>
          <a:stretch/>
        </p:blipFill>
        <p:spPr>
          <a:xfrm>
            <a:off x="3091097" y="1092353"/>
            <a:ext cx="6160770" cy="5719456"/>
          </a:xfrm>
          <a:prstGeom prst="rect">
            <a:avLst/>
          </a:prstGeom>
        </p:spPr>
      </p:pic>
      <p:pic>
        <p:nvPicPr>
          <p:cNvPr id="4" name="Picture 3"/>
          <p:cNvPicPr>
            <a:picLocks noChangeAspect="1"/>
          </p:cNvPicPr>
          <p:nvPr/>
        </p:nvPicPr>
        <p:blipFill rotWithShape="1">
          <a:blip r:embed="rId3"/>
          <a:srcRect l="-3004" b="26364"/>
          <a:stretch/>
        </p:blipFill>
        <p:spPr>
          <a:xfrm>
            <a:off x="1558291" y="5052061"/>
            <a:ext cx="2889008" cy="1405890"/>
          </a:xfrm>
          <a:prstGeom prst="rect">
            <a:avLst/>
          </a:prstGeom>
        </p:spPr>
      </p:pic>
      <p:sp>
        <p:nvSpPr>
          <p:cNvPr id="5" name="Isosceles Triangle 4"/>
          <p:cNvSpPr/>
          <p:nvPr/>
        </p:nvSpPr>
        <p:spPr>
          <a:xfrm rot="21366823">
            <a:off x="6694573" y="3003538"/>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5"/>
          <p:cNvSpPr/>
          <p:nvPr/>
        </p:nvSpPr>
        <p:spPr>
          <a:xfrm>
            <a:off x="6320134" y="2602753"/>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761" y="2233720"/>
            <a:ext cx="258306" cy="2583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Total Estimated Population by County, Texas, 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a:off x="1524002" y="6510049"/>
            <a:ext cx="30604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2019 Population Estimates</a:t>
            </a:r>
          </a:p>
        </p:txBody>
      </p:sp>
    </p:spTree>
    <p:extLst>
      <p:ext uri="{BB962C8B-B14F-4D97-AF65-F5344CB8AC3E}">
        <p14:creationId xmlns:p14="http://schemas.microsoft.com/office/powerpoint/2010/main" val="21708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B3FC-F52A-4C3D-BF43-F2954D09CB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Estimated Numeric Change, Texas Counties,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a:off x="7616191" y="1351556"/>
            <a:ext cx="2971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104 counties lost population over the 9 year period.</a:t>
            </a:r>
          </a:p>
        </p:txBody>
      </p:sp>
      <p:sp>
        <p:nvSpPr>
          <p:cNvPr id="5" name="TextBox 4"/>
          <p:cNvSpPr txBox="1"/>
          <p:nvPr/>
        </p:nvSpPr>
        <p:spPr>
          <a:xfrm>
            <a:off x="1524007" y="6501770"/>
            <a:ext cx="30893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2019 Population Estimates </a:t>
            </a:r>
          </a:p>
        </p:txBody>
      </p:sp>
      <p:pic>
        <p:nvPicPr>
          <p:cNvPr id="6" name="Picture 5"/>
          <p:cNvPicPr>
            <a:picLocks noChangeAspect="1"/>
          </p:cNvPicPr>
          <p:nvPr/>
        </p:nvPicPr>
        <p:blipFill rotWithShape="1">
          <a:blip r:embed="rId2"/>
          <a:srcRect l="-5044" t="-8062" b="21970"/>
          <a:stretch/>
        </p:blipFill>
        <p:spPr>
          <a:xfrm>
            <a:off x="1524006" y="4709161"/>
            <a:ext cx="3036394" cy="1915719"/>
          </a:xfrm>
          <a:prstGeom prst="rect">
            <a:avLst/>
          </a:prstGeom>
        </p:spPr>
      </p:pic>
      <p:pic>
        <p:nvPicPr>
          <p:cNvPr id="7" name="Picture 6"/>
          <p:cNvPicPr>
            <a:picLocks noChangeAspect="1"/>
          </p:cNvPicPr>
          <p:nvPr/>
        </p:nvPicPr>
        <p:blipFill rotWithShape="1">
          <a:blip r:embed="rId3"/>
          <a:srcRect l="1992" t="11501" r="32372" b="44558"/>
          <a:stretch/>
        </p:blipFill>
        <p:spPr>
          <a:xfrm>
            <a:off x="3469542" y="1165861"/>
            <a:ext cx="6146899" cy="5672711"/>
          </a:xfrm>
          <a:prstGeom prst="rect">
            <a:avLst/>
          </a:prstGeom>
        </p:spPr>
      </p:pic>
    </p:spTree>
    <p:extLst>
      <p:ext uri="{BB962C8B-B14F-4D97-AF65-F5344CB8AC3E}">
        <p14:creationId xmlns:p14="http://schemas.microsoft.com/office/powerpoint/2010/main" val="582661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l99OMh.YbxbdN_fpKGl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M Brand Template 2018 Print">
  <a:themeElements>
    <a:clrScheme name="LM PRINT COLORS 2018">
      <a:dk1>
        <a:srgbClr val="343741"/>
      </a:dk1>
      <a:lt1>
        <a:srgbClr val="F5F5F5"/>
      </a:lt1>
      <a:dk2>
        <a:srgbClr val="1A1446"/>
      </a:dk2>
      <a:lt2>
        <a:srgbClr val="FFFFFF"/>
      </a:lt2>
      <a:accent1>
        <a:srgbClr val="FFD000"/>
      </a:accent1>
      <a:accent2>
        <a:srgbClr val="1A1446"/>
      </a:accent2>
      <a:accent3>
        <a:srgbClr val="78E1E1"/>
      </a:accent3>
      <a:accent4>
        <a:srgbClr val="06748C"/>
      </a:accent4>
      <a:accent5>
        <a:srgbClr val="B0B0B0"/>
      </a:accent5>
      <a:accent6>
        <a:srgbClr val="343741"/>
      </a:accent6>
      <a:hlink>
        <a:srgbClr val="06748C"/>
      </a:hlink>
      <a:folHlink>
        <a:srgbClr val="000000"/>
      </a:folHlink>
    </a:clrScheme>
    <a:fontScheme name="LM 2018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MI_white_template.potx [Read-Only]" id="{B20CDE5B-5A19-49FD-AE76-BB6A78D3EB0E}" vid="{EBB28DC5-3E58-4575-BAE2-DF5A8F56231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12144</TotalTime>
  <Words>2648</Words>
  <Application>Microsoft Office PowerPoint</Application>
  <PresentationFormat>Widescreen</PresentationFormat>
  <Paragraphs>837</Paragraphs>
  <Slides>38</Slides>
  <Notes>12</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38</vt:i4>
      </vt:variant>
    </vt:vector>
  </HeadingPairs>
  <TitlesOfParts>
    <vt:vector size="57" baseType="lpstr">
      <vt:lpstr>ＭＳ Ｐゴシック</vt:lpstr>
      <vt:lpstr>Arial</vt:lpstr>
      <vt:lpstr>Calibri</vt:lpstr>
      <vt:lpstr>Calibri Light</vt:lpstr>
      <vt:lpstr>Century Gothic</vt:lpstr>
      <vt:lpstr>Roboto</vt:lpstr>
      <vt:lpstr>Times New Roman</vt:lpstr>
      <vt:lpstr>Wingdings 2</vt:lpstr>
      <vt:lpstr>Office Theme</vt:lpstr>
      <vt:lpstr>2_Office Theme</vt:lpstr>
      <vt:lpstr>1_Office Theme</vt:lpstr>
      <vt:lpstr>Custom Design</vt:lpstr>
      <vt:lpstr>3_Office Theme</vt:lpstr>
      <vt:lpstr>4_Office Theme</vt:lpstr>
      <vt:lpstr>5_Office Theme</vt:lpstr>
      <vt:lpstr>6_Office Theme</vt:lpstr>
      <vt:lpstr>7_Office Theme</vt:lpstr>
      <vt:lpstr>LM Brand Template 2018 Print</vt:lpstr>
      <vt:lpstr>think-cell Slide</vt:lpstr>
      <vt:lpstr>PowerPoint Presentation</vt:lpstr>
      <vt:lpstr>  Check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638</cp:revision>
  <cp:lastPrinted>2018-10-03T15:51:15Z</cp:lastPrinted>
  <dcterms:created xsi:type="dcterms:W3CDTF">2016-06-30T18:52:57Z</dcterms:created>
  <dcterms:modified xsi:type="dcterms:W3CDTF">2020-10-20T16:02:22Z</dcterms:modified>
</cp:coreProperties>
</file>