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6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13.xml" ContentType="application/vnd.openxmlformats-officedocument.drawingml.chart+xml"/>
  <Override PartName="/ppt/notesSlides/notesSlide8.xml" ContentType="application/vnd.openxmlformats-officedocument.presentationml.notesSlide+xml"/>
  <Override PartName="/ppt/charts/chart14.xml" ContentType="application/vnd.openxmlformats-officedocument.drawingml.chart+xml"/>
  <Override PartName="/ppt/notesSlides/notesSlide9.xml" ContentType="application/vnd.openxmlformats-officedocument.presentationml.notesSlide+xml"/>
  <Override PartName="/ppt/charts/chart15.xml" ContentType="application/vnd.openxmlformats-officedocument.drawingml.chart+xml"/>
  <Override PartName="/ppt/notesSlides/notesSlide10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1.xml" ContentType="application/vnd.openxmlformats-officedocument.presentationml.notesSlide+xml"/>
  <Override PartName="/ppt/charts/chart1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9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3.xml" ContentType="application/vnd.openxmlformats-officedocument.drawingml.chartshapes+xml"/>
  <Override PartName="/ppt/charts/chart20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4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21.xml" ContentType="application/vnd.openxmlformats-officedocument.drawingml.chart+xml"/>
  <Override PartName="/ppt/theme/themeOverride2.xml" ContentType="application/vnd.openxmlformats-officedocument.themeOverride+xml"/>
  <Override PartName="/ppt/charts/chart22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3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4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87" r:id="rId5"/>
    <p:sldMasterId id="2147483673" r:id="rId6"/>
    <p:sldMasterId id="2147483703" r:id="rId7"/>
    <p:sldMasterId id="2147483721" r:id="rId8"/>
    <p:sldMasterId id="2147483734" r:id="rId9"/>
  </p:sldMasterIdLst>
  <p:notesMasterIdLst>
    <p:notesMasterId r:id="rId65"/>
  </p:notesMasterIdLst>
  <p:sldIdLst>
    <p:sldId id="549" r:id="rId10"/>
    <p:sldId id="701" r:id="rId11"/>
    <p:sldId id="676" r:id="rId12"/>
    <p:sldId id="699" r:id="rId13"/>
    <p:sldId id="659" r:id="rId14"/>
    <p:sldId id="715" r:id="rId15"/>
    <p:sldId id="702" r:id="rId16"/>
    <p:sldId id="703" r:id="rId17"/>
    <p:sldId id="704" r:id="rId18"/>
    <p:sldId id="678" r:id="rId19"/>
    <p:sldId id="767" r:id="rId20"/>
    <p:sldId id="686" r:id="rId21"/>
    <p:sldId id="687" r:id="rId22"/>
    <p:sldId id="688" r:id="rId23"/>
    <p:sldId id="775" r:id="rId24"/>
    <p:sldId id="776" r:id="rId25"/>
    <p:sldId id="706" r:id="rId26"/>
    <p:sldId id="719" r:id="rId27"/>
    <p:sldId id="709" r:id="rId28"/>
    <p:sldId id="694" r:id="rId29"/>
    <p:sldId id="708" r:id="rId30"/>
    <p:sldId id="698" r:id="rId31"/>
    <p:sldId id="768" r:id="rId32"/>
    <p:sldId id="772" r:id="rId33"/>
    <p:sldId id="771" r:id="rId34"/>
    <p:sldId id="599" r:id="rId35"/>
    <p:sldId id="257" r:id="rId36"/>
    <p:sldId id="258" r:id="rId37"/>
    <p:sldId id="259" r:id="rId38"/>
    <p:sldId id="260" r:id="rId39"/>
    <p:sldId id="261" r:id="rId40"/>
    <p:sldId id="774" r:id="rId41"/>
    <p:sldId id="263" r:id="rId42"/>
    <p:sldId id="264" r:id="rId43"/>
    <p:sldId id="265" r:id="rId44"/>
    <p:sldId id="266" r:id="rId45"/>
    <p:sldId id="267" r:id="rId46"/>
    <p:sldId id="268" r:id="rId47"/>
    <p:sldId id="269" r:id="rId48"/>
    <p:sldId id="766" r:id="rId49"/>
    <p:sldId id="720" r:id="rId50"/>
    <p:sldId id="608" r:id="rId51"/>
    <p:sldId id="580" r:id="rId52"/>
    <p:sldId id="779" r:id="rId53"/>
    <p:sldId id="777" r:id="rId54"/>
    <p:sldId id="780" r:id="rId55"/>
    <p:sldId id="764" r:id="rId56"/>
    <p:sldId id="684" r:id="rId57"/>
    <p:sldId id="741" r:id="rId58"/>
    <p:sldId id="752" r:id="rId59"/>
    <p:sldId id="695" r:id="rId60"/>
    <p:sldId id="757" r:id="rId61"/>
    <p:sldId id="760" r:id="rId62"/>
    <p:sldId id="674" r:id="rId63"/>
    <p:sldId id="544" r:id="rId6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D6"/>
    <a:srgbClr val="F5573D"/>
    <a:srgbClr val="DC5930"/>
    <a:srgbClr val="F0573E"/>
    <a:srgbClr val="8A4FFF"/>
    <a:srgbClr val="9966FF"/>
    <a:srgbClr val="B00000"/>
    <a:srgbClr val="9900FF"/>
    <a:srgbClr val="99003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1" autoAdjust="0"/>
    <p:restoredTop sz="90183" autoAdjust="0"/>
  </p:normalViewPr>
  <p:slideViewPr>
    <p:cSldViewPr snapToGrid="0">
      <p:cViewPr varScale="1">
        <p:scale>
          <a:sx n="123" d="100"/>
          <a:sy n="123" d="100"/>
        </p:scale>
        <p:origin x="23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idser-fs01\idser\Share\Lila_Valencia\CBPopEstimates\TX_CBPopEst_ASRE_2010-2019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7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4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2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e955\AppData\Local\Microsoft\Windows\INetCache\Content.Outlook\3PKLH5W0\State_to_State_Migrations_Table_2019.xls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idser-fs01\idser\Collaboration\SDC-OSD_Requests\Media\FortWorthStarTelegram\Hernandez\Race-Ethnicity_TX-DFW-TarrantCnty_19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idser-fs01\idser\Share\Lila_Valencia\CBPopEstimates\TX_CBPopEst_ASRE_2010-2019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CAE-4EE6-B661-FE899631095B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CAE-4EE6-B661-FE899631095B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CAE-4EE6-B661-FE899631095B}"/>
              </c:ext>
            </c:extLst>
          </c:dPt>
          <c:dLbls>
            <c:dLbl>
              <c:idx val="0"/>
              <c:layout>
                <c:manualLayout>
                  <c:x val="-0.2361911736852074"/>
                  <c:y val="3.582495406750101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CAE-4EE6-B661-FE899631095B}"/>
                </c:ext>
              </c:extLst>
            </c:dLbl>
            <c:dLbl>
              <c:idx val="1"/>
              <c:layout>
                <c:manualLayout>
                  <c:x val="0.20962232464170716"/>
                  <c:y val="-0.1911960226607425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AE-4EE6-B661-FE899631095B}"/>
                </c:ext>
              </c:extLst>
            </c:dLbl>
            <c:dLbl>
              <c:idx val="2"/>
              <c:layout>
                <c:manualLayout>
                  <c:x val="0.2047308542205947"/>
                  <c:y val="0.168438412130011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620784140412909"/>
                      <c:h val="0.247937561607030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CAE-4EE6-B661-FE89963109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Natural Increase</c:v>
                </c:pt>
                <c:pt idx="1">
                  <c:v>Domestic Migration</c:v>
                </c:pt>
                <c:pt idx="2">
                  <c:v>International Migration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483</c:v>
                </c:pt>
                <c:pt idx="1">
                  <c:v>345</c:v>
                </c:pt>
                <c:pt idx="2">
                  <c:v>178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CAE-4EE6-B661-FE899631095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Sheet2!$I$10</c:f>
              <c:strCache>
                <c:ptCount val="1"/>
                <c:pt idx="0">
                  <c:v>Total</c:v>
                </c:pt>
              </c:strCache>
            </c:strRef>
          </c:tx>
          <c:spPr>
            <a:ln w="44450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cat>
            <c:numRef>
              <c:f>Sheet2!$J$9:$P$9</c:f>
              <c:numCache>
                <c:formatCode>General</c:formatCode>
                <c:ptCount val="7"/>
                <c:pt idx="0">
                  <c:v>2006</c:v>
                </c:pt>
                <c:pt idx="1">
                  <c:v>2008</c:v>
                </c:pt>
                <c:pt idx="2">
                  <c:v>2010</c:v>
                </c:pt>
                <c:pt idx="3">
                  <c:v>2012</c:v>
                </c:pt>
                <c:pt idx="4">
                  <c:v>2014</c:v>
                </c:pt>
                <c:pt idx="5">
                  <c:v>2016</c:v>
                </c:pt>
                <c:pt idx="6">
                  <c:v>2018</c:v>
                </c:pt>
              </c:numCache>
            </c:numRef>
          </c:cat>
          <c:val>
            <c:numRef>
              <c:f>Sheet2!$J$10:$P$10</c:f>
              <c:numCache>
                <c:formatCode>0.0</c:formatCode>
                <c:ptCount val="7"/>
                <c:pt idx="0">
                  <c:v>17.106600375520451</c:v>
                </c:pt>
                <c:pt idx="1">
                  <c:v>16.683259260063718</c:v>
                </c:pt>
                <c:pt idx="2">
                  <c:v>15.35531460204845</c:v>
                </c:pt>
                <c:pt idx="3">
                  <c:v>14.67259402247643</c:v>
                </c:pt>
                <c:pt idx="4">
                  <c:v>14.82573294136369</c:v>
                </c:pt>
                <c:pt idx="5">
                  <c:v>14.259552682646705</c:v>
                </c:pt>
                <c:pt idx="6">
                  <c:v>13.225345533040205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D2-4007-A1C3-90E05AF65E15}"/>
            </c:ext>
          </c:extLst>
        </c:ser>
        <c:ser>
          <c:idx val="1"/>
          <c:order val="1"/>
          <c:tx>
            <c:strRef>
              <c:f>Sheet2!$I$11</c:f>
              <c:strCache>
                <c:ptCount val="1"/>
                <c:pt idx="0">
                  <c:v>Hispanic</c:v>
                </c:pt>
              </c:strCache>
            </c:strRef>
          </c:tx>
          <c:spPr>
            <a:ln w="4445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5000"/>
                </a:schemeClr>
              </a:solidFill>
              <a:ln w="9525">
                <a:solidFill>
                  <a:schemeClr val="accent5">
                    <a:lumMod val="75000"/>
                  </a:schemeClr>
                </a:solidFill>
              </a:ln>
              <a:effectLst/>
            </c:spPr>
          </c:marker>
          <c:cat>
            <c:numRef>
              <c:f>Sheet2!$J$9:$P$9</c:f>
              <c:numCache>
                <c:formatCode>General</c:formatCode>
                <c:ptCount val="7"/>
                <c:pt idx="0">
                  <c:v>2006</c:v>
                </c:pt>
                <c:pt idx="1">
                  <c:v>2008</c:v>
                </c:pt>
                <c:pt idx="2">
                  <c:v>2010</c:v>
                </c:pt>
                <c:pt idx="3">
                  <c:v>2012</c:v>
                </c:pt>
                <c:pt idx="4">
                  <c:v>2014</c:v>
                </c:pt>
                <c:pt idx="5">
                  <c:v>2016</c:v>
                </c:pt>
                <c:pt idx="6">
                  <c:v>2018</c:v>
                </c:pt>
              </c:numCache>
            </c:numRef>
          </c:cat>
          <c:val>
            <c:numRef>
              <c:f>Sheet2!$J$11:$P$11</c:f>
              <c:numCache>
                <c:formatCode>0.0</c:formatCode>
                <c:ptCount val="7"/>
                <c:pt idx="0">
                  <c:v>23.863602442366449</c:v>
                </c:pt>
                <c:pt idx="1">
                  <c:v>22.736997748479386</c:v>
                </c:pt>
                <c:pt idx="2">
                  <c:v>19.990231395019578</c:v>
                </c:pt>
                <c:pt idx="3">
                  <c:v>18.341615482732784</c:v>
                </c:pt>
                <c:pt idx="4">
                  <c:v>18.170682537569547</c:v>
                </c:pt>
                <c:pt idx="5">
                  <c:v>17.253934322528494</c:v>
                </c:pt>
                <c:pt idx="6">
                  <c:v>15.819810537055996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D2-4007-A1C3-90E05AF65E15}"/>
            </c:ext>
          </c:extLst>
        </c:ser>
        <c:ser>
          <c:idx val="2"/>
          <c:order val="2"/>
          <c:tx>
            <c:strRef>
              <c:f>Sheet2!$I$12</c:f>
              <c:strCache>
                <c:ptCount val="1"/>
                <c:pt idx="0">
                  <c:v>White</c:v>
                </c:pt>
              </c:strCache>
            </c:strRef>
          </c:tx>
          <c:spPr>
            <a:ln w="4445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numRef>
              <c:f>Sheet2!$J$9:$P$9</c:f>
              <c:numCache>
                <c:formatCode>General</c:formatCode>
                <c:ptCount val="7"/>
                <c:pt idx="0">
                  <c:v>2006</c:v>
                </c:pt>
                <c:pt idx="1">
                  <c:v>2008</c:v>
                </c:pt>
                <c:pt idx="2">
                  <c:v>2010</c:v>
                </c:pt>
                <c:pt idx="3">
                  <c:v>2012</c:v>
                </c:pt>
                <c:pt idx="4">
                  <c:v>2014</c:v>
                </c:pt>
                <c:pt idx="5">
                  <c:v>2016</c:v>
                </c:pt>
                <c:pt idx="6">
                  <c:v>2018</c:v>
                </c:pt>
              </c:numCache>
            </c:numRef>
          </c:cat>
          <c:val>
            <c:numRef>
              <c:f>Sheet2!$J$12:$P$12</c:f>
              <c:numCache>
                <c:formatCode>0.0</c:formatCode>
                <c:ptCount val="7"/>
                <c:pt idx="0">
                  <c:v>12.484236995638511</c:v>
                </c:pt>
                <c:pt idx="1">
                  <c:v>12.305472774464818</c:v>
                </c:pt>
                <c:pt idx="2">
                  <c:v>11.805431233363064</c:v>
                </c:pt>
                <c:pt idx="3">
                  <c:v>11.697950535425878</c:v>
                </c:pt>
                <c:pt idx="4">
                  <c:v>12.019031383301073</c:v>
                </c:pt>
                <c:pt idx="5">
                  <c:v>11.313694515080249</c:v>
                </c:pt>
                <c:pt idx="6">
                  <c:v>10.537643144803562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D2-4007-A1C3-90E05AF65E15}"/>
            </c:ext>
          </c:extLst>
        </c:ser>
        <c:ser>
          <c:idx val="3"/>
          <c:order val="3"/>
          <c:tx>
            <c:strRef>
              <c:f>Sheet2!$I$13</c:f>
              <c:strCache>
                <c:ptCount val="1"/>
                <c:pt idx="0">
                  <c:v>Black</c:v>
                </c:pt>
              </c:strCache>
            </c:strRef>
          </c:tx>
          <c:spPr>
            <a:ln w="44450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5000"/>
                </a:schemeClr>
              </a:solidFill>
              <a:ln w="9525">
                <a:solidFill>
                  <a:schemeClr val="accent4">
                    <a:lumMod val="75000"/>
                  </a:schemeClr>
                </a:solidFill>
              </a:ln>
              <a:effectLst/>
            </c:spPr>
          </c:marker>
          <c:cat>
            <c:numRef>
              <c:f>Sheet2!$J$9:$P$9</c:f>
              <c:numCache>
                <c:formatCode>General</c:formatCode>
                <c:ptCount val="7"/>
                <c:pt idx="0">
                  <c:v>2006</c:v>
                </c:pt>
                <c:pt idx="1">
                  <c:v>2008</c:v>
                </c:pt>
                <c:pt idx="2">
                  <c:v>2010</c:v>
                </c:pt>
                <c:pt idx="3">
                  <c:v>2012</c:v>
                </c:pt>
                <c:pt idx="4">
                  <c:v>2014</c:v>
                </c:pt>
                <c:pt idx="5">
                  <c:v>2016</c:v>
                </c:pt>
                <c:pt idx="6">
                  <c:v>2018</c:v>
                </c:pt>
              </c:numCache>
            </c:numRef>
          </c:cat>
          <c:val>
            <c:numRef>
              <c:f>Sheet2!$J$13:$P$13</c:f>
              <c:numCache>
                <c:formatCode>0.0</c:formatCode>
                <c:ptCount val="7"/>
                <c:pt idx="0">
                  <c:v>16.9470930797713</c:v>
                </c:pt>
                <c:pt idx="1">
                  <c:v>16.392401653973387</c:v>
                </c:pt>
                <c:pt idx="2">
                  <c:v>15.366131886654777</c:v>
                </c:pt>
                <c:pt idx="3">
                  <c:v>14.727589209734033</c:v>
                </c:pt>
                <c:pt idx="4">
                  <c:v>15.210949169821943</c:v>
                </c:pt>
                <c:pt idx="5">
                  <c:v>14.698044205513536</c:v>
                </c:pt>
                <c:pt idx="6">
                  <c:v>14.019769319116321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D2-4007-A1C3-90E05AF65E15}"/>
            </c:ext>
          </c:extLst>
        </c:ser>
        <c:ser>
          <c:idx val="4"/>
          <c:order val="4"/>
          <c:tx>
            <c:strRef>
              <c:f>Sheet2!$I$14</c:f>
              <c:strCache>
                <c:ptCount val="1"/>
                <c:pt idx="0">
                  <c:v>Asian</c:v>
                </c:pt>
              </c:strCache>
            </c:strRef>
          </c:tx>
          <c:spPr>
            <a:ln w="44450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cat>
            <c:numRef>
              <c:f>Sheet2!$J$9:$P$9</c:f>
              <c:numCache>
                <c:formatCode>General</c:formatCode>
                <c:ptCount val="7"/>
                <c:pt idx="0">
                  <c:v>2006</c:v>
                </c:pt>
                <c:pt idx="1">
                  <c:v>2008</c:v>
                </c:pt>
                <c:pt idx="2">
                  <c:v>2010</c:v>
                </c:pt>
                <c:pt idx="3">
                  <c:v>2012</c:v>
                </c:pt>
                <c:pt idx="4">
                  <c:v>2014</c:v>
                </c:pt>
                <c:pt idx="5">
                  <c:v>2016</c:v>
                </c:pt>
                <c:pt idx="6">
                  <c:v>2018</c:v>
                </c:pt>
              </c:numCache>
            </c:numRef>
          </c:cat>
          <c:val>
            <c:numRef>
              <c:f>Sheet2!$J$14:$P$14</c:f>
              <c:numCache>
                <c:formatCode>0.0</c:formatCode>
                <c:ptCount val="7"/>
                <c:pt idx="0">
                  <c:v>18.520659059556088</c:v>
                </c:pt>
                <c:pt idx="1">
                  <c:v>18.865942585547895</c:v>
                </c:pt>
                <c:pt idx="2">
                  <c:v>17.508846558665255</c:v>
                </c:pt>
                <c:pt idx="3">
                  <c:v>17.959764026798872</c:v>
                </c:pt>
                <c:pt idx="4">
                  <c:v>17.62965544190012</c:v>
                </c:pt>
                <c:pt idx="5">
                  <c:v>15.896631183545246</c:v>
                </c:pt>
                <c:pt idx="6">
                  <c:v>14.048353228679588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DD2-4007-A1C3-90E05AF65E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9155232"/>
        <c:axId val="509155560"/>
      </c:lineChart>
      <c:catAx>
        <c:axId val="50915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9155560"/>
        <c:crosses val="autoZero"/>
        <c:auto val="1"/>
        <c:lblAlgn val="ctr"/>
        <c:lblOffset val="100"/>
        <c:noMultiLvlLbl val="0"/>
      </c:catAx>
      <c:valAx>
        <c:axId val="509155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9155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615360081981783"/>
          <c:y val="9.1303963911086639E-2"/>
          <c:w val="0.84348561159584778"/>
          <c:h val="0.832499714709574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Sheet1!$B$2:$B$97</c:f>
              <c:numCache>
                <c:formatCode>#,##0.00;[Red]#,##0.00</c:formatCode>
                <c:ptCount val="96"/>
                <c:pt idx="0">
                  <c:v>-7.6947577347747384E-3</c:v>
                </c:pt>
                <c:pt idx="1">
                  <c:v>-7.7326570681799465E-3</c:v>
                </c:pt>
                <c:pt idx="2">
                  <c:v>-7.9248182213950205E-3</c:v>
                </c:pt>
                <c:pt idx="3">
                  <c:v>-7.9294711301131846E-3</c:v>
                </c:pt>
                <c:pt idx="4">
                  <c:v>-7.8563767179423843E-3</c:v>
                </c:pt>
                <c:pt idx="5">
                  <c:v>-7.8636941128495796E-3</c:v>
                </c:pt>
                <c:pt idx="6">
                  <c:v>-7.8240051991681561E-3</c:v>
                </c:pt>
                <c:pt idx="7">
                  <c:v>-7.7657841875152433E-3</c:v>
                </c:pt>
                <c:pt idx="8">
                  <c:v>-7.7786293970534201E-3</c:v>
                </c:pt>
                <c:pt idx="9">
                  <c:v>-7.8926455448737054E-3</c:v>
                </c:pt>
                <c:pt idx="10">
                  <c:v>-7.8763404801348441E-3</c:v>
                </c:pt>
                <c:pt idx="11">
                  <c:v>-7.6800036396085973E-3</c:v>
                </c:pt>
                <c:pt idx="12">
                  <c:v>-7.615578749664802E-3</c:v>
                </c:pt>
                <c:pt idx="13">
                  <c:v>-7.5595052343433496E-3</c:v>
                </c:pt>
                <c:pt idx="14">
                  <c:v>-7.5602608349044191E-3</c:v>
                </c:pt>
                <c:pt idx="15">
                  <c:v>-7.5782759430183325E-3</c:v>
                </c:pt>
                <c:pt idx="16">
                  <c:v>-7.6904627421118185E-3</c:v>
                </c:pt>
                <c:pt idx="17">
                  <c:v>-7.7738969514340919E-3</c:v>
                </c:pt>
                <c:pt idx="18">
                  <c:v>-7.7985931592458807E-3</c:v>
                </c:pt>
                <c:pt idx="19">
                  <c:v>-7.6819125252365617E-3</c:v>
                </c:pt>
                <c:pt idx="20">
                  <c:v>-7.5389051769415684E-3</c:v>
                </c:pt>
                <c:pt idx="21">
                  <c:v>-7.3433239369763911E-3</c:v>
                </c:pt>
                <c:pt idx="22">
                  <c:v>-7.3388301020605581E-3</c:v>
                </c:pt>
                <c:pt idx="23">
                  <c:v>-7.3791155425007218E-3</c:v>
                </c:pt>
                <c:pt idx="24">
                  <c:v>-7.4780594475502057E-3</c:v>
                </c:pt>
                <c:pt idx="25">
                  <c:v>-7.5208503003770721E-3</c:v>
                </c:pt>
                <c:pt idx="26">
                  <c:v>-7.3552544721511683E-3</c:v>
                </c:pt>
                <c:pt idx="27">
                  <c:v>-7.5602210664538361E-3</c:v>
                </c:pt>
                <c:pt idx="28">
                  <c:v>-7.4397226611885893E-3</c:v>
                </c:pt>
                <c:pt idx="29">
                  <c:v>-7.4651744695614468E-3</c:v>
                </c:pt>
                <c:pt idx="30">
                  <c:v>-7.5086811544987997E-3</c:v>
                </c:pt>
                <c:pt idx="31">
                  <c:v>-6.9633761601103272E-3</c:v>
                </c:pt>
                <c:pt idx="32">
                  <c:v>-6.9507297928250635E-3</c:v>
                </c:pt>
                <c:pt idx="33">
                  <c:v>-6.85393338410704E-3</c:v>
                </c:pt>
                <c:pt idx="34">
                  <c:v>-6.8343275379698226E-3</c:v>
                </c:pt>
                <c:pt idx="35">
                  <c:v>-6.9519626147931243E-3</c:v>
                </c:pt>
                <c:pt idx="36">
                  <c:v>-6.6853151536368583E-3</c:v>
                </c:pt>
                <c:pt idx="37">
                  <c:v>-6.861051936761323E-3</c:v>
                </c:pt>
                <c:pt idx="38">
                  <c:v>-7.0531733215258149E-3</c:v>
                </c:pt>
                <c:pt idx="39">
                  <c:v>-7.2911874982626154E-3</c:v>
                </c:pt>
                <c:pt idx="40">
                  <c:v>-7.207673752039177E-3</c:v>
                </c:pt>
                <c:pt idx="41">
                  <c:v>-6.7445701450049179E-3</c:v>
                </c:pt>
                <c:pt idx="42">
                  <c:v>-6.5939670226486495E-3</c:v>
                </c:pt>
                <c:pt idx="43">
                  <c:v>-6.5165776178149294E-3</c:v>
                </c:pt>
                <c:pt idx="44">
                  <c:v>-6.6157203651173264E-3</c:v>
                </c:pt>
                <c:pt idx="45">
                  <c:v>-6.9671939313662558E-3</c:v>
                </c:pt>
                <c:pt idx="46">
                  <c:v>-6.9598367680084768E-3</c:v>
                </c:pt>
                <c:pt idx="47">
                  <c:v>-7.0056897915302032E-3</c:v>
                </c:pt>
                <c:pt idx="48">
                  <c:v>-6.9082968560534403E-3</c:v>
                </c:pt>
                <c:pt idx="49">
                  <c:v>-6.9509286350779766E-3</c:v>
                </c:pt>
                <c:pt idx="50">
                  <c:v>-7.0369080252375357E-3</c:v>
                </c:pt>
                <c:pt idx="51">
                  <c:v>-6.6319458929550226E-3</c:v>
                </c:pt>
                <c:pt idx="52">
                  <c:v>-6.6416493948971752E-3</c:v>
                </c:pt>
                <c:pt idx="53">
                  <c:v>-6.395204306636865E-3</c:v>
                </c:pt>
                <c:pt idx="54">
                  <c:v>-6.2199049764688086E-3</c:v>
                </c:pt>
                <c:pt idx="55">
                  <c:v>-6.0957876422005454E-3</c:v>
                </c:pt>
                <c:pt idx="56">
                  <c:v>-5.6783779848856826E-3</c:v>
                </c:pt>
                <c:pt idx="57">
                  <c:v>-5.5350922574366104E-3</c:v>
                </c:pt>
                <c:pt idx="58">
                  <c:v>-5.2035426849295586E-3</c:v>
                </c:pt>
                <c:pt idx="59">
                  <c:v>-4.9781351070274388E-3</c:v>
                </c:pt>
                <c:pt idx="60">
                  <c:v>-4.9005070914902235E-3</c:v>
                </c:pt>
                <c:pt idx="61">
                  <c:v>-4.687268659466377E-3</c:v>
                </c:pt>
                <c:pt idx="62">
                  <c:v>-4.742586574226759E-3</c:v>
                </c:pt>
                <c:pt idx="63">
                  <c:v>-4.6019255645161385E-3</c:v>
                </c:pt>
                <c:pt idx="64">
                  <c:v>-3.5694968189415219E-3</c:v>
                </c:pt>
                <c:pt idx="65">
                  <c:v>-3.5792798577848391E-3</c:v>
                </c:pt>
                <c:pt idx="66">
                  <c:v>-3.4659000051738753E-3</c:v>
                </c:pt>
                <c:pt idx="67">
                  <c:v>-3.3108428163523573E-3</c:v>
                </c:pt>
                <c:pt idx="68">
                  <c:v>-2.9509383385799186E-3</c:v>
                </c:pt>
                <c:pt idx="69">
                  <c:v>-2.7304222800994577E-3</c:v>
                </c:pt>
                <c:pt idx="70">
                  <c:v>-2.5455785217915797E-3</c:v>
                </c:pt>
                <c:pt idx="71">
                  <c:v>-2.3897259639584102E-3</c:v>
                </c:pt>
                <c:pt idx="72">
                  <c:v>-2.2643360392715041E-3</c:v>
                </c:pt>
                <c:pt idx="73">
                  <c:v>-2.0889571722022826E-3</c:v>
                </c:pt>
                <c:pt idx="74">
                  <c:v>-2.0002735274031072E-3</c:v>
                </c:pt>
                <c:pt idx="75">
                  <c:v>-1.9330648459185301E-3</c:v>
                </c:pt>
                <c:pt idx="76">
                  <c:v>-1.7242804803599332E-3</c:v>
                </c:pt>
                <c:pt idx="77">
                  <c:v>-1.6234276896824852E-3</c:v>
                </c:pt>
                <c:pt idx="78">
                  <c:v>-1.5459985163981825E-3</c:v>
                </c:pt>
                <c:pt idx="79">
                  <c:v>-1.4661434676283421E-3</c:v>
                </c:pt>
                <c:pt idx="80">
                  <c:v>-1.3638987811805034E-3</c:v>
                </c:pt>
                <c:pt idx="81">
                  <c:v>-1.2093188137659765E-3</c:v>
                </c:pt>
                <c:pt idx="82">
                  <c:v>-1.0863945330151911E-3</c:v>
                </c:pt>
                <c:pt idx="83">
                  <c:v>-9.9293867414610468E-4</c:v>
                </c:pt>
                <c:pt idx="84">
                  <c:v>-8.7641711393911638E-4</c:v>
                </c:pt>
                <c:pt idx="85">
                  <c:v>-4.0154602237746856E-3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0-43E5-9391-5CD523DA4AA1}"/>
            </c:ext>
          </c:extLst>
        </c:ser>
        <c:ser>
          <c:idx val="6"/>
          <c:order val="5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F84260"/>
            </a:solidFill>
            <a:ln>
              <a:solidFill>
                <a:srgbClr val="FC8168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Sheet1!$C$2:$C$97</c:f>
              <c:numCache>
                <c:formatCode>_(* #,##0.00_);_(* \(#,##0.00\);_(* "-"??_);_(@_)</c:formatCode>
                <c:ptCount val="96"/>
                <c:pt idx="0">
                  <c:v>7.4111291452197067E-3</c:v>
                </c:pt>
                <c:pt idx="1">
                  <c:v>7.4328427192378007E-3</c:v>
                </c:pt>
                <c:pt idx="2">
                  <c:v>7.5896099514343703E-3</c:v>
                </c:pt>
                <c:pt idx="3">
                  <c:v>7.590643931149518E-3</c:v>
                </c:pt>
                <c:pt idx="4">
                  <c:v>7.5300765809122334E-3</c:v>
                </c:pt>
                <c:pt idx="5">
                  <c:v>7.5447511391772094E-3</c:v>
                </c:pt>
                <c:pt idx="6">
                  <c:v>7.5209696057288201E-3</c:v>
                </c:pt>
                <c:pt idx="7">
                  <c:v>7.4913023415942078E-3</c:v>
                </c:pt>
                <c:pt idx="8">
                  <c:v>7.4325643400837233E-3</c:v>
                </c:pt>
                <c:pt idx="9">
                  <c:v>7.5685326726255978E-3</c:v>
                </c:pt>
                <c:pt idx="10">
                  <c:v>7.5262588096563048E-3</c:v>
                </c:pt>
                <c:pt idx="11">
                  <c:v>7.3367223741796815E-3</c:v>
                </c:pt>
                <c:pt idx="12">
                  <c:v>7.2439425789704989E-3</c:v>
                </c:pt>
                <c:pt idx="13">
                  <c:v>7.2420734617931175E-3</c:v>
                </c:pt>
                <c:pt idx="14">
                  <c:v>7.1988849244604249E-3</c:v>
                </c:pt>
                <c:pt idx="15">
                  <c:v>7.2042934337396567E-3</c:v>
                </c:pt>
                <c:pt idx="16">
                  <c:v>7.2675650386165571E-3</c:v>
                </c:pt>
                <c:pt idx="17">
                  <c:v>7.3138555150946919E-3</c:v>
                </c:pt>
                <c:pt idx="18">
                  <c:v>7.3141338942487701E-3</c:v>
                </c:pt>
                <c:pt idx="19">
                  <c:v>7.265934532142671E-3</c:v>
                </c:pt>
                <c:pt idx="20">
                  <c:v>7.1372438260574106E-3</c:v>
                </c:pt>
                <c:pt idx="21">
                  <c:v>6.9341463489321241E-3</c:v>
                </c:pt>
                <c:pt idx="22">
                  <c:v>6.9236872464289029E-3</c:v>
                </c:pt>
                <c:pt idx="23">
                  <c:v>7.0267670703389757E-3</c:v>
                </c:pt>
                <c:pt idx="24">
                  <c:v>7.1623377183750248E-3</c:v>
                </c:pt>
                <c:pt idx="25">
                  <c:v>7.2159455897603557E-3</c:v>
                </c:pt>
                <c:pt idx="26">
                  <c:v>7.127580092565841E-3</c:v>
                </c:pt>
                <c:pt idx="27">
                  <c:v>7.3334613612319093E-3</c:v>
                </c:pt>
                <c:pt idx="28">
                  <c:v>7.3026010435798192E-3</c:v>
                </c:pt>
                <c:pt idx="29">
                  <c:v>7.3716788422417776E-3</c:v>
                </c:pt>
                <c:pt idx="30">
                  <c:v>7.3687359768986665E-3</c:v>
                </c:pt>
                <c:pt idx="31">
                  <c:v>6.8934632239861342E-3</c:v>
                </c:pt>
                <c:pt idx="32">
                  <c:v>6.9331919061181415E-3</c:v>
                </c:pt>
                <c:pt idx="33">
                  <c:v>6.8436731238567319E-3</c:v>
                </c:pt>
                <c:pt idx="34">
                  <c:v>6.85962027254035E-3</c:v>
                </c:pt>
                <c:pt idx="35">
                  <c:v>6.9700572598082027E-3</c:v>
                </c:pt>
                <c:pt idx="36">
                  <c:v>6.8167498828123185E-3</c:v>
                </c:pt>
                <c:pt idx="37">
                  <c:v>6.9464745686127266E-3</c:v>
                </c:pt>
                <c:pt idx="38">
                  <c:v>7.1721207572183416E-3</c:v>
                </c:pt>
                <c:pt idx="39">
                  <c:v>7.3870294641666572E-3</c:v>
                </c:pt>
                <c:pt idx="40">
                  <c:v>7.2603271806105261E-3</c:v>
                </c:pt>
                <c:pt idx="41">
                  <c:v>6.7475925472491941E-3</c:v>
                </c:pt>
                <c:pt idx="42">
                  <c:v>6.599176689674969E-3</c:v>
                </c:pt>
                <c:pt idx="43">
                  <c:v>6.5075501795326821E-3</c:v>
                </c:pt>
                <c:pt idx="44">
                  <c:v>6.606215705428087E-3</c:v>
                </c:pt>
                <c:pt idx="45">
                  <c:v>7.0214778664114911E-3</c:v>
                </c:pt>
                <c:pt idx="46">
                  <c:v>7.019966665289353E-3</c:v>
                </c:pt>
                <c:pt idx="47">
                  <c:v>7.0937371411200567E-3</c:v>
                </c:pt>
                <c:pt idx="48">
                  <c:v>6.9980940174689281E-3</c:v>
                </c:pt>
                <c:pt idx="49">
                  <c:v>7.0858232194541213E-3</c:v>
                </c:pt>
                <c:pt idx="50">
                  <c:v>7.0644675614912706E-3</c:v>
                </c:pt>
                <c:pt idx="51">
                  <c:v>6.762306873964753E-3</c:v>
                </c:pt>
                <c:pt idx="52">
                  <c:v>6.7887528936021752E-3</c:v>
                </c:pt>
                <c:pt idx="53">
                  <c:v>6.6216856327047146E-3</c:v>
                </c:pt>
                <c:pt idx="54">
                  <c:v>6.4441195008534506E-3</c:v>
                </c:pt>
                <c:pt idx="55">
                  <c:v>6.3503057259291212E-3</c:v>
                </c:pt>
                <c:pt idx="56">
                  <c:v>6.0167279624423571E-3</c:v>
                </c:pt>
                <c:pt idx="57">
                  <c:v>5.8381676193265284E-3</c:v>
                </c:pt>
                <c:pt idx="58">
                  <c:v>5.5495679734486733E-3</c:v>
                </c:pt>
                <c:pt idx="59">
                  <c:v>5.3417778191546415E-3</c:v>
                </c:pt>
                <c:pt idx="60">
                  <c:v>5.2693992390943278E-3</c:v>
                </c:pt>
                <c:pt idx="61">
                  <c:v>5.0478492008987196E-3</c:v>
                </c:pt>
                <c:pt idx="62">
                  <c:v>5.0845554807864499E-3</c:v>
                </c:pt>
                <c:pt idx="63">
                  <c:v>4.9453261352968023E-3</c:v>
                </c:pt>
                <c:pt idx="64">
                  <c:v>3.8697486208400761E-3</c:v>
                </c:pt>
                <c:pt idx="65">
                  <c:v>3.9486889952465168E-3</c:v>
                </c:pt>
                <c:pt idx="66">
                  <c:v>3.8422288530369237E-3</c:v>
                </c:pt>
                <c:pt idx="67">
                  <c:v>3.6711449786306217E-3</c:v>
                </c:pt>
                <c:pt idx="68">
                  <c:v>3.2954126575263126E-3</c:v>
                </c:pt>
                <c:pt idx="69">
                  <c:v>3.1316064095766247E-3</c:v>
                </c:pt>
                <c:pt idx="70">
                  <c:v>2.9178907561457864E-3</c:v>
                </c:pt>
                <c:pt idx="71">
                  <c:v>2.7649810636557284E-3</c:v>
                </c:pt>
                <c:pt idx="72">
                  <c:v>2.6785642205397605E-3</c:v>
                </c:pt>
                <c:pt idx="73">
                  <c:v>2.5032251219211216E-3</c:v>
                </c:pt>
                <c:pt idx="74">
                  <c:v>2.4693424020247549E-3</c:v>
                </c:pt>
                <c:pt idx="75">
                  <c:v>2.3958105368975463E-3</c:v>
                </c:pt>
                <c:pt idx="76">
                  <c:v>2.1776010485508755E-3</c:v>
                </c:pt>
                <c:pt idx="77">
                  <c:v>2.1169541614124258E-3</c:v>
                </c:pt>
                <c:pt idx="78">
                  <c:v>2.0209531217060539E-3</c:v>
                </c:pt>
                <c:pt idx="79">
                  <c:v>1.9750603297337449E-3</c:v>
                </c:pt>
                <c:pt idx="80">
                  <c:v>1.9221285220083178E-3</c:v>
                </c:pt>
                <c:pt idx="81">
                  <c:v>1.7407446189011252E-3</c:v>
                </c:pt>
                <c:pt idx="82">
                  <c:v>1.6358752147148357E-3</c:v>
                </c:pt>
                <c:pt idx="83">
                  <c:v>1.5387208899415687E-3</c:v>
                </c:pt>
                <c:pt idx="84">
                  <c:v>1.4414074913659712E-3</c:v>
                </c:pt>
                <c:pt idx="85">
                  <c:v>8.1210357565695192E-3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00-43E5-9391-5CD523DA4A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0211632"/>
        <c:axId val="220206536"/>
        <c:extLst>
          <c:ext xmlns:c15="http://schemas.microsoft.com/office/drawing/2012/chart" uri="{02D57815-91ED-43cb-92C2-25804820EDAC}">
            <c15:filteredBarSeries>
              <c15:ser>
                <c:idx val="4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accent1"/>
                    </a:solidFill>
                  </a:ln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Sheet1!$A$2:$A$97</c15:sqref>
                        </c15:formulaRef>
                      </c:ext>
                    </c:extLst>
                    <c:strCache>
                      <c:ptCount val="86"/>
                      <c:pt idx="0">
                        <c:v>&lt; 1 year</c:v>
                      </c:pt>
                      <c:pt idx="1">
                        <c:v>1 year</c:v>
                      </c:pt>
                      <c:pt idx="2">
                        <c:v>2 years</c:v>
                      </c:pt>
                      <c:pt idx="3">
                        <c:v>3 years</c:v>
                      </c:pt>
                      <c:pt idx="4">
                        <c:v>4 years</c:v>
                      </c:pt>
                      <c:pt idx="5">
                        <c:v>5 years</c:v>
                      </c:pt>
                      <c:pt idx="6">
                        <c:v>6 years</c:v>
                      </c:pt>
                      <c:pt idx="7">
                        <c:v>7 years</c:v>
                      </c:pt>
                      <c:pt idx="8">
                        <c:v>8 years</c:v>
                      </c:pt>
                      <c:pt idx="9">
                        <c:v>9 years</c:v>
                      </c:pt>
                      <c:pt idx="10">
                        <c:v>10 years</c:v>
                      </c:pt>
                      <c:pt idx="11">
                        <c:v>11 years</c:v>
                      </c:pt>
                      <c:pt idx="12">
                        <c:v>12 years</c:v>
                      </c:pt>
                      <c:pt idx="13">
                        <c:v>13 years</c:v>
                      </c:pt>
                      <c:pt idx="14">
                        <c:v>14 years</c:v>
                      </c:pt>
                      <c:pt idx="15">
                        <c:v>15 years</c:v>
                      </c:pt>
                      <c:pt idx="16">
                        <c:v>16 years</c:v>
                      </c:pt>
                      <c:pt idx="17">
                        <c:v>17 years</c:v>
                      </c:pt>
                      <c:pt idx="18">
                        <c:v>18 years</c:v>
                      </c:pt>
                      <c:pt idx="19">
                        <c:v>19 years</c:v>
                      </c:pt>
                      <c:pt idx="20">
                        <c:v>20 years</c:v>
                      </c:pt>
                      <c:pt idx="21">
                        <c:v>21 years</c:v>
                      </c:pt>
                      <c:pt idx="22">
                        <c:v>22 years</c:v>
                      </c:pt>
                      <c:pt idx="23">
                        <c:v>23 years</c:v>
                      </c:pt>
                      <c:pt idx="24">
                        <c:v>24 years</c:v>
                      </c:pt>
                      <c:pt idx="25">
                        <c:v>25 years</c:v>
                      </c:pt>
                      <c:pt idx="26">
                        <c:v>26 years</c:v>
                      </c:pt>
                      <c:pt idx="27">
                        <c:v>27 years</c:v>
                      </c:pt>
                      <c:pt idx="28">
                        <c:v>28 years</c:v>
                      </c:pt>
                      <c:pt idx="29">
                        <c:v>29 years</c:v>
                      </c:pt>
                      <c:pt idx="30">
                        <c:v>30 years</c:v>
                      </c:pt>
                      <c:pt idx="31">
                        <c:v>31 years</c:v>
                      </c:pt>
                      <c:pt idx="32">
                        <c:v>32 years</c:v>
                      </c:pt>
                      <c:pt idx="33">
                        <c:v>33 years</c:v>
                      </c:pt>
                      <c:pt idx="34">
                        <c:v>34 years</c:v>
                      </c:pt>
                      <c:pt idx="35">
                        <c:v>35 years</c:v>
                      </c:pt>
                      <c:pt idx="36">
                        <c:v>36 years</c:v>
                      </c:pt>
                      <c:pt idx="37">
                        <c:v>37 years</c:v>
                      </c:pt>
                      <c:pt idx="38">
                        <c:v>38 years</c:v>
                      </c:pt>
                      <c:pt idx="39">
                        <c:v>39 years</c:v>
                      </c:pt>
                      <c:pt idx="40">
                        <c:v>40 years</c:v>
                      </c:pt>
                      <c:pt idx="41">
                        <c:v>41 years</c:v>
                      </c:pt>
                      <c:pt idx="42">
                        <c:v>42 years</c:v>
                      </c:pt>
                      <c:pt idx="43">
                        <c:v>43 years</c:v>
                      </c:pt>
                      <c:pt idx="44">
                        <c:v>44 years</c:v>
                      </c:pt>
                      <c:pt idx="45">
                        <c:v>45 years</c:v>
                      </c:pt>
                      <c:pt idx="46">
                        <c:v>46 years</c:v>
                      </c:pt>
                      <c:pt idx="47">
                        <c:v>47 years</c:v>
                      </c:pt>
                      <c:pt idx="48">
                        <c:v>48 years</c:v>
                      </c:pt>
                      <c:pt idx="49">
                        <c:v>49 years</c:v>
                      </c:pt>
                      <c:pt idx="50">
                        <c:v>50 years</c:v>
                      </c:pt>
                      <c:pt idx="51">
                        <c:v>51 years</c:v>
                      </c:pt>
                      <c:pt idx="52">
                        <c:v>52 years</c:v>
                      </c:pt>
                      <c:pt idx="53">
                        <c:v>53 years</c:v>
                      </c:pt>
                      <c:pt idx="54">
                        <c:v>54 years</c:v>
                      </c:pt>
                      <c:pt idx="55">
                        <c:v>55 years</c:v>
                      </c:pt>
                      <c:pt idx="56">
                        <c:v>56 years</c:v>
                      </c:pt>
                      <c:pt idx="57">
                        <c:v>57 years</c:v>
                      </c:pt>
                      <c:pt idx="58">
                        <c:v>58 years</c:v>
                      </c:pt>
                      <c:pt idx="59">
                        <c:v>59 years</c:v>
                      </c:pt>
                      <c:pt idx="60">
                        <c:v>60 years</c:v>
                      </c:pt>
                      <c:pt idx="61">
                        <c:v>61 years</c:v>
                      </c:pt>
                      <c:pt idx="62">
                        <c:v>62 years</c:v>
                      </c:pt>
                      <c:pt idx="63">
                        <c:v>63 years</c:v>
                      </c:pt>
                      <c:pt idx="64">
                        <c:v>64 years</c:v>
                      </c:pt>
                      <c:pt idx="65">
                        <c:v>65 years</c:v>
                      </c:pt>
                      <c:pt idx="66">
                        <c:v>66 years</c:v>
                      </c:pt>
                      <c:pt idx="67">
                        <c:v>67 years</c:v>
                      </c:pt>
                      <c:pt idx="68">
                        <c:v>68 years</c:v>
                      </c:pt>
                      <c:pt idx="69">
                        <c:v>69 years</c:v>
                      </c:pt>
                      <c:pt idx="70">
                        <c:v>70 years</c:v>
                      </c:pt>
                      <c:pt idx="71">
                        <c:v>71 years</c:v>
                      </c:pt>
                      <c:pt idx="72">
                        <c:v>72 years</c:v>
                      </c:pt>
                      <c:pt idx="73">
                        <c:v>73 years</c:v>
                      </c:pt>
                      <c:pt idx="74">
                        <c:v>74 years</c:v>
                      </c:pt>
                      <c:pt idx="75">
                        <c:v>75 years</c:v>
                      </c:pt>
                      <c:pt idx="76">
                        <c:v>76 years</c:v>
                      </c:pt>
                      <c:pt idx="77">
                        <c:v>77 years</c:v>
                      </c:pt>
                      <c:pt idx="78">
                        <c:v>78 years</c:v>
                      </c:pt>
                      <c:pt idx="79">
                        <c:v>79 years</c:v>
                      </c:pt>
                      <c:pt idx="80">
                        <c:v>80 years</c:v>
                      </c:pt>
                      <c:pt idx="81">
                        <c:v>81 years</c:v>
                      </c:pt>
                      <c:pt idx="82">
                        <c:v>82 years</c:v>
                      </c:pt>
                      <c:pt idx="83">
                        <c:v>83 years</c:v>
                      </c:pt>
                      <c:pt idx="84">
                        <c:v>84 years</c:v>
                      </c:pt>
                      <c:pt idx="85">
                        <c:v>85 plus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AC00-43E5-9391-5CD523DA4AA1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/>
                    </a:solidFill>
                  </a:ln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Sheet1!$A$2:$A$97</c15:sqref>
                        </c15:formulaRef>
                      </c:ext>
                    </c:extLst>
                    <c:strCache>
                      <c:ptCount val="86"/>
                      <c:pt idx="0">
                        <c:v>&lt; 1 year</c:v>
                      </c:pt>
                      <c:pt idx="1">
                        <c:v>1 year</c:v>
                      </c:pt>
                      <c:pt idx="2">
                        <c:v>2 years</c:v>
                      </c:pt>
                      <c:pt idx="3">
                        <c:v>3 years</c:v>
                      </c:pt>
                      <c:pt idx="4">
                        <c:v>4 years</c:v>
                      </c:pt>
                      <c:pt idx="5">
                        <c:v>5 years</c:v>
                      </c:pt>
                      <c:pt idx="6">
                        <c:v>6 years</c:v>
                      </c:pt>
                      <c:pt idx="7">
                        <c:v>7 years</c:v>
                      </c:pt>
                      <c:pt idx="8">
                        <c:v>8 years</c:v>
                      </c:pt>
                      <c:pt idx="9">
                        <c:v>9 years</c:v>
                      </c:pt>
                      <c:pt idx="10">
                        <c:v>10 years</c:v>
                      </c:pt>
                      <c:pt idx="11">
                        <c:v>11 years</c:v>
                      </c:pt>
                      <c:pt idx="12">
                        <c:v>12 years</c:v>
                      </c:pt>
                      <c:pt idx="13">
                        <c:v>13 years</c:v>
                      </c:pt>
                      <c:pt idx="14">
                        <c:v>14 years</c:v>
                      </c:pt>
                      <c:pt idx="15">
                        <c:v>15 years</c:v>
                      </c:pt>
                      <c:pt idx="16">
                        <c:v>16 years</c:v>
                      </c:pt>
                      <c:pt idx="17">
                        <c:v>17 years</c:v>
                      </c:pt>
                      <c:pt idx="18">
                        <c:v>18 years</c:v>
                      </c:pt>
                      <c:pt idx="19">
                        <c:v>19 years</c:v>
                      </c:pt>
                      <c:pt idx="20">
                        <c:v>20 years</c:v>
                      </c:pt>
                      <c:pt idx="21">
                        <c:v>21 years</c:v>
                      </c:pt>
                      <c:pt idx="22">
                        <c:v>22 years</c:v>
                      </c:pt>
                      <c:pt idx="23">
                        <c:v>23 years</c:v>
                      </c:pt>
                      <c:pt idx="24">
                        <c:v>24 years</c:v>
                      </c:pt>
                      <c:pt idx="25">
                        <c:v>25 years</c:v>
                      </c:pt>
                      <c:pt idx="26">
                        <c:v>26 years</c:v>
                      </c:pt>
                      <c:pt idx="27">
                        <c:v>27 years</c:v>
                      </c:pt>
                      <c:pt idx="28">
                        <c:v>28 years</c:v>
                      </c:pt>
                      <c:pt idx="29">
                        <c:v>29 years</c:v>
                      </c:pt>
                      <c:pt idx="30">
                        <c:v>30 years</c:v>
                      </c:pt>
                      <c:pt idx="31">
                        <c:v>31 years</c:v>
                      </c:pt>
                      <c:pt idx="32">
                        <c:v>32 years</c:v>
                      </c:pt>
                      <c:pt idx="33">
                        <c:v>33 years</c:v>
                      </c:pt>
                      <c:pt idx="34">
                        <c:v>34 years</c:v>
                      </c:pt>
                      <c:pt idx="35">
                        <c:v>35 years</c:v>
                      </c:pt>
                      <c:pt idx="36">
                        <c:v>36 years</c:v>
                      </c:pt>
                      <c:pt idx="37">
                        <c:v>37 years</c:v>
                      </c:pt>
                      <c:pt idx="38">
                        <c:v>38 years</c:v>
                      </c:pt>
                      <c:pt idx="39">
                        <c:v>39 years</c:v>
                      </c:pt>
                      <c:pt idx="40">
                        <c:v>40 years</c:v>
                      </c:pt>
                      <c:pt idx="41">
                        <c:v>41 years</c:v>
                      </c:pt>
                      <c:pt idx="42">
                        <c:v>42 years</c:v>
                      </c:pt>
                      <c:pt idx="43">
                        <c:v>43 years</c:v>
                      </c:pt>
                      <c:pt idx="44">
                        <c:v>44 years</c:v>
                      </c:pt>
                      <c:pt idx="45">
                        <c:v>45 years</c:v>
                      </c:pt>
                      <c:pt idx="46">
                        <c:v>46 years</c:v>
                      </c:pt>
                      <c:pt idx="47">
                        <c:v>47 years</c:v>
                      </c:pt>
                      <c:pt idx="48">
                        <c:v>48 years</c:v>
                      </c:pt>
                      <c:pt idx="49">
                        <c:v>49 years</c:v>
                      </c:pt>
                      <c:pt idx="50">
                        <c:v>50 years</c:v>
                      </c:pt>
                      <c:pt idx="51">
                        <c:v>51 years</c:v>
                      </c:pt>
                      <c:pt idx="52">
                        <c:v>52 years</c:v>
                      </c:pt>
                      <c:pt idx="53">
                        <c:v>53 years</c:v>
                      </c:pt>
                      <c:pt idx="54">
                        <c:v>54 years</c:v>
                      </c:pt>
                      <c:pt idx="55">
                        <c:v>55 years</c:v>
                      </c:pt>
                      <c:pt idx="56">
                        <c:v>56 years</c:v>
                      </c:pt>
                      <c:pt idx="57">
                        <c:v>57 years</c:v>
                      </c:pt>
                      <c:pt idx="58">
                        <c:v>58 years</c:v>
                      </c:pt>
                      <c:pt idx="59">
                        <c:v>59 years</c:v>
                      </c:pt>
                      <c:pt idx="60">
                        <c:v>60 years</c:v>
                      </c:pt>
                      <c:pt idx="61">
                        <c:v>61 years</c:v>
                      </c:pt>
                      <c:pt idx="62">
                        <c:v>62 years</c:v>
                      </c:pt>
                      <c:pt idx="63">
                        <c:v>63 years</c:v>
                      </c:pt>
                      <c:pt idx="64">
                        <c:v>64 years</c:v>
                      </c:pt>
                      <c:pt idx="65">
                        <c:v>65 years</c:v>
                      </c:pt>
                      <c:pt idx="66">
                        <c:v>66 years</c:v>
                      </c:pt>
                      <c:pt idx="67">
                        <c:v>67 years</c:v>
                      </c:pt>
                      <c:pt idx="68">
                        <c:v>68 years</c:v>
                      </c:pt>
                      <c:pt idx="69">
                        <c:v>69 years</c:v>
                      </c:pt>
                      <c:pt idx="70">
                        <c:v>70 years</c:v>
                      </c:pt>
                      <c:pt idx="71">
                        <c:v>71 years</c:v>
                      </c:pt>
                      <c:pt idx="72">
                        <c:v>72 years</c:v>
                      </c:pt>
                      <c:pt idx="73">
                        <c:v>73 years</c:v>
                      </c:pt>
                      <c:pt idx="74">
                        <c:v>74 years</c:v>
                      </c:pt>
                      <c:pt idx="75">
                        <c:v>75 years</c:v>
                      </c:pt>
                      <c:pt idx="76">
                        <c:v>76 years</c:v>
                      </c:pt>
                      <c:pt idx="77">
                        <c:v>77 years</c:v>
                      </c:pt>
                      <c:pt idx="78">
                        <c:v>78 years</c:v>
                      </c:pt>
                      <c:pt idx="79">
                        <c:v>79 years</c:v>
                      </c:pt>
                      <c:pt idx="80">
                        <c:v>80 years</c:v>
                      </c:pt>
                      <c:pt idx="81">
                        <c:v>81 years</c:v>
                      </c:pt>
                      <c:pt idx="82">
                        <c:v>82 years</c:v>
                      </c:pt>
                      <c:pt idx="83">
                        <c:v>83 years</c:v>
                      </c:pt>
                      <c:pt idx="84">
                        <c:v>84 years</c:v>
                      </c:pt>
                      <c:pt idx="85">
                        <c:v>85 plus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AC00-43E5-9391-5CD523DA4AA1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1">
                      <a:lumMod val="75000"/>
                    </a:schemeClr>
                  </a:solidFill>
                  <a:ln>
                    <a:solidFill>
                      <a:schemeClr val="accent1"/>
                    </a:solidFill>
                  </a:ln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Sheet1!$A$2:$A$97</c15:sqref>
                        </c15:formulaRef>
                      </c:ext>
                    </c:extLst>
                    <c:strCache>
                      <c:ptCount val="86"/>
                      <c:pt idx="0">
                        <c:v>&lt; 1 year</c:v>
                      </c:pt>
                      <c:pt idx="1">
                        <c:v>1 year</c:v>
                      </c:pt>
                      <c:pt idx="2">
                        <c:v>2 years</c:v>
                      </c:pt>
                      <c:pt idx="3">
                        <c:v>3 years</c:v>
                      </c:pt>
                      <c:pt idx="4">
                        <c:v>4 years</c:v>
                      </c:pt>
                      <c:pt idx="5">
                        <c:v>5 years</c:v>
                      </c:pt>
                      <c:pt idx="6">
                        <c:v>6 years</c:v>
                      </c:pt>
                      <c:pt idx="7">
                        <c:v>7 years</c:v>
                      </c:pt>
                      <c:pt idx="8">
                        <c:v>8 years</c:v>
                      </c:pt>
                      <c:pt idx="9">
                        <c:v>9 years</c:v>
                      </c:pt>
                      <c:pt idx="10">
                        <c:v>10 years</c:v>
                      </c:pt>
                      <c:pt idx="11">
                        <c:v>11 years</c:v>
                      </c:pt>
                      <c:pt idx="12">
                        <c:v>12 years</c:v>
                      </c:pt>
                      <c:pt idx="13">
                        <c:v>13 years</c:v>
                      </c:pt>
                      <c:pt idx="14">
                        <c:v>14 years</c:v>
                      </c:pt>
                      <c:pt idx="15">
                        <c:v>15 years</c:v>
                      </c:pt>
                      <c:pt idx="16">
                        <c:v>16 years</c:v>
                      </c:pt>
                      <c:pt idx="17">
                        <c:v>17 years</c:v>
                      </c:pt>
                      <c:pt idx="18">
                        <c:v>18 years</c:v>
                      </c:pt>
                      <c:pt idx="19">
                        <c:v>19 years</c:v>
                      </c:pt>
                      <c:pt idx="20">
                        <c:v>20 years</c:v>
                      </c:pt>
                      <c:pt idx="21">
                        <c:v>21 years</c:v>
                      </c:pt>
                      <c:pt idx="22">
                        <c:v>22 years</c:v>
                      </c:pt>
                      <c:pt idx="23">
                        <c:v>23 years</c:v>
                      </c:pt>
                      <c:pt idx="24">
                        <c:v>24 years</c:v>
                      </c:pt>
                      <c:pt idx="25">
                        <c:v>25 years</c:v>
                      </c:pt>
                      <c:pt idx="26">
                        <c:v>26 years</c:v>
                      </c:pt>
                      <c:pt idx="27">
                        <c:v>27 years</c:v>
                      </c:pt>
                      <c:pt idx="28">
                        <c:v>28 years</c:v>
                      </c:pt>
                      <c:pt idx="29">
                        <c:v>29 years</c:v>
                      </c:pt>
                      <c:pt idx="30">
                        <c:v>30 years</c:v>
                      </c:pt>
                      <c:pt idx="31">
                        <c:v>31 years</c:v>
                      </c:pt>
                      <c:pt idx="32">
                        <c:v>32 years</c:v>
                      </c:pt>
                      <c:pt idx="33">
                        <c:v>33 years</c:v>
                      </c:pt>
                      <c:pt idx="34">
                        <c:v>34 years</c:v>
                      </c:pt>
                      <c:pt idx="35">
                        <c:v>35 years</c:v>
                      </c:pt>
                      <c:pt idx="36">
                        <c:v>36 years</c:v>
                      </c:pt>
                      <c:pt idx="37">
                        <c:v>37 years</c:v>
                      </c:pt>
                      <c:pt idx="38">
                        <c:v>38 years</c:v>
                      </c:pt>
                      <c:pt idx="39">
                        <c:v>39 years</c:v>
                      </c:pt>
                      <c:pt idx="40">
                        <c:v>40 years</c:v>
                      </c:pt>
                      <c:pt idx="41">
                        <c:v>41 years</c:v>
                      </c:pt>
                      <c:pt idx="42">
                        <c:v>42 years</c:v>
                      </c:pt>
                      <c:pt idx="43">
                        <c:v>43 years</c:v>
                      </c:pt>
                      <c:pt idx="44">
                        <c:v>44 years</c:v>
                      </c:pt>
                      <c:pt idx="45">
                        <c:v>45 years</c:v>
                      </c:pt>
                      <c:pt idx="46">
                        <c:v>46 years</c:v>
                      </c:pt>
                      <c:pt idx="47">
                        <c:v>47 years</c:v>
                      </c:pt>
                      <c:pt idx="48">
                        <c:v>48 years</c:v>
                      </c:pt>
                      <c:pt idx="49">
                        <c:v>49 years</c:v>
                      </c:pt>
                      <c:pt idx="50">
                        <c:v>50 years</c:v>
                      </c:pt>
                      <c:pt idx="51">
                        <c:v>51 years</c:v>
                      </c:pt>
                      <c:pt idx="52">
                        <c:v>52 years</c:v>
                      </c:pt>
                      <c:pt idx="53">
                        <c:v>53 years</c:v>
                      </c:pt>
                      <c:pt idx="54">
                        <c:v>54 years</c:v>
                      </c:pt>
                      <c:pt idx="55">
                        <c:v>55 years</c:v>
                      </c:pt>
                      <c:pt idx="56">
                        <c:v>56 years</c:v>
                      </c:pt>
                      <c:pt idx="57">
                        <c:v>57 years</c:v>
                      </c:pt>
                      <c:pt idx="58">
                        <c:v>58 years</c:v>
                      </c:pt>
                      <c:pt idx="59">
                        <c:v>59 years</c:v>
                      </c:pt>
                      <c:pt idx="60">
                        <c:v>60 years</c:v>
                      </c:pt>
                      <c:pt idx="61">
                        <c:v>61 years</c:v>
                      </c:pt>
                      <c:pt idx="62">
                        <c:v>62 years</c:v>
                      </c:pt>
                      <c:pt idx="63">
                        <c:v>63 years</c:v>
                      </c:pt>
                      <c:pt idx="64">
                        <c:v>64 years</c:v>
                      </c:pt>
                      <c:pt idx="65">
                        <c:v>65 years</c:v>
                      </c:pt>
                      <c:pt idx="66">
                        <c:v>66 years</c:v>
                      </c:pt>
                      <c:pt idx="67">
                        <c:v>67 years</c:v>
                      </c:pt>
                      <c:pt idx="68">
                        <c:v>68 years</c:v>
                      </c:pt>
                      <c:pt idx="69">
                        <c:v>69 years</c:v>
                      </c:pt>
                      <c:pt idx="70">
                        <c:v>70 years</c:v>
                      </c:pt>
                      <c:pt idx="71">
                        <c:v>71 years</c:v>
                      </c:pt>
                      <c:pt idx="72">
                        <c:v>72 years</c:v>
                      </c:pt>
                      <c:pt idx="73">
                        <c:v>73 years</c:v>
                      </c:pt>
                      <c:pt idx="74">
                        <c:v>74 years</c:v>
                      </c:pt>
                      <c:pt idx="75">
                        <c:v>75 years</c:v>
                      </c:pt>
                      <c:pt idx="76">
                        <c:v>76 years</c:v>
                      </c:pt>
                      <c:pt idx="77">
                        <c:v>77 years</c:v>
                      </c:pt>
                      <c:pt idx="78">
                        <c:v>78 years</c:v>
                      </c:pt>
                      <c:pt idx="79">
                        <c:v>79 years</c:v>
                      </c:pt>
                      <c:pt idx="80">
                        <c:v>80 years</c:v>
                      </c:pt>
                      <c:pt idx="81">
                        <c:v>81 years</c:v>
                      </c:pt>
                      <c:pt idx="82">
                        <c:v>82 years</c:v>
                      </c:pt>
                      <c:pt idx="83">
                        <c:v>83 years</c:v>
                      </c:pt>
                      <c:pt idx="84">
                        <c:v>84 years</c:v>
                      </c:pt>
                      <c:pt idx="85">
                        <c:v>85 plus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AC00-43E5-9391-5CD523DA4AA1}"/>
                  </c:ext>
                </c:extLst>
              </c15:ser>
            </c15:filteredBarSeries>
            <c15:filteredBarSeries>
              <c15:ser>
                <c:idx val="5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tx2">
                      <a:lumMod val="50000"/>
                    </a:schemeClr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Sheet1!$A$2:$A$97</c15:sqref>
                        </c15:formulaRef>
                      </c:ext>
                    </c:extLst>
                    <c:strCache>
                      <c:ptCount val="86"/>
                      <c:pt idx="0">
                        <c:v>&lt; 1 year</c:v>
                      </c:pt>
                      <c:pt idx="1">
                        <c:v>1 year</c:v>
                      </c:pt>
                      <c:pt idx="2">
                        <c:v>2 years</c:v>
                      </c:pt>
                      <c:pt idx="3">
                        <c:v>3 years</c:v>
                      </c:pt>
                      <c:pt idx="4">
                        <c:v>4 years</c:v>
                      </c:pt>
                      <c:pt idx="5">
                        <c:v>5 years</c:v>
                      </c:pt>
                      <c:pt idx="6">
                        <c:v>6 years</c:v>
                      </c:pt>
                      <c:pt idx="7">
                        <c:v>7 years</c:v>
                      </c:pt>
                      <c:pt idx="8">
                        <c:v>8 years</c:v>
                      </c:pt>
                      <c:pt idx="9">
                        <c:v>9 years</c:v>
                      </c:pt>
                      <c:pt idx="10">
                        <c:v>10 years</c:v>
                      </c:pt>
                      <c:pt idx="11">
                        <c:v>11 years</c:v>
                      </c:pt>
                      <c:pt idx="12">
                        <c:v>12 years</c:v>
                      </c:pt>
                      <c:pt idx="13">
                        <c:v>13 years</c:v>
                      </c:pt>
                      <c:pt idx="14">
                        <c:v>14 years</c:v>
                      </c:pt>
                      <c:pt idx="15">
                        <c:v>15 years</c:v>
                      </c:pt>
                      <c:pt idx="16">
                        <c:v>16 years</c:v>
                      </c:pt>
                      <c:pt idx="17">
                        <c:v>17 years</c:v>
                      </c:pt>
                      <c:pt idx="18">
                        <c:v>18 years</c:v>
                      </c:pt>
                      <c:pt idx="19">
                        <c:v>19 years</c:v>
                      </c:pt>
                      <c:pt idx="20">
                        <c:v>20 years</c:v>
                      </c:pt>
                      <c:pt idx="21">
                        <c:v>21 years</c:v>
                      </c:pt>
                      <c:pt idx="22">
                        <c:v>22 years</c:v>
                      </c:pt>
                      <c:pt idx="23">
                        <c:v>23 years</c:v>
                      </c:pt>
                      <c:pt idx="24">
                        <c:v>24 years</c:v>
                      </c:pt>
                      <c:pt idx="25">
                        <c:v>25 years</c:v>
                      </c:pt>
                      <c:pt idx="26">
                        <c:v>26 years</c:v>
                      </c:pt>
                      <c:pt idx="27">
                        <c:v>27 years</c:v>
                      </c:pt>
                      <c:pt idx="28">
                        <c:v>28 years</c:v>
                      </c:pt>
                      <c:pt idx="29">
                        <c:v>29 years</c:v>
                      </c:pt>
                      <c:pt idx="30">
                        <c:v>30 years</c:v>
                      </c:pt>
                      <c:pt idx="31">
                        <c:v>31 years</c:v>
                      </c:pt>
                      <c:pt idx="32">
                        <c:v>32 years</c:v>
                      </c:pt>
                      <c:pt idx="33">
                        <c:v>33 years</c:v>
                      </c:pt>
                      <c:pt idx="34">
                        <c:v>34 years</c:v>
                      </c:pt>
                      <c:pt idx="35">
                        <c:v>35 years</c:v>
                      </c:pt>
                      <c:pt idx="36">
                        <c:v>36 years</c:v>
                      </c:pt>
                      <c:pt idx="37">
                        <c:v>37 years</c:v>
                      </c:pt>
                      <c:pt idx="38">
                        <c:v>38 years</c:v>
                      </c:pt>
                      <c:pt idx="39">
                        <c:v>39 years</c:v>
                      </c:pt>
                      <c:pt idx="40">
                        <c:v>40 years</c:v>
                      </c:pt>
                      <c:pt idx="41">
                        <c:v>41 years</c:v>
                      </c:pt>
                      <c:pt idx="42">
                        <c:v>42 years</c:v>
                      </c:pt>
                      <c:pt idx="43">
                        <c:v>43 years</c:v>
                      </c:pt>
                      <c:pt idx="44">
                        <c:v>44 years</c:v>
                      </c:pt>
                      <c:pt idx="45">
                        <c:v>45 years</c:v>
                      </c:pt>
                      <c:pt idx="46">
                        <c:v>46 years</c:v>
                      </c:pt>
                      <c:pt idx="47">
                        <c:v>47 years</c:v>
                      </c:pt>
                      <c:pt idx="48">
                        <c:v>48 years</c:v>
                      </c:pt>
                      <c:pt idx="49">
                        <c:v>49 years</c:v>
                      </c:pt>
                      <c:pt idx="50">
                        <c:v>50 years</c:v>
                      </c:pt>
                      <c:pt idx="51">
                        <c:v>51 years</c:v>
                      </c:pt>
                      <c:pt idx="52">
                        <c:v>52 years</c:v>
                      </c:pt>
                      <c:pt idx="53">
                        <c:v>53 years</c:v>
                      </c:pt>
                      <c:pt idx="54">
                        <c:v>54 years</c:v>
                      </c:pt>
                      <c:pt idx="55">
                        <c:v>55 years</c:v>
                      </c:pt>
                      <c:pt idx="56">
                        <c:v>56 years</c:v>
                      </c:pt>
                      <c:pt idx="57">
                        <c:v>57 years</c:v>
                      </c:pt>
                      <c:pt idx="58">
                        <c:v>58 years</c:v>
                      </c:pt>
                      <c:pt idx="59">
                        <c:v>59 years</c:v>
                      </c:pt>
                      <c:pt idx="60">
                        <c:v>60 years</c:v>
                      </c:pt>
                      <c:pt idx="61">
                        <c:v>61 years</c:v>
                      </c:pt>
                      <c:pt idx="62">
                        <c:v>62 years</c:v>
                      </c:pt>
                      <c:pt idx="63">
                        <c:v>63 years</c:v>
                      </c:pt>
                      <c:pt idx="64">
                        <c:v>64 years</c:v>
                      </c:pt>
                      <c:pt idx="65">
                        <c:v>65 years</c:v>
                      </c:pt>
                      <c:pt idx="66">
                        <c:v>66 years</c:v>
                      </c:pt>
                      <c:pt idx="67">
                        <c:v>67 years</c:v>
                      </c:pt>
                      <c:pt idx="68">
                        <c:v>68 years</c:v>
                      </c:pt>
                      <c:pt idx="69">
                        <c:v>69 years</c:v>
                      </c:pt>
                      <c:pt idx="70">
                        <c:v>70 years</c:v>
                      </c:pt>
                      <c:pt idx="71">
                        <c:v>71 years</c:v>
                      </c:pt>
                      <c:pt idx="72">
                        <c:v>72 years</c:v>
                      </c:pt>
                      <c:pt idx="73">
                        <c:v>73 years</c:v>
                      </c:pt>
                      <c:pt idx="74">
                        <c:v>74 years</c:v>
                      </c:pt>
                      <c:pt idx="75">
                        <c:v>75 years</c:v>
                      </c:pt>
                      <c:pt idx="76">
                        <c:v>76 years</c:v>
                      </c:pt>
                      <c:pt idx="77">
                        <c:v>77 years</c:v>
                      </c:pt>
                      <c:pt idx="78">
                        <c:v>78 years</c:v>
                      </c:pt>
                      <c:pt idx="79">
                        <c:v>79 years</c:v>
                      </c:pt>
                      <c:pt idx="80">
                        <c:v>80 years</c:v>
                      </c:pt>
                      <c:pt idx="81">
                        <c:v>81 years</c:v>
                      </c:pt>
                      <c:pt idx="82">
                        <c:v>82 years</c:v>
                      </c:pt>
                      <c:pt idx="83">
                        <c:v>83 years</c:v>
                      </c:pt>
                      <c:pt idx="84">
                        <c:v>84 years</c:v>
                      </c:pt>
                      <c:pt idx="85">
                        <c:v>85 plus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AC00-43E5-9391-5CD523DA4AA1}"/>
                  </c:ext>
                </c:extLst>
              </c15:ser>
            </c15:filteredBarSeries>
            <c15:filteredBarSeries>
              <c15:ser>
                <c:idx val="7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rgbClr val="FF7C80"/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</c:spPr>
                <c:invertIfNegative val="0"/>
                <c:dPt>
                  <c:idx val="24"/>
                  <c:invertIfNegative val="0"/>
                  <c:bubble3D val="0"/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7-AC00-43E5-9391-5CD523DA4AA1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Sheet1!$A$2:$A$97</c15:sqref>
                        </c15:formulaRef>
                      </c:ext>
                    </c:extLst>
                    <c:strCache>
                      <c:ptCount val="86"/>
                      <c:pt idx="0">
                        <c:v>&lt; 1 year</c:v>
                      </c:pt>
                      <c:pt idx="1">
                        <c:v>1 year</c:v>
                      </c:pt>
                      <c:pt idx="2">
                        <c:v>2 years</c:v>
                      </c:pt>
                      <c:pt idx="3">
                        <c:v>3 years</c:v>
                      </c:pt>
                      <c:pt idx="4">
                        <c:v>4 years</c:v>
                      </c:pt>
                      <c:pt idx="5">
                        <c:v>5 years</c:v>
                      </c:pt>
                      <c:pt idx="6">
                        <c:v>6 years</c:v>
                      </c:pt>
                      <c:pt idx="7">
                        <c:v>7 years</c:v>
                      </c:pt>
                      <c:pt idx="8">
                        <c:v>8 years</c:v>
                      </c:pt>
                      <c:pt idx="9">
                        <c:v>9 years</c:v>
                      </c:pt>
                      <c:pt idx="10">
                        <c:v>10 years</c:v>
                      </c:pt>
                      <c:pt idx="11">
                        <c:v>11 years</c:v>
                      </c:pt>
                      <c:pt idx="12">
                        <c:v>12 years</c:v>
                      </c:pt>
                      <c:pt idx="13">
                        <c:v>13 years</c:v>
                      </c:pt>
                      <c:pt idx="14">
                        <c:v>14 years</c:v>
                      </c:pt>
                      <c:pt idx="15">
                        <c:v>15 years</c:v>
                      </c:pt>
                      <c:pt idx="16">
                        <c:v>16 years</c:v>
                      </c:pt>
                      <c:pt idx="17">
                        <c:v>17 years</c:v>
                      </c:pt>
                      <c:pt idx="18">
                        <c:v>18 years</c:v>
                      </c:pt>
                      <c:pt idx="19">
                        <c:v>19 years</c:v>
                      </c:pt>
                      <c:pt idx="20">
                        <c:v>20 years</c:v>
                      </c:pt>
                      <c:pt idx="21">
                        <c:v>21 years</c:v>
                      </c:pt>
                      <c:pt idx="22">
                        <c:v>22 years</c:v>
                      </c:pt>
                      <c:pt idx="23">
                        <c:v>23 years</c:v>
                      </c:pt>
                      <c:pt idx="24">
                        <c:v>24 years</c:v>
                      </c:pt>
                      <c:pt idx="25">
                        <c:v>25 years</c:v>
                      </c:pt>
                      <c:pt idx="26">
                        <c:v>26 years</c:v>
                      </c:pt>
                      <c:pt idx="27">
                        <c:v>27 years</c:v>
                      </c:pt>
                      <c:pt idx="28">
                        <c:v>28 years</c:v>
                      </c:pt>
                      <c:pt idx="29">
                        <c:v>29 years</c:v>
                      </c:pt>
                      <c:pt idx="30">
                        <c:v>30 years</c:v>
                      </c:pt>
                      <c:pt idx="31">
                        <c:v>31 years</c:v>
                      </c:pt>
                      <c:pt idx="32">
                        <c:v>32 years</c:v>
                      </c:pt>
                      <c:pt idx="33">
                        <c:v>33 years</c:v>
                      </c:pt>
                      <c:pt idx="34">
                        <c:v>34 years</c:v>
                      </c:pt>
                      <c:pt idx="35">
                        <c:v>35 years</c:v>
                      </c:pt>
                      <c:pt idx="36">
                        <c:v>36 years</c:v>
                      </c:pt>
                      <c:pt idx="37">
                        <c:v>37 years</c:v>
                      </c:pt>
                      <c:pt idx="38">
                        <c:v>38 years</c:v>
                      </c:pt>
                      <c:pt idx="39">
                        <c:v>39 years</c:v>
                      </c:pt>
                      <c:pt idx="40">
                        <c:v>40 years</c:v>
                      </c:pt>
                      <c:pt idx="41">
                        <c:v>41 years</c:v>
                      </c:pt>
                      <c:pt idx="42">
                        <c:v>42 years</c:v>
                      </c:pt>
                      <c:pt idx="43">
                        <c:v>43 years</c:v>
                      </c:pt>
                      <c:pt idx="44">
                        <c:v>44 years</c:v>
                      </c:pt>
                      <c:pt idx="45">
                        <c:v>45 years</c:v>
                      </c:pt>
                      <c:pt idx="46">
                        <c:v>46 years</c:v>
                      </c:pt>
                      <c:pt idx="47">
                        <c:v>47 years</c:v>
                      </c:pt>
                      <c:pt idx="48">
                        <c:v>48 years</c:v>
                      </c:pt>
                      <c:pt idx="49">
                        <c:v>49 years</c:v>
                      </c:pt>
                      <c:pt idx="50">
                        <c:v>50 years</c:v>
                      </c:pt>
                      <c:pt idx="51">
                        <c:v>51 years</c:v>
                      </c:pt>
                      <c:pt idx="52">
                        <c:v>52 years</c:v>
                      </c:pt>
                      <c:pt idx="53">
                        <c:v>53 years</c:v>
                      </c:pt>
                      <c:pt idx="54">
                        <c:v>54 years</c:v>
                      </c:pt>
                      <c:pt idx="55">
                        <c:v>55 years</c:v>
                      </c:pt>
                      <c:pt idx="56">
                        <c:v>56 years</c:v>
                      </c:pt>
                      <c:pt idx="57">
                        <c:v>57 years</c:v>
                      </c:pt>
                      <c:pt idx="58">
                        <c:v>58 years</c:v>
                      </c:pt>
                      <c:pt idx="59">
                        <c:v>59 years</c:v>
                      </c:pt>
                      <c:pt idx="60">
                        <c:v>60 years</c:v>
                      </c:pt>
                      <c:pt idx="61">
                        <c:v>61 years</c:v>
                      </c:pt>
                      <c:pt idx="62">
                        <c:v>62 years</c:v>
                      </c:pt>
                      <c:pt idx="63">
                        <c:v>63 years</c:v>
                      </c:pt>
                      <c:pt idx="64">
                        <c:v>64 years</c:v>
                      </c:pt>
                      <c:pt idx="65">
                        <c:v>65 years</c:v>
                      </c:pt>
                      <c:pt idx="66">
                        <c:v>66 years</c:v>
                      </c:pt>
                      <c:pt idx="67">
                        <c:v>67 years</c:v>
                      </c:pt>
                      <c:pt idx="68">
                        <c:v>68 years</c:v>
                      </c:pt>
                      <c:pt idx="69">
                        <c:v>69 years</c:v>
                      </c:pt>
                      <c:pt idx="70">
                        <c:v>70 years</c:v>
                      </c:pt>
                      <c:pt idx="71">
                        <c:v>71 years</c:v>
                      </c:pt>
                      <c:pt idx="72">
                        <c:v>72 years</c:v>
                      </c:pt>
                      <c:pt idx="73">
                        <c:v>73 years</c:v>
                      </c:pt>
                      <c:pt idx="74">
                        <c:v>74 years</c:v>
                      </c:pt>
                      <c:pt idx="75">
                        <c:v>75 years</c:v>
                      </c:pt>
                      <c:pt idx="76">
                        <c:v>76 years</c:v>
                      </c:pt>
                      <c:pt idx="77">
                        <c:v>77 years</c:v>
                      </c:pt>
                      <c:pt idx="78">
                        <c:v>78 years</c:v>
                      </c:pt>
                      <c:pt idx="79">
                        <c:v>79 years</c:v>
                      </c:pt>
                      <c:pt idx="80">
                        <c:v>80 years</c:v>
                      </c:pt>
                      <c:pt idx="81">
                        <c:v>81 years</c:v>
                      </c:pt>
                      <c:pt idx="82">
                        <c:v>82 years</c:v>
                      </c:pt>
                      <c:pt idx="83">
                        <c:v>83 years</c:v>
                      </c:pt>
                      <c:pt idx="84">
                        <c:v>84 years</c:v>
                      </c:pt>
                      <c:pt idx="85">
                        <c:v>85 plus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C00-43E5-9391-5CD523DA4AA1}"/>
                  </c:ext>
                </c:extLst>
              </c15:ser>
            </c15:filteredBarSeries>
            <c15:filteredBarSeries>
              <c15:ser>
                <c:idx val="8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rgbClr val="F85A74"/>
                  </a:solidFill>
                  <a:ln>
                    <a:solidFill>
                      <a:srgbClr val="FC8168"/>
                    </a:solidFill>
                  </a:ln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Sheet1!$A$2:$A$97</c15:sqref>
                        </c15:formulaRef>
                      </c:ext>
                    </c:extLst>
                    <c:strCache>
                      <c:ptCount val="86"/>
                      <c:pt idx="0">
                        <c:v>&lt; 1 year</c:v>
                      </c:pt>
                      <c:pt idx="1">
                        <c:v>1 year</c:v>
                      </c:pt>
                      <c:pt idx="2">
                        <c:v>2 years</c:v>
                      </c:pt>
                      <c:pt idx="3">
                        <c:v>3 years</c:v>
                      </c:pt>
                      <c:pt idx="4">
                        <c:v>4 years</c:v>
                      </c:pt>
                      <c:pt idx="5">
                        <c:v>5 years</c:v>
                      </c:pt>
                      <c:pt idx="6">
                        <c:v>6 years</c:v>
                      </c:pt>
                      <c:pt idx="7">
                        <c:v>7 years</c:v>
                      </c:pt>
                      <c:pt idx="8">
                        <c:v>8 years</c:v>
                      </c:pt>
                      <c:pt idx="9">
                        <c:v>9 years</c:v>
                      </c:pt>
                      <c:pt idx="10">
                        <c:v>10 years</c:v>
                      </c:pt>
                      <c:pt idx="11">
                        <c:v>11 years</c:v>
                      </c:pt>
                      <c:pt idx="12">
                        <c:v>12 years</c:v>
                      </c:pt>
                      <c:pt idx="13">
                        <c:v>13 years</c:v>
                      </c:pt>
                      <c:pt idx="14">
                        <c:v>14 years</c:v>
                      </c:pt>
                      <c:pt idx="15">
                        <c:v>15 years</c:v>
                      </c:pt>
                      <c:pt idx="16">
                        <c:v>16 years</c:v>
                      </c:pt>
                      <c:pt idx="17">
                        <c:v>17 years</c:v>
                      </c:pt>
                      <c:pt idx="18">
                        <c:v>18 years</c:v>
                      </c:pt>
                      <c:pt idx="19">
                        <c:v>19 years</c:v>
                      </c:pt>
                      <c:pt idx="20">
                        <c:v>20 years</c:v>
                      </c:pt>
                      <c:pt idx="21">
                        <c:v>21 years</c:v>
                      </c:pt>
                      <c:pt idx="22">
                        <c:v>22 years</c:v>
                      </c:pt>
                      <c:pt idx="23">
                        <c:v>23 years</c:v>
                      </c:pt>
                      <c:pt idx="24">
                        <c:v>24 years</c:v>
                      </c:pt>
                      <c:pt idx="25">
                        <c:v>25 years</c:v>
                      </c:pt>
                      <c:pt idx="26">
                        <c:v>26 years</c:v>
                      </c:pt>
                      <c:pt idx="27">
                        <c:v>27 years</c:v>
                      </c:pt>
                      <c:pt idx="28">
                        <c:v>28 years</c:v>
                      </c:pt>
                      <c:pt idx="29">
                        <c:v>29 years</c:v>
                      </c:pt>
                      <c:pt idx="30">
                        <c:v>30 years</c:v>
                      </c:pt>
                      <c:pt idx="31">
                        <c:v>31 years</c:v>
                      </c:pt>
                      <c:pt idx="32">
                        <c:v>32 years</c:v>
                      </c:pt>
                      <c:pt idx="33">
                        <c:v>33 years</c:v>
                      </c:pt>
                      <c:pt idx="34">
                        <c:v>34 years</c:v>
                      </c:pt>
                      <c:pt idx="35">
                        <c:v>35 years</c:v>
                      </c:pt>
                      <c:pt idx="36">
                        <c:v>36 years</c:v>
                      </c:pt>
                      <c:pt idx="37">
                        <c:v>37 years</c:v>
                      </c:pt>
                      <c:pt idx="38">
                        <c:v>38 years</c:v>
                      </c:pt>
                      <c:pt idx="39">
                        <c:v>39 years</c:v>
                      </c:pt>
                      <c:pt idx="40">
                        <c:v>40 years</c:v>
                      </c:pt>
                      <c:pt idx="41">
                        <c:v>41 years</c:v>
                      </c:pt>
                      <c:pt idx="42">
                        <c:v>42 years</c:v>
                      </c:pt>
                      <c:pt idx="43">
                        <c:v>43 years</c:v>
                      </c:pt>
                      <c:pt idx="44">
                        <c:v>44 years</c:v>
                      </c:pt>
                      <c:pt idx="45">
                        <c:v>45 years</c:v>
                      </c:pt>
                      <c:pt idx="46">
                        <c:v>46 years</c:v>
                      </c:pt>
                      <c:pt idx="47">
                        <c:v>47 years</c:v>
                      </c:pt>
                      <c:pt idx="48">
                        <c:v>48 years</c:v>
                      </c:pt>
                      <c:pt idx="49">
                        <c:v>49 years</c:v>
                      </c:pt>
                      <c:pt idx="50">
                        <c:v>50 years</c:v>
                      </c:pt>
                      <c:pt idx="51">
                        <c:v>51 years</c:v>
                      </c:pt>
                      <c:pt idx="52">
                        <c:v>52 years</c:v>
                      </c:pt>
                      <c:pt idx="53">
                        <c:v>53 years</c:v>
                      </c:pt>
                      <c:pt idx="54">
                        <c:v>54 years</c:v>
                      </c:pt>
                      <c:pt idx="55">
                        <c:v>55 years</c:v>
                      </c:pt>
                      <c:pt idx="56">
                        <c:v>56 years</c:v>
                      </c:pt>
                      <c:pt idx="57">
                        <c:v>57 years</c:v>
                      </c:pt>
                      <c:pt idx="58">
                        <c:v>58 years</c:v>
                      </c:pt>
                      <c:pt idx="59">
                        <c:v>59 years</c:v>
                      </c:pt>
                      <c:pt idx="60">
                        <c:v>60 years</c:v>
                      </c:pt>
                      <c:pt idx="61">
                        <c:v>61 years</c:v>
                      </c:pt>
                      <c:pt idx="62">
                        <c:v>62 years</c:v>
                      </c:pt>
                      <c:pt idx="63">
                        <c:v>63 years</c:v>
                      </c:pt>
                      <c:pt idx="64">
                        <c:v>64 years</c:v>
                      </c:pt>
                      <c:pt idx="65">
                        <c:v>65 years</c:v>
                      </c:pt>
                      <c:pt idx="66">
                        <c:v>66 years</c:v>
                      </c:pt>
                      <c:pt idx="67">
                        <c:v>67 years</c:v>
                      </c:pt>
                      <c:pt idx="68">
                        <c:v>68 years</c:v>
                      </c:pt>
                      <c:pt idx="69">
                        <c:v>69 years</c:v>
                      </c:pt>
                      <c:pt idx="70">
                        <c:v>70 years</c:v>
                      </c:pt>
                      <c:pt idx="71">
                        <c:v>71 years</c:v>
                      </c:pt>
                      <c:pt idx="72">
                        <c:v>72 years</c:v>
                      </c:pt>
                      <c:pt idx="73">
                        <c:v>73 years</c:v>
                      </c:pt>
                      <c:pt idx="74">
                        <c:v>74 years</c:v>
                      </c:pt>
                      <c:pt idx="75">
                        <c:v>75 years</c:v>
                      </c:pt>
                      <c:pt idx="76">
                        <c:v>76 years</c:v>
                      </c:pt>
                      <c:pt idx="77">
                        <c:v>77 years</c:v>
                      </c:pt>
                      <c:pt idx="78">
                        <c:v>78 years</c:v>
                      </c:pt>
                      <c:pt idx="79">
                        <c:v>79 years</c:v>
                      </c:pt>
                      <c:pt idx="80">
                        <c:v>80 years</c:v>
                      </c:pt>
                      <c:pt idx="81">
                        <c:v>81 years</c:v>
                      </c:pt>
                      <c:pt idx="82">
                        <c:v>82 years</c:v>
                      </c:pt>
                      <c:pt idx="83">
                        <c:v>83 years</c:v>
                      </c:pt>
                      <c:pt idx="84">
                        <c:v>84 years</c:v>
                      </c:pt>
                      <c:pt idx="85">
                        <c:v>85 plus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AC00-43E5-9391-5CD523DA4AA1}"/>
                  </c:ext>
                </c:extLst>
              </c15:ser>
            </c15:filteredBarSeries>
            <c15:filteredBarSeries>
              <c15:ser>
                <c:idx val="1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Sheet1!$A$2:$A$97</c15:sqref>
                        </c15:formulaRef>
                      </c:ext>
                    </c:extLst>
                    <c:strCache>
                      <c:ptCount val="86"/>
                      <c:pt idx="0">
                        <c:v>&lt; 1 year</c:v>
                      </c:pt>
                      <c:pt idx="1">
                        <c:v>1 year</c:v>
                      </c:pt>
                      <c:pt idx="2">
                        <c:v>2 years</c:v>
                      </c:pt>
                      <c:pt idx="3">
                        <c:v>3 years</c:v>
                      </c:pt>
                      <c:pt idx="4">
                        <c:v>4 years</c:v>
                      </c:pt>
                      <c:pt idx="5">
                        <c:v>5 years</c:v>
                      </c:pt>
                      <c:pt idx="6">
                        <c:v>6 years</c:v>
                      </c:pt>
                      <c:pt idx="7">
                        <c:v>7 years</c:v>
                      </c:pt>
                      <c:pt idx="8">
                        <c:v>8 years</c:v>
                      </c:pt>
                      <c:pt idx="9">
                        <c:v>9 years</c:v>
                      </c:pt>
                      <c:pt idx="10">
                        <c:v>10 years</c:v>
                      </c:pt>
                      <c:pt idx="11">
                        <c:v>11 years</c:v>
                      </c:pt>
                      <c:pt idx="12">
                        <c:v>12 years</c:v>
                      </c:pt>
                      <c:pt idx="13">
                        <c:v>13 years</c:v>
                      </c:pt>
                      <c:pt idx="14">
                        <c:v>14 years</c:v>
                      </c:pt>
                      <c:pt idx="15">
                        <c:v>15 years</c:v>
                      </c:pt>
                      <c:pt idx="16">
                        <c:v>16 years</c:v>
                      </c:pt>
                      <c:pt idx="17">
                        <c:v>17 years</c:v>
                      </c:pt>
                      <c:pt idx="18">
                        <c:v>18 years</c:v>
                      </c:pt>
                      <c:pt idx="19">
                        <c:v>19 years</c:v>
                      </c:pt>
                      <c:pt idx="20">
                        <c:v>20 years</c:v>
                      </c:pt>
                      <c:pt idx="21">
                        <c:v>21 years</c:v>
                      </c:pt>
                      <c:pt idx="22">
                        <c:v>22 years</c:v>
                      </c:pt>
                      <c:pt idx="23">
                        <c:v>23 years</c:v>
                      </c:pt>
                      <c:pt idx="24">
                        <c:v>24 years</c:v>
                      </c:pt>
                      <c:pt idx="25">
                        <c:v>25 years</c:v>
                      </c:pt>
                      <c:pt idx="26">
                        <c:v>26 years</c:v>
                      </c:pt>
                      <c:pt idx="27">
                        <c:v>27 years</c:v>
                      </c:pt>
                      <c:pt idx="28">
                        <c:v>28 years</c:v>
                      </c:pt>
                      <c:pt idx="29">
                        <c:v>29 years</c:v>
                      </c:pt>
                      <c:pt idx="30">
                        <c:v>30 years</c:v>
                      </c:pt>
                      <c:pt idx="31">
                        <c:v>31 years</c:v>
                      </c:pt>
                      <c:pt idx="32">
                        <c:v>32 years</c:v>
                      </c:pt>
                      <c:pt idx="33">
                        <c:v>33 years</c:v>
                      </c:pt>
                      <c:pt idx="34">
                        <c:v>34 years</c:v>
                      </c:pt>
                      <c:pt idx="35">
                        <c:v>35 years</c:v>
                      </c:pt>
                      <c:pt idx="36">
                        <c:v>36 years</c:v>
                      </c:pt>
                      <c:pt idx="37">
                        <c:v>37 years</c:v>
                      </c:pt>
                      <c:pt idx="38">
                        <c:v>38 years</c:v>
                      </c:pt>
                      <c:pt idx="39">
                        <c:v>39 years</c:v>
                      </c:pt>
                      <c:pt idx="40">
                        <c:v>40 years</c:v>
                      </c:pt>
                      <c:pt idx="41">
                        <c:v>41 years</c:v>
                      </c:pt>
                      <c:pt idx="42">
                        <c:v>42 years</c:v>
                      </c:pt>
                      <c:pt idx="43">
                        <c:v>43 years</c:v>
                      </c:pt>
                      <c:pt idx="44">
                        <c:v>44 years</c:v>
                      </c:pt>
                      <c:pt idx="45">
                        <c:v>45 years</c:v>
                      </c:pt>
                      <c:pt idx="46">
                        <c:v>46 years</c:v>
                      </c:pt>
                      <c:pt idx="47">
                        <c:v>47 years</c:v>
                      </c:pt>
                      <c:pt idx="48">
                        <c:v>48 years</c:v>
                      </c:pt>
                      <c:pt idx="49">
                        <c:v>49 years</c:v>
                      </c:pt>
                      <c:pt idx="50">
                        <c:v>50 years</c:v>
                      </c:pt>
                      <c:pt idx="51">
                        <c:v>51 years</c:v>
                      </c:pt>
                      <c:pt idx="52">
                        <c:v>52 years</c:v>
                      </c:pt>
                      <c:pt idx="53">
                        <c:v>53 years</c:v>
                      </c:pt>
                      <c:pt idx="54">
                        <c:v>54 years</c:v>
                      </c:pt>
                      <c:pt idx="55">
                        <c:v>55 years</c:v>
                      </c:pt>
                      <c:pt idx="56">
                        <c:v>56 years</c:v>
                      </c:pt>
                      <c:pt idx="57">
                        <c:v>57 years</c:v>
                      </c:pt>
                      <c:pt idx="58">
                        <c:v>58 years</c:v>
                      </c:pt>
                      <c:pt idx="59">
                        <c:v>59 years</c:v>
                      </c:pt>
                      <c:pt idx="60">
                        <c:v>60 years</c:v>
                      </c:pt>
                      <c:pt idx="61">
                        <c:v>61 years</c:v>
                      </c:pt>
                      <c:pt idx="62">
                        <c:v>62 years</c:v>
                      </c:pt>
                      <c:pt idx="63">
                        <c:v>63 years</c:v>
                      </c:pt>
                      <c:pt idx="64">
                        <c:v>64 years</c:v>
                      </c:pt>
                      <c:pt idx="65">
                        <c:v>65 years</c:v>
                      </c:pt>
                      <c:pt idx="66">
                        <c:v>66 years</c:v>
                      </c:pt>
                      <c:pt idx="67">
                        <c:v>67 years</c:v>
                      </c:pt>
                      <c:pt idx="68">
                        <c:v>68 years</c:v>
                      </c:pt>
                      <c:pt idx="69">
                        <c:v>69 years</c:v>
                      </c:pt>
                      <c:pt idx="70">
                        <c:v>70 years</c:v>
                      </c:pt>
                      <c:pt idx="71">
                        <c:v>71 years</c:v>
                      </c:pt>
                      <c:pt idx="72">
                        <c:v>72 years</c:v>
                      </c:pt>
                      <c:pt idx="73">
                        <c:v>73 years</c:v>
                      </c:pt>
                      <c:pt idx="74">
                        <c:v>74 years</c:v>
                      </c:pt>
                      <c:pt idx="75">
                        <c:v>75 years</c:v>
                      </c:pt>
                      <c:pt idx="76">
                        <c:v>76 years</c:v>
                      </c:pt>
                      <c:pt idx="77">
                        <c:v>77 years</c:v>
                      </c:pt>
                      <c:pt idx="78">
                        <c:v>78 years</c:v>
                      </c:pt>
                      <c:pt idx="79">
                        <c:v>79 years</c:v>
                      </c:pt>
                      <c:pt idx="80">
                        <c:v>80 years</c:v>
                      </c:pt>
                      <c:pt idx="81">
                        <c:v>81 years</c:v>
                      </c:pt>
                      <c:pt idx="82">
                        <c:v>82 years</c:v>
                      </c:pt>
                      <c:pt idx="83">
                        <c:v>83 years</c:v>
                      </c:pt>
                      <c:pt idx="84">
                        <c:v>84 years</c:v>
                      </c:pt>
                      <c:pt idx="85">
                        <c:v>85 plus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D240-4736-83F5-8F0169FFF79B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2">
                      <a:lumMod val="50000"/>
                    </a:schemeClr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Sheet1!$A$2:$A$97</c15:sqref>
                        </c15:formulaRef>
                      </c:ext>
                    </c:extLst>
                    <c:strCache>
                      <c:ptCount val="86"/>
                      <c:pt idx="0">
                        <c:v>&lt; 1 year</c:v>
                      </c:pt>
                      <c:pt idx="1">
                        <c:v>1 year</c:v>
                      </c:pt>
                      <c:pt idx="2">
                        <c:v>2 years</c:v>
                      </c:pt>
                      <c:pt idx="3">
                        <c:v>3 years</c:v>
                      </c:pt>
                      <c:pt idx="4">
                        <c:v>4 years</c:v>
                      </c:pt>
                      <c:pt idx="5">
                        <c:v>5 years</c:v>
                      </c:pt>
                      <c:pt idx="6">
                        <c:v>6 years</c:v>
                      </c:pt>
                      <c:pt idx="7">
                        <c:v>7 years</c:v>
                      </c:pt>
                      <c:pt idx="8">
                        <c:v>8 years</c:v>
                      </c:pt>
                      <c:pt idx="9">
                        <c:v>9 years</c:v>
                      </c:pt>
                      <c:pt idx="10">
                        <c:v>10 years</c:v>
                      </c:pt>
                      <c:pt idx="11">
                        <c:v>11 years</c:v>
                      </c:pt>
                      <c:pt idx="12">
                        <c:v>12 years</c:v>
                      </c:pt>
                      <c:pt idx="13">
                        <c:v>13 years</c:v>
                      </c:pt>
                      <c:pt idx="14">
                        <c:v>14 years</c:v>
                      </c:pt>
                      <c:pt idx="15">
                        <c:v>15 years</c:v>
                      </c:pt>
                      <c:pt idx="16">
                        <c:v>16 years</c:v>
                      </c:pt>
                      <c:pt idx="17">
                        <c:v>17 years</c:v>
                      </c:pt>
                      <c:pt idx="18">
                        <c:v>18 years</c:v>
                      </c:pt>
                      <c:pt idx="19">
                        <c:v>19 years</c:v>
                      </c:pt>
                      <c:pt idx="20">
                        <c:v>20 years</c:v>
                      </c:pt>
                      <c:pt idx="21">
                        <c:v>21 years</c:v>
                      </c:pt>
                      <c:pt idx="22">
                        <c:v>22 years</c:v>
                      </c:pt>
                      <c:pt idx="23">
                        <c:v>23 years</c:v>
                      </c:pt>
                      <c:pt idx="24">
                        <c:v>24 years</c:v>
                      </c:pt>
                      <c:pt idx="25">
                        <c:v>25 years</c:v>
                      </c:pt>
                      <c:pt idx="26">
                        <c:v>26 years</c:v>
                      </c:pt>
                      <c:pt idx="27">
                        <c:v>27 years</c:v>
                      </c:pt>
                      <c:pt idx="28">
                        <c:v>28 years</c:v>
                      </c:pt>
                      <c:pt idx="29">
                        <c:v>29 years</c:v>
                      </c:pt>
                      <c:pt idx="30">
                        <c:v>30 years</c:v>
                      </c:pt>
                      <c:pt idx="31">
                        <c:v>31 years</c:v>
                      </c:pt>
                      <c:pt idx="32">
                        <c:v>32 years</c:v>
                      </c:pt>
                      <c:pt idx="33">
                        <c:v>33 years</c:v>
                      </c:pt>
                      <c:pt idx="34">
                        <c:v>34 years</c:v>
                      </c:pt>
                      <c:pt idx="35">
                        <c:v>35 years</c:v>
                      </c:pt>
                      <c:pt idx="36">
                        <c:v>36 years</c:v>
                      </c:pt>
                      <c:pt idx="37">
                        <c:v>37 years</c:v>
                      </c:pt>
                      <c:pt idx="38">
                        <c:v>38 years</c:v>
                      </c:pt>
                      <c:pt idx="39">
                        <c:v>39 years</c:v>
                      </c:pt>
                      <c:pt idx="40">
                        <c:v>40 years</c:v>
                      </c:pt>
                      <c:pt idx="41">
                        <c:v>41 years</c:v>
                      </c:pt>
                      <c:pt idx="42">
                        <c:v>42 years</c:v>
                      </c:pt>
                      <c:pt idx="43">
                        <c:v>43 years</c:v>
                      </c:pt>
                      <c:pt idx="44">
                        <c:v>44 years</c:v>
                      </c:pt>
                      <c:pt idx="45">
                        <c:v>45 years</c:v>
                      </c:pt>
                      <c:pt idx="46">
                        <c:v>46 years</c:v>
                      </c:pt>
                      <c:pt idx="47">
                        <c:v>47 years</c:v>
                      </c:pt>
                      <c:pt idx="48">
                        <c:v>48 years</c:v>
                      </c:pt>
                      <c:pt idx="49">
                        <c:v>49 years</c:v>
                      </c:pt>
                      <c:pt idx="50">
                        <c:v>50 years</c:v>
                      </c:pt>
                      <c:pt idx="51">
                        <c:v>51 years</c:v>
                      </c:pt>
                      <c:pt idx="52">
                        <c:v>52 years</c:v>
                      </c:pt>
                      <c:pt idx="53">
                        <c:v>53 years</c:v>
                      </c:pt>
                      <c:pt idx="54">
                        <c:v>54 years</c:v>
                      </c:pt>
                      <c:pt idx="55">
                        <c:v>55 years</c:v>
                      </c:pt>
                      <c:pt idx="56">
                        <c:v>56 years</c:v>
                      </c:pt>
                      <c:pt idx="57">
                        <c:v>57 years</c:v>
                      </c:pt>
                      <c:pt idx="58">
                        <c:v>58 years</c:v>
                      </c:pt>
                      <c:pt idx="59">
                        <c:v>59 years</c:v>
                      </c:pt>
                      <c:pt idx="60">
                        <c:v>60 years</c:v>
                      </c:pt>
                      <c:pt idx="61">
                        <c:v>61 years</c:v>
                      </c:pt>
                      <c:pt idx="62">
                        <c:v>62 years</c:v>
                      </c:pt>
                      <c:pt idx="63">
                        <c:v>63 years</c:v>
                      </c:pt>
                      <c:pt idx="64">
                        <c:v>64 years</c:v>
                      </c:pt>
                      <c:pt idx="65">
                        <c:v>65 years</c:v>
                      </c:pt>
                      <c:pt idx="66">
                        <c:v>66 years</c:v>
                      </c:pt>
                      <c:pt idx="67">
                        <c:v>67 years</c:v>
                      </c:pt>
                      <c:pt idx="68">
                        <c:v>68 years</c:v>
                      </c:pt>
                      <c:pt idx="69">
                        <c:v>69 years</c:v>
                      </c:pt>
                      <c:pt idx="70">
                        <c:v>70 years</c:v>
                      </c:pt>
                      <c:pt idx="71">
                        <c:v>71 years</c:v>
                      </c:pt>
                      <c:pt idx="72">
                        <c:v>72 years</c:v>
                      </c:pt>
                      <c:pt idx="73">
                        <c:v>73 years</c:v>
                      </c:pt>
                      <c:pt idx="74">
                        <c:v>74 years</c:v>
                      </c:pt>
                      <c:pt idx="75">
                        <c:v>75 years</c:v>
                      </c:pt>
                      <c:pt idx="76">
                        <c:v>76 years</c:v>
                      </c:pt>
                      <c:pt idx="77">
                        <c:v>77 years</c:v>
                      </c:pt>
                      <c:pt idx="78">
                        <c:v>78 years</c:v>
                      </c:pt>
                      <c:pt idx="79">
                        <c:v>79 years</c:v>
                      </c:pt>
                      <c:pt idx="80">
                        <c:v>80 years</c:v>
                      </c:pt>
                      <c:pt idx="81">
                        <c:v>81 years</c:v>
                      </c:pt>
                      <c:pt idx="82">
                        <c:v>82 years</c:v>
                      </c:pt>
                      <c:pt idx="83">
                        <c:v>83 years</c:v>
                      </c:pt>
                      <c:pt idx="84">
                        <c:v>84 years</c:v>
                      </c:pt>
                      <c:pt idx="85">
                        <c:v>85 plus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D240-4736-83F5-8F0169FFF79B}"/>
                  </c:ext>
                </c:extLst>
              </c15:ser>
            </c15:filteredBarSeries>
          </c:ext>
        </c:extLst>
      </c:barChart>
      <c:catAx>
        <c:axId val="220211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aseline="0"/>
            </a:pPr>
            <a:endParaRPr lang="en-US"/>
          </a:p>
        </c:txPr>
        <c:crossAx val="220206536"/>
        <c:crosses val="autoZero"/>
        <c:auto val="1"/>
        <c:lblAlgn val="ctr"/>
        <c:lblOffset val="100"/>
        <c:tickLblSkip val="5"/>
        <c:noMultiLvlLbl val="0"/>
      </c:catAx>
      <c:valAx>
        <c:axId val="220206536"/>
        <c:scaling>
          <c:orientation val="minMax"/>
          <c:max val="1.0000000000000002E-2"/>
        </c:scaling>
        <c:delete val="0"/>
        <c:axPos val="b"/>
        <c:majorGridlines/>
        <c:numFmt formatCode="#,##0.00;[Red]#,##0.0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116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4447754841456"/>
          <c:y val="8.180798052417361E-2"/>
          <c:w val="0.84348561159584778"/>
          <c:h val="0.832499714709574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Sheet1!$B$2:$B$97</c:f>
              <c:numCache>
                <c:formatCode>#,##0.00;[Red]#,##0.00</c:formatCode>
                <c:ptCount val="96"/>
                <c:pt idx="0">
                  <c:v>-6.9573576193446797E-3</c:v>
                </c:pt>
                <c:pt idx="1">
                  <c:v>-7.0902759038661105E-3</c:v>
                </c:pt>
                <c:pt idx="2">
                  <c:v>-7.2550736720932048E-3</c:v>
                </c:pt>
                <c:pt idx="3">
                  <c:v>-7.3699443363309924E-3</c:v>
                </c:pt>
                <c:pt idx="4">
                  <c:v>-7.3548581981402244E-3</c:v>
                </c:pt>
                <c:pt idx="5">
                  <c:v>-7.2285596971205165E-3</c:v>
                </c:pt>
                <c:pt idx="6">
                  <c:v>-7.1814547113608898E-3</c:v>
                </c:pt>
                <c:pt idx="7">
                  <c:v>-7.3056627544326857E-3</c:v>
                </c:pt>
                <c:pt idx="8">
                  <c:v>-7.3230832373319555E-3</c:v>
                </c:pt>
                <c:pt idx="9">
                  <c:v>-7.310226920952294E-3</c:v>
                </c:pt>
                <c:pt idx="10">
                  <c:v>-7.5029671437498177E-3</c:v>
                </c:pt>
                <c:pt idx="11">
                  <c:v>-7.4880203694222443E-3</c:v>
                </c:pt>
                <c:pt idx="12">
                  <c:v>-7.4280590672829569E-3</c:v>
                </c:pt>
                <c:pt idx="13">
                  <c:v>-7.411683813357643E-3</c:v>
                </c:pt>
                <c:pt idx="14">
                  <c:v>-7.3494578484414501E-3</c:v>
                </c:pt>
                <c:pt idx="15">
                  <c:v>-7.3076835304490004E-3</c:v>
                </c:pt>
                <c:pt idx="16">
                  <c:v>-7.2326709310847441E-3</c:v>
                </c:pt>
                <c:pt idx="17">
                  <c:v>-7.3329780716187409E-3</c:v>
                </c:pt>
                <c:pt idx="18">
                  <c:v>-7.2606830675867699E-3</c:v>
                </c:pt>
                <c:pt idx="19">
                  <c:v>-7.0655736591149453E-3</c:v>
                </c:pt>
                <c:pt idx="20">
                  <c:v>-7.0005255759690707E-3</c:v>
                </c:pt>
                <c:pt idx="21">
                  <c:v>-6.9815372496088669E-3</c:v>
                </c:pt>
                <c:pt idx="22">
                  <c:v>-7.098080280204983E-3</c:v>
                </c:pt>
                <c:pt idx="23">
                  <c:v>-7.3225257818791785E-3</c:v>
                </c:pt>
                <c:pt idx="24">
                  <c:v>-7.4844317499449947E-3</c:v>
                </c:pt>
                <c:pt idx="25">
                  <c:v>-7.6486023807877156E-3</c:v>
                </c:pt>
                <c:pt idx="26">
                  <c:v>-7.8307509499824842E-3</c:v>
                </c:pt>
                <c:pt idx="27">
                  <c:v>-7.7730543106201014E-3</c:v>
                </c:pt>
                <c:pt idx="28">
                  <c:v>-7.7277958960477976E-3</c:v>
                </c:pt>
                <c:pt idx="29">
                  <c:v>-7.4872538681746764E-3</c:v>
                </c:pt>
                <c:pt idx="30">
                  <c:v>-7.4115792904602476E-3</c:v>
                </c:pt>
                <c:pt idx="31">
                  <c:v>-7.3484126194674941E-3</c:v>
                </c:pt>
                <c:pt idx="32">
                  <c:v>-7.3781319632936493E-3</c:v>
                </c:pt>
                <c:pt idx="33">
                  <c:v>-7.4183732787909623E-3</c:v>
                </c:pt>
                <c:pt idx="34">
                  <c:v>-7.1792248895497833E-3</c:v>
                </c:pt>
                <c:pt idx="35">
                  <c:v>-7.2826328760398507E-3</c:v>
                </c:pt>
                <c:pt idx="36">
                  <c:v>-7.2386984181678909E-3</c:v>
                </c:pt>
                <c:pt idx="37">
                  <c:v>-7.1216327730847968E-3</c:v>
                </c:pt>
                <c:pt idx="38">
                  <c:v>-7.2361550276645982E-3</c:v>
                </c:pt>
                <c:pt idx="39">
                  <c:v>-6.7372323974295035E-3</c:v>
                </c:pt>
                <c:pt idx="40">
                  <c:v>-6.5755703161242771E-3</c:v>
                </c:pt>
                <c:pt idx="41">
                  <c:v>-6.4892344028754942E-3</c:v>
                </c:pt>
                <c:pt idx="42">
                  <c:v>-6.3712628926816377E-3</c:v>
                </c:pt>
                <c:pt idx="43">
                  <c:v>-6.4990247142648842E-3</c:v>
                </c:pt>
                <c:pt idx="44">
                  <c:v>-6.2599460069553024E-3</c:v>
                </c:pt>
                <c:pt idx="45">
                  <c:v>-6.2490756256261574E-3</c:v>
                </c:pt>
                <c:pt idx="46">
                  <c:v>-6.4181239916806746E-3</c:v>
                </c:pt>
                <c:pt idx="47">
                  <c:v>-6.6171007473561369E-3</c:v>
                </c:pt>
                <c:pt idx="48">
                  <c:v>-6.539509916522788E-3</c:v>
                </c:pt>
                <c:pt idx="49">
                  <c:v>-6.1073077357918981E-3</c:v>
                </c:pt>
                <c:pt idx="50">
                  <c:v>-5.9056830667157459E-3</c:v>
                </c:pt>
                <c:pt idx="51">
                  <c:v>-5.755274617363448E-3</c:v>
                </c:pt>
                <c:pt idx="52">
                  <c:v>-5.78363516352346E-3</c:v>
                </c:pt>
                <c:pt idx="53">
                  <c:v>-6.0104150099061573E-3</c:v>
                </c:pt>
                <c:pt idx="54">
                  <c:v>-6.0252921023021344E-3</c:v>
                </c:pt>
                <c:pt idx="55">
                  <c:v>-5.9786748900636875E-3</c:v>
                </c:pt>
                <c:pt idx="56">
                  <c:v>-5.9044636329127972E-3</c:v>
                </c:pt>
                <c:pt idx="57">
                  <c:v>-5.8620273365701751E-3</c:v>
                </c:pt>
                <c:pt idx="58">
                  <c:v>-5.9015021508199211E-3</c:v>
                </c:pt>
                <c:pt idx="59">
                  <c:v>-5.592915716742251E-3</c:v>
                </c:pt>
                <c:pt idx="60">
                  <c:v>-5.4707981316183679E-3</c:v>
                </c:pt>
                <c:pt idx="61">
                  <c:v>-5.3234208462905434E-3</c:v>
                </c:pt>
                <c:pt idx="62">
                  <c:v>-5.0837498425623856E-3</c:v>
                </c:pt>
                <c:pt idx="63">
                  <c:v>-4.9568242041583043E-3</c:v>
                </c:pt>
                <c:pt idx="64">
                  <c:v>-4.6267757351487332E-3</c:v>
                </c:pt>
                <c:pt idx="65">
                  <c:v>-4.4141761618460415E-3</c:v>
                </c:pt>
                <c:pt idx="66">
                  <c:v>-4.1492802988797413E-3</c:v>
                </c:pt>
                <c:pt idx="67">
                  <c:v>-3.973333421597113E-3</c:v>
                </c:pt>
                <c:pt idx="68">
                  <c:v>-3.8490556965937207E-3</c:v>
                </c:pt>
                <c:pt idx="69">
                  <c:v>-3.6770806894121265E-3</c:v>
                </c:pt>
                <c:pt idx="70">
                  <c:v>-3.5958663981357298E-3</c:v>
                </c:pt>
                <c:pt idx="71">
                  <c:v>-3.6808086727525705E-3</c:v>
                </c:pt>
                <c:pt idx="72">
                  <c:v>-2.724946776069622E-3</c:v>
                </c:pt>
                <c:pt idx="73">
                  <c:v>-2.6608045580345098E-3</c:v>
                </c:pt>
                <c:pt idx="74">
                  <c:v>-2.52380988051465E-3</c:v>
                </c:pt>
                <c:pt idx="75">
                  <c:v>-2.4476823702448396E-3</c:v>
                </c:pt>
                <c:pt idx="76">
                  <c:v>-2.0880539212723083E-3</c:v>
                </c:pt>
                <c:pt idx="77">
                  <c:v>-1.9041284628218151E-3</c:v>
                </c:pt>
                <c:pt idx="78">
                  <c:v>-1.7495739385394911E-3</c:v>
                </c:pt>
                <c:pt idx="79">
                  <c:v>-1.5871105150208984E-3</c:v>
                </c:pt>
                <c:pt idx="80">
                  <c:v>-1.4532863653887059E-3</c:v>
                </c:pt>
                <c:pt idx="81">
                  <c:v>-1.2963974963978797E-3</c:v>
                </c:pt>
                <c:pt idx="82">
                  <c:v>-1.1878678879354272E-3</c:v>
                </c:pt>
                <c:pt idx="83">
                  <c:v>-1.1009396782680695E-3</c:v>
                </c:pt>
                <c:pt idx="84">
                  <c:v>-9.5154161692392945E-4</c:v>
                </c:pt>
                <c:pt idx="85">
                  <c:v>-5.0496056960798166E-3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4F-4CF7-BBD8-81A041562B3C}"/>
            </c:ext>
          </c:extLst>
        </c:ser>
        <c:ser>
          <c:idx val="6"/>
          <c:order val="5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F84260"/>
            </a:solidFill>
            <a:ln>
              <a:solidFill>
                <a:srgbClr val="FC8168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Sheet1!$C$2:$C$97</c:f>
              <c:numCache>
                <c:formatCode>_(* #,##0.00_);_(* \(#,##0.00\);_(* "-"??_);_(@_)</c:formatCode>
                <c:ptCount val="96"/>
                <c:pt idx="0">
                  <c:v>6.6537882843419995E-3</c:v>
                </c:pt>
                <c:pt idx="1">
                  <c:v>6.796427198321223E-3</c:v>
                </c:pt>
                <c:pt idx="2">
                  <c:v>6.9723392346380522E-3</c:v>
                </c:pt>
                <c:pt idx="3">
                  <c:v>7.0691622785921948E-3</c:v>
                </c:pt>
                <c:pt idx="4">
                  <c:v>7.003278012267156E-3</c:v>
                </c:pt>
                <c:pt idx="5">
                  <c:v>6.9478111947158796E-3</c:v>
                </c:pt>
                <c:pt idx="6">
                  <c:v>6.8927973097199849E-3</c:v>
                </c:pt>
                <c:pt idx="7">
                  <c:v>7.0227541121485396E-3</c:v>
                </c:pt>
                <c:pt idx="8">
                  <c:v>7.0782906116314123E-3</c:v>
                </c:pt>
                <c:pt idx="9">
                  <c:v>7.0548426416489948E-3</c:v>
                </c:pt>
                <c:pt idx="10">
                  <c:v>7.1954259386461045E-3</c:v>
                </c:pt>
                <c:pt idx="11">
                  <c:v>7.1731974024666356E-3</c:v>
                </c:pt>
                <c:pt idx="12">
                  <c:v>7.1199952476922648E-3</c:v>
                </c:pt>
                <c:pt idx="13">
                  <c:v>7.1056756107490647E-3</c:v>
                </c:pt>
                <c:pt idx="14">
                  <c:v>7.0925754076088142E-3</c:v>
                </c:pt>
                <c:pt idx="15">
                  <c:v>7.0646329530383847E-3</c:v>
                </c:pt>
                <c:pt idx="16">
                  <c:v>6.9870072812392376E-3</c:v>
                </c:pt>
                <c:pt idx="17">
                  <c:v>7.0968956873678326E-3</c:v>
                </c:pt>
                <c:pt idx="18">
                  <c:v>6.8498383988903847E-3</c:v>
                </c:pt>
                <c:pt idx="19">
                  <c:v>6.6108293735123993E-3</c:v>
                </c:pt>
                <c:pt idx="20">
                  <c:v>6.5594041079937541E-3</c:v>
                </c:pt>
                <c:pt idx="21">
                  <c:v>6.5988092403119029E-3</c:v>
                </c:pt>
                <c:pt idx="22">
                  <c:v>6.708767328372096E-3</c:v>
                </c:pt>
                <c:pt idx="23">
                  <c:v>6.8386196079032553E-3</c:v>
                </c:pt>
                <c:pt idx="24">
                  <c:v>7.0384673877236809E-3</c:v>
                </c:pt>
                <c:pt idx="25">
                  <c:v>7.1305172193634244E-3</c:v>
                </c:pt>
                <c:pt idx="26">
                  <c:v>7.4067712371800485E-3</c:v>
                </c:pt>
                <c:pt idx="27">
                  <c:v>7.5137330021815673E-3</c:v>
                </c:pt>
                <c:pt idx="28">
                  <c:v>7.4981939314354186E-3</c:v>
                </c:pt>
                <c:pt idx="29">
                  <c:v>7.2330890226743267E-3</c:v>
                </c:pt>
                <c:pt idx="30">
                  <c:v>7.1118424616954069E-3</c:v>
                </c:pt>
                <c:pt idx="31">
                  <c:v>7.1188803367867115E-3</c:v>
                </c:pt>
                <c:pt idx="32">
                  <c:v>7.1337225882168896E-3</c:v>
                </c:pt>
                <c:pt idx="33">
                  <c:v>7.2190481134575147E-3</c:v>
                </c:pt>
                <c:pt idx="34">
                  <c:v>7.0287815992316873E-3</c:v>
                </c:pt>
                <c:pt idx="35">
                  <c:v>7.1341755207722712E-3</c:v>
                </c:pt>
                <c:pt idx="36">
                  <c:v>7.114769102822484E-3</c:v>
                </c:pt>
                <c:pt idx="37">
                  <c:v>7.0708346449505251E-3</c:v>
                </c:pt>
                <c:pt idx="38">
                  <c:v>7.1425373525639208E-3</c:v>
                </c:pt>
                <c:pt idx="39">
                  <c:v>6.6773059362560143E-3</c:v>
                </c:pt>
                <c:pt idx="40">
                  <c:v>6.5423668757182687E-3</c:v>
                </c:pt>
                <c:pt idx="41">
                  <c:v>6.5202428624361953E-3</c:v>
                </c:pt>
                <c:pt idx="42">
                  <c:v>6.3881259201281314E-3</c:v>
                </c:pt>
                <c:pt idx="43">
                  <c:v>6.5112538932601723E-3</c:v>
                </c:pt>
                <c:pt idx="44">
                  <c:v>6.3316835555344963E-3</c:v>
                </c:pt>
                <c:pt idx="45">
                  <c:v>6.3869761682567791E-3</c:v>
                </c:pt>
                <c:pt idx="46">
                  <c:v>6.521497137204943E-3</c:v>
                </c:pt>
                <c:pt idx="47">
                  <c:v>6.7149690202842364E-3</c:v>
                </c:pt>
                <c:pt idx="48">
                  <c:v>6.6204803210385956E-3</c:v>
                </c:pt>
                <c:pt idx="49">
                  <c:v>6.1890098005894746E-3</c:v>
                </c:pt>
                <c:pt idx="50">
                  <c:v>5.9498962523140938E-3</c:v>
                </c:pt>
                <c:pt idx="51">
                  <c:v>5.8248868670289318E-3</c:v>
                </c:pt>
                <c:pt idx="52">
                  <c:v>5.8448507404314952E-3</c:v>
                </c:pt>
                <c:pt idx="53">
                  <c:v>6.1234739439224202E-3</c:v>
                </c:pt>
                <c:pt idx="54">
                  <c:v>6.2009950928241719E-3</c:v>
                </c:pt>
                <c:pt idx="55">
                  <c:v>6.1831565183353195E-3</c:v>
                </c:pt>
                <c:pt idx="56">
                  <c:v>6.128700088792201E-3</c:v>
                </c:pt>
                <c:pt idx="57">
                  <c:v>6.115495362754555E-3</c:v>
                </c:pt>
                <c:pt idx="58">
                  <c:v>6.1327067998590331E-3</c:v>
                </c:pt>
                <c:pt idx="59">
                  <c:v>5.8794826604352439E-3</c:v>
                </c:pt>
                <c:pt idx="60">
                  <c:v>5.7869798962401197E-3</c:v>
                </c:pt>
                <c:pt idx="61">
                  <c:v>5.7193187406593552E-3</c:v>
                </c:pt>
                <c:pt idx="62">
                  <c:v>5.4879398867912496E-3</c:v>
                </c:pt>
                <c:pt idx="63">
                  <c:v>5.4031718170034016E-3</c:v>
                </c:pt>
                <c:pt idx="64">
                  <c:v>5.1476830148027069E-3</c:v>
                </c:pt>
                <c:pt idx="65">
                  <c:v>4.9337246438338721E-3</c:v>
                </c:pt>
                <c:pt idx="66">
                  <c:v>4.6565996018722838E-3</c:v>
                </c:pt>
                <c:pt idx="67">
                  <c:v>4.5064350392805758E-3</c:v>
                </c:pt>
                <c:pt idx="68">
                  <c:v>4.3790216273553147E-3</c:v>
                </c:pt>
                <c:pt idx="69">
                  <c:v>4.1921695277777442E-3</c:v>
                </c:pt>
                <c:pt idx="70">
                  <c:v>4.09464966450763E-3</c:v>
                </c:pt>
                <c:pt idx="71">
                  <c:v>4.1904623204536157E-3</c:v>
                </c:pt>
                <c:pt idx="72">
                  <c:v>3.1515395613069472E-3</c:v>
                </c:pt>
                <c:pt idx="73">
                  <c:v>3.120496260780448E-3</c:v>
                </c:pt>
                <c:pt idx="74">
                  <c:v>3.0097019895410906E-3</c:v>
                </c:pt>
                <c:pt idx="75">
                  <c:v>2.9295329272386495E-3</c:v>
                </c:pt>
                <c:pt idx="76">
                  <c:v>2.5501844916241447E-3</c:v>
                </c:pt>
                <c:pt idx="77">
                  <c:v>2.3815193761934118E-3</c:v>
                </c:pt>
                <c:pt idx="78">
                  <c:v>2.2073145472007111E-3</c:v>
                </c:pt>
                <c:pt idx="79">
                  <c:v>2.0111947507207291E-3</c:v>
                </c:pt>
                <c:pt idx="80">
                  <c:v>1.9115147475711057E-3</c:v>
                </c:pt>
                <c:pt idx="81">
                  <c:v>1.7450794539514793E-3</c:v>
                </c:pt>
                <c:pt idx="82">
                  <c:v>1.6362711177626385E-3</c:v>
                </c:pt>
                <c:pt idx="83">
                  <c:v>1.5630354076541072E-3</c:v>
                </c:pt>
                <c:pt idx="84">
                  <c:v>1.3683440907718649E-3</c:v>
                </c:pt>
                <c:pt idx="85">
                  <c:v>8.9041662652697071E-3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4F-4CF7-BBD8-81A041562B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0211632"/>
        <c:axId val="220206536"/>
        <c:extLst>
          <c:ext xmlns:c15="http://schemas.microsoft.com/office/drawing/2012/chart" uri="{02D57815-91ED-43cb-92C2-25804820EDAC}">
            <c15:filteredBarSeries>
              <c15:ser>
                <c:idx val="4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accent1"/>
                    </a:solidFill>
                  </a:ln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Sheet1!$A$2:$A$97</c15:sqref>
                        </c15:formulaRef>
                      </c:ext>
                    </c:extLst>
                    <c:strCache>
                      <c:ptCount val="86"/>
                      <c:pt idx="0">
                        <c:v>&lt; 1 year</c:v>
                      </c:pt>
                      <c:pt idx="1">
                        <c:v>1 year</c:v>
                      </c:pt>
                      <c:pt idx="2">
                        <c:v>2 years</c:v>
                      </c:pt>
                      <c:pt idx="3">
                        <c:v>3 years</c:v>
                      </c:pt>
                      <c:pt idx="4">
                        <c:v>4 years</c:v>
                      </c:pt>
                      <c:pt idx="5">
                        <c:v>5 years</c:v>
                      </c:pt>
                      <c:pt idx="6">
                        <c:v>6 years</c:v>
                      </c:pt>
                      <c:pt idx="7">
                        <c:v>7 years</c:v>
                      </c:pt>
                      <c:pt idx="8">
                        <c:v>8 years</c:v>
                      </c:pt>
                      <c:pt idx="9">
                        <c:v>9 years</c:v>
                      </c:pt>
                      <c:pt idx="10">
                        <c:v>10 years</c:v>
                      </c:pt>
                      <c:pt idx="11">
                        <c:v>11 years</c:v>
                      </c:pt>
                      <c:pt idx="12">
                        <c:v>12 years</c:v>
                      </c:pt>
                      <c:pt idx="13">
                        <c:v>13 years</c:v>
                      </c:pt>
                      <c:pt idx="14">
                        <c:v>14 years</c:v>
                      </c:pt>
                      <c:pt idx="15">
                        <c:v>15 years</c:v>
                      </c:pt>
                      <c:pt idx="16">
                        <c:v>16 years</c:v>
                      </c:pt>
                      <c:pt idx="17">
                        <c:v>17 years</c:v>
                      </c:pt>
                      <c:pt idx="18">
                        <c:v>18 years</c:v>
                      </c:pt>
                      <c:pt idx="19">
                        <c:v>19 years</c:v>
                      </c:pt>
                      <c:pt idx="20">
                        <c:v>20 years</c:v>
                      </c:pt>
                      <c:pt idx="21">
                        <c:v>21 years</c:v>
                      </c:pt>
                      <c:pt idx="22">
                        <c:v>22 years</c:v>
                      </c:pt>
                      <c:pt idx="23">
                        <c:v>23 years</c:v>
                      </c:pt>
                      <c:pt idx="24">
                        <c:v>24 years</c:v>
                      </c:pt>
                      <c:pt idx="25">
                        <c:v>25 years</c:v>
                      </c:pt>
                      <c:pt idx="26">
                        <c:v>26 years</c:v>
                      </c:pt>
                      <c:pt idx="27">
                        <c:v>27 years</c:v>
                      </c:pt>
                      <c:pt idx="28">
                        <c:v>28 years</c:v>
                      </c:pt>
                      <c:pt idx="29">
                        <c:v>29 years</c:v>
                      </c:pt>
                      <c:pt idx="30">
                        <c:v>30 years</c:v>
                      </c:pt>
                      <c:pt idx="31">
                        <c:v>31 years</c:v>
                      </c:pt>
                      <c:pt idx="32">
                        <c:v>32 years</c:v>
                      </c:pt>
                      <c:pt idx="33">
                        <c:v>33 years</c:v>
                      </c:pt>
                      <c:pt idx="34">
                        <c:v>34 years</c:v>
                      </c:pt>
                      <c:pt idx="35">
                        <c:v>35 years</c:v>
                      </c:pt>
                      <c:pt idx="36">
                        <c:v>36 years</c:v>
                      </c:pt>
                      <c:pt idx="37">
                        <c:v>37 years</c:v>
                      </c:pt>
                      <c:pt idx="38">
                        <c:v>38 years</c:v>
                      </c:pt>
                      <c:pt idx="39">
                        <c:v>39 years</c:v>
                      </c:pt>
                      <c:pt idx="40">
                        <c:v>40 years</c:v>
                      </c:pt>
                      <c:pt idx="41">
                        <c:v>41 years</c:v>
                      </c:pt>
                      <c:pt idx="42">
                        <c:v>42 years</c:v>
                      </c:pt>
                      <c:pt idx="43">
                        <c:v>43 years</c:v>
                      </c:pt>
                      <c:pt idx="44">
                        <c:v>44 years</c:v>
                      </c:pt>
                      <c:pt idx="45">
                        <c:v>45 years</c:v>
                      </c:pt>
                      <c:pt idx="46">
                        <c:v>46 years</c:v>
                      </c:pt>
                      <c:pt idx="47">
                        <c:v>47 years</c:v>
                      </c:pt>
                      <c:pt idx="48">
                        <c:v>48 years</c:v>
                      </c:pt>
                      <c:pt idx="49">
                        <c:v>49 years</c:v>
                      </c:pt>
                      <c:pt idx="50">
                        <c:v>50 years</c:v>
                      </c:pt>
                      <c:pt idx="51">
                        <c:v>51 years</c:v>
                      </c:pt>
                      <c:pt idx="52">
                        <c:v>52 years</c:v>
                      </c:pt>
                      <c:pt idx="53">
                        <c:v>53 years</c:v>
                      </c:pt>
                      <c:pt idx="54">
                        <c:v>54 years</c:v>
                      </c:pt>
                      <c:pt idx="55">
                        <c:v>55 years</c:v>
                      </c:pt>
                      <c:pt idx="56">
                        <c:v>56 years</c:v>
                      </c:pt>
                      <c:pt idx="57">
                        <c:v>57 years</c:v>
                      </c:pt>
                      <c:pt idx="58">
                        <c:v>58 years</c:v>
                      </c:pt>
                      <c:pt idx="59">
                        <c:v>59 years</c:v>
                      </c:pt>
                      <c:pt idx="60">
                        <c:v>60 years</c:v>
                      </c:pt>
                      <c:pt idx="61">
                        <c:v>61 years</c:v>
                      </c:pt>
                      <c:pt idx="62">
                        <c:v>62 years</c:v>
                      </c:pt>
                      <c:pt idx="63">
                        <c:v>63 years</c:v>
                      </c:pt>
                      <c:pt idx="64">
                        <c:v>64 years</c:v>
                      </c:pt>
                      <c:pt idx="65">
                        <c:v>65 years</c:v>
                      </c:pt>
                      <c:pt idx="66">
                        <c:v>66 years</c:v>
                      </c:pt>
                      <c:pt idx="67">
                        <c:v>67 years</c:v>
                      </c:pt>
                      <c:pt idx="68">
                        <c:v>68 years</c:v>
                      </c:pt>
                      <c:pt idx="69">
                        <c:v>69 years</c:v>
                      </c:pt>
                      <c:pt idx="70">
                        <c:v>70 years</c:v>
                      </c:pt>
                      <c:pt idx="71">
                        <c:v>71 years</c:v>
                      </c:pt>
                      <c:pt idx="72">
                        <c:v>72 years</c:v>
                      </c:pt>
                      <c:pt idx="73">
                        <c:v>73 years</c:v>
                      </c:pt>
                      <c:pt idx="74">
                        <c:v>74 years</c:v>
                      </c:pt>
                      <c:pt idx="75">
                        <c:v>75 years</c:v>
                      </c:pt>
                      <c:pt idx="76">
                        <c:v>76 years</c:v>
                      </c:pt>
                      <c:pt idx="77">
                        <c:v>77 years</c:v>
                      </c:pt>
                      <c:pt idx="78">
                        <c:v>78 years</c:v>
                      </c:pt>
                      <c:pt idx="79">
                        <c:v>79 years</c:v>
                      </c:pt>
                      <c:pt idx="80">
                        <c:v>80 years</c:v>
                      </c:pt>
                      <c:pt idx="81">
                        <c:v>81 years</c:v>
                      </c:pt>
                      <c:pt idx="82">
                        <c:v>82 years</c:v>
                      </c:pt>
                      <c:pt idx="83">
                        <c:v>83 years</c:v>
                      </c:pt>
                      <c:pt idx="84">
                        <c:v>84 years</c:v>
                      </c:pt>
                      <c:pt idx="85">
                        <c:v>85 plus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964F-4CF7-BBD8-81A041562B3C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accent1"/>
                    </a:solidFill>
                  </a:ln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Sheet1!$A$2:$A$97</c15:sqref>
                        </c15:formulaRef>
                      </c:ext>
                    </c:extLst>
                    <c:strCache>
                      <c:ptCount val="86"/>
                      <c:pt idx="0">
                        <c:v>&lt; 1 year</c:v>
                      </c:pt>
                      <c:pt idx="1">
                        <c:v>1 year</c:v>
                      </c:pt>
                      <c:pt idx="2">
                        <c:v>2 years</c:v>
                      </c:pt>
                      <c:pt idx="3">
                        <c:v>3 years</c:v>
                      </c:pt>
                      <c:pt idx="4">
                        <c:v>4 years</c:v>
                      </c:pt>
                      <c:pt idx="5">
                        <c:v>5 years</c:v>
                      </c:pt>
                      <c:pt idx="6">
                        <c:v>6 years</c:v>
                      </c:pt>
                      <c:pt idx="7">
                        <c:v>7 years</c:v>
                      </c:pt>
                      <c:pt idx="8">
                        <c:v>8 years</c:v>
                      </c:pt>
                      <c:pt idx="9">
                        <c:v>9 years</c:v>
                      </c:pt>
                      <c:pt idx="10">
                        <c:v>10 years</c:v>
                      </c:pt>
                      <c:pt idx="11">
                        <c:v>11 years</c:v>
                      </c:pt>
                      <c:pt idx="12">
                        <c:v>12 years</c:v>
                      </c:pt>
                      <c:pt idx="13">
                        <c:v>13 years</c:v>
                      </c:pt>
                      <c:pt idx="14">
                        <c:v>14 years</c:v>
                      </c:pt>
                      <c:pt idx="15">
                        <c:v>15 years</c:v>
                      </c:pt>
                      <c:pt idx="16">
                        <c:v>16 years</c:v>
                      </c:pt>
                      <c:pt idx="17">
                        <c:v>17 years</c:v>
                      </c:pt>
                      <c:pt idx="18">
                        <c:v>18 years</c:v>
                      </c:pt>
                      <c:pt idx="19">
                        <c:v>19 years</c:v>
                      </c:pt>
                      <c:pt idx="20">
                        <c:v>20 years</c:v>
                      </c:pt>
                      <c:pt idx="21">
                        <c:v>21 years</c:v>
                      </c:pt>
                      <c:pt idx="22">
                        <c:v>22 years</c:v>
                      </c:pt>
                      <c:pt idx="23">
                        <c:v>23 years</c:v>
                      </c:pt>
                      <c:pt idx="24">
                        <c:v>24 years</c:v>
                      </c:pt>
                      <c:pt idx="25">
                        <c:v>25 years</c:v>
                      </c:pt>
                      <c:pt idx="26">
                        <c:v>26 years</c:v>
                      </c:pt>
                      <c:pt idx="27">
                        <c:v>27 years</c:v>
                      </c:pt>
                      <c:pt idx="28">
                        <c:v>28 years</c:v>
                      </c:pt>
                      <c:pt idx="29">
                        <c:v>29 years</c:v>
                      </c:pt>
                      <c:pt idx="30">
                        <c:v>30 years</c:v>
                      </c:pt>
                      <c:pt idx="31">
                        <c:v>31 years</c:v>
                      </c:pt>
                      <c:pt idx="32">
                        <c:v>32 years</c:v>
                      </c:pt>
                      <c:pt idx="33">
                        <c:v>33 years</c:v>
                      </c:pt>
                      <c:pt idx="34">
                        <c:v>34 years</c:v>
                      </c:pt>
                      <c:pt idx="35">
                        <c:v>35 years</c:v>
                      </c:pt>
                      <c:pt idx="36">
                        <c:v>36 years</c:v>
                      </c:pt>
                      <c:pt idx="37">
                        <c:v>37 years</c:v>
                      </c:pt>
                      <c:pt idx="38">
                        <c:v>38 years</c:v>
                      </c:pt>
                      <c:pt idx="39">
                        <c:v>39 years</c:v>
                      </c:pt>
                      <c:pt idx="40">
                        <c:v>40 years</c:v>
                      </c:pt>
                      <c:pt idx="41">
                        <c:v>41 years</c:v>
                      </c:pt>
                      <c:pt idx="42">
                        <c:v>42 years</c:v>
                      </c:pt>
                      <c:pt idx="43">
                        <c:v>43 years</c:v>
                      </c:pt>
                      <c:pt idx="44">
                        <c:v>44 years</c:v>
                      </c:pt>
                      <c:pt idx="45">
                        <c:v>45 years</c:v>
                      </c:pt>
                      <c:pt idx="46">
                        <c:v>46 years</c:v>
                      </c:pt>
                      <c:pt idx="47">
                        <c:v>47 years</c:v>
                      </c:pt>
                      <c:pt idx="48">
                        <c:v>48 years</c:v>
                      </c:pt>
                      <c:pt idx="49">
                        <c:v>49 years</c:v>
                      </c:pt>
                      <c:pt idx="50">
                        <c:v>50 years</c:v>
                      </c:pt>
                      <c:pt idx="51">
                        <c:v>51 years</c:v>
                      </c:pt>
                      <c:pt idx="52">
                        <c:v>52 years</c:v>
                      </c:pt>
                      <c:pt idx="53">
                        <c:v>53 years</c:v>
                      </c:pt>
                      <c:pt idx="54">
                        <c:v>54 years</c:v>
                      </c:pt>
                      <c:pt idx="55">
                        <c:v>55 years</c:v>
                      </c:pt>
                      <c:pt idx="56">
                        <c:v>56 years</c:v>
                      </c:pt>
                      <c:pt idx="57">
                        <c:v>57 years</c:v>
                      </c:pt>
                      <c:pt idx="58">
                        <c:v>58 years</c:v>
                      </c:pt>
                      <c:pt idx="59">
                        <c:v>59 years</c:v>
                      </c:pt>
                      <c:pt idx="60">
                        <c:v>60 years</c:v>
                      </c:pt>
                      <c:pt idx="61">
                        <c:v>61 years</c:v>
                      </c:pt>
                      <c:pt idx="62">
                        <c:v>62 years</c:v>
                      </c:pt>
                      <c:pt idx="63">
                        <c:v>63 years</c:v>
                      </c:pt>
                      <c:pt idx="64">
                        <c:v>64 years</c:v>
                      </c:pt>
                      <c:pt idx="65">
                        <c:v>65 years</c:v>
                      </c:pt>
                      <c:pt idx="66">
                        <c:v>66 years</c:v>
                      </c:pt>
                      <c:pt idx="67">
                        <c:v>67 years</c:v>
                      </c:pt>
                      <c:pt idx="68">
                        <c:v>68 years</c:v>
                      </c:pt>
                      <c:pt idx="69">
                        <c:v>69 years</c:v>
                      </c:pt>
                      <c:pt idx="70">
                        <c:v>70 years</c:v>
                      </c:pt>
                      <c:pt idx="71">
                        <c:v>71 years</c:v>
                      </c:pt>
                      <c:pt idx="72">
                        <c:v>72 years</c:v>
                      </c:pt>
                      <c:pt idx="73">
                        <c:v>73 years</c:v>
                      </c:pt>
                      <c:pt idx="74">
                        <c:v>74 years</c:v>
                      </c:pt>
                      <c:pt idx="75">
                        <c:v>75 years</c:v>
                      </c:pt>
                      <c:pt idx="76">
                        <c:v>76 years</c:v>
                      </c:pt>
                      <c:pt idx="77">
                        <c:v>77 years</c:v>
                      </c:pt>
                      <c:pt idx="78">
                        <c:v>78 years</c:v>
                      </c:pt>
                      <c:pt idx="79">
                        <c:v>79 years</c:v>
                      </c:pt>
                      <c:pt idx="80">
                        <c:v>80 years</c:v>
                      </c:pt>
                      <c:pt idx="81">
                        <c:v>81 years</c:v>
                      </c:pt>
                      <c:pt idx="82">
                        <c:v>82 years</c:v>
                      </c:pt>
                      <c:pt idx="83">
                        <c:v>83 years</c:v>
                      </c:pt>
                      <c:pt idx="84">
                        <c:v>84 years</c:v>
                      </c:pt>
                      <c:pt idx="85">
                        <c:v>85 plus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964F-4CF7-BBD8-81A041562B3C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1">
                      <a:lumMod val="75000"/>
                    </a:schemeClr>
                  </a:solidFill>
                  <a:ln>
                    <a:solidFill>
                      <a:schemeClr val="accent1"/>
                    </a:solidFill>
                  </a:ln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Sheet1!$A$2:$A$97</c15:sqref>
                        </c15:formulaRef>
                      </c:ext>
                    </c:extLst>
                    <c:strCache>
                      <c:ptCount val="86"/>
                      <c:pt idx="0">
                        <c:v>&lt; 1 year</c:v>
                      </c:pt>
                      <c:pt idx="1">
                        <c:v>1 year</c:v>
                      </c:pt>
                      <c:pt idx="2">
                        <c:v>2 years</c:v>
                      </c:pt>
                      <c:pt idx="3">
                        <c:v>3 years</c:v>
                      </c:pt>
                      <c:pt idx="4">
                        <c:v>4 years</c:v>
                      </c:pt>
                      <c:pt idx="5">
                        <c:v>5 years</c:v>
                      </c:pt>
                      <c:pt idx="6">
                        <c:v>6 years</c:v>
                      </c:pt>
                      <c:pt idx="7">
                        <c:v>7 years</c:v>
                      </c:pt>
                      <c:pt idx="8">
                        <c:v>8 years</c:v>
                      </c:pt>
                      <c:pt idx="9">
                        <c:v>9 years</c:v>
                      </c:pt>
                      <c:pt idx="10">
                        <c:v>10 years</c:v>
                      </c:pt>
                      <c:pt idx="11">
                        <c:v>11 years</c:v>
                      </c:pt>
                      <c:pt idx="12">
                        <c:v>12 years</c:v>
                      </c:pt>
                      <c:pt idx="13">
                        <c:v>13 years</c:v>
                      </c:pt>
                      <c:pt idx="14">
                        <c:v>14 years</c:v>
                      </c:pt>
                      <c:pt idx="15">
                        <c:v>15 years</c:v>
                      </c:pt>
                      <c:pt idx="16">
                        <c:v>16 years</c:v>
                      </c:pt>
                      <c:pt idx="17">
                        <c:v>17 years</c:v>
                      </c:pt>
                      <c:pt idx="18">
                        <c:v>18 years</c:v>
                      </c:pt>
                      <c:pt idx="19">
                        <c:v>19 years</c:v>
                      </c:pt>
                      <c:pt idx="20">
                        <c:v>20 years</c:v>
                      </c:pt>
                      <c:pt idx="21">
                        <c:v>21 years</c:v>
                      </c:pt>
                      <c:pt idx="22">
                        <c:v>22 years</c:v>
                      </c:pt>
                      <c:pt idx="23">
                        <c:v>23 years</c:v>
                      </c:pt>
                      <c:pt idx="24">
                        <c:v>24 years</c:v>
                      </c:pt>
                      <c:pt idx="25">
                        <c:v>25 years</c:v>
                      </c:pt>
                      <c:pt idx="26">
                        <c:v>26 years</c:v>
                      </c:pt>
                      <c:pt idx="27">
                        <c:v>27 years</c:v>
                      </c:pt>
                      <c:pt idx="28">
                        <c:v>28 years</c:v>
                      </c:pt>
                      <c:pt idx="29">
                        <c:v>29 years</c:v>
                      </c:pt>
                      <c:pt idx="30">
                        <c:v>30 years</c:v>
                      </c:pt>
                      <c:pt idx="31">
                        <c:v>31 years</c:v>
                      </c:pt>
                      <c:pt idx="32">
                        <c:v>32 years</c:v>
                      </c:pt>
                      <c:pt idx="33">
                        <c:v>33 years</c:v>
                      </c:pt>
                      <c:pt idx="34">
                        <c:v>34 years</c:v>
                      </c:pt>
                      <c:pt idx="35">
                        <c:v>35 years</c:v>
                      </c:pt>
                      <c:pt idx="36">
                        <c:v>36 years</c:v>
                      </c:pt>
                      <c:pt idx="37">
                        <c:v>37 years</c:v>
                      </c:pt>
                      <c:pt idx="38">
                        <c:v>38 years</c:v>
                      </c:pt>
                      <c:pt idx="39">
                        <c:v>39 years</c:v>
                      </c:pt>
                      <c:pt idx="40">
                        <c:v>40 years</c:v>
                      </c:pt>
                      <c:pt idx="41">
                        <c:v>41 years</c:v>
                      </c:pt>
                      <c:pt idx="42">
                        <c:v>42 years</c:v>
                      </c:pt>
                      <c:pt idx="43">
                        <c:v>43 years</c:v>
                      </c:pt>
                      <c:pt idx="44">
                        <c:v>44 years</c:v>
                      </c:pt>
                      <c:pt idx="45">
                        <c:v>45 years</c:v>
                      </c:pt>
                      <c:pt idx="46">
                        <c:v>46 years</c:v>
                      </c:pt>
                      <c:pt idx="47">
                        <c:v>47 years</c:v>
                      </c:pt>
                      <c:pt idx="48">
                        <c:v>48 years</c:v>
                      </c:pt>
                      <c:pt idx="49">
                        <c:v>49 years</c:v>
                      </c:pt>
                      <c:pt idx="50">
                        <c:v>50 years</c:v>
                      </c:pt>
                      <c:pt idx="51">
                        <c:v>51 years</c:v>
                      </c:pt>
                      <c:pt idx="52">
                        <c:v>52 years</c:v>
                      </c:pt>
                      <c:pt idx="53">
                        <c:v>53 years</c:v>
                      </c:pt>
                      <c:pt idx="54">
                        <c:v>54 years</c:v>
                      </c:pt>
                      <c:pt idx="55">
                        <c:v>55 years</c:v>
                      </c:pt>
                      <c:pt idx="56">
                        <c:v>56 years</c:v>
                      </c:pt>
                      <c:pt idx="57">
                        <c:v>57 years</c:v>
                      </c:pt>
                      <c:pt idx="58">
                        <c:v>58 years</c:v>
                      </c:pt>
                      <c:pt idx="59">
                        <c:v>59 years</c:v>
                      </c:pt>
                      <c:pt idx="60">
                        <c:v>60 years</c:v>
                      </c:pt>
                      <c:pt idx="61">
                        <c:v>61 years</c:v>
                      </c:pt>
                      <c:pt idx="62">
                        <c:v>62 years</c:v>
                      </c:pt>
                      <c:pt idx="63">
                        <c:v>63 years</c:v>
                      </c:pt>
                      <c:pt idx="64">
                        <c:v>64 years</c:v>
                      </c:pt>
                      <c:pt idx="65">
                        <c:v>65 years</c:v>
                      </c:pt>
                      <c:pt idx="66">
                        <c:v>66 years</c:v>
                      </c:pt>
                      <c:pt idx="67">
                        <c:v>67 years</c:v>
                      </c:pt>
                      <c:pt idx="68">
                        <c:v>68 years</c:v>
                      </c:pt>
                      <c:pt idx="69">
                        <c:v>69 years</c:v>
                      </c:pt>
                      <c:pt idx="70">
                        <c:v>70 years</c:v>
                      </c:pt>
                      <c:pt idx="71">
                        <c:v>71 years</c:v>
                      </c:pt>
                      <c:pt idx="72">
                        <c:v>72 years</c:v>
                      </c:pt>
                      <c:pt idx="73">
                        <c:v>73 years</c:v>
                      </c:pt>
                      <c:pt idx="74">
                        <c:v>74 years</c:v>
                      </c:pt>
                      <c:pt idx="75">
                        <c:v>75 years</c:v>
                      </c:pt>
                      <c:pt idx="76">
                        <c:v>76 years</c:v>
                      </c:pt>
                      <c:pt idx="77">
                        <c:v>77 years</c:v>
                      </c:pt>
                      <c:pt idx="78">
                        <c:v>78 years</c:v>
                      </c:pt>
                      <c:pt idx="79">
                        <c:v>79 years</c:v>
                      </c:pt>
                      <c:pt idx="80">
                        <c:v>80 years</c:v>
                      </c:pt>
                      <c:pt idx="81">
                        <c:v>81 years</c:v>
                      </c:pt>
                      <c:pt idx="82">
                        <c:v>82 years</c:v>
                      </c:pt>
                      <c:pt idx="83">
                        <c:v>83 years</c:v>
                      </c:pt>
                      <c:pt idx="84">
                        <c:v>84 years</c:v>
                      </c:pt>
                      <c:pt idx="85">
                        <c:v>85 plus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964F-4CF7-BBD8-81A041562B3C}"/>
                  </c:ext>
                </c:extLst>
              </c15:ser>
            </c15:filteredBarSeries>
            <c15:filteredBarSeries>
              <c15:ser>
                <c:idx val="5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tx2">
                      <a:lumMod val="50000"/>
                    </a:schemeClr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Sheet1!$A$2:$A$97</c15:sqref>
                        </c15:formulaRef>
                      </c:ext>
                    </c:extLst>
                    <c:strCache>
                      <c:ptCount val="86"/>
                      <c:pt idx="0">
                        <c:v>&lt; 1 year</c:v>
                      </c:pt>
                      <c:pt idx="1">
                        <c:v>1 year</c:v>
                      </c:pt>
                      <c:pt idx="2">
                        <c:v>2 years</c:v>
                      </c:pt>
                      <c:pt idx="3">
                        <c:v>3 years</c:v>
                      </c:pt>
                      <c:pt idx="4">
                        <c:v>4 years</c:v>
                      </c:pt>
                      <c:pt idx="5">
                        <c:v>5 years</c:v>
                      </c:pt>
                      <c:pt idx="6">
                        <c:v>6 years</c:v>
                      </c:pt>
                      <c:pt idx="7">
                        <c:v>7 years</c:v>
                      </c:pt>
                      <c:pt idx="8">
                        <c:v>8 years</c:v>
                      </c:pt>
                      <c:pt idx="9">
                        <c:v>9 years</c:v>
                      </c:pt>
                      <c:pt idx="10">
                        <c:v>10 years</c:v>
                      </c:pt>
                      <c:pt idx="11">
                        <c:v>11 years</c:v>
                      </c:pt>
                      <c:pt idx="12">
                        <c:v>12 years</c:v>
                      </c:pt>
                      <c:pt idx="13">
                        <c:v>13 years</c:v>
                      </c:pt>
                      <c:pt idx="14">
                        <c:v>14 years</c:v>
                      </c:pt>
                      <c:pt idx="15">
                        <c:v>15 years</c:v>
                      </c:pt>
                      <c:pt idx="16">
                        <c:v>16 years</c:v>
                      </c:pt>
                      <c:pt idx="17">
                        <c:v>17 years</c:v>
                      </c:pt>
                      <c:pt idx="18">
                        <c:v>18 years</c:v>
                      </c:pt>
                      <c:pt idx="19">
                        <c:v>19 years</c:v>
                      </c:pt>
                      <c:pt idx="20">
                        <c:v>20 years</c:v>
                      </c:pt>
                      <c:pt idx="21">
                        <c:v>21 years</c:v>
                      </c:pt>
                      <c:pt idx="22">
                        <c:v>22 years</c:v>
                      </c:pt>
                      <c:pt idx="23">
                        <c:v>23 years</c:v>
                      </c:pt>
                      <c:pt idx="24">
                        <c:v>24 years</c:v>
                      </c:pt>
                      <c:pt idx="25">
                        <c:v>25 years</c:v>
                      </c:pt>
                      <c:pt idx="26">
                        <c:v>26 years</c:v>
                      </c:pt>
                      <c:pt idx="27">
                        <c:v>27 years</c:v>
                      </c:pt>
                      <c:pt idx="28">
                        <c:v>28 years</c:v>
                      </c:pt>
                      <c:pt idx="29">
                        <c:v>29 years</c:v>
                      </c:pt>
                      <c:pt idx="30">
                        <c:v>30 years</c:v>
                      </c:pt>
                      <c:pt idx="31">
                        <c:v>31 years</c:v>
                      </c:pt>
                      <c:pt idx="32">
                        <c:v>32 years</c:v>
                      </c:pt>
                      <c:pt idx="33">
                        <c:v>33 years</c:v>
                      </c:pt>
                      <c:pt idx="34">
                        <c:v>34 years</c:v>
                      </c:pt>
                      <c:pt idx="35">
                        <c:v>35 years</c:v>
                      </c:pt>
                      <c:pt idx="36">
                        <c:v>36 years</c:v>
                      </c:pt>
                      <c:pt idx="37">
                        <c:v>37 years</c:v>
                      </c:pt>
                      <c:pt idx="38">
                        <c:v>38 years</c:v>
                      </c:pt>
                      <c:pt idx="39">
                        <c:v>39 years</c:v>
                      </c:pt>
                      <c:pt idx="40">
                        <c:v>40 years</c:v>
                      </c:pt>
                      <c:pt idx="41">
                        <c:v>41 years</c:v>
                      </c:pt>
                      <c:pt idx="42">
                        <c:v>42 years</c:v>
                      </c:pt>
                      <c:pt idx="43">
                        <c:v>43 years</c:v>
                      </c:pt>
                      <c:pt idx="44">
                        <c:v>44 years</c:v>
                      </c:pt>
                      <c:pt idx="45">
                        <c:v>45 years</c:v>
                      </c:pt>
                      <c:pt idx="46">
                        <c:v>46 years</c:v>
                      </c:pt>
                      <c:pt idx="47">
                        <c:v>47 years</c:v>
                      </c:pt>
                      <c:pt idx="48">
                        <c:v>48 years</c:v>
                      </c:pt>
                      <c:pt idx="49">
                        <c:v>49 years</c:v>
                      </c:pt>
                      <c:pt idx="50">
                        <c:v>50 years</c:v>
                      </c:pt>
                      <c:pt idx="51">
                        <c:v>51 years</c:v>
                      </c:pt>
                      <c:pt idx="52">
                        <c:v>52 years</c:v>
                      </c:pt>
                      <c:pt idx="53">
                        <c:v>53 years</c:v>
                      </c:pt>
                      <c:pt idx="54">
                        <c:v>54 years</c:v>
                      </c:pt>
                      <c:pt idx="55">
                        <c:v>55 years</c:v>
                      </c:pt>
                      <c:pt idx="56">
                        <c:v>56 years</c:v>
                      </c:pt>
                      <c:pt idx="57">
                        <c:v>57 years</c:v>
                      </c:pt>
                      <c:pt idx="58">
                        <c:v>58 years</c:v>
                      </c:pt>
                      <c:pt idx="59">
                        <c:v>59 years</c:v>
                      </c:pt>
                      <c:pt idx="60">
                        <c:v>60 years</c:v>
                      </c:pt>
                      <c:pt idx="61">
                        <c:v>61 years</c:v>
                      </c:pt>
                      <c:pt idx="62">
                        <c:v>62 years</c:v>
                      </c:pt>
                      <c:pt idx="63">
                        <c:v>63 years</c:v>
                      </c:pt>
                      <c:pt idx="64">
                        <c:v>64 years</c:v>
                      </c:pt>
                      <c:pt idx="65">
                        <c:v>65 years</c:v>
                      </c:pt>
                      <c:pt idx="66">
                        <c:v>66 years</c:v>
                      </c:pt>
                      <c:pt idx="67">
                        <c:v>67 years</c:v>
                      </c:pt>
                      <c:pt idx="68">
                        <c:v>68 years</c:v>
                      </c:pt>
                      <c:pt idx="69">
                        <c:v>69 years</c:v>
                      </c:pt>
                      <c:pt idx="70">
                        <c:v>70 years</c:v>
                      </c:pt>
                      <c:pt idx="71">
                        <c:v>71 years</c:v>
                      </c:pt>
                      <c:pt idx="72">
                        <c:v>72 years</c:v>
                      </c:pt>
                      <c:pt idx="73">
                        <c:v>73 years</c:v>
                      </c:pt>
                      <c:pt idx="74">
                        <c:v>74 years</c:v>
                      </c:pt>
                      <c:pt idx="75">
                        <c:v>75 years</c:v>
                      </c:pt>
                      <c:pt idx="76">
                        <c:v>76 years</c:v>
                      </c:pt>
                      <c:pt idx="77">
                        <c:v>77 years</c:v>
                      </c:pt>
                      <c:pt idx="78">
                        <c:v>78 years</c:v>
                      </c:pt>
                      <c:pt idx="79">
                        <c:v>79 years</c:v>
                      </c:pt>
                      <c:pt idx="80">
                        <c:v>80 years</c:v>
                      </c:pt>
                      <c:pt idx="81">
                        <c:v>81 years</c:v>
                      </c:pt>
                      <c:pt idx="82">
                        <c:v>82 years</c:v>
                      </c:pt>
                      <c:pt idx="83">
                        <c:v>83 years</c:v>
                      </c:pt>
                      <c:pt idx="84">
                        <c:v>84 years</c:v>
                      </c:pt>
                      <c:pt idx="85">
                        <c:v>85 plus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964F-4CF7-BBD8-81A041562B3C}"/>
                  </c:ext>
                </c:extLst>
              </c15:ser>
            </c15:filteredBarSeries>
            <c15:filteredBarSeries>
              <c15:ser>
                <c:idx val="7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rgbClr val="FF7C80"/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</c:spPr>
                <c:invertIfNegative val="0"/>
                <c:dPt>
                  <c:idx val="24"/>
                  <c:invertIfNegative val="0"/>
                  <c:bubble3D val="0"/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6-964F-4CF7-BBD8-81A041562B3C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Sheet1!$A$2:$A$97</c15:sqref>
                        </c15:formulaRef>
                      </c:ext>
                    </c:extLst>
                    <c:strCache>
                      <c:ptCount val="86"/>
                      <c:pt idx="0">
                        <c:v>&lt; 1 year</c:v>
                      </c:pt>
                      <c:pt idx="1">
                        <c:v>1 year</c:v>
                      </c:pt>
                      <c:pt idx="2">
                        <c:v>2 years</c:v>
                      </c:pt>
                      <c:pt idx="3">
                        <c:v>3 years</c:v>
                      </c:pt>
                      <c:pt idx="4">
                        <c:v>4 years</c:v>
                      </c:pt>
                      <c:pt idx="5">
                        <c:v>5 years</c:v>
                      </c:pt>
                      <c:pt idx="6">
                        <c:v>6 years</c:v>
                      </c:pt>
                      <c:pt idx="7">
                        <c:v>7 years</c:v>
                      </c:pt>
                      <c:pt idx="8">
                        <c:v>8 years</c:v>
                      </c:pt>
                      <c:pt idx="9">
                        <c:v>9 years</c:v>
                      </c:pt>
                      <c:pt idx="10">
                        <c:v>10 years</c:v>
                      </c:pt>
                      <c:pt idx="11">
                        <c:v>11 years</c:v>
                      </c:pt>
                      <c:pt idx="12">
                        <c:v>12 years</c:v>
                      </c:pt>
                      <c:pt idx="13">
                        <c:v>13 years</c:v>
                      </c:pt>
                      <c:pt idx="14">
                        <c:v>14 years</c:v>
                      </c:pt>
                      <c:pt idx="15">
                        <c:v>15 years</c:v>
                      </c:pt>
                      <c:pt idx="16">
                        <c:v>16 years</c:v>
                      </c:pt>
                      <c:pt idx="17">
                        <c:v>17 years</c:v>
                      </c:pt>
                      <c:pt idx="18">
                        <c:v>18 years</c:v>
                      </c:pt>
                      <c:pt idx="19">
                        <c:v>19 years</c:v>
                      </c:pt>
                      <c:pt idx="20">
                        <c:v>20 years</c:v>
                      </c:pt>
                      <c:pt idx="21">
                        <c:v>21 years</c:v>
                      </c:pt>
                      <c:pt idx="22">
                        <c:v>22 years</c:v>
                      </c:pt>
                      <c:pt idx="23">
                        <c:v>23 years</c:v>
                      </c:pt>
                      <c:pt idx="24">
                        <c:v>24 years</c:v>
                      </c:pt>
                      <c:pt idx="25">
                        <c:v>25 years</c:v>
                      </c:pt>
                      <c:pt idx="26">
                        <c:v>26 years</c:v>
                      </c:pt>
                      <c:pt idx="27">
                        <c:v>27 years</c:v>
                      </c:pt>
                      <c:pt idx="28">
                        <c:v>28 years</c:v>
                      </c:pt>
                      <c:pt idx="29">
                        <c:v>29 years</c:v>
                      </c:pt>
                      <c:pt idx="30">
                        <c:v>30 years</c:v>
                      </c:pt>
                      <c:pt idx="31">
                        <c:v>31 years</c:v>
                      </c:pt>
                      <c:pt idx="32">
                        <c:v>32 years</c:v>
                      </c:pt>
                      <c:pt idx="33">
                        <c:v>33 years</c:v>
                      </c:pt>
                      <c:pt idx="34">
                        <c:v>34 years</c:v>
                      </c:pt>
                      <c:pt idx="35">
                        <c:v>35 years</c:v>
                      </c:pt>
                      <c:pt idx="36">
                        <c:v>36 years</c:v>
                      </c:pt>
                      <c:pt idx="37">
                        <c:v>37 years</c:v>
                      </c:pt>
                      <c:pt idx="38">
                        <c:v>38 years</c:v>
                      </c:pt>
                      <c:pt idx="39">
                        <c:v>39 years</c:v>
                      </c:pt>
                      <c:pt idx="40">
                        <c:v>40 years</c:v>
                      </c:pt>
                      <c:pt idx="41">
                        <c:v>41 years</c:v>
                      </c:pt>
                      <c:pt idx="42">
                        <c:v>42 years</c:v>
                      </c:pt>
                      <c:pt idx="43">
                        <c:v>43 years</c:v>
                      </c:pt>
                      <c:pt idx="44">
                        <c:v>44 years</c:v>
                      </c:pt>
                      <c:pt idx="45">
                        <c:v>45 years</c:v>
                      </c:pt>
                      <c:pt idx="46">
                        <c:v>46 years</c:v>
                      </c:pt>
                      <c:pt idx="47">
                        <c:v>47 years</c:v>
                      </c:pt>
                      <c:pt idx="48">
                        <c:v>48 years</c:v>
                      </c:pt>
                      <c:pt idx="49">
                        <c:v>49 years</c:v>
                      </c:pt>
                      <c:pt idx="50">
                        <c:v>50 years</c:v>
                      </c:pt>
                      <c:pt idx="51">
                        <c:v>51 years</c:v>
                      </c:pt>
                      <c:pt idx="52">
                        <c:v>52 years</c:v>
                      </c:pt>
                      <c:pt idx="53">
                        <c:v>53 years</c:v>
                      </c:pt>
                      <c:pt idx="54">
                        <c:v>54 years</c:v>
                      </c:pt>
                      <c:pt idx="55">
                        <c:v>55 years</c:v>
                      </c:pt>
                      <c:pt idx="56">
                        <c:v>56 years</c:v>
                      </c:pt>
                      <c:pt idx="57">
                        <c:v>57 years</c:v>
                      </c:pt>
                      <c:pt idx="58">
                        <c:v>58 years</c:v>
                      </c:pt>
                      <c:pt idx="59">
                        <c:v>59 years</c:v>
                      </c:pt>
                      <c:pt idx="60">
                        <c:v>60 years</c:v>
                      </c:pt>
                      <c:pt idx="61">
                        <c:v>61 years</c:v>
                      </c:pt>
                      <c:pt idx="62">
                        <c:v>62 years</c:v>
                      </c:pt>
                      <c:pt idx="63">
                        <c:v>63 years</c:v>
                      </c:pt>
                      <c:pt idx="64">
                        <c:v>64 years</c:v>
                      </c:pt>
                      <c:pt idx="65">
                        <c:v>65 years</c:v>
                      </c:pt>
                      <c:pt idx="66">
                        <c:v>66 years</c:v>
                      </c:pt>
                      <c:pt idx="67">
                        <c:v>67 years</c:v>
                      </c:pt>
                      <c:pt idx="68">
                        <c:v>68 years</c:v>
                      </c:pt>
                      <c:pt idx="69">
                        <c:v>69 years</c:v>
                      </c:pt>
                      <c:pt idx="70">
                        <c:v>70 years</c:v>
                      </c:pt>
                      <c:pt idx="71">
                        <c:v>71 years</c:v>
                      </c:pt>
                      <c:pt idx="72">
                        <c:v>72 years</c:v>
                      </c:pt>
                      <c:pt idx="73">
                        <c:v>73 years</c:v>
                      </c:pt>
                      <c:pt idx="74">
                        <c:v>74 years</c:v>
                      </c:pt>
                      <c:pt idx="75">
                        <c:v>75 years</c:v>
                      </c:pt>
                      <c:pt idx="76">
                        <c:v>76 years</c:v>
                      </c:pt>
                      <c:pt idx="77">
                        <c:v>77 years</c:v>
                      </c:pt>
                      <c:pt idx="78">
                        <c:v>78 years</c:v>
                      </c:pt>
                      <c:pt idx="79">
                        <c:v>79 years</c:v>
                      </c:pt>
                      <c:pt idx="80">
                        <c:v>80 years</c:v>
                      </c:pt>
                      <c:pt idx="81">
                        <c:v>81 years</c:v>
                      </c:pt>
                      <c:pt idx="82">
                        <c:v>82 years</c:v>
                      </c:pt>
                      <c:pt idx="83">
                        <c:v>83 years</c:v>
                      </c:pt>
                      <c:pt idx="84">
                        <c:v>84 years</c:v>
                      </c:pt>
                      <c:pt idx="85">
                        <c:v>85 plus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964F-4CF7-BBD8-81A041562B3C}"/>
                  </c:ext>
                </c:extLst>
              </c15:ser>
            </c15:filteredBarSeries>
            <c15:filteredBarSeries>
              <c15:ser>
                <c:idx val="8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rgbClr val="F85A74"/>
                  </a:solidFill>
                  <a:ln>
                    <a:solidFill>
                      <a:srgbClr val="FC8168"/>
                    </a:solidFill>
                  </a:ln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Sheet1!$A$2:$A$97</c15:sqref>
                        </c15:formulaRef>
                      </c:ext>
                    </c:extLst>
                    <c:strCache>
                      <c:ptCount val="86"/>
                      <c:pt idx="0">
                        <c:v>&lt; 1 year</c:v>
                      </c:pt>
                      <c:pt idx="1">
                        <c:v>1 year</c:v>
                      </c:pt>
                      <c:pt idx="2">
                        <c:v>2 years</c:v>
                      </c:pt>
                      <c:pt idx="3">
                        <c:v>3 years</c:v>
                      </c:pt>
                      <c:pt idx="4">
                        <c:v>4 years</c:v>
                      </c:pt>
                      <c:pt idx="5">
                        <c:v>5 years</c:v>
                      </c:pt>
                      <c:pt idx="6">
                        <c:v>6 years</c:v>
                      </c:pt>
                      <c:pt idx="7">
                        <c:v>7 years</c:v>
                      </c:pt>
                      <c:pt idx="8">
                        <c:v>8 years</c:v>
                      </c:pt>
                      <c:pt idx="9">
                        <c:v>9 years</c:v>
                      </c:pt>
                      <c:pt idx="10">
                        <c:v>10 years</c:v>
                      </c:pt>
                      <c:pt idx="11">
                        <c:v>11 years</c:v>
                      </c:pt>
                      <c:pt idx="12">
                        <c:v>12 years</c:v>
                      </c:pt>
                      <c:pt idx="13">
                        <c:v>13 years</c:v>
                      </c:pt>
                      <c:pt idx="14">
                        <c:v>14 years</c:v>
                      </c:pt>
                      <c:pt idx="15">
                        <c:v>15 years</c:v>
                      </c:pt>
                      <c:pt idx="16">
                        <c:v>16 years</c:v>
                      </c:pt>
                      <c:pt idx="17">
                        <c:v>17 years</c:v>
                      </c:pt>
                      <c:pt idx="18">
                        <c:v>18 years</c:v>
                      </c:pt>
                      <c:pt idx="19">
                        <c:v>19 years</c:v>
                      </c:pt>
                      <c:pt idx="20">
                        <c:v>20 years</c:v>
                      </c:pt>
                      <c:pt idx="21">
                        <c:v>21 years</c:v>
                      </c:pt>
                      <c:pt idx="22">
                        <c:v>22 years</c:v>
                      </c:pt>
                      <c:pt idx="23">
                        <c:v>23 years</c:v>
                      </c:pt>
                      <c:pt idx="24">
                        <c:v>24 years</c:v>
                      </c:pt>
                      <c:pt idx="25">
                        <c:v>25 years</c:v>
                      </c:pt>
                      <c:pt idx="26">
                        <c:v>26 years</c:v>
                      </c:pt>
                      <c:pt idx="27">
                        <c:v>27 years</c:v>
                      </c:pt>
                      <c:pt idx="28">
                        <c:v>28 years</c:v>
                      </c:pt>
                      <c:pt idx="29">
                        <c:v>29 years</c:v>
                      </c:pt>
                      <c:pt idx="30">
                        <c:v>30 years</c:v>
                      </c:pt>
                      <c:pt idx="31">
                        <c:v>31 years</c:v>
                      </c:pt>
                      <c:pt idx="32">
                        <c:v>32 years</c:v>
                      </c:pt>
                      <c:pt idx="33">
                        <c:v>33 years</c:v>
                      </c:pt>
                      <c:pt idx="34">
                        <c:v>34 years</c:v>
                      </c:pt>
                      <c:pt idx="35">
                        <c:v>35 years</c:v>
                      </c:pt>
                      <c:pt idx="36">
                        <c:v>36 years</c:v>
                      </c:pt>
                      <c:pt idx="37">
                        <c:v>37 years</c:v>
                      </c:pt>
                      <c:pt idx="38">
                        <c:v>38 years</c:v>
                      </c:pt>
                      <c:pt idx="39">
                        <c:v>39 years</c:v>
                      </c:pt>
                      <c:pt idx="40">
                        <c:v>40 years</c:v>
                      </c:pt>
                      <c:pt idx="41">
                        <c:v>41 years</c:v>
                      </c:pt>
                      <c:pt idx="42">
                        <c:v>42 years</c:v>
                      </c:pt>
                      <c:pt idx="43">
                        <c:v>43 years</c:v>
                      </c:pt>
                      <c:pt idx="44">
                        <c:v>44 years</c:v>
                      </c:pt>
                      <c:pt idx="45">
                        <c:v>45 years</c:v>
                      </c:pt>
                      <c:pt idx="46">
                        <c:v>46 years</c:v>
                      </c:pt>
                      <c:pt idx="47">
                        <c:v>47 years</c:v>
                      </c:pt>
                      <c:pt idx="48">
                        <c:v>48 years</c:v>
                      </c:pt>
                      <c:pt idx="49">
                        <c:v>49 years</c:v>
                      </c:pt>
                      <c:pt idx="50">
                        <c:v>50 years</c:v>
                      </c:pt>
                      <c:pt idx="51">
                        <c:v>51 years</c:v>
                      </c:pt>
                      <c:pt idx="52">
                        <c:v>52 years</c:v>
                      </c:pt>
                      <c:pt idx="53">
                        <c:v>53 years</c:v>
                      </c:pt>
                      <c:pt idx="54">
                        <c:v>54 years</c:v>
                      </c:pt>
                      <c:pt idx="55">
                        <c:v>55 years</c:v>
                      </c:pt>
                      <c:pt idx="56">
                        <c:v>56 years</c:v>
                      </c:pt>
                      <c:pt idx="57">
                        <c:v>57 years</c:v>
                      </c:pt>
                      <c:pt idx="58">
                        <c:v>58 years</c:v>
                      </c:pt>
                      <c:pt idx="59">
                        <c:v>59 years</c:v>
                      </c:pt>
                      <c:pt idx="60">
                        <c:v>60 years</c:v>
                      </c:pt>
                      <c:pt idx="61">
                        <c:v>61 years</c:v>
                      </c:pt>
                      <c:pt idx="62">
                        <c:v>62 years</c:v>
                      </c:pt>
                      <c:pt idx="63">
                        <c:v>63 years</c:v>
                      </c:pt>
                      <c:pt idx="64">
                        <c:v>64 years</c:v>
                      </c:pt>
                      <c:pt idx="65">
                        <c:v>65 years</c:v>
                      </c:pt>
                      <c:pt idx="66">
                        <c:v>66 years</c:v>
                      </c:pt>
                      <c:pt idx="67">
                        <c:v>67 years</c:v>
                      </c:pt>
                      <c:pt idx="68">
                        <c:v>68 years</c:v>
                      </c:pt>
                      <c:pt idx="69">
                        <c:v>69 years</c:v>
                      </c:pt>
                      <c:pt idx="70">
                        <c:v>70 years</c:v>
                      </c:pt>
                      <c:pt idx="71">
                        <c:v>71 years</c:v>
                      </c:pt>
                      <c:pt idx="72">
                        <c:v>72 years</c:v>
                      </c:pt>
                      <c:pt idx="73">
                        <c:v>73 years</c:v>
                      </c:pt>
                      <c:pt idx="74">
                        <c:v>74 years</c:v>
                      </c:pt>
                      <c:pt idx="75">
                        <c:v>75 years</c:v>
                      </c:pt>
                      <c:pt idx="76">
                        <c:v>76 years</c:v>
                      </c:pt>
                      <c:pt idx="77">
                        <c:v>77 years</c:v>
                      </c:pt>
                      <c:pt idx="78">
                        <c:v>78 years</c:v>
                      </c:pt>
                      <c:pt idx="79">
                        <c:v>79 years</c:v>
                      </c:pt>
                      <c:pt idx="80">
                        <c:v>80 years</c:v>
                      </c:pt>
                      <c:pt idx="81">
                        <c:v>81 years</c:v>
                      </c:pt>
                      <c:pt idx="82">
                        <c:v>82 years</c:v>
                      </c:pt>
                      <c:pt idx="83">
                        <c:v>83 years</c:v>
                      </c:pt>
                      <c:pt idx="84">
                        <c:v>84 years</c:v>
                      </c:pt>
                      <c:pt idx="85">
                        <c:v>85 plus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964F-4CF7-BBD8-81A041562B3C}"/>
                  </c:ext>
                </c:extLst>
              </c15:ser>
            </c15:filteredBarSeries>
            <c15:filteredBarSeries>
              <c15:ser>
                <c:idx val="1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Sheet1!$A$2:$A$97</c15:sqref>
                        </c15:formulaRef>
                      </c:ext>
                    </c:extLst>
                    <c:strCache>
                      <c:ptCount val="86"/>
                      <c:pt idx="0">
                        <c:v>&lt; 1 year</c:v>
                      </c:pt>
                      <c:pt idx="1">
                        <c:v>1 year</c:v>
                      </c:pt>
                      <c:pt idx="2">
                        <c:v>2 years</c:v>
                      </c:pt>
                      <c:pt idx="3">
                        <c:v>3 years</c:v>
                      </c:pt>
                      <c:pt idx="4">
                        <c:v>4 years</c:v>
                      </c:pt>
                      <c:pt idx="5">
                        <c:v>5 years</c:v>
                      </c:pt>
                      <c:pt idx="6">
                        <c:v>6 years</c:v>
                      </c:pt>
                      <c:pt idx="7">
                        <c:v>7 years</c:v>
                      </c:pt>
                      <c:pt idx="8">
                        <c:v>8 years</c:v>
                      </c:pt>
                      <c:pt idx="9">
                        <c:v>9 years</c:v>
                      </c:pt>
                      <c:pt idx="10">
                        <c:v>10 years</c:v>
                      </c:pt>
                      <c:pt idx="11">
                        <c:v>11 years</c:v>
                      </c:pt>
                      <c:pt idx="12">
                        <c:v>12 years</c:v>
                      </c:pt>
                      <c:pt idx="13">
                        <c:v>13 years</c:v>
                      </c:pt>
                      <c:pt idx="14">
                        <c:v>14 years</c:v>
                      </c:pt>
                      <c:pt idx="15">
                        <c:v>15 years</c:v>
                      </c:pt>
                      <c:pt idx="16">
                        <c:v>16 years</c:v>
                      </c:pt>
                      <c:pt idx="17">
                        <c:v>17 years</c:v>
                      </c:pt>
                      <c:pt idx="18">
                        <c:v>18 years</c:v>
                      </c:pt>
                      <c:pt idx="19">
                        <c:v>19 years</c:v>
                      </c:pt>
                      <c:pt idx="20">
                        <c:v>20 years</c:v>
                      </c:pt>
                      <c:pt idx="21">
                        <c:v>21 years</c:v>
                      </c:pt>
                      <c:pt idx="22">
                        <c:v>22 years</c:v>
                      </c:pt>
                      <c:pt idx="23">
                        <c:v>23 years</c:v>
                      </c:pt>
                      <c:pt idx="24">
                        <c:v>24 years</c:v>
                      </c:pt>
                      <c:pt idx="25">
                        <c:v>25 years</c:v>
                      </c:pt>
                      <c:pt idx="26">
                        <c:v>26 years</c:v>
                      </c:pt>
                      <c:pt idx="27">
                        <c:v>27 years</c:v>
                      </c:pt>
                      <c:pt idx="28">
                        <c:v>28 years</c:v>
                      </c:pt>
                      <c:pt idx="29">
                        <c:v>29 years</c:v>
                      </c:pt>
                      <c:pt idx="30">
                        <c:v>30 years</c:v>
                      </c:pt>
                      <c:pt idx="31">
                        <c:v>31 years</c:v>
                      </c:pt>
                      <c:pt idx="32">
                        <c:v>32 years</c:v>
                      </c:pt>
                      <c:pt idx="33">
                        <c:v>33 years</c:v>
                      </c:pt>
                      <c:pt idx="34">
                        <c:v>34 years</c:v>
                      </c:pt>
                      <c:pt idx="35">
                        <c:v>35 years</c:v>
                      </c:pt>
                      <c:pt idx="36">
                        <c:v>36 years</c:v>
                      </c:pt>
                      <c:pt idx="37">
                        <c:v>37 years</c:v>
                      </c:pt>
                      <c:pt idx="38">
                        <c:v>38 years</c:v>
                      </c:pt>
                      <c:pt idx="39">
                        <c:v>39 years</c:v>
                      </c:pt>
                      <c:pt idx="40">
                        <c:v>40 years</c:v>
                      </c:pt>
                      <c:pt idx="41">
                        <c:v>41 years</c:v>
                      </c:pt>
                      <c:pt idx="42">
                        <c:v>42 years</c:v>
                      </c:pt>
                      <c:pt idx="43">
                        <c:v>43 years</c:v>
                      </c:pt>
                      <c:pt idx="44">
                        <c:v>44 years</c:v>
                      </c:pt>
                      <c:pt idx="45">
                        <c:v>45 years</c:v>
                      </c:pt>
                      <c:pt idx="46">
                        <c:v>46 years</c:v>
                      </c:pt>
                      <c:pt idx="47">
                        <c:v>47 years</c:v>
                      </c:pt>
                      <c:pt idx="48">
                        <c:v>48 years</c:v>
                      </c:pt>
                      <c:pt idx="49">
                        <c:v>49 years</c:v>
                      </c:pt>
                      <c:pt idx="50">
                        <c:v>50 years</c:v>
                      </c:pt>
                      <c:pt idx="51">
                        <c:v>51 years</c:v>
                      </c:pt>
                      <c:pt idx="52">
                        <c:v>52 years</c:v>
                      </c:pt>
                      <c:pt idx="53">
                        <c:v>53 years</c:v>
                      </c:pt>
                      <c:pt idx="54">
                        <c:v>54 years</c:v>
                      </c:pt>
                      <c:pt idx="55">
                        <c:v>55 years</c:v>
                      </c:pt>
                      <c:pt idx="56">
                        <c:v>56 years</c:v>
                      </c:pt>
                      <c:pt idx="57">
                        <c:v>57 years</c:v>
                      </c:pt>
                      <c:pt idx="58">
                        <c:v>58 years</c:v>
                      </c:pt>
                      <c:pt idx="59">
                        <c:v>59 years</c:v>
                      </c:pt>
                      <c:pt idx="60">
                        <c:v>60 years</c:v>
                      </c:pt>
                      <c:pt idx="61">
                        <c:v>61 years</c:v>
                      </c:pt>
                      <c:pt idx="62">
                        <c:v>62 years</c:v>
                      </c:pt>
                      <c:pt idx="63">
                        <c:v>63 years</c:v>
                      </c:pt>
                      <c:pt idx="64">
                        <c:v>64 years</c:v>
                      </c:pt>
                      <c:pt idx="65">
                        <c:v>65 years</c:v>
                      </c:pt>
                      <c:pt idx="66">
                        <c:v>66 years</c:v>
                      </c:pt>
                      <c:pt idx="67">
                        <c:v>67 years</c:v>
                      </c:pt>
                      <c:pt idx="68">
                        <c:v>68 years</c:v>
                      </c:pt>
                      <c:pt idx="69">
                        <c:v>69 years</c:v>
                      </c:pt>
                      <c:pt idx="70">
                        <c:v>70 years</c:v>
                      </c:pt>
                      <c:pt idx="71">
                        <c:v>71 years</c:v>
                      </c:pt>
                      <c:pt idx="72">
                        <c:v>72 years</c:v>
                      </c:pt>
                      <c:pt idx="73">
                        <c:v>73 years</c:v>
                      </c:pt>
                      <c:pt idx="74">
                        <c:v>74 years</c:v>
                      </c:pt>
                      <c:pt idx="75">
                        <c:v>75 years</c:v>
                      </c:pt>
                      <c:pt idx="76">
                        <c:v>76 years</c:v>
                      </c:pt>
                      <c:pt idx="77">
                        <c:v>77 years</c:v>
                      </c:pt>
                      <c:pt idx="78">
                        <c:v>78 years</c:v>
                      </c:pt>
                      <c:pt idx="79">
                        <c:v>79 years</c:v>
                      </c:pt>
                      <c:pt idx="80">
                        <c:v>80 years</c:v>
                      </c:pt>
                      <c:pt idx="81">
                        <c:v>81 years</c:v>
                      </c:pt>
                      <c:pt idx="82">
                        <c:v>82 years</c:v>
                      </c:pt>
                      <c:pt idx="83">
                        <c:v>83 years</c:v>
                      </c:pt>
                      <c:pt idx="84">
                        <c:v>84 years</c:v>
                      </c:pt>
                      <c:pt idx="85">
                        <c:v>85 plus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964F-4CF7-BBD8-81A041562B3C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2">
                      <a:lumMod val="50000"/>
                    </a:schemeClr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Sheet1!$A$2:$A$97</c15:sqref>
                        </c15:formulaRef>
                      </c:ext>
                    </c:extLst>
                    <c:strCache>
                      <c:ptCount val="86"/>
                      <c:pt idx="0">
                        <c:v>&lt; 1 year</c:v>
                      </c:pt>
                      <c:pt idx="1">
                        <c:v>1 year</c:v>
                      </c:pt>
                      <c:pt idx="2">
                        <c:v>2 years</c:v>
                      </c:pt>
                      <c:pt idx="3">
                        <c:v>3 years</c:v>
                      </c:pt>
                      <c:pt idx="4">
                        <c:v>4 years</c:v>
                      </c:pt>
                      <c:pt idx="5">
                        <c:v>5 years</c:v>
                      </c:pt>
                      <c:pt idx="6">
                        <c:v>6 years</c:v>
                      </c:pt>
                      <c:pt idx="7">
                        <c:v>7 years</c:v>
                      </c:pt>
                      <c:pt idx="8">
                        <c:v>8 years</c:v>
                      </c:pt>
                      <c:pt idx="9">
                        <c:v>9 years</c:v>
                      </c:pt>
                      <c:pt idx="10">
                        <c:v>10 years</c:v>
                      </c:pt>
                      <c:pt idx="11">
                        <c:v>11 years</c:v>
                      </c:pt>
                      <c:pt idx="12">
                        <c:v>12 years</c:v>
                      </c:pt>
                      <c:pt idx="13">
                        <c:v>13 years</c:v>
                      </c:pt>
                      <c:pt idx="14">
                        <c:v>14 years</c:v>
                      </c:pt>
                      <c:pt idx="15">
                        <c:v>15 years</c:v>
                      </c:pt>
                      <c:pt idx="16">
                        <c:v>16 years</c:v>
                      </c:pt>
                      <c:pt idx="17">
                        <c:v>17 years</c:v>
                      </c:pt>
                      <c:pt idx="18">
                        <c:v>18 years</c:v>
                      </c:pt>
                      <c:pt idx="19">
                        <c:v>19 years</c:v>
                      </c:pt>
                      <c:pt idx="20">
                        <c:v>20 years</c:v>
                      </c:pt>
                      <c:pt idx="21">
                        <c:v>21 years</c:v>
                      </c:pt>
                      <c:pt idx="22">
                        <c:v>22 years</c:v>
                      </c:pt>
                      <c:pt idx="23">
                        <c:v>23 years</c:v>
                      </c:pt>
                      <c:pt idx="24">
                        <c:v>24 years</c:v>
                      </c:pt>
                      <c:pt idx="25">
                        <c:v>25 years</c:v>
                      </c:pt>
                      <c:pt idx="26">
                        <c:v>26 years</c:v>
                      </c:pt>
                      <c:pt idx="27">
                        <c:v>27 years</c:v>
                      </c:pt>
                      <c:pt idx="28">
                        <c:v>28 years</c:v>
                      </c:pt>
                      <c:pt idx="29">
                        <c:v>29 years</c:v>
                      </c:pt>
                      <c:pt idx="30">
                        <c:v>30 years</c:v>
                      </c:pt>
                      <c:pt idx="31">
                        <c:v>31 years</c:v>
                      </c:pt>
                      <c:pt idx="32">
                        <c:v>32 years</c:v>
                      </c:pt>
                      <c:pt idx="33">
                        <c:v>33 years</c:v>
                      </c:pt>
                      <c:pt idx="34">
                        <c:v>34 years</c:v>
                      </c:pt>
                      <c:pt idx="35">
                        <c:v>35 years</c:v>
                      </c:pt>
                      <c:pt idx="36">
                        <c:v>36 years</c:v>
                      </c:pt>
                      <c:pt idx="37">
                        <c:v>37 years</c:v>
                      </c:pt>
                      <c:pt idx="38">
                        <c:v>38 years</c:v>
                      </c:pt>
                      <c:pt idx="39">
                        <c:v>39 years</c:v>
                      </c:pt>
                      <c:pt idx="40">
                        <c:v>40 years</c:v>
                      </c:pt>
                      <c:pt idx="41">
                        <c:v>41 years</c:v>
                      </c:pt>
                      <c:pt idx="42">
                        <c:v>42 years</c:v>
                      </c:pt>
                      <c:pt idx="43">
                        <c:v>43 years</c:v>
                      </c:pt>
                      <c:pt idx="44">
                        <c:v>44 years</c:v>
                      </c:pt>
                      <c:pt idx="45">
                        <c:v>45 years</c:v>
                      </c:pt>
                      <c:pt idx="46">
                        <c:v>46 years</c:v>
                      </c:pt>
                      <c:pt idx="47">
                        <c:v>47 years</c:v>
                      </c:pt>
                      <c:pt idx="48">
                        <c:v>48 years</c:v>
                      </c:pt>
                      <c:pt idx="49">
                        <c:v>49 years</c:v>
                      </c:pt>
                      <c:pt idx="50">
                        <c:v>50 years</c:v>
                      </c:pt>
                      <c:pt idx="51">
                        <c:v>51 years</c:v>
                      </c:pt>
                      <c:pt idx="52">
                        <c:v>52 years</c:v>
                      </c:pt>
                      <c:pt idx="53">
                        <c:v>53 years</c:v>
                      </c:pt>
                      <c:pt idx="54">
                        <c:v>54 years</c:v>
                      </c:pt>
                      <c:pt idx="55">
                        <c:v>55 years</c:v>
                      </c:pt>
                      <c:pt idx="56">
                        <c:v>56 years</c:v>
                      </c:pt>
                      <c:pt idx="57">
                        <c:v>57 years</c:v>
                      </c:pt>
                      <c:pt idx="58">
                        <c:v>58 years</c:v>
                      </c:pt>
                      <c:pt idx="59">
                        <c:v>59 years</c:v>
                      </c:pt>
                      <c:pt idx="60">
                        <c:v>60 years</c:v>
                      </c:pt>
                      <c:pt idx="61">
                        <c:v>61 years</c:v>
                      </c:pt>
                      <c:pt idx="62">
                        <c:v>62 years</c:v>
                      </c:pt>
                      <c:pt idx="63">
                        <c:v>63 years</c:v>
                      </c:pt>
                      <c:pt idx="64">
                        <c:v>64 years</c:v>
                      </c:pt>
                      <c:pt idx="65">
                        <c:v>65 years</c:v>
                      </c:pt>
                      <c:pt idx="66">
                        <c:v>66 years</c:v>
                      </c:pt>
                      <c:pt idx="67">
                        <c:v>67 years</c:v>
                      </c:pt>
                      <c:pt idx="68">
                        <c:v>68 years</c:v>
                      </c:pt>
                      <c:pt idx="69">
                        <c:v>69 years</c:v>
                      </c:pt>
                      <c:pt idx="70">
                        <c:v>70 years</c:v>
                      </c:pt>
                      <c:pt idx="71">
                        <c:v>71 years</c:v>
                      </c:pt>
                      <c:pt idx="72">
                        <c:v>72 years</c:v>
                      </c:pt>
                      <c:pt idx="73">
                        <c:v>73 years</c:v>
                      </c:pt>
                      <c:pt idx="74">
                        <c:v>74 years</c:v>
                      </c:pt>
                      <c:pt idx="75">
                        <c:v>75 years</c:v>
                      </c:pt>
                      <c:pt idx="76">
                        <c:v>76 years</c:v>
                      </c:pt>
                      <c:pt idx="77">
                        <c:v>77 years</c:v>
                      </c:pt>
                      <c:pt idx="78">
                        <c:v>78 years</c:v>
                      </c:pt>
                      <c:pt idx="79">
                        <c:v>79 years</c:v>
                      </c:pt>
                      <c:pt idx="80">
                        <c:v>80 years</c:v>
                      </c:pt>
                      <c:pt idx="81">
                        <c:v>81 years</c:v>
                      </c:pt>
                      <c:pt idx="82">
                        <c:v>82 years</c:v>
                      </c:pt>
                      <c:pt idx="83">
                        <c:v>83 years</c:v>
                      </c:pt>
                      <c:pt idx="84">
                        <c:v>84 years</c:v>
                      </c:pt>
                      <c:pt idx="85">
                        <c:v>85 plus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964F-4CF7-BBD8-81A041562B3C}"/>
                  </c:ext>
                </c:extLst>
              </c15:ser>
            </c15:filteredBarSeries>
          </c:ext>
        </c:extLst>
      </c:barChart>
      <c:catAx>
        <c:axId val="220211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aseline="0"/>
            </a:pPr>
            <a:endParaRPr lang="en-US"/>
          </a:p>
        </c:txPr>
        <c:crossAx val="220206536"/>
        <c:crosses val="autoZero"/>
        <c:auto val="1"/>
        <c:lblAlgn val="ctr"/>
        <c:lblOffset val="100"/>
        <c:tickLblSkip val="5"/>
        <c:noMultiLvlLbl val="0"/>
      </c:catAx>
      <c:valAx>
        <c:axId val="220206536"/>
        <c:scaling>
          <c:orientation val="minMax"/>
        </c:scaling>
        <c:delete val="0"/>
        <c:axPos val="b"/>
        <c:majorGridlines/>
        <c:numFmt formatCode="#,##0.00;[Red]#,##0.0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116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23199183435405"/>
          <c:y val="3.6443293946503759E-2"/>
          <c:w val="0.86169169825993985"/>
          <c:h val="0.652432421564206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 (non-Hispanic) 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Sheet1!$A$2:$A$97</c:f>
              <c:strCache>
                <c:ptCount val="96"/>
                <c:pt idx="0">
                  <c:v>Under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years</c:v>
                </c:pt>
                <c:pt idx="86">
                  <c:v>86 years</c:v>
                </c:pt>
                <c:pt idx="87">
                  <c:v>87 years</c:v>
                </c:pt>
                <c:pt idx="88">
                  <c:v>88 years</c:v>
                </c:pt>
                <c:pt idx="89">
                  <c:v>89 years</c:v>
                </c:pt>
                <c:pt idx="90">
                  <c:v>90 years</c:v>
                </c:pt>
                <c:pt idx="91">
                  <c:v>91 years</c:v>
                </c:pt>
                <c:pt idx="92">
                  <c:v>92 years</c:v>
                </c:pt>
                <c:pt idx="93">
                  <c:v>93 years</c:v>
                </c:pt>
                <c:pt idx="94">
                  <c:v>94 years</c:v>
                </c:pt>
                <c:pt idx="95">
                  <c:v>95 + years</c:v>
                </c:pt>
              </c:strCache>
            </c:strRef>
          </c:cat>
          <c:val>
            <c:numRef>
              <c:f>Sheet1!$B$2:$B$97</c:f>
              <c:numCache>
                <c:formatCode>#,##0</c:formatCode>
                <c:ptCount val="96"/>
                <c:pt idx="0">
                  <c:v>113635</c:v>
                </c:pt>
                <c:pt idx="1">
                  <c:v>114868</c:v>
                </c:pt>
                <c:pt idx="2">
                  <c:v>118949</c:v>
                </c:pt>
                <c:pt idx="3">
                  <c:v>124659</c:v>
                </c:pt>
                <c:pt idx="4">
                  <c:v>129591</c:v>
                </c:pt>
                <c:pt idx="5">
                  <c:v>130967</c:v>
                </c:pt>
                <c:pt idx="6">
                  <c:v>130176</c:v>
                </c:pt>
                <c:pt idx="7">
                  <c:v>128867</c:v>
                </c:pt>
                <c:pt idx="8">
                  <c:v>129351</c:v>
                </c:pt>
                <c:pt idx="9">
                  <c:v>124243</c:v>
                </c:pt>
                <c:pt idx="10">
                  <c:v>127691</c:v>
                </c:pt>
                <c:pt idx="11">
                  <c:v>129710</c:v>
                </c:pt>
                <c:pt idx="12">
                  <c:v>130556</c:v>
                </c:pt>
                <c:pt idx="13">
                  <c:v>130185</c:v>
                </c:pt>
                <c:pt idx="14">
                  <c:v>130267</c:v>
                </c:pt>
                <c:pt idx="15">
                  <c:v>131265</c:v>
                </c:pt>
                <c:pt idx="16">
                  <c:v>132487</c:v>
                </c:pt>
                <c:pt idx="17">
                  <c:v>134003</c:v>
                </c:pt>
                <c:pt idx="18">
                  <c:v>140273</c:v>
                </c:pt>
                <c:pt idx="19">
                  <c:v>144676</c:v>
                </c:pt>
                <c:pt idx="20">
                  <c:v>141280</c:v>
                </c:pt>
                <c:pt idx="21">
                  <c:v>142450</c:v>
                </c:pt>
                <c:pt idx="22">
                  <c:v>145282</c:v>
                </c:pt>
                <c:pt idx="23">
                  <c:v>147066</c:v>
                </c:pt>
                <c:pt idx="24">
                  <c:v>151247</c:v>
                </c:pt>
                <c:pt idx="25">
                  <c:v>154633</c:v>
                </c:pt>
                <c:pt idx="26">
                  <c:v>157318</c:v>
                </c:pt>
                <c:pt idx="27">
                  <c:v>159663</c:v>
                </c:pt>
                <c:pt idx="28">
                  <c:v>159929</c:v>
                </c:pt>
                <c:pt idx="29">
                  <c:v>159956</c:v>
                </c:pt>
                <c:pt idx="30">
                  <c:v>156883</c:v>
                </c:pt>
                <c:pt idx="31">
                  <c:v>155596</c:v>
                </c:pt>
                <c:pt idx="32">
                  <c:v>157228</c:v>
                </c:pt>
                <c:pt idx="33">
                  <c:v>159606</c:v>
                </c:pt>
                <c:pt idx="34">
                  <c:v>160853</c:v>
                </c:pt>
                <c:pt idx="35">
                  <c:v>157553</c:v>
                </c:pt>
                <c:pt idx="36">
                  <c:v>159210</c:v>
                </c:pt>
                <c:pt idx="37">
                  <c:v>158481</c:v>
                </c:pt>
                <c:pt idx="38">
                  <c:v>158033</c:v>
                </c:pt>
                <c:pt idx="39">
                  <c:v>156963</c:v>
                </c:pt>
                <c:pt idx="40">
                  <c:v>148686</c:v>
                </c:pt>
                <c:pt idx="41">
                  <c:v>145608</c:v>
                </c:pt>
                <c:pt idx="42">
                  <c:v>142569</c:v>
                </c:pt>
                <c:pt idx="43">
                  <c:v>140199</c:v>
                </c:pt>
                <c:pt idx="44">
                  <c:v>142590</c:v>
                </c:pt>
                <c:pt idx="45">
                  <c:v>140061</c:v>
                </c:pt>
                <c:pt idx="46">
                  <c:v>142693</c:v>
                </c:pt>
                <c:pt idx="47">
                  <c:v>152223</c:v>
                </c:pt>
                <c:pt idx="48">
                  <c:v>163788</c:v>
                </c:pt>
                <c:pt idx="49">
                  <c:v>164937</c:v>
                </c:pt>
                <c:pt idx="50">
                  <c:v>156470</c:v>
                </c:pt>
                <c:pt idx="51">
                  <c:v>150094</c:v>
                </c:pt>
                <c:pt idx="52">
                  <c:v>149061</c:v>
                </c:pt>
                <c:pt idx="53">
                  <c:v>150944</c:v>
                </c:pt>
                <c:pt idx="54">
                  <c:v>162585</c:v>
                </c:pt>
                <c:pt idx="55">
                  <c:v>170486</c:v>
                </c:pt>
                <c:pt idx="56">
                  <c:v>175356</c:v>
                </c:pt>
                <c:pt idx="57">
                  <c:v>177270</c:v>
                </c:pt>
                <c:pt idx="58">
                  <c:v>179759</c:v>
                </c:pt>
                <c:pt idx="59">
                  <c:v>182152</c:v>
                </c:pt>
                <c:pt idx="60">
                  <c:v>177566</c:v>
                </c:pt>
                <c:pt idx="61">
                  <c:v>177813</c:v>
                </c:pt>
                <c:pt idx="62">
                  <c:v>174460</c:v>
                </c:pt>
                <c:pt idx="63">
                  <c:v>169493</c:v>
                </c:pt>
                <c:pt idx="64">
                  <c:v>167789</c:v>
                </c:pt>
                <c:pt idx="65">
                  <c:v>161481</c:v>
                </c:pt>
                <c:pt idx="66">
                  <c:v>156487</c:v>
                </c:pt>
                <c:pt idx="67">
                  <c:v>150153</c:v>
                </c:pt>
                <c:pt idx="68">
                  <c:v>141289</c:v>
                </c:pt>
                <c:pt idx="69">
                  <c:v>138740</c:v>
                </c:pt>
                <c:pt idx="70">
                  <c:v>135151</c:v>
                </c:pt>
                <c:pt idx="71">
                  <c:v>137423</c:v>
                </c:pt>
                <c:pt idx="72">
                  <c:v>137296</c:v>
                </c:pt>
                <c:pt idx="73">
                  <c:v>108912</c:v>
                </c:pt>
                <c:pt idx="74">
                  <c:v>101546</c:v>
                </c:pt>
                <c:pt idx="75">
                  <c:v>101357</c:v>
                </c:pt>
                <c:pt idx="76">
                  <c:v>96933</c:v>
                </c:pt>
                <c:pt idx="77">
                  <c:v>86570</c:v>
                </c:pt>
                <c:pt idx="78">
                  <c:v>78066</c:v>
                </c:pt>
                <c:pt idx="79">
                  <c:v>70761</c:v>
                </c:pt>
                <c:pt idx="80">
                  <c:v>65416</c:v>
                </c:pt>
                <c:pt idx="81">
                  <c:v>60630</c:v>
                </c:pt>
                <c:pt idx="82">
                  <c:v>54624</c:v>
                </c:pt>
                <c:pt idx="83">
                  <c:v>50682</c:v>
                </c:pt>
                <c:pt idx="84">
                  <c:v>47274</c:v>
                </c:pt>
                <c:pt idx="85">
                  <c:v>41568</c:v>
                </c:pt>
                <c:pt idx="86">
                  <c:v>37452</c:v>
                </c:pt>
                <c:pt idx="87">
                  <c:v>33866</c:v>
                </c:pt>
                <c:pt idx="88">
                  <c:v>30512</c:v>
                </c:pt>
                <c:pt idx="89">
                  <c:v>26882</c:v>
                </c:pt>
                <c:pt idx="90">
                  <c:v>22603</c:v>
                </c:pt>
                <c:pt idx="91">
                  <c:v>18725</c:v>
                </c:pt>
                <c:pt idx="92">
                  <c:v>15523</c:v>
                </c:pt>
                <c:pt idx="93">
                  <c:v>12628</c:v>
                </c:pt>
                <c:pt idx="94">
                  <c:v>9947</c:v>
                </c:pt>
                <c:pt idx="95">
                  <c:v>23314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50-4196-A476-54EC04991C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Sheet1!$A$2:$A$97</c:f>
              <c:strCache>
                <c:ptCount val="96"/>
                <c:pt idx="0">
                  <c:v>Under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years</c:v>
                </c:pt>
                <c:pt idx="86">
                  <c:v>86 years</c:v>
                </c:pt>
                <c:pt idx="87">
                  <c:v>87 years</c:v>
                </c:pt>
                <c:pt idx="88">
                  <c:v>88 years</c:v>
                </c:pt>
                <c:pt idx="89">
                  <c:v>89 years</c:v>
                </c:pt>
                <c:pt idx="90">
                  <c:v>90 years</c:v>
                </c:pt>
                <c:pt idx="91">
                  <c:v>91 years</c:v>
                </c:pt>
                <c:pt idx="92">
                  <c:v>92 years</c:v>
                </c:pt>
                <c:pt idx="93">
                  <c:v>93 years</c:v>
                </c:pt>
                <c:pt idx="94">
                  <c:v>94 years</c:v>
                </c:pt>
                <c:pt idx="95">
                  <c:v>95 + years</c:v>
                </c:pt>
              </c:strCache>
            </c:strRef>
          </c:cat>
          <c:val>
            <c:numRef>
              <c:f>Sheet1!$C$2:$C$97</c:f>
              <c:numCache>
                <c:formatCode>#,##0</c:formatCode>
                <c:ptCount val="96"/>
                <c:pt idx="0">
                  <c:v>194300</c:v>
                </c:pt>
                <c:pt idx="1">
                  <c:v>194939</c:v>
                </c:pt>
                <c:pt idx="2">
                  <c:v>199256</c:v>
                </c:pt>
                <c:pt idx="3">
                  <c:v>204093</c:v>
                </c:pt>
                <c:pt idx="4">
                  <c:v>208032</c:v>
                </c:pt>
                <c:pt idx="5">
                  <c:v>207627</c:v>
                </c:pt>
                <c:pt idx="6">
                  <c:v>205689</c:v>
                </c:pt>
                <c:pt idx="7">
                  <c:v>204034</c:v>
                </c:pt>
                <c:pt idx="8">
                  <c:v>206213</c:v>
                </c:pt>
                <c:pt idx="9">
                  <c:v>199564</c:v>
                </c:pt>
                <c:pt idx="10">
                  <c:v>202120</c:v>
                </c:pt>
                <c:pt idx="11">
                  <c:v>205094</c:v>
                </c:pt>
                <c:pt idx="12">
                  <c:v>205376</c:v>
                </c:pt>
                <c:pt idx="13">
                  <c:v>202369</c:v>
                </c:pt>
                <c:pt idx="14">
                  <c:v>200886</c:v>
                </c:pt>
                <c:pt idx="15">
                  <c:v>198413</c:v>
                </c:pt>
                <c:pt idx="16">
                  <c:v>196202</c:v>
                </c:pt>
                <c:pt idx="17">
                  <c:v>195477</c:v>
                </c:pt>
                <c:pt idx="18">
                  <c:v>198352</c:v>
                </c:pt>
                <c:pt idx="19">
                  <c:v>198474</c:v>
                </c:pt>
                <c:pt idx="20">
                  <c:v>189743</c:v>
                </c:pt>
                <c:pt idx="21">
                  <c:v>186278</c:v>
                </c:pt>
                <c:pt idx="22">
                  <c:v>183916</c:v>
                </c:pt>
                <c:pt idx="23">
                  <c:v>183291</c:v>
                </c:pt>
                <c:pt idx="24">
                  <c:v>182897</c:v>
                </c:pt>
                <c:pt idx="25">
                  <c:v>183626</c:v>
                </c:pt>
                <c:pt idx="26">
                  <c:v>184173</c:v>
                </c:pt>
                <c:pt idx="27">
                  <c:v>184003</c:v>
                </c:pt>
                <c:pt idx="28">
                  <c:v>180096</c:v>
                </c:pt>
                <c:pt idx="29">
                  <c:v>175189</c:v>
                </c:pt>
                <c:pt idx="30">
                  <c:v>168325</c:v>
                </c:pt>
                <c:pt idx="31">
                  <c:v>165898</c:v>
                </c:pt>
                <c:pt idx="32">
                  <c:v>165369</c:v>
                </c:pt>
                <c:pt idx="33">
                  <c:v>165210</c:v>
                </c:pt>
                <c:pt idx="34">
                  <c:v>164603</c:v>
                </c:pt>
                <c:pt idx="35">
                  <c:v>162038</c:v>
                </c:pt>
                <c:pt idx="36">
                  <c:v>164636</c:v>
                </c:pt>
                <c:pt idx="37">
                  <c:v>164102</c:v>
                </c:pt>
                <c:pt idx="38">
                  <c:v>163867</c:v>
                </c:pt>
                <c:pt idx="39">
                  <c:v>163861</c:v>
                </c:pt>
                <c:pt idx="40">
                  <c:v>154148</c:v>
                </c:pt>
                <c:pt idx="41">
                  <c:v>152535</c:v>
                </c:pt>
                <c:pt idx="42">
                  <c:v>152024</c:v>
                </c:pt>
                <c:pt idx="43">
                  <c:v>151868</c:v>
                </c:pt>
                <c:pt idx="44">
                  <c:v>152202</c:v>
                </c:pt>
                <c:pt idx="45">
                  <c:v>147141</c:v>
                </c:pt>
                <c:pt idx="46">
                  <c:v>145284</c:v>
                </c:pt>
                <c:pt idx="47">
                  <c:v>143584</c:v>
                </c:pt>
                <c:pt idx="48">
                  <c:v>140379</c:v>
                </c:pt>
                <c:pt idx="49">
                  <c:v>138335</c:v>
                </c:pt>
                <c:pt idx="50">
                  <c:v>129658</c:v>
                </c:pt>
                <c:pt idx="51">
                  <c:v>124829</c:v>
                </c:pt>
                <c:pt idx="52">
                  <c:v>120616</c:v>
                </c:pt>
                <c:pt idx="53">
                  <c:v>118854</c:v>
                </c:pt>
                <c:pt idx="54">
                  <c:v>119021</c:v>
                </c:pt>
                <c:pt idx="55">
                  <c:v>114282</c:v>
                </c:pt>
                <c:pt idx="56">
                  <c:v>111013</c:v>
                </c:pt>
                <c:pt idx="57">
                  <c:v>106450</c:v>
                </c:pt>
                <c:pt idx="58">
                  <c:v>103442</c:v>
                </c:pt>
                <c:pt idx="59">
                  <c:v>101365</c:v>
                </c:pt>
                <c:pt idx="60">
                  <c:v>94050</c:v>
                </c:pt>
                <c:pt idx="61">
                  <c:v>90223</c:v>
                </c:pt>
                <c:pt idx="62">
                  <c:v>86175</c:v>
                </c:pt>
                <c:pt idx="63">
                  <c:v>82403</c:v>
                </c:pt>
                <c:pt idx="64">
                  <c:v>78415</c:v>
                </c:pt>
                <c:pt idx="65">
                  <c:v>72430</c:v>
                </c:pt>
                <c:pt idx="66">
                  <c:v>67934</c:v>
                </c:pt>
                <c:pt idx="67">
                  <c:v>62640</c:v>
                </c:pt>
                <c:pt idx="68">
                  <c:v>60179</c:v>
                </c:pt>
                <c:pt idx="69">
                  <c:v>57593</c:v>
                </c:pt>
                <c:pt idx="70">
                  <c:v>53468</c:v>
                </c:pt>
                <c:pt idx="71">
                  <c:v>50503</c:v>
                </c:pt>
                <c:pt idx="72">
                  <c:v>47190</c:v>
                </c:pt>
                <c:pt idx="73">
                  <c:v>41686</c:v>
                </c:pt>
                <c:pt idx="74">
                  <c:v>38471</c:v>
                </c:pt>
                <c:pt idx="75">
                  <c:v>35027</c:v>
                </c:pt>
                <c:pt idx="76">
                  <c:v>31794</c:v>
                </c:pt>
                <c:pt idx="77">
                  <c:v>28384</c:v>
                </c:pt>
                <c:pt idx="78">
                  <c:v>26131</c:v>
                </c:pt>
                <c:pt idx="79">
                  <c:v>24281</c:v>
                </c:pt>
                <c:pt idx="80">
                  <c:v>21936</c:v>
                </c:pt>
                <c:pt idx="81">
                  <c:v>20478</c:v>
                </c:pt>
                <c:pt idx="82">
                  <c:v>18731</c:v>
                </c:pt>
                <c:pt idx="83">
                  <c:v>17330</c:v>
                </c:pt>
                <c:pt idx="84">
                  <c:v>16025</c:v>
                </c:pt>
                <c:pt idx="85">
                  <c:v>13850</c:v>
                </c:pt>
                <c:pt idx="86">
                  <c:v>11983</c:v>
                </c:pt>
                <c:pt idx="87">
                  <c:v>10877</c:v>
                </c:pt>
                <c:pt idx="88">
                  <c:v>9741</c:v>
                </c:pt>
                <c:pt idx="89">
                  <c:v>8748</c:v>
                </c:pt>
                <c:pt idx="90">
                  <c:v>7237</c:v>
                </c:pt>
                <c:pt idx="91">
                  <c:v>6025</c:v>
                </c:pt>
                <c:pt idx="92">
                  <c:v>4987</c:v>
                </c:pt>
                <c:pt idx="93">
                  <c:v>3979</c:v>
                </c:pt>
                <c:pt idx="94">
                  <c:v>3206</c:v>
                </c:pt>
                <c:pt idx="95">
                  <c:v>8127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50-4196-A476-54EC04991C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20208104"/>
        <c:axId val="220212416"/>
      </c:barChart>
      <c:catAx>
        <c:axId val="220208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Age</a:t>
                </a:r>
              </a:p>
            </c:rich>
          </c:tx>
          <c:layout>
            <c:manualLayout>
              <c:xMode val="edge"/>
              <c:yMode val="edge"/>
              <c:x val="0.51545126712102163"/>
              <c:y val="0.7980422197040435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-3900000"/>
          <a:lstStyle/>
          <a:p>
            <a:pPr>
              <a:defRPr sz="1200"/>
            </a:pPr>
            <a:endParaRPr lang="en-US"/>
          </a:p>
        </c:txPr>
        <c:crossAx val="220212416"/>
        <c:crosses val="autoZero"/>
        <c:auto val="1"/>
        <c:lblAlgn val="ctr"/>
        <c:lblOffset val="100"/>
        <c:tickLblSkip val="5"/>
        <c:noMultiLvlLbl val="0"/>
      </c:catAx>
      <c:valAx>
        <c:axId val="220212416"/>
        <c:scaling>
          <c:orientation val="minMax"/>
          <c:max val="250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Population</a:t>
                </a:r>
              </a:p>
            </c:rich>
          </c:tx>
          <c:layout>
            <c:manualLayout>
              <c:xMode val="edge"/>
              <c:yMode val="edge"/>
              <c:x val="8.771929824561403E-3"/>
              <c:y val="0.2487123138456438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081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8634414342275007"/>
          <c:y val="8.2665768709552542E-2"/>
          <c:w val="0.26128219671693581"/>
          <c:h val="0.1414727954915382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4447754841456"/>
          <c:y val="8.180798052417361E-2"/>
          <c:w val="0.84348561159584778"/>
          <c:h val="0.832499714709574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 Male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Sheet1!$B$2:$B$97</c:f>
              <c:numCache>
                <c:formatCode>#,##0;[Red]#,##0</c:formatCode>
                <c:ptCount val="96"/>
                <c:pt idx="0">
                  <c:v>-58944</c:v>
                </c:pt>
                <c:pt idx="1">
                  <c:v>-60276</c:v>
                </c:pt>
                <c:pt idx="2">
                  <c:v>-64267</c:v>
                </c:pt>
                <c:pt idx="3">
                  <c:v>-65513</c:v>
                </c:pt>
                <c:pt idx="4">
                  <c:v>-66688</c:v>
                </c:pt>
                <c:pt idx="5">
                  <c:v>-67468</c:v>
                </c:pt>
                <c:pt idx="6">
                  <c:v>-66000</c:v>
                </c:pt>
                <c:pt idx="7">
                  <c:v>-65441</c:v>
                </c:pt>
                <c:pt idx="8">
                  <c:v>-66721</c:v>
                </c:pt>
                <c:pt idx="9">
                  <c:v>-65647</c:v>
                </c:pt>
                <c:pt idx="10">
                  <c:v>-65472</c:v>
                </c:pt>
                <c:pt idx="11">
                  <c:v>-67087</c:v>
                </c:pt>
                <c:pt idx="12">
                  <c:v>-67400</c:v>
                </c:pt>
                <c:pt idx="13">
                  <c:v>-67861</c:v>
                </c:pt>
                <c:pt idx="14">
                  <c:v>-67828</c:v>
                </c:pt>
                <c:pt idx="15">
                  <c:v>-68197</c:v>
                </c:pt>
                <c:pt idx="16">
                  <c:v>-68986</c:v>
                </c:pt>
                <c:pt idx="17">
                  <c:v>-68196</c:v>
                </c:pt>
                <c:pt idx="18">
                  <c:v>-68048</c:v>
                </c:pt>
                <c:pt idx="19">
                  <c:v>-69020</c:v>
                </c:pt>
                <c:pt idx="20">
                  <c:v>-68164</c:v>
                </c:pt>
                <c:pt idx="21">
                  <c:v>-68413</c:v>
                </c:pt>
                <c:pt idx="22">
                  <c:v>-70273</c:v>
                </c:pt>
                <c:pt idx="23">
                  <c:v>-73302</c:v>
                </c:pt>
                <c:pt idx="24">
                  <c:v>-74844</c:v>
                </c:pt>
                <c:pt idx="25">
                  <c:v>-76033</c:v>
                </c:pt>
                <c:pt idx="26">
                  <c:v>-77642</c:v>
                </c:pt>
                <c:pt idx="27">
                  <c:v>-81172</c:v>
                </c:pt>
                <c:pt idx="28">
                  <c:v>-82455</c:v>
                </c:pt>
                <c:pt idx="29">
                  <c:v>-82921</c:v>
                </c:pt>
                <c:pt idx="30">
                  <c:v>-81334</c:v>
                </c:pt>
                <c:pt idx="31">
                  <c:v>-80609</c:v>
                </c:pt>
                <c:pt idx="32">
                  <c:v>-79963</c:v>
                </c:pt>
                <c:pt idx="33">
                  <c:v>-81283</c:v>
                </c:pt>
                <c:pt idx="34">
                  <c:v>-82596</c:v>
                </c:pt>
                <c:pt idx="35">
                  <c:v>-79535</c:v>
                </c:pt>
                <c:pt idx="36">
                  <c:v>-81199</c:v>
                </c:pt>
                <c:pt idx="37">
                  <c:v>-80643</c:v>
                </c:pt>
                <c:pt idx="38">
                  <c:v>-79339</c:v>
                </c:pt>
                <c:pt idx="39">
                  <c:v>-79813</c:v>
                </c:pt>
                <c:pt idx="40">
                  <c:v>-75184</c:v>
                </c:pt>
                <c:pt idx="41">
                  <c:v>-73025</c:v>
                </c:pt>
                <c:pt idx="42">
                  <c:v>-72157</c:v>
                </c:pt>
                <c:pt idx="43">
                  <c:v>-70249</c:v>
                </c:pt>
                <c:pt idx="44">
                  <c:v>-72338</c:v>
                </c:pt>
                <c:pt idx="45">
                  <c:v>-70133</c:v>
                </c:pt>
                <c:pt idx="46">
                  <c:v>-71584</c:v>
                </c:pt>
                <c:pt idx="47">
                  <c:v>-76890</c:v>
                </c:pt>
                <c:pt idx="48">
                  <c:v>-82837</c:v>
                </c:pt>
                <c:pt idx="49">
                  <c:v>-83357</c:v>
                </c:pt>
                <c:pt idx="50">
                  <c:v>-78323</c:v>
                </c:pt>
                <c:pt idx="51">
                  <c:v>-75008</c:v>
                </c:pt>
                <c:pt idx="52">
                  <c:v>-74855</c:v>
                </c:pt>
                <c:pt idx="53">
                  <c:v>-75230</c:v>
                </c:pt>
                <c:pt idx="54">
                  <c:v>-81156</c:v>
                </c:pt>
                <c:pt idx="55">
                  <c:v>-84646</c:v>
                </c:pt>
                <c:pt idx="56">
                  <c:v>-85925</c:v>
                </c:pt>
                <c:pt idx="57">
                  <c:v>-86789</c:v>
                </c:pt>
                <c:pt idx="58">
                  <c:v>-88168</c:v>
                </c:pt>
                <c:pt idx="59">
                  <c:v>-88976</c:v>
                </c:pt>
                <c:pt idx="60">
                  <c:v>-86508</c:v>
                </c:pt>
                <c:pt idx="61">
                  <c:v>-86479</c:v>
                </c:pt>
                <c:pt idx="62">
                  <c:v>-84773</c:v>
                </c:pt>
                <c:pt idx="63">
                  <c:v>-80664</c:v>
                </c:pt>
                <c:pt idx="64">
                  <c:v>-79983</c:v>
                </c:pt>
                <c:pt idx="65">
                  <c:v>-76191</c:v>
                </c:pt>
                <c:pt idx="66">
                  <c:v>-73797</c:v>
                </c:pt>
                <c:pt idx="67">
                  <c:v>-70207</c:v>
                </c:pt>
                <c:pt idx="68">
                  <c:v>-66685</c:v>
                </c:pt>
                <c:pt idx="69">
                  <c:v>-64789</c:v>
                </c:pt>
                <c:pt idx="70">
                  <c:v>-63468</c:v>
                </c:pt>
                <c:pt idx="71">
                  <c:v>-63228</c:v>
                </c:pt>
                <c:pt idx="72">
                  <c:v>-68008</c:v>
                </c:pt>
                <c:pt idx="73">
                  <c:v>-47165</c:v>
                </c:pt>
                <c:pt idx="74">
                  <c:v>-46542</c:v>
                </c:pt>
                <c:pt idx="75">
                  <c:v>-45645</c:v>
                </c:pt>
                <c:pt idx="76">
                  <c:v>-45225</c:v>
                </c:pt>
                <c:pt idx="77">
                  <c:v>-37828</c:v>
                </c:pt>
                <c:pt idx="78">
                  <c:v>-34548</c:v>
                </c:pt>
                <c:pt idx="79">
                  <c:v>-31304</c:v>
                </c:pt>
                <c:pt idx="80">
                  <c:v>-28529</c:v>
                </c:pt>
                <c:pt idx="81">
                  <c:v>-25995</c:v>
                </c:pt>
                <c:pt idx="82">
                  <c:v>-22903</c:v>
                </c:pt>
                <c:pt idx="83">
                  <c:v>-20887</c:v>
                </c:pt>
                <c:pt idx="84">
                  <c:v>-19284</c:v>
                </c:pt>
                <c:pt idx="85">
                  <c:v>-100560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0-43E5-9391-5CD523DA4AA1}"/>
            </c:ext>
          </c:extLst>
        </c:ser>
        <c:ser>
          <c:idx val="6"/>
          <c:order val="1"/>
          <c:tx>
            <c:strRef>
              <c:f>Sheet1!$G$1</c:f>
              <c:strCache>
                <c:ptCount val="1"/>
                <c:pt idx="0">
                  <c:v>White Female</c:v>
                </c:pt>
              </c:strCache>
            </c:strRef>
          </c:tx>
          <c:spPr>
            <a:solidFill>
              <a:srgbClr val="F84260"/>
            </a:solidFill>
            <a:ln>
              <a:solidFill>
                <a:srgbClr val="FC8168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Sheet1!$G$2:$G$97</c:f>
              <c:numCache>
                <c:formatCode>_(* #,##0_);_(* \(#,##0\);_(* "-"??_);_(@_)</c:formatCode>
                <c:ptCount val="96"/>
                <c:pt idx="0">
                  <c:v>56061</c:v>
                </c:pt>
                <c:pt idx="1">
                  <c:v>57540</c:v>
                </c:pt>
                <c:pt idx="2">
                  <c:v>61009</c:v>
                </c:pt>
                <c:pt idx="3">
                  <c:v>62513</c:v>
                </c:pt>
                <c:pt idx="4">
                  <c:v>63655</c:v>
                </c:pt>
                <c:pt idx="5">
                  <c:v>63427</c:v>
                </c:pt>
                <c:pt idx="6">
                  <c:v>63278</c:v>
                </c:pt>
                <c:pt idx="7">
                  <c:v>62729</c:v>
                </c:pt>
                <c:pt idx="8">
                  <c:v>62983</c:v>
                </c:pt>
                <c:pt idx="9">
                  <c:v>61863</c:v>
                </c:pt>
                <c:pt idx="10">
                  <c:v>62526</c:v>
                </c:pt>
                <c:pt idx="11">
                  <c:v>63807</c:v>
                </c:pt>
                <c:pt idx="12">
                  <c:v>64074</c:v>
                </c:pt>
                <c:pt idx="13">
                  <c:v>63876</c:v>
                </c:pt>
                <c:pt idx="14">
                  <c:v>64665</c:v>
                </c:pt>
                <c:pt idx="15">
                  <c:v>65406</c:v>
                </c:pt>
                <c:pt idx="16">
                  <c:v>65446</c:v>
                </c:pt>
                <c:pt idx="17">
                  <c:v>65202</c:v>
                </c:pt>
                <c:pt idx="18">
                  <c:v>62446</c:v>
                </c:pt>
                <c:pt idx="19">
                  <c:v>62695</c:v>
                </c:pt>
                <c:pt idx="20">
                  <c:v>62508</c:v>
                </c:pt>
                <c:pt idx="21">
                  <c:v>63352</c:v>
                </c:pt>
                <c:pt idx="22">
                  <c:v>66397</c:v>
                </c:pt>
                <c:pt idx="23">
                  <c:v>68021</c:v>
                </c:pt>
                <c:pt idx="24">
                  <c:v>69290</c:v>
                </c:pt>
                <c:pt idx="25">
                  <c:v>71286</c:v>
                </c:pt>
                <c:pt idx="26">
                  <c:v>72923</c:v>
                </c:pt>
                <c:pt idx="27">
                  <c:v>76749</c:v>
                </c:pt>
                <c:pt idx="28">
                  <c:v>80435</c:v>
                </c:pt>
                <c:pt idx="29">
                  <c:v>81262</c:v>
                </c:pt>
                <c:pt idx="30">
                  <c:v>79425</c:v>
                </c:pt>
                <c:pt idx="31">
                  <c:v>78051</c:v>
                </c:pt>
                <c:pt idx="32">
                  <c:v>78796</c:v>
                </c:pt>
                <c:pt idx="33">
                  <c:v>79813</c:v>
                </c:pt>
                <c:pt idx="34">
                  <c:v>81022</c:v>
                </c:pt>
                <c:pt idx="35">
                  <c:v>78453</c:v>
                </c:pt>
                <c:pt idx="36">
                  <c:v>79394</c:v>
                </c:pt>
                <c:pt idx="37">
                  <c:v>78943</c:v>
                </c:pt>
                <c:pt idx="38">
                  <c:v>78217</c:v>
                </c:pt>
                <c:pt idx="39">
                  <c:v>78400</c:v>
                </c:pt>
                <c:pt idx="40">
                  <c:v>73192</c:v>
                </c:pt>
                <c:pt idx="41">
                  <c:v>72053</c:v>
                </c:pt>
                <c:pt idx="42">
                  <c:v>71501</c:v>
                </c:pt>
                <c:pt idx="43">
                  <c:v>68692</c:v>
                </c:pt>
                <c:pt idx="44">
                  <c:v>71386</c:v>
                </c:pt>
                <c:pt idx="45">
                  <c:v>69473</c:v>
                </c:pt>
                <c:pt idx="46">
                  <c:v>70718</c:v>
                </c:pt>
                <c:pt idx="47">
                  <c:v>75201</c:v>
                </c:pt>
                <c:pt idx="48">
                  <c:v>81519</c:v>
                </c:pt>
                <c:pt idx="49">
                  <c:v>82032</c:v>
                </c:pt>
                <c:pt idx="50">
                  <c:v>77682</c:v>
                </c:pt>
                <c:pt idx="51">
                  <c:v>73777</c:v>
                </c:pt>
                <c:pt idx="52">
                  <c:v>74066</c:v>
                </c:pt>
                <c:pt idx="53">
                  <c:v>75358</c:v>
                </c:pt>
                <c:pt idx="54">
                  <c:v>81584</c:v>
                </c:pt>
                <c:pt idx="55">
                  <c:v>86108</c:v>
                </c:pt>
                <c:pt idx="56">
                  <c:v>88154</c:v>
                </c:pt>
                <c:pt idx="57">
                  <c:v>89261</c:v>
                </c:pt>
                <c:pt idx="58">
                  <c:v>91048</c:v>
                </c:pt>
                <c:pt idx="59">
                  <c:v>91570</c:v>
                </c:pt>
                <c:pt idx="60">
                  <c:v>89686</c:v>
                </c:pt>
                <c:pt idx="61">
                  <c:v>89601</c:v>
                </c:pt>
                <c:pt idx="62">
                  <c:v>89274</c:v>
                </c:pt>
                <c:pt idx="63">
                  <c:v>85805</c:v>
                </c:pt>
                <c:pt idx="64">
                  <c:v>85579</c:v>
                </c:pt>
                <c:pt idx="65">
                  <c:v>83214</c:v>
                </c:pt>
                <c:pt idx="66">
                  <c:v>80302</c:v>
                </c:pt>
                <c:pt idx="67">
                  <c:v>76312</c:v>
                </c:pt>
                <c:pt idx="68">
                  <c:v>73580</c:v>
                </c:pt>
                <c:pt idx="69">
                  <c:v>71566</c:v>
                </c:pt>
                <c:pt idx="70">
                  <c:v>70451</c:v>
                </c:pt>
                <c:pt idx="71">
                  <c:v>70169</c:v>
                </c:pt>
                <c:pt idx="72">
                  <c:v>75132</c:v>
                </c:pt>
                <c:pt idx="73">
                  <c:v>52732</c:v>
                </c:pt>
                <c:pt idx="74">
                  <c:v>53290</c:v>
                </c:pt>
                <c:pt idx="75">
                  <c:v>53030</c:v>
                </c:pt>
                <c:pt idx="76">
                  <c:v>52796</c:v>
                </c:pt>
                <c:pt idx="77">
                  <c:v>45082</c:v>
                </c:pt>
                <c:pt idx="78">
                  <c:v>41709</c:v>
                </c:pt>
                <c:pt idx="79">
                  <c:v>38496</c:v>
                </c:pt>
                <c:pt idx="80">
                  <c:v>35547</c:v>
                </c:pt>
                <c:pt idx="81">
                  <c:v>33692</c:v>
                </c:pt>
                <c:pt idx="82">
                  <c:v>30151</c:v>
                </c:pt>
                <c:pt idx="83">
                  <c:v>28119</c:v>
                </c:pt>
                <c:pt idx="84">
                  <c:v>27237</c:v>
                </c:pt>
                <c:pt idx="85">
                  <c:v>171291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00-43E5-9391-5CD523DA4A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0211632"/>
        <c:axId val="220206536"/>
      </c:barChart>
      <c:catAx>
        <c:axId val="220211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aseline="0"/>
            </a:pPr>
            <a:endParaRPr lang="en-US"/>
          </a:p>
        </c:txPr>
        <c:crossAx val="220206536"/>
        <c:crosses val="autoZero"/>
        <c:auto val="1"/>
        <c:lblAlgn val="ctr"/>
        <c:lblOffset val="100"/>
        <c:tickLblSkip val="5"/>
        <c:noMultiLvlLbl val="0"/>
      </c:catAx>
      <c:valAx>
        <c:axId val="220206536"/>
        <c:scaling>
          <c:orientation val="minMax"/>
          <c:max val="250000"/>
          <c:min val="-250000"/>
        </c:scaling>
        <c:delete val="0"/>
        <c:axPos val="b"/>
        <c:majorGridlines/>
        <c:numFmt formatCode="#,##0;[Red]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116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4447754841456"/>
          <c:y val="8.180798052417361E-2"/>
          <c:w val="0.84348561159584778"/>
          <c:h val="0.8324997147095744"/>
        </c:manualLayout>
      </c:layout>
      <c:barChart>
        <c:barDir val="bar"/>
        <c:grouping val="stacked"/>
        <c:varyColors val="0"/>
        <c:ser>
          <c:idx val="4"/>
          <c:order val="0"/>
          <c:tx>
            <c:strRef>
              <c:f>Sheet1!$D$1</c:f>
              <c:strCache>
                <c:ptCount val="1"/>
                <c:pt idx="0">
                  <c:v>Hispanic Male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Sheet1!$D$2:$D$97</c:f>
              <c:numCache>
                <c:formatCode>#,##0;[Red]#,##0</c:formatCode>
                <c:ptCount val="96"/>
                <c:pt idx="0">
                  <c:v>-97071</c:v>
                </c:pt>
                <c:pt idx="1">
                  <c:v>-97998</c:v>
                </c:pt>
                <c:pt idx="2">
                  <c:v>-100748</c:v>
                </c:pt>
                <c:pt idx="3">
                  <c:v>-104315</c:v>
                </c:pt>
                <c:pt idx="4">
                  <c:v>-105206</c:v>
                </c:pt>
                <c:pt idx="5">
                  <c:v>-104690</c:v>
                </c:pt>
                <c:pt idx="6">
                  <c:v>-102958</c:v>
                </c:pt>
                <c:pt idx="7">
                  <c:v>-102612</c:v>
                </c:pt>
                <c:pt idx="8">
                  <c:v>-104825</c:v>
                </c:pt>
                <c:pt idx="9">
                  <c:v>-105339</c:v>
                </c:pt>
                <c:pt idx="10">
                  <c:v>-105158</c:v>
                </c:pt>
                <c:pt idx="11">
                  <c:v>-107965</c:v>
                </c:pt>
                <c:pt idx="12">
                  <c:v>-107390</c:v>
                </c:pt>
                <c:pt idx="13">
                  <c:v>-105901</c:v>
                </c:pt>
                <c:pt idx="14">
                  <c:v>-105458</c:v>
                </c:pt>
                <c:pt idx="15">
                  <c:v>-103675</c:v>
                </c:pt>
                <c:pt idx="16">
                  <c:v>-102004</c:v>
                </c:pt>
                <c:pt idx="17">
                  <c:v>-100959</c:v>
                </c:pt>
                <c:pt idx="18">
                  <c:v>-100322</c:v>
                </c:pt>
                <c:pt idx="19">
                  <c:v>-100281</c:v>
                </c:pt>
                <c:pt idx="20">
                  <c:v>-96270</c:v>
                </c:pt>
                <c:pt idx="21">
                  <c:v>-94862</c:v>
                </c:pt>
                <c:pt idx="22">
                  <c:v>-93802</c:v>
                </c:pt>
                <c:pt idx="23">
                  <c:v>-93956</c:v>
                </c:pt>
                <c:pt idx="24">
                  <c:v>-94975</c:v>
                </c:pt>
                <c:pt idx="25">
                  <c:v>-95590</c:v>
                </c:pt>
                <c:pt idx="26">
                  <c:v>-96491</c:v>
                </c:pt>
                <c:pt idx="27">
                  <c:v>-97462</c:v>
                </c:pt>
                <c:pt idx="28">
                  <c:v>-95074</c:v>
                </c:pt>
                <c:pt idx="29">
                  <c:v>-93801</c:v>
                </c:pt>
                <c:pt idx="30">
                  <c:v>-89794</c:v>
                </c:pt>
                <c:pt idx="31">
                  <c:v>-90047</c:v>
                </c:pt>
                <c:pt idx="32">
                  <c:v>-89108</c:v>
                </c:pt>
                <c:pt idx="33">
                  <c:v>-89197</c:v>
                </c:pt>
                <c:pt idx="34">
                  <c:v>-88876</c:v>
                </c:pt>
                <c:pt idx="35">
                  <c:v>-86017</c:v>
                </c:pt>
                <c:pt idx="36">
                  <c:v>-86967</c:v>
                </c:pt>
                <c:pt idx="37">
                  <c:v>-87201</c:v>
                </c:pt>
                <c:pt idx="38">
                  <c:v>-84984</c:v>
                </c:pt>
                <c:pt idx="39">
                  <c:v>-87290</c:v>
                </c:pt>
                <c:pt idx="40">
                  <c:v>-79669</c:v>
                </c:pt>
                <c:pt idx="41">
                  <c:v>-79140</c:v>
                </c:pt>
                <c:pt idx="42">
                  <c:v>-77768</c:v>
                </c:pt>
                <c:pt idx="43">
                  <c:v>-76999</c:v>
                </c:pt>
                <c:pt idx="44">
                  <c:v>-77495</c:v>
                </c:pt>
                <c:pt idx="45">
                  <c:v>-73717</c:v>
                </c:pt>
                <c:pt idx="46">
                  <c:v>-72113</c:v>
                </c:pt>
                <c:pt idx="47">
                  <c:v>-71316</c:v>
                </c:pt>
                <c:pt idx="48">
                  <c:v>-69669</c:v>
                </c:pt>
                <c:pt idx="49">
                  <c:v>-68870</c:v>
                </c:pt>
                <c:pt idx="50">
                  <c:v>-64112</c:v>
                </c:pt>
                <c:pt idx="51">
                  <c:v>-62147</c:v>
                </c:pt>
                <c:pt idx="52">
                  <c:v>-59261</c:v>
                </c:pt>
                <c:pt idx="53">
                  <c:v>-59139</c:v>
                </c:pt>
                <c:pt idx="54">
                  <c:v>-58953</c:v>
                </c:pt>
                <c:pt idx="55">
                  <c:v>-56408</c:v>
                </c:pt>
                <c:pt idx="56">
                  <c:v>-54007</c:v>
                </c:pt>
                <c:pt idx="57">
                  <c:v>-52310</c:v>
                </c:pt>
                <c:pt idx="58">
                  <c:v>-49744</c:v>
                </c:pt>
                <c:pt idx="59">
                  <c:v>-49976</c:v>
                </c:pt>
                <c:pt idx="60">
                  <c:v>-45492</c:v>
                </c:pt>
                <c:pt idx="61">
                  <c:v>-42722</c:v>
                </c:pt>
                <c:pt idx="62">
                  <c:v>-40894</c:v>
                </c:pt>
                <c:pt idx="63">
                  <c:v>-38922</c:v>
                </c:pt>
                <c:pt idx="64">
                  <c:v>-37082</c:v>
                </c:pt>
                <c:pt idx="65">
                  <c:v>-33494</c:v>
                </c:pt>
                <c:pt idx="66">
                  <c:v>-31366</c:v>
                </c:pt>
                <c:pt idx="67">
                  <c:v>-28711</c:v>
                </c:pt>
                <c:pt idx="68">
                  <c:v>-27881</c:v>
                </c:pt>
                <c:pt idx="69">
                  <c:v>-26440</c:v>
                </c:pt>
                <c:pt idx="70">
                  <c:v>-24377</c:v>
                </c:pt>
                <c:pt idx="71">
                  <c:v>-23053</c:v>
                </c:pt>
                <c:pt idx="72">
                  <c:v>-21669</c:v>
                </c:pt>
                <c:pt idx="73">
                  <c:v>-18127</c:v>
                </c:pt>
                <c:pt idx="74">
                  <c:v>-17190</c:v>
                </c:pt>
                <c:pt idx="75">
                  <c:v>-15118</c:v>
                </c:pt>
                <c:pt idx="76">
                  <c:v>-13680</c:v>
                </c:pt>
                <c:pt idx="77">
                  <c:v>-12077</c:v>
                </c:pt>
                <c:pt idx="78">
                  <c:v>-10969</c:v>
                </c:pt>
                <c:pt idx="79">
                  <c:v>-10511</c:v>
                </c:pt>
                <c:pt idx="80">
                  <c:v>-9203</c:v>
                </c:pt>
                <c:pt idx="81">
                  <c:v>-8557</c:v>
                </c:pt>
                <c:pt idx="82">
                  <c:v>-7807</c:v>
                </c:pt>
                <c:pt idx="83">
                  <c:v>-6973</c:v>
                </c:pt>
                <c:pt idx="84">
                  <c:v>-6538</c:v>
                </c:pt>
                <c:pt idx="85">
                  <c:v>-32504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0-43E5-9391-5CD523DA4AA1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Black Male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Sheet1!$C$2:$C$97</c:f>
              <c:numCache>
                <c:formatCode>#,##0;[Red]#,##0</c:formatCode>
                <c:ptCount val="96"/>
                <c:pt idx="0">
                  <c:v>-23297</c:v>
                </c:pt>
                <c:pt idx="1">
                  <c:v>-22834</c:v>
                </c:pt>
                <c:pt idx="2">
                  <c:v>-23599</c:v>
                </c:pt>
                <c:pt idx="3">
                  <c:v>-23992</c:v>
                </c:pt>
                <c:pt idx="4">
                  <c:v>-24507</c:v>
                </c:pt>
                <c:pt idx="5">
                  <c:v>-24366</c:v>
                </c:pt>
                <c:pt idx="6">
                  <c:v>-23687</c:v>
                </c:pt>
                <c:pt idx="7">
                  <c:v>-23616</c:v>
                </c:pt>
                <c:pt idx="8">
                  <c:v>-23954</c:v>
                </c:pt>
                <c:pt idx="9">
                  <c:v>-24711</c:v>
                </c:pt>
                <c:pt idx="10">
                  <c:v>-25317</c:v>
                </c:pt>
                <c:pt idx="11">
                  <c:v>-25997</c:v>
                </c:pt>
                <c:pt idx="12">
                  <c:v>-26267</c:v>
                </c:pt>
                <c:pt idx="13">
                  <c:v>-25746</c:v>
                </c:pt>
                <c:pt idx="14">
                  <c:v>-25487</c:v>
                </c:pt>
                <c:pt idx="15">
                  <c:v>-25332</c:v>
                </c:pt>
                <c:pt idx="16">
                  <c:v>-25135</c:v>
                </c:pt>
                <c:pt idx="17">
                  <c:v>-25428</c:v>
                </c:pt>
                <c:pt idx="18">
                  <c:v>-25724</c:v>
                </c:pt>
                <c:pt idx="19">
                  <c:v>-26950</c:v>
                </c:pt>
                <c:pt idx="20">
                  <c:v>-26049</c:v>
                </c:pt>
                <c:pt idx="21">
                  <c:v>-25853</c:v>
                </c:pt>
                <c:pt idx="22">
                  <c:v>-26260</c:v>
                </c:pt>
                <c:pt idx="23">
                  <c:v>-26341</c:v>
                </c:pt>
                <c:pt idx="24">
                  <c:v>-28422</c:v>
                </c:pt>
                <c:pt idx="25">
                  <c:v>-29639</c:v>
                </c:pt>
                <c:pt idx="26">
                  <c:v>-30984</c:v>
                </c:pt>
                <c:pt idx="27">
                  <c:v>-31440</c:v>
                </c:pt>
                <c:pt idx="28">
                  <c:v>-30554</c:v>
                </c:pt>
                <c:pt idx="29">
                  <c:v>-30057</c:v>
                </c:pt>
                <c:pt idx="30">
                  <c:v>-28650</c:v>
                </c:pt>
                <c:pt idx="31">
                  <c:v>-27413</c:v>
                </c:pt>
                <c:pt idx="32">
                  <c:v>-26601</c:v>
                </c:pt>
                <c:pt idx="33">
                  <c:v>-26396</c:v>
                </c:pt>
                <c:pt idx="34">
                  <c:v>-26146</c:v>
                </c:pt>
                <c:pt idx="35">
                  <c:v>-25007</c:v>
                </c:pt>
                <c:pt idx="36">
                  <c:v>-25482</c:v>
                </c:pt>
                <c:pt idx="37">
                  <c:v>-25419</c:v>
                </c:pt>
                <c:pt idx="38">
                  <c:v>-25170</c:v>
                </c:pt>
                <c:pt idx="39">
                  <c:v>-25843</c:v>
                </c:pt>
                <c:pt idx="40">
                  <c:v>-23868</c:v>
                </c:pt>
                <c:pt idx="41">
                  <c:v>-22649</c:v>
                </c:pt>
                <c:pt idx="42">
                  <c:v>-22194</c:v>
                </c:pt>
                <c:pt idx="43">
                  <c:v>-21369</c:v>
                </c:pt>
                <c:pt idx="44">
                  <c:v>-21674</c:v>
                </c:pt>
                <c:pt idx="45">
                  <c:v>-21290</c:v>
                </c:pt>
                <c:pt idx="46">
                  <c:v>-21462</c:v>
                </c:pt>
                <c:pt idx="47">
                  <c:v>-22097</c:v>
                </c:pt>
                <c:pt idx="48">
                  <c:v>-22834</c:v>
                </c:pt>
                <c:pt idx="49">
                  <c:v>-21928</c:v>
                </c:pt>
                <c:pt idx="50">
                  <c:v>-20013</c:v>
                </c:pt>
                <c:pt idx="51">
                  <c:v>-19968</c:v>
                </c:pt>
                <c:pt idx="52">
                  <c:v>-19709</c:v>
                </c:pt>
                <c:pt idx="53">
                  <c:v>-20195</c:v>
                </c:pt>
                <c:pt idx="54">
                  <c:v>-20698</c:v>
                </c:pt>
                <c:pt idx="55">
                  <c:v>-20264</c:v>
                </c:pt>
                <c:pt idx="56">
                  <c:v>-19735</c:v>
                </c:pt>
                <c:pt idx="57">
                  <c:v>-19472</c:v>
                </c:pt>
                <c:pt idx="58">
                  <c:v>-19372</c:v>
                </c:pt>
                <c:pt idx="59">
                  <c:v>-19619</c:v>
                </c:pt>
                <c:pt idx="60">
                  <c:v>-18330</c:v>
                </c:pt>
                <c:pt idx="61">
                  <c:v>-17621</c:v>
                </c:pt>
                <c:pt idx="62">
                  <c:v>-17012</c:v>
                </c:pt>
                <c:pt idx="63">
                  <c:v>-16299</c:v>
                </c:pt>
                <c:pt idx="64">
                  <c:v>-15455</c:v>
                </c:pt>
                <c:pt idx="65">
                  <c:v>-13650</c:v>
                </c:pt>
                <c:pt idx="66">
                  <c:v>-12578</c:v>
                </c:pt>
                <c:pt idx="67">
                  <c:v>-11519</c:v>
                </c:pt>
                <c:pt idx="68">
                  <c:v>-11165</c:v>
                </c:pt>
                <c:pt idx="69">
                  <c:v>-10483</c:v>
                </c:pt>
                <c:pt idx="70">
                  <c:v>-9699</c:v>
                </c:pt>
                <c:pt idx="71">
                  <c:v>-9024</c:v>
                </c:pt>
                <c:pt idx="72">
                  <c:v>-8207</c:v>
                </c:pt>
                <c:pt idx="73">
                  <c:v>-6223</c:v>
                </c:pt>
                <c:pt idx="74">
                  <c:v>-6066</c:v>
                </c:pt>
                <c:pt idx="75">
                  <c:v>-5340</c:v>
                </c:pt>
                <c:pt idx="76">
                  <c:v>-5113</c:v>
                </c:pt>
                <c:pt idx="77">
                  <c:v>-4277</c:v>
                </c:pt>
                <c:pt idx="78">
                  <c:v>-3916</c:v>
                </c:pt>
                <c:pt idx="79">
                  <c:v>-3477</c:v>
                </c:pt>
                <c:pt idx="80">
                  <c:v>-3169</c:v>
                </c:pt>
                <c:pt idx="81">
                  <c:v>-2760</c:v>
                </c:pt>
                <c:pt idx="82">
                  <c:v>-2449</c:v>
                </c:pt>
                <c:pt idx="83">
                  <c:v>-2139</c:v>
                </c:pt>
                <c:pt idx="84">
                  <c:v>-2064</c:v>
                </c:pt>
                <c:pt idx="85">
                  <c:v>-9934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00-43E5-9391-5CD523DA4AA1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Asian Male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Sheet1!$E$2:$E$97</c:f>
              <c:numCache>
                <c:formatCode>#,##0;[Red]#,##0</c:formatCode>
                <c:ptCount val="96"/>
                <c:pt idx="0">
                  <c:v>-7261</c:v>
                </c:pt>
                <c:pt idx="1">
                  <c:v>-7759</c:v>
                </c:pt>
                <c:pt idx="2">
                  <c:v>-8613</c:v>
                </c:pt>
                <c:pt idx="3">
                  <c:v>-8931</c:v>
                </c:pt>
                <c:pt idx="4">
                  <c:v>-9383</c:v>
                </c:pt>
                <c:pt idx="5">
                  <c:v>-9262</c:v>
                </c:pt>
                <c:pt idx="6">
                  <c:v>-9491</c:v>
                </c:pt>
                <c:pt idx="7">
                  <c:v>-9188</c:v>
                </c:pt>
                <c:pt idx="8">
                  <c:v>-8892</c:v>
                </c:pt>
                <c:pt idx="9">
                  <c:v>-9558</c:v>
                </c:pt>
                <c:pt idx="10">
                  <c:v>-9343</c:v>
                </c:pt>
                <c:pt idx="11">
                  <c:v>-9794</c:v>
                </c:pt>
                <c:pt idx="12">
                  <c:v>-9376</c:v>
                </c:pt>
                <c:pt idx="13">
                  <c:v>-9228</c:v>
                </c:pt>
                <c:pt idx="14">
                  <c:v>-9464</c:v>
                </c:pt>
                <c:pt idx="15">
                  <c:v>-9510</c:v>
                </c:pt>
                <c:pt idx="16">
                  <c:v>-9382</c:v>
                </c:pt>
                <c:pt idx="17">
                  <c:v>-8930</c:v>
                </c:pt>
                <c:pt idx="18">
                  <c:v>-8585</c:v>
                </c:pt>
                <c:pt idx="19">
                  <c:v>-8023</c:v>
                </c:pt>
                <c:pt idx="20">
                  <c:v>-7852</c:v>
                </c:pt>
                <c:pt idx="21">
                  <c:v>-8245</c:v>
                </c:pt>
                <c:pt idx="22">
                  <c:v>-8966</c:v>
                </c:pt>
                <c:pt idx="23">
                  <c:v>-9901</c:v>
                </c:pt>
                <c:pt idx="24">
                  <c:v>-10364</c:v>
                </c:pt>
                <c:pt idx="25">
                  <c:v>-10896</c:v>
                </c:pt>
                <c:pt idx="26">
                  <c:v>-11114</c:v>
                </c:pt>
                <c:pt idx="27">
                  <c:v>-11707</c:v>
                </c:pt>
                <c:pt idx="28">
                  <c:v>-12017</c:v>
                </c:pt>
                <c:pt idx="29">
                  <c:v>-12234</c:v>
                </c:pt>
                <c:pt idx="30">
                  <c:v>-12593</c:v>
                </c:pt>
                <c:pt idx="31">
                  <c:v>-12592</c:v>
                </c:pt>
                <c:pt idx="32">
                  <c:v>-12767</c:v>
                </c:pt>
                <c:pt idx="33">
                  <c:v>-12777</c:v>
                </c:pt>
                <c:pt idx="34">
                  <c:v>-13150</c:v>
                </c:pt>
                <c:pt idx="35">
                  <c:v>-13021</c:v>
                </c:pt>
                <c:pt idx="36">
                  <c:v>-13162</c:v>
                </c:pt>
                <c:pt idx="37">
                  <c:v>-12927</c:v>
                </c:pt>
                <c:pt idx="38">
                  <c:v>-12593</c:v>
                </c:pt>
                <c:pt idx="39">
                  <c:v>-12807</c:v>
                </c:pt>
                <c:pt idx="40">
                  <c:v>-12058</c:v>
                </c:pt>
                <c:pt idx="41">
                  <c:v>-11850</c:v>
                </c:pt>
                <c:pt idx="42">
                  <c:v>-11558</c:v>
                </c:pt>
                <c:pt idx="43">
                  <c:v>-12030</c:v>
                </c:pt>
                <c:pt idx="44">
                  <c:v>-12445</c:v>
                </c:pt>
                <c:pt idx="45">
                  <c:v>-11948</c:v>
                </c:pt>
                <c:pt idx="46">
                  <c:v>-11907</c:v>
                </c:pt>
                <c:pt idx="47">
                  <c:v>-11578</c:v>
                </c:pt>
                <c:pt idx="48">
                  <c:v>-11151</c:v>
                </c:pt>
                <c:pt idx="49">
                  <c:v>-10814</c:v>
                </c:pt>
                <c:pt idx="50">
                  <c:v>-9976</c:v>
                </c:pt>
                <c:pt idx="51">
                  <c:v>-9434</c:v>
                </c:pt>
                <c:pt idx="52">
                  <c:v>-8434</c:v>
                </c:pt>
                <c:pt idx="53">
                  <c:v>-8478</c:v>
                </c:pt>
                <c:pt idx="54">
                  <c:v>-8224</c:v>
                </c:pt>
                <c:pt idx="55">
                  <c:v>-8144</c:v>
                </c:pt>
                <c:pt idx="56">
                  <c:v>-7932</c:v>
                </c:pt>
                <c:pt idx="57">
                  <c:v>-7220</c:v>
                </c:pt>
                <c:pt idx="58">
                  <c:v>-6918</c:v>
                </c:pt>
                <c:pt idx="59">
                  <c:v>-6875</c:v>
                </c:pt>
                <c:pt idx="60">
                  <c:v>-6320</c:v>
                </c:pt>
                <c:pt idx="61">
                  <c:v>-6328</c:v>
                </c:pt>
                <c:pt idx="62">
                  <c:v>-6092</c:v>
                </c:pt>
                <c:pt idx="63">
                  <c:v>-6021</c:v>
                </c:pt>
                <c:pt idx="64">
                  <c:v>-5765</c:v>
                </c:pt>
                <c:pt idx="65">
                  <c:v>-5323</c:v>
                </c:pt>
                <c:pt idx="66">
                  <c:v>-5151</c:v>
                </c:pt>
                <c:pt idx="67">
                  <c:v>-4786</c:v>
                </c:pt>
                <c:pt idx="68">
                  <c:v>-4538</c:v>
                </c:pt>
                <c:pt idx="69">
                  <c:v>-4782</c:v>
                </c:pt>
                <c:pt idx="70">
                  <c:v>-4283</c:v>
                </c:pt>
                <c:pt idx="71">
                  <c:v>-4089</c:v>
                </c:pt>
                <c:pt idx="72">
                  <c:v>-3720</c:v>
                </c:pt>
                <c:pt idx="73">
                  <c:v>-3267</c:v>
                </c:pt>
                <c:pt idx="74">
                  <c:v>-3153</c:v>
                </c:pt>
                <c:pt idx="75">
                  <c:v>-2765</c:v>
                </c:pt>
                <c:pt idx="76">
                  <c:v>-2673</c:v>
                </c:pt>
                <c:pt idx="77">
                  <c:v>-2405</c:v>
                </c:pt>
                <c:pt idx="78">
                  <c:v>-2154</c:v>
                </c:pt>
                <c:pt idx="79">
                  <c:v>-2027</c:v>
                </c:pt>
                <c:pt idx="80">
                  <c:v>-1740</c:v>
                </c:pt>
                <c:pt idx="81">
                  <c:v>-1566</c:v>
                </c:pt>
                <c:pt idx="82">
                  <c:v>-1360</c:v>
                </c:pt>
                <c:pt idx="83">
                  <c:v>-1179</c:v>
                </c:pt>
                <c:pt idx="84">
                  <c:v>-1085</c:v>
                </c:pt>
                <c:pt idx="85">
                  <c:v>-4886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00-43E5-9391-5CD523DA4AA1}"/>
            </c:ext>
          </c:extLst>
        </c:ser>
        <c:ser>
          <c:idx val="5"/>
          <c:order val="3"/>
          <c:tx>
            <c:strRef>
              <c:f>Sheet1!$F$1</c:f>
              <c:strCache>
                <c:ptCount val="1"/>
                <c:pt idx="0">
                  <c:v>Other Male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Sheet1!$F$2:$F$97</c:f>
              <c:numCache>
                <c:formatCode>#,##0;[Red]#,##0</c:formatCode>
                <c:ptCount val="96"/>
                <c:pt idx="0">
                  <c:v>-6469</c:v>
                </c:pt>
                <c:pt idx="1">
                  <c:v>-6637</c:v>
                </c:pt>
                <c:pt idx="2">
                  <c:v>-6882</c:v>
                </c:pt>
                <c:pt idx="3">
                  <c:v>-7156</c:v>
                </c:pt>
                <c:pt idx="4">
                  <c:v>-7278</c:v>
                </c:pt>
                <c:pt idx="5">
                  <c:v>-7149</c:v>
                </c:pt>
                <c:pt idx="6">
                  <c:v>-7086</c:v>
                </c:pt>
                <c:pt idx="7">
                  <c:v>-6683</c:v>
                </c:pt>
                <c:pt idx="8">
                  <c:v>-6834</c:v>
                </c:pt>
                <c:pt idx="9">
                  <c:v>-6541</c:v>
                </c:pt>
                <c:pt idx="10">
                  <c:v>-6144</c:v>
                </c:pt>
                <c:pt idx="11">
                  <c:v>-6266</c:v>
                </c:pt>
                <c:pt idx="12">
                  <c:v>-5979</c:v>
                </c:pt>
                <c:pt idx="13">
                  <c:v>-5872</c:v>
                </c:pt>
                <c:pt idx="14">
                  <c:v>-5613</c:v>
                </c:pt>
                <c:pt idx="15">
                  <c:v>-5448</c:v>
                </c:pt>
                <c:pt idx="16">
                  <c:v>-5176</c:v>
                </c:pt>
                <c:pt idx="17">
                  <c:v>-5015</c:v>
                </c:pt>
                <c:pt idx="18">
                  <c:v>-4905</c:v>
                </c:pt>
                <c:pt idx="19">
                  <c:v>-4957</c:v>
                </c:pt>
                <c:pt idx="20">
                  <c:v>-4678</c:v>
                </c:pt>
                <c:pt idx="21">
                  <c:v>-4641</c:v>
                </c:pt>
                <c:pt idx="22">
                  <c:v>-4489</c:v>
                </c:pt>
                <c:pt idx="23">
                  <c:v>-4523</c:v>
                </c:pt>
                <c:pt idx="24">
                  <c:v>-4738</c:v>
                </c:pt>
                <c:pt idx="25">
                  <c:v>-4516</c:v>
                </c:pt>
                <c:pt idx="26">
                  <c:v>-4537</c:v>
                </c:pt>
                <c:pt idx="27">
                  <c:v>-4393</c:v>
                </c:pt>
                <c:pt idx="28">
                  <c:v>-4206</c:v>
                </c:pt>
                <c:pt idx="29">
                  <c:v>-3920</c:v>
                </c:pt>
                <c:pt idx="30">
                  <c:v>-3752</c:v>
                </c:pt>
                <c:pt idx="31">
                  <c:v>-3545</c:v>
                </c:pt>
                <c:pt idx="32">
                  <c:v>-3381</c:v>
                </c:pt>
                <c:pt idx="33">
                  <c:v>-3521</c:v>
                </c:pt>
                <c:pt idx="34">
                  <c:v>-3179</c:v>
                </c:pt>
                <c:pt idx="35">
                  <c:v>-3288</c:v>
                </c:pt>
                <c:pt idx="36">
                  <c:v>-3268</c:v>
                </c:pt>
                <c:pt idx="37">
                  <c:v>-3124</c:v>
                </c:pt>
                <c:pt idx="38">
                  <c:v>-3053</c:v>
                </c:pt>
                <c:pt idx="39">
                  <c:v>-2998</c:v>
                </c:pt>
                <c:pt idx="40">
                  <c:v>-2792</c:v>
                </c:pt>
                <c:pt idx="41">
                  <c:v>-2676</c:v>
                </c:pt>
                <c:pt idx="42">
                  <c:v>-2668</c:v>
                </c:pt>
                <c:pt idx="43">
                  <c:v>-2494</c:v>
                </c:pt>
                <c:pt idx="44">
                  <c:v>-2429</c:v>
                </c:pt>
                <c:pt idx="45">
                  <c:v>-2318</c:v>
                </c:pt>
                <c:pt idx="46">
                  <c:v>-2229</c:v>
                </c:pt>
                <c:pt idx="47">
                  <c:v>-2374</c:v>
                </c:pt>
                <c:pt idx="48">
                  <c:v>-2470</c:v>
                </c:pt>
                <c:pt idx="49">
                  <c:v>-2371</c:v>
                </c:pt>
                <c:pt idx="50">
                  <c:v>-2213</c:v>
                </c:pt>
                <c:pt idx="51">
                  <c:v>-2023</c:v>
                </c:pt>
                <c:pt idx="52">
                  <c:v>-1941</c:v>
                </c:pt>
                <c:pt idx="53">
                  <c:v>-1965</c:v>
                </c:pt>
                <c:pt idx="54">
                  <c:v>-2078</c:v>
                </c:pt>
                <c:pt idx="55">
                  <c:v>-2199</c:v>
                </c:pt>
                <c:pt idx="56">
                  <c:v>-2229</c:v>
                </c:pt>
                <c:pt idx="57">
                  <c:v>-2082</c:v>
                </c:pt>
                <c:pt idx="58">
                  <c:v>-2085</c:v>
                </c:pt>
                <c:pt idx="59">
                  <c:v>-2136</c:v>
                </c:pt>
                <c:pt idx="60">
                  <c:v>-1894</c:v>
                </c:pt>
                <c:pt idx="61">
                  <c:v>-2020</c:v>
                </c:pt>
                <c:pt idx="62">
                  <c:v>-1983</c:v>
                </c:pt>
                <c:pt idx="63">
                  <c:v>-1912</c:v>
                </c:pt>
                <c:pt idx="64">
                  <c:v>-1763</c:v>
                </c:pt>
                <c:pt idx="65">
                  <c:v>-1683</c:v>
                </c:pt>
                <c:pt idx="66">
                  <c:v>-1496</c:v>
                </c:pt>
                <c:pt idx="67">
                  <c:v>-1460</c:v>
                </c:pt>
                <c:pt idx="68">
                  <c:v>-1427</c:v>
                </c:pt>
                <c:pt idx="69">
                  <c:v>-1365</c:v>
                </c:pt>
                <c:pt idx="70">
                  <c:v>-1254</c:v>
                </c:pt>
                <c:pt idx="71">
                  <c:v>-1215</c:v>
                </c:pt>
                <c:pt idx="72">
                  <c:v>-1188</c:v>
                </c:pt>
                <c:pt idx="73">
                  <c:v>-933</c:v>
                </c:pt>
                <c:pt idx="74">
                  <c:v>-856</c:v>
                </c:pt>
                <c:pt idx="75">
                  <c:v>-806</c:v>
                </c:pt>
                <c:pt idx="76">
                  <c:v>-795</c:v>
                </c:pt>
                <c:pt idx="77">
                  <c:v>-709</c:v>
                </c:pt>
                <c:pt idx="78">
                  <c:v>-584</c:v>
                </c:pt>
                <c:pt idx="79">
                  <c:v>-552</c:v>
                </c:pt>
                <c:pt idx="80">
                  <c:v>-450</c:v>
                </c:pt>
                <c:pt idx="81">
                  <c:v>-447</c:v>
                </c:pt>
                <c:pt idx="82">
                  <c:v>-390</c:v>
                </c:pt>
                <c:pt idx="83">
                  <c:v>-357</c:v>
                </c:pt>
                <c:pt idx="84">
                  <c:v>-312</c:v>
                </c:pt>
                <c:pt idx="85">
                  <c:v>-1671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00-43E5-9391-5CD523DA4AA1}"/>
            </c:ext>
          </c:extLst>
        </c:ser>
        <c:ser>
          <c:idx val="7"/>
          <c:order val="4"/>
          <c:tx>
            <c:strRef>
              <c:f>Sheet1!$I$1</c:f>
              <c:strCache>
                <c:ptCount val="1"/>
                <c:pt idx="0">
                  <c:v>Hispanic Female</c:v>
                </c:pt>
              </c:strCache>
            </c:strRef>
          </c:tx>
          <c:spPr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C00-43E5-9391-5CD523DA4AA1}"/>
              </c:ext>
            </c:extLst>
          </c:dPt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Sheet1!$I$2:$I$97</c:f>
              <c:numCache>
                <c:formatCode>_(* #,##0_);_(* \(#,##0\);_(* "-"??_);_(@_)</c:formatCode>
                <c:ptCount val="96"/>
                <c:pt idx="0">
                  <c:v>92952</c:v>
                </c:pt>
                <c:pt idx="1">
                  <c:v>94222</c:v>
                </c:pt>
                <c:pt idx="2">
                  <c:v>96448</c:v>
                </c:pt>
                <c:pt idx="3">
                  <c:v>100241</c:v>
                </c:pt>
                <c:pt idx="4">
                  <c:v>101233</c:v>
                </c:pt>
                <c:pt idx="5">
                  <c:v>99875</c:v>
                </c:pt>
                <c:pt idx="6">
                  <c:v>99245</c:v>
                </c:pt>
                <c:pt idx="7">
                  <c:v>98470</c:v>
                </c:pt>
                <c:pt idx="8">
                  <c:v>101451</c:v>
                </c:pt>
                <c:pt idx="9">
                  <c:v>102655</c:v>
                </c:pt>
                <c:pt idx="10">
                  <c:v>101428</c:v>
                </c:pt>
                <c:pt idx="11">
                  <c:v>103596</c:v>
                </c:pt>
                <c:pt idx="12">
                  <c:v>102977</c:v>
                </c:pt>
                <c:pt idx="13">
                  <c:v>101865</c:v>
                </c:pt>
                <c:pt idx="14">
                  <c:v>100967</c:v>
                </c:pt>
                <c:pt idx="15">
                  <c:v>100156</c:v>
                </c:pt>
                <c:pt idx="16">
                  <c:v>99720</c:v>
                </c:pt>
                <c:pt idx="17">
                  <c:v>98473</c:v>
                </c:pt>
                <c:pt idx="18">
                  <c:v>97612</c:v>
                </c:pt>
                <c:pt idx="19">
                  <c:v>96343</c:v>
                </c:pt>
                <c:pt idx="20">
                  <c:v>92593</c:v>
                </c:pt>
                <c:pt idx="21">
                  <c:v>90058</c:v>
                </c:pt>
                <c:pt idx="22">
                  <c:v>89581</c:v>
                </c:pt>
                <c:pt idx="23">
                  <c:v>88680</c:v>
                </c:pt>
                <c:pt idx="24">
                  <c:v>88552</c:v>
                </c:pt>
                <c:pt idx="25">
                  <c:v>89144</c:v>
                </c:pt>
                <c:pt idx="26">
                  <c:v>89166</c:v>
                </c:pt>
                <c:pt idx="27">
                  <c:v>91246</c:v>
                </c:pt>
                <c:pt idx="28">
                  <c:v>89109</c:v>
                </c:pt>
                <c:pt idx="29">
                  <c:v>87061</c:v>
                </c:pt>
                <c:pt idx="30">
                  <c:v>82266</c:v>
                </c:pt>
                <c:pt idx="31">
                  <c:v>81205</c:v>
                </c:pt>
                <c:pt idx="32">
                  <c:v>80991</c:v>
                </c:pt>
                <c:pt idx="33">
                  <c:v>81223</c:v>
                </c:pt>
                <c:pt idx="34">
                  <c:v>82348</c:v>
                </c:pt>
                <c:pt idx="35">
                  <c:v>80435</c:v>
                </c:pt>
                <c:pt idx="36">
                  <c:v>81836</c:v>
                </c:pt>
                <c:pt idx="37">
                  <c:v>82032</c:v>
                </c:pt>
                <c:pt idx="38">
                  <c:v>81592</c:v>
                </c:pt>
                <c:pt idx="39">
                  <c:v>82078</c:v>
                </c:pt>
                <c:pt idx="40">
                  <c:v>76399</c:v>
                </c:pt>
                <c:pt idx="41">
                  <c:v>75691</c:v>
                </c:pt>
                <c:pt idx="42">
                  <c:v>76350</c:v>
                </c:pt>
                <c:pt idx="43">
                  <c:v>75994</c:v>
                </c:pt>
                <c:pt idx="44">
                  <c:v>76418</c:v>
                </c:pt>
                <c:pt idx="45">
                  <c:v>74291</c:v>
                </c:pt>
                <c:pt idx="46">
                  <c:v>73674</c:v>
                </c:pt>
                <c:pt idx="47">
                  <c:v>72615</c:v>
                </c:pt>
                <c:pt idx="48">
                  <c:v>71419</c:v>
                </c:pt>
                <c:pt idx="49">
                  <c:v>69343</c:v>
                </c:pt>
                <c:pt idx="50">
                  <c:v>64720</c:v>
                </c:pt>
                <c:pt idx="51">
                  <c:v>62747</c:v>
                </c:pt>
                <c:pt idx="52">
                  <c:v>60043</c:v>
                </c:pt>
                <c:pt idx="53">
                  <c:v>58901</c:v>
                </c:pt>
                <c:pt idx="54">
                  <c:v>59380</c:v>
                </c:pt>
                <c:pt idx="55">
                  <c:v>57110</c:v>
                </c:pt>
                <c:pt idx="56">
                  <c:v>55199</c:v>
                </c:pt>
                <c:pt idx="57">
                  <c:v>53299</c:v>
                </c:pt>
                <c:pt idx="58">
                  <c:v>51499</c:v>
                </c:pt>
                <c:pt idx="59">
                  <c:v>51391</c:v>
                </c:pt>
                <c:pt idx="60">
                  <c:v>47195</c:v>
                </c:pt>
                <c:pt idx="61">
                  <c:v>45212</c:v>
                </c:pt>
                <c:pt idx="62">
                  <c:v>43930</c:v>
                </c:pt>
                <c:pt idx="63">
                  <c:v>41904</c:v>
                </c:pt>
                <c:pt idx="64">
                  <c:v>40647</c:v>
                </c:pt>
                <c:pt idx="65">
                  <c:v>37675</c:v>
                </c:pt>
                <c:pt idx="66">
                  <c:v>35597</c:v>
                </c:pt>
                <c:pt idx="67">
                  <c:v>32833</c:v>
                </c:pt>
                <c:pt idx="68">
                  <c:v>31823</c:v>
                </c:pt>
                <c:pt idx="69">
                  <c:v>30833</c:v>
                </c:pt>
                <c:pt idx="70">
                  <c:v>28283</c:v>
                </c:pt>
                <c:pt idx="71">
                  <c:v>26998</c:v>
                </c:pt>
                <c:pt idx="72">
                  <c:v>25915</c:v>
                </c:pt>
                <c:pt idx="73">
                  <c:v>22342</c:v>
                </c:pt>
                <c:pt idx="74">
                  <c:v>20965</c:v>
                </c:pt>
                <c:pt idx="75">
                  <c:v>19286</c:v>
                </c:pt>
                <c:pt idx="76">
                  <c:v>17888</c:v>
                </c:pt>
                <c:pt idx="77">
                  <c:v>15951</c:v>
                </c:pt>
                <c:pt idx="78">
                  <c:v>14991</c:v>
                </c:pt>
                <c:pt idx="79">
                  <c:v>13992</c:v>
                </c:pt>
                <c:pt idx="80">
                  <c:v>12759</c:v>
                </c:pt>
                <c:pt idx="81">
                  <c:v>12245</c:v>
                </c:pt>
                <c:pt idx="82">
                  <c:v>11252</c:v>
                </c:pt>
                <c:pt idx="83">
                  <c:v>10652</c:v>
                </c:pt>
                <c:pt idx="84">
                  <c:v>9993</c:v>
                </c:pt>
                <c:pt idx="85">
                  <c:v>56000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00-43E5-9391-5CD523DA4AA1}"/>
            </c:ext>
          </c:extLst>
        </c:ser>
        <c:ser>
          <c:idx val="8"/>
          <c:order val="5"/>
          <c:tx>
            <c:strRef>
              <c:f>Sheet1!$H$1</c:f>
              <c:strCache>
                <c:ptCount val="1"/>
                <c:pt idx="0">
                  <c:v>Black Female</c:v>
                </c:pt>
              </c:strCache>
            </c:strRef>
          </c:tx>
          <c:spPr>
            <a:solidFill>
              <a:srgbClr val="F85A74"/>
            </a:solidFill>
            <a:ln>
              <a:solidFill>
                <a:srgbClr val="FC8168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Sheet1!$H$2:$H$97</c:f>
              <c:numCache>
                <c:formatCode>_(* #,##0_);_(* \(#,##0\);_(* "-"??_);_(@_)</c:formatCode>
                <c:ptCount val="96"/>
                <c:pt idx="0">
                  <c:v>22525</c:v>
                </c:pt>
                <c:pt idx="1">
                  <c:v>22376</c:v>
                </c:pt>
                <c:pt idx="2">
                  <c:v>22892</c:v>
                </c:pt>
                <c:pt idx="3">
                  <c:v>23853</c:v>
                </c:pt>
                <c:pt idx="4">
                  <c:v>24049</c:v>
                </c:pt>
                <c:pt idx="5">
                  <c:v>23614</c:v>
                </c:pt>
                <c:pt idx="6">
                  <c:v>23190</c:v>
                </c:pt>
                <c:pt idx="7">
                  <c:v>23130</c:v>
                </c:pt>
                <c:pt idx="8">
                  <c:v>23608</c:v>
                </c:pt>
                <c:pt idx="9">
                  <c:v>24393</c:v>
                </c:pt>
                <c:pt idx="10">
                  <c:v>24605</c:v>
                </c:pt>
                <c:pt idx="11">
                  <c:v>24927</c:v>
                </c:pt>
                <c:pt idx="12">
                  <c:v>25220</c:v>
                </c:pt>
                <c:pt idx="13">
                  <c:v>25107</c:v>
                </c:pt>
                <c:pt idx="14">
                  <c:v>24769</c:v>
                </c:pt>
                <c:pt idx="15">
                  <c:v>24823</c:v>
                </c:pt>
                <c:pt idx="16">
                  <c:v>24517</c:v>
                </c:pt>
                <c:pt idx="17">
                  <c:v>24451</c:v>
                </c:pt>
                <c:pt idx="18">
                  <c:v>24449</c:v>
                </c:pt>
                <c:pt idx="19">
                  <c:v>25280</c:v>
                </c:pt>
                <c:pt idx="20">
                  <c:v>24287</c:v>
                </c:pt>
                <c:pt idx="21">
                  <c:v>24601</c:v>
                </c:pt>
                <c:pt idx="22">
                  <c:v>25238</c:v>
                </c:pt>
                <c:pt idx="23">
                  <c:v>25596</c:v>
                </c:pt>
                <c:pt idx="24">
                  <c:v>27061</c:v>
                </c:pt>
                <c:pt idx="25">
                  <c:v>28307</c:v>
                </c:pt>
                <c:pt idx="26">
                  <c:v>29604</c:v>
                </c:pt>
                <c:pt idx="27">
                  <c:v>30520</c:v>
                </c:pt>
                <c:pt idx="28">
                  <c:v>31055</c:v>
                </c:pt>
                <c:pt idx="29">
                  <c:v>31258</c:v>
                </c:pt>
                <c:pt idx="30">
                  <c:v>29825</c:v>
                </c:pt>
                <c:pt idx="31">
                  <c:v>28632</c:v>
                </c:pt>
                <c:pt idx="32">
                  <c:v>27937</c:v>
                </c:pt>
                <c:pt idx="33">
                  <c:v>27735</c:v>
                </c:pt>
                <c:pt idx="34">
                  <c:v>27575</c:v>
                </c:pt>
                <c:pt idx="35">
                  <c:v>26709</c:v>
                </c:pt>
                <c:pt idx="36">
                  <c:v>27302</c:v>
                </c:pt>
                <c:pt idx="37">
                  <c:v>27110</c:v>
                </c:pt>
                <c:pt idx="38">
                  <c:v>26975</c:v>
                </c:pt>
                <c:pt idx="39">
                  <c:v>28048</c:v>
                </c:pt>
                <c:pt idx="40">
                  <c:v>25997</c:v>
                </c:pt>
                <c:pt idx="41">
                  <c:v>24661</c:v>
                </c:pt>
                <c:pt idx="42">
                  <c:v>24353</c:v>
                </c:pt>
                <c:pt idx="43">
                  <c:v>23592</c:v>
                </c:pt>
                <c:pt idx="44">
                  <c:v>23619</c:v>
                </c:pt>
                <c:pt idx="45">
                  <c:v>23314</c:v>
                </c:pt>
                <c:pt idx="46">
                  <c:v>23907</c:v>
                </c:pt>
                <c:pt idx="47">
                  <c:v>24254</c:v>
                </c:pt>
                <c:pt idx="48">
                  <c:v>24822</c:v>
                </c:pt>
                <c:pt idx="49">
                  <c:v>24162</c:v>
                </c:pt>
                <c:pt idx="50">
                  <c:v>21994</c:v>
                </c:pt>
                <c:pt idx="51">
                  <c:v>21833</c:v>
                </c:pt>
                <c:pt idx="52">
                  <c:v>21558</c:v>
                </c:pt>
                <c:pt idx="53">
                  <c:v>22274</c:v>
                </c:pt>
                <c:pt idx="54">
                  <c:v>23280</c:v>
                </c:pt>
                <c:pt idx="55">
                  <c:v>23055</c:v>
                </c:pt>
                <c:pt idx="56">
                  <c:v>22440</c:v>
                </c:pt>
                <c:pt idx="57">
                  <c:v>22375</c:v>
                </c:pt>
                <c:pt idx="58">
                  <c:v>22210</c:v>
                </c:pt>
                <c:pt idx="59">
                  <c:v>22135</c:v>
                </c:pt>
                <c:pt idx="60">
                  <c:v>21266</c:v>
                </c:pt>
                <c:pt idx="61">
                  <c:v>20496</c:v>
                </c:pt>
                <c:pt idx="62">
                  <c:v>20134</c:v>
                </c:pt>
                <c:pt idx="63">
                  <c:v>19197</c:v>
                </c:pt>
                <c:pt idx="64">
                  <c:v>18624</c:v>
                </c:pt>
                <c:pt idx="65">
                  <c:v>17166</c:v>
                </c:pt>
                <c:pt idx="66">
                  <c:v>16116</c:v>
                </c:pt>
                <c:pt idx="67">
                  <c:v>15048</c:v>
                </c:pt>
                <c:pt idx="68">
                  <c:v>14749</c:v>
                </c:pt>
                <c:pt idx="69">
                  <c:v>13957</c:v>
                </c:pt>
                <c:pt idx="70">
                  <c:v>12880</c:v>
                </c:pt>
                <c:pt idx="71">
                  <c:v>11957</c:v>
                </c:pt>
                <c:pt idx="72">
                  <c:v>10995</c:v>
                </c:pt>
                <c:pt idx="73">
                  <c:v>8742</c:v>
                </c:pt>
                <c:pt idx="74">
                  <c:v>8556</c:v>
                </c:pt>
                <c:pt idx="75">
                  <c:v>7849</c:v>
                </c:pt>
                <c:pt idx="76">
                  <c:v>7339</c:v>
                </c:pt>
                <c:pt idx="77">
                  <c:v>6482</c:v>
                </c:pt>
                <c:pt idx="78">
                  <c:v>6297</c:v>
                </c:pt>
                <c:pt idx="79">
                  <c:v>5747</c:v>
                </c:pt>
                <c:pt idx="80">
                  <c:v>4785</c:v>
                </c:pt>
                <c:pt idx="81">
                  <c:v>4414</c:v>
                </c:pt>
                <c:pt idx="82">
                  <c:v>4267</c:v>
                </c:pt>
                <c:pt idx="83">
                  <c:v>3903</c:v>
                </c:pt>
                <c:pt idx="84">
                  <c:v>3706</c:v>
                </c:pt>
                <c:pt idx="85">
                  <c:v>21899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C00-43E5-9391-5CD523DA4AA1}"/>
            </c:ext>
          </c:extLst>
        </c:ser>
        <c:ser>
          <c:idx val="1"/>
          <c:order val="6"/>
          <c:tx>
            <c:strRef>
              <c:f>Sheet1!$J$1</c:f>
              <c:strCache>
                <c:ptCount val="1"/>
                <c:pt idx="0">
                  <c:v>Asian Female</c:v>
                </c:pt>
              </c:strCache>
            </c:strRef>
          </c:tx>
          <c:spPr>
            <a:solidFill>
              <a:srgbClr val="F5573D"/>
            </a:solidFill>
            <a:ln w="0">
              <a:solidFill>
                <a:srgbClr val="FFD5D6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Sheet1!$J$2:$J$97</c:f>
              <c:numCache>
                <c:formatCode>_(* #,##0_);_(* \(#,##0\);_(* "-"??_);_(@_)</c:formatCode>
                <c:ptCount val="96"/>
                <c:pt idx="0">
                  <c:v>6996</c:v>
                </c:pt>
                <c:pt idx="1">
                  <c:v>7628</c:v>
                </c:pt>
                <c:pt idx="2">
                  <c:v>8226</c:v>
                </c:pt>
                <c:pt idx="3">
                  <c:v>8557</c:v>
                </c:pt>
                <c:pt idx="4">
                  <c:v>8992</c:v>
                </c:pt>
                <c:pt idx="5">
                  <c:v>8919</c:v>
                </c:pt>
                <c:pt idx="6">
                  <c:v>8717</c:v>
                </c:pt>
                <c:pt idx="7">
                  <c:v>8579</c:v>
                </c:pt>
                <c:pt idx="8">
                  <c:v>8366</c:v>
                </c:pt>
                <c:pt idx="9">
                  <c:v>9183</c:v>
                </c:pt>
                <c:pt idx="10">
                  <c:v>9221</c:v>
                </c:pt>
                <c:pt idx="11">
                  <c:v>9450</c:v>
                </c:pt>
                <c:pt idx="12">
                  <c:v>9078</c:v>
                </c:pt>
                <c:pt idx="13">
                  <c:v>9080</c:v>
                </c:pt>
                <c:pt idx="14">
                  <c:v>9257</c:v>
                </c:pt>
                <c:pt idx="15">
                  <c:v>9313</c:v>
                </c:pt>
                <c:pt idx="16">
                  <c:v>9318</c:v>
                </c:pt>
                <c:pt idx="17">
                  <c:v>8712</c:v>
                </c:pt>
                <c:pt idx="18">
                  <c:v>8214</c:v>
                </c:pt>
                <c:pt idx="19">
                  <c:v>7602</c:v>
                </c:pt>
                <c:pt idx="20">
                  <c:v>7365</c:v>
                </c:pt>
                <c:pt idx="21">
                  <c:v>7965</c:v>
                </c:pt>
                <c:pt idx="22">
                  <c:v>8881</c:v>
                </c:pt>
                <c:pt idx="23">
                  <c:v>9610</c:v>
                </c:pt>
                <c:pt idx="24">
                  <c:v>10351</c:v>
                </c:pt>
                <c:pt idx="25">
                  <c:v>10844</c:v>
                </c:pt>
                <c:pt idx="26">
                  <c:v>11245</c:v>
                </c:pt>
                <c:pt idx="27">
                  <c:v>12074</c:v>
                </c:pt>
                <c:pt idx="28">
                  <c:v>12688</c:v>
                </c:pt>
                <c:pt idx="29">
                  <c:v>13218</c:v>
                </c:pt>
                <c:pt idx="30">
                  <c:v>13645</c:v>
                </c:pt>
                <c:pt idx="31">
                  <c:v>13685</c:v>
                </c:pt>
                <c:pt idx="32">
                  <c:v>13748</c:v>
                </c:pt>
                <c:pt idx="33">
                  <c:v>13974</c:v>
                </c:pt>
                <c:pt idx="34">
                  <c:v>14129</c:v>
                </c:pt>
                <c:pt idx="35">
                  <c:v>14242</c:v>
                </c:pt>
                <c:pt idx="36">
                  <c:v>14311</c:v>
                </c:pt>
                <c:pt idx="37">
                  <c:v>14146</c:v>
                </c:pt>
                <c:pt idx="38">
                  <c:v>13883</c:v>
                </c:pt>
                <c:pt idx="39">
                  <c:v>13837</c:v>
                </c:pt>
                <c:pt idx="40">
                  <c:v>13386</c:v>
                </c:pt>
                <c:pt idx="41">
                  <c:v>12839</c:v>
                </c:pt>
                <c:pt idx="42">
                  <c:v>12771</c:v>
                </c:pt>
                <c:pt idx="43">
                  <c:v>12694</c:v>
                </c:pt>
                <c:pt idx="44">
                  <c:v>12932</c:v>
                </c:pt>
                <c:pt idx="45">
                  <c:v>12381</c:v>
                </c:pt>
                <c:pt idx="46">
                  <c:v>12474</c:v>
                </c:pt>
                <c:pt idx="47">
                  <c:v>12353</c:v>
                </c:pt>
                <c:pt idx="48">
                  <c:v>11709</c:v>
                </c:pt>
                <c:pt idx="49">
                  <c:v>11448</c:v>
                </c:pt>
                <c:pt idx="50">
                  <c:v>10500</c:v>
                </c:pt>
                <c:pt idx="51">
                  <c:v>9857</c:v>
                </c:pt>
                <c:pt idx="52">
                  <c:v>8925</c:v>
                </c:pt>
                <c:pt idx="53">
                  <c:v>8743</c:v>
                </c:pt>
                <c:pt idx="54">
                  <c:v>8633</c:v>
                </c:pt>
                <c:pt idx="55">
                  <c:v>8630</c:v>
                </c:pt>
                <c:pt idx="56">
                  <c:v>8453</c:v>
                </c:pt>
                <c:pt idx="57">
                  <c:v>7623</c:v>
                </c:pt>
                <c:pt idx="58">
                  <c:v>7557</c:v>
                </c:pt>
                <c:pt idx="59">
                  <c:v>7959</c:v>
                </c:pt>
                <c:pt idx="60">
                  <c:v>7472</c:v>
                </c:pt>
                <c:pt idx="61">
                  <c:v>7346</c:v>
                </c:pt>
                <c:pt idx="62">
                  <c:v>7317</c:v>
                </c:pt>
                <c:pt idx="63">
                  <c:v>7307</c:v>
                </c:pt>
                <c:pt idx="64">
                  <c:v>7025</c:v>
                </c:pt>
                <c:pt idx="65">
                  <c:v>6569</c:v>
                </c:pt>
                <c:pt idx="66">
                  <c:v>6409</c:v>
                </c:pt>
                <c:pt idx="67">
                  <c:v>6253</c:v>
                </c:pt>
                <c:pt idx="68">
                  <c:v>6189</c:v>
                </c:pt>
                <c:pt idx="69">
                  <c:v>6182</c:v>
                </c:pt>
                <c:pt idx="70">
                  <c:v>5433</c:v>
                </c:pt>
                <c:pt idx="71">
                  <c:v>5055</c:v>
                </c:pt>
                <c:pt idx="72">
                  <c:v>4540</c:v>
                </c:pt>
                <c:pt idx="73">
                  <c:v>3796</c:v>
                </c:pt>
                <c:pt idx="74">
                  <c:v>3681</c:v>
                </c:pt>
                <c:pt idx="75">
                  <c:v>3301</c:v>
                </c:pt>
                <c:pt idx="76">
                  <c:v>3073</c:v>
                </c:pt>
                <c:pt idx="77">
                  <c:v>2932</c:v>
                </c:pt>
                <c:pt idx="78">
                  <c:v>2627</c:v>
                </c:pt>
                <c:pt idx="79">
                  <c:v>2354</c:v>
                </c:pt>
                <c:pt idx="80">
                  <c:v>2051</c:v>
                </c:pt>
                <c:pt idx="81">
                  <c:v>1776</c:v>
                </c:pt>
                <c:pt idx="82">
                  <c:v>1613</c:v>
                </c:pt>
                <c:pt idx="83">
                  <c:v>1500</c:v>
                </c:pt>
                <c:pt idx="84">
                  <c:v>1226</c:v>
                </c:pt>
                <c:pt idx="85">
                  <c:v>7316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40-4736-83F5-8F0169FFF79B}"/>
            </c:ext>
          </c:extLst>
        </c:ser>
        <c:ser>
          <c:idx val="9"/>
          <c:order val="7"/>
          <c:tx>
            <c:strRef>
              <c:f>Sheet1!$K$1</c:f>
              <c:strCache>
                <c:ptCount val="1"/>
                <c:pt idx="0">
                  <c:v>Other Female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Sheet1!$K$2:$K$97</c:f>
              <c:numCache>
                <c:formatCode>_(* #,##0_);_(* \(#,##0\);_(* "-"??_);_(@_)</c:formatCode>
                <c:ptCount val="96"/>
                <c:pt idx="0">
                  <c:v>6230</c:v>
                </c:pt>
                <c:pt idx="1">
                  <c:v>6518</c:v>
                </c:pt>
                <c:pt idx="2">
                  <c:v>6685</c:v>
                </c:pt>
                <c:pt idx="3">
                  <c:v>6851</c:v>
                </c:pt>
                <c:pt idx="4">
                  <c:v>7015</c:v>
                </c:pt>
                <c:pt idx="5">
                  <c:v>7094</c:v>
                </c:pt>
                <c:pt idx="6">
                  <c:v>6736</c:v>
                </c:pt>
                <c:pt idx="7">
                  <c:v>6550</c:v>
                </c:pt>
                <c:pt idx="8">
                  <c:v>6457</c:v>
                </c:pt>
                <c:pt idx="9">
                  <c:v>6347</c:v>
                </c:pt>
                <c:pt idx="10">
                  <c:v>6107</c:v>
                </c:pt>
                <c:pt idx="11">
                  <c:v>6089</c:v>
                </c:pt>
                <c:pt idx="12">
                  <c:v>5817</c:v>
                </c:pt>
                <c:pt idx="13">
                  <c:v>5636</c:v>
                </c:pt>
                <c:pt idx="14">
                  <c:v>5567</c:v>
                </c:pt>
                <c:pt idx="15">
                  <c:v>5250</c:v>
                </c:pt>
                <c:pt idx="16">
                  <c:v>5188</c:v>
                </c:pt>
                <c:pt idx="17">
                  <c:v>4869</c:v>
                </c:pt>
                <c:pt idx="18">
                  <c:v>4656</c:v>
                </c:pt>
                <c:pt idx="19">
                  <c:v>4663</c:v>
                </c:pt>
                <c:pt idx="20">
                  <c:v>4614</c:v>
                </c:pt>
                <c:pt idx="21">
                  <c:v>4383</c:v>
                </c:pt>
                <c:pt idx="22">
                  <c:v>4346</c:v>
                </c:pt>
                <c:pt idx="23">
                  <c:v>4469</c:v>
                </c:pt>
                <c:pt idx="24">
                  <c:v>4543</c:v>
                </c:pt>
                <c:pt idx="25">
                  <c:v>4504</c:v>
                </c:pt>
                <c:pt idx="26">
                  <c:v>4439</c:v>
                </c:pt>
                <c:pt idx="27">
                  <c:v>4535</c:v>
                </c:pt>
                <c:pt idx="28">
                  <c:v>4446</c:v>
                </c:pt>
                <c:pt idx="29">
                  <c:v>4324</c:v>
                </c:pt>
                <c:pt idx="30">
                  <c:v>4116</c:v>
                </c:pt>
                <c:pt idx="31">
                  <c:v>3912</c:v>
                </c:pt>
                <c:pt idx="32">
                  <c:v>3988</c:v>
                </c:pt>
                <c:pt idx="33">
                  <c:v>3585</c:v>
                </c:pt>
                <c:pt idx="34">
                  <c:v>3570</c:v>
                </c:pt>
                <c:pt idx="35">
                  <c:v>3425</c:v>
                </c:pt>
                <c:pt idx="36">
                  <c:v>3381</c:v>
                </c:pt>
                <c:pt idx="37">
                  <c:v>3364</c:v>
                </c:pt>
                <c:pt idx="38">
                  <c:v>3266</c:v>
                </c:pt>
                <c:pt idx="39">
                  <c:v>3323</c:v>
                </c:pt>
                <c:pt idx="40">
                  <c:v>3080</c:v>
                </c:pt>
                <c:pt idx="41">
                  <c:v>3002</c:v>
                </c:pt>
                <c:pt idx="42">
                  <c:v>2801</c:v>
                </c:pt>
                <c:pt idx="43">
                  <c:v>2652</c:v>
                </c:pt>
                <c:pt idx="44">
                  <c:v>2754</c:v>
                </c:pt>
                <c:pt idx="45">
                  <c:v>2557</c:v>
                </c:pt>
                <c:pt idx="46">
                  <c:v>2542</c:v>
                </c:pt>
                <c:pt idx="47">
                  <c:v>2564</c:v>
                </c:pt>
                <c:pt idx="48">
                  <c:v>2746</c:v>
                </c:pt>
                <c:pt idx="49">
                  <c:v>2632</c:v>
                </c:pt>
                <c:pt idx="50">
                  <c:v>2331</c:v>
                </c:pt>
                <c:pt idx="51">
                  <c:v>2278</c:v>
                </c:pt>
                <c:pt idx="52">
                  <c:v>2252</c:v>
                </c:pt>
                <c:pt idx="53">
                  <c:v>2171</c:v>
                </c:pt>
                <c:pt idx="54">
                  <c:v>2271</c:v>
                </c:pt>
                <c:pt idx="55">
                  <c:v>2305</c:v>
                </c:pt>
                <c:pt idx="56">
                  <c:v>2381</c:v>
                </c:pt>
                <c:pt idx="57">
                  <c:v>2353</c:v>
                </c:pt>
                <c:pt idx="58">
                  <c:v>2302</c:v>
                </c:pt>
                <c:pt idx="59">
                  <c:v>2197</c:v>
                </c:pt>
                <c:pt idx="60">
                  <c:v>2085</c:v>
                </c:pt>
                <c:pt idx="61">
                  <c:v>2100</c:v>
                </c:pt>
                <c:pt idx="62">
                  <c:v>2061</c:v>
                </c:pt>
                <c:pt idx="63">
                  <c:v>1934</c:v>
                </c:pt>
                <c:pt idx="64">
                  <c:v>1866</c:v>
                </c:pt>
                <c:pt idx="65">
                  <c:v>1753</c:v>
                </c:pt>
                <c:pt idx="66">
                  <c:v>1702</c:v>
                </c:pt>
                <c:pt idx="67">
                  <c:v>1529</c:v>
                </c:pt>
                <c:pt idx="68">
                  <c:v>1458</c:v>
                </c:pt>
                <c:pt idx="69">
                  <c:v>1360</c:v>
                </c:pt>
                <c:pt idx="70">
                  <c:v>1362</c:v>
                </c:pt>
                <c:pt idx="71">
                  <c:v>1353</c:v>
                </c:pt>
                <c:pt idx="72">
                  <c:v>1349</c:v>
                </c:pt>
                <c:pt idx="73">
                  <c:v>978</c:v>
                </c:pt>
                <c:pt idx="74">
                  <c:v>928</c:v>
                </c:pt>
                <c:pt idx="75">
                  <c:v>864</c:v>
                </c:pt>
                <c:pt idx="76">
                  <c:v>813</c:v>
                </c:pt>
                <c:pt idx="77">
                  <c:v>695</c:v>
                </c:pt>
                <c:pt idx="78">
                  <c:v>635</c:v>
                </c:pt>
                <c:pt idx="79">
                  <c:v>617</c:v>
                </c:pt>
                <c:pt idx="80">
                  <c:v>562</c:v>
                </c:pt>
                <c:pt idx="81">
                  <c:v>496</c:v>
                </c:pt>
                <c:pt idx="82">
                  <c:v>462</c:v>
                </c:pt>
                <c:pt idx="83">
                  <c:v>437</c:v>
                </c:pt>
                <c:pt idx="84">
                  <c:v>410</c:v>
                </c:pt>
                <c:pt idx="85">
                  <c:v>2398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40-4736-83F5-8F0169FFF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0211632"/>
        <c:axId val="220206536"/>
      </c:barChart>
      <c:catAx>
        <c:axId val="220211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aseline="0"/>
            </a:pPr>
            <a:endParaRPr lang="en-US"/>
          </a:p>
        </c:txPr>
        <c:crossAx val="220206536"/>
        <c:crosses val="autoZero"/>
        <c:auto val="1"/>
        <c:lblAlgn val="ctr"/>
        <c:lblOffset val="100"/>
        <c:tickLblSkip val="5"/>
        <c:noMultiLvlLbl val="0"/>
      </c:catAx>
      <c:valAx>
        <c:axId val="220206536"/>
        <c:scaling>
          <c:orientation val="minMax"/>
          <c:max val="250000"/>
          <c:min val="-250000"/>
        </c:scaling>
        <c:delete val="0"/>
        <c:axPos val="b"/>
        <c:majorGridlines/>
        <c:numFmt formatCode="#,##0;[Red]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116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4447754841456"/>
          <c:y val="8.180798052417361E-2"/>
          <c:w val="0.84348561159584778"/>
          <c:h val="0.832499714709574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 Male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Sheet1!$B$2:$B$97</c:f>
              <c:numCache>
                <c:formatCode>#,##0;[Red]#,##0</c:formatCode>
                <c:ptCount val="96"/>
                <c:pt idx="0">
                  <c:v>-58944</c:v>
                </c:pt>
                <c:pt idx="1">
                  <c:v>-60276</c:v>
                </c:pt>
                <c:pt idx="2">
                  <c:v>-64267</c:v>
                </c:pt>
                <c:pt idx="3">
                  <c:v>-65513</c:v>
                </c:pt>
                <c:pt idx="4">
                  <c:v>-66688</c:v>
                </c:pt>
                <c:pt idx="5">
                  <c:v>-67468</c:v>
                </c:pt>
                <c:pt idx="6">
                  <c:v>-66000</c:v>
                </c:pt>
                <c:pt idx="7">
                  <c:v>-65441</c:v>
                </c:pt>
                <c:pt idx="8">
                  <c:v>-66721</c:v>
                </c:pt>
                <c:pt idx="9">
                  <c:v>-65647</c:v>
                </c:pt>
                <c:pt idx="10">
                  <c:v>-65472</c:v>
                </c:pt>
                <c:pt idx="11">
                  <c:v>-67087</c:v>
                </c:pt>
                <c:pt idx="12">
                  <c:v>-67400</c:v>
                </c:pt>
                <c:pt idx="13">
                  <c:v>-67861</c:v>
                </c:pt>
                <c:pt idx="14">
                  <c:v>-67828</c:v>
                </c:pt>
                <c:pt idx="15">
                  <c:v>-68197</c:v>
                </c:pt>
                <c:pt idx="16">
                  <c:v>-68986</c:v>
                </c:pt>
                <c:pt idx="17">
                  <c:v>-68196</c:v>
                </c:pt>
                <c:pt idx="18">
                  <c:v>-68048</c:v>
                </c:pt>
                <c:pt idx="19">
                  <c:v>-69020</c:v>
                </c:pt>
                <c:pt idx="20">
                  <c:v>-68164</c:v>
                </c:pt>
                <c:pt idx="21">
                  <c:v>-68413</c:v>
                </c:pt>
                <c:pt idx="22">
                  <c:v>-70273</c:v>
                </c:pt>
                <c:pt idx="23">
                  <c:v>-73302</c:v>
                </c:pt>
                <c:pt idx="24">
                  <c:v>-74844</c:v>
                </c:pt>
                <c:pt idx="25">
                  <c:v>-76033</c:v>
                </c:pt>
                <c:pt idx="26">
                  <c:v>-77642</c:v>
                </c:pt>
                <c:pt idx="27">
                  <c:v>-81172</c:v>
                </c:pt>
                <c:pt idx="28">
                  <c:v>-82455</c:v>
                </c:pt>
                <c:pt idx="29">
                  <c:v>-82921</c:v>
                </c:pt>
                <c:pt idx="30">
                  <c:v>-81334</c:v>
                </c:pt>
                <c:pt idx="31">
                  <c:v>-80609</c:v>
                </c:pt>
                <c:pt idx="32">
                  <c:v>-79963</c:v>
                </c:pt>
                <c:pt idx="33">
                  <c:v>-81283</c:v>
                </c:pt>
                <c:pt idx="34">
                  <c:v>-82596</c:v>
                </c:pt>
                <c:pt idx="35">
                  <c:v>-79535</c:v>
                </c:pt>
                <c:pt idx="36">
                  <c:v>-81199</c:v>
                </c:pt>
                <c:pt idx="37">
                  <c:v>-80643</c:v>
                </c:pt>
                <c:pt idx="38">
                  <c:v>-79339</c:v>
                </c:pt>
                <c:pt idx="39">
                  <c:v>-79813</c:v>
                </c:pt>
                <c:pt idx="40">
                  <c:v>-75184</c:v>
                </c:pt>
                <c:pt idx="41">
                  <c:v>-73025</c:v>
                </c:pt>
                <c:pt idx="42">
                  <c:v>-72157</c:v>
                </c:pt>
                <c:pt idx="43">
                  <c:v>-70249</c:v>
                </c:pt>
                <c:pt idx="44">
                  <c:v>-72338</c:v>
                </c:pt>
                <c:pt idx="45">
                  <c:v>-70133</c:v>
                </c:pt>
                <c:pt idx="46">
                  <c:v>-71584</c:v>
                </c:pt>
                <c:pt idx="47">
                  <c:v>-76890</c:v>
                </c:pt>
                <c:pt idx="48">
                  <c:v>-82837</c:v>
                </c:pt>
                <c:pt idx="49">
                  <c:v>-83357</c:v>
                </c:pt>
                <c:pt idx="50">
                  <c:v>-78323</c:v>
                </c:pt>
                <c:pt idx="51">
                  <c:v>-75008</c:v>
                </c:pt>
                <c:pt idx="52">
                  <c:v>-74855</c:v>
                </c:pt>
                <c:pt idx="53">
                  <c:v>-75230</c:v>
                </c:pt>
                <c:pt idx="54">
                  <c:v>-81156</c:v>
                </c:pt>
                <c:pt idx="55">
                  <c:v>-84646</c:v>
                </c:pt>
                <c:pt idx="56">
                  <c:v>-85925</c:v>
                </c:pt>
                <c:pt idx="57">
                  <c:v>-86789</c:v>
                </c:pt>
                <c:pt idx="58">
                  <c:v>-88168</c:v>
                </c:pt>
                <c:pt idx="59">
                  <c:v>-88976</c:v>
                </c:pt>
                <c:pt idx="60">
                  <c:v>-86508</c:v>
                </c:pt>
                <c:pt idx="61">
                  <c:v>-86479</c:v>
                </c:pt>
                <c:pt idx="62">
                  <c:v>-84773</c:v>
                </c:pt>
                <c:pt idx="63">
                  <c:v>-80664</c:v>
                </c:pt>
                <c:pt idx="64">
                  <c:v>-79983</c:v>
                </c:pt>
                <c:pt idx="65">
                  <c:v>-76191</c:v>
                </c:pt>
                <c:pt idx="66">
                  <c:v>-73797</c:v>
                </c:pt>
                <c:pt idx="67">
                  <c:v>-70207</c:v>
                </c:pt>
                <c:pt idx="68">
                  <c:v>-66685</c:v>
                </c:pt>
                <c:pt idx="69">
                  <c:v>-64789</c:v>
                </c:pt>
                <c:pt idx="70">
                  <c:v>-63468</c:v>
                </c:pt>
                <c:pt idx="71">
                  <c:v>-63228</c:v>
                </c:pt>
                <c:pt idx="72">
                  <c:v>-68008</c:v>
                </c:pt>
                <c:pt idx="73">
                  <c:v>-47165</c:v>
                </c:pt>
                <c:pt idx="74">
                  <c:v>-46542</c:v>
                </c:pt>
                <c:pt idx="75">
                  <c:v>-45645</c:v>
                </c:pt>
                <c:pt idx="76">
                  <c:v>-45225</c:v>
                </c:pt>
                <c:pt idx="77">
                  <c:v>-37828</c:v>
                </c:pt>
                <c:pt idx="78">
                  <c:v>-34548</c:v>
                </c:pt>
                <c:pt idx="79">
                  <c:v>-31304</c:v>
                </c:pt>
                <c:pt idx="80">
                  <c:v>-28529</c:v>
                </c:pt>
                <c:pt idx="81">
                  <c:v>-25995</c:v>
                </c:pt>
                <c:pt idx="82">
                  <c:v>-22903</c:v>
                </c:pt>
                <c:pt idx="83">
                  <c:v>-20887</c:v>
                </c:pt>
                <c:pt idx="84">
                  <c:v>-19284</c:v>
                </c:pt>
                <c:pt idx="85">
                  <c:v>-100560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0-43E5-9391-5CD523DA4AA1}"/>
            </c:ext>
          </c:extLst>
        </c:ser>
        <c:ser>
          <c:idx val="4"/>
          <c:order val="1"/>
          <c:tx>
            <c:strRef>
              <c:f>Sheet1!$D$1</c:f>
              <c:strCache>
                <c:ptCount val="1"/>
                <c:pt idx="0">
                  <c:v>Hispanic Male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Sheet1!$D$2:$D$97</c:f>
              <c:numCache>
                <c:formatCode>#,##0;[Red]#,##0</c:formatCode>
                <c:ptCount val="96"/>
                <c:pt idx="0">
                  <c:v>-97071</c:v>
                </c:pt>
                <c:pt idx="1">
                  <c:v>-97998</c:v>
                </c:pt>
                <c:pt idx="2">
                  <c:v>-100748</c:v>
                </c:pt>
                <c:pt idx="3">
                  <c:v>-104315</c:v>
                </c:pt>
                <c:pt idx="4">
                  <c:v>-105206</c:v>
                </c:pt>
                <c:pt idx="5">
                  <c:v>-104690</c:v>
                </c:pt>
                <c:pt idx="6">
                  <c:v>-102958</c:v>
                </c:pt>
                <c:pt idx="7">
                  <c:v>-102612</c:v>
                </c:pt>
                <c:pt idx="8">
                  <c:v>-104825</c:v>
                </c:pt>
                <c:pt idx="9">
                  <c:v>-105339</c:v>
                </c:pt>
                <c:pt idx="10">
                  <c:v>-105158</c:v>
                </c:pt>
                <c:pt idx="11">
                  <c:v>-107965</c:v>
                </c:pt>
                <c:pt idx="12">
                  <c:v>-107390</c:v>
                </c:pt>
                <c:pt idx="13">
                  <c:v>-105901</c:v>
                </c:pt>
                <c:pt idx="14">
                  <c:v>-105458</c:v>
                </c:pt>
                <c:pt idx="15">
                  <c:v>-103675</c:v>
                </c:pt>
                <c:pt idx="16">
                  <c:v>-102004</c:v>
                </c:pt>
                <c:pt idx="17">
                  <c:v>-100959</c:v>
                </c:pt>
                <c:pt idx="18">
                  <c:v>-100322</c:v>
                </c:pt>
                <c:pt idx="19">
                  <c:v>-100281</c:v>
                </c:pt>
                <c:pt idx="20">
                  <c:v>-96270</c:v>
                </c:pt>
                <c:pt idx="21">
                  <c:v>-94862</c:v>
                </c:pt>
                <c:pt idx="22">
                  <c:v>-93802</c:v>
                </c:pt>
                <c:pt idx="23">
                  <c:v>-93956</c:v>
                </c:pt>
                <c:pt idx="24">
                  <c:v>-94975</c:v>
                </c:pt>
                <c:pt idx="25">
                  <c:v>-95590</c:v>
                </c:pt>
                <c:pt idx="26">
                  <c:v>-96491</c:v>
                </c:pt>
                <c:pt idx="27">
                  <c:v>-97462</c:v>
                </c:pt>
                <c:pt idx="28">
                  <c:v>-95074</c:v>
                </c:pt>
                <c:pt idx="29">
                  <c:v>-93801</c:v>
                </c:pt>
                <c:pt idx="30">
                  <c:v>-89794</c:v>
                </c:pt>
                <c:pt idx="31">
                  <c:v>-90047</c:v>
                </c:pt>
                <c:pt idx="32">
                  <c:v>-89108</c:v>
                </c:pt>
                <c:pt idx="33">
                  <c:v>-89197</c:v>
                </c:pt>
                <c:pt idx="34">
                  <c:v>-88876</c:v>
                </c:pt>
                <c:pt idx="35">
                  <c:v>-86017</c:v>
                </c:pt>
                <c:pt idx="36">
                  <c:v>-86967</c:v>
                </c:pt>
                <c:pt idx="37">
                  <c:v>-87201</c:v>
                </c:pt>
                <c:pt idx="38">
                  <c:v>-84984</c:v>
                </c:pt>
                <c:pt idx="39">
                  <c:v>-87290</c:v>
                </c:pt>
                <c:pt idx="40">
                  <c:v>-79669</c:v>
                </c:pt>
                <c:pt idx="41">
                  <c:v>-79140</c:v>
                </c:pt>
                <c:pt idx="42">
                  <c:v>-77768</c:v>
                </c:pt>
                <c:pt idx="43">
                  <c:v>-76999</c:v>
                </c:pt>
                <c:pt idx="44">
                  <c:v>-77495</c:v>
                </c:pt>
                <c:pt idx="45">
                  <c:v>-73717</c:v>
                </c:pt>
                <c:pt idx="46">
                  <c:v>-72113</c:v>
                </c:pt>
                <c:pt idx="47">
                  <c:v>-71316</c:v>
                </c:pt>
                <c:pt idx="48">
                  <c:v>-69669</c:v>
                </c:pt>
                <c:pt idx="49">
                  <c:v>-68870</c:v>
                </c:pt>
                <c:pt idx="50">
                  <c:v>-64112</c:v>
                </c:pt>
                <c:pt idx="51">
                  <c:v>-62147</c:v>
                </c:pt>
                <c:pt idx="52">
                  <c:v>-59261</c:v>
                </c:pt>
                <c:pt idx="53">
                  <c:v>-59139</c:v>
                </c:pt>
                <c:pt idx="54">
                  <c:v>-58953</c:v>
                </c:pt>
                <c:pt idx="55">
                  <c:v>-56408</c:v>
                </c:pt>
                <c:pt idx="56">
                  <c:v>-54007</c:v>
                </c:pt>
                <c:pt idx="57">
                  <c:v>-52310</c:v>
                </c:pt>
                <c:pt idx="58">
                  <c:v>-49744</c:v>
                </c:pt>
                <c:pt idx="59">
                  <c:v>-49976</c:v>
                </c:pt>
                <c:pt idx="60">
                  <c:v>-45492</c:v>
                </c:pt>
                <c:pt idx="61">
                  <c:v>-42722</c:v>
                </c:pt>
                <c:pt idx="62">
                  <c:v>-40894</c:v>
                </c:pt>
                <c:pt idx="63">
                  <c:v>-38922</c:v>
                </c:pt>
                <c:pt idx="64">
                  <c:v>-37082</c:v>
                </c:pt>
                <c:pt idx="65">
                  <c:v>-33494</c:v>
                </c:pt>
                <c:pt idx="66">
                  <c:v>-31366</c:v>
                </c:pt>
                <c:pt idx="67">
                  <c:v>-28711</c:v>
                </c:pt>
                <c:pt idx="68">
                  <c:v>-27881</c:v>
                </c:pt>
                <c:pt idx="69">
                  <c:v>-26440</c:v>
                </c:pt>
                <c:pt idx="70">
                  <c:v>-24377</c:v>
                </c:pt>
                <c:pt idx="71">
                  <c:v>-23053</c:v>
                </c:pt>
                <c:pt idx="72">
                  <c:v>-21669</c:v>
                </c:pt>
                <c:pt idx="73">
                  <c:v>-18127</c:v>
                </c:pt>
                <c:pt idx="74">
                  <c:v>-17190</c:v>
                </c:pt>
                <c:pt idx="75">
                  <c:v>-15118</c:v>
                </c:pt>
                <c:pt idx="76">
                  <c:v>-13680</c:v>
                </c:pt>
                <c:pt idx="77">
                  <c:v>-12077</c:v>
                </c:pt>
                <c:pt idx="78">
                  <c:v>-10969</c:v>
                </c:pt>
                <c:pt idx="79">
                  <c:v>-10511</c:v>
                </c:pt>
                <c:pt idx="80">
                  <c:v>-9203</c:v>
                </c:pt>
                <c:pt idx="81">
                  <c:v>-8557</c:v>
                </c:pt>
                <c:pt idx="82">
                  <c:v>-7807</c:v>
                </c:pt>
                <c:pt idx="83">
                  <c:v>-6973</c:v>
                </c:pt>
                <c:pt idx="84">
                  <c:v>-6538</c:v>
                </c:pt>
                <c:pt idx="85">
                  <c:v>-32504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0-43E5-9391-5CD523DA4AA1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Black Male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Sheet1!$C$2:$C$97</c:f>
              <c:numCache>
                <c:formatCode>#,##0;[Red]#,##0</c:formatCode>
                <c:ptCount val="96"/>
                <c:pt idx="0">
                  <c:v>-23297</c:v>
                </c:pt>
                <c:pt idx="1">
                  <c:v>-22834</c:v>
                </c:pt>
                <c:pt idx="2">
                  <c:v>-23599</c:v>
                </c:pt>
                <c:pt idx="3">
                  <c:v>-23992</c:v>
                </c:pt>
                <c:pt idx="4">
                  <c:v>-24507</c:v>
                </c:pt>
                <c:pt idx="5">
                  <c:v>-24366</c:v>
                </c:pt>
                <c:pt idx="6">
                  <c:v>-23687</c:v>
                </c:pt>
                <c:pt idx="7">
                  <c:v>-23616</c:v>
                </c:pt>
                <c:pt idx="8">
                  <c:v>-23954</c:v>
                </c:pt>
                <c:pt idx="9">
                  <c:v>-24711</c:v>
                </c:pt>
                <c:pt idx="10">
                  <c:v>-25317</c:v>
                </c:pt>
                <c:pt idx="11">
                  <c:v>-25997</c:v>
                </c:pt>
                <c:pt idx="12">
                  <c:v>-26267</c:v>
                </c:pt>
                <c:pt idx="13">
                  <c:v>-25746</c:v>
                </c:pt>
                <c:pt idx="14">
                  <c:v>-25487</c:v>
                </c:pt>
                <c:pt idx="15">
                  <c:v>-25332</c:v>
                </c:pt>
                <c:pt idx="16">
                  <c:v>-25135</c:v>
                </c:pt>
                <c:pt idx="17">
                  <c:v>-25428</c:v>
                </c:pt>
                <c:pt idx="18">
                  <c:v>-25724</c:v>
                </c:pt>
                <c:pt idx="19">
                  <c:v>-26950</c:v>
                </c:pt>
                <c:pt idx="20">
                  <c:v>-26049</c:v>
                </c:pt>
                <c:pt idx="21">
                  <c:v>-25853</c:v>
                </c:pt>
                <c:pt idx="22">
                  <c:v>-26260</c:v>
                </c:pt>
                <c:pt idx="23">
                  <c:v>-26341</c:v>
                </c:pt>
                <c:pt idx="24">
                  <c:v>-28422</c:v>
                </c:pt>
                <c:pt idx="25">
                  <c:v>-29639</c:v>
                </c:pt>
                <c:pt idx="26">
                  <c:v>-30984</c:v>
                </c:pt>
                <c:pt idx="27">
                  <c:v>-31440</c:v>
                </c:pt>
                <c:pt idx="28">
                  <c:v>-30554</c:v>
                </c:pt>
                <c:pt idx="29">
                  <c:v>-30057</c:v>
                </c:pt>
                <c:pt idx="30">
                  <c:v>-28650</c:v>
                </c:pt>
                <c:pt idx="31">
                  <c:v>-27413</c:v>
                </c:pt>
                <c:pt idx="32">
                  <c:v>-26601</c:v>
                </c:pt>
                <c:pt idx="33">
                  <c:v>-26396</c:v>
                </c:pt>
                <c:pt idx="34">
                  <c:v>-26146</c:v>
                </c:pt>
                <c:pt idx="35">
                  <c:v>-25007</c:v>
                </c:pt>
                <c:pt idx="36">
                  <c:v>-25482</c:v>
                </c:pt>
                <c:pt idx="37">
                  <c:v>-25419</c:v>
                </c:pt>
                <c:pt idx="38">
                  <c:v>-25170</c:v>
                </c:pt>
                <c:pt idx="39">
                  <c:v>-25843</c:v>
                </c:pt>
                <c:pt idx="40">
                  <c:v>-23868</c:v>
                </c:pt>
                <c:pt idx="41">
                  <c:v>-22649</c:v>
                </c:pt>
                <c:pt idx="42">
                  <c:v>-22194</c:v>
                </c:pt>
                <c:pt idx="43">
                  <c:v>-21369</c:v>
                </c:pt>
                <c:pt idx="44">
                  <c:v>-21674</c:v>
                </c:pt>
                <c:pt idx="45">
                  <c:v>-21290</c:v>
                </c:pt>
                <c:pt idx="46">
                  <c:v>-21462</c:v>
                </c:pt>
                <c:pt idx="47">
                  <c:v>-22097</c:v>
                </c:pt>
                <c:pt idx="48">
                  <c:v>-22834</c:v>
                </c:pt>
                <c:pt idx="49">
                  <c:v>-21928</c:v>
                </c:pt>
                <c:pt idx="50">
                  <c:v>-20013</c:v>
                </c:pt>
                <c:pt idx="51">
                  <c:v>-19968</c:v>
                </c:pt>
                <c:pt idx="52">
                  <c:v>-19709</c:v>
                </c:pt>
                <c:pt idx="53">
                  <c:v>-20195</c:v>
                </c:pt>
                <c:pt idx="54">
                  <c:v>-20698</c:v>
                </c:pt>
                <c:pt idx="55">
                  <c:v>-20264</c:v>
                </c:pt>
                <c:pt idx="56">
                  <c:v>-19735</c:v>
                </c:pt>
                <c:pt idx="57">
                  <c:v>-19472</c:v>
                </c:pt>
                <c:pt idx="58">
                  <c:v>-19372</c:v>
                </c:pt>
                <c:pt idx="59">
                  <c:v>-19619</c:v>
                </c:pt>
                <c:pt idx="60">
                  <c:v>-18330</c:v>
                </c:pt>
                <c:pt idx="61">
                  <c:v>-17621</c:v>
                </c:pt>
                <c:pt idx="62">
                  <c:v>-17012</c:v>
                </c:pt>
                <c:pt idx="63">
                  <c:v>-16299</c:v>
                </c:pt>
                <c:pt idx="64">
                  <c:v>-15455</c:v>
                </c:pt>
                <c:pt idx="65">
                  <c:v>-13650</c:v>
                </c:pt>
                <c:pt idx="66">
                  <c:v>-12578</c:v>
                </c:pt>
                <c:pt idx="67">
                  <c:v>-11519</c:v>
                </c:pt>
                <c:pt idx="68">
                  <c:v>-11165</c:v>
                </c:pt>
                <c:pt idx="69">
                  <c:v>-10483</c:v>
                </c:pt>
                <c:pt idx="70">
                  <c:v>-9699</c:v>
                </c:pt>
                <c:pt idx="71">
                  <c:v>-9024</c:v>
                </c:pt>
                <c:pt idx="72">
                  <c:v>-8207</c:v>
                </c:pt>
                <c:pt idx="73">
                  <c:v>-6223</c:v>
                </c:pt>
                <c:pt idx="74">
                  <c:v>-6066</c:v>
                </c:pt>
                <c:pt idx="75">
                  <c:v>-5340</c:v>
                </c:pt>
                <c:pt idx="76">
                  <c:v>-5113</c:v>
                </c:pt>
                <c:pt idx="77">
                  <c:v>-4277</c:v>
                </c:pt>
                <c:pt idx="78">
                  <c:v>-3916</c:v>
                </c:pt>
                <c:pt idx="79">
                  <c:v>-3477</c:v>
                </c:pt>
                <c:pt idx="80">
                  <c:v>-3169</c:v>
                </c:pt>
                <c:pt idx="81">
                  <c:v>-2760</c:v>
                </c:pt>
                <c:pt idx="82">
                  <c:v>-2449</c:v>
                </c:pt>
                <c:pt idx="83">
                  <c:v>-2139</c:v>
                </c:pt>
                <c:pt idx="84">
                  <c:v>-2064</c:v>
                </c:pt>
                <c:pt idx="85">
                  <c:v>-9934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00-43E5-9391-5CD523DA4AA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Asian Male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Sheet1!$E$2:$E$97</c:f>
              <c:numCache>
                <c:formatCode>#,##0;[Red]#,##0</c:formatCode>
                <c:ptCount val="96"/>
                <c:pt idx="0">
                  <c:v>-7261</c:v>
                </c:pt>
                <c:pt idx="1">
                  <c:v>-7759</c:v>
                </c:pt>
                <c:pt idx="2">
                  <c:v>-8613</c:v>
                </c:pt>
                <c:pt idx="3">
                  <c:v>-8931</c:v>
                </c:pt>
                <c:pt idx="4">
                  <c:v>-9383</c:v>
                </c:pt>
                <c:pt idx="5">
                  <c:v>-9262</c:v>
                </c:pt>
                <c:pt idx="6">
                  <c:v>-9491</c:v>
                </c:pt>
                <c:pt idx="7">
                  <c:v>-9188</c:v>
                </c:pt>
                <c:pt idx="8">
                  <c:v>-8892</c:v>
                </c:pt>
                <c:pt idx="9">
                  <c:v>-9558</c:v>
                </c:pt>
                <c:pt idx="10">
                  <c:v>-9343</c:v>
                </c:pt>
                <c:pt idx="11">
                  <c:v>-9794</c:v>
                </c:pt>
                <c:pt idx="12">
                  <c:v>-9376</c:v>
                </c:pt>
                <c:pt idx="13">
                  <c:v>-9228</c:v>
                </c:pt>
                <c:pt idx="14">
                  <c:v>-9464</c:v>
                </c:pt>
                <c:pt idx="15">
                  <c:v>-9510</c:v>
                </c:pt>
                <c:pt idx="16">
                  <c:v>-9382</c:v>
                </c:pt>
                <c:pt idx="17">
                  <c:v>-8930</c:v>
                </c:pt>
                <c:pt idx="18">
                  <c:v>-8585</c:v>
                </c:pt>
                <c:pt idx="19">
                  <c:v>-8023</c:v>
                </c:pt>
                <c:pt idx="20">
                  <c:v>-7852</c:v>
                </c:pt>
                <c:pt idx="21">
                  <c:v>-8245</c:v>
                </c:pt>
                <c:pt idx="22">
                  <c:v>-8966</c:v>
                </c:pt>
                <c:pt idx="23">
                  <c:v>-9901</c:v>
                </c:pt>
                <c:pt idx="24">
                  <c:v>-10364</c:v>
                </c:pt>
                <c:pt idx="25">
                  <c:v>-10896</c:v>
                </c:pt>
                <c:pt idx="26">
                  <c:v>-11114</c:v>
                </c:pt>
                <c:pt idx="27">
                  <c:v>-11707</c:v>
                </c:pt>
                <c:pt idx="28">
                  <c:v>-12017</c:v>
                </c:pt>
                <c:pt idx="29">
                  <c:v>-12234</c:v>
                </c:pt>
                <c:pt idx="30">
                  <c:v>-12593</c:v>
                </c:pt>
                <c:pt idx="31">
                  <c:v>-12592</c:v>
                </c:pt>
                <c:pt idx="32">
                  <c:v>-12767</c:v>
                </c:pt>
                <c:pt idx="33">
                  <c:v>-12777</c:v>
                </c:pt>
                <c:pt idx="34">
                  <c:v>-13150</c:v>
                </c:pt>
                <c:pt idx="35">
                  <c:v>-13021</c:v>
                </c:pt>
                <c:pt idx="36">
                  <c:v>-13162</c:v>
                </c:pt>
                <c:pt idx="37">
                  <c:v>-12927</c:v>
                </c:pt>
                <c:pt idx="38">
                  <c:v>-12593</c:v>
                </c:pt>
                <c:pt idx="39">
                  <c:v>-12807</c:v>
                </c:pt>
                <c:pt idx="40">
                  <c:v>-12058</c:v>
                </c:pt>
                <c:pt idx="41">
                  <c:v>-11850</c:v>
                </c:pt>
                <c:pt idx="42">
                  <c:v>-11558</c:v>
                </c:pt>
                <c:pt idx="43">
                  <c:v>-12030</c:v>
                </c:pt>
                <c:pt idx="44">
                  <c:v>-12445</c:v>
                </c:pt>
                <c:pt idx="45">
                  <c:v>-11948</c:v>
                </c:pt>
                <c:pt idx="46">
                  <c:v>-11907</c:v>
                </c:pt>
                <c:pt idx="47">
                  <c:v>-11578</c:v>
                </c:pt>
                <c:pt idx="48">
                  <c:v>-11151</c:v>
                </c:pt>
                <c:pt idx="49">
                  <c:v>-10814</c:v>
                </c:pt>
                <c:pt idx="50">
                  <c:v>-9976</c:v>
                </c:pt>
                <c:pt idx="51">
                  <c:v>-9434</c:v>
                </c:pt>
                <c:pt idx="52">
                  <c:v>-8434</c:v>
                </c:pt>
                <c:pt idx="53">
                  <c:v>-8478</c:v>
                </c:pt>
                <c:pt idx="54">
                  <c:v>-8224</c:v>
                </c:pt>
                <c:pt idx="55">
                  <c:v>-8144</c:v>
                </c:pt>
                <c:pt idx="56">
                  <c:v>-7932</c:v>
                </c:pt>
                <c:pt idx="57">
                  <c:v>-7220</c:v>
                </c:pt>
                <c:pt idx="58">
                  <c:v>-6918</c:v>
                </c:pt>
                <c:pt idx="59">
                  <c:v>-6875</c:v>
                </c:pt>
                <c:pt idx="60">
                  <c:v>-6320</c:v>
                </c:pt>
                <c:pt idx="61">
                  <c:v>-6328</c:v>
                </c:pt>
                <c:pt idx="62">
                  <c:v>-6092</c:v>
                </c:pt>
                <c:pt idx="63">
                  <c:v>-6021</c:v>
                </c:pt>
                <c:pt idx="64">
                  <c:v>-5765</c:v>
                </c:pt>
                <c:pt idx="65">
                  <c:v>-5323</c:v>
                </c:pt>
                <c:pt idx="66">
                  <c:v>-5151</c:v>
                </c:pt>
                <c:pt idx="67">
                  <c:v>-4786</c:v>
                </c:pt>
                <c:pt idx="68">
                  <c:v>-4538</c:v>
                </c:pt>
                <c:pt idx="69">
                  <c:v>-4782</c:v>
                </c:pt>
                <c:pt idx="70">
                  <c:v>-4283</c:v>
                </c:pt>
                <c:pt idx="71">
                  <c:v>-4089</c:v>
                </c:pt>
                <c:pt idx="72">
                  <c:v>-3720</c:v>
                </c:pt>
                <c:pt idx="73">
                  <c:v>-3267</c:v>
                </c:pt>
                <c:pt idx="74">
                  <c:v>-3153</c:v>
                </c:pt>
                <c:pt idx="75">
                  <c:v>-2765</c:v>
                </c:pt>
                <c:pt idx="76">
                  <c:v>-2673</c:v>
                </c:pt>
                <c:pt idx="77">
                  <c:v>-2405</c:v>
                </c:pt>
                <c:pt idx="78">
                  <c:v>-2154</c:v>
                </c:pt>
                <c:pt idx="79">
                  <c:v>-2027</c:v>
                </c:pt>
                <c:pt idx="80">
                  <c:v>-1740</c:v>
                </c:pt>
                <c:pt idx="81">
                  <c:v>-1566</c:v>
                </c:pt>
                <c:pt idx="82">
                  <c:v>-1360</c:v>
                </c:pt>
                <c:pt idx="83">
                  <c:v>-1179</c:v>
                </c:pt>
                <c:pt idx="84">
                  <c:v>-1085</c:v>
                </c:pt>
                <c:pt idx="85">
                  <c:v>-4886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00-43E5-9391-5CD523DA4AA1}"/>
            </c:ext>
          </c:extLst>
        </c:ser>
        <c:ser>
          <c:idx val="5"/>
          <c:order val="4"/>
          <c:tx>
            <c:strRef>
              <c:f>Sheet1!$F$1</c:f>
              <c:strCache>
                <c:ptCount val="1"/>
                <c:pt idx="0">
                  <c:v>Other Male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Sheet1!$F$2:$F$97</c:f>
              <c:numCache>
                <c:formatCode>#,##0;[Red]#,##0</c:formatCode>
                <c:ptCount val="96"/>
                <c:pt idx="0">
                  <c:v>-6469</c:v>
                </c:pt>
                <c:pt idx="1">
                  <c:v>-6637</c:v>
                </c:pt>
                <c:pt idx="2">
                  <c:v>-6882</c:v>
                </c:pt>
                <c:pt idx="3">
                  <c:v>-7156</c:v>
                </c:pt>
                <c:pt idx="4">
                  <c:v>-7278</c:v>
                </c:pt>
                <c:pt idx="5">
                  <c:v>-7149</c:v>
                </c:pt>
                <c:pt idx="6">
                  <c:v>-7086</c:v>
                </c:pt>
                <c:pt idx="7">
                  <c:v>-6683</c:v>
                </c:pt>
                <c:pt idx="8">
                  <c:v>-6834</c:v>
                </c:pt>
                <c:pt idx="9">
                  <c:v>-6541</c:v>
                </c:pt>
                <c:pt idx="10">
                  <c:v>-6144</c:v>
                </c:pt>
                <c:pt idx="11">
                  <c:v>-6266</c:v>
                </c:pt>
                <c:pt idx="12">
                  <c:v>-5979</c:v>
                </c:pt>
                <c:pt idx="13">
                  <c:v>-5872</c:v>
                </c:pt>
                <c:pt idx="14">
                  <c:v>-5613</c:v>
                </c:pt>
                <c:pt idx="15">
                  <c:v>-5448</c:v>
                </c:pt>
                <c:pt idx="16">
                  <c:v>-5176</c:v>
                </c:pt>
                <c:pt idx="17">
                  <c:v>-5015</c:v>
                </c:pt>
                <c:pt idx="18">
                  <c:v>-4905</c:v>
                </c:pt>
                <c:pt idx="19">
                  <c:v>-4957</c:v>
                </c:pt>
                <c:pt idx="20">
                  <c:v>-4678</c:v>
                </c:pt>
                <c:pt idx="21">
                  <c:v>-4641</c:v>
                </c:pt>
                <c:pt idx="22">
                  <c:v>-4489</c:v>
                </c:pt>
                <c:pt idx="23">
                  <c:v>-4523</c:v>
                </c:pt>
                <c:pt idx="24">
                  <c:v>-4738</c:v>
                </c:pt>
                <c:pt idx="25">
                  <c:v>-4516</c:v>
                </c:pt>
                <c:pt idx="26">
                  <c:v>-4537</c:v>
                </c:pt>
                <c:pt idx="27">
                  <c:v>-4393</c:v>
                </c:pt>
                <c:pt idx="28">
                  <c:v>-4206</c:v>
                </c:pt>
                <c:pt idx="29">
                  <c:v>-3920</c:v>
                </c:pt>
                <c:pt idx="30">
                  <c:v>-3752</c:v>
                </c:pt>
                <c:pt idx="31">
                  <c:v>-3545</c:v>
                </c:pt>
                <c:pt idx="32">
                  <c:v>-3381</c:v>
                </c:pt>
                <c:pt idx="33">
                  <c:v>-3521</c:v>
                </c:pt>
                <c:pt idx="34">
                  <c:v>-3179</c:v>
                </c:pt>
                <c:pt idx="35">
                  <c:v>-3288</c:v>
                </c:pt>
                <c:pt idx="36">
                  <c:v>-3268</c:v>
                </c:pt>
                <c:pt idx="37">
                  <c:v>-3124</c:v>
                </c:pt>
                <c:pt idx="38">
                  <c:v>-3053</c:v>
                </c:pt>
                <c:pt idx="39">
                  <c:v>-2998</c:v>
                </c:pt>
                <c:pt idx="40">
                  <c:v>-2792</c:v>
                </c:pt>
                <c:pt idx="41">
                  <c:v>-2676</c:v>
                </c:pt>
                <c:pt idx="42">
                  <c:v>-2668</c:v>
                </c:pt>
                <c:pt idx="43">
                  <c:v>-2494</c:v>
                </c:pt>
                <c:pt idx="44">
                  <c:v>-2429</c:v>
                </c:pt>
                <c:pt idx="45">
                  <c:v>-2318</c:v>
                </c:pt>
                <c:pt idx="46">
                  <c:v>-2229</c:v>
                </c:pt>
                <c:pt idx="47">
                  <c:v>-2374</c:v>
                </c:pt>
                <c:pt idx="48">
                  <c:v>-2470</c:v>
                </c:pt>
                <c:pt idx="49">
                  <c:v>-2371</c:v>
                </c:pt>
                <c:pt idx="50">
                  <c:v>-2213</c:v>
                </c:pt>
                <c:pt idx="51">
                  <c:v>-2023</c:v>
                </c:pt>
                <c:pt idx="52">
                  <c:v>-1941</c:v>
                </c:pt>
                <c:pt idx="53">
                  <c:v>-1965</c:v>
                </c:pt>
                <c:pt idx="54">
                  <c:v>-2078</c:v>
                </c:pt>
                <c:pt idx="55">
                  <c:v>-2199</c:v>
                </c:pt>
                <c:pt idx="56">
                  <c:v>-2229</c:v>
                </c:pt>
                <c:pt idx="57">
                  <c:v>-2082</c:v>
                </c:pt>
                <c:pt idx="58">
                  <c:v>-2085</c:v>
                </c:pt>
                <c:pt idx="59">
                  <c:v>-2136</c:v>
                </c:pt>
                <c:pt idx="60">
                  <c:v>-1894</c:v>
                </c:pt>
                <c:pt idx="61">
                  <c:v>-2020</c:v>
                </c:pt>
                <c:pt idx="62">
                  <c:v>-1983</c:v>
                </c:pt>
                <c:pt idx="63">
                  <c:v>-1912</c:v>
                </c:pt>
                <c:pt idx="64">
                  <c:v>-1763</c:v>
                </c:pt>
                <c:pt idx="65">
                  <c:v>-1683</c:v>
                </c:pt>
                <c:pt idx="66">
                  <c:v>-1496</c:v>
                </c:pt>
                <c:pt idx="67">
                  <c:v>-1460</c:v>
                </c:pt>
                <c:pt idx="68">
                  <c:v>-1427</c:v>
                </c:pt>
                <c:pt idx="69">
                  <c:v>-1365</c:v>
                </c:pt>
                <c:pt idx="70">
                  <c:v>-1254</c:v>
                </c:pt>
                <c:pt idx="71">
                  <c:v>-1215</c:v>
                </c:pt>
                <c:pt idx="72">
                  <c:v>-1188</c:v>
                </c:pt>
                <c:pt idx="73">
                  <c:v>-933</c:v>
                </c:pt>
                <c:pt idx="74">
                  <c:v>-856</c:v>
                </c:pt>
                <c:pt idx="75">
                  <c:v>-806</c:v>
                </c:pt>
                <c:pt idx="76">
                  <c:v>-795</c:v>
                </c:pt>
                <c:pt idx="77">
                  <c:v>-709</c:v>
                </c:pt>
                <c:pt idx="78">
                  <c:v>-584</c:v>
                </c:pt>
                <c:pt idx="79">
                  <c:v>-552</c:v>
                </c:pt>
                <c:pt idx="80">
                  <c:v>-450</c:v>
                </c:pt>
                <c:pt idx="81">
                  <c:v>-447</c:v>
                </c:pt>
                <c:pt idx="82">
                  <c:v>-390</c:v>
                </c:pt>
                <c:pt idx="83">
                  <c:v>-357</c:v>
                </c:pt>
                <c:pt idx="84">
                  <c:v>-312</c:v>
                </c:pt>
                <c:pt idx="85">
                  <c:v>-1671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00-43E5-9391-5CD523DA4AA1}"/>
            </c:ext>
          </c:extLst>
        </c:ser>
        <c:ser>
          <c:idx val="6"/>
          <c:order val="5"/>
          <c:tx>
            <c:strRef>
              <c:f>Sheet1!$G$1</c:f>
              <c:strCache>
                <c:ptCount val="1"/>
                <c:pt idx="0">
                  <c:v>White Female</c:v>
                </c:pt>
              </c:strCache>
            </c:strRef>
          </c:tx>
          <c:spPr>
            <a:solidFill>
              <a:srgbClr val="F84260"/>
            </a:solidFill>
            <a:ln>
              <a:solidFill>
                <a:srgbClr val="FC8168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Sheet1!$G$2:$G$97</c:f>
              <c:numCache>
                <c:formatCode>_(* #,##0_);_(* \(#,##0\);_(* "-"??_);_(@_)</c:formatCode>
                <c:ptCount val="96"/>
                <c:pt idx="0">
                  <c:v>56061</c:v>
                </c:pt>
                <c:pt idx="1">
                  <c:v>57540</c:v>
                </c:pt>
                <c:pt idx="2">
                  <c:v>61009</c:v>
                </c:pt>
                <c:pt idx="3">
                  <c:v>62513</c:v>
                </c:pt>
                <c:pt idx="4">
                  <c:v>63655</c:v>
                </c:pt>
                <c:pt idx="5">
                  <c:v>63427</c:v>
                </c:pt>
                <c:pt idx="6">
                  <c:v>63278</c:v>
                </c:pt>
                <c:pt idx="7">
                  <c:v>62729</c:v>
                </c:pt>
                <c:pt idx="8">
                  <c:v>62983</c:v>
                </c:pt>
                <c:pt idx="9">
                  <c:v>61863</c:v>
                </c:pt>
                <c:pt idx="10">
                  <c:v>62526</c:v>
                </c:pt>
                <c:pt idx="11">
                  <c:v>63807</c:v>
                </c:pt>
                <c:pt idx="12">
                  <c:v>64074</c:v>
                </c:pt>
                <c:pt idx="13">
                  <c:v>63876</c:v>
                </c:pt>
                <c:pt idx="14">
                  <c:v>64665</c:v>
                </c:pt>
                <c:pt idx="15">
                  <c:v>65406</c:v>
                </c:pt>
                <c:pt idx="16">
                  <c:v>65446</c:v>
                </c:pt>
                <c:pt idx="17">
                  <c:v>65202</c:v>
                </c:pt>
                <c:pt idx="18">
                  <c:v>62446</c:v>
                </c:pt>
                <c:pt idx="19">
                  <c:v>62695</c:v>
                </c:pt>
                <c:pt idx="20">
                  <c:v>62508</c:v>
                </c:pt>
                <c:pt idx="21">
                  <c:v>63352</c:v>
                </c:pt>
                <c:pt idx="22">
                  <c:v>66397</c:v>
                </c:pt>
                <c:pt idx="23">
                  <c:v>68021</c:v>
                </c:pt>
                <c:pt idx="24">
                  <c:v>69290</c:v>
                </c:pt>
                <c:pt idx="25">
                  <c:v>71286</c:v>
                </c:pt>
                <c:pt idx="26">
                  <c:v>72923</c:v>
                </c:pt>
                <c:pt idx="27">
                  <c:v>76749</c:v>
                </c:pt>
                <c:pt idx="28">
                  <c:v>80435</c:v>
                </c:pt>
                <c:pt idx="29">
                  <c:v>81262</c:v>
                </c:pt>
                <c:pt idx="30">
                  <c:v>79425</c:v>
                </c:pt>
                <c:pt idx="31">
                  <c:v>78051</c:v>
                </c:pt>
                <c:pt idx="32">
                  <c:v>78796</c:v>
                </c:pt>
                <c:pt idx="33">
                  <c:v>79813</c:v>
                </c:pt>
                <c:pt idx="34">
                  <c:v>81022</c:v>
                </c:pt>
                <c:pt idx="35">
                  <c:v>78453</c:v>
                </c:pt>
                <c:pt idx="36">
                  <c:v>79394</c:v>
                </c:pt>
                <c:pt idx="37">
                  <c:v>78943</c:v>
                </c:pt>
                <c:pt idx="38">
                  <c:v>78217</c:v>
                </c:pt>
                <c:pt idx="39">
                  <c:v>78400</c:v>
                </c:pt>
                <c:pt idx="40">
                  <c:v>73192</c:v>
                </c:pt>
                <c:pt idx="41">
                  <c:v>72053</c:v>
                </c:pt>
                <c:pt idx="42">
                  <c:v>71501</c:v>
                </c:pt>
                <c:pt idx="43">
                  <c:v>68692</c:v>
                </c:pt>
                <c:pt idx="44">
                  <c:v>71386</c:v>
                </c:pt>
                <c:pt idx="45">
                  <c:v>69473</c:v>
                </c:pt>
                <c:pt idx="46">
                  <c:v>70718</c:v>
                </c:pt>
                <c:pt idx="47">
                  <c:v>75201</c:v>
                </c:pt>
                <c:pt idx="48">
                  <c:v>81519</c:v>
                </c:pt>
                <c:pt idx="49">
                  <c:v>82032</c:v>
                </c:pt>
                <c:pt idx="50">
                  <c:v>77682</c:v>
                </c:pt>
                <c:pt idx="51">
                  <c:v>73777</c:v>
                </c:pt>
                <c:pt idx="52">
                  <c:v>74066</c:v>
                </c:pt>
                <c:pt idx="53">
                  <c:v>75358</c:v>
                </c:pt>
                <c:pt idx="54">
                  <c:v>81584</c:v>
                </c:pt>
                <c:pt idx="55">
                  <c:v>86108</c:v>
                </c:pt>
                <c:pt idx="56">
                  <c:v>88154</c:v>
                </c:pt>
                <c:pt idx="57">
                  <c:v>89261</c:v>
                </c:pt>
                <c:pt idx="58">
                  <c:v>91048</c:v>
                </c:pt>
                <c:pt idx="59">
                  <c:v>91570</c:v>
                </c:pt>
                <c:pt idx="60">
                  <c:v>89686</c:v>
                </c:pt>
                <c:pt idx="61">
                  <c:v>89601</c:v>
                </c:pt>
                <c:pt idx="62">
                  <c:v>89274</c:v>
                </c:pt>
                <c:pt idx="63">
                  <c:v>85805</c:v>
                </c:pt>
                <c:pt idx="64">
                  <c:v>85579</c:v>
                </c:pt>
                <c:pt idx="65">
                  <c:v>83214</c:v>
                </c:pt>
                <c:pt idx="66">
                  <c:v>80302</c:v>
                </c:pt>
                <c:pt idx="67">
                  <c:v>76312</c:v>
                </c:pt>
                <c:pt idx="68">
                  <c:v>73580</c:v>
                </c:pt>
                <c:pt idx="69">
                  <c:v>71566</c:v>
                </c:pt>
                <c:pt idx="70">
                  <c:v>70451</c:v>
                </c:pt>
                <c:pt idx="71">
                  <c:v>70169</c:v>
                </c:pt>
                <c:pt idx="72">
                  <c:v>75132</c:v>
                </c:pt>
                <c:pt idx="73">
                  <c:v>52732</c:v>
                </c:pt>
                <c:pt idx="74">
                  <c:v>53290</c:v>
                </c:pt>
                <c:pt idx="75">
                  <c:v>53030</c:v>
                </c:pt>
                <c:pt idx="76">
                  <c:v>52796</c:v>
                </c:pt>
                <c:pt idx="77">
                  <c:v>45082</c:v>
                </c:pt>
                <c:pt idx="78">
                  <c:v>41709</c:v>
                </c:pt>
                <c:pt idx="79">
                  <c:v>38496</c:v>
                </c:pt>
                <c:pt idx="80">
                  <c:v>35547</c:v>
                </c:pt>
                <c:pt idx="81">
                  <c:v>33692</c:v>
                </c:pt>
                <c:pt idx="82">
                  <c:v>30151</c:v>
                </c:pt>
                <c:pt idx="83">
                  <c:v>28119</c:v>
                </c:pt>
                <c:pt idx="84">
                  <c:v>27237</c:v>
                </c:pt>
                <c:pt idx="85">
                  <c:v>171291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00-43E5-9391-5CD523DA4AA1}"/>
            </c:ext>
          </c:extLst>
        </c:ser>
        <c:ser>
          <c:idx val="7"/>
          <c:order val="6"/>
          <c:tx>
            <c:strRef>
              <c:f>Sheet1!$I$1</c:f>
              <c:strCache>
                <c:ptCount val="1"/>
                <c:pt idx="0">
                  <c:v>Hispanic Female</c:v>
                </c:pt>
              </c:strCache>
            </c:strRef>
          </c:tx>
          <c:spPr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C00-43E5-9391-5CD523DA4AA1}"/>
              </c:ext>
            </c:extLst>
          </c:dPt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Sheet1!$I$2:$I$97</c:f>
              <c:numCache>
                <c:formatCode>_(* #,##0_);_(* \(#,##0\);_(* "-"??_);_(@_)</c:formatCode>
                <c:ptCount val="96"/>
                <c:pt idx="0">
                  <c:v>92952</c:v>
                </c:pt>
                <c:pt idx="1">
                  <c:v>94222</c:v>
                </c:pt>
                <c:pt idx="2">
                  <c:v>96448</c:v>
                </c:pt>
                <c:pt idx="3">
                  <c:v>100241</c:v>
                </c:pt>
                <c:pt idx="4">
                  <c:v>101233</c:v>
                </c:pt>
                <c:pt idx="5">
                  <c:v>99875</c:v>
                </c:pt>
                <c:pt idx="6">
                  <c:v>99245</c:v>
                </c:pt>
                <c:pt idx="7">
                  <c:v>98470</c:v>
                </c:pt>
                <c:pt idx="8">
                  <c:v>101451</c:v>
                </c:pt>
                <c:pt idx="9">
                  <c:v>102655</c:v>
                </c:pt>
                <c:pt idx="10">
                  <c:v>101428</c:v>
                </c:pt>
                <c:pt idx="11">
                  <c:v>103596</c:v>
                </c:pt>
                <c:pt idx="12">
                  <c:v>102977</c:v>
                </c:pt>
                <c:pt idx="13">
                  <c:v>101865</c:v>
                </c:pt>
                <c:pt idx="14">
                  <c:v>100967</c:v>
                </c:pt>
                <c:pt idx="15">
                  <c:v>100156</c:v>
                </c:pt>
                <c:pt idx="16">
                  <c:v>99720</c:v>
                </c:pt>
                <c:pt idx="17">
                  <c:v>98473</c:v>
                </c:pt>
                <c:pt idx="18">
                  <c:v>97612</c:v>
                </c:pt>
                <c:pt idx="19">
                  <c:v>96343</c:v>
                </c:pt>
                <c:pt idx="20">
                  <c:v>92593</c:v>
                </c:pt>
                <c:pt idx="21">
                  <c:v>90058</c:v>
                </c:pt>
                <c:pt idx="22">
                  <c:v>89581</c:v>
                </c:pt>
                <c:pt idx="23">
                  <c:v>88680</c:v>
                </c:pt>
                <c:pt idx="24">
                  <c:v>88552</c:v>
                </c:pt>
                <c:pt idx="25">
                  <c:v>89144</c:v>
                </c:pt>
                <c:pt idx="26">
                  <c:v>89166</c:v>
                </c:pt>
                <c:pt idx="27">
                  <c:v>91246</c:v>
                </c:pt>
                <c:pt idx="28">
                  <c:v>89109</c:v>
                </c:pt>
                <c:pt idx="29">
                  <c:v>87061</c:v>
                </c:pt>
                <c:pt idx="30">
                  <c:v>82266</c:v>
                </c:pt>
                <c:pt idx="31">
                  <c:v>81205</c:v>
                </c:pt>
                <c:pt idx="32">
                  <c:v>80991</c:v>
                </c:pt>
                <c:pt idx="33">
                  <c:v>81223</c:v>
                </c:pt>
                <c:pt idx="34">
                  <c:v>82348</c:v>
                </c:pt>
                <c:pt idx="35">
                  <c:v>80435</c:v>
                </c:pt>
                <c:pt idx="36">
                  <c:v>81836</c:v>
                </c:pt>
                <c:pt idx="37">
                  <c:v>82032</c:v>
                </c:pt>
                <c:pt idx="38">
                  <c:v>81592</c:v>
                </c:pt>
                <c:pt idx="39">
                  <c:v>82078</c:v>
                </c:pt>
                <c:pt idx="40">
                  <c:v>76399</c:v>
                </c:pt>
                <c:pt idx="41">
                  <c:v>75691</c:v>
                </c:pt>
                <c:pt idx="42">
                  <c:v>76350</c:v>
                </c:pt>
                <c:pt idx="43">
                  <c:v>75994</c:v>
                </c:pt>
                <c:pt idx="44">
                  <c:v>76418</c:v>
                </c:pt>
                <c:pt idx="45">
                  <c:v>74291</c:v>
                </c:pt>
                <c:pt idx="46">
                  <c:v>73674</c:v>
                </c:pt>
                <c:pt idx="47">
                  <c:v>72615</c:v>
                </c:pt>
                <c:pt idx="48">
                  <c:v>71419</c:v>
                </c:pt>
                <c:pt idx="49">
                  <c:v>69343</c:v>
                </c:pt>
                <c:pt idx="50">
                  <c:v>64720</c:v>
                </c:pt>
                <c:pt idx="51">
                  <c:v>62747</c:v>
                </c:pt>
                <c:pt idx="52">
                  <c:v>60043</c:v>
                </c:pt>
                <c:pt idx="53">
                  <c:v>58901</c:v>
                </c:pt>
                <c:pt idx="54">
                  <c:v>59380</c:v>
                </c:pt>
                <c:pt idx="55">
                  <c:v>57110</c:v>
                </c:pt>
                <c:pt idx="56">
                  <c:v>55199</c:v>
                </c:pt>
                <c:pt idx="57">
                  <c:v>53299</c:v>
                </c:pt>
                <c:pt idx="58">
                  <c:v>51499</c:v>
                </c:pt>
                <c:pt idx="59">
                  <c:v>51391</c:v>
                </c:pt>
                <c:pt idx="60">
                  <c:v>47195</c:v>
                </c:pt>
                <c:pt idx="61">
                  <c:v>45212</c:v>
                </c:pt>
                <c:pt idx="62">
                  <c:v>43930</c:v>
                </c:pt>
                <c:pt idx="63">
                  <c:v>41904</c:v>
                </c:pt>
                <c:pt idx="64">
                  <c:v>40647</c:v>
                </c:pt>
                <c:pt idx="65">
                  <c:v>37675</c:v>
                </c:pt>
                <c:pt idx="66">
                  <c:v>35597</c:v>
                </c:pt>
                <c:pt idx="67">
                  <c:v>32833</c:v>
                </c:pt>
                <c:pt idx="68">
                  <c:v>31823</c:v>
                </c:pt>
                <c:pt idx="69">
                  <c:v>30833</c:v>
                </c:pt>
                <c:pt idx="70">
                  <c:v>28283</c:v>
                </c:pt>
                <c:pt idx="71">
                  <c:v>26998</c:v>
                </c:pt>
                <c:pt idx="72">
                  <c:v>25915</c:v>
                </c:pt>
                <c:pt idx="73">
                  <c:v>22342</c:v>
                </c:pt>
                <c:pt idx="74">
                  <c:v>20965</c:v>
                </c:pt>
                <c:pt idx="75">
                  <c:v>19286</c:v>
                </c:pt>
                <c:pt idx="76">
                  <c:v>17888</c:v>
                </c:pt>
                <c:pt idx="77">
                  <c:v>15951</c:v>
                </c:pt>
                <c:pt idx="78">
                  <c:v>14991</c:v>
                </c:pt>
                <c:pt idx="79">
                  <c:v>13992</c:v>
                </c:pt>
                <c:pt idx="80">
                  <c:v>12759</c:v>
                </c:pt>
                <c:pt idx="81">
                  <c:v>12245</c:v>
                </c:pt>
                <c:pt idx="82">
                  <c:v>11252</c:v>
                </c:pt>
                <c:pt idx="83">
                  <c:v>10652</c:v>
                </c:pt>
                <c:pt idx="84">
                  <c:v>9993</c:v>
                </c:pt>
                <c:pt idx="85">
                  <c:v>56000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00-43E5-9391-5CD523DA4AA1}"/>
            </c:ext>
          </c:extLst>
        </c:ser>
        <c:ser>
          <c:idx val="8"/>
          <c:order val="7"/>
          <c:tx>
            <c:strRef>
              <c:f>Sheet1!$H$1</c:f>
              <c:strCache>
                <c:ptCount val="1"/>
                <c:pt idx="0">
                  <c:v>Black Female</c:v>
                </c:pt>
              </c:strCache>
            </c:strRef>
          </c:tx>
          <c:spPr>
            <a:solidFill>
              <a:srgbClr val="F85A74"/>
            </a:solidFill>
            <a:ln>
              <a:solidFill>
                <a:srgbClr val="FC8168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Sheet1!$H$2:$H$97</c:f>
              <c:numCache>
                <c:formatCode>_(* #,##0_);_(* \(#,##0\);_(* "-"??_);_(@_)</c:formatCode>
                <c:ptCount val="96"/>
                <c:pt idx="0">
                  <c:v>22525</c:v>
                </c:pt>
                <c:pt idx="1">
                  <c:v>22376</c:v>
                </c:pt>
                <c:pt idx="2">
                  <c:v>22892</c:v>
                </c:pt>
                <c:pt idx="3">
                  <c:v>23853</c:v>
                </c:pt>
                <c:pt idx="4">
                  <c:v>24049</c:v>
                </c:pt>
                <c:pt idx="5">
                  <c:v>23614</c:v>
                </c:pt>
                <c:pt idx="6">
                  <c:v>23190</c:v>
                </c:pt>
                <c:pt idx="7">
                  <c:v>23130</c:v>
                </c:pt>
                <c:pt idx="8">
                  <c:v>23608</c:v>
                </c:pt>
                <c:pt idx="9">
                  <c:v>24393</c:v>
                </c:pt>
                <c:pt idx="10">
                  <c:v>24605</c:v>
                </c:pt>
                <c:pt idx="11">
                  <c:v>24927</c:v>
                </c:pt>
                <c:pt idx="12">
                  <c:v>25220</c:v>
                </c:pt>
                <c:pt idx="13">
                  <c:v>25107</c:v>
                </c:pt>
                <c:pt idx="14">
                  <c:v>24769</c:v>
                </c:pt>
                <c:pt idx="15">
                  <c:v>24823</c:v>
                </c:pt>
                <c:pt idx="16">
                  <c:v>24517</c:v>
                </c:pt>
                <c:pt idx="17">
                  <c:v>24451</c:v>
                </c:pt>
                <c:pt idx="18">
                  <c:v>24449</c:v>
                </c:pt>
                <c:pt idx="19">
                  <c:v>25280</c:v>
                </c:pt>
                <c:pt idx="20">
                  <c:v>24287</c:v>
                </c:pt>
                <c:pt idx="21">
                  <c:v>24601</c:v>
                </c:pt>
                <c:pt idx="22">
                  <c:v>25238</c:v>
                </c:pt>
                <c:pt idx="23">
                  <c:v>25596</c:v>
                </c:pt>
                <c:pt idx="24">
                  <c:v>27061</c:v>
                </c:pt>
                <c:pt idx="25">
                  <c:v>28307</c:v>
                </c:pt>
                <c:pt idx="26">
                  <c:v>29604</c:v>
                </c:pt>
                <c:pt idx="27">
                  <c:v>30520</c:v>
                </c:pt>
                <c:pt idx="28">
                  <c:v>31055</c:v>
                </c:pt>
                <c:pt idx="29">
                  <c:v>31258</c:v>
                </c:pt>
                <c:pt idx="30">
                  <c:v>29825</c:v>
                </c:pt>
                <c:pt idx="31">
                  <c:v>28632</c:v>
                </c:pt>
                <c:pt idx="32">
                  <c:v>27937</c:v>
                </c:pt>
                <c:pt idx="33">
                  <c:v>27735</c:v>
                </c:pt>
                <c:pt idx="34">
                  <c:v>27575</c:v>
                </c:pt>
                <c:pt idx="35">
                  <c:v>26709</c:v>
                </c:pt>
                <c:pt idx="36">
                  <c:v>27302</c:v>
                </c:pt>
                <c:pt idx="37">
                  <c:v>27110</c:v>
                </c:pt>
                <c:pt idx="38">
                  <c:v>26975</c:v>
                </c:pt>
                <c:pt idx="39">
                  <c:v>28048</c:v>
                </c:pt>
                <c:pt idx="40">
                  <c:v>25997</c:v>
                </c:pt>
                <c:pt idx="41">
                  <c:v>24661</c:v>
                </c:pt>
                <c:pt idx="42">
                  <c:v>24353</c:v>
                </c:pt>
                <c:pt idx="43">
                  <c:v>23592</c:v>
                </c:pt>
                <c:pt idx="44">
                  <c:v>23619</c:v>
                </c:pt>
                <c:pt idx="45">
                  <c:v>23314</c:v>
                </c:pt>
                <c:pt idx="46">
                  <c:v>23907</c:v>
                </c:pt>
                <c:pt idx="47">
                  <c:v>24254</c:v>
                </c:pt>
                <c:pt idx="48">
                  <c:v>24822</c:v>
                </c:pt>
                <c:pt idx="49">
                  <c:v>24162</c:v>
                </c:pt>
                <c:pt idx="50">
                  <c:v>21994</c:v>
                </c:pt>
                <c:pt idx="51">
                  <c:v>21833</c:v>
                </c:pt>
                <c:pt idx="52">
                  <c:v>21558</c:v>
                </c:pt>
                <c:pt idx="53">
                  <c:v>22274</c:v>
                </c:pt>
                <c:pt idx="54">
                  <c:v>23280</c:v>
                </c:pt>
                <c:pt idx="55">
                  <c:v>23055</c:v>
                </c:pt>
                <c:pt idx="56">
                  <c:v>22440</c:v>
                </c:pt>
                <c:pt idx="57">
                  <c:v>22375</c:v>
                </c:pt>
                <c:pt idx="58">
                  <c:v>22210</c:v>
                </c:pt>
                <c:pt idx="59">
                  <c:v>22135</c:v>
                </c:pt>
                <c:pt idx="60">
                  <c:v>21266</c:v>
                </c:pt>
                <c:pt idx="61">
                  <c:v>20496</c:v>
                </c:pt>
                <c:pt idx="62">
                  <c:v>20134</c:v>
                </c:pt>
                <c:pt idx="63">
                  <c:v>19197</c:v>
                </c:pt>
                <c:pt idx="64">
                  <c:v>18624</c:v>
                </c:pt>
                <c:pt idx="65">
                  <c:v>17166</c:v>
                </c:pt>
                <c:pt idx="66">
                  <c:v>16116</c:v>
                </c:pt>
                <c:pt idx="67">
                  <c:v>15048</c:v>
                </c:pt>
                <c:pt idx="68">
                  <c:v>14749</c:v>
                </c:pt>
                <c:pt idx="69">
                  <c:v>13957</c:v>
                </c:pt>
                <c:pt idx="70">
                  <c:v>12880</c:v>
                </c:pt>
                <c:pt idx="71">
                  <c:v>11957</c:v>
                </c:pt>
                <c:pt idx="72">
                  <c:v>10995</c:v>
                </c:pt>
                <c:pt idx="73">
                  <c:v>8742</c:v>
                </c:pt>
                <c:pt idx="74">
                  <c:v>8556</c:v>
                </c:pt>
                <c:pt idx="75">
                  <c:v>7849</c:v>
                </c:pt>
                <c:pt idx="76">
                  <c:v>7339</c:v>
                </c:pt>
                <c:pt idx="77">
                  <c:v>6482</c:v>
                </c:pt>
                <c:pt idx="78">
                  <c:v>6297</c:v>
                </c:pt>
                <c:pt idx="79">
                  <c:v>5747</c:v>
                </c:pt>
                <c:pt idx="80">
                  <c:v>4785</c:v>
                </c:pt>
                <c:pt idx="81">
                  <c:v>4414</c:v>
                </c:pt>
                <c:pt idx="82">
                  <c:v>4267</c:v>
                </c:pt>
                <c:pt idx="83">
                  <c:v>3903</c:v>
                </c:pt>
                <c:pt idx="84">
                  <c:v>3706</c:v>
                </c:pt>
                <c:pt idx="85">
                  <c:v>21899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C00-43E5-9391-5CD523DA4AA1}"/>
            </c:ext>
          </c:extLst>
        </c:ser>
        <c:ser>
          <c:idx val="1"/>
          <c:order val="8"/>
          <c:tx>
            <c:strRef>
              <c:f>Sheet1!$J$1</c:f>
              <c:strCache>
                <c:ptCount val="1"/>
                <c:pt idx="0">
                  <c:v>Asian Female</c:v>
                </c:pt>
              </c:strCache>
            </c:strRef>
          </c:tx>
          <c:spPr>
            <a:solidFill>
              <a:srgbClr val="F5573D"/>
            </a:solidFill>
            <a:ln w="0">
              <a:solidFill>
                <a:srgbClr val="FFD5D6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Sheet1!$J$2:$J$97</c:f>
              <c:numCache>
                <c:formatCode>_(* #,##0_);_(* \(#,##0\);_(* "-"??_);_(@_)</c:formatCode>
                <c:ptCount val="96"/>
                <c:pt idx="0">
                  <c:v>6996</c:v>
                </c:pt>
                <c:pt idx="1">
                  <c:v>7628</c:v>
                </c:pt>
                <c:pt idx="2">
                  <c:v>8226</c:v>
                </c:pt>
                <c:pt idx="3">
                  <c:v>8557</c:v>
                </c:pt>
                <c:pt idx="4">
                  <c:v>8992</c:v>
                </c:pt>
                <c:pt idx="5">
                  <c:v>8919</c:v>
                </c:pt>
                <c:pt idx="6">
                  <c:v>8717</c:v>
                </c:pt>
                <c:pt idx="7">
                  <c:v>8579</c:v>
                </c:pt>
                <c:pt idx="8">
                  <c:v>8366</c:v>
                </c:pt>
                <c:pt idx="9">
                  <c:v>9183</c:v>
                </c:pt>
                <c:pt idx="10">
                  <c:v>9221</c:v>
                </c:pt>
                <c:pt idx="11">
                  <c:v>9450</c:v>
                </c:pt>
                <c:pt idx="12">
                  <c:v>9078</c:v>
                </c:pt>
                <c:pt idx="13">
                  <c:v>9080</c:v>
                </c:pt>
                <c:pt idx="14">
                  <c:v>9257</c:v>
                </c:pt>
                <c:pt idx="15">
                  <c:v>9313</c:v>
                </c:pt>
                <c:pt idx="16">
                  <c:v>9318</c:v>
                </c:pt>
                <c:pt idx="17">
                  <c:v>8712</c:v>
                </c:pt>
                <c:pt idx="18">
                  <c:v>8214</c:v>
                </c:pt>
                <c:pt idx="19">
                  <c:v>7602</c:v>
                </c:pt>
                <c:pt idx="20">
                  <c:v>7365</c:v>
                </c:pt>
                <c:pt idx="21">
                  <c:v>7965</c:v>
                </c:pt>
                <c:pt idx="22">
                  <c:v>8881</c:v>
                </c:pt>
                <c:pt idx="23">
                  <c:v>9610</c:v>
                </c:pt>
                <c:pt idx="24">
                  <c:v>10351</c:v>
                </c:pt>
                <c:pt idx="25">
                  <c:v>10844</c:v>
                </c:pt>
                <c:pt idx="26">
                  <c:v>11245</c:v>
                </c:pt>
                <c:pt idx="27">
                  <c:v>12074</c:v>
                </c:pt>
                <c:pt idx="28">
                  <c:v>12688</c:v>
                </c:pt>
                <c:pt idx="29">
                  <c:v>13218</c:v>
                </c:pt>
                <c:pt idx="30">
                  <c:v>13645</c:v>
                </c:pt>
                <c:pt idx="31">
                  <c:v>13685</c:v>
                </c:pt>
                <c:pt idx="32">
                  <c:v>13748</c:v>
                </c:pt>
                <c:pt idx="33">
                  <c:v>13974</c:v>
                </c:pt>
                <c:pt idx="34">
                  <c:v>14129</c:v>
                </c:pt>
                <c:pt idx="35">
                  <c:v>14242</c:v>
                </c:pt>
                <c:pt idx="36">
                  <c:v>14311</c:v>
                </c:pt>
                <c:pt idx="37">
                  <c:v>14146</c:v>
                </c:pt>
                <c:pt idx="38">
                  <c:v>13883</c:v>
                </c:pt>
                <c:pt idx="39">
                  <c:v>13837</c:v>
                </c:pt>
                <c:pt idx="40">
                  <c:v>13386</c:v>
                </c:pt>
                <c:pt idx="41">
                  <c:v>12839</c:v>
                </c:pt>
                <c:pt idx="42">
                  <c:v>12771</c:v>
                </c:pt>
                <c:pt idx="43">
                  <c:v>12694</c:v>
                </c:pt>
                <c:pt idx="44">
                  <c:v>12932</c:v>
                </c:pt>
                <c:pt idx="45">
                  <c:v>12381</c:v>
                </c:pt>
                <c:pt idx="46">
                  <c:v>12474</c:v>
                </c:pt>
                <c:pt idx="47">
                  <c:v>12353</c:v>
                </c:pt>
                <c:pt idx="48">
                  <c:v>11709</c:v>
                </c:pt>
                <c:pt idx="49">
                  <c:v>11448</c:v>
                </c:pt>
                <c:pt idx="50">
                  <c:v>10500</c:v>
                </c:pt>
                <c:pt idx="51">
                  <c:v>9857</c:v>
                </c:pt>
                <c:pt idx="52">
                  <c:v>8925</c:v>
                </c:pt>
                <c:pt idx="53">
                  <c:v>8743</c:v>
                </c:pt>
                <c:pt idx="54">
                  <c:v>8633</c:v>
                </c:pt>
                <c:pt idx="55">
                  <c:v>8630</c:v>
                </c:pt>
                <c:pt idx="56">
                  <c:v>8453</c:v>
                </c:pt>
                <c:pt idx="57">
                  <c:v>7623</c:v>
                </c:pt>
                <c:pt idx="58">
                  <c:v>7557</c:v>
                </c:pt>
                <c:pt idx="59">
                  <c:v>7959</c:v>
                </c:pt>
                <c:pt idx="60">
                  <c:v>7472</c:v>
                </c:pt>
                <c:pt idx="61">
                  <c:v>7346</c:v>
                </c:pt>
                <c:pt idx="62">
                  <c:v>7317</c:v>
                </c:pt>
                <c:pt idx="63">
                  <c:v>7307</c:v>
                </c:pt>
                <c:pt idx="64">
                  <c:v>7025</c:v>
                </c:pt>
                <c:pt idx="65">
                  <c:v>6569</c:v>
                </c:pt>
                <c:pt idx="66">
                  <c:v>6409</c:v>
                </c:pt>
                <c:pt idx="67">
                  <c:v>6253</c:v>
                </c:pt>
                <c:pt idx="68">
                  <c:v>6189</c:v>
                </c:pt>
                <c:pt idx="69">
                  <c:v>6182</c:v>
                </c:pt>
                <c:pt idx="70">
                  <c:v>5433</c:v>
                </c:pt>
                <c:pt idx="71">
                  <c:v>5055</c:v>
                </c:pt>
                <c:pt idx="72">
                  <c:v>4540</c:v>
                </c:pt>
                <c:pt idx="73">
                  <c:v>3796</c:v>
                </c:pt>
                <c:pt idx="74">
                  <c:v>3681</c:v>
                </c:pt>
                <c:pt idx="75">
                  <c:v>3301</c:v>
                </c:pt>
                <c:pt idx="76">
                  <c:v>3073</c:v>
                </c:pt>
                <c:pt idx="77">
                  <c:v>2932</c:v>
                </c:pt>
                <c:pt idx="78">
                  <c:v>2627</c:v>
                </c:pt>
                <c:pt idx="79">
                  <c:v>2354</c:v>
                </c:pt>
                <c:pt idx="80">
                  <c:v>2051</c:v>
                </c:pt>
                <c:pt idx="81">
                  <c:v>1776</c:v>
                </c:pt>
                <c:pt idx="82">
                  <c:v>1613</c:v>
                </c:pt>
                <c:pt idx="83">
                  <c:v>1500</c:v>
                </c:pt>
                <c:pt idx="84">
                  <c:v>1226</c:v>
                </c:pt>
                <c:pt idx="85">
                  <c:v>7316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40-4736-83F5-8F0169FFF79B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Other Female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Sheet1!$K$2:$K$97</c:f>
              <c:numCache>
                <c:formatCode>_(* #,##0_);_(* \(#,##0\);_(* "-"??_);_(@_)</c:formatCode>
                <c:ptCount val="96"/>
                <c:pt idx="0">
                  <c:v>6230</c:v>
                </c:pt>
                <c:pt idx="1">
                  <c:v>6518</c:v>
                </c:pt>
                <c:pt idx="2">
                  <c:v>6685</c:v>
                </c:pt>
                <c:pt idx="3">
                  <c:v>6851</c:v>
                </c:pt>
                <c:pt idx="4">
                  <c:v>7015</c:v>
                </c:pt>
                <c:pt idx="5">
                  <c:v>7094</c:v>
                </c:pt>
                <c:pt idx="6">
                  <c:v>6736</c:v>
                </c:pt>
                <c:pt idx="7">
                  <c:v>6550</c:v>
                </c:pt>
                <c:pt idx="8">
                  <c:v>6457</c:v>
                </c:pt>
                <c:pt idx="9">
                  <c:v>6347</c:v>
                </c:pt>
                <c:pt idx="10">
                  <c:v>6107</c:v>
                </c:pt>
                <c:pt idx="11">
                  <c:v>6089</c:v>
                </c:pt>
                <c:pt idx="12">
                  <c:v>5817</c:v>
                </c:pt>
                <c:pt idx="13">
                  <c:v>5636</c:v>
                </c:pt>
                <c:pt idx="14">
                  <c:v>5567</c:v>
                </c:pt>
                <c:pt idx="15">
                  <c:v>5250</c:v>
                </c:pt>
                <c:pt idx="16">
                  <c:v>5188</c:v>
                </c:pt>
                <c:pt idx="17">
                  <c:v>4869</c:v>
                </c:pt>
                <c:pt idx="18">
                  <c:v>4656</c:v>
                </c:pt>
                <c:pt idx="19">
                  <c:v>4663</c:v>
                </c:pt>
                <c:pt idx="20">
                  <c:v>4614</c:v>
                </c:pt>
                <c:pt idx="21">
                  <c:v>4383</c:v>
                </c:pt>
                <c:pt idx="22">
                  <c:v>4346</c:v>
                </c:pt>
                <c:pt idx="23">
                  <c:v>4469</c:v>
                </c:pt>
                <c:pt idx="24">
                  <c:v>4543</c:v>
                </c:pt>
                <c:pt idx="25">
                  <c:v>4504</c:v>
                </c:pt>
                <c:pt idx="26">
                  <c:v>4439</c:v>
                </c:pt>
                <c:pt idx="27">
                  <c:v>4535</c:v>
                </c:pt>
                <c:pt idx="28">
                  <c:v>4446</c:v>
                </c:pt>
                <c:pt idx="29">
                  <c:v>4324</c:v>
                </c:pt>
                <c:pt idx="30">
                  <c:v>4116</c:v>
                </c:pt>
                <c:pt idx="31">
                  <c:v>3912</c:v>
                </c:pt>
                <c:pt idx="32">
                  <c:v>3988</c:v>
                </c:pt>
                <c:pt idx="33">
                  <c:v>3585</c:v>
                </c:pt>
                <c:pt idx="34">
                  <c:v>3570</c:v>
                </c:pt>
                <c:pt idx="35">
                  <c:v>3425</c:v>
                </c:pt>
                <c:pt idx="36">
                  <c:v>3381</c:v>
                </c:pt>
                <c:pt idx="37">
                  <c:v>3364</c:v>
                </c:pt>
                <c:pt idx="38">
                  <c:v>3266</c:v>
                </c:pt>
                <c:pt idx="39">
                  <c:v>3323</c:v>
                </c:pt>
                <c:pt idx="40">
                  <c:v>3080</c:v>
                </c:pt>
                <c:pt idx="41">
                  <c:v>3002</c:v>
                </c:pt>
                <c:pt idx="42">
                  <c:v>2801</c:v>
                </c:pt>
                <c:pt idx="43">
                  <c:v>2652</c:v>
                </c:pt>
                <c:pt idx="44">
                  <c:v>2754</c:v>
                </c:pt>
                <c:pt idx="45">
                  <c:v>2557</c:v>
                </c:pt>
                <c:pt idx="46">
                  <c:v>2542</c:v>
                </c:pt>
                <c:pt idx="47">
                  <c:v>2564</c:v>
                </c:pt>
                <c:pt idx="48">
                  <c:v>2746</c:v>
                </c:pt>
                <c:pt idx="49">
                  <c:v>2632</c:v>
                </c:pt>
                <c:pt idx="50">
                  <c:v>2331</c:v>
                </c:pt>
                <c:pt idx="51">
                  <c:v>2278</c:v>
                </c:pt>
                <c:pt idx="52">
                  <c:v>2252</c:v>
                </c:pt>
                <c:pt idx="53">
                  <c:v>2171</c:v>
                </c:pt>
                <c:pt idx="54">
                  <c:v>2271</c:v>
                </c:pt>
                <c:pt idx="55">
                  <c:v>2305</c:v>
                </c:pt>
                <c:pt idx="56">
                  <c:v>2381</c:v>
                </c:pt>
                <c:pt idx="57">
                  <c:v>2353</c:v>
                </c:pt>
                <c:pt idx="58">
                  <c:v>2302</c:v>
                </c:pt>
                <c:pt idx="59">
                  <c:v>2197</c:v>
                </c:pt>
                <c:pt idx="60">
                  <c:v>2085</c:v>
                </c:pt>
                <c:pt idx="61">
                  <c:v>2100</c:v>
                </c:pt>
                <c:pt idx="62">
                  <c:v>2061</c:v>
                </c:pt>
                <c:pt idx="63">
                  <c:v>1934</c:v>
                </c:pt>
                <c:pt idx="64">
                  <c:v>1866</c:v>
                </c:pt>
                <c:pt idx="65">
                  <c:v>1753</c:v>
                </c:pt>
                <c:pt idx="66">
                  <c:v>1702</c:v>
                </c:pt>
                <c:pt idx="67">
                  <c:v>1529</c:v>
                </c:pt>
                <c:pt idx="68">
                  <c:v>1458</c:v>
                </c:pt>
                <c:pt idx="69">
                  <c:v>1360</c:v>
                </c:pt>
                <c:pt idx="70">
                  <c:v>1362</c:v>
                </c:pt>
                <c:pt idx="71">
                  <c:v>1353</c:v>
                </c:pt>
                <c:pt idx="72">
                  <c:v>1349</c:v>
                </c:pt>
                <c:pt idx="73">
                  <c:v>978</c:v>
                </c:pt>
                <c:pt idx="74">
                  <c:v>928</c:v>
                </c:pt>
                <c:pt idx="75">
                  <c:v>864</c:v>
                </c:pt>
                <c:pt idx="76">
                  <c:v>813</c:v>
                </c:pt>
                <c:pt idx="77">
                  <c:v>695</c:v>
                </c:pt>
                <c:pt idx="78">
                  <c:v>635</c:v>
                </c:pt>
                <c:pt idx="79">
                  <c:v>617</c:v>
                </c:pt>
                <c:pt idx="80">
                  <c:v>562</c:v>
                </c:pt>
                <c:pt idx="81">
                  <c:v>496</c:v>
                </c:pt>
                <c:pt idx="82">
                  <c:v>462</c:v>
                </c:pt>
                <c:pt idx="83">
                  <c:v>437</c:v>
                </c:pt>
                <c:pt idx="84">
                  <c:v>410</c:v>
                </c:pt>
                <c:pt idx="85">
                  <c:v>2398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40-4736-83F5-8F0169FFF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0211632"/>
        <c:axId val="220206536"/>
      </c:barChart>
      <c:catAx>
        <c:axId val="220211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aseline="0"/>
            </a:pPr>
            <a:endParaRPr lang="en-US"/>
          </a:p>
        </c:txPr>
        <c:crossAx val="220206536"/>
        <c:crosses val="autoZero"/>
        <c:auto val="1"/>
        <c:lblAlgn val="ctr"/>
        <c:lblOffset val="100"/>
        <c:tickLblSkip val="5"/>
        <c:noMultiLvlLbl val="0"/>
      </c:catAx>
      <c:valAx>
        <c:axId val="220206536"/>
        <c:scaling>
          <c:orientation val="minMax"/>
          <c:max val="250000"/>
          <c:min val="-250000"/>
        </c:scaling>
        <c:delete val="0"/>
        <c:axPos val="b"/>
        <c:majorGridlines/>
        <c:numFmt formatCode="#,##0;[Red]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116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685285433070862E-2"/>
          <c:y val="1.7121184970399547E-2"/>
          <c:w val="0.89931471456692913"/>
          <c:h val="0.841853725279667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High School and Above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Total</c:v>
                </c:pt>
                <c:pt idx="1">
                  <c:v>Hispanic</c:v>
                </c:pt>
                <c:pt idx="2">
                  <c:v>NH White</c:v>
                </c:pt>
                <c:pt idx="3">
                  <c:v>Black</c:v>
                </c:pt>
                <c:pt idx="4">
                  <c:v>Asian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0.84599999999999997</c:v>
                </c:pt>
                <c:pt idx="1">
                  <c:v>0.68300000000000005</c:v>
                </c:pt>
                <c:pt idx="2">
                  <c:v>0.94399999999999995</c:v>
                </c:pt>
                <c:pt idx="3">
                  <c:v>0.91200000000000003</c:v>
                </c:pt>
                <c:pt idx="4">
                  <c:v>0.89400000000000002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16-4B88-93B8-3144BD049C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Bachelor's Degree and Above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Total</c:v>
                </c:pt>
                <c:pt idx="1">
                  <c:v>Hispanic</c:v>
                </c:pt>
                <c:pt idx="2">
                  <c:v>NH White</c:v>
                </c:pt>
                <c:pt idx="3">
                  <c:v>Black</c:v>
                </c:pt>
                <c:pt idx="4">
                  <c:v>Asian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0.308</c:v>
                </c:pt>
                <c:pt idx="1">
                  <c:v>0.161</c:v>
                </c:pt>
                <c:pt idx="2">
                  <c:v>0.39400000000000002</c:v>
                </c:pt>
                <c:pt idx="3">
                  <c:v>0.25700000000000001</c:v>
                </c:pt>
                <c:pt idx="4">
                  <c:v>0.60599999999999998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716-4B88-93B8-3144BD049C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6989295"/>
        <c:axId val="1986795647"/>
      </c:barChart>
      <c:catAx>
        <c:axId val="226989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6795647"/>
        <c:crosses val="autoZero"/>
        <c:auto val="1"/>
        <c:lblAlgn val="ctr"/>
        <c:lblOffset val="100"/>
        <c:noMultiLvlLbl val="0"/>
      </c:catAx>
      <c:valAx>
        <c:axId val="1986795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9892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Sheet1!$B$11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Sheet1!$A$12:$A$17</c:f>
              <c:strCache>
                <c:ptCount val="6"/>
                <c:pt idx="0">
                  <c:v>Management occupations</c:v>
                </c:pt>
                <c:pt idx="1">
                  <c:v>Business and financial operations occupations</c:v>
                </c:pt>
                <c:pt idx="2">
                  <c:v>Healthcare practitioners and technical occupations</c:v>
                </c:pt>
                <c:pt idx="3">
                  <c:v>Construction and extraction occupations</c:v>
                </c:pt>
                <c:pt idx="4">
                  <c:v>Installation, maintenance, and repair occupations</c:v>
                </c:pt>
                <c:pt idx="5">
                  <c:v>Production, transportation, and material moving occupations</c:v>
                </c:pt>
              </c:strCache>
            </c:strRef>
          </c:cat>
          <c:val>
            <c:numRef>
              <c:f>Sheet1!$B$12:$B$17</c:f>
              <c:numCache>
                <c:formatCode>0.0%</c:formatCode>
                <c:ptCount val="6"/>
                <c:pt idx="0">
                  <c:v>9.3418662503556391E-2</c:v>
                </c:pt>
                <c:pt idx="1">
                  <c:v>4.3333856153840541E-2</c:v>
                </c:pt>
                <c:pt idx="2">
                  <c:v>4.26995411338153E-2</c:v>
                </c:pt>
                <c:pt idx="3">
                  <c:v>7.8068713204986984E-2</c:v>
                </c:pt>
                <c:pt idx="4">
                  <c:v>3.7641252726569735E-2</c:v>
                </c:pt>
                <c:pt idx="5">
                  <c:v>0.12647763665676956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6C-4282-AFC6-061DFEB3D68B}"/>
            </c:ext>
          </c:extLst>
        </c:ser>
        <c:ser>
          <c:idx val="1"/>
          <c:order val="1"/>
          <c:tx>
            <c:strRef>
              <c:f>Sheet1!$C$11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3.0030030030028928E-3"/>
                  <c:y val="1.63376446562287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6C-4282-AFC6-061DFEB3D6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Sheet1!$A$12:$A$17</c:f>
              <c:strCache>
                <c:ptCount val="6"/>
                <c:pt idx="0">
                  <c:v>Management occupations</c:v>
                </c:pt>
                <c:pt idx="1">
                  <c:v>Business and financial operations occupations</c:v>
                </c:pt>
                <c:pt idx="2">
                  <c:v>Healthcare practitioners and technical occupations</c:v>
                </c:pt>
                <c:pt idx="3">
                  <c:v>Construction and extraction occupations</c:v>
                </c:pt>
                <c:pt idx="4">
                  <c:v>Installation, maintenance, and repair occupations</c:v>
                </c:pt>
                <c:pt idx="5">
                  <c:v>Production, transportation, and material moving occupations</c:v>
                </c:pt>
              </c:strCache>
            </c:strRef>
          </c:cat>
          <c:val>
            <c:numRef>
              <c:f>Sheet1!$C$12:$C$17</c:f>
              <c:numCache>
                <c:formatCode>0.0%</c:formatCode>
                <c:ptCount val="6"/>
                <c:pt idx="0">
                  <c:v>0.10357046577645582</c:v>
                </c:pt>
                <c:pt idx="1">
                  <c:v>4.8799978730319771E-2</c:v>
                </c:pt>
                <c:pt idx="2">
                  <c:v>5.4779576653071899E-2</c:v>
                </c:pt>
                <c:pt idx="3">
                  <c:v>6.9850675179790531E-2</c:v>
                </c:pt>
                <c:pt idx="4">
                  <c:v>3.3816443417083203E-2</c:v>
                </c:pt>
                <c:pt idx="5">
                  <c:v>0.11808823448095428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6C-4282-AFC6-061DFEB3D68B}"/>
            </c:ext>
          </c:extLst>
        </c:ser>
        <c:ser>
          <c:idx val="2"/>
          <c:order val="2"/>
          <c:tx>
            <c:strRef>
              <c:f>Sheet1!$D$11</c:f>
              <c:strCache>
                <c:ptCount val="1"/>
                <c:pt idx="0">
                  <c:v>Change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Sheet1!$A$12:$A$17</c:f>
              <c:strCache>
                <c:ptCount val="6"/>
                <c:pt idx="0">
                  <c:v>Management occupations</c:v>
                </c:pt>
                <c:pt idx="1">
                  <c:v>Business and financial operations occupations</c:v>
                </c:pt>
                <c:pt idx="2">
                  <c:v>Healthcare practitioners and technical occupations</c:v>
                </c:pt>
                <c:pt idx="3">
                  <c:v>Construction and extraction occupations</c:v>
                </c:pt>
                <c:pt idx="4">
                  <c:v>Installation, maintenance, and repair occupations</c:v>
                </c:pt>
                <c:pt idx="5">
                  <c:v>Production, transportation, and material moving occupations</c:v>
                </c:pt>
              </c:strCache>
            </c:strRef>
          </c:cat>
          <c:val>
            <c:numRef>
              <c:f>Sheet1!$D$12:$D$17</c:f>
              <c:numCache>
                <c:formatCode>0.0%</c:formatCode>
                <c:ptCount val="6"/>
                <c:pt idx="0">
                  <c:v>1.0151803272899426E-2</c:v>
                </c:pt>
                <c:pt idx="1">
                  <c:v>5.4661225764792293E-3</c:v>
                </c:pt>
                <c:pt idx="2">
                  <c:v>1.2080035519256599E-2</c:v>
                </c:pt>
                <c:pt idx="3">
                  <c:v>-8.218038025196453E-3</c:v>
                </c:pt>
                <c:pt idx="4">
                  <c:v>-3.8248093094865321E-3</c:v>
                </c:pt>
                <c:pt idx="5">
                  <c:v>-8.3894021758152831E-3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6C-4282-AFC6-061DFEB3D6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19138832"/>
        <c:axId val="519133584"/>
      </c:barChart>
      <c:catAx>
        <c:axId val="519138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133584"/>
        <c:crosses val="autoZero"/>
        <c:auto val="1"/>
        <c:lblAlgn val="ctr"/>
        <c:lblOffset val="100"/>
        <c:noMultiLvlLbl val="0"/>
      </c:catAx>
      <c:valAx>
        <c:axId val="5191335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519138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Less than High School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Sheet1!$B$1:$I$1</c:f>
              <c:strCache>
                <c:ptCount val="3"/>
                <c:pt idx="0">
                  <c:v>2008</c:v>
                </c:pt>
                <c:pt idx="1">
                  <c:v>2011</c:v>
                </c:pt>
                <c:pt idx="2">
                  <c:v>2015</c:v>
                </c:pt>
              </c:strCache>
            </c:strRef>
          </c:cat>
          <c:val>
            <c:numRef>
              <c:f>Sheet1!$B$2:$I$2</c:f>
              <c:numCache>
                <c:formatCode>0.0%</c:formatCode>
                <c:ptCount val="3"/>
                <c:pt idx="0">
                  <c:v>0.2038102073898802</c:v>
                </c:pt>
                <c:pt idx="1">
                  <c:v>0.1892592384992999</c:v>
                </c:pt>
                <c:pt idx="2">
                  <c:v>0.17576640711558342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CD-4A64-8B8E-12A15849CA2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High School or Equivelent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Sheet1!$B$1:$I$1</c:f>
              <c:strCache>
                <c:ptCount val="3"/>
                <c:pt idx="0">
                  <c:v>2008</c:v>
                </c:pt>
                <c:pt idx="1">
                  <c:v>2011</c:v>
                </c:pt>
                <c:pt idx="2">
                  <c:v>2015</c:v>
                </c:pt>
              </c:strCache>
            </c:strRef>
          </c:cat>
          <c:val>
            <c:numRef>
              <c:f>Sheet1!$B$3:$I$3</c:f>
              <c:numCache>
                <c:formatCode>0.0%</c:formatCode>
                <c:ptCount val="3"/>
                <c:pt idx="0">
                  <c:v>0.25441601190517904</c:v>
                </c:pt>
                <c:pt idx="1">
                  <c:v>0.25503417205665835</c:v>
                </c:pt>
                <c:pt idx="2">
                  <c:v>0.25328731224955087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CD-4A64-8B8E-12A15849CA2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Some College or Associate Degree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Sheet1!$B$1:$I$1</c:f>
              <c:strCache>
                <c:ptCount val="3"/>
                <c:pt idx="0">
                  <c:v>2008</c:v>
                </c:pt>
                <c:pt idx="1">
                  <c:v>2011</c:v>
                </c:pt>
                <c:pt idx="2">
                  <c:v>2015</c:v>
                </c:pt>
              </c:strCache>
            </c:strRef>
          </c:cat>
          <c:val>
            <c:numRef>
              <c:f>Sheet1!$B$4:$I$4</c:f>
              <c:numCache>
                <c:formatCode>0.0%</c:formatCode>
                <c:ptCount val="3"/>
                <c:pt idx="0">
                  <c:v>0.28840921752195031</c:v>
                </c:pt>
                <c:pt idx="1">
                  <c:v>0.29145527192912007</c:v>
                </c:pt>
                <c:pt idx="2">
                  <c:v>0.28734223891553878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CD-4A64-8B8E-12A15849CA26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Bachelor Degree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Sheet1!$B$1:$I$1</c:f>
              <c:strCache>
                <c:ptCount val="3"/>
                <c:pt idx="0">
                  <c:v>2008</c:v>
                </c:pt>
                <c:pt idx="1">
                  <c:v>2011</c:v>
                </c:pt>
                <c:pt idx="2">
                  <c:v>2015</c:v>
                </c:pt>
              </c:strCache>
            </c:strRef>
          </c:cat>
          <c:val>
            <c:numRef>
              <c:f>Sheet1!$B$5:$I$5</c:f>
              <c:numCache>
                <c:formatCode>0.0%</c:formatCode>
                <c:ptCount val="3"/>
                <c:pt idx="0">
                  <c:v>0.17077482970735702</c:v>
                </c:pt>
                <c:pt idx="1">
                  <c:v>0.17714518702450377</c:v>
                </c:pt>
                <c:pt idx="2">
                  <c:v>0.18693366816115575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CD-4A64-8B8E-12A15849CA26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Graduate or Professional Degree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ACCD-4A64-8B8E-12A15849CA2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CCD-4A64-8B8E-12A15849CA2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ACCD-4A64-8B8E-12A15849CA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Sheet1!$B$1:$I$1</c:f>
              <c:strCache>
                <c:ptCount val="3"/>
                <c:pt idx="0">
                  <c:v>2008</c:v>
                </c:pt>
                <c:pt idx="1">
                  <c:v>2011</c:v>
                </c:pt>
                <c:pt idx="2">
                  <c:v>2015</c:v>
                </c:pt>
              </c:strCache>
            </c:strRef>
          </c:cat>
          <c:val>
            <c:numRef>
              <c:f>Sheet1!$B$6:$I$6</c:f>
              <c:numCache>
                <c:formatCode>0.0%</c:formatCode>
                <c:ptCount val="3"/>
                <c:pt idx="0">
                  <c:v>8.2589733475633406E-2</c:v>
                </c:pt>
                <c:pt idx="1">
                  <c:v>8.710613049041796E-2</c:v>
                </c:pt>
                <c:pt idx="2">
                  <c:v>9.6670373558171152E-2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CCD-4A64-8B8E-12A15849CA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6071624"/>
        <c:axId val="226072016"/>
      </c:barChart>
      <c:catAx>
        <c:axId val="2260716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072016"/>
        <c:crosses val="autoZero"/>
        <c:auto val="1"/>
        <c:lblAlgn val="ctr"/>
        <c:lblOffset val="100"/>
        <c:noMultiLvlLbl val="0"/>
      </c:catAx>
      <c:valAx>
        <c:axId val="226072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Percent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071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483424390492333"/>
          <c:y val="2.7705888017041306E-3"/>
          <c:w val="0.28014769084514812"/>
          <c:h val="0.89567355224213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Sheet1!$A$20</c:f>
              <c:strCache>
                <c:ptCount val="1"/>
                <c:pt idx="0">
                  <c:v>Natural Increase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Sheet1!$B$18:$K$18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Sheet1!$B$20:$K$20</c:f>
              <c:numCache>
                <c:formatCode>#,##0</c:formatCode>
                <c:ptCount val="9"/>
                <c:pt idx="0">
                  <c:v>213651</c:v>
                </c:pt>
                <c:pt idx="1">
                  <c:v>208964</c:v>
                </c:pt>
                <c:pt idx="2">
                  <c:v>205795</c:v>
                </c:pt>
                <c:pt idx="3">
                  <c:v>213541</c:v>
                </c:pt>
                <c:pt idx="4">
                  <c:v>214380</c:v>
                </c:pt>
                <c:pt idx="5">
                  <c:v>212021</c:v>
                </c:pt>
                <c:pt idx="6">
                  <c:v>209690</c:v>
                </c:pt>
                <c:pt idx="7">
                  <c:v>190951</c:v>
                </c:pt>
                <c:pt idx="8">
                  <c:v>175878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0C-47F6-934D-268F7634CCFE}"/>
            </c:ext>
          </c:extLst>
        </c:ser>
        <c:ser>
          <c:idx val="4"/>
          <c:order val="4"/>
          <c:tx>
            <c:strRef>
              <c:f>Sheet1!$A$23</c:f>
              <c:strCache>
                <c:ptCount val="1"/>
                <c:pt idx="0">
                  <c:v>International Migration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Sheet1!$B$18:$K$18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Sheet1!$B$23:$K$23</c:f>
              <c:numCache>
                <c:formatCode>#,##0</c:formatCode>
                <c:ptCount val="9"/>
                <c:pt idx="0">
                  <c:v>70535</c:v>
                </c:pt>
                <c:pt idx="1">
                  <c:v>76954</c:v>
                </c:pt>
                <c:pt idx="2">
                  <c:v>82449</c:v>
                </c:pt>
                <c:pt idx="3">
                  <c:v>95661</c:v>
                </c:pt>
                <c:pt idx="4">
                  <c:v>110155</c:v>
                </c:pt>
                <c:pt idx="5">
                  <c:v>111983</c:v>
                </c:pt>
                <c:pt idx="6">
                  <c:v>110417</c:v>
                </c:pt>
                <c:pt idx="7">
                  <c:v>104976</c:v>
                </c:pt>
                <c:pt idx="8">
                  <c:v>65044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0C-47F6-934D-268F7634CCFE}"/>
            </c:ext>
          </c:extLst>
        </c:ser>
        <c:ser>
          <c:idx val="5"/>
          <c:order val="5"/>
          <c:tx>
            <c:strRef>
              <c:f>Sheet1!$A$24</c:f>
              <c:strCache>
                <c:ptCount val="1"/>
                <c:pt idx="0">
                  <c:v>Domestic Net Migration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Sheet1!$B$18:$K$18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Sheet1!$B$24:$K$24</c:f>
              <c:numCache>
                <c:formatCode>#,##0</c:formatCode>
                <c:ptCount val="9"/>
                <c:pt idx="0">
                  <c:v>117615</c:v>
                </c:pt>
                <c:pt idx="1">
                  <c:v>145513</c:v>
                </c:pt>
                <c:pt idx="2">
                  <c:v>110614</c:v>
                </c:pt>
                <c:pt idx="3">
                  <c:v>163160</c:v>
                </c:pt>
                <c:pt idx="4">
                  <c:v>174200</c:v>
                </c:pt>
                <c:pt idx="5">
                  <c:v>125800</c:v>
                </c:pt>
                <c:pt idx="6">
                  <c:v>79163</c:v>
                </c:pt>
                <c:pt idx="7">
                  <c:v>82569</c:v>
                </c:pt>
                <c:pt idx="8">
                  <c:v>125660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0C-47F6-934D-268F7634CCF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69236512"/>
        <c:axId val="46923520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Sheet1!$A$19</c15:sqref>
                        </c15:formulaRef>
                      </c:ext>
                    </c:extLst>
                    <c:strCache>
                      <c:ptCount val="1"/>
                      <c:pt idx="0">
                        <c:v>Pop Change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Sheet1!$B$18:$K$18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2011</c:v>
                      </c:pt>
                      <c:pt idx="1">
                        <c:v>2012</c:v>
                      </c:pt>
                      <c:pt idx="2">
                        <c:v>2013</c:v>
                      </c:pt>
                      <c:pt idx="3">
                        <c:v>2014</c:v>
                      </c:pt>
                      <c:pt idx="4">
                        <c:v>2015</c:v>
                      </c:pt>
                      <c:pt idx="5">
                        <c:v>2016</c:v>
                      </c:pt>
                      <c:pt idx="6">
                        <c:v>2017</c:v>
                      </c:pt>
                      <c:pt idx="7">
                        <c:v>2018</c:v>
                      </c:pt>
                      <c:pt idx="8">
                        <c:v>2019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Sheet1!$B$19:$K$19</c15:sqref>
                        </c15:formulaRef>
                      </c:ext>
                    </c:extLst>
                    <c:numCache>
                      <c:formatCode>#,##0</c:formatCode>
                      <c:ptCount val="9"/>
                      <c:pt idx="0">
                        <c:v>402776</c:v>
                      </c:pt>
                      <c:pt idx="1">
                        <c:v>433903</c:v>
                      </c:pt>
                      <c:pt idx="2">
                        <c:v>400952</c:v>
                      </c:pt>
                      <c:pt idx="3">
                        <c:v>475157</c:v>
                      </c:pt>
                      <c:pt idx="4">
                        <c:v>500444</c:v>
                      </c:pt>
                      <c:pt idx="5">
                        <c:v>449982</c:v>
                      </c:pt>
                      <c:pt idx="6">
                        <c:v>399734</c:v>
                      </c:pt>
                      <c:pt idx="7">
                        <c:v>379128</c:v>
                      </c:pt>
                      <c:pt idx="8">
                        <c:v>367215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570C-47F6-934D-268F7634CCFE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Sheet1!$A$21</c15:sqref>
                        </c15:formulaRef>
                      </c:ext>
                    </c:extLst>
                    <c:strCache>
                      <c:ptCount val="1"/>
                      <c:pt idx="0">
                        <c:v>Net Mig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Sheet1!$B$18:$K$18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2011</c:v>
                      </c:pt>
                      <c:pt idx="1">
                        <c:v>2012</c:v>
                      </c:pt>
                      <c:pt idx="2">
                        <c:v>2013</c:v>
                      </c:pt>
                      <c:pt idx="3">
                        <c:v>2014</c:v>
                      </c:pt>
                      <c:pt idx="4">
                        <c:v>2015</c:v>
                      </c:pt>
                      <c:pt idx="5">
                        <c:v>2016</c:v>
                      </c:pt>
                      <c:pt idx="6">
                        <c:v>2017</c:v>
                      </c:pt>
                      <c:pt idx="7">
                        <c:v>2018</c:v>
                      </c:pt>
                      <c:pt idx="8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Sheet1!$B$21:$K$21</c15:sqref>
                        </c15:formulaRef>
                      </c:ext>
                    </c:extLst>
                    <c:numCache>
                      <c:formatCode>#,##0</c:formatCode>
                      <c:ptCount val="9"/>
                      <c:pt idx="0">
                        <c:v>188150</c:v>
                      </c:pt>
                      <c:pt idx="1">
                        <c:v>222467</c:v>
                      </c:pt>
                      <c:pt idx="2">
                        <c:v>193063</c:v>
                      </c:pt>
                      <c:pt idx="3">
                        <c:v>258821</c:v>
                      </c:pt>
                      <c:pt idx="4">
                        <c:v>284355</c:v>
                      </c:pt>
                      <c:pt idx="5">
                        <c:v>237783</c:v>
                      </c:pt>
                      <c:pt idx="6">
                        <c:v>189580</c:v>
                      </c:pt>
                      <c:pt idx="7">
                        <c:v>187545</c:v>
                      </c:pt>
                      <c:pt idx="8">
                        <c:v>190704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570C-47F6-934D-268F7634CCFE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Sheet1!$B$18:$K$18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2011</c:v>
                      </c:pt>
                      <c:pt idx="1">
                        <c:v>2012</c:v>
                      </c:pt>
                      <c:pt idx="2">
                        <c:v>2013</c:v>
                      </c:pt>
                      <c:pt idx="3">
                        <c:v>2014</c:v>
                      </c:pt>
                      <c:pt idx="4">
                        <c:v>2015</c:v>
                      </c:pt>
                      <c:pt idx="5">
                        <c:v>2016</c:v>
                      </c:pt>
                      <c:pt idx="6">
                        <c:v>2017</c:v>
                      </c:pt>
                      <c:pt idx="7">
                        <c:v>2018</c:v>
                      </c:pt>
                      <c:pt idx="8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Sheet1!$B$22:$K$22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570C-47F6-934D-268F7634CCFE}"/>
                  </c:ext>
                </c:extLst>
              </c15:ser>
            </c15:filteredBarSeries>
          </c:ext>
        </c:extLst>
      </c:barChart>
      <c:catAx>
        <c:axId val="46923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235200"/>
        <c:crosses val="autoZero"/>
        <c:auto val="1"/>
        <c:lblAlgn val="ctr"/>
        <c:lblOffset val="100"/>
        <c:noMultiLvlLbl val="0"/>
      </c:catAx>
      <c:valAx>
        <c:axId val="469235200"/>
        <c:scaling>
          <c:orientation val="minMax"/>
          <c:max val="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236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3250476043436"/>
          <c:y val="8.9022762516504206E-2"/>
          <c:w val="0.82127991354021923"/>
          <c:h val="0.734720827288621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Sheet1!$J$3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Sheet1!$I$4:$I$7</c:f>
              <c:strCache>
                <c:ptCount val="4"/>
                <c:pt idx="0">
                  <c:v>White, NH</c:v>
                </c:pt>
                <c:pt idx="1">
                  <c:v>Black</c:v>
                </c:pt>
                <c:pt idx="2">
                  <c:v>Hispanic</c:v>
                </c:pt>
                <c:pt idx="3">
                  <c:v>Asian</c:v>
                </c:pt>
              </c:strCache>
            </c:strRef>
          </c:cat>
          <c:val>
            <c:numRef>
              <c:f>Sheet1!$J$4:$J$7</c:f>
              <c:numCache>
                <c:formatCode>0.0%</c:formatCode>
                <c:ptCount val="4"/>
                <c:pt idx="0">
                  <c:v>0.33300000000000002</c:v>
                </c:pt>
                <c:pt idx="1">
                  <c:v>0.18</c:v>
                </c:pt>
                <c:pt idx="2">
                  <c:v>0.107</c:v>
                </c:pt>
                <c:pt idx="3">
                  <c:v>0.52800000000000002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94-47DA-8844-2ECE1290C270}"/>
            </c:ext>
          </c:extLst>
        </c:ser>
        <c:ser>
          <c:idx val="1"/>
          <c:order val="1"/>
          <c:tx>
            <c:strRef>
              <c:f>Sheet1!$K$3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Sheet1!$I$4:$I$7</c:f>
              <c:strCache>
                <c:ptCount val="4"/>
                <c:pt idx="0">
                  <c:v>White, NH</c:v>
                </c:pt>
                <c:pt idx="1">
                  <c:v>Black</c:v>
                </c:pt>
                <c:pt idx="2">
                  <c:v>Hispanic</c:v>
                </c:pt>
                <c:pt idx="3">
                  <c:v>Asian</c:v>
                </c:pt>
              </c:strCache>
            </c:strRef>
          </c:cat>
          <c:val>
            <c:numRef>
              <c:f>Sheet1!$K$4:$K$7</c:f>
              <c:numCache>
                <c:formatCode>0.0%</c:formatCode>
                <c:ptCount val="4"/>
                <c:pt idx="0">
                  <c:v>0.38600000000000001</c:v>
                </c:pt>
                <c:pt idx="1">
                  <c:v>0.24199999999999999</c:v>
                </c:pt>
                <c:pt idx="2">
                  <c:v>0.14499999999999999</c:v>
                </c:pt>
                <c:pt idx="3">
                  <c:v>0.59199999999999997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94-47DA-8844-2ECE1290C2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9017160"/>
        <c:axId val="519012240"/>
      </c:barChart>
      <c:catAx>
        <c:axId val="519017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12240"/>
        <c:crosses val="autoZero"/>
        <c:auto val="1"/>
        <c:lblAlgn val="ctr"/>
        <c:lblOffset val="100"/>
        <c:noMultiLvlLbl val="0"/>
      </c:catAx>
      <c:valAx>
        <c:axId val="519012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17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854062288710402"/>
          <c:y val="0.10251261359617075"/>
          <c:w val="0.8217655525152372"/>
          <c:h val="0.77066377858433055"/>
        </c:manualLayout>
      </c:layout>
      <c:lineChart>
        <c:grouping val="standard"/>
        <c:varyColors val="0"/>
        <c:ser>
          <c:idx val="2"/>
          <c:order val="0"/>
          <c:tx>
            <c:strRef>
              <c:f>Sheet!$B$1</c:f>
              <c:strCache>
                <c:ptCount val="1"/>
                <c:pt idx="0">
                  <c:v>Zero Migration</c:v>
                </c:pt>
              </c:strCache>
            </c:strRef>
          </c:tx>
          <c:spPr>
            <a:ln w="50800" cmpd="sng">
              <a:solidFill>
                <a:srgbClr val="4BACC6"/>
              </a:solidFill>
              <a:prstDash val="dash"/>
            </a:ln>
          </c:spPr>
          <c:marker>
            <c:symbol val="none"/>
          </c:marker>
          <c:cat>
            <c:numRef>
              <c:f>Sheet!$A$2:$A$10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cat>
          <c:val>
            <c:numRef>
              <c:f>Sheet!$B$2:$B$10</c:f>
              <c:numCache>
                <c:formatCode>#,##0</c:formatCode>
                <c:ptCount val="9"/>
                <c:pt idx="0">
                  <c:v>25145561</c:v>
                </c:pt>
                <c:pt idx="1">
                  <c:v>26230098</c:v>
                </c:pt>
                <c:pt idx="2">
                  <c:v>27238610</c:v>
                </c:pt>
                <c:pt idx="3">
                  <c:v>28165689</c:v>
                </c:pt>
                <c:pt idx="4">
                  <c:v>28994210</c:v>
                </c:pt>
                <c:pt idx="5">
                  <c:v>29705207</c:v>
                </c:pt>
                <c:pt idx="6">
                  <c:v>30305304</c:v>
                </c:pt>
                <c:pt idx="7">
                  <c:v>30808219</c:v>
                </c:pt>
                <c:pt idx="8">
                  <c:v>31246355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7E-4487-AD67-F60B3F248CE0}"/>
            </c:ext>
          </c:extLst>
        </c:ser>
        <c:ser>
          <c:idx val="3"/>
          <c:order val="1"/>
          <c:tx>
            <c:strRef>
              <c:f>Sheet!$C$1</c:f>
              <c:strCache>
                <c:ptCount val="1"/>
                <c:pt idx="0">
                  <c:v>0.5 Migration</c:v>
                </c:pt>
              </c:strCache>
            </c:strRef>
          </c:tx>
          <c:spPr>
            <a:ln w="50800" cmpd="dbl">
              <a:solidFill>
                <a:srgbClr val="1F497D">
                  <a:lumMod val="60000"/>
                  <a:lumOff val="40000"/>
                </a:srgbClr>
              </a:solidFill>
            </a:ln>
          </c:spPr>
          <c:marker>
            <c:symbol val="none"/>
          </c:marker>
          <c:cat>
            <c:numRef>
              <c:f>Sheet!$A$2:$A$10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cat>
          <c:val>
            <c:numRef>
              <c:f>Sheet!$C$2:$C$10</c:f>
              <c:numCache>
                <c:formatCode>#,##0</c:formatCode>
                <c:ptCount val="9"/>
                <c:pt idx="0">
                  <c:v>25145561</c:v>
                </c:pt>
                <c:pt idx="1">
                  <c:v>26947116</c:v>
                </c:pt>
                <c:pt idx="2">
                  <c:v>28813282</c:v>
                </c:pt>
                <c:pt idx="3">
                  <c:v>30734321</c:v>
                </c:pt>
                <c:pt idx="4">
                  <c:v>32680217</c:v>
                </c:pt>
                <c:pt idx="5">
                  <c:v>34616890</c:v>
                </c:pt>
                <c:pt idx="6">
                  <c:v>36550595</c:v>
                </c:pt>
                <c:pt idx="7">
                  <c:v>38499538</c:v>
                </c:pt>
                <c:pt idx="8">
                  <c:v>40502749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67E-4487-AD67-F60B3F248CE0}"/>
            </c:ext>
          </c:extLst>
        </c:ser>
        <c:ser>
          <c:idx val="0"/>
          <c:order val="2"/>
          <c:tx>
            <c:strRef>
              <c:f>Sheet!$D$1</c:f>
              <c:strCache>
                <c:ptCount val="1"/>
                <c:pt idx="0">
                  <c:v>1.0 Migration</c:v>
                </c:pt>
              </c:strCache>
            </c:strRef>
          </c:tx>
          <c:spPr>
            <a:ln w="50800" cmpd="dbl">
              <a:solidFill>
                <a:srgbClr val="1F497D"/>
              </a:solidFill>
            </a:ln>
          </c:spPr>
          <c:marker>
            <c:symbol val="none"/>
          </c:marker>
          <c:cat>
            <c:numRef>
              <c:f>Sheet!$A$2:$A$10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cat>
          <c:val>
            <c:numRef>
              <c:f>Sheet!$D$2:$D$10</c:f>
              <c:numCache>
                <c:formatCode>#,##0</c:formatCode>
                <c:ptCount val="9"/>
                <c:pt idx="0">
                  <c:v>25145561</c:v>
                </c:pt>
                <c:pt idx="1">
                  <c:v>27695284</c:v>
                </c:pt>
                <c:pt idx="2">
                  <c:v>30541978</c:v>
                </c:pt>
                <c:pt idx="3">
                  <c:v>33699307</c:v>
                </c:pt>
                <c:pt idx="4">
                  <c:v>37155084</c:v>
                </c:pt>
                <c:pt idx="5">
                  <c:v>40892255</c:v>
                </c:pt>
                <c:pt idx="6">
                  <c:v>44955896</c:v>
                </c:pt>
                <c:pt idx="7">
                  <c:v>49416165</c:v>
                </c:pt>
                <c:pt idx="8">
                  <c:v>54369297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67E-4487-AD67-F60B3F248CE0}"/>
            </c:ext>
          </c:extLst>
        </c:ser>
        <c:ser>
          <c:idx val="4"/>
          <c:order val="3"/>
          <c:tx>
            <c:strRef>
              <c:f>Sheet!$E$1</c:f>
              <c:strCache>
                <c:ptCount val="1"/>
                <c:pt idx="0">
                  <c:v>2010-2015 Migration</c:v>
                </c:pt>
              </c:strCache>
            </c:strRef>
          </c:tx>
          <c:spPr>
            <a:ln w="50800">
              <a:solidFill>
                <a:srgbClr val="CC9900"/>
              </a:solidFill>
            </a:ln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FD5-4691-BC19-18A4C21BAF01}"/>
                </c:ext>
              </c:extLst>
            </c:dLbl>
            <c:dLbl>
              <c:idx val="2"/>
              <c:layout>
                <c:manualLayout>
                  <c:x val="-1.8930846468380048E-2"/>
                  <c:y val="-9.8539432521116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98-45CB-B75D-13AFE517C0F3}"/>
                </c:ext>
              </c:extLst>
            </c:dLbl>
            <c:dLbl>
              <c:idx val="4"/>
              <c:layout>
                <c:manualLayout>
                  <c:x val="-3.1595047886974689E-2"/>
                  <c:y val="-0.103844892461061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D5-4691-BC19-18A4C21BAF01}"/>
                </c:ext>
              </c:extLst>
            </c:dLbl>
            <c:dLbl>
              <c:idx val="6"/>
              <c:layout>
                <c:manualLayout>
                  <c:x val="-1.8930846468380089E-2"/>
                  <c:y val="-6.0085019829948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98-45CB-B75D-13AFE517C0F3}"/>
                </c:ext>
              </c:extLst>
            </c:dLbl>
            <c:dLbl>
              <c:idx val="8"/>
              <c:layout>
                <c:manualLayout>
                  <c:x val="-2.3385163284469421E-2"/>
                  <c:y val="-3.8454412691167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98-45CB-B75D-13AFE517C0F3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cat>
          <c:val>
            <c:numRef>
              <c:f>Sheet!$E$2:$E$10</c:f>
              <c:numCache>
                <c:formatCode>#,##0</c:formatCode>
                <c:ptCount val="9"/>
                <c:pt idx="0">
                  <c:v>25145561</c:v>
                </c:pt>
                <c:pt idx="1">
                  <c:v>27326252</c:v>
                </c:pt>
                <c:pt idx="2">
                  <c:v>29677772</c:v>
                </c:pt>
                <c:pt idx="3">
                  <c:v>32204904</c:v>
                </c:pt>
                <c:pt idx="4">
                  <c:v>34894429</c:v>
                </c:pt>
                <c:pt idx="5">
                  <c:v>37716507</c:v>
                </c:pt>
                <c:pt idx="6">
                  <c:v>40686490</c:v>
                </c:pt>
                <c:pt idx="7">
                  <c:v>43867040</c:v>
                </c:pt>
                <c:pt idx="8">
                  <c:v>47342417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67E-4487-AD67-F60B3F248C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7929344"/>
        <c:axId val="187925400"/>
      </c:lineChart>
      <c:catAx>
        <c:axId val="187929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2700000"/>
          <a:lstStyle/>
          <a:p>
            <a:pPr>
              <a:defRPr sz="1600"/>
            </a:pPr>
            <a:endParaRPr lang="en-US"/>
          </a:p>
        </c:txPr>
        <c:crossAx val="187925400"/>
        <c:crosses val="autoZero"/>
        <c:auto val="1"/>
        <c:lblAlgn val="ctr"/>
        <c:lblOffset val="0"/>
        <c:noMultiLvlLbl val="0"/>
      </c:catAx>
      <c:valAx>
        <c:axId val="187925400"/>
        <c:scaling>
          <c:orientation val="minMax"/>
          <c:min val="2000000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187929344"/>
        <c:crosses val="autoZero"/>
        <c:crossBetween val="midCat"/>
        <c:dispUnits>
          <c:builtInUnit val="millions"/>
          <c:dispUnitsLbl>
            <c:layout>
              <c:manualLayout>
                <c:xMode val="edge"/>
                <c:yMode val="edge"/>
                <c:x val="1.0248096148122224E-2"/>
                <c:y val="0.42053301333645032"/>
              </c:manualLayout>
            </c:layout>
          </c:dispUnitsLbl>
        </c:dispUnits>
      </c:valAx>
    </c:plotArea>
    <c:legend>
      <c:legendPos val="l"/>
      <c:layout>
        <c:manualLayout>
          <c:xMode val="edge"/>
          <c:yMode val="edge"/>
          <c:x val="0.14492972630488471"/>
          <c:y val="0.13582843154954094"/>
          <c:w val="0.32817057240346387"/>
          <c:h val="0.24335742281930345"/>
        </c:manualLayout>
      </c:layout>
      <c:overlay val="1"/>
      <c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Harris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0"/>
              <c:layout>
                <c:manualLayout>
                  <c:x val="-6.0622186020753026E-2"/>
                  <c:y val="-6.9807040230353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294-41BC-8A4B-5203F3E185DA}"/>
                </c:ext>
              </c:extLst>
            </c:dLbl>
            <c:dLbl>
              <c:idx val="20"/>
              <c:layout>
                <c:manualLayout>
                  <c:x val="-4.486041765535724E-2"/>
                  <c:y val="-6.4636148361438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294-41BC-8A4B-5203F3E185DA}"/>
                </c:ext>
              </c:extLst>
            </c:dLbl>
            <c:dLbl>
              <c:idx val="30"/>
              <c:layout>
                <c:manualLayout>
                  <c:x val="-5.2135079977847602E-2"/>
                  <c:y val="-5.42943646236079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294-41BC-8A4B-5203F3E185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Sheet1!$A$2:$A$32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Sheet1!$B$2:$B$32</c:f>
              <c:numCache>
                <c:formatCode>_(* #,##0_);_(* \(#,##0\);_(* "-"??_);_(@_)</c:formatCode>
                <c:ptCount val="31"/>
                <c:pt idx="0">
                  <c:v>4978845</c:v>
                </c:pt>
                <c:pt idx="1">
                  <c:v>5071573</c:v>
                </c:pt>
                <c:pt idx="2">
                  <c:v>5164809</c:v>
                </c:pt>
                <c:pt idx="3">
                  <c:v>5258527</c:v>
                </c:pt>
                <c:pt idx="4">
                  <c:v>5352681</c:v>
                </c:pt>
                <c:pt idx="5">
                  <c:v>5447281</c:v>
                </c:pt>
                <c:pt idx="6">
                  <c:v>5542331</c:v>
                </c:pt>
                <c:pt idx="7">
                  <c:v>5637683</c:v>
                </c:pt>
                <c:pt idx="8">
                  <c:v>5733267</c:v>
                </c:pt>
                <c:pt idx="9">
                  <c:v>5828974</c:v>
                </c:pt>
                <c:pt idx="10">
                  <c:v>5924750</c:v>
                </c:pt>
                <c:pt idx="11">
                  <c:v>6020754</c:v>
                </c:pt>
                <c:pt idx="12">
                  <c:v>6117017</c:v>
                </c:pt>
                <c:pt idx="13">
                  <c:v>6213605</c:v>
                </c:pt>
                <c:pt idx="14">
                  <c:v>6310573</c:v>
                </c:pt>
                <c:pt idx="15">
                  <c:v>6407939</c:v>
                </c:pt>
                <c:pt idx="16">
                  <c:v>6505658</c:v>
                </c:pt>
                <c:pt idx="17">
                  <c:v>6603885</c:v>
                </c:pt>
                <c:pt idx="18">
                  <c:v>6702642</c:v>
                </c:pt>
                <c:pt idx="19">
                  <c:v>6801947</c:v>
                </c:pt>
                <c:pt idx="20">
                  <c:v>6901842</c:v>
                </c:pt>
                <c:pt idx="21">
                  <c:v>7002420</c:v>
                </c:pt>
                <c:pt idx="22">
                  <c:v>7103638</c:v>
                </c:pt>
                <c:pt idx="23">
                  <c:v>7205519</c:v>
                </c:pt>
                <c:pt idx="24">
                  <c:v>7308013</c:v>
                </c:pt>
                <c:pt idx="25">
                  <c:v>7411118</c:v>
                </c:pt>
                <c:pt idx="26">
                  <c:v>7514844</c:v>
                </c:pt>
                <c:pt idx="27">
                  <c:v>7619022</c:v>
                </c:pt>
                <c:pt idx="28">
                  <c:v>7723542</c:v>
                </c:pt>
                <c:pt idx="29">
                  <c:v>7828289</c:v>
                </c:pt>
                <c:pt idx="30">
                  <c:v>7933397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94-41BC-8A4B-5203F3E185D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Fort Bend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Sheet1!$C$2:$C$32</c:f>
              <c:numCache>
                <c:formatCode>_(* #,##0_);_(* \(#,##0\);_(* "-"??_);_(@_)</c:formatCode>
                <c:ptCount val="31"/>
                <c:pt idx="0">
                  <c:v>840383</c:v>
                </c:pt>
                <c:pt idx="1">
                  <c:v>871351</c:v>
                </c:pt>
                <c:pt idx="2">
                  <c:v>903484</c:v>
                </c:pt>
                <c:pt idx="3">
                  <c:v>936811</c:v>
                </c:pt>
                <c:pt idx="4">
                  <c:v>971347</c:v>
                </c:pt>
                <c:pt idx="5">
                  <c:v>1007086</c:v>
                </c:pt>
                <c:pt idx="6">
                  <c:v>1044006</c:v>
                </c:pt>
                <c:pt idx="7">
                  <c:v>1082085</c:v>
                </c:pt>
                <c:pt idx="8">
                  <c:v>1121283</c:v>
                </c:pt>
                <c:pt idx="9">
                  <c:v>1161639</c:v>
                </c:pt>
                <c:pt idx="10">
                  <c:v>1203029</c:v>
                </c:pt>
                <c:pt idx="11">
                  <c:v>1245447</c:v>
                </c:pt>
                <c:pt idx="12">
                  <c:v>1288865</c:v>
                </c:pt>
                <c:pt idx="13">
                  <c:v>1333244</c:v>
                </c:pt>
                <c:pt idx="14">
                  <c:v>1378554</c:v>
                </c:pt>
                <c:pt idx="15">
                  <c:v>1424830</c:v>
                </c:pt>
                <c:pt idx="16">
                  <c:v>1472074</c:v>
                </c:pt>
                <c:pt idx="17">
                  <c:v>1520308</c:v>
                </c:pt>
                <c:pt idx="18">
                  <c:v>1569569</c:v>
                </c:pt>
                <c:pt idx="19">
                  <c:v>1619903</c:v>
                </c:pt>
                <c:pt idx="20">
                  <c:v>1671350</c:v>
                </c:pt>
                <c:pt idx="21">
                  <c:v>1723981</c:v>
                </c:pt>
                <c:pt idx="22">
                  <c:v>1777871</c:v>
                </c:pt>
                <c:pt idx="23">
                  <c:v>1833120</c:v>
                </c:pt>
                <c:pt idx="24">
                  <c:v>1889821</c:v>
                </c:pt>
                <c:pt idx="25">
                  <c:v>1948127</c:v>
                </c:pt>
                <c:pt idx="26">
                  <c:v>2008179</c:v>
                </c:pt>
                <c:pt idx="27">
                  <c:v>2070103</c:v>
                </c:pt>
                <c:pt idx="28">
                  <c:v>2133943</c:v>
                </c:pt>
                <c:pt idx="29">
                  <c:v>2199870</c:v>
                </c:pt>
                <c:pt idx="30">
                  <c:v>2267998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94-41BC-8A4B-5203F3E185D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Montgomery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Sheet1!$D$2:$D$32</c:f>
              <c:numCache>
                <c:formatCode>_(* #,##0_);_(* \(#,##0\);_(* "-"??_);_(@_)</c:formatCode>
                <c:ptCount val="31"/>
                <c:pt idx="0">
                  <c:v>613951</c:v>
                </c:pt>
                <c:pt idx="1">
                  <c:v>632702</c:v>
                </c:pt>
                <c:pt idx="2">
                  <c:v>652082</c:v>
                </c:pt>
                <c:pt idx="3">
                  <c:v>672131</c:v>
                </c:pt>
                <c:pt idx="4">
                  <c:v>692840</c:v>
                </c:pt>
                <c:pt idx="5">
                  <c:v>714275</c:v>
                </c:pt>
                <c:pt idx="6">
                  <c:v>736350</c:v>
                </c:pt>
                <c:pt idx="7">
                  <c:v>759081</c:v>
                </c:pt>
                <c:pt idx="8">
                  <c:v>782516</c:v>
                </c:pt>
                <c:pt idx="9">
                  <c:v>806625</c:v>
                </c:pt>
                <c:pt idx="10">
                  <c:v>831450</c:v>
                </c:pt>
                <c:pt idx="11">
                  <c:v>856921</c:v>
                </c:pt>
                <c:pt idx="12">
                  <c:v>883013</c:v>
                </c:pt>
                <c:pt idx="13">
                  <c:v>909759</c:v>
                </c:pt>
                <c:pt idx="14">
                  <c:v>937091</c:v>
                </c:pt>
                <c:pt idx="15">
                  <c:v>965071</c:v>
                </c:pt>
                <c:pt idx="16">
                  <c:v>993711</c:v>
                </c:pt>
                <c:pt idx="17">
                  <c:v>1023024</c:v>
                </c:pt>
                <c:pt idx="18">
                  <c:v>1053083</c:v>
                </c:pt>
                <c:pt idx="19">
                  <c:v>1083846</c:v>
                </c:pt>
                <c:pt idx="20">
                  <c:v>1115459</c:v>
                </c:pt>
                <c:pt idx="21">
                  <c:v>1147879</c:v>
                </c:pt>
                <c:pt idx="22">
                  <c:v>1181222</c:v>
                </c:pt>
                <c:pt idx="23">
                  <c:v>1215506</c:v>
                </c:pt>
                <c:pt idx="24">
                  <c:v>1250803</c:v>
                </c:pt>
                <c:pt idx="25">
                  <c:v>1287179</c:v>
                </c:pt>
                <c:pt idx="26">
                  <c:v>1324694</c:v>
                </c:pt>
                <c:pt idx="27">
                  <c:v>1363401</c:v>
                </c:pt>
                <c:pt idx="28">
                  <c:v>1403376</c:v>
                </c:pt>
                <c:pt idx="29">
                  <c:v>1444653</c:v>
                </c:pt>
                <c:pt idx="30">
                  <c:v>1487366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294-41BC-8A4B-5203F3E185D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Brazoria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Sheet1!$E$2:$E$32</c:f>
              <c:numCache>
                <c:formatCode>_(* #,##0_);_(* \(#,##0\);_(* "-"??_);_(@_)</c:formatCode>
                <c:ptCount val="31"/>
                <c:pt idx="0">
                  <c:v>375869</c:v>
                </c:pt>
                <c:pt idx="1">
                  <c:v>382793</c:v>
                </c:pt>
                <c:pt idx="2">
                  <c:v>389844</c:v>
                </c:pt>
                <c:pt idx="3">
                  <c:v>397126</c:v>
                </c:pt>
                <c:pt idx="4">
                  <c:v>404564</c:v>
                </c:pt>
                <c:pt idx="5">
                  <c:v>412155</c:v>
                </c:pt>
                <c:pt idx="6">
                  <c:v>419922</c:v>
                </c:pt>
                <c:pt idx="7">
                  <c:v>427808</c:v>
                </c:pt>
                <c:pt idx="8">
                  <c:v>435845</c:v>
                </c:pt>
                <c:pt idx="9">
                  <c:v>444083</c:v>
                </c:pt>
                <c:pt idx="10">
                  <c:v>452517</c:v>
                </c:pt>
                <c:pt idx="11">
                  <c:v>461085</c:v>
                </c:pt>
                <c:pt idx="12">
                  <c:v>469739</c:v>
                </c:pt>
                <c:pt idx="13">
                  <c:v>478475</c:v>
                </c:pt>
                <c:pt idx="14">
                  <c:v>487273</c:v>
                </c:pt>
                <c:pt idx="15">
                  <c:v>496125</c:v>
                </c:pt>
                <c:pt idx="16">
                  <c:v>505024</c:v>
                </c:pt>
                <c:pt idx="17">
                  <c:v>513975</c:v>
                </c:pt>
                <c:pt idx="18">
                  <c:v>522952</c:v>
                </c:pt>
                <c:pt idx="19">
                  <c:v>531889</c:v>
                </c:pt>
                <c:pt idx="20">
                  <c:v>540861</c:v>
                </c:pt>
                <c:pt idx="21">
                  <c:v>549837</c:v>
                </c:pt>
                <c:pt idx="22">
                  <c:v>558814</c:v>
                </c:pt>
                <c:pt idx="23">
                  <c:v>567830</c:v>
                </c:pt>
                <c:pt idx="24">
                  <c:v>576831</c:v>
                </c:pt>
                <c:pt idx="25">
                  <c:v>585856</c:v>
                </c:pt>
                <c:pt idx="26">
                  <c:v>594933</c:v>
                </c:pt>
                <c:pt idx="27">
                  <c:v>604098</c:v>
                </c:pt>
                <c:pt idx="28">
                  <c:v>613330</c:v>
                </c:pt>
                <c:pt idx="29">
                  <c:v>622677</c:v>
                </c:pt>
                <c:pt idx="30">
                  <c:v>632160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294-41BC-8A4B-5203F3E185D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Galveston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Sheet1!$F$2:$F$32</c:f>
              <c:numCache>
                <c:formatCode>_(* #,##0_);_(* \(#,##0\);_(* "-"??_);_(@_)</c:formatCode>
                <c:ptCount val="31"/>
                <c:pt idx="0">
                  <c:v>355196</c:v>
                </c:pt>
                <c:pt idx="1">
                  <c:v>362099</c:v>
                </c:pt>
                <c:pt idx="2">
                  <c:v>369095</c:v>
                </c:pt>
                <c:pt idx="3">
                  <c:v>376165</c:v>
                </c:pt>
                <c:pt idx="4">
                  <c:v>383315</c:v>
                </c:pt>
                <c:pt idx="5">
                  <c:v>390489</c:v>
                </c:pt>
                <c:pt idx="6">
                  <c:v>397742</c:v>
                </c:pt>
                <c:pt idx="7">
                  <c:v>404988</c:v>
                </c:pt>
                <c:pt idx="8">
                  <c:v>412327</c:v>
                </c:pt>
                <c:pt idx="9">
                  <c:v>419668</c:v>
                </c:pt>
                <c:pt idx="10">
                  <c:v>427028</c:v>
                </c:pt>
                <c:pt idx="11">
                  <c:v>434387</c:v>
                </c:pt>
                <c:pt idx="12">
                  <c:v>441725</c:v>
                </c:pt>
                <c:pt idx="13">
                  <c:v>449077</c:v>
                </c:pt>
                <c:pt idx="14">
                  <c:v>456455</c:v>
                </c:pt>
                <c:pt idx="15">
                  <c:v>463851</c:v>
                </c:pt>
                <c:pt idx="16">
                  <c:v>471257</c:v>
                </c:pt>
                <c:pt idx="17">
                  <c:v>478661</c:v>
                </c:pt>
                <c:pt idx="18">
                  <c:v>486091</c:v>
                </c:pt>
                <c:pt idx="19">
                  <c:v>493556</c:v>
                </c:pt>
                <c:pt idx="20">
                  <c:v>501048</c:v>
                </c:pt>
                <c:pt idx="21">
                  <c:v>508617</c:v>
                </c:pt>
                <c:pt idx="22">
                  <c:v>516245</c:v>
                </c:pt>
                <c:pt idx="23">
                  <c:v>523913</c:v>
                </c:pt>
                <c:pt idx="24">
                  <c:v>531700</c:v>
                </c:pt>
                <c:pt idx="25">
                  <c:v>539541</c:v>
                </c:pt>
                <c:pt idx="26">
                  <c:v>547513</c:v>
                </c:pt>
                <c:pt idx="27">
                  <c:v>555546</c:v>
                </c:pt>
                <c:pt idx="28">
                  <c:v>563677</c:v>
                </c:pt>
                <c:pt idx="29">
                  <c:v>571916</c:v>
                </c:pt>
                <c:pt idx="30">
                  <c:v>580247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294-41BC-8A4B-5203F3E185D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Liberty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Sheet1!$G$2:$G$32</c:f>
              <c:numCache>
                <c:formatCode>_(* #,##0_);_(* \(#,##0\);_(* "-"??_);_(@_)</c:formatCode>
                <c:ptCount val="31"/>
                <c:pt idx="0">
                  <c:v>85284</c:v>
                </c:pt>
                <c:pt idx="1">
                  <c:v>86326</c:v>
                </c:pt>
                <c:pt idx="2">
                  <c:v>87353</c:v>
                </c:pt>
                <c:pt idx="3">
                  <c:v>88390</c:v>
                </c:pt>
                <c:pt idx="4">
                  <c:v>89433</c:v>
                </c:pt>
                <c:pt idx="5">
                  <c:v>90458</c:v>
                </c:pt>
                <c:pt idx="6">
                  <c:v>91467</c:v>
                </c:pt>
                <c:pt idx="7">
                  <c:v>92471</c:v>
                </c:pt>
                <c:pt idx="8">
                  <c:v>93430</c:v>
                </c:pt>
                <c:pt idx="9">
                  <c:v>94447</c:v>
                </c:pt>
                <c:pt idx="10">
                  <c:v>95433</c:v>
                </c:pt>
                <c:pt idx="11">
                  <c:v>96427</c:v>
                </c:pt>
                <c:pt idx="12">
                  <c:v>97408</c:v>
                </c:pt>
                <c:pt idx="13">
                  <c:v>98415</c:v>
                </c:pt>
                <c:pt idx="14">
                  <c:v>99416</c:v>
                </c:pt>
                <c:pt idx="15">
                  <c:v>100411</c:v>
                </c:pt>
                <c:pt idx="16">
                  <c:v>101444</c:v>
                </c:pt>
                <c:pt idx="17">
                  <c:v>102469</c:v>
                </c:pt>
                <c:pt idx="18">
                  <c:v>103512</c:v>
                </c:pt>
                <c:pt idx="19">
                  <c:v>104579</c:v>
                </c:pt>
                <c:pt idx="20">
                  <c:v>105672</c:v>
                </c:pt>
                <c:pt idx="21">
                  <c:v>106786</c:v>
                </c:pt>
                <c:pt idx="22">
                  <c:v>107954</c:v>
                </c:pt>
                <c:pt idx="23">
                  <c:v>109131</c:v>
                </c:pt>
                <c:pt idx="24">
                  <c:v>110322</c:v>
                </c:pt>
                <c:pt idx="25">
                  <c:v>111575</c:v>
                </c:pt>
                <c:pt idx="26">
                  <c:v>112864</c:v>
                </c:pt>
                <c:pt idx="27">
                  <c:v>114186</c:v>
                </c:pt>
                <c:pt idx="28">
                  <c:v>115533</c:v>
                </c:pt>
                <c:pt idx="29">
                  <c:v>116895</c:v>
                </c:pt>
                <c:pt idx="30">
                  <c:v>118300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294-41BC-8A4B-5203F3E185DA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Waller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Sheet1!$H$2:$H$32</c:f>
              <c:numCache>
                <c:formatCode>_(* #,##0_);_(* \(#,##0\);_(* "-"??_);_(@_)</c:formatCode>
                <c:ptCount val="31"/>
                <c:pt idx="0">
                  <c:v>50731</c:v>
                </c:pt>
                <c:pt idx="1">
                  <c:v>51529</c:v>
                </c:pt>
                <c:pt idx="2">
                  <c:v>52280</c:v>
                </c:pt>
                <c:pt idx="3">
                  <c:v>53060</c:v>
                </c:pt>
                <c:pt idx="4">
                  <c:v>53842</c:v>
                </c:pt>
                <c:pt idx="5">
                  <c:v>54690</c:v>
                </c:pt>
                <c:pt idx="6">
                  <c:v>55587</c:v>
                </c:pt>
                <c:pt idx="7">
                  <c:v>56456</c:v>
                </c:pt>
                <c:pt idx="8">
                  <c:v>57333</c:v>
                </c:pt>
                <c:pt idx="9">
                  <c:v>58182</c:v>
                </c:pt>
                <c:pt idx="10">
                  <c:v>59021</c:v>
                </c:pt>
                <c:pt idx="11">
                  <c:v>59760</c:v>
                </c:pt>
                <c:pt idx="12">
                  <c:v>60597</c:v>
                </c:pt>
                <c:pt idx="13">
                  <c:v>61485</c:v>
                </c:pt>
                <c:pt idx="14">
                  <c:v>62457</c:v>
                </c:pt>
                <c:pt idx="15">
                  <c:v>63432</c:v>
                </c:pt>
                <c:pt idx="16">
                  <c:v>64454</c:v>
                </c:pt>
                <c:pt idx="17">
                  <c:v>65474</c:v>
                </c:pt>
                <c:pt idx="18">
                  <c:v>66500</c:v>
                </c:pt>
                <c:pt idx="19">
                  <c:v>67562</c:v>
                </c:pt>
                <c:pt idx="20">
                  <c:v>68620</c:v>
                </c:pt>
                <c:pt idx="21">
                  <c:v>69626</c:v>
                </c:pt>
                <c:pt idx="22">
                  <c:v>70655</c:v>
                </c:pt>
                <c:pt idx="23">
                  <c:v>71660</c:v>
                </c:pt>
                <c:pt idx="24">
                  <c:v>72666</c:v>
                </c:pt>
                <c:pt idx="25">
                  <c:v>73660</c:v>
                </c:pt>
                <c:pt idx="26">
                  <c:v>74674</c:v>
                </c:pt>
                <c:pt idx="27">
                  <c:v>75672</c:v>
                </c:pt>
                <c:pt idx="28">
                  <c:v>76716</c:v>
                </c:pt>
                <c:pt idx="29">
                  <c:v>77751</c:v>
                </c:pt>
                <c:pt idx="30">
                  <c:v>78778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294-41BC-8A4B-5203F3E185DA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Chambers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Sheet1!$I$2:$I$32</c:f>
              <c:numCache>
                <c:formatCode>_(* #,##0_);_(* \(#,##0\);_(* "-"??_);_(@_)</c:formatCode>
                <c:ptCount val="31"/>
                <c:pt idx="0">
                  <c:v>42320</c:v>
                </c:pt>
                <c:pt idx="1">
                  <c:v>43243</c:v>
                </c:pt>
                <c:pt idx="2">
                  <c:v>44194</c:v>
                </c:pt>
                <c:pt idx="3">
                  <c:v>45161</c:v>
                </c:pt>
                <c:pt idx="4">
                  <c:v>46162</c:v>
                </c:pt>
                <c:pt idx="5">
                  <c:v>47207</c:v>
                </c:pt>
                <c:pt idx="6">
                  <c:v>48259</c:v>
                </c:pt>
                <c:pt idx="7">
                  <c:v>49331</c:v>
                </c:pt>
                <c:pt idx="8">
                  <c:v>50404</c:v>
                </c:pt>
                <c:pt idx="9">
                  <c:v>51490</c:v>
                </c:pt>
                <c:pt idx="10">
                  <c:v>52605</c:v>
                </c:pt>
                <c:pt idx="11">
                  <c:v>53744</c:v>
                </c:pt>
                <c:pt idx="12">
                  <c:v>54863</c:v>
                </c:pt>
                <c:pt idx="13">
                  <c:v>55985</c:v>
                </c:pt>
                <c:pt idx="14">
                  <c:v>57130</c:v>
                </c:pt>
                <c:pt idx="15">
                  <c:v>58259</c:v>
                </c:pt>
                <c:pt idx="16">
                  <c:v>59400</c:v>
                </c:pt>
                <c:pt idx="17">
                  <c:v>60565</c:v>
                </c:pt>
                <c:pt idx="18">
                  <c:v>61723</c:v>
                </c:pt>
                <c:pt idx="19">
                  <c:v>62887</c:v>
                </c:pt>
                <c:pt idx="20">
                  <c:v>64091</c:v>
                </c:pt>
                <c:pt idx="21">
                  <c:v>65286</c:v>
                </c:pt>
                <c:pt idx="22">
                  <c:v>66499</c:v>
                </c:pt>
                <c:pt idx="23">
                  <c:v>67755</c:v>
                </c:pt>
                <c:pt idx="24">
                  <c:v>69070</c:v>
                </c:pt>
                <c:pt idx="25">
                  <c:v>70403</c:v>
                </c:pt>
                <c:pt idx="26">
                  <c:v>71750</c:v>
                </c:pt>
                <c:pt idx="27">
                  <c:v>73108</c:v>
                </c:pt>
                <c:pt idx="28">
                  <c:v>74545</c:v>
                </c:pt>
                <c:pt idx="29">
                  <c:v>75997</c:v>
                </c:pt>
                <c:pt idx="30">
                  <c:v>77491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F294-41BC-8A4B-5203F3E185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0026623"/>
        <c:axId val="570848399"/>
      </c:lineChart>
      <c:catAx>
        <c:axId val="540026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848399"/>
        <c:crosses val="autoZero"/>
        <c:auto val="1"/>
        <c:lblAlgn val="ctr"/>
        <c:lblOffset val="100"/>
        <c:noMultiLvlLbl val="0"/>
      </c:catAx>
      <c:valAx>
        <c:axId val="570848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00266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7887668139451647"/>
          <c:y val="6.6617780702068669E-2"/>
          <c:w val="0.11384865628299315"/>
          <c:h val="0.786615614627679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Fort Bend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Sheet1!$C$2:$C$32</c:f>
              <c:numCache>
                <c:formatCode>_(* #,##0_);_(* \(#,##0\);_(* "-"??_);_(@_)</c:formatCode>
                <c:ptCount val="31"/>
                <c:pt idx="0">
                  <c:v>840383</c:v>
                </c:pt>
                <c:pt idx="1">
                  <c:v>871351</c:v>
                </c:pt>
                <c:pt idx="2">
                  <c:v>903484</c:v>
                </c:pt>
                <c:pt idx="3">
                  <c:v>936811</c:v>
                </c:pt>
                <c:pt idx="4">
                  <c:v>971347</c:v>
                </c:pt>
                <c:pt idx="5">
                  <c:v>1007086</c:v>
                </c:pt>
                <c:pt idx="6">
                  <c:v>1044006</c:v>
                </c:pt>
                <c:pt idx="7">
                  <c:v>1082085</c:v>
                </c:pt>
                <c:pt idx="8">
                  <c:v>1121283</c:v>
                </c:pt>
                <c:pt idx="9">
                  <c:v>1161639</c:v>
                </c:pt>
                <c:pt idx="10">
                  <c:v>1203029</c:v>
                </c:pt>
                <c:pt idx="11">
                  <c:v>1245447</c:v>
                </c:pt>
                <c:pt idx="12">
                  <c:v>1288865</c:v>
                </c:pt>
                <c:pt idx="13">
                  <c:v>1333244</c:v>
                </c:pt>
                <c:pt idx="14">
                  <c:v>1378554</c:v>
                </c:pt>
                <c:pt idx="15">
                  <c:v>1424830</c:v>
                </c:pt>
                <c:pt idx="16">
                  <c:v>1472074</c:v>
                </c:pt>
                <c:pt idx="17">
                  <c:v>1520308</c:v>
                </c:pt>
                <c:pt idx="18">
                  <c:v>1569569</c:v>
                </c:pt>
                <c:pt idx="19">
                  <c:v>1619903</c:v>
                </c:pt>
                <c:pt idx="20">
                  <c:v>1671350</c:v>
                </c:pt>
                <c:pt idx="21">
                  <c:v>1723981</c:v>
                </c:pt>
                <c:pt idx="22">
                  <c:v>1777871</c:v>
                </c:pt>
                <c:pt idx="23">
                  <c:v>1833120</c:v>
                </c:pt>
                <c:pt idx="24">
                  <c:v>1889821</c:v>
                </c:pt>
                <c:pt idx="25">
                  <c:v>1948127</c:v>
                </c:pt>
                <c:pt idx="26">
                  <c:v>2008179</c:v>
                </c:pt>
                <c:pt idx="27">
                  <c:v>2070103</c:v>
                </c:pt>
                <c:pt idx="28">
                  <c:v>2133943</c:v>
                </c:pt>
                <c:pt idx="29">
                  <c:v>2199870</c:v>
                </c:pt>
                <c:pt idx="30">
                  <c:v>2267998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94-41BC-8A4B-5203F3E185DA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Montgomery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Sheet1!$D$2:$D$32</c:f>
              <c:numCache>
                <c:formatCode>_(* #,##0_);_(* \(#,##0\);_(* "-"??_);_(@_)</c:formatCode>
                <c:ptCount val="31"/>
                <c:pt idx="0">
                  <c:v>613951</c:v>
                </c:pt>
                <c:pt idx="1">
                  <c:v>632702</c:v>
                </c:pt>
                <c:pt idx="2">
                  <c:v>652082</c:v>
                </c:pt>
                <c:pt idx="3">
                  <c:v>672131</c:v>
                </c:pt>
                <c:pt idx="4">
                  <c:v>692840</c:v>
                </c:pt>
                <c:pt idx="5">
                  <c:v>714275</c:v>
                </c:pt>
                <c:pt idx="6">
                  <c:v>736350</c:v>
                </c:pt>
                <c:pt idx="7">
                  <c:v>759081</c:v>
                </c:pt>
                <c:pt idx="8">
                  <c:v>782516</c:v>
                </c:pt>
                <c:pt idx="9">
                  <c:v>806625</c:v>
                </c:pt>
                <c:pt idx="10">
                  <c:v>831450</c:v>
                </c:pt>
                <c:pt idx="11">
                  <c:v>856921</c:v>
                </c:pt>
                <c:pt idx="12">
                  <c:v>883013</c:v>
                </c:pt>
                <c:pt idx="13">
                  <c:v>909759</c:v>
                </c:pt>
                <c:pt idx="14">
                  <c:v>937091</c:v>
                </c:pt>
                <c:pt idx="15">
                  <c:v>965071</c:v>
                </c:pt>
                <c:pt idx="16">
                  <c:v>993711</c:v>
                </c:pt>
                <c:pt idx="17">
                  <c:v>1023024</c:v>
                </c:pt>
                <c:pt idx="18">
                  <c:v>1053083</c:v>
                </c:pt>
                <c:pt idx="19">
                  <c:v>1083846</c:v>
                </c:pt>
                <c:pt idx="20">
                  <c:v>1115459</c:v>
                </c:pt>
                <c:pt idx="21">
                  <c:v>1147879</c:v>
                </c:pt>
                <c:pt idx="22">
                  <c:v>1181222</c:v>
                </c:pt>
                <c:pt idx="23">
                  <c:v>1215506</c:v>
                </c:pt>
                <c:pt idx="24">
                  <c:v>1250803</c:v>
                </c:pt>
                <c:pt idx="25">
                  <c:v>1287179</c:v>
                </c:pt>
                <c:pt idx="26">
                  <c:v>1324694</c:v>
                </c:pt>
                <c:pt idx="27">
                  <c:v>1363401</c:v>
                </c:pt>
                <c:pt idx="28">
                  <c:v>1403376</c:v>
                </c:pt>
                <c:pt idx="29">
                  <c:v>1444653</c:v>
                </c:pt>
                <c:pt idx="30">
                  <c:v>1487366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294-41BC-8A4B-5203F3E185DA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Brazoria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Sheet1!$E$2:$E$32</c:f>
              <c:numCache>
                <c:formatCode>_(* #,##0_);_(* \(#,##0\);_(* "-"??_);_(@_)</c:formatCode>
                <c:ptCount val="31"/>
                <c:pt idx="0">
                  <c:v>375869</c:v>
                </c:pt>
                <c:pt idx="1">
                  <c:v>382793</c:v>
                </c:pt>
                <c:pt idx="2">
                  <c:v>389844</c:v>
                </c:pt>
                <c:pt idx="3">
                  <c:v>397126</c:v>
                </c:pt>
                <c:pt idx="4">
                  <c:v>404564</c:v>
                </c:pt>
                <c:pt idx="5">
                  <c:v>412155</c:v>
                </c:pt>
                <c:pt idx="6">
                  <c:v>419922</c:v>
                </c:pt>
                <c:pt idx="7">
                  <c:v>427808</c:v>
                </c:pt>
                <c:pt idx="8">
                  <c:v>435845</c:v>
                </c:pt>
                <c:pt idx="9">
                  <c:v>444083</c:v>
                </c:pt>
                <c:pt idx="10">
                  <c:v>452517</c:v>
                </c:pt>
                <c:pt idx="11">
                  <c:v>461085</c:v>
                </c:pt>
                <c:pt idx="12">
                  <c:v>469739</c:v>
                </c:pt>
                <c:pt idx="13">
                  <c:v>478475</c:v>
                </c:pt>
                <c:pt idx="14">
                  <c:v>487273</c:v>
                </c:pt>
                <c:pt idx="15">
                  <c:v>496125</c:v>
                </c:pt>
                <c:pt idx="16">
                  <c:v>505024</c:v>
                </c:pt>
                <c:pt idx="17">
                  <c:v>513975</c:v>
                </c:pt>
                <c:pt idx="18">
                  <c:v>522952</c:v>
                </c:pt>
                <c:pt idx="19">
                  <c:v>531889</c:v>
                </c:pt>
                <c:pt idx="20">
                  <c:v>540861</c:v>
                </c:pt>
                <c:pt idx="21">
                  <c:v>549837</c:v>
                </c:pt>
                <c:pt idx="22">
                  <c:v>558814</c:v>
                </c:pt>
                <c:pt idx="23">
                  <c:v>567830</c:v>
                </c:pt>
                <c:pt idx="24">
                  <c:v>576831</c:v>
                </c:pt>
                <c:pt idx="25">
                  <c:v>585856</c:v>
                </c:pt>
                <c:pt idx="26">
                  <c:v>594933</c:v>
                </c:pt>
                <c:pt idx="27">
                  <c:v>604098</c:v>
                </c:pt>
                <c:pt idx="28">
                  <c:v>613330</c:v>
                </c:pt>
                <c:pt idx="29">
                  <c:v>622677</c:v>
                </c:pt>
                <c:pt idx="30">
                  <c:v>632160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294-41BC-8A4B-5203F3E185DA}"/>
            </c:ext>
          </c:extLst>
        </c:ser>
        <c:ser>
          <c:idx val="4"/>
          <c:order val="3"/>
          <c:tx>
            <c:strRef>
              <c:f>Sheet1!$F$1</c:f>
              <c:strCache>
                <c:ptCount val="1"/>
                <c:pt idx="0">
                  <c:v>Galveston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Sheet1!$F$2:$F$32</c:f>
              <c:numCache>
                <c:formatCode>_(* #,##0_);_(* \(#,##0\);_(* "-"??_);_(@_)</c:formatCode>
                <c:ptCount val="31"/>
                <c:pt idx="0">
                  <c:v>355196</c:v>
                </c:pt>
                <c:pt idx="1">
                  <c:v>362099</c:v>
                </c:pt>
                <c:pt idx="2">
                  <c:v>369095</c:v>
                </c:pt>
                <c:pt idx="3">
                  <c:v>376165</c:v>
                </c:pt>
                <c:pt idx="4">
                  <c:v>383315</c:v>
                </c:pt>
                <c:pt idx="5">
                  <c:v>390489</c:v>
                </c:pt>
                <c:pt idx="6">
                  <c:v>397742</c:v>
                </c:pt>
                <c:pt idx="7">
                  <c:v>404988</c:v>
                </c:pt>
                <c:pt idx="8">
                  <c:v>412327</c:v>
                </c:pt>
                <c:pt idx="9">
                  <c:v>419668</c:v>
                </c:pt>
                <c:pt idx="10">
                  <c:v>427028</c:v>
                </c:pt>
                <c:pt idx="11">
                  <c:v>434387</c:v>
                </c:pt>
                <c:pt idx="12">
                  <c:v>441725</c:v>
                </c:pt>
                <c:pt idx="13">
                  <c:v>449077</c:v>
                </c:pt>
                <c:pt idx="14">
                  <c:v>456455</c:v>
                </c:pt>
                <c:pt idx="15">
                  <c:v>463851</c:v>
                </c:pt>
                <c:pt idx="16">
                  <c:v>471257</c:v>
                </c:pt>
                <c:pt idx="17">
                  <c:v>478661</c:v>
                </c:pt>
                <c:pt idx="18">
                  <c:v>486091</c:v>
                </c:pt>
                <c:pt idx="19">
                  <c:v>493556</c:v>
                </c:pt>
                <c:pt idx="20">
                  <c:v>501048</c:v>
                </c:pt>
                <c:pt idx="21">
                  <c:v>508617</c:v>
                </c:pt>
                <c:pt idx="22">
                  <c:v>516245</c:v>
                </c:pt>
                <c:pt idx="23">
                  <c:v>523913</c:v>
                </c:pt>
                <c:pt idx="24">
                  <c:v>531700</c:v>
                </c:pt>
                <c:pt idx="25">
                  <c:v>539541</c:v>
                </c:pt>
                <c:pt idx="26">
                  <c:v>547513</c:v>
                </c:pt>
                <c:pt idx="27">
                  <c:v>555546</c:v>
                </c:pt>
                <c:pt idx="28">
                  <c:v>563677</c:v>
                </c:pt>
                <c:pt idx="29">
                  <c:v>571916</c:v>
                </c:pt>
                <c:pt idx="30">
                  <c:v>580247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294-41BC-8A4B-5203F3E185DA}"/>
            </c:ext>
          </c:extLst>
        </c:ser>
        <c:ser>
          <c:idx val="5"/>
          <c:order val="4"/>
          <c:tx>
            <c:strRef>
              <c:f>Sheet1!$G$1</c:f>
              <c:strCache>
                <c:ptCount val="1"/>
                <c:pt idx="0">
                  <c:v>Liberty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Sheet1!$G$2:$G$32</c:f>
              <c:numCache>
                <c:formatCode>_(* #,##0_);_(* \(#,##0\);_(* "-"??_);_(@_)</c:formatCode>
                <c:ptCount val="31"/>
                <c:pt idx="0">
                  <c:v>85284</c:v>
                </c:pt>
                <c:pt idx="1">
                  <c:v>86326</c:v>
                </c:pt>
                <c:pt idx="2">
                  <c:v>87353</c:v>
                </c:pt>
                <c:pt idx="3">
                  <c:v>88390</c:v>
                </c:pt>
                <c:pt idx="4">
                  <c:v>89433</c:v>
                </c:pt>
                <c:pt idx="5">
                  <c:v>90458</c:v>
                </c:pt>
                <c:pt idx="6">
                  <c:v>91467</c:v>
                </c:pt>
                <c:pt idx="7">
                  <c:v>92471</c:v>
                </c:pt>
                <c:pt idx="8">
                  <c:v>93430</c:v>
                </c:pt>
                <c:pt idx="9">
                  <c:v>94447</c:v>
                </c:pt>
                <c:pt idx="10">
                  <c:v>95433</c:v>
                </c:pt>
                <c:pt idx="11">
                  <c:v>96427</c:v>
                </c:pt>
                <c:pt idx="12">
                  <c:v>97408</c:v>
                </c:pt>
                <c:pt idx="13">
                  <c:v>98415</c:v>
                </c:pt>
                <c:pt idx="14">
                  <c:v>99416</c:v>
                </c:pt>
                <c:pt idx="15">
                  <c:v>100411</c:v>
                </c:pt>
                <c:pt idx="16">
                  <c:v>101444</c:v>
                </c:pt>
                <c:pt idx="17">
                  <c:v>102469</c:v>
                </c:pt>
                <c:pt idx="18">
                  <c:v>103512</c:v>
                </c:pt>
                <c:pt idx="19">
                  <c:v>104579</c:v>
                </c:pt>
                <c:pt idx="20">
                  <c:v>105672</c:v>
                </c:pt>
                <c:pt idx="21">
                  <c:v>106786</c:v>
                </c:pt>
                <c:pt idx="22">
                  <c:v>107954</c:v>
                </c:pt>
                <c:pt idx="23">
                  <c:v>109131</c:v>
                </c:pt>
                <c:pt idx="24">
                  <c:v>110322</c:v>
                </c:pt>
                <c:pt idx="25">
                  <c:v>111575</c:v>
                </c:pt>
                <c:pt idx="26">
                  <c:v>112864</c:v>
                </c:pt>
                <c:pt idx="27">
                  <c:v>114186</c:v>
                </c:pt>
                <c:pt idx="28">
                  <c:v>115533</c:v>
                </c:pt>
                <c:pt idx="29">
                  <c:v>116895</c:v>
                </c:pt>
                <c:pt idx="30">
                  <c:v>118300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294-41BC-8A4B-5203F3E185DA}"/>
            </c:ext>
          </c:extLst>
        </c:ser>
        <c:ser>
          <c:idx val="6"/>
          <c:order val="5"/>
          <c:tx>
            <c:strRef>
              <c:f>Sheet1!$H$1</c:f>
              <c:strCache>
                <c:ptCount val="1"/>
                <c:pt idx="0">
                  <c:v>Waller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Sheet1!$H$2:$H$32</c:f>
              <c:numCache>
                <c:formatCode>_(* #,##0_);_(* \(#,##0\);_(* "-"??_);_(@_)</c:formatCode>
                <c:ptCount val="31"/>
                <c:pt idx="0">
                  <c:v>50731</c:v>
                </c:pt>
                <c:pt idx="1">
                  <c:v>51529</c:v>
                </c:pt>
                <c:pt idx="2">
                  <c:v>52280</c:v>
                </c:pt>
                <c:pt idx="3">
                  <c:v>53060</c:v>
                </c:pt>
                <c:pt idx="4">
                  <c:v>53842</c:v>
                </c:pt>
                <c:pt idx="5">
                  <c:v>54690</c:v>
                </c:pt>
                <c:pt idx="6">
                  <c:v>55587</c:v>
                </c:pt>
                <c:pt idx="7">
                  <c:v>56456</c:v>
                </c:pt>
                <c:pt idx="8">
                  <c:v>57333</c:v>
                </c:pt>
                <c:pt idx="9">
                  <c:v>58182</c:v>
                </c:pt>
                <c:pt idx="10">
                  <c:v>59021</c:v>
                </c:pt>
                <c:pt idx="11">
                  <c:v>59760</c:v>
                </c:pt>
                <c:pt idx="12">
                  <c:v>60597</c:v>
                </c:pt>
                <c:pt idx="13">
                  <c:v>61485</c:v>
                </c:pt>
                <c:pt idx="14">
                  <c:v>62457</c:v>
                </c:pt>
                <c:pt idx="15">
                  <c:v>63432</c:v>
                </c:pt>
                <c:pt idx="16">
                  <c:v>64454</c:v>
                </c:pt>
                <c:pt idx="17">
                  <c:v>65474</c:v>
                </c:pt>
                <c:pt idx="18">
                  <c:v>66500</c:v>
                </c:pt>
                <c:pt idx="19">
                  <c:v>67562</c:v>
                </c:pt>
                <c:pt idx="20">
                  <c:v>68620</c:v>
                </c:pt>
                <c:pt idx="21">
                  <c:v>69626</c:v>
                </c:pt>
                <c:pt idx="22">
                  <c:v>70655</c:v>
                </c:pt>
                <c:pt idx="23">
                  <c:v>71660</c:v>
                </c:pt>
                <c:pt idx="24">
                  <c:v>72666</c:v>
                </c:pt>
                <c:pt idx="25">
                  <c:v>73660</c:v>
                </c:pt>
                <c:pt idx="26">
                  <c:v>74674</c:v>
                </c:pt>
                <c:pt idx="27">
                  <c:v>75672</c:v>
                </c:pt>
                <c:pt idx="28">
                  <c:v>76716</c:v>
                </c:pt>
                <c:pt idx="29">
                  <c:v>77751</c:v>
                </c:pt>
                <c:pt idx="30">
                  <c:v>78778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294-41BC-8A4B-5203F3E185DA}"/>
            </c:ext>
          </c:extLst>
        </c:ser>
        <c:ser>
          <c:idx val="7"/>
          <c:order val="6"/>
          <c:tx>
            <c:strRef>
              <c:f>Sheet1!$I$1</c:f>
              <c:strCache>
                <c:ptCount val="1"/>
                <c:pt idx="0">
                  <c:v>Chambers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Sheet1!$I$2:$I$32</c:f>
              <c:numCache>
                <c:formatCode>_(* #,##0_);_(* \(#,##0\);_(* "-"??_);_(@_)</c:formatCode>
                <c:ptCount val="31"/>
                <c:pt idx="0">
                  <c:v>42320</c:v>
                </c:pt>
                <c:pt idx="1">
                  <c:v>43243</c:v>
                </c:pt>
                <c:pt idx="2">
                  <c:v>44194</c:v>
                </c:pt>
                <c:pt idx="3">
                  <c:v>45161</c:v>
                </c:pt>
                <c:pt idx="4">
                  <c:v>46162</c:v>
                </c:pt>
                <c:pt idx="5">
                  <c:v>47207</c:v>
                </c:pt>
                <c:pt idx="6">
                  <c:v>48259</c:v>
                </c:pt>
                <c:pt idx="7">
                  <c:v>49331</c:v>
                </c:pt>
                <c:pt idx="8">
                  <c:v>50404</c:v>
                </c:pt>
                <c:pt idx="9">
                  <c:v>51490</c:v>
                </c:pt>
                <c:pt idx="10">
                  <c:v>52605</c:v>
                </c:pt>
                <c:pt idx="11">
                  <c:v>53744</c:v>
                </c:pt>
                <c:pt idx="12">
                  <c:v>54863</c:v>
                </c:pt>
                <c:pt idx="13">
                  <c:v>55985</c:v>
                </c:pt>
                <c:pt idx="14">
                  <c:v>57130</c:v>
                </c:pt>
                <c:pt idx="15">
                  <c:v>58259</c:v>
                </c:pt>
                <c:pt idx="16">
                  <c:v>59400</c:v>
                </c:pt>
                <c:pt idx="17">
                  <c:v>60565</c:v>
                </c:pt>
                <c:pt idx="18">
                  <c:v>61723</c:v>
                </c:pt>
                <c:pt idx="19">
                  <c:v>62887</c:v>
                </c:pt>
                <c:pt idx="20">
                  <c:v>64091</c:v>
                </c:pt>
                <c:pt idx="21">
                  <c:v>65286</c:v>
                </c:pt>
                <c:pt idx="22">
                  <c:v>66499</c:v>
                </c:pt>
                <c:pt idx="23">
                  <c:v>67755</c:v>
                </c:pt>
                <c:pt idx="24">
                  <c:v>69070</c:v>
                </c:pt>
                <c:pt idx="25">
                  <c:v>70403</c:v>
                </c:pt>
                <c:pt idx="26">
                  <c:v>71750</c:v>
                </c:pt>
                <c:pt idx="27">
                  <c:v>73108</c:v>
                </c:pt>
                <c:pt idx="28">
                  <c:v>74545</c:v>
                </c:pt>
                <c:pt idx="29">
                  <c:v>75997</c:v>
                </c:pt>
                <c:pt idx="30">
                  <c:v>77491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F294-41BC-8A4B-5203F3E185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0026623"/>
        <c:axId val="570848399"/>
      </c:lineChart>
      <c:catAx>
        <c:axId val="540026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848399"/>
        <c:crosses val="autoZero"/>
        <c:auto val="1"/>
        <c:lblAlgn val="ctr"/>
        <c:lblOffset val="100"/>
        <c:noMultiLvlLbl val="0"/>
      </c:catAx>
      <c:valAx>
        <c:axId val="570848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00266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7887668139451647"/>
          <c:y val="6.6617780702068669E-2"/>
          <c:w val="0.11384865628299315"/>
          <c:h val="0.786615614627679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'C:\Users\wnx035\Downloads\[Population Projections for Texas -- Reportsearch (3).xlsx]Sheet1'!$B$1</c:f>
              <c:strCache>
                <c:ptCount val="1"/>
                <c:pt idx="0">
                  <c:v>NH White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8D6-4633-9CF4-29F98744E4B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D6-4633-9CF4-29F98744E4B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8D6-4633-9CF4-29F98744E4B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D6-4633-9CF4-29F98744E4B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8D6-4633-9CF4-29F98744E4B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D6-4633-9CF4-29F98744E4B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8D6-4633-9CF4-29F98744E4B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8D6-4633-9CF4-29F98744E4B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8D6-4633-9CF4-29F98744E4B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8D6-4633-9CF4-29F98744E4B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8D6-4633-9CF4-29F98744E4BF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8D6-4633-9CF4-29F98744E4BF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8D6-4633-9CF4-29F98744E4BF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8D6-4633-9CF4-29F98744E4BF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8D6-4633-9CF4-29F98744E4BF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8D6-4633-9CF4-29F98744E4BF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8D6-4633-9CF4-29F98744E4BF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8D6-4633-9CF4-29F98744E4BF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8D6-4633-9CF4-29F98744E4BF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8D6-4633-9CF4-29F98744E4B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[1]Sheet1!$A$2:$A$22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[1]Sheet1!$B$2:$B$22</c:f>
              <c:numCache>
                <c:formatCode>General</c:formatCode>
                <c:ptCount val="21"/>
                <c:pt idx="0">
                  <c:v>11397345</c:v>
                </c:pt>
                <c:pt idx="1">
                  <c:v>11473189</c:v>
                </c:pt>
                <c:pt idx="2">
                  <c:v>11548679</c:v>
                </c:pt>
                <c:pt idx="3">
                  <c:v>11624174</c:v>
                </c:pt>
                <c:pt idx="4">
                  <c:v>11699326</c:v>
                </c:pt>
                <c:pt idx="5">
                  <c:v>11773981</c:v>
                </c:pt>
                <c:pt idx="6">
                  <c:v>11848133</c:v>
                </c:pt>
                <c:pt idx="7">
                  <c:v>11921715</c:v>
                </c:pt>
                <c:pt idx="8">
                  <c:v>11994710</c:v>
                </c:pt>
                <c:pt idx="9">
                  <c:v>12066910</c:v>
                </c:pt>
                <c:pt idx="10">
                  <c:v>12138523</c:v>
                </c:pt>
                <c:pt idx="11">
                  <c:v>12209069</c:v>
                </c:pt>
                <c:pt idx="12">
                  <c:v>12278379</c:v>
                </c:pt>
                <c:pt idx="13">
                  <c:v>12346409</c:v>
                </c:pt>
                <c:pt idx="14">
                  <c:v>12412906</c:v>
                </c:pt>
                <c:pt idx="15">
                  <c:v>12478060</c:v>
                </c:pt>
                <c:pt idx="16">
                  <c:v>12541296</c:v>
                </c:pt>
                <c:pt idx="17">
                  <c:v>12602511</c:v>
                </c:pt>
                <c:pt idx="18">
                  <c:v>12661794</c:v>
                </c:pt>
                <c:pt idx="19">
                  <c:v>12719053</c:v>
                </c:pt>
                <c:pt idx="20">
                  <c:v>12774056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08D6-4633-9CF4-29F98744E4BF}"/>
            </c:ext>
          </c:extLst>
        </c:ser>
        <c:ser>
          <c:idx val="1"/>
          <c:order val="1"/>
          <c:tx>
            <c:strRef>
              <c:f>'C:\Users\wnx035\Downloads\[Population Projections for Texas -- Reportsearch (3).xlsx]Sheet1'!$C$1</c:f>
              <c:strCache>
                <c:ptCount val="1"/>
                <c:pt idx="0">
                  <c:v>NH Black </c:v>
                </c:pt>
              </c:strCache>
            </c:strRef>
          </c:tx>
          <c:spPr>
            <a:ln w="28575" cap="rnd">
              <a:solidFill>
                <a:srgbClr val="CC99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9900"/>
              </a:solidFill>
              <a:ln w="9525">
                <a:solidFill>
                  <a:srgbClr val="CC9900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8D6-4633-9CF4-29F98744E4B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8D6-4633-9CF4-29F98744E4B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8D6-4633-9CF4-29F98744E4B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8D6-4633-9CF4-29F98744E4B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8D6-4633-9CF4-29F98744E4B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08D6-4633-9CF4-29F98744E4B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8D6-4633-9CF4-29F98744E4B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08D6-4633-9CF4-29F98744E4B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08D6-4633-9CF4-29F98744E4B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08D6-4633-9CF4-29F98744E4BF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08D6-4633-9CF4-29F98744E4BF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08D6-4633-9CF4-29F98744E4BF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08D6-4633-9CF4-29F98744E4BF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08D6-4633-9CF4-29F98744E4BF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08D6-4633-9CF4-29F98744E4BF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08D6-4633-9CF4-29F98744E4BF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08D6-4633-9CF4-29F98744E4BF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08D6-4633-9CF4-29F98744E4BF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08D6-4633-9CF4-29F98744E4B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[1]Sheet1!$A$2:$A$22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[1]Sheet1!$C$2:$C$22</c:f>
              <c:numCache>
                <c:formatCode>General</c:formatCode>
                <c:ptCount val="21"/>
                <c:pt idx="0">
                  <c:v>2886825</c:v>
                </c:pt>
                <c:pt idx="1">
                  <c:v>2948232</c:v>
                </c:pt>
                <c:pt idx="2">
                  <c:v>3011317</c:v>
                </c:pt>
                <c:pt idx="3">
                  <c:v>3075723</c:v>
                </c:pt>
                <c:pt idx="4">
                  <c:v>3141271</c:v>
                </c:pt>
                <c:pt idx="5">
                  <c:v>3207833</c:v>
                </c:pt>
                <c:pt idx="6">
                  <c:v>3275849</c:v>
                </c:pt>
                <c:pt idx="7">
                  <c:v>3344849</c:v>
                </c:pt>
                <c:pt idx="8">
                  <c:v>3414806</c:v>
                </c:pt>
                <c:pt idx="9">
                  <c:v>3485870</c:v>
                </c:pt>
                <c:pt idx="10">
                  <c:v>3557892</c:v>
                </c:pt>
                <c:pt idx="11">
                  <c:v>3630915</c:v>
                </c:pt>
                <c:pt idx="12">
                  <c:v>3704755</c:v>
                </c:pt>
                <c:pt idx="13">
                  <c:v>3779551</c:v>
                </c:pt>
                <c:pt idx="14">
                  <c:v>3855122</c:v>
                </c:pt>
                <c:pt idx="15">
                  <c:v>3931512</c:v>
                </c:pt>
                <c:pt idx="16">
                  <c:v>4008568</c:v>
                </c:pt>
                <c:pt idx="17">
                  <c:v>4086385</c:v>
                </c:pt>
                <c:pt idx="18">
                  <c:v>4164659</c:v>
                </c:pt>
                <c:pt idx="19">
                  <c:v>4243566</c:v>
                </c:pt>
                <c:pt idx="20">
                  <c:v>4322983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8-08D6-4633-9CF4-29F98744E4BF}"/>
            </c:ext>
          </c:extLst>
        </c:ser>
        <c:ser>
          <c:idx val="2"/>
          <c:order val="2"/>
          <c:tx>
            <c:strRef>
              <c:f>'C:\Users\wnx035\Downloads\[Population Projections for Texas -- Reportsearch (3).xlsx]Sheet1'!$D$1</c:f>
              <c:strCache>
                <c:ptCount val="1"/>
                <c:pt idx="0">
                  <c:v>Hispanic 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solidFill>
                  <a:schemeClr val="tx2"/>
                </a:solidFill>
              </a:ln>
              <a:effectLst/>
            </c:spPr>
          </c:marker>
          <c:dLbls>
            <c:dLbl>
              <c:idx val="0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08D6-4633-9CF4-29F98744E4B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08D6-4633-9CF4-29F98744E4B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08D6-4633-9CF4-29F98744E4B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08D6-4633-9CF4-29F98744E4B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08D6-4633-9CF4-29F98744E4B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08D6-4633-9CF4-29F98744E4B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08D6-4633-9CF4-29F98744E4B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08D6-4633-9CF4-29F98744E4B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08D6-4633-9CF4-29F98744E4B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08D6-4633-9CF4-29F98744E4B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08D6-4633-9CF4-29F98744E4BF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08D6-4633-9CF4-29F98744E4BF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08D6-4633-9CF4-29F98744E4BF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08D6-4633-9CF4-29F98744E4BF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08D6-4633-9CF4-29F98744E4BF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08D6-4633-9CF4-29F98744E4BF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08D6-4633-9CF4-29F98744E4BF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08D6-4633-9CF4-29F98744E4BF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08D6-4633-9CF4-29F98744E4BF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08D6-4633-9CF4-29F98744E4BF}"/>
                </c:ext>
              </c:extLst>
            </c:dLbl>
            <c:dLbl>
              <c:idx val="20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D-08D6-4633-9CF4-29F98744E4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[1]Sheet1!$A$2:$A$22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[1]Sheet1!$D$2:$D$22</c:f>
              <c:numCache>
                <c:formatCode>General</c:formatCode>
                <c:ptCount val="21"/>
                <c:pt idx="0">
                  <c:v>9460921</c:v>
                </c:pt>
                <c:pt idx="1">
                  <c:v>9681249</c:v>
                </c:pt>
                <c:pt idx="2">
                  <c:v>9905223</c:v>
                </c:pt>
                <c:pt idx="3">
                  <c:v>10132148</c:v>
                </c:pt>
                <c:pt idx="4">
                  <c:v>10361956</c:v>
                </c:pt>
                <c:pt idx="5">
                  <c:v>10594952</c:v>
                </c:pt>
                <c:pt idx="6">
                  <c:v>10830665</c:v>
                </c:pt>
                <c:pt idx="7">
                  <c:v>11069430</c:v>
                </c:pt>
                <c:pt idx="8">
                  <c:v>11311352</c:v>
                </c:pt>
                <c:pt idx="9">
                  <c:v>11556382</c:v>
                </c:pt>
                <c:pt idx="10">
                  <c:v>11804659</c:v>
                </c:pt>
                <c:pt idx="11">
                  <c:v>12056086</c:v>
                </c:pt>
                <c:pt idx="12">
                  <c:v>12310931</c:v>
                </c:pt>
                <c:pt idx="13">
                  <c:v>12568988</c:v>
                </c:pt>
                <c:pt idx="14">
                  <c:v>12830248</c:v>
                </c:pt>
                <c:pt idx="15">
                  <c:v>13094633</c:v>
                </c:pt>
                <c:pt idx="16">
                  <c:v>13361810</c:v>
                </c:pt>
                <c:pt idx="17">
                  <c:v>13631520</c:v>
                </c:pt>
                <c:pt idx="18">
                  <c:v>13903534</c:v>
                </c:pt>
                <c:pt idx="19">
                  <c:v>14177454</c:v>
                </c:pt>
                <c:pt idx="20">
                  <c:v>14452949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E-08D6-4633-9CF4-29F98744E4BF}"/>
            </c:ext>
          </c:extLst>
        </c:ser>
        <c:ser>
          <c:idx val="3"/>
          <c:order val="3"/>
          <c:tx>
            <c:strRef>
              <c:f>'C:\Users\wnx035\Downloads\[Population Projections for Texas -- Reportsearch (3).xlsx]Sheet1'!$E$1</c:f>
              <c:strCache>
                <c:ptCount val="1"/>
                <c:pt idx="0">
                  <c:v>NH Asian 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08D6-4633-9CF4-29F98744E4B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08D6-4633-9CF4-29F98744E4B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08D6-4633-9CF4-29F98744E4B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08D6-4633-9CF4-29F98744E4B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08D6-4633-9CF4-29F98744E4B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08D6-4633-9CF4-29F98744E4B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08D6-4633-9CF4-29F98744E4B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08D6-4633-9CF4-29F98744E4B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08D6-4633-9CF4-29F98744E4B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08D6-4633-9CF4-29F98744E4BF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08D6-4633-9CF4-29F98744E4BF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08D6-4633-9CF4-29F98744E4BF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08D6-4633-9CF4-29F98744E4BF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08D6-4633-9CF4-29F98744E4BF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08D6-4633-9CF4-29F98744E4BF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08D6-4633-9CF4-29F98744E4BF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08D6-4633-9CF4-29F98744E4BF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08D6-4633-9CF4-29F98744E4BF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08D6-4633-9CF4-29F98744E4B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[1]Sheet1!$A$2:$A$22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[1]Sheet1!$E$2:$E$22</c:f>
              <c:numCache>
                <c:formatCode>General</c:formatCode>
                <c:ptCount val="21"/>
                <c:pt idx="0">
                  <c:v>948426</c:v>
                </c:pt>
                <c:pt idx="1">
                  <c:v>995813</c:v>
                </c:pt>
                <c:pt idx="2">
                  <c:v>1045280</c:v>
                </c:pt>
                <c:pt idx="3">
                  <c:v>1096888</c:v>
                </c:pt>
                <c:pt idx="4">
                  <c:v>1150724</c:v>
                </c:pt>
                <c:pt idx="5">
                  <c:v>1206752</c:v>
                </c:pt>
                <c:pt idx="6">
                  <c:v>1265200</c:v>
                </c:pt>
                <c:pt idx="7">
                  <c:v>1326199</c:v>
                </c:pt>
                <c:pt idx="8">
                  <c:v>1389858</c:v>
                </c:pt>
                <c:pt idx="9">
                  <c:v>1456220</c:v>
                </c:pt>
                <c:pt idx="10">
                  <c:v>1525540</c:v>
                </c:pt>
                <c:pt idx="11">
                  <c:v>1597919</c:v>
                </c:pt>
                <c:pt idx="12">
                  <c:v>1673482</c:v>
                </c:pt>
                <c:pt idx="13">
                  <c:v>1752407</c:v>
                </c:pt>
                <c:pt idx="14">
                  <c:v>1835119</c:v>
                </c:pt>
                <c:pt idx="15">
                  <c:v>1921387</c:v>
                </c:pt>
                <c:pt idx="16">
                  <c:v>2011587</c:v>
                </c:pt>
                <c:pt idx="17">
                  <c:v>2105829</c:v>
                </c:pt>
                <c:pt idx="18">
                  <c:v>2204361</c:v>
                </c:pt>
                <c:pt idx="19">
                  <c:v>2307326</c:v>
                </c:pt>
                <c:pt idx="20">
                  <c:v>2414778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2-08D6-4633-9CF4-29F98744E4BF}"/>
            </c:ext>
          </c:extLst>
        </c:ser>
        <c:ser>
          <c:idx val="4"/>
          <c:order val="4"/>
          <c:tx>
            <c:strRef>
              <c:f>'C:\Users\wnx035\Downloads\[Population Projections for Texas -- Reportsearch (3).xlsx]Sheet1'!$F$1</c:f>
              <c:strCache>
                <c:ptCount val="1"/>
                <c:pt idx="0">
                  <c:v>NH Other 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08D6-4633-9CF4-29F98744E4B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08D6-4633-9CF4-29F98744E4B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08D6-4633-9CF4-29F98744E4B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08D6-4633-9CF4-29F98744E4B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08D6-4633-9CF4-29F98744E4B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8-08D6-4633-9CF4-29F98744E4B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9-08D6-4633-9CF4-29F98744E4B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A-08D6-4633-9CF4-29F98744E4B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B-08D6-4633-9CF4-29F98744E4B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C-08D6-4633-9CF4-29F98744E4B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D-08D6-4633-9CF4-29F98744E4BF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E-08D6-4633-9CF4-29F98744E4BF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F-08D6-4633-9CF4-29F98744E4BF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0-08D6-4633-9CF4-29F98744E4BF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1-08D6-4633-9CF4-29F98744E4BF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2-08D6-4633-9CF4-29F98744E4BF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3-08D6-4633-9CF4-29F98744E4BF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4-08D6-4633-9CF4-29F98744E4BF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5-08D6-4633-9CF4-29F98744E4BF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6-08D6-4633-9CF4-29F98744E4BF}"/>
                </c:ext>
              </c:extLst>
            </c:dLbl>
            <c:dLbl>
              <c:idx val="20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7-08D6-4633-9CF4-29F98744E4B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[1]Sheet1!$A$2:$A$22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[1]Sheet1!$F$2:$F$22</c:f>
              <c:numCache>
                <c:formatCode>General</c:formatCode>
                <c:ptCount val="21"/>
                <c:pt idx="0">
                  <c:v>452044</c:v>
                </c:pt>
                <c:pt idx="1">
                  <c:v>468808</c:v>
                </c:pt>
                <c:pt idx="2">
                  <c:v>486223</c:v>
                </c:pt>
                <c:pt idx="3">
                  <c:v>504309</c:v>
                </c:pt>
                <c:pt idx="4">
                  <c:v>523152</c:v>
                </c:pt>
                <c:pt idx="5">
                  <c:v>542675</c:v>
                </c:pt>
                <c:pt idx="6">
                  <c:v>562844</c:v>
                </c:pt>
                <c:pt idx="7">
                  <c:v>583789</c:v>
                </c:pt>
                <c:pt idx="8">
                  <c:v>605397</c:v>
                </c:pt>
                <c:pt idx="9">
                  <c:v>627886</c:v>
                </c:pt>
                <c:pt idx="10">
                  <c:v>651054</c:v>
                </c:pt>
                <c:pt idx="11">
                  <c:v>674937</c:v>
                </c:pt>
                <c:pt idx="12">
                  <c:v>699843</c:v>
                </c:pt>
                <c:pt idx="13">
                  <c:v>725477</c:v>
                </c:pt>
                <c:pt idx="14">
                  <c:v>751839</c:v>
                </c:pt>
                <c:pt idx="15">
                  <c:v>779328</c:v>
                </c:pt>
                <c:pt idx="16">
                  <c:v>807487</c:v>
                </c:pt>
                <c:pt idx="17">
                  <c:v>836782</c:v>
                </c:pt>
                <c:pt idx="18">
                  <c:v>866756</c:v>
                </c:pt>
                <c:pt idx="19">
                  <c:v>897758</c:v>
                </c:pt>
                <c:pt idx="20">
                  <c:v>929686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68-08D6-4633-9CF4-29F98744E4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53771320"/>
        <c:axId val="445904080"/>
      </c:lineChart>
      <c:catAx>
        <c:axId val="453771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5904080"/>
        <c:crosses val="autoZero"/>
        <c:auto val="1"/>
        <c:lblAlgn val="ctr"/>
        <c:lblOffset val="100"/>
        <c:noMultiLvlLbl val="0"/>
      </c:catAx>
      <c:valAx>
        <c:axId val="445904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377132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526880314337926E-2"/>
          <c:y val="1.4521524667653756E-2"/>
          <c:w val="0.93322446882505339"/>
          <c:h val="0.968316831683168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Sheet1!$B$11</c:f>
              <c:strCache>
                <c:ptCount val="1"/>
                <c:pt idx="0">
                  <c:v>Percent of Net Migrant Flows to TX</c:v>
                </c:pt>
              </c:strCache>
            </c:strRef>
          </c:tx>
          <c:spPr>
            <a:solidFill>
              <a:srgbClr val="002878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Sheet1!$A$12:$A$61</c:f>
              <c:strCache>
                <c:ptCount val="50"/>
                <c:pt idx="0">
                  <c:v>CO</c:v>
                </c:pt>
                <c:pt idx="1">
                  <c:v>TN</c:v>
                </c:pt>
                <c:pt idx="2">
                  <c:v>OH</c:v>
                </c:pt>
                <c:pt idx="3">
                  <c:v>MO</c:v>
                </c:pt>
                <c:pt idx="4">
                  <c:v>WA</c:v>
                </c:pt>
                <c:pt idx="5">
                  <c:v>OK</c:v>
                </c:pt>
                <c:pt idx="6">
                  <c:v>PA</c:v>
                </c:pt>
                <c:pt idx="7">
                  <c:v>ND</c:v>
                </c:pt>
                <c:pt idx="8">
                  <c:v>DC</c:v>
                </c:pt>
                <c:pt idx="9">
                  <c:v>RI</c:v>
                </c:pt>
                <c:pt idx="10">
                  <c:v>IN</c:v>
                </c:pt>
                <c:pt idx="11">
                  <c:v>VT</c:v>
                </c:pt>
                <c:pt idx="12">
                  <c:v>IA</c:v>
                </c:pt>
                <c:pt idx="13">
                  <c:v>AR</c:v>
                </c:pt>
                <c:pt idx="14">
                  <c:v>WY</c:v>
                </c:pt>
                <c:pt idx="15">
                  <c:v>ID</c:v>
                </c:pt>
                <c:pt idx="16">
                  <c:v>NE</c:v>
                </c:pt>
                <c:pt idx="17">
                  <c:v>WI</c:v>
                </c:pt>
                <c:pt idx="18">
                  <c:v>CT</c:v>
                </c:pt>
                <c:pt idx="19">
                  <c:v>OR</c:v>
                </c:pt>
                <c:pt idx="20">
                  <c:v>MN</c:v>
                </c:pt>
                <c:pt idx="21">
                  <c:v>WV</c:v>
                </c:pt>
                <c:pt idx="22">
                  <c:v>DE</c:v>
                </c:pt>
                <c:pt idx="23">
                  <c:v>AK</c:v>
                </c:pt>
                <c:pt idx="24">
                  <c:v>AL</c:v>
                </c:pt>
                <c:pt idx="25">
                  <c:v>ME</c:v>
                </c:pt>
                <c:pt idx="26">
                  <c:v>SD</c:v>
                </c:pt>
                <c:pt idx="27">
                  <c:v>NH</c:v>
                </c:pt>
                <c:pt idx="28">
                  <c:v>MT</c:v>
                </c:pt>
                <c:pt idx="29">
                  <c:v>SC</c:v>
                </c:pt>
                <c:pt idx="30">
                  <c:v>NC</c:v>
                </c:pt>
                <c:pt idx="31">
                  <c:v>MS</c:v>
                </c:pt>
                <c:pt idx="32">
                  <c:v>GA</c:v>
                </c:pt>
                <c:pt idx="33">
                  <c:v>MA</c:v>
                </c:pt>
                <c:pt idx="34">
                  <c:v>MI</c:v>
                </c:pt>
                <c:pt idx="35">
                  <c:v>KY</c:v>
                </c:pt>
                <c:pt idx="36">
                  <c:v>MD</c:v>
                </c:pt>
                <c:pt idx="37">
                  <c:v>AZ</c:v>
                </c:pt>
                <c:pt idx="38">
                  <c:v>KS</c:v>
                </c:pt>
                <c:pt idx="39">
                  <c:v>LA</c:v>
                </c:pt>
                <c:pt idx="40">
                  <c:v>NY</c:v>
                </c:pt>
                <c:pt idx="41">
                  <c:v>VA</c:v>
                </c:pt>
                <c:pt idx="42">
                  <c:v>UT</c:v>
                </c:pt>
                <c:pt idx="43">
                  <c:v>NV</c:v>
                </c:pt>
                <c:pt idx="44">
                  <c:v>HI</c:v>
                </c:pt>
                <c:pt idx="45">
                  <c:v>NJ</c:v>
                </c:pt>
                <c:pt idx="46">
                  <c:v>NM</c:v>
                </c:pt>
                <c:pt idx="47">
                  <c:v>IL</c:v>
                </c:pt>
                <c:pt idx="48">
                  <c:v>FL</c:v>
                </c:pt>
                <c:pt idx="49">
                  <c:v>CA</c:v>
                </c:pt>
              </c:strCache>
            </c:strRef>
          </c:cat>
          <c:val>
            <c:numRef>
              <c:f>Sheet1!$B$12:$B$61</c:f>
              <c:numCache>
                <c:formatCode>0.00%</c:formatCode>
                <c:ptCount val="50"/>
                <c:pt idx="0">
                  <c:v>-0.13226937719183091</c:v>
                </c:pt>
                <c:pt idx="1">
                  <c:v>-4.9087635729422575E-2</c:v>
                </c:pt>
                <c:pt idx="2">
                  <c:v>-4.3030212103595068E-2</c:v>
                </c:pt>
                <c:pt idx="3">
                  <c:v>-3.2087466946720926E-2</c:v>
                </c:pt>
                <c:pt idx="4">
                  <c:v>-3.1881176978039494E-2</c:v>
                </c:pt>
                <c:pt idx="5">
                  <c:v>-2.67051741274872E-2</c:v>
                </c:pt>
                <c:pt idx="6">
                  <c:v>-2.0047634229131896E-2</c:v>
                </c:pt>
                <c:pt idx="7">
                  <c:v>-1.9981996511824165E-2</c:v>
                </c:pt>
                <c:pt idx="8">
                  <c:v>-1.2771224424732292E-2</c:v>
                </c:pt>
                <c:pt idx="9">
                  <c:v>-9.7612662453350329E-3</c:v>
                </c:pt>
                <c:pt idx="10">
                  <c:v>-7.9796710612681215E-3</c:v>
                </c:pt>
                <c:pt idx="11">
                  <c:v>-5.9730322750032819E-3</c:v>
                </c:pt>
                <c:pt idx="12">
                  <c:v>-5.9073945576955536E-3</c:v>
                </c:pt>
                <c:pt idx="13">
                  <c:v>-4.7821765467059244E-3</c:v>
                </c:pt>
                <c:pt idx="14">
                  <c:v>-3.6100744519250603E-3</c:v>
                </c:pt>
                <c:pt idx="15">
                  <c:v>-3.3944076664853815E-3</c:v>
                </c:pt>
                <c:pt idx="16">
                  <c:v>-3.3475235826941471E-3</c:v>
                </c:pt>
                <c:pt idx="17">
                  <c:v>-2.1097837706055547E-3</c:v>
                </c:pt>
                <c:pt idx="18">
                  <c:v>-5.2510173846182699E-4</c:v>
                </c:pt>
                <c:pt idx="19">
                  <c:v>-1.0314498434071602E-4</c:v>
                </c:pt>
                <c:pt idx="20">
                  <c:v>3.0943495302214805E-4</c:v>
                </c:pt>
                <c:pt idx="21">
                  <c:v>1.2377398120885922E-3</c:v>
                </c:pt>
                <c:pt idx="22">
                  <c:v>1.7440879170339254E-3</c:v>
                </c:pt>
                <c:pt idx="23">
                  <c:v>2.7192768598916042E-3</c:v>
                </c:pt>
                <c:pt idx="24">
                  <c:v>3.6194512686833075E-3</c:v>
                </c:pt>
                <c:pt idx="25">
                  <c:v>7.0607430189599234E-3</c:v>
                </c:pt>
                <c:pt idx="26">
                  <c:v>7.8577724434109111E-3</c:v>
                </c:pt>
                <c:pt idx="27">
                  <c:v>1.1308441010445773E-2</c:v>
                </c:pt>
                <c:pt idx="28">
                  <c:v>1.2714963524182811E-2</c:v>
                </c:pt>
                <c:pt idx="29">
                  <c:v>1.5087298164019278E-2</c:v>
                </c:pt>
                <c:pt idx="30">
                  <c:v>1.5115428614294019E-2</c:v>
                </c:pt>
                <c:pt idx="31">
                  <c:v>1.5256080865667723E-2</c:v>
                </c:pt>
                <c:pt idx="32">
                  <c:v>1.6475067044239823E-2</c:v>
                </c:pt>
                <c:pt idx="33">
                  <c:v>2.0525851883802487E-2</c:v>
                </c:pt>
                <c:pt idx="34">
                  <c:v>2.4632897623914633E-2</c:v>
                </c:pt>
                <c:pt idx="35">
                  <c:v>3.1515481124467865E-2</c:v>
                </c:pt>
                <c:pt idx="36">
                  <c:v>3.475048290606305E-2</c:v>
                </c:pt>
                <c:pt idx="37">
                  <c:v>3.4909888790953247E-2</c:v>
                </c:pt>
                <c:pt idx="38">
                  <c:v>4.1717457757440506E-2</c:v>
                </c:pt>
                <c:pt idx="39">
                  <c:v>4.5365039476398555E-2</c:v>
                </c:pt>
                <c:pt idx="40">
                  <c:v>4.7306040545355664E-2</c:v>
                </c:pt>
                <c:pt idx="41">
                  <c:v>4.7343547812388649E-2</c:v>
                </c:pt>
                <c:pt idx="42">
                  <c:v>4.8768823959642181E-2</c:v>
                </c:pt>
                <c:pt idx="43">
                  <c:v>4.9593983834367909E-2</c:v>
                </c:pt>
                <c:pt idx="44">
                  <c:v>4.9790896986291092E-2</c:v>
                </c:pt>
                <c:pt idx="45">
                  <c:v>5.4666841700579484E-2</c:v>
                </c:pt>
                <c:pt idx="46">
                  <c:v>7.185454681844608E-2</c:v>
                </c:pt>
                <c:pt idx="47">
                  <c:v>0.13728597415749302</c:v>
                </c:pt>
                <c:pt idx="48">
                  <c:v>0.14125236764623145</c:v>
                </c:pt>
                <c:pt idx="49">
                  <c:v>0.42356956660352946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23-4F83-A7A5-D4407EAD7F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5"/>
        <c:axId val="11116464"/>
        <c:axId val="1"/>
      </c:barChart>
      <c:catAx>
        <c:axId val="11116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ln w="9525">
            <a:noFill/>
          </a:ln>
        </c:spPr>
        <c:txPr>
          <a:bodyPr rot="0" vert="horz"/>
          <a:lstStyle/>
          <a:p>
            <a:pPr>
              <a:defRPr sz="800" b="1"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extTo"/>
        <c:crossAx val="111164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>
          <a:solidFill>
            <a:schemeClr val="tx2"/>
          </a:solidFill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b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2010</a:t>
            </a:r>
          </a:p>
        </c:rich>
      </c:tx>
      <c:layout>
        <c:manualLayout>
          <c:xMode val="edge"/>
          <c:yMode val="edge"/>
          <c:x val="0.42000718663055053"/>
          <c:y val="0.822778359165526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b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269741389578079"/>
          <c:y val="0.12163526140775649"/>
          <c:w val="0.55460517220843852"/>
          <c:h val="0.6819212835390207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43-4A1B-96B6-910CED4D2DB2}"/>
              </c:ext>
            </c:extLst>
          </c:dPt>
          <c:dPt>
            <c:idx val="1"/>
            <c:bubble3D val="0"/>
            <c:spPr>
              <a:solidFill>
                <a:srgbClr val="CC9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43-4A1B-96B6-910CED4D2DB2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43-4A1B-96B6-910CED4D2DB2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B43-4A1B-96B6-910CED4D2DB2}"/>
              </c:ext>
            </c:extLst>
          </c:dPt>
          <c:dPt>
            <c:idx val="4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B43-4A1B-96B6-910CED4D2DB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B43-4A1B-96B6-910CED4D2DB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B43-4A1B-96B6-910CED4D2DB2}"/>
                </c:ext>
              </c:extLst>
            </c:dLbl>
            <c:dLbl>
              <c:idx val="2"/>
              <c:layout>
                <c:manualLayout>
                  <c:x val="5.983203722922583E-2"/>
                  <c:y val="1.365087059287825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B43-4A1B-96B6-910CED4D2DB2}"/>
                </c:ext>
              </c:extLst>
            </c:dLbl>
            <c:dLbl>
              <c:idx val="3"/>
              <c:layout>
                <c:manualLayout>
                  <c:x val="-8.7913412061446528E-3"/>
                  <c:y val="-3.410492370783769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B43-4A1B-96B6-910CED4D2DB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FB43-4A1B-96B6-910CED4D2D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Sheet1!$B$6:$F$6</c:f>
              <c:strCache>
                <c:ptCount val="5"/>
                <c:pt idx="0">
                  <c:v>NH White</c:v>
                </c:pt>
                <c:pt idx="1">
                  <c:v>NH Black</c:v>
                </c:pt>
                <c:pt idx="2">
                  <c:v>NH Asian</c:v>
                </c:pt>
                <c:pt idx="3">
                  <c:v>NH Other</c:v>
                </c:pt>
                <c:pt idx="4">
                  <c:v>Hispanic</c:v>
                </c:pt>
              </c:strCache>
            </c:strRef>
          </c:cat>
          <c:val>
            <c:numRef>
              <c:f>Sheet1!$B$8:$F$8</c:f>
              <c:numCache>
                <c:formatCode>0%</c:formatCode>
                <c:ptCount val="5"/>
                <c:pt idx="0">
                  <c:v>0.4544992255293091</c:v>
                </c:pt>
                <c:pt idx="1">
                  <c:v>0.11532389354924315</c:v>
                </c:pt>
                <c:pt idx="2">
                  <c:v>3.8199306827952653E-2</c:v>
                </c:pt>
                <c:pt idx="3">
                  <c:v>1.5731404839208003E-2</c:v>
                </c:pt>
                <c:pt idx="4">
                  <c:v>0.37624616925428706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B43-4A1B-96B6-910CED4D2DB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Share of Contribution to Total Population Change, 2010-2019</c:v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CC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2CA-4EEC-84BE-AACCBC631004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2CA-4EEC-84BE-AACCBC63100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2CA-4EEC-84BE-AACCBC63100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2CA-4EEC-84BE-AACCBC631004}"/>
              </c:ext>
            </c:extLst>
          </c:dPt>
          <c:dLbls>
            <c:dLbl>
              <c:idx val="0"/>
              <c:numFmt formatCode="#,##0" sourceLinked="0"/>
              <c:spPr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32CA-4EEC-84BE-AACCBC631004}"/>
                </c:ext>
              </c:extLst>
            </c:dLbl>
            <c:dLbl>
              <c:idx val="1"/>
              <c:numFmt formatCode="#,##0" sourceLinked="0"/>
              <c:spPr>
                <a:solidFill>
                  <a:srgbClr val="CC99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2CA-4EEC-84BE-AACCBC631004}"/>
                </c:ext>
              </c:extLst>
            </c:dLbl>
            <c:dLbl>
              <c:idx val="2"/>
              <c:numFmt formatCode="#,##0" sourceLinked="0"/>
              <c:spPr>
                <a:solidFill>
                  <a:srgbClr val="C00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2CA-4EEC-84BE-AACCBC631004}"/>
                </c:ext>
              </c:extLst>
            </c:dLbl>
            <c:dLbl>
              <c:idx val="3"/>
              <c:numFmt formatCode="#,##0" sourceLinked="0"/>
              <c:spPr>
                <a:solidFill>
                  <a:schemeClr val="accent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2CA-4EEC-84BE-AACCBC631004}"/>
                </c:ext>
              </c:extLst>
            </c:dLbl>
            <c:dLbl>
              <c:idx val="4"/>
              <c:layout>
                <c:manualLayout>
                  <c:x val="5.6662094040634964E-3"/>
                  <c:y val="4.2933451736680742E-2"/>
                </c:manualLayout>
              </c:layout>
              <c:numFmt formatCode="#,##0" sourceLinked="0"/>
              <c:spPr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62329493199954"/>
                      <c:h val="6.40379151325869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2CA-4EEC-84BE-AACCBC631004}"/>
                </c:ext>
              </c:extLst>
            </c:dLbl>
            <c:numFmt formatCode="#,##0" sourceLinked="0"/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'2019PopEst&amp;Census2010'!$K$22:$O$22</c:f>
              <c:strCache>
                <c:ptCount val="5"/>
                <c:pt idx="0">
                  <c:v>Hispanic</c:v>
                </c:pt>
                <c:pt idx="1">
                  <c:v>NH Black  </c:v>
                </c:pt>
                <c:pt idx="2">
                  <c:v>NH White  </c:v>
                </c:pt>
                <c:pt idx="3">
                  <c:v>NH Asian  </c:v>
                </c:pt>
                <c:pt idx="4">
                  <c:v>NH Other</c:v>
                </c:pt>
              </c:strCache>
            </c:strRef>
          </c:cat>
          <c:val>
            <c:numRef>
              <c:f>'2019PopEst&amp;Census2010'!$K$23:$O$23</c:f>
              <c:numCache>
                <c:formatCode>General</c:formatCode>
                <c:ptCount val="5"/>
                <c:pt idx="0" formatCode="#,##0">
                  <c:v>2064657</c:v>
                </c:pt>
                <c:pt idx="1">
                  <c:v>601726</c:v>
                </c:pt>
                <c:pt idx="2">
                  <c:v>522136</c:v>
                </c:pt>
                <c:pt idx="3">
                  <c:v>497006</c:v>
                </c:pt>
                <c:pt idx="4">
                  <c:v>164795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2CA-4EEC-84BE-AACCBC631004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85149264"/>
        <c:axId val="585144344"/>
      </c:barChart>
      <c:lineChart>
        <c:grouping val="standard"/>
        <c:varyColors val="0"/>
        <c:ser>
          <c:idx val="1"/>
          <c:order val="1"/>
          <c:tx>
            <c:v>Numeric Change, 2010-2019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'2019PopEst&amp;Census2010'!$K$22:$O$22</c:f>
              <c:strCache>
                <c:ptCount val="5"/>
                <c:pt idx="0">
                  <c:v>Hispanic</c:v>
                </c:pt>
                <c:pt idx="1">
                  <c:v>NH Black  </c:v>
                </c:pt>
                <c:pt idx="2">
                  <c:v>NH White  </c:v>
                </c:pt>
                <c:pt idx="3">
                  <c:v>NH Asian  </c:v>
                </c:pt>
                <c:pt idx="4">
                  <c:v>NH Other</c:v>
                </c:pt>
              </c:strCache>
            </c:strRef>
          </c:cat>
          <c:val>
            <c:numRef>
              <c:f>'2019PopEst&amp;Census2010'!$K$25:$O$25</c:f>
              <c:numCache>
                <c:formatCode>0.0%</c:formatCode>
                <c:ptCount val="5"/>
                <c:pt idx="0">
                  <c:v>0.53622997569033226</c:v>
                </c:pt>
                <c:pt idx="1">
                  <c:v>0.15627947806935527</c:v>
                </c:pt>
                <c:pt idx="2">
                  <c:v>0.13560846890648051</c:v>
                </c:pt>
                <c:pt idx="3">
                  <c:v>0.12908173866068276</c:v>
                </c:pt>
                <c:pt idx="4">
                  <c:v>4.2800338673149245E-2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32CA-4EEC-84BE-AACCBC63100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87755904"/>
        <c:axId val="587759512"/>
      </c:lineChart>
      <c:catAx>
        <c:axId val="585149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5144344"/>
        <c:crosses val="autoZero"/>
        <c:auto val="1"/>
        <c:lblAlgn val="ctr"/>
        <c:lblOffset val="100"/>
        <c:noMultiLvlLbl val="0"/>
      </c:catAx>
      <c:valAx>
        <c:axId val="585144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5149264"/>
        <c:crosses val="autoZero"/>
        <c:crossBetween val="between"/>
      </c:valAx>
      <c:valAx>
        <c:axId val="587759512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7755904"/>
        <c:crosses val="max"/>
        <c:crossBetween val="between"/>
      </c:valAx>
      <c:catAx>
        <c:axId val="587755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77595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b" anchorCtr="0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</a:t>
            </a:r>
          </a:p>
        </c:rich>
      </c:tx>
      <c:layout>
        <c:manualLayout>
          <c:xMode val="edge"/>
          <c:yMode val="edge"/>
          <c:x val="0.44663548294925587"/>
          <c:y val="0.885544141625082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b" anchorCtr="0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534492758178629"/>
          <c:y val="0.10496864005972652"/>
          <c:w val="0.49211111576478472"/>
          <c:h val="0.7858156327194089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CA-452C-ACDC-D236B28D5369}"/>
              </c:ext>
            </c:extLst>
          </c:dPt>
          <c:dPt>
            <c:idx val="1"/>
            <c:bubble3D val="0"/>
            <c:spPr>
              <a:solidFill>
                <a:srgbClr val="CC9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CA-452C-ACDC-D236B28D5369}"/>
              </c:ext>
            </c:extLst>
          </c:dPt>
          <c:dPt>
            <c:idx val="2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0CA-452C-ACDC-D236B28D5369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0CA-452C-ACDC-D236B28D5369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0CA-452C-ACDC-D236B28D5369}"/>
              </c:ext>
            </c:extLst>
          </c:dPt>
          <c:dLbls>
            <c:dLbl>
              <c:idx val="3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CA-452C-ACDC-D236B28D5369}"/>
                </c:ext>
              </c:extLst>
            </c:dLbl>
            <c:dLbl>
              <c:idx val="4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0CA-452C-ACDC-D236B28D5369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'2019PopEst&amp;Census2010'!$B$27:$F$27</c:f>
              <c:strCache>
                <c:ptCount val="5"/>
                <c:pt idx="0">
                  <c:v>NH White</c:v>
                </c:pt>
                <c:pt idx="1">
                  <c:v>NH Black</c:v>
                </c:pt>
                <c:pt idx="2">
                  <c:v>Hispanic </c:v>
                </c:pt>
                <c:pt idx="3">
                  <c:v>NH Asian</c:v>
                </c:pt>
                <c:pt idx="4">
                  <c:v>NH Other</c:v>
                </c:pt>
              </c:strCache>
            </c:strRef>
          </c:cat>
          <c:val>
            <c:numRef>
              <c:f>'2019PopEst&amp;Census2010'!$B$29:$F$29</c:f>
              <c:numCache>
                <c:formatCode>0.0%</c:formatCode>
                <c:ptCount val="5"/>
                <c:pt idx="0">
                  <c:v>0.41215419528035724</c:v>
                </c:pt>
                <c:pt idx="1">
                  <c:v>0.1207623248281368</c:v>
                </c:pt>
                <c:pt idx="2">
                  <c:v>0.39749018145025494</c:v>
                </c:pt>
                <c:pt idx="3">
                  <c:v>5.0267450056095897E-2</c:v>
                </c:pt>
                <c:pt idx="4">
                  <c:v>1.9325848385155119E-2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0CA-452C-ACDC-D236B28D536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Sheet1!$A$18</c:f>
              <c:strCache>
                <c:ptCount val="1"/>
                <c:pt idx="0">
                  <c:v>NH White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Sheet1!$B$17:$F$17</c:f>
              <c:strCache>
                <c:ptCount val="5"/>
                <c:pt idx="0">
                  <c:v>Under 18</c:v>
                </c:pt>
                <c:pt idx="1">
                  <c:v>18 to 24</c:v>
                </c:pt>
                <c:pt idx="2">
                  <c:v>25 to 44</c:v>
                </c:pt>
                <c:pt idx="3">
                  <c:v>45 to 64</c:v>
                </c:pt>
                <c:pt idx="4">
                  <c:v>65 Plus</c:v>
                </c:pt>
              </c:strCache>
            </c:strRef>
          </c:cat>
          <c:val>
            <c:numRef>
              <c:f>Sheet1!$B$18:$F$18</c:f>
              <c:numCache>
                <c:formatCode>General</c:formatCode>
                <c:ptCount val="5"/>
                <c:pt idx="0">
                  <c:v>-15708</c:v>
                </c:pt>
                <c:pt idx="1">
                  <c:v>-51280</c:v>
                </c:pt>
                <c:pt idx="2">
                  <c:v>156707</c:v>
                </c:pt>
                <c:pt idx="3">
                  <c:v>-122332</c:v>
                </c:pt>
                <c:pt idx="4">
                  <c:v>554749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D5-4C0C-AABC-F4F4ED71E6F3}"/>
            </c:ext>
          </c:extLst>
        </c:ser>
        <c:ser>
          <c:idx val="1"/>
          <c:order val="1"/>
          <c:tx>
            <c:strRef>
              <c:f>Sheet1!$A$19</c:f>
              <c:strCache>
                <c:ptCount val="1"/>
                <c:pt idx="0">
                  <c:v>NH Black</c:v>
                </c:pt>
              </c:strCache>
            </c:strRef>
          </c:tx>
          <c:spPr>
            <a:solidFill>
              <a:srgbClr val="CC9900"/>
            </a:solidFill>
            <a:ln>
              <a:noFill/>
            </a:ln>
            <a:effectLst/>
          </c:spPr>
          <c:invertIfNegative val="0"/>
          <c:cat>
            <c:strRef>
              <c:f>Sheet1!$B$17:$F$17</c:f>
              <c:strCache>
                <c:ptCount val="5"/>
                <c:pt idx="0">
                  <c:v>Under 18</c:v>
                </c:pt>
                <c:pt idx="1">
                  <c:v>18 to 24</c:v>
                </c:pt>
                <c:pt idx="2">
                  <c:v>25 to 44</c:v>
                </c:pt>
                <c:pt idx="3">
                  <c:v>45 to 64</c:v>
                </c:pt>
                <c:pt idx="4">
                  <c:v>65 Plus</c:v>
                </c:pt>
              </c:strCache>
            </c:strRef>
          </c:cat>
          <c:val>
            <c:numRef>
              <c:f>Sheet1!$B$19:$F$19</c:f>
              <c:numCache>
                <c:formatCode>General</c:formatCode>
                <c:ptCount val="5"/>
                <c:pt idx="0">
                  <c:v>59340</c:v>
                </c:pt>
                <c:pt idx="1">
                  <c:v>37150</c:v>
                </c:pt>
                <c:pt idx="2">
                  <c:v>232147</c:v>
                </c:pt>
                <c:pt idx="3">
                  <c:v>141878</c:v>
                </c:pt>
                <c:pt idx="4">
                  <c:v>131211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D5-4C0C-AABC-F4F4ED71E6F3}"/>
            </c:ext>
          </c:extLst>
        </c:ser>
        <c:ser>
          <c:idx val="2"/>
          <c:order val="2"/>
          <c:tx>
            <c:strRef>
              <c:f>Sheet1!$A$20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Sheet1!$B$17:$F$17</c:f>
              <c:strCache>
                <c:ptCount val="5"/>
                <c:pt idx="0">
                  <c:v>Under 18</c:v>
                </c:pt>
                <c:pt idx="1">
                  <c:v>18 to 24</c:v>
                </c:pt>
                <c:pt idx="2">
                  <c:v>25 to 44</c:v>
                </c:pt>
                <c:pt idx="3">
                  <c:v>45 to 64</c:v>
                </c:pt>
                <c:pt idx="4">
                  <c:v>65 Plus</c:v>
                </c:pt>
              </c:strCache>
            </c:strRef>
          </c:cat>
          <c:val>
            <c:numRef>
              <c:f>Sheet1!$B$20:$F$20</c:f>
              <c:numCache>
                <c:formatCode>General</c:formatCode>
                <c:ptCount val="5"/>
                <c:pt idx="0">
                  <c:v>342469</c:v>
                </c:pt>
                <c:pt idx="1">
                  <c:v>205519</c:v>
                </c:pt>
                <c:pt idx="2">
                  <c:v>547119</c:v>
                </c:pt>
                <c:pt idx="3">
                  <c:v>627953</c:v>
                </c:pt>
                <c:pt idx="4">
                  <c:v>341597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D5-4C0C-AABC-F4F4ED71E6F3}"/>
            </c:ext>
          </c:extLst>
        </c:ser>
        <c:ser>
          <c:idx val="3"/>
          <c:order val="3"/>
          <c:tx>
            <c:strRef>
              <c:f>Sheet1!$A$21</c:f>
              <c:strCache>
                <c:ptCount val="1"/>
                <c:pt idx="0">
                  <c:v>NH Asian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Sheet1!$B$17:$F$17</c:f>
              <c:strCache>
                <c:ptCount val="5"/>
                <c:pt idx="0">
                  <c:v>Under 18</c:v>
                </c:pt>
                <c:pt idx="1">
                  <c:v>18 to 24</c:v>
                </c:pt>
                <c:pt idx="2">
                  <c:v>25 to 44</c:v>
                </c:pt>
                <c:pt idx="3">
                  <c:v>45 to 64</c:v>
                </c:pt>
                <c:pt idx="4">
                  <c:v>65 Plus</c:v>
                </c:pt>
              </c:strCache>
            </c:strRef>
          </c:cat>
          <c:val>
            <c:numRef>
              <c:f>Sheet1!$B$21:$F$21</c:f>
              <c:numCache>
                <c:formatCode>General</c:formatCode>
                <c:ptCount val="5"/>
                <c:pt idx="0">
                  <c:v>86194</c:v>
                </c:pt>
                <c:pt idx="1">
                  <c:v>28165</c:v>
                </c:pt>
                <c:pt idx="2">
                  <c:v>166508</c:v>
                </c:pt>
                <c:pt idx="3">
                  <c:v>131406</c:v>
                </c:pt>
                <c:pt idx="4">
                  <c:v>84733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0D5-4C0C-AABC-F4F4ED71E6F3}"/>
            </c:ext>
          </c:extLst>
        </c:ser>
        <c:ser>
          <c:idx val="4"/>
          <c:order val="4"/>
          <c:tx>
            <c:strRef>
              <c:f>Sheet1!$A$22</c:f>
              <c:strCache>
                <c:ptCount val="1"/>
                <c:pt idx="0">
                  <c:v>NH Other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Sheet1!$B$17:$F$17</c:f>
              <c:strCache>
                <c:ptCount val="5"/>
                <c:pt idx="0">
                  <c:v>Under 18</c:v>
                </c:pt>
                <c:pt idx="1">
                  <c:v>18 to 24</c:v>
                </c:pt>
                <c:pt idx="2">
                  <c:v>25 to 44</c:v>
                </c:pt>
                <c:pt idx="3">
                  <c:v>45 to 64</c:v>
                </c:pt>
                <c:pt idx="4">
                  <c:v>65 Plus</c:v>
                </c:pt>
              </c:strCache>
            </c:strRef>
          </c:cat>
          <c:val>
            <c:numRef>
              <c:f>Sheet1!$B$22:$F$22</c:f>
              <c:numCache>
                <c:formatCode>General</c:formatCode>
                <c:ptCount val="5"/>
                <c:pt idx="0">
                  <c:v>61691</c:v>
                </c:pt>
                <c:pt idx="1">
                  <c:v>20777</c:v>
                </c:pt>
                <c:pt idx="2">
                  <c:v>44866</c:v>
                </c:pt>
                <c:pt idx="3">
                  <c:v>17408</c:v>
                </c:pt>
                <c:pt idx="4">
                  <c:v>20053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0D5-4C0C-AABC-F4F4ED71E6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6816928"/>
        <c:axId val="616813320"/>
      </c:barChart>
      <c:catAx>
        <c:axId val="616816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813320"/>
        <c:crosses val="autoZero"/>
        <c:auto val="1"/>
        <c:lblAlgn val="ctr"/>
        <c:lblOffset val="100"/>
        <c:noMultiLvlLbl val="0"/>
      </c:catAx>
      <c:valAx>
        <c:axId val="616813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816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waob_TS!$A$10</c:f>
              <c:strCache>
                <c:ptCount val="1"/>
                <c:pt idx="0">
                  <c:v>Latin America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waob_TS!$B$9:$L$9</c:f>
              <c:numCache>
                <c:formatCode>General</c:formatCode>
                <c:ptCount val="3"/>
                <c:pt idx="0">
                  <c:v>2015</c:v>
                </c:pt>
                <c:pt idx="1">
                  <c:v>2010</c:v>
                </c:pt>
                <c:pt idx="2">
                  <c:v>2005</c:v>
                </c:pt>
              </c:numCache>
            </c:numRef>
          </c:cat>
          <c:val>
            <c:numRef>
              <c:f>waob_TS!$B$10:$L$10</c:f>
              <c:numCache>
                <c:formatCode>0.0%</c:formatCode>
                <c:ptCount val="3"/>
                <c:pt idx="0">
                  <c:v>0.44067179557631542</c:v>
                </c:pt>
                <c:pt idx="1">
                  <c:v>0.5058690565888091</c:v>
                </c:pt>
                <c:pt idx="2">
                  <c:v>0.69406961682871249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FA-4060-8610-B826B330C86A}"/>
            </c:ext>
          </c:extLst>
        </c:ser>
        <c:ser>
          <c:idx val="1"/>
          <c:order val="1"/>
          <c:tx>
            <c:strRef>
              <c:f>waob_TS!$A$11</c:f>
              <c:strCache>
                <c:ptCount val="1"/>
                <c:pt idx="0">
                  <c:v>Asia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waob_TS!$B$9:$L$9</c:f>
              <c:numCache>
                <c:formatCode>General</c:formatCode>
                <c:ptCount val="3"/>
                <c:pt idx="0">
                  <c:v>2015</c:v>
                </c:pt>
                <c:pt idx="1">
                  <c:v>2010</c:v>
                </c:pt>
                <c:pt idx="2">
                  <c:v>2005</c:v>
                </c:pt>
              </c:numCache>
            </c:numRef>
          </c:cat>
          <c:val>
            <c:numRef>
              <c:f>waob_TS!$B$11:$L$11</c:f>
              <c:numCache>
                <c:formatCode>0.0%</c:formatCode>
                <c:ptCount val="3"/>
                <c:pt idx="0">
                  <c:v>0.35754911388927052</c:v>
                </c:pt>
                <c:pt idx="1">
                  <c:v>0.33027322837768175</c:v>
                </c:pt>
                <c:pt idx="2">
                  <c:v>0.1729107573248512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FA-4060-8610-B826B330C86A}"/>
            </c:ext>
          </c:extLst>
        </c:ser>
        <c:ser>
          <c:idx val="2"/>
          <c:order val="2"/>
          <c:tx>
            <c:strRef>
              <c:f>waob_TS!$A$12</c:f>
              <c:strCache>
                <c:ptCount val="1"/>
                <c:pt idx="0">
                  <c:v>Europe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waob_TS!$B$9:$L$9</c:f>
              <c:numCache>
                <c:formatCode>General</c:formatCode>
                <c:ptCount val="3"/>
                <c:pt idx="0">
                  <c:v>2015</c:v>
                </c:pt>
                <c:pt idx="1">
                  <c:v>2010</c:v>
                </c:pt>
                <c:pt idx="2">
                  <c:v>2005</c:v>
                </c:pt>
              </c:numCache>
            </c:numRef>
          </c:cat>
          <c:val>
            <c:numRef>
              <c:f>waob_TS!$B$12:$L$12</c:f>
              <c:numCache>
                <c:formatCode>0.0%</c:formatCode>
                <c:ptCount val="3"/>
                <c:pt idx="0">
                  <c:v>7.1074323396070893E-2</c:v>
                </c:pt>
                <c:pt idx="1">
                  <c:v>7.2520521870166957E-2</c:v>
                </c:pt>
                <c:pt idx="2">
                  <c:v>7.8290239543539211E-2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FA-4060-8610-B826B330C86A}"/>
            </c:ext>
          </c:extLst>
        </c:ser>
        <c:ser>
          <c:idx val="3"/>
          <c:order val="3"/>
          <c:tx>
            <c:strRef>
              <c:f>waob_TS!$A$13</c:f>
              <c:strCache>
                <c:ptCount val="1"/>
                <c:pt idx="0">
                  <c:v>Africa and Other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waob_TS!$B$9:$L$9</c:f>
              <c:numCache>
                <c:formatCode>General</c:formatCode>
                <c:ptCount val="3"/>
                <c:pt idx="0">
                  <c:v>2015</c:v>
                </c:pt>
                <c:pt idx="1">
                  <c:v>2010</c:v>
                </c:pt>
                <c:pt idx="2">
                  <c:v>2005</c:v>
                </c:pt>
              </c:numCache>
            </c:numRef>
          </c:cat>
          <c:val>
            <c:numRef>
              <c:f>waob_TS!$B$13:$L$13</c:f>
              <c:numCache>
                <c:formatCode>0.0%</c:formatCode>
                <c:ptCount val="3"/>
                <c:pt idx="0">
                  <c:v>0.13070476713834317</c:v>
                </c:pt>
                <c:pt idx="1">
                  <c:v>9.1337193163342184E-2</c:v>
                </c:pt>
                <c:pt idx="2">
                  <c:v>5.472938630289715E-2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BFA-4060-8610-B826B330C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512721304"/>
        <c:axId val="1512719736"/>
      </c:barChart>
      <c:catAx>
        <c:axId val="15127213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2719736"/>
        <c:crosses val="autoZero"/>
        <c:auto val="1"/>
        <c:lblAlgn val="ctr"/>
        <c:lblOffset val="100"/>
        <c:noMultiLvlLbl val="0"/>
      </c:catAx>
      <c:valAx>
        <c:axId val="1512719736"/>
        <c:scaling>
          <c:orientation val="minMax"/>
          <c:max val="1.1000000000000001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1512721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2.59</c:v>
                </c:pt>
                <c:pt idx="1">
                  <c:v>2.36</c:v>
                </c:pt>
                <c:pt idx="2">
                  <c:v>2.08</c:v>
                </c:pt>
                <c:pt idx="3">
                  <c:v>1.88</c:v>
                </c:pt>
                <c:pt idx="4">
                  <c:v>2.15</c:v>
                </c:pt>
                <c:pt idx="5">
                  <c:v>1.77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7D-40CC-B0A9-4B3E3C4148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2.4700000000000002</c:v>
                </c:pt>
                <c:pt idx="1">
                  <c:v>2.29</c:v>
                </c:pt>
                <c:pt idx="2">
                  <c:v>2</c:v>
                </c:pt>
                <c:pt idx="3">
                  <c:v>1.87</c:v>
                </c:pt>
                <c:pt idx="4">
                  <c:v>2.0499999999999998</c:v>
                </c:pt>
                <c:pt idx="5">
                  <c:v>1.71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7D-40CC-B0A9-4B3E3C4148C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2.4500000000000002</c:v>
                </c:pt>
                <c:pt idx="1">
                  <c:v>2.16</c:v>
                </c:pt>
                <c:pt idx="2">
                  <c:v>1.93</c:v>
                </c:pt>
                <c:pt idx="3">
                  <c:v>1.81</c:v>
                </c:pt>
                <c:pt idx="4">
                  <c:v>1.95</c:v>
                </c:pt>
                <c:pt idx="5">
                  <c:v>1.67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7D-40CC-B0A9-4B3E3C4148C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2.38</c:v>
                </c:pt>
                <c:pt idx="1">
                  <c:v>2.0699999999999998</c:v>
                </c:pt>
                <c:pt idx="2">
                  <c:v>1.89</c:v>
                </c:pt>
                <c:pt idx="3">
                  <c:v>1.79</c:v>
                </c:pt>
                <c:pt idx="4">
                  <c:v>1.9</c:v>
                </c:pt>
                <c:pt idx="5">
                  <c:v>1.67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07D-40CC-B0A9-4B3E3C4148C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2.37</c:v>
                </c:pt>
                <c:pt idx="1">
                  <c:v>2.08</c:v>
                </c:pt>
                <c:pt idx="2">
                  <c:v>1.88</c:v>
                </c:pt>
                <c:pt idx="3">
                  <c:v>1.77</c:v>
                </c:pt>
                <c:pt idx="4">
                  <c:v>1.89</c:v>
                </c:pt>
                <c:pt idx="5">
                  <c:v>1.63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07D-40CC-B0A9-4B3E3C4148C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Sheet1!$G$2:$G$7</c:f>
              <c:numCache>
                <c:formatCode>General</c:formatCode>
                <c:ptCount val="6"/>
                <c:pt idx="0">
                  <c:v>2.34</c:v>
                </c:pt>
                <c:pt idx="1">
                  <c:v>2.0699999999999998</c:v>
                </c:pt>
                <c:pt idx="2">
                  <c:v>1.86</c:v>
                </c:pt>
                <c:pt idx="3">
                  <c:v>1.73</c:v>
                </c:pt>
                <c:pt idx="4">
                  <c:v>1.84</c:v>
                </c:pt>
                <c:pt idx="5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07D-40CC-B0A9-4B3E3C4148C4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Sheet1!$H$2:$H$7</c:f>
              <c:numCache>
                <c:formatCode>General</c:formatCode>
                <c:ptCount val="6"/>
                <c:pt idx="0">
                  <c:v>2.33</c:v>
                </c:pt>
                <c:pt idx="1">
                  <c:v>2.09</c:v>
                </c:pt>
                <c:pt idx="2">
                  <c:v>1.86</c:v>
                </c:pt>
                <c:pt idx="3">
                  <c:v>1.73</c:v>
                </c:pt>
                <c:pt idx="4">
                  <c:v>1.84</c:v>
                </c:pt>
                <c:pt idx="5">
                  <c:v>1.58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07D-40CC-B0A9-4B3E3C4148C4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Sheet1!$I$2:$I$7</c:f>
              <c:numCache>
                <c:formatCode>General</c:formatCode>
                <c:ptCount val="6"/>
                <c:pt idx="0">
                  <c:v>2.29</c:v>
                </c:pt>
                <c:pt idx="1">
                  <c:v>2.0699999999999998</c:v>
                </c:pt>
                <c:pt idx="2">
                  <c:v>1.84</c:v>
                </c:pt>
                <c:pt idx="3">
                  <c:v>1.71</c:v>
                </c:pt>
                <c:pt idx="4">
                  <c:v>1.79</c:v>
                </c:pt>
                <c:pt idx="5">
                  <c:v>1.55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07D-40CC-B0A9-4B3E3C4148C4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Sheet1!$J$2:$J$7</c:f>
              <c:numCache>
                <c:formatCode>General</c:formatCode>
                <c:ptCount val="6"/>
                <c:pt idx="0">
                  <c:v>2.2400000000000002</c:v>
                </c:pt>
                <c:pt idx="1">
                  <c:v>2.02</c:v>
                </c:pt>
                <c:pt idx="2">
                  <c:v>1.82</c:v>
                </c:pt>
                <c:pt idx="3">
                  <c:v>1.69</c:v>
                </c:pt>
                <c:pt idx="4">
                  <c:v>1.77</c:v>
                </c:pt>
                <c:pt idx="5">
                  <c:v>1.54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07D-40CC-B0A9-4B3E3C4148C4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Sheet1!$K$2:$K$7</c:f>
              <c:numCache>
                <c:formatCode>General</c:formatCode>
                <c:ptCount val="6"/>
                <c:pt idx="0">
                  <c:v>2.12</c:v>
                </c:pt>
                <c:pt idx="1">
                  <c:v>1.92</c:v>
                </c:pt>
                <c:pt idx="2">
                  <c:v>1.77</c:v>
                </c:pt>
                <c:pt idx="3">
                  <c:v>1.65</c:v>
                </c:pt>
                <c:pt idx="4">
                  <c:v>1.69</c:v>
                </c:pt>
                <c:pt idx="5">
                  <c:v>1.51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07D-40CC-B0A9-4B3E3C4148C4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492731677771048E-2"/>
                  <c:y val="1.1538495188101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0D-4282-818D-7DA5F36D685C}"/>
                </c:ext>
              </c:extLst>
            </c:dLbl>
            <c:dLbl>
              <c:idx val="1"/>
              <c:layout>
                <c:manualLayout>
                  <c:x val="6.4412238325281803E-3"/>
                  <c:y val="-3.0769230769230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0D-4282-818D-7DA5F36D685C}"/>
                </c:ext>
              </c:extLst>
            </c:dLbl>
            <c:dLbl>
              <c:idx val="2"/>
              <c:layout>
                <c:manualLayout>
                  <c:x val="-1.6103059581321041E-3"/>
                  <c:y val="-3.3333333333333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0D-4282-818D-7DA5F36D685C}"/>
                </c:ext>
              </c:extLst>
            </c:dLbl>
            <c:dLbl>
              <c:idx val="4"/>
              <c:layout>
                <c:manualLayout>
                  <c:x val="0"/>
                  <c:y val="-2.564102564102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0D-4282-818D-7DA5F36D685C}"/>
                </c:ext>
              </c:extLst>
            </c:dLbl>
            <c:dLbl>
              <c:idx val="5"/>
              <c:layout>
                <c:manualLayout>
                  <c:x val="1.1272141706924315E-2"/>
                  <c:y val="-1.7948717948718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0D-4282-818D-7DA5F36D68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Sheet1!$L$2:$L$7</c:f>
              <c:numCache>
                <c:formatCode>General</c:formatCode>
                <c:ptCount val="6"/>
                <c:pt idx="0">
                  <c:v>2.0299999999999998</c:v>
                </c:pt>
                <c:pt idx="1">
                  <c:v>1.87</c:v>
                </c:pt>
                <c:pt idx="2">
                  <c:v>1.73</c:v>
                </c:pt>
                <c:pt idx="3">
                  <c:v>1.67</c:v>
                </c:pt>
                <c:pt idx="4">
                  <c:v>1.63</c:v>
                </c:pt>
                <c:pt idx="5">
                  <c:v>1.45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07D-40CC-B0A9-4B3E3C414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53326520"/>
        <c:axId val="553331112"/>
      </c:barChart>
      <c:catAx>
        <c:axId val="553326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331112"/>
        <c:crosses val="autoZero"/>
        <c:auto val="1"/>
        <c:lblAlgn val="ctr"/>
        <c:lblOffset val="100"/>
        <c:noMultiLvlLbl val="0"/>
      </c:catAx>
      <c:valAx>
        <c:axId val="553331112"/>
        <c:scaling>
          <c:orientation val="minMax"/>
          <c:min val="1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32652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0.04547</cdr:x>
      <cdr:y>0.35821</cdr:y>
    </cdr:from>
    <cdr:to>
      <cdr:x>1</cdr:x>
      <cdr:y>0.35821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21A48554-4768-4F91-8193-1278585F15CC}"/>
            </a:ext>
          </a:extLst>
        </cdr:cNvPr>
        <cdr:cNvCxnSpPr/>
      </cdr:nvCxnSpPr>
      <cdr:spPr>
        <a:xfrm xmlns:a="http://schemas.openxmlformats.org/drawingml/2006/main">
          <a:off x="363835" y="1828800"/>
          <a:ext cx="7637165" cy="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accent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0.11351</cdr:x>
      <cdr:y>0.83533</cdr:y>
    </cdr:from>
    <cdr:to>
      <cdr:x>0.95676</cdr:x>
      <cdr:y>0.83533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D686885B-7435-4393-BEE6-CD6CA2684797}"/>
            </a:ext>
          </a:extLst>
        </cdr:cNvPr>
        <cdr:cNvCxnSpPr/>
      </cdr:nvCxnSpPr>
      <cdr:spPr>
        <a:xfrm xmlns:a="http://schemas.openxmlformats.org/drawingml/2006/main">
          <a:off x="960120" y="4391988"/>
          <a:ext cx="713232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0.15523</cdr:x>
      <cdr:y>0.48166</cdr:y>
    </cdr:from>
    <cdr:to>
      <cdr:x>0.67266</cdr:x>
      <cdr:y>0.51161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C0FEFABD-9D01-4544-A281-D628FA23E5E1}"/>
            </a:ext>
          </a:extLst>
        </cdr:cNvPr>
        <cdr:cNvCxnSpPr/>
      </cdr:nvCxnSpPr>
      <cdr:spPr>
        <a:xfrm xmlns:a="http://schemas.openxmlformats.org/drawingml/2006/main">
          <a:off x="1371600" y="2451100"/>
          <a:ext cx="4572000" cy="152400"/>
        </a:xfrm>
        <a:prstGeom xmlns:a="http://schemas.openxmlformats.org/drawingml/2006/main" prst="line">
          <a:avLst/>
        </a:prstGeom>
        <a:ln xmlns:a="http://schemas.openxmlformats.org/drawingml/2006/main" w="508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0.62954</cdr:x>
      <cdr:y>0.64638</cdr:y>
    </cdr:from>
    <cdr:to>
      <cdr:x>0.75027</cdr:x>
      <cdr:y>0.73622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562600" y="3289300"/>
          <a:ext cx="10668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/>
            <a:t>42.9%</a:t>
          </a:r>
        </a:p>
      </cdr:txBody>
    </cdr:sp>
  </cdr:relSizeAnchor>
  <cdr:relSizeAnchor xmlns:cdr="http://schemas.openxmlformats.org/drawingml/2006/chartDrawing">
    <cdr:from>
      <cdr:x>0.63816</cdr:x>
      <cdr:y>0.25705</cdr:y>
    </cdr:from>
    <cdr:to>
      <cdr:x>0.75889</cdr:x>
      <cdr:y>0.3469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638800" y="1308100"/>
          <a:ext cx="10668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57.1%</a:t>
          </a:r>
        </a:p>
      </cdr:txBody>
    </cdr:sp>
  </cdr:relSizeAnchor>
  <cdr:relSizeAnchor xmlns:cdr="http://schemas.openxmlformats.org/drawingml/2006/chartDrawing">
    <cdr:from>
      <cdr:x>0.25871</cdr:x>
      <cdr:y>0.64638</cdr:y>
    </cdr:from>
    <cdr:to>
      <cdr:x>0.37945</cdr:x>
      <cdr:y>0.73622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286000" y="3289300"/>
          <a:ext cx="10668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45.8%</a:t>
          </a:r>
        </a:p>
      </cdr:txBody>
    </cdr:sp>
  </cdr:relSizeAnchor>
  <cdr:relSizeAnchor xmlns:cdr="http://schemas.openxmlformats.org/drawingml/2006/chartDrawing">
    <cdr:from>
      <cdr:x>0.26734</cdr:x>
      <cdr:y>0.22711</cdr:y>
    </cdr:from>
    <cdr:to>
      <cdr:x>0.38807</cdr:x>
      <cdr:y>0.31695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362200" y="1155700"/>
          <a:ext cx="10668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54.2%</a:t>
          </a:r>
        </a:p>
      </cdr:txBody>
    </cdr:sp>
  </cdr:relSizeAnchor>
  <cdr:relSizeAnchor xmlns:cdr="http://schemas.openxmlformats.org/drawingml/2006/chartDrawing">
    <cdr:from>
      <cdr:x>0.61229</cdr:x>
      <cdr:y>0.06863</cdr:y>
    </cdr:from>
    <cdr:to>
      <cdr:x>0.62954</cdr:x>
      <cdr:y>0.4879</cdr:y>
    </cdr:to>
    <cdr:sp macro="" textlink="">
      <cdr:nvSpPr>
        <cdr:cNvPr id="8" name="Right Brace 7"/>
        <cdr:cNvSpPr/>
      </cdr:nvSpPr>
      <cdr:spPr>
        <a:xfrm xmlns:a="http://schemas.openxmlformats.org/drawingml/2006/main">
          <a:off x="5410200" y="349250"/>
          <a:ext cx="152400" cy="2133600"/>
        </a:xfrm>
        <a:prstGeom xmlns:a="http://schemas.openxmlformats.org/drawingml/2006/main" prst="rightBrac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wrap="square">
          <a:spAutoFit/>
        </a:bodyPr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0.23284</cdr:x>
      <cdr:y>0.50687</cdr:y>
    </cdr:from>
    <cdr:to>
      <cdr:x>0.25871</cdr:x>
      <cdr:y>0.85602</cdr:y>
    </cdr:to>
    <cdr:sp macro="" textlink="">
      <cdr:nvSpPr>
        <cdr:cNvPr id="9" name="Right Brace 8"/>
        <cdr:cNvSpPr/>
      </cdr:nvSpPr>
      <cdr:spPr>
        <a:xfrm xmlns:a="http://schemas.openxmlformats.org/drawingml/2006/main">
          <a:off x="2057400" y="2579370"/>
          <a:ext cx="228600" cy="1776730"/>
        </a:xfrm>
        <a:prstGeom xmlns:a="http://schemas.openxmlformats.org/drawingml/2006/main" prst="rightBrac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0.24722</cdr:x>
      <cdr:y>0.0574</cdr:y>
    </cdr:from>
    <cdr:to>
      <cdr:x>0.26446</cdr:x>
      <cdr:y>0.47667</cdr:y>
    </cdr:to>
    <cdr:sp macro="" textlink="">
      <cdr:nvSpPr>
        <cdr:cNvPr id="10" name="Right Brace 9"/>
        <cdr:cNvSpPr/>
      </cdr:nvSpPr>
      <cdr:spPr>
        <a:xfrm xmlns:a="http://schemas.openxmlformats.org/drawingml/2006/main">
          <a:off x="2184400" y="292100"/>
          <a:ext cx="152400" cy="2133600"/>
        </a:xfrm>
        <a:prstGeom xmlns:a="http://schemas.openxmlformats.org/drawingml/2006/main" prst="rightBrac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0.19838</cdr:x>
      <cdr:y>0.25306</cdr:y>
    </cdr:from>
    <cdr:to>
      <cdr:x>0.31838</cdr:x>
      <cdr:y>0.44286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1619" y="12192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755BA6F8-D932-4BC6-B450-A920176CDAFB}" type="datetimeFigureOut">
              <a:rPr lang="en-US" smtClean="0"/>
              <a:t>2/3/2021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36C95698-22BF-4099-B592-586CF61CB1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926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631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population pyramid represents the age, sex, race and</a:t>
            </a:r>
            <a:r>
              <a:rPr lang="en-US" baseline="0" dirty="0"/>
              <a:t> ethnic composition of the Texas population Blue represents males, red females, rows are single years of age, and shades represent specified race/ethnic groups as indicated in the legend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17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590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4613" y="914400"/>
            <a:ext cx="9728201" cy="5472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C95698-22BF-4099-B592-586CF61CB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018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C95698-22BF-4099-B592-586CF61CB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038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7.6 million Texas households self-responded.</a:t>
            </a:r>
          </a:p>
          <a:p>
            <a:r>
              <a:rPr lang="en-US" dirty="0"/>
              <a:t>Texas tied with GA for 38</a:t>
            </a:r>
            <a:r>
              <a:rPr lang="en-US" baseline="30000" dirty="0"/>
              <a:t>th</a:t>
            </a:r>
            <a:r>
              <a:rPr lang="en-US" dirty="0"/>
              <a:t> in self-response. Texas ranked 14</a:t>
            </a:r>
            <a:r>
              <a:rPr lang="en-US" baseline="30000" dirty="0"/>
              <a:t>th</a:t>
            </a:r>
            <a:r>
              <a:rPr lang="en-US" dirty="0"/>
              <a:t> in NRFU response.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33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C95698-22BF-4099-B592-586CF61CB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823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C95698-22BF-4099-B592-586CF61CB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011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C95698-22BF-4099-B592-586CF61CB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2442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3" y="914400"/>
            <a:ext cx="8578850" cy="4826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0120" y="6045365"/>
            <a:ext cx="7680960" cy="3554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448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611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60388" y="874713"/>
            <a:ext cx="8480425" cy="4770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0120" y="5781368"/>
            <a:ext cx="7680960" cy="619432"/>
          </a:xfrm>
        </p:spPr>
        <p:txBody>
          <a:bodyPr/>
          <a:lstStyle/>
          <a:p>
            <a:r>
              <a:rPr lang="en-US" sz="1400" baseline="0" dirty="0"/>
              <a:t>Five of the 15 largest cities in the country are in Texas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C95698-22BF-4099-B592-586CF61CB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995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3900" y="825500"/>
            <a:ext cx="8153400" cy="4587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0120" y="5584722"/>
            <a:ext cx="7680960" cy="816077"/>
          </a:xfrm>
        </p:spPr>
        <p:txBody>
          <a:bodyPr/>
          <a:lstStyle/>
          <a:p>
            <a:r>
              <a:rPr lang="en-US" sz="1400" baseline="0" dirty="0"/>
              <a:t>Four of the top 15 metros in numeric growth are Texas metros, including the 1</a:t>
            </a:r>
            <a:r>
              <a:rPr lang="en-US" sz="1400" baseline="30000" dirty="0"/>
              <a:t>st</a:t>
            </a:r>
            <a:r>
              <a:rPr lang="en-US" sz="1400" baseline="0" dirty="0"/>
              <a:t> and 2</a:t>
            </a:r>
            <a:r>
              <a:rPr lang="en-US" sz="1400" baseline="30000" dirty="0"/>
              <a:t>nd</a:t>
            </a:r>
            <a:r>
              <a:rPr lang="en-US" sz="1400" baseline="0" dirty="0"/>
              <a:t> ranking metros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C95698-22BF-4099-B592-586CF61CB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07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6675" y="914400"/>
            <a:ext cx="438785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Nearly</a:t>
            </a:r>
            <a:r>
              <a:rPr lang="en-US" baseline="0" dirty="0"/>
              <a:t> a third of the</a:t>
            </a:r>
            <a:r>
              <a:rPr lang="en-US" dirty="0"/>
              <a:t> 15 fastest growing cities in the country</a:t>
            </a:r>
            <a:r>
              <a:rPr lang="en-US" baseline="0" dirty="0"/>
              <a:t> are Texas cities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C95698-22BF-4099-B592-586CF61CB1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589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population pyramid represents the age, sex, race and</a:t>
            </a:r>
            <a:r>
              <a:rPr lang="en-US" baseline="0" dirty="0"/>
              <a:t> ethnic composition of the Texas population Blue represents males, red females, rows are single years of age, and shades represent specified race/ethnic groups as indicated in the legend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298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3886">
              <a:defRPr/>
            </a:pPr>
            <a:r>
              <a:rPr lang="en-US" dirty="0"/>
              <a:t>The age distribution of the non-Hispanic white population in Texas is weighted heavily with the “baby boom” generation Largely the result of lower fertility and less net</a:t>
            </a:r>
            <a:r>
              <a:rPr lang="en-US" baseline="0" dirty="0"/>
              <a:t> </a:t>
            </a:r>
            <a:r>
              <a:rPr lang="en-US" dirty="0"/>
              <a:t>in-migration, the non-Hispanic white population</a:t>
            </a:r>
            <a:r>
              <a:rPr lang="en-US" baseline="0" dirty="0"/>
              <a:t> has relatively fewer young persons relative to those in the middle-age years In 2010, at ages 37 and younger, the Hispanic population exceeds the non-Hispanic white population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776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population pyramid represents the age, sex, race and</a:t>
            </a:r>
            <a:r>
              <a:rPr lang="en-US" baseline="0" dirty="0"/>
              <a:t> ethnic composition of the Texas population Blue represents males, red females, rows are single years of age, and shades represent specified race/ethnic groups as indicated in the legend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977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population pyramid represents the age, sex, race and</a:t>
            </a:r>
            <a:r>
              <a:rPr lang="en-US" baseline="0" dirty="0"/>
              <a:t> ethnic composition of the Texas population Blue represents males, red females, rows are single years of age, and shades represent specified race/ethnic groups as indicated in the legend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00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1396" y="11"/>
            <a:ext cx="7930605" cy="1323703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1889" y="1607208"/>
            <a:ext cx="4180115" cy="275578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3ED1E-E9DD-47F8-BE9A-E31587591123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11"/>
            <a:ext cx="8516232" cy="6562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61" y="5669290"/>
            <a:ext cx="4429911" cy="10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38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4AA4-1D98-4822-A6AE-CBD2EC90718E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87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3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3" y="2150755"/>
            <a:ext cx="5183188" cy="410146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D80A-5A3F-4D6F-AD92-A590F22CB50A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91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6"/>
            <a:ext cx="3932237" cy="487489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4BA7D-7104-40B1-9B54-B8867B0CD148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67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507DA-5E65-4044-BA2A-FB85F26BE973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032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697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fld id="{37CB4ECD-A36F-41CA-ADC6-A0265EF1D90A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711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84" y="-1586"/>
            <a:ext cx="12202584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1"/>
            <a:ext cx="7213600" cy="1447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34400" y="3276600"/>
            <a:ext cx="386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B1E7A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8943D-E654-4ED0-B29E-5353A11EFF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71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AA1DA-2970-43D5-A3F8-30DD9DFD0E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24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05F18-C9B2-47F2-8001-F4BA5F3010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75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FE9C7-733A-4754-94CD-DE78F45AF0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00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994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6873-42F6-428B-8B3D-7A3BE2648A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92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A2DA-0285-4D98-B60F-E053C53320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22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38FF9-8112-4C73-B83F-5DCBE771BE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4" descr="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6664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228600"/>
            <a:ext cx="7620000" cy="99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4847-FB80-4C63-B6D2-F328CA47CC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749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1"/>
          <p:cNvPicPr>
            <a:picLocks noChangeAspect="1" noChangeArrowheads="1"/>
          </p:cNvPicPr>
          <p:nvPr userDrawn="1"/>
        </p:nvPicPr>
        <p:blipFill>
          <a:blip r:embed="rId2" cstate="print"/>
          <a:srcRect b="74376"/>
          <a:stretch>
            <a:fillRect/>
          </a:stretch>
        </p:blipFill>
        <p:spPr bwMode="auto">
          <a:xfrm>
            <a:off x="-4233" y="-6349"/>
            <a:ext cx="12202584" cy="175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67A5-34AA-4BD1-AF59-783CA4A867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16" descr="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42670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1716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95B0-8F7C-42C5-938C-A2A5C11174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15" descr="1"/>
          <p:cNvPicPr>
            <a:picLocks noChangeAspect="1" noChangeArrowheads="1"/>
          </p:cNvPicPr>
          <p:nvPr userDrawn="1"/>
        </p:nvPicPr>
        <p:blipFill>
          <a:blip r:embed="rId2" cstate="print"/>
          <a:srcRect b="74376"/>
          <a:stretch>
            <a:fillRect/>
          </a:stretch>
        </p:blipFill>
        <p:spPr bwMode="auto">
          <a:xfrm>
            <a:off x="-4233" y="-6349"/>
            <a:ext cx="12202584" cy="175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42670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191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3200" y="1143006"/>
            <a:ext cx="1422400" cy="544036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7376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298B-ACBE-4806-9909-FBB35E4C58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031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8688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2208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5755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fld id="{4AF34B76-4364-4BE2-AA47-463DD63C4F63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1756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4860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5827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0" y="120015"/>
            <a:ext cx="6728459" cy="908684"/>
          </a:xfrm>
        </p:spPr>
        <p:txBody>
          <a:bodyPr anchor="t" anchorCtr="0"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49641" y="1754508"/>
            <a:ext cx="3512819" cy="287464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rgbClr val="25327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026402" y="6256840"/>
            <a:ext cx="3860799" cy="400110"/>
            <a:chOff x="6229737" y="6256840"/>
            <a:chExt cx="2895599" cy="400110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737" y="6256840"/>
              <a:ext cx="399663" cy="3996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6629399" y="6256840"/>
              <a:ext cx="2495937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</a:rPr>
                <a:t>@TexasDemography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21" y="5112828"/>
            <a:ext cx="4107179" cy="1011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0"/>
            <a:ext cx="890016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35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fld id="{DFB19124-508B-4C59-8955-D4D1F603F792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297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26254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25327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fld id="{ABD6CF58-8FAB-4AD6-9F5C-3BC4F9E37C96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1372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1060" y="1563019"/>
            <a:ext cx="5181600" cy="4677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060" y="1563019"/>
            <a:ext cx="5181600" cy="4677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336E4-D26F-49C9-80BA-AA7D091BA6AF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63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2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2" y="2150747"/>
            <a:ext cx="5183188" cy="4101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5AAA8-B3E7-444B-A33A-B9FD3D1C47A7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636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FFD3B-ECF9-4F2A-BBC2-E74C8F36DE36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590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55845-C18F-4420-8ADC-D76A422D2EFE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68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2"/>
            <a:ext cx="3932237" cy="48748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8E7D9-19A7-4F6C-921F-CA532426A858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548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26262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fld id="{5CE42B04-CD79-4805-9EB6-4BB7BA84FDE5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899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F80D0-B6B7-4026-92AC-0A821DBE54F4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306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2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2" y="2150747"/>
            <a:ext cx="5183188" cy="4101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68639-3664-4DBF-99F9-D1187371BA31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545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2"/>
            <a:ext cx="3932237" cy="48748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435B-3693-422B-B1F6-BCDCCBAA1227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0724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52B9C-4DB6-475F-ABC9-B0A0CF15B0F4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720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5F361-B12C-466D-AF6C-C252CA9AF7C0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11"/>
            <a:ext cx="8516232" cy="6562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61" y="5669290"/>
            <a:ext cx="4429911" cy="10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752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B7E7-9695-4173-B6CC-5BF7E6DC5E70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301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61A7-8D8A-4609-9728-A02A8670135F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054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D5A9D-38BA-445E-8B86-A34FA49CCE73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419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EF518-6E71-4907-BFA5-C3DAFB1E0AA8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082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397B-A40B-427C-97D9-D7463651507C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13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1060" y="1563024"/>
            <a:ext cx="5181600" cy="46777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060" y="1563024"/>
            <a:ext cx="5181600" cy="46777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082E-1608-49CD-9DAD-BEB090280F39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539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7E84-DC0B-4AA0-B62C-74CE4B8DE55E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4907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CA67E-3AA5-48BB-B066-C55DDCE06B21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798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9836-B408-471F-936F-F5C0B3FC7C90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4700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AC4BC-1A72-4D9F-89EF-F1E32F97F675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290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D68AA-49D9-43AD-AE1B-BA4CA200E69E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264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42053" y="5513768"/>
            <a:ext cx="8507894" cy="1344232"/>
            <a:chOff x="318052" y="5513768"/>
            <a:chExt cx="8507894" cy="134423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6554992" y="6467475"/>
              <a:ext cx="2270954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3421928" y="3331869"/>
            <a:ext cx="5348143" cy="1173739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04261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0"/>
            <a:ext cx="1590520" cy="1590520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1716250" y="781014"/>
            <a:ext cx="9896630" cy="14246"/>
          </a:xfrm>
          <a:prstGeom prst="line">
            <a:avLst/>
          </a:prstGeom>
          <a:ln w="3492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0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3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3" y="2150755"/>
            <a:ext cx="5183188" cy="410146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B60A1-E4D7-4132-860E-96CAA7A17121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2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DC18-6D69-4E3C-BCF8-6B0E78CCD08B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905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78FC-B892-4B4A-88D1-9A4563B08448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74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6"/>
            <a:ext cx="3932237" cy="487489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84A7D-87F8-4995-B31A-76428261B7B5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381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0A91E-2BE4-4572-846D-D7D6320DE5EF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37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1" r:id="rId2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fld id="{F391926C-248B-4D27-88E3-60679EE4039D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11"/>
            <a:ext cx="2072640" cy="145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F4B9EE-FF10-4BBA-A87A-1D3139D1AAE3}" type="datetime1">
              <a:rPr lang="en-US" smtClean="0">
                <a:latin typeface="Arial" charset="0"/>
                <a:ea typeface="ＭＳ Ｐゴシック" pitchFamily="-16" charset="-128"/>
              </a:rPr>
              <a:t>2/3/2021</a:t>
            </a:fld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C1FA3B-F0C1-4F58-90BE-DCC7501F4B28}" type="slidenum">
              <a:rPr lang="en-US" smtClean="0">
                <a:latin typeface="Arial" charset="0"/>
                <a:ea typeface="ＭＳ Ｐゴシック" pitchFamily="-16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27688"/>
            <a:ext cx="1072353" cy="105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9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2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A256A2C-4698-4D73-BD17-C47353980A9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-16" charset="-128"/>
              </a:rPr>
              <a:t>2/3/2021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-16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507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rgbClr val="1B1E7A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1B1E7A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1B1E7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1B1E7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1B1E7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1B1E7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fld id="{00D5D71D-7DFD-4A11-8497-2D8BDB304867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-1918"/>
            <a:ext cx="1242062" cy="11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6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17E84-DC0B-4AA0-B62C-74CE4B8DE55E}" type="datetime1">
              <a:rPr lang="en-US" smtClean="0"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3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7" r:id="rId7"/>
    <p:sldLayoutId id="2147483742" r:id="rId8"/>
    <p:sldLayoutId id="2147483743" r:id="rId9"/>
    <p:sldLayoutId id="2147483744" r:id="rId10"/>
    <p:sldLayoutId id="2147483745" r:id="rId11"/>
    <p:sldLayoutId id="2147483741" r:id="rId12"/>
    <p:sldLayoutId id="214748374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6.xml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4" Type="http://schemas.openxmlformats.org/officeDocument/2006/relationships/chart" Target="../charts/char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5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4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4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5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sus.gov/RDO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5407" y="796015"/>
            <a:ext cx="88411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1000"/>
              </a:spcBef>
            </a:pP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 and Houston Area Demographic Characteristics and Trends</a:t>
            </a:r>
            <a:endParaRPr lang="en-US" sz="28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42053" y="5513768"/>
            <a:ext cx="8507894" cy="1344232"/>
            <a:chOff x="318052" y="5513768"/>
            <a:chExt cx="8507894" cy="134423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6554992" y="6467475"/>
              <a:ext cx="2270954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28941BB-CD0F-4F06-8C3E-953A7940280B}"/>
              </a:ext>
            </a:extLst>
          </p:cNvPr>
          <p:cNvSpPr/>
          <p:nvPr/>
        </p:nvSpPr>
        <p:spPr>
          <a:xfrm>
            <a:off x="3977535" y="3244334"/>
            <a:ext cx="43603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Texas City Managers' Association - Region VI</a:t>
            </a:r>
          </a:p>
          <a:p>
            <a:pPr algn="ctr"/>
            <a:r>
              <a:rPr lang="en-US" dirty="0"/>
              <a:t>January 22, 2021</a:t>
            </a:r>
          </a:p>
        </p:txBody>
      </p:sp>
    </p:spTree>
    <p:extLst>
      <p:ext uri="{BB962C8B-B14F-4D97-AF65-F5344CB8AC3E}">
        <p14:creationId xmlns:p14="http://schemas.microsoft.com/office/powerpoint/2010/main" val="371022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892296"/>
              </p:ext>
            </p:extLst>
          </p:nvPr>
        </p:nvGraphicFramePr>
        <p:xfrm>
          <a:off x="2133600" y="1432542"/>
          <a:ext cx="8077202" cy="459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3886">
                  <a:extLst>
                    <a:ext uri="{9D8B030D-6E8A-4147-A177-3AD203B41FA5}">
                      <a16:colId xmlns:a16="http://schemas.microsoft.com/office/drawing/2014/main" val="525756818"/>
                    </a:ext>
                  </a:extLst>
                </a:gridCol>
                <a:gridCol w="584298">
                  <a:extLst>
                    <a:ext uri="{9D8B030D-6E8A-4147-A177-3AD203B41FA5}">
                      <a16:colId xmlns:a16="http://schemas.microsoft.com/office/drawing/2014/main" val="3956983059"/>
                    </a:ext>
                  </a:extLst>
                </a:gridCol>
                <a:gridCol w="1499286">
                  <a:extLst>
                    <a:ext uri="{9D8B030D-6E8A-4147-A177-3AD203B41FA5}">
                      <a16:colId xmlns:a16="http://schemas.microsoft.com/office/drawing/2014/main" val="2723616987"/>
                    </a:ext>
                  </a:extLst>
                </a:gridCol>
                <a:gridCol w="1378074">
                  <a:extLst>
                    <a:ext uri="{9D8B030D-6E8A-4147-A177-3AD203B41FA5}">
                      <a16:colId xmlns:a16="http://schemas.microsoft.com/office/drawing/2014/main" val="598238824"/>
                    </a:ext>
                  </a:extLst>
                </a:gridCol>
                <a:gridCol w="1153886">
                  <a:extLst>
                    <a:ext uri="{9D8B030D-6E8A-4147-A177-3AD203B41FA5}">
                      <a16:colId xmlns:a16="http://schemas.microsoft.com/office/drawing/2014/main" val="3412997383"/>
                    </a:ext>
                  </a:extLst>
                </a:gridCol>
                <a:gridCol w="1153886">
                  <a:extLst>
                    <a:ext uri="{9D8B030D-6E8A-4147-A177-3AD203B41FA5}">
                      <a16:colId xmlns:a16="http://schemas.microsoft.com/office/drawing/2014/main" val="2026699358"/>
                    </a:ext>
                  </a:extLst>
                </a:gridCol>
                <a:gridCol w="1153886">
                  <a:extLst>
                    <a:ext uri="{9D8B030D-6E8A-4147-A177-3AD203B41FA5}">
                      <a16:colId xmlns:a16="http://schemas.microsoft.com/office/drawing/2014/main" val="2595499657"/>
                    </a:ext>
                  </a:extLst>
                </a:gridCol>
              </a:tblGrid>
              <a:tr h="9277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County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US Rank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2019 Population Estimate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Population</a:t>
                      </a:r>
                      <a:r>
                        <a:rPr lang="en-US" sz="1400" u="none" strike="noStrike" baseline="0" dirty="0">
                          <a:effectLst/>
                        </a:rPr>
                        <a:t> Change </a:t>
                      </a:r>
                    </a:p>
                    <a:p>
                      <a:pPr algn="ctr" fontAlgn="b"/>
                      <a:r>
                        <a:rPr lang="en-US" sz="1400" u="none" strike="noStrike" baseline="0" dirty="0">
                          <a:effectLst/>
                        </a:rPr>
                        <a:t>2018-2019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Change from Natural Increase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Change from Domestic Migration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Change from International Migration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78481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Harris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4,713,325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33,280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116.5%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-91.5%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74.8%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7172438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Collin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1,034,730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30,423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20.8%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65.6%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13.5%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39762210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Denton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887,207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28,466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19.8%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74.0%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5.8%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30926044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Travis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1,273954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27,382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32.7%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51.0%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14183867"/>
                  </a:ext>
                </a:extLst>
              </a:tr>
              <a:tr h="3163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Williamson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  590,551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24,088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15.3%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81.0%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98593721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Fort Bend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    811,688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23,607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24.4%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57.1%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18.5%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88169718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Bexar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2,003,554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22,367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56.0%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33.5%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26814583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Tarrant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  2,102,515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21,069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65.1%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88018286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Montgomery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16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    607,391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           17,621 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18.3%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76.2%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6543038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Comal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46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156,209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8,068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4.3%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94.2%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99362724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Kaufman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49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  136,154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7,875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9.4%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90.5%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-0.1%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77077208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Bell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53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  362,924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7,527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48.3%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49.8%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18785377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Hays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54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  230,191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            7,485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19.9%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76.8%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2.8%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80702678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Hidalgo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868,707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6,409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147.6%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-47.4%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-0.3%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51308238"/>
                  </a:ext>
                </a:extLst>
              </a:tr>
              <a:tr h="239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Dallas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2,635,516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6,166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345.9%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-395.5%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149.9%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3554662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745719" y="74878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Top Counties for Numeric Growth in Texas, 2018-2019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3600" y="6219572"/>
            <a:ext cx="6248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Harris, Dallas, and Hidalgo Counties had negative net migration</a:t>
            </a:r>
            <a:endParaRPr lang="en-US" sz="1100" dirty="0"/>
          </a:p>
        </p:txBody>
      </p:sp>
      <p:sp>
        <p:nvSpPr>
          <p:cNvPr id="5" name="Rectangle 4"/>
          <p:cNvSpPr/>
          <p:nvPr/>
        </p:nvSpPr>
        <p:spPr>
          <a:xfrm>
            <a:off x="1524000" y="6455484"/>
            <a:ext cx="4572000" cy="2575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 Census  Bureau, 2018 Population Estimates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3600" y="2371247"/>
            <a:ext cx="8077202" cy="239751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5567530"/>
            <a:ext cx="8077202" cy="464118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912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5719" y="74878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Top Counties for Percent Growth in Texas, 2018-2019*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4FE6A20C-36E4-4003-9A85-43A1F2A1B3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4483262"/>
              </p:ext>
            </p:extLst>
          </p:nvPr>
        </p:nvGraphicFramePr>
        <p:xfrm>
          <a:off x="1790700" y="1438713"/>
          <a:ext cx="8458200" cy="4380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7275">
                  <a:extLst>
                    <a:ext uri="{9D8B030D-6E8A-4147-A177-3AD203B41FA5}">
                      <a16:colId xmlns:a16="http://schemas.microsoft.com/office/drawing/2014/main" val="3618365980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72417622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1015821435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2286551118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1610831424"/>
                    </a:ext>
                  </a:extLst>
                </a:gridCol>
                <a:gridCol w="985100">
                  <a:extLst>
                    <a:ext uri="{9D8B030D-6E8A-4147-A177-3AD203B41FA5}">
                      <a16:colId xmlns:a16="http://schemas.microsoft.com/office/drawing/2014/main" val="1733748141"/>
                    </a:ext>
                  </a:extLst>
                </a:gridCol>
                <a:gridCol w="1129450">
                  <a:extLst>
                    <a:ext uri="{9D8B030D-6E8A-4147-A177-3AD203B41FA5}">
                      <a16:colId xmlns:a16="http://schemas.microsoft.com/office/drawing/2014/main" val="173708240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2155483443"/>
                    </a:ext>
                  </a:extLst>
                </a:gridCol>
              </a:tblGrid>
              <a:tr h="11233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County100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US Rank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2019 Population Estimate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Population Change </a:t>
                      </a:r>
                    </a:p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2018-2019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Population</a:t>
                      </a:r>
                      <a:r>
                        <a:rPr lang="en-US" sz="1400" u="none" strike="noStrike" baseline="0" dirty="0">
                          <a:effectLst/>
                        </a:rPr>
                        <a:t> Change </a:t>
                      </a:r>
                    </a:p>
                    <a:p>
                      <a:pPr algn="ctr" fontAlgn="b"/>
                      <a:r>
                        <a:rPr lang="en-US" sz="1400" u="none" strike="noStrike" baseline="0" dirty="0">
                          <a:effectLst/>
                        </a:rPr>
                        <a:t>2018-2019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</a:t>
                      </a:r>
                      <a:r>
                        <a:rPr lang="en-US" sz="1400" u="none" strike="noStrike" baseline="0" dirty="0">
                          <a:effectLst/>
                        </a:rPr>
                        <a:t> Change from Natural Increase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 Change from Domestic Migration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 Change from International Migration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8485120"/>
                  </a:ext>
                </a:extLst>
              </a:tr>
              <a:tr h="232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Kaufman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136,154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7,875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-0.1%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818557"/>
                  </a:ext>
                </a:extLst>
              </a:tr>
              <a:tr h="232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Comal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156,209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8,068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4998668"/>
                  </a:ext>
                </a:extLst>
              </a:tr>
              <a:tr h="232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Rockwall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104,915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4,369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5111107"/>
                  </a:ext>
                </a:extLst>
              </a:tr>
              <a:tr h="232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Williamson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590,551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24,088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57969331"/>
                  </a:ext>
                </a:extLst>
              </a:tr>
              <a:tr h="232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Kendall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47,431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1,828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070291"/>
                  </a:ext>
                </a:extLst>
              </a:tr>
              <a:tr h="232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Andrews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18,705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6570209"/>
                  </a:ext>
                </a:extLst>
              </a:tr>
              <a:tr h="232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Chambers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43,837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1,610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439868"/>
                  </a:ext>
                </a:extLst>
              </a:tr>
              <a:tr h="232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Parker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25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142,878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4,808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767631"/>
                  </a:ext>
                </a:extLst>
              </a:tr>
              <a:tr h="232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Hays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28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230,191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7,485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9704231"/>
                  </a:ext>
                </a:extLst>
              </a:tr>
              <a:tr h="232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Denton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32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887,207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28,466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5485350"/>
                  </a:ext>
                </a:extLst>
              </a:tr>
              <a:tr h="232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Ellis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34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184,826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5,820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16764489"/>
                  </a:ext>
                </a:extLst>
              </a:tr>
              <a:tr h="232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Waller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36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55,246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1,734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4783779"/>
                  </a:ext>
                </a:extLst>
              </a:tr>
              <a:tr h="232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Gaines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37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21,492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0687147"/>
                  </a:ext>
                </a:extLst>
              </a:tr>
              <a:tr h="232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Collin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1,034,730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30,423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1486244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3CDF97D-D3A2-44B0-9D14-CF3E19837EB6}"/>
              </a:ext>
            </a:extLst>
          </p:cNvPr>
          <p:cNvSpPr/>
          <p:nvPr/>
        </p:nvSpPr>
        <p:spPr>
          <a:xfrm>
            <a:off x="4561312" y="6473512"/>
            <a:ext cx="6248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*Among counties with populations of 10,000 or more in 2018</a:t>
            </a:r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1931F9-521F-497B-B7DD-C59494AB84DF}"/>
              </a:ext>
            </a:extLst>
          </p:cNvPr>
          <p:cNvSpPr/>
          <p:nvPr/>
        </p:nvSpPr>
        <p:spPr>
          <a:xfrm>
            <a:off x="1095375" y="6473512"/>
            <a:ext cx="4572000" cy="2575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 Census  Bureau, 2019 Population Estimates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5F8647-0ECD-413C-A8DD-F276486416DA}"/>
              </a:ext>
            </a:extLst>
          </p:cNvPr>
          <p:cNvSpPr/>
          <p:nvPr/>
        </p:nvSpPr>
        <p:spPr>
          <a:xfrm>
            <a:off x="8191500" y="2571750"/>
            <a:ext cx="1038225" cy="3247130"/>
          </a:xfrm>
          <a:prstGeom prst="rect">
            <a:avLst/>
          </a:prstGeom>
          <a:noFill/>
          <a:ln w="34925">
            <a:solidFill>
              <a:srgbClr val="BF5B09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endParaRPr lang="en-US" dirty="0">
              <a:solidFill>
                <a:srgbClr val="1F497D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93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672683" y="791884"/>
            <a:ext cx="9913340" cy="797165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Largest US Cities, 2019 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481509" y="1246802"/>
          <a:ext cx="10312397" cy="5152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160">
                  <a:extLst>
                    <a:ext uri="{9D8B030D-6E8A-4147-A177-3AD203B41FA5}">
                      <a16:colId xmlns:a16="http://schemas.microsoft.com/office/drawing/2014/main" val="1832679963"/>
                    </a:ext>
                  </a:extLst>
                </a:gridCol>
                <a:gridCol w="1252199">
                  <a:extLst>
                    <a:ext uri="{9D8B030D-6E8A-4147-A177-3AD203B41FA5}">
                      <a16:colId xmlns:a16="http://schemas.microsoft.com/office/drawing/2014/main" val="2516218643"/>
                    </a:ext>
                  </a:extLst>
                </a:gridCol>
                <a:gridCol w="993935">
                  <a:extLst>
                    <a:ext uri="{9D8B030D-6E8A-4147-A177-3AD203B41FA5}">
                      <a16:colId xmlns:a16="http://schemas.microsoft.com/office/drawing/2014/main" val="3453330191"/>
                    </a:ext>
                  </a:extLst>
                </a:gridCol>
                <a:gridCol w="815759">
                  <a:extLst>
                    <a:ext uri="{9D8B030D-6E8A-4147-A177-3AD203B41FA5}">
                      <a16:colId xmlns:a16="http://schemas.microsoft.com/office/drawing/2014/main" val="478644226"/>
                    </a:ext>
                  </a:extLst>
                </a:gridCol>
                <a:gridCol w="815759">
                  <a:extLst>
                    <a:ext uri="{9D8B030D-6E8A-4147-A177-3AD203B41FA5}">
                      <a16:colId xmlns:a16="http://schemas.microsoft.com/office/drawing/2014/main" val="4246948149"/>
                    </a:ext>
                  </a:extLst>
                </a:gridCol>
                <a:gridCol w="815759">
                  <a:extLst>
                    <a:ext uri="{9D8B030D-6E8A-4147-A177-3AD203B41FA5}">
                      <a16:colId xmlns:a16="http://schemas.microsoft.com/office/drawing/2014/main" val="591620216"/>
                    </a:ext>
                  </a:extLst>
                </a:gridCol>
                <a:gridCol w="815759">
                  <a:extLst>
                    <a:ext uri="{9D8B030D-6E8A-4147-A177-3AD203B41FA5}">
                      <a16:colId xmlns:a16="http://schemas.microsoft.com/office/drawing/2014/main" val="1477101358"/>
                    </a:ext>
                  </a:extLst>
                </a:gridCol>
                <a:gridCol w="815759">
                  <a:extLst>
                    <a:ext uri="{9D8B030D-6E8A-4147-A177-3AD203B41FA5}">
                      <a16:colId xmlns:a16="http://schemas.microsoft.com/office/drawing/2014/main" val="1603753166"/>
                    </a:ext>
                  </a:extLst>
                </a:gridCol>
                <a:gridCol w="804633">
                  <a:extLst>
                    <a:ext uri="{9D8B030D-6E8A-4147-A177-3AD203B41FA5}">
                      <a16:colId xmlns:a16="http://schemas.microsoft.com/office/drawing/2014/main" val="2311600433"/>
                    </a:ext>
                  </a:extLst>
                </a:gridCol>
                <a:gridCol w="815759">
                  <a:extLst>
                    <a:ext uri="{9D8B030D-6E8A-4147-A177-3AD203B41FA5}">
                      <a16:colId xmlns:a16="http://schemas.microsoft.com/office/drawing/2014/main" val="2926587376"/>
                    </a:ext>
                  </a:extLst>
                </a:gridCol>
                <a:gridCol w="940958">
                  <a:extLst>
                    <a:ext uri="{9D8B030D-6E8A-4147-A177-3AD203B41FA5}">
                      <a16:colId xmlns:a16="http://schemas.microsoft.com/office/drawing/2014/main" val="2839062051"/>
                    </a:ext>
                  </a:extLst>
                </a:gridCol>
                <a:gridCol w="940958">
                  <a:extLst>
                    <a:ext uri="{9D8B030D-6E8A-4147-A177-3AD203B41FA5}">
                      <a16:colId xmlns:a16="http://schemas.microsoft.com/office/drawing/2014/main" val="1567778540"/>
                    </a:ext>
                  </a:extLst>
                </a:gridCol>
              </a:tblGrid>
              <a:tr h="3921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dirty="0">
                          <a:effectLst/>
                        </a:rPr>
                        <a:t>Rank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dirty="0">
                          <a:effectLst/>
                        </a:rPr>
                        <a:t>Place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dirty="0">
                          <a:effectLst/>
                        </a:rPr>
                        <a:t>Census 2010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dirty="0">
                          <a:effectLst/>
                        </a:rPr>
                        <a:t>2011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dirty="0">
                          <a:effectLst/>
                        </a:rPr>
                        <a:t>2012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dirty="0">
                          <a:effectLst/>
                        </a:rPr>
                        <a:t>2013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dirty="0">
                          <a:effectLst/>
                        </a:rPr>
                        <a:t>2014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dirty="0">
                          <a:effectLst/>
                        </a:rPr>
                        <a:t>2015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dirty="0">
                          <a:effectLst/>
                        </a:rPr>
                        <a:t>2016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dirty="0">
                          <a:effectLst/>
                        </a:rPr>
                        <a:t>2017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dirty="0">
                          <a:effectLst/>
                        </a:rPr>
                        <a:t>2018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dirty="0">
                          <a:effectLst/>
                        </a:rPr>
                        <a:t>2019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996137896"/>
                  </a:ext>
                </a:extLst>
              </a:tr>
              <a:tr h="317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York, NY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8,175,133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8,272,948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8,346,693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8,396,091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8,433,806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8,463,049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8,469,153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8,437,478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8,390,081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8,336,817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00481915"/>
                  </a:ext>
                </a:extLst>
              </a:tr>
              <a:tr h="317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Angeles, CA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3,792,621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3,820,876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3,851,202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3,881,622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3,909,901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3,938,568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3,963,226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3,975,788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3,977,596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3,979,576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81298939"/>
                  </a:ext>
                </a:extLst>
              </a:tr>
              <a:tr h="317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Chicago, IL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2,695,598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2,708,114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2,719,141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2,725,731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2,727,066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2,724,344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2,716,723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2,711,069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2,701,423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2,693,976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50759809"/>
                  </a:ext>
                </a:extLst>
              </a:tr>
              <a:tr h="317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Houston, TX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2,099,451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2,126,032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2,161,593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2,199,391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2,241,826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2,286,908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2,309,544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2,316,750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2,318,573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2,320,268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52482039"/>
                  </a:ext>
                </a:extLst>
              </a:tr>
              <a:tr h="317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Phoenix, AZ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1,445,632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1,469,796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1,499,274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1,526,491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1,555,445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1,583,690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1,612,199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1,633,560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1,654,675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1,680,992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63060421"/>
                  </a:ext>
                </a:extLst>
              </a:tr>
              <a:tr h="317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Philadelphia, PA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1,526,006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1,540,466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1,551,824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1,558,313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1,565,460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1,571,065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1,576,051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1,580,601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1,583,592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1,584,064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16203004"/>
                  </a:ext>
                </a:extLst>
              </a:tr>
              <a:tr h="317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Antonio, TX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1,327,407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1,357,120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1,383,075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1,408,339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1,435,456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1,464,043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1,487,843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1,511,154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1,530,016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1,547,253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13529378"/>
                  </a:ext>
                </a:extLst>
              </a:tr>
              <a:tr h="317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Diego, CA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1,307,402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1,319,592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1,336,776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1,355,320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1,375,831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1,387,323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1,402,089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1,412,621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1,421,917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1,423,851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87891042"/>
                  </a:ext>
                </a:extLst>
              </a:tr>
              <a:tr h="317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Dallas, TX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1,197,816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1,218,282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1,242,115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1,258,835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1,279,098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1,301,329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1,323,916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1,342,479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1,341,802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1,343,573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46197483"/>
                  </a:ext>
                </a:extLst>
              </a:tr>
              <a:tr h="317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Jose, CA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945,942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970,369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983,530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1,001,279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1,014,273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1,025,980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1,030,242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1,032,335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1,028,020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1,021,795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99301524"/>
                  </a:ext>
                </a:extLst>
              </a:tr>
              <a:tr h="317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Austin, TX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790,390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828,459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854,482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875,003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901,170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921,114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939,447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951,553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962,469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978,908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56660567"/>
                  </a:ext>
                </a:extLst>
              </a:tr>
              <a:tr h="317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Jacksonville, FL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821,784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829,609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837,013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842,735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852,494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865,836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880,520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892,025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902,437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911,507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75081397"/>
                  </a:ext>
                </a:extLst>
              </a:tr>
              <a:tr h="317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 Worth, TX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741,206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764,142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781,046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796,073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815,057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835,356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856,177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874,809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893,216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909,585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03840337"/>
                  </a:ext>
                </a:extLst>
              </a:tr>
              <a:tr h="317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Columbus, OH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787,033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800,607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812,740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827,797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841,673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854,950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866,894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881,694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890,869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898,553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78602403"/>
                  </a:ext>
                </a:extLst>
              </a:tr>
              <a:tr h="317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Charlotte, NC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731,424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754,829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773,264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792,047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807,400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825,668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843,117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860,002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872,514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885,708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0508364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600200" y="6523476"/>
            <a:ext cx="4572000" cy="2643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US Census  Bureau, 2019 Vintage Population Estimates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7B3FC-F52A-4C3D-BF43-F2954D09CB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307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67684115"/>
              </p:ext>
            </p:extLst>
          </p:nvPr>
        </p:nvGraphicFramePr>
        <p:xfrm>
          <a:off x="1689392" y="1463686"/>
          <a:ext cx="9896631" cy="5076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931">
                  <a:extLst>
                    <a:ext uri="{9D8B030D-6E8A-4147-A177-3AD203B41FA5}">
                      <a16:colId xmlns:a16="http://schemas.microsoft.com/office/drawing/2014/main" val="4259437566"/>
                    </a:ext>
                  </a:extLst>
                </a:gridCol>
                <a:gridCol w="3685717">
                  <a:extLst>
                    <a:ext uri="{9D8B030D-6E8A-4147-A177-3AD203B41FA5}">
                      <a16:colId xmlns:a16="http://schemas.microsoft.com/office/drawing/2014/main" val="720989842"/>
                    </a:ext>
                  </a:extLst>
                </a:gridCol>
                <a:gridCol w="1223010">
                  <a:extLst>
                    <a:ext uri="{9D8B030D-6E8A-4147-A177-3AD203B41FA5}">
                      <a16:colId xmlns:a16="http://schemas.microsoft.com/office/drawing/2014/main" val="983207012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1956377176"/>
                    </a:ext>
                  </a:extLst>
                </a:gridCol>
                <a:gridCol w="1120140">
                  <a:extLst>
                    <a:ext uri="{9D8B030D-6E8A-4147-A177-3AD203B41FA5}">
                      <a16:colId xmlns:a16="http://schemas.microsoft.com/office/drawing/2014/main" val="1101011030"/>
                    </a:ext>
                  </a:extLst>
                </a:gridCol>
                <a:gridCol w="1017813">
                  <a:extLst>
                    <a:ext uri="{9D8B030D-6E8A-4147-A177-3AD203B41FA5}">
                      <a16:colId xmlns:a16="http://schemas.microsoft.com/office/drawing/2014/main" val="1716892498"/>
                    </a:ext>
                  </a:extLst>
                </a:gridCol>
                <a:gridCol w="955580">
                  <a:extLst>
                    <a:ext uri="{9D8B030D-6E8A-4147-A177-3AD203B41FA5}">
                      <a16:colId xmlns:a16="http://schemas.microsoft.com/office/drawing/2014/main" val="2910936382"/>
                    </a:ext>
                  </a:extLst>
                </a:gridCol>
              </a:tblGrid>
              <a:tr h="396741"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Roboto"/>
                        </a:rPr>
                        <a:t>Rank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Roboto"/>
                      </a:endParaRPr>
                    </a:p>
                  </a:txBody>
                  <a:tcPr marL="60960" marR="60960" marT="30480" marB="30480" anchor="b"/>
                </a:tc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Roboto"/>
                        </a:rPr>
                        <a:t>Name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Roboto"/>
                      </a:endParaRPr>
                    </a:p>
                  </a:txBody>
                  <a:tcPr marL="60960" marR="60960" marT="30480" marB="30480" anchor="b"/>
                </a:tc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Roboto"/>
                        </a:rPr>
                        <a:t>April 1, 2010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Roboto"/>
                      </a:endParaRPr>
                    </a:p>
                  </a:txBody>
                  <a:tcPr marL="60960" marR="60960" marT="30480" marB="30480" anchor="b"/>
                </a:tc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Roboto"/>
                        </a:rPr>
                        <a:t>July 1, 2018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Roboto"/>
                      </a:endParaRPr>
                    </a:p>
                  </a:txBody>
                  <a:tcPr marL="60960" marR="60960" marT="30480" marB="30480" anchor="b"/>
                </a:tc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Roboto"/>
                        </a:rPr>
                        <a:t>July 1, 2019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Roboto"/>
                      </a:endParaRPr>
                    </a:p>
                  </a:txBody>
                  <a:tcPr marL="60960" marR="60960" marT="30480" marB="30480" anchor="b"/>
                </a:tc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Roboto"/>
                        </a:rPr>
                        <a:t>Numeric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effectLst/>
                          <a:latin typeface="Roboto"/>
                        </a:rPr>
                        <a:t> Change 10-19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Roboto"/>
                      </a:endParaRPr>
                    </a:p>
                  </a:txBody>
                  <a:tcPr marL="60960" marR="60960" marT="30480" marB="30480" anchor="b"/>
                </a:tc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Roboto"/>
                        </a:rPr>
                        <a:t>Percent Change 10-19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Roboto"/>
                      </a:endParaRPr>
                    </a:p>
                  </a:txBody>
                  <a:tcPr marL="60960" marR="60960" marT="30480" marB="30480" anchor="b"/>
                </a:tc>
                <a:extLst>
                  <a:ext uri="{0D108BD9-81ED-4DB2-BD59-A6C34878D82A}">
                    <a16:rowId xmlns:a16="http://schemas.microsoft.com/office/drawing/2014/main" val="1414758493"/>
                  </a:ext>
                </a:extLst>
              </a:tr>
              <a:tr h="291691"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1</a:t>
                      </a:r>
                    </a:p>
                  </a:txBody>
                  <a:tcPr marL="60960" marR="60960" marT="30480" marB="3048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Dallas-Fort Worth-Arlington, TX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6,366,537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7,455,756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7,573,136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1,206,599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3341859"/>
                  </a:ext>
                </a:extLst>
              </a:tr>
              <a:tr h="291691"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2</a:t>
                      </a:r>
                    </a:p>
                  </a:txBody>
                  <a:tcPr marL="60960" marR="60960" marT="30480" marB="3048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Houston-The Woodlands-Sugar Land, TX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5,920,487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4,849,209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7,066,141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1,145,654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8007786"/>
                  </a:ext>
                </a:extLst>
              </a:tr>
              <a:tr h="291691"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3</a:t>
                      </a:r>
                    </a:p>
                  </a:txBody>
                  <a:tcPr marL="60960" marR="60960" marT="30480" marB="3048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Phoenix-Mesa-Chandler, AZ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4,193,129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4,849,209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4,948,203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755,074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5988985"/>
                  </a:ext>
                </a:extLst>
              </a:tr>
              <a:tr h="291691"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4</a:t>
                      </a:r>
                    </a:p>
                  </a:txBody>
                  <a:tcPr marL="60960" marR="60960" marT="30480" marB="3048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Atlanta-Sandy Springs-Alpharetta, GA 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5,286,718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6,976,147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6,020,364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733,646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9608905"/>
                  </a:ext>
                </a:extLst>
              </a:tr>
              <a:tr h="291691"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5</a:t>
                      </a:r>
                    </a:p>
                  </a:txBody>
                  <a:tcPr marL="60960" marR="60960" marT="30480" marB="3048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Washington-Arlington-Alexandria, DC-VA-MD-WV 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5,649,688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5,945,303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6,280,487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630,799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8443434"/>
                  </a:ext>
                </a:extLst>
              </a:tr>
              <a:tr h="291691"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6</a:t>
                      </a:r>
                    </a:p>
                  </a:txBody>
                  <a:tcPr marL="60960" marR="60960" marT="30480" marB="3048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Miami-Fort Lauderdale-Pompano Beach, FL 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5,566,274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6,143,837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6,166,488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600,214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8596255"/>
                  </a:ext>
                </a:extLst>
              </a:tr>
              <a:tr h="291691"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7</a:t>
                      </a:r>
                    </a:p>
                  </a:txBody>
                  <a:tcPr marL="60960" marR="60960" marT="30480" marB="3048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Seattle-Tacoma-Bellevue, WA 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3,439,808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3,935,179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3,979,845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540,037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9025150"/>
                  </a:ext>
                </a:extLst>
              </a:tr>
              <a:tr h="291691"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8</a:t>
                      </a:r>
                    </a:p>
                  </a:txBody>
                  <a:tcPr marL="60960" marR="60960" marT="30480" marB="3048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Austin-Round Rock-Georgetown, TX 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1,716,323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2,165,497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2,227,083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510,760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7055786"/>
                  </a:ext>
                </a:extLst>
              </a:tr>
              <a:tr h="291691"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9</a:t>
                      </a:r>
                    </a:p>
                  </a:txBody>
                  <a:tcPr marL="60960" marR="60960" marT="30480" marB="3048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Orlando-Kissimmee-Sanford, FL 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2,134,399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2,574,838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2,608,147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473,748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2925926"/>
                  </a:ext>
                </a:extLst>
              </a:tr>
              <a:tr h="291691"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10</a:t>
                      </a:r>
                    </a:p>
                  </a:txBody>
                  <a:tcPr marL="60960" marR="60960" marT="30480" marB="3048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Riverside-San Bernardino-Ontario, CA </a:t>
                      </a:r>
                      <a:endParaRPr lang="it-IT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4,224,948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4,612,542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4,650,631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425,683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66273993"/>
                  </a:ext>
                </a:extLst>
              </a:tr>
              <a:tr h="291691"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11</a:t>
                      </a:r>
                    </a:p>
                  </a:txBody>
                  <a:tcPr marL="60960" marR="60960" marT="30480" marB="3048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Denver-Aurora-Lakewood, CO 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2,543,608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2,931,665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2,967,239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423,631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0837458"/>
                  </a:ext>
                </a:extLst>
              </a:tr>
              <a:tr h="291691"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12</a:t>
                      </a:r>
                    </a:p>
                  </a:txBody>
                  <a:tcPr marL="60960" marR="60960" marT="30480" marB="3048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Tampa-St Petersburg-Clearwater, FL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2,783,485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3,154,649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3,194,831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411,346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9184271"/>
                  </a:ext>
                </a:extLst>
              </a:tr>
              <a:tr h="291691"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13</a:t>
                      </a:r>
                    </a:p>
                  </a:txBody>
                  <a:tcPr marL="60960" marR="60960" marT="30480" marB="3048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Antonio-New Braunfels, TX 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2,142,520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2,512,379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2,550,960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408,440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1149627"/>
                  </a:ext>
                </a:extLst>
              </a:tr>
              <a:tr h="291691"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14</a:t>
                      </a:r>
                    </a:p>
                  </a:txBody>
                  <a:tcPr marL="60960" marR="60960" marT="30480" marB="3048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Francisco-Oakland-Berkeley, CA 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4,335,593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4,726,314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4,731,803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396,210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4707977"/>
                  </a:ext>
                </a:extLst>
              </a:tr>
              <a:tr h="291691"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15</a:t>
                      </a:r>
                    </a:p>
                  </a:txBody>
                  <a:tcPr marL="60960" marR="60960" marT="30480" marB="3048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Charlotte-Concord-Gastonia, NC-SC 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2,243,963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2,592,950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2,636,883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392,920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1081135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101388" y="6407150"/>
            <a:ext cx="1090612" cy="3143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1FA3B-F0C1-4F58-90BE-DCC7501F4B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FA5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FA5D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0" y="6523476"/>
            <a:ext cx="4572000" cy="2643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US Census  Bureau, 2019 Vintage Population Estimates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689393" y="791884"/>
            <a:ext cx="9896630" cy="548295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0549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Top 15 Metros in Numeric Growth, 2010-2019 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490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43701978"/>
              </p:ext>
            </p:extLst>
          </p:nvPr>
        </p:nvGraphicFramePr>
        <p:xfrm>
          <a:off x="1550992" y="1433324"/>
          <a:ext cx="10035030" cy="4973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378">
                  <a:extLst>
                    <a:ext uri="{9D8B030D-6E8A-4147-A177-3AD203B41FA5}">
                      <a16:colId xmlns:a16="http://schemas.microsoft.com/office/drawing/2014/main" val="3553276116"/>
                    </a:ext>
                  </a:extLst>
                </a:gridCol>
                <a:gridCol w="1935632">
                  <a:extLst>
                    <a:ext uri="{9D8B030D-6E8A-4147-A177-3AD203B41FA5}">
                      <a16:colId xmlns:a16="http://schemas.microsoft.com/office/drawing/2014/main" val="2757991346"/>
                    </a:ext>
                  </a:extLst>
                </a:gridCol>
                <a:gridCol w="1672505">
                  <a:extLst>
                    <a:ext uri="{9D8B030D-6E8A-4147-A177-3AD203B41FA5}">
                      <a16:colId xmlns:a16="http://schemas.microsoft.com/office/drawing/2014/main" val="2807526533"/>
                    </a:ext>
                  </a:extLst>
                </a:gridCol>
                <a:gridCol w="1672505">
                  <a:extLst>
                    <a:ext uri="{9D8B030D-6E8A-4147-A177-3AD203B41FA5}">
                      <a16:colId xmlns:a16="http://schemas.microsoft.com/office/drawing/2014/main" val="3299370875"/>
                    </a:ext>
                  </a:extLst>
                </a:gridCol>
                <a:gridCol w="1672505">
                  <a:extLst>
                    <a:ext uri="{9D8B030D-6E8A-4147-A177-3AD203B41FA5}">
                      <a16:colId xmlns:a16="http://schemas.microsoft.com/office/drawing/2014/main" val="1611338343"/>
                    </a:ext>
                  </a:extLst>
                </a:gridCol>
                <a:gridCol w="1672505">
                  <a:extLst>
                    <a:ext uri="{9D8B030D-6E8A-4147-A177-3AD203B41FA5}">
                      <a16:colId xmlns:a16="http://schemas.microsoft.com/office/drawing/2014/main" val="2869220387"/>
                    </a:ext>
                  </a:extLst>
                </a:gridCol>
              </a:tblGrid>
              <a:tr h="29257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Geographic Area</a:t>
                      </a: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Population Estimate</a:t>
                      </a: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Change, 2018 to 2019</a:t>
                      </a: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023484"/>
                  </a:ext>
                </a:extLst>
              </a:tr>
              <a:tr h="2925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July 1, 2018</a:t>
                      </a:r>
                    </a:p>
                  </a:txBody>
                  <a:tcPr marL="6350" marR="6350" marT="635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July 1, 2019</a:t>
                      </a:r>
                    </a:p>
                  </a:txBody>
                  <a:tcPr marL="6350" marR="6350" marT="635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</a:p>
                  </a:txBody>
                  <a:tcPr marL="6350" marR="6350" marT="635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Percent</a:t>
                      </a:r>
                    </a:p>
                  </a:txBody>
                  <a:tcPr marL="6350" marR="6350" marT="635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222819"/>
                  </a:ext>
                </a:extLst>
              </a:tr>
              <a:tr h="29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Leander, TX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55,924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62,608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6,684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4527216"/>
                  </a:ext>
                </a:extLst>
              </a:tr>
              <a:tr h="29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Apex, NC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53,859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59,300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5,441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0154257"/>
                  </a:ext>
                </a:extLst>
              </a:tr>
              <a:tr h="29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Chico, CA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94,342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103,301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8,959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5369180"/>
                  </a:ext>
                </a:extLst>
              </a:tr>
              <a:tr h="29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Doral, FL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60,762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65,741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4,979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4366541"/>
                  </a:ext>
                </a:extLst>
              </a:tr>
              <a:tr h="29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Bentonville, AR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51,103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54,909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3,806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3313765"/>
                  </a:ext>
                </a:extLst>
              </a:tr>
              <a:tr h="29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Meridian, ID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106,464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114,161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7,697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7786573"/>
                  </a:ext>
                </a:extLst>
              </a:tr>
              <a:tr h="29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Georgetown, TX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74,275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79,604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5,329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1971150"/>
                  </a:ext>
                </a:extLst>
              </a:tr>
              <a:tr h="29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Buckeye, AZ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74,339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79,620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5,281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6532125"/>
                  </a:ext>
                </a:extLst>
              </a:tr>
              <a:tr h="29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Braunfels, TX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84,495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90,209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5,714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0312639"/>
                  </a:ext>
                </a:extLst>
              </a:tr>
              <a:tr h="29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Redmond, WA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67,436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71,929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4,493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89739368"/>
                  </a:ext>
                </a:extLst>
              </a:tr>
              <a:tr h="29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Frisco, TX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188,452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200,490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12,038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1202687"/>
                  </a:ext>
                </a:extLst>
              </a:tr>
              <a:tr h="29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 Myers, FL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82,229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87,103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4,874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8008477"/>
                  </a:ext>
                </a:extLst>
              </a:tr>
              <a:tr h="29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Lehi, UT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65,958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69,724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3,766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5199231"/>
                  </a:ext>
                </a:extLst>
              </a:tr>
              <a:tr h="29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Castle Rock, CO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65,000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68,484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3,484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2510280"/>
                  </a:ext>
                </a:extLst>
              </a:tr>
              <a:tr h="2925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Milpitas, CA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80,208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84,196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3,988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837751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101388" y="6407150"/>
            <a:ext cx="1090612" cy="3143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1FA3B-F0C1-4F58-90BE-DCC7501F4B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FA5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FA5D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200" y="6523478"/>
            <a:ext cx="8600440" cy="265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US Census  Bureau, 2019 Vintage Population Estimates; Note: among places with populations of 50,000 or more in 2018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672683" y="791885"/>
            <a:ext cx="9913340" cy="525112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 Fastest Growing Large Cities and Towns between 2018-2019 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366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82538E-D0DE-4A72-A9AC-0E40AB11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15AA7F-E01A-40B9-9877-8DD4B3BC5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236" y="875763"/>
            <a:ext cx="7298791" cy="5982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220AC9-A8CD-47CB-956B-C5ED88359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830" y="5791200"/>
            <a:ext cx="1114425" cy="1066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89D7CC-0AC9-4E0C-AFA2-FD078371BB91}"/>
              </a:ext>
            </a:extLst>
          </p:cNvPr>
          <p:cNvSpPr txBox="1"/>
          <p:nvPr/>
        </p:nvSpPr>
        <p:spPr>
          <a:xfrm>
            <a:off x="3163534" y="223856"/>
            <a:ext cx="567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Percent population change 2010-2019, Houston area cities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46E245-3F85-4245-90E9-2FAC3D6F0BA4}"/>
              </a:ext>
            </a:extLst>
          </p:cNvPr>
          <p:cNvSpPr/>
          <p:nvPr/>
        </p:nvSpPr>
        <p:spPr>
          <a:xfrm>
            <a:off x="1600200" y="6523478"/>
            <a:ext cx="8600440" cy="265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US Census  Bureau, 2019 Vintage Population Estimates;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474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82538E-D0DE-4A72-A9AC-0E40AB11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9D7CC-0AC9-4E0C-AFA2-FD078371BB91}"/>
              </a:ext>
            </a:extLst>
          </p:cNvPr>
          <p:cNvSpPr txBox="1"/>
          <p:nvPr/>
        </p:nvSpPr>
        <p:spPr>
          <a:xfrm>
            <a:off x="3163534" y="223856"/>
            <a:ext cx="567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Percent population change 2010-2019, Houston area cities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D0965E-3DB4-42CA-96A6-73669639E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077" y="996816"/>
            <a:ext cx="9960723" cy="5724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220AC9-A8CD-47CB-956B-C5ED88359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710" y="3556492"/>
            <a:ext cx="1114425" cy="1066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589CD3-4612-4332-A6B5-F910B58F3FD1}"/>
              </a:ext>
            </a:extLst>
          </p:cNvPr>
          <p:cNvSpPr/>
          <p:nvPr/>
        </p:nvSpPr>
        <p:spPr>
          <a:xfrm>
            <a:off x="1600200" y="6523478"/>
            <a:ext cx="8600440" cy="265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US Census  Bureau, 2019 Vintage Population Estimates;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099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164468"/>
              </p:ext>
            </p:extLst>
          </p:nvPr>
        </p:nvGraphicFramePr>
        <p:xfrm>
          <a:off x="0" y="1229777"/>
          <a:ext cx="3971263" cy="3229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8674943"/>
              </p:ext>
            </p:extLst>
          </p:nvPr>
        </p:nvGraphicFramePr>
        <p:xfrm>
          <a:off x="5135419" y="1625600"/>
          <a:ext cx="6724072" cy="3785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706585"/>
              </p:ext>
            </p:extLst>
          </p:nvPr>
        </p:nvGraphicFramePr>
        <p:xfrm>
          <a:off x="1598276" y="3632933"/>
          <a:ext cx="4581237" cy="2839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37708" y="5577784"/>
            <a:ext cx="4315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86.4% of growth has been from minority groups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89393" y="791884"/>
            <a:ext cx="9896630" cy="548295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rgbClr val="205493"/>
                </a:solidFill>
                <a:latin typeface="Century Gothic" panose="020B0502020202020204" pitchFamily="34" charset="0"/>
              </a:rPr>
              <a:t>Race/Ethnic Composition, Texas, 2010-2019</a:t>
            </a:r>
            <a:r>
              <a:rPr lang="en-US" sz="2400" noProof="0" dirty="0">
                <a:solidFill>
                  <a:srgbClr val="205493"/>
                </a:solidFill>
                <a:latin typeface="Century Gothic" panose="020B0502020202020204" pitchFamily="34" charset="0"/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20549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6472543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 2019 Population Estimates					</a:t>
            </a:r>
          </a:p>
        </p:txBody>
      </p:sp>
    </p:spTree>
    <p:extLst>
      <p:ext uri="{BB962C8B-B14F-4D97-AF65-F5344CB8AC3E}">
        <p14:creationId xmlns:p14="http://schemas.microsoft.com/office/powerpoint/2010/main" val="1889029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3" name="Chart 2"/>
          <p:cNvGraphicFramePr>
            <a:graphicFrameLocks noGrp="1"/>
          </p:cNvGraphicFramePr>
          <p:nvPr>
            <p:extLst/>
          </p:nvPr>
        </p:nvGraphicFramePr>
        <p:xfrm>
          <a:off x="1756223" y="1587421"/>
          <a:ext cx="9829800" cy="5134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ontent Placeholder 2"/>
          <p:cNvSpPr txBox="1">
            <a:spLocks/>
          </p:cNvSpPr>
          <p:nvPr/>
        </p:nvSpPr>
        <p:spPr>
          <a:xfrm>
            <a:off x="1689393" y="791884"/>
            <a:ext cx="9896630" cy="548295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rgbClr val="205493"/>
                </a:solidFill>
                <a:latin typeface="Century Gothic" panose="020B0502020202020204" pitchFamily="34" charset="0"/>
              </a:rPr>
              <a:t>Numeric Change in Age Group by Race/Ethnicity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20549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Texas, 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20549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20549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2010-2019 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580" y="6575413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US Census Bureau </a:t>
            </a:r>
            <a:r>
              <a:rPr lang="en-US" sz="1100" noProof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2019 Population Estimates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1350967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689393" y="791884"/>
            <a:ext cx="9896630" cy="548295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rgbClr val="205493"/>
                </a:solidFill>
                <a:latin typeface="Century Gothic" panose="020B0502020202020204" pitchFamily="34" charset="0"/>
              </a:rPr>
              <a:t>Annual Shares of Recent Immigrants to Texas by World Area of Birth, 2005-2015</a:t>
            </a:r>
            <a:r>
              <a:rPr lang="en-US" sz="2400" noProof="0" dirty="0">
                <a:solidFill>
                  <a:srgbClr val="205493"/>
                </a:solidFill>
                <a:latin typeface="Century Gothic" panose="020B0502020202020204" pitchFamily="34" charset="0"/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20549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0" y="6400807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US Census Bureau, American Community Survey, 1-Year PUMS</a:t>
            </a:r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348710"/>
              </p:ext>
            </p:extLst>
          </p:nvPr>
        </p:nvGraphicFramePr>
        <p:xfrm>
          <a:off x="2226400" y="1693628"/>
          <a:ext cx="6405074" cy="4832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777867" y="1394316"/>
            <a:ext cx="208409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Estimated number of international migrants to Texas</a:t>
            </a:r>
          </a:p>
          <a:p>
            <a:pPr>
              <a:defRPr/>
            </a:pP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101,588</a:t>
            </a:r>
          </a:p>
          <a:p>
            <a:pPr algn="ctr">
              <a:defRPr/>
            </a:pP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77,702</a:t>
            </a:r>
          </a:p>
          <a:p>
            <a:pPr algn="ctr">
              <a:defRPr/>
            </a:pP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endParaRPr lang="en-US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</a:rPr>
              <a:t>98,194</a:t>
            </a:r>
          </a:p>
        </p:txBody>
      </p:sp>
    </p:spTree>
    <p:extLst>
      <p:ext uri="{BB962C8B-B14F-4D97-AF65-F5344CB8AC3E}">
        <p14:creationId xmlns:p14="http://schemas.microsoft.com/office/powerpoint/2010/main" val="3467134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64001"/>
              </p:ext>
            </p:extLst>
          </p:nvPr>
        </p:nvGraphicFramePr>
        <p:xfrm>
          <a:off x="2039389" y="1381131"/>
          <a:ext cx="6975840" cy="4877937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70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6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5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93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49031">
                <a:tc>
                  <a:txBody>
                    <a:bodyPr/>
                    <a:lstStyle/>
                    <a:p>
                      <a:pPr marL="117475" indent="0" algn="l"/>
                      <a:endParaRPr lang="en-US" sz="16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2010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Population</a:t>
                      </a:r>
                      <a:endParaRPr lang="en-US" sz="1600" b="1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2020 Population*</a:t>
                      </a:r>
                      <a:endParaRPr lang="en-US" sz="1600" b="1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Numeric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Change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2010-2020</a:t>
                      </a:r>
                      <a:endParaRPr lang="en-US" sz="1600" b="1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58738" indent="0" algn="ctr"/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Percent</a:t>
                      </a:r>
                    </a:p>
                    <a:p>
                      <a:pPr marL="58738" indent="0" algn="ctr"/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Change</a:t>
                      </a:r>
                    </a:p>
                    <a:p>
                      <a:pPr marL="58738" indent="0" algn="ctr"/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2010-2020</a:t>
                      </a:r>
                      <a:endParaRPr lang="en-US" sz="16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0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United States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308,745,538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329,484,123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20,738,585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07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Texas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25,145,561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29,360,759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4,215,198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Florida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18,801,310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21,733,312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2,932,002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15.6%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California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37,253,956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39,368,078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2,114,122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North Carolina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9,535,483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10,600,823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1,065,340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Arizona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6,392,017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7,421,401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1,029,384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16.1%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Georgia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9,687,653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10,710,017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1,022,364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10.6%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35442627"/>
                  </a:ext>
                </a:extLst>
              </a:tr>
              <a:tr h="401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Washington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6,724,540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7,693,612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969,072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14.4%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Colorado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5,029,196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5,807,719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778,523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15.5%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7089043"/>
                  </a:ext>
                </a:extLst>
              </a:tr>
            </a:tbl>
          </a:graphicData>
        </a:graphic>
      </p:graphicFrame>
      <p:sp>
        <p:nvSpPr>
          <p:cNvPr id="4" name="Content Placeholder 2"/>
          <p:cNvSpPr txBox="1">
            <a:spLocks/>
          </p:cNvSpPr>
          <p:nvPr/>
        </p:nvSpPr>
        <p:spPr>
          <a:xfrm>
            <a:off x="1928123" y="976908"/>
            <a:ext cx="9896630" cy="548295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Population Growth of Select States, 2000-2020</a:t>
            </a:r>
            <a:r>
              <a:rPr lang="en-US" sz="2400" b="1" noProof="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6459867"/>
            <a:ext cx="9067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ＭＳ Ｐゴシック" pitchFamily="-16" charset="-128"/>
              </a:rPr>
              <a:t>Source: US Census Bureau</a:t>
            </a:r>
            <a:r>
              <a:rPr lang="en-US" sz="100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ＭＳ Ｐゴシック" pitchFamily="-16" charset="-128"/>
              </a:rPr>
              <a:t>, 2010 </a:t>
            </a: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ＭＳ Ｐゴシック" pitchFamily="-16" charset="-128"/>
              </a:rPr>
              <a:t>Decennial Census; *2020 Vintage </a:t>
            </a:r>
            <a:r>
              <a:rPr lang="en-US" sz="100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ＭＳ Ｐゴシック" pitchFamily="-16" charset="-128"/>
              </a:rPr>
              <a:t>population estimates - July 1 </a:t>
            </a: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ＭＳ Ｐゴシック" pitchFamily="-16" charset="-128"/>
              </a:rPr>
              <a:t>– NOT CENSUS COUNT</a:t>
            </a:r>
          </a:p>
        </p:txBody>
      </p:sp>
    </p:spTree>
    <p:extLst>
      <p:ext uri="{BB962C8B-B14F-4D97-AF65-F5344CB8AC3E}">
        <p14:creationId xmlns:p14="http://schemas.microsoft.com/office/powerpoint/2010/main" val="1811893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Total Fertility Rate for Select States, 2008-2018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2133600" y="1371600"/>
          <a:ext cx="7924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446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1871004"/>
              </p:ext>
            </p:extLst>
          </p:nvPr>
        </p:nvGraphicFramePr>
        <p:xfrm>
          <a:off x="2687782" y="1209965"/>
          <a:ext cx="7204363" cy="5357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ontent Placeholder 2"/>
          <p:cNvSpPr txBox="1">
            <a:spLocks/>
          </p:cNvSpPr>
          <p:nvPr/>
        </p:nvSpPr>
        <p:spPr>
          <a:xfrm>
            <a:off x="1689393" y="791884"/>
            <a:ext cx="9896630" cy="548295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dirty="0">
                <a:solidFill>
                  <a:srgbClr val="205493"/>
                </a:solidFill>
                <a:latin typeface="Century Gothic" panose="020B0502020202020204" pitchFamily="34" charset="0"/>
              </a:rPr>
              <a:t>Crude Birth Rates by Race/Ethnicity, Texas, 2006-2018</a:t>
            </a:r>
            <a:r>
              <a:rPr lang="en-US" sz="2400" b="1" noProof="0" dirty="0">
                <a:solidFill>
                  <a:srgbClr val="205493"/>
                </a:solidFill>
                <a:latin typeface="Century Gothic" panose="020B0502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0549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6400807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Centers for Disease Control and Prevention, National Center for Health Statistics, National Vital Statistics Report</a:t>
            </a:r>
          </a:p>
        </p:txBody>
      </p:sp>
    </p:spTree>
    <p:extLst>
      <p:ext uri="{BB962C8B-B14F-4D97-AF65-F5344CB8AC3E}">
        <p14:creationId xmlns:p14="http://schemas.microsoft.com/office/powerpoint/2010/main" val="4179767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057400" y="1676400"/>
          <a:ext cx="3825240" cy="4620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2BC1FA3B-F0C1-4F58-90BE-DCC7501F4B2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Texas Population Pyramid, 2010 and 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6506033"/>
            <a:ext cx="2457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2018 Population Estimates</a:t>
            </a: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/>
          </p:nvPr>
        </p:nvGraphicFramePr>
        <p:xfrm>
          <a:off x="6145530" y="1676400"/>
          <a:ext cx="3863340" cy="4620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81400" y="1341045"/>
            <a:ext cx="350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2010                                             2018</a:t>
            </a:r>
          </a:p>
        </p:txBody>
      </p:sp>
    </p:spTree>
    <p:extLst>
      <p:ext uri="{BB962C8B-B14F-4D97-AF65-F5344CB8AC3E}">
        <p14:creationId xmlns:p14="http://schemas.microsoft.com/office/powerpoint/2010/main" val="1874205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BC1FA3B-F0C1-4F58-90BE-DCC7501F4B2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60525" y="384407"/>
            <a:ext cx="9693275" cy="1228725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Texas White (non-Hispanic) and Hispanic Populations by Age, 2019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08801940"/>
              </p:ext>
            </p:extLst>
          </p:nvPr>
        </p:nvGraphicFramePr>
        <p:xfrm>
          <a:off x="914400" y="1479395"/>
          <a:ext cx="9067800" cy="589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57400" y="6554085"/>
            <a:ext cx="27991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Texas Demographic Center, 2018 Population Estimates</a:t>
            </a:r>
          </a:p>
        </p:txBody>
      </p:sp>
    </p:spTree>
    <p:extLst>
      <p:ext uri="{BB962C8B-B14F-4D97-AF65-F5344CB8AC3E}">
        <p14:creationId xmlns:p14="http://schemas.microsoft.com/office/powerpoint/2010/main" val="1952171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BC1FA3B-F0C1-4F58-90BE-DCC7501F4B28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414345" y="1248233"/>
          <a:ext cx="8458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1722863" y="390078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Texas Population Pyramid by Race/Ethnicity, 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01698" y="6467922"/>
            <a:ext cx="2457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2019 Population Estimates</a:t>
            </a:r>
          </a:p>
        </p:txBody>
      </p:sp>
    </p:spTree>
    <p:extLst>
      <p:ext uri="{BB962C8B-B14F-4D97-AF65-F5344CB8AC3E}">
        <p14:creationId xmlns:p14="http://schemas.microsoft.com/office/powerpoint/2010/main" val="174830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BC1FA3B-F0C1-4F58-90BE-DCC7501F4B28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414345" y="1248233"/>
          <a:ext cx="8458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1722863" y="390078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Texas Population Pyramid by Race/Ethnicity, 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01698" y="6467922"/>
            <a:ext cx="2457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2019 Population Estimates</a:t>
            </a:r>
          </a:p>
        </p:txBody>
      </p:sp>
    </p:spTree>
    <p:extLst>
      <p:ext uri="{BB962C8B-B14F-4D97-AF65-F5344CB8AC3E}">
        <p14:creationId xmlns:p14="http://schemas.microsoft.com/office/powerpoint/2010/main" val="2608526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BC1FA3B-F0C1-4F58-90BE-DCC7501F4B28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25361548"/>
              </p:ext>
            </p:extLst>
          </p:nvPr>
        </p:nvGraphicFramePr>
        <p:xfrm>
          <a:off x="1414345" y="1248233"/>
          <a:ext cx="8458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1722863" y="390078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Texas Population Pyramid by Race/Ethnicity, 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01698" y="6467922"/>
            <a:ext cx="2457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2019 Population Estimates</a:t>
            </a:r>
          </a:p>
        </p:txBody>
      </p:sp>
    </p:spTree>
    <p:extLst>
      <p:ext uri="{BB962C8B-B14F-4D97-AF65-F5344CB8AC3E}">
        <p14:creationId xmlns:p14="http://schemas.microsoft.com/office/powerpoint/2010/main" val="23363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128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Percent of population aged 25 years and older with a bachelor’s degree or higher, Census Tracts, Houston Area, 2018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7640" y="1197735"/>
            <a:ext cx="6414279" cy="5036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4158"/>
          <a:stretch/>
        </p:blipFill>
        <p:spPr>
          <a:xfrm>
            <a:off x="421640" y="3556000"/>
            <a:ext cx="2286000" cy="15052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E6C8A3-AD86-4D31-8170-43D0388A8359}"/>
              </a:ext>
            </a:extLst>
          </p:cNvPr>
          <p:cNvSpPr/>
          <p:nvPr/>
        </p:nvSpPr>
        <p:spPr>
          <a:xfrm>
            <a:off x="184597" y="6573882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5-Year Sample,  2017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70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792" y="3789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Percent of labor force in management, business, science, and arts occupations, census tracts, Houston area, 2017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0473" y="1363460"/>
            <a:ext cx="6635237" cy="5209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5953"/>
          <a:stretch/>
        </p:blipFill>
        <p:spPr>
          <a:xfrm>
            <a:off x="595716" y="3284113"/>
            <a:ext cx="2625076" cy="16729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499B83-6F5F-4C77-8F56-54CAC6855ACD}"/>
              </a:ext>
            </a:extLst>
          </p:cNvPr>
          <p:cNvSpPr/>
          <p:nvPr/>
        </p:nvSpPr>
        <p:spPr>
          <a:xfrm>
            <a:off x="184597" y="6573882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5-Year Sample,  2017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5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353" y="37897"/>
            <a:ext cx="10515600" cy="1325563"/>
          </a:xfrm>
        </p:spPr>
        <p:txBody>
          <a:bodyPr/>
          <a:lstStyle/>
          <a:p>
            <a:r>
              <a:rPr lang="en-US" dirty="0"/>
              <a:t>Housing Units Built Before 1960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4578" y="1363460"/>
            <a:ext cx="6549647" cy="5142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098EFD-4938-41A2-80C4-2C47C9152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103"/>
          <a:stretch/>
        </p:blipFill>
        <p:spPr>
          <a:xfrm>
            <a:off x="638578" y="3747752"/>
            <a:ext cx="2286000" cy="14797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2D1BE3-6F07-44DB-BE3B-3D1E68DBE092}"/>
              </a:ext>
            </a:extLst>
          </p:cNvPr>
          <p:cNvSpPr/>
          <p:nvPr/>
        </p:nvSpPr>
        <p:spPr>
          <a:xfrm>
            <a:off x="184597" y="6573882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5-Year Sample,  2017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77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76400" y="452647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Daily Growth and Components of Change, Texas, 2018-2019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25912" y="2468213"/>
            <a:ext cx="580909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/>
            <a:r>
              <a:rPr lang="en-US" altLang="en-US" dirty="0">
                <a:solidFill>
                  <a:schemeClr val="tx2"/>
                </a:solidFill>
                <a:ea typeface="Calibri" panose="020F0502020204030204" pitchFamily="34" charset="0"/>
              </a:rPr>
              <a:t>Added 367,215  between July 1, 2018 and July 1, 2019 </a:t>
            </a:r>
          </a:p>
          <a:p>
            <a:pPr defTabSz="1219170"/>
            <a:endParaRPr lang="en-US" altLang="en-US" dirty="0">
              <a:solidFill>
                <a:schemeClr val="tx2"/>
              </a:solidFill>
              <a:ea typeface="Calibri" panose="020F0502020204030204" pitchFamily="34" charset="0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2"/>
                </a:solidFill>
                <a:latin typeface="+mj-lt"/>
                <a:ea typeface="Calibri" panose="020F0502020204030204" pitchFamily="34" charset="0"/>
              </a:rPr>
              <a:t>About 1,006 people per day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tx2"/>
              </a:solidFill>
              <a:latin typeface="+mj-lt"/>
              <a:ea typeface="Calibri" panose="020F0502020204030204" pitchFamily="34" charset="0"/>
            </a:endParaRPr>
          </a:p>
          <a:p>
            <a:pPr marL="990575" lvl="1" indent="-380990" defTabSz="121917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2"/>
                </a:solidFill>
                <a:latin typeface="+mj-lt"/>
                <a:ea typeface="Calibri" panose="020F0502020204030204" pitchFamily="34" charset="0"/>
              </a:rPr>
              <a:t>About 483 persons per day from natural increase (more births than deaths)</a:t>
            </a:r>
          </a:p>
          <a:p>
            <a:pPr marL="990575" lvl="1" indent="-380990" defTabSz="1219170"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tx2"/>
              </a:solidFill>
              <a:latin typeface="+mj-lt"/>
              <a:ea typeface="Calibri" panose="020F0502020204030204" pitchFamily="34" charset="0"/>
            </a:endParaRPr>
          </a:p>
          <a:p>
            <a:pPr marL="990575" lvl="1" indent="-380990" defTabSz="121917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2"/>
                </a:solidFill>
                <a:latin typeface="+mj-lt"/>
                <a:ea typeface="Calibri" panose="020F0502020204030204" pitchFamily="34" charset="0"/>
              </a:rPr>
              <a:t>About 523 per day from net migration (178 international and 345 domestic migrants per day)</a:t>
            </a:r>
            <a:endParaRPr lang="en-US" altLang="en-US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6629401" y="1564198"/>
          <a:ext cx="4394421" cy="3996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1518357" y="6457890"/>
            <a:ext cx="5460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2019 Population Estimates					</a:t>
            </a:r>
          </a:p>
        </p:txBody>
      </p:sp>
    </p:spTree>
    <p:extLst>
      <p:ext uri="{BB962C8B-B14F-4D97-AF65-F5344CB8AC3E}">
        <p14:creationId xmlns:p14="http://schemas.microsoft.com/office/powerpoint/2010/main" val="2843122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Housing Units Built 1960-79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391" y="1325562"/>
            <a:ext cx="6684587" cy="52483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B8D3F-5357-4393-8529-20214ACA02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103"/>
          <a:stretch/>
        </p:blipFill>
        <p:spPr>
          <a:xfrm>
            <a:off x="638578" y="3747752"/>
            <a:ext cx="2286000" cy="14797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85B952-66D3-466B-A0C0-29CF360F1A28}"/>
              </a:ext>
            </a:extLst>
          </p:cNvPr>
          <p:cNvSpPr/>
          <p:nvPr/>
        </p:nvSpPr>
        <p:spPr>
          <a:xfrm>
            <a:off x="184597" y="6573882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5-Year Sample,  2017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4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Housing Units Built 1980-89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391" y="1343818"/>
            <a:ext cx="6661337" cy="5230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869248-3CDE-49DD-ABBA-1586983C5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103"/>
          <a:stretch/>
        </p:blipFill>
        <p:spPr>
          <a:xfrm>
            <a:off x="638578" y="3747752"/>
            <a:ext cx="2286000" cy="14797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D9F4E4-C881-4B60-ACF2-DE1A7248F32F}"/>
              </a:ext>
            </a:extLst>
          </p:cNvPr>
          <p:cNvSpPr/>
          <p:nvPr/>
        </p:nvSpPr>
        <p:spPr>
          <a:xfrm>
            <a:off x="184597" y="6573882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5-Year Sample,  2017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41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D2B51-915A-4759-B552-35BFC284A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897"/>
            <a:ext cx="10515600" cy="1325563"/>
          </a:xfrm>
        </p:spPr>
        <p:txBody>
          <a:bodyPr/>
          <a:lstStyle/>
          <a:p>
            <a:r>
              <a:rPr lang="en-US" dirty="0"/>
              <a:t>Housing Units Built 1990-99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625614-A1A0-4F98-866F-8A13B683A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5618" y="1363460"/>
            <a:ext cx="6643962" cy="52104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168AA-DFDA-4C2E-9E33-60F6C6CF7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62CC9-6ADD-424A-B0C4-75DA8D7749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103"/>
          <a:stretch/>
        </p:blipFill>
        <p:spPr>
          <a:xfrm>
            <a:off x="638578" y="3747752"/>
            <a:ext cx="2286000" cy="14797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F1126C-2CC6-4546-B0F0-9D8AF5744E5D}"/>
              </a:ext>
            </a:extLst>
          </p:cNvPr>
          <p:cNvSpPr/>
          <p:nvPr/>
        </p:nvSpPr>
        <p:spPr>
          <a:xfrm>
            <a:off x="184597" y="6573882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5-Year Sample,  2017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242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Housing Units Built 2000 and later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389" y="1325562"/>
            <a:ext cx="6684589" cy="5248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5103"/>
          <a:stretch/>
        </p:blipFill>
        <p:spPr>
          <a:xfrm>
            <a:off x="638578" y="3747752"/>
            <a:ext cx="2286000" cy="14797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8C5AA3-F043-4B5D-98F2-7DF2B16BF8C0}"/>
              </a:ext>
            </a:extLst>
          </p:cNvPr>
          <p:cNvSpPr/>
          <p:nvPr/>
        </p:nvSpPr>
        <p:spPr>
          <a:xfrm>
            <a:off x="184597" y="6573882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5-Year Sample,  2017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89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Percent of the population that is non-Hispanic Black, Census Tracts, Houston Area, 2017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7746" y="1325563"/>
            <a:ext cx="6606232" cy="518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5581" r="72035"/>
          <a:stretch/>
        </p:blipFill>
        <p:spPr>
          <a:xfrm>
            <a:off x="838201" y="3309870"/>
            <a:ext cx="1840606" cy="14669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F83F01-6922-438B-9BD3-6CAA06AF9EB4}"/>
              </a:ext>
            </a:extLst>
          </p:cNvPr>
          <p:cNvSpPr/>
          <p:nvPr/>
        </p:nvSpPr>
        <p:spPr>
          <a:xfrm>
            <a:off x="184597" y="6573882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5-Year Sample,  2017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903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Percent of the population that is Hispanic, Census Tracts, Houston Area, 2017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9110" y="1325563"/>
            <a:ext cx="6644868" cy="5217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5581" r="68839"/>
          <a:stretch/>
        </p:blipFill>
        <p:spPr>
          <a:xfrm>
            <a:off x="977319" y="3541690"/>
            <a:ext cx="1881791" cy="1466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B848F9-0E49-4495-965A-BF33732B65E7}"/>
              </a:ext>
            </a:extLst>
          </p:cNvPr>
          <p:cNvSpPr/>
          <p:nvPr/>
        </p:nvSpPr>
        <p:spPr>
          <a:xfrm>
            <a:off x="184597" y="6573882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5-Year Sample,  2017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475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Percent of the population that is Asian, Census Tracts, Houston Area, 2017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1063" y="1197735"/>
            <a:ext cx="6861515" cy="5376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5549" r="66239"/>
          <a:stretch/>
        </p:blipFill>
        <p:spPr>
          <a:xfrm>
            <a:off x="1228724" y="3644721"/>
            <a:ext cx="1643265" cy="14573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3B30AA-0D0B-43EA-AE29-180D2E5DC06A}"/>
              </a:ext>
            </a:extLst>
          </p:cNvPr>
          <p:cNvSpPr/>
          <p:nvPr/>
        </p:nvSpPr>
        <p:spPr>
          <a:xfrm>
            <a:off x="184597" y="6573882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5-Year Sample,  2017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2543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11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Percent of the population that commutes driving alone, Census Tracts, Houston Area, 2017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2635" y="1197734"/>
            <a:ext cx="6861515" cy="53761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2167" b="8471"/>
          <a:stretch/>
        </p:blipFill>
        <p:spPr>
          <a:xfrm>
            <a:off x="838200" y="3541690"/>
            <a:ext cx="2276475" cy="14810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E9757E-4E03-4ECD-ADED-84DA5A2122B1}"/>
              </a:ext>
            </a:extLst>
          </p:cNvPr>
          <p:cNvSpPr/>
          <p:nvPr/>
        </p:nvSpPr>
        <p:spPr>
          <a:xfrm>
            <a:off x="184597" y="6573882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5-Year Sample,  2017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7246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719" y="-1500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Percent of owner-occupied housing units valued at $500k or more, Census Tracts, Houston Area, 2017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4868" y="967302"/>
            <a:ext cx="7083380" cy="5549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9269" b="7612"/>
          <a:stretch/>
        </p:blipFill>
        <p:spPr>
          <a:xfrm>
            <a:off x="1023693" y="3429000"/>
            <a:ext cx="2295525" cy="15937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C319F7-1A6E-4EC8-AFD8-29C9DDB3CE78}"/>
              </a:ext>
            </a:extLst>
          </p:cNvPr>
          <p:cNvSpPr/>
          <p:nvPr/>
        </p:nvSpPr>
        <p:spPr>
          <a:xfrm>
            <a:off x="184597" y="6573882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5-Year Sample,  2017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94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10" y="0"/>
            <a:ext cx="10533845" cy="1017431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Percent of the population that speak English less than very well, Census Tracts, Houston Area, 2017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1990" y="1270030"/>
            <a:ext cx="6709892" cy="5257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4287"/>
          <a:stretch/>
        </p:blipFill>
        <p:spPr>
          <a:xfrm>
            <a:off x="838200" y="3428999"/>
            <a:ext cx="2276475" cy="15070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16EA0E-6B86-4CC3-A171-20D19F046541}"/>
              </a:ext>
            </a:extLst>
          </p:cNvPr>
          <p:cNvSpPr/>
          <p:nvPr/>
        </p:nvSpPr>
        <p:spPr>
          <a:xfrm>
            <a:off x="184597" y="6573882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5-Year Sample,  2017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66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3" name="Content Placeholder 8"/>
          <p:cNvGraphicFramePr>
            <a:graphicFrameLocks/>
          </p:cNvGraphicFramePr>
          <p:nvPr>
            <p:extLst/>
          </p:nvPr>
        </p:nvGraphicFramePr>
        <p:xfrm>
          <a:off x="1752601" y="1511300"/>
          <a:ext cx="8607425" cy="4895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ontent Placeholder 2"/>
          <p:cNvSpPr txBox="1">
            <a:spLocks/>
          </p:cNvSpPr>
          <p:nvPr/>
        </p:nvSpPr>
        <p:spPr>
          <a:xfrm>
            <a:off x="1752600" y="873391"/>
            <a:ext cx="9896630" cy="548295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rgbClr val="205493"/>
                </a:solidFill>
                <a:latin typeface="Century Gothic" panose="020B0502020202020204" pitchFamily="34" charset="0"/>
              </a:rPr>
              <a:t>Components of Population Change, 2010-2019</a:t>
            </a:r>
            <a:r>
              <a:rPr lang="en-US" sz="2400" noProof="0" dirty="0">
                <a:solidFill>
                  <a:srgbClr val="205493"/>
                </a:solidFill>
                <a:latin typeface="Century Gothic" panose="020B0502020202020204" pitchFamily="34" charset="0"/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20549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6459867"/>
            <a:ext cx="9067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ＭＳ Ｐゴシック" pitchFamily="-16" charset="-128"/>
              </a:rPr>
              <a:t>Source: US Census Bureau, 2019 Vintage population estimates</a:t>
            </a:r>
          </a:p>
        </p:txBody>
      </p:sp>
    </p:spTree>
    <p:extLst>
      <p:ext uri="{BB962C8B-B14F-4D97-AF65-F5344CB8AC3E}">
        <p14:creationId xmlns:p14="http://schemas.microsoft.com/office/powerpoint/2010/main" val="1809328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65621C-1C19-435F-94B9-D3C84AD3D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40</a:t>
            </a:fld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03E3ED4-12DD-49FA-AF77-14F9CFD26F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5614738"/>
              </p:ext>
            </p:extLst>
          </p:nvPr>
        </p:nvGraphicFramePr>
        <p:xfrm>
          <a:off x="1598109" y="1553143"/>
          <a:ext cx="7584688" cy="4803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89924DA1-22A4-4E35-B8E2-D626C4420EBF}"/>
              </a:ext>
            </a:extLst>
          </p:cNvPr>
          <p:cNvSpPr/>
          <p:nvPr/>
        </p:nvSpPr>
        <p:spPr>
          <a:xfrm>
            <a:off x="1598108" y="804542"/>
            <a:ext cx="1003261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rgbClr val="205493"/>
                </a:solidFill>
                <a:latin typeface="Century Gothic" panose="020B0502020202020204" pitchFamily="34" charset="0"/>
              </a:rPr>
              <a:t>Educational Attainment by Race/Ethnicity Adults Aged 25 Years and Older, Texas,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47066E-CF55-4C0B-96FB-3FA2804EBADA}"/>
              </a:ext>
            </a:extLst>
          </p:cNvPr>
          <p:cNvSpPr/>
          <p:nvPr/>
        </p:nvSpPr>
        <p:spPr>
          <a:xfrm>
            <a:off x="449580" y="6575413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US Census Bureau 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American Community Survey, 2019 1-Year Estimates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21777911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Percent of Civilian Labor Force by Occupation, Texas, 2007, 2017 and 2017-2017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0" y="6477001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Sample, 2007, 2017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/>
          </p:nvPr>
        </p:nvGraphicFramePr>
        <p:xfrm>
          <a:off x="1829635" y="1607554"/>
          <a:ext cx="8458200" cy="466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71722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Percent Distribution of Educational Attainment of Persons Aged 25 Years and Older, Texas, 2008, 2011, and 2015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1185945"/>
              </p:ext>
            </p:extLst>
          </p:nvPr>
        </p:nvGraphicFramePr>
        <p:xfrm>
          <a:off x="1981200" y="1066801"/>
          <a:ext cx="8055770" cy="5170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1524000" y="6400801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Samples, 2008-2015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6864438" y="3886200"/>
            <a:ext cx="69761" cy="1690352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25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179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Percent of the Population Aged-25 Years and Older with a Bachelor’s Degree or Higher by Race/Ethnicity, Texas, 2007 and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43</a:t>
            </a:fld>
            <a:endParaRPr lang="en-US" dirty="0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2450781" y="1371601"/>
          <a:ext cx="7620000" cy="4817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1524000" y="6498595"/>
            <a:ext cx="5943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US Census Bureau, ACS 1-Year Estimates, 2007, 2017</a:t>
            </a:r>
            <a:endParaRPr lang="en-US" sz="11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800" y="2438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53%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3276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62%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27520" y="378050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38%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42959" y="1447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64%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4617" y="1379650"/>
            <a:ext cx="1889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 in percent</a:t>
            </a:r>
          </a:p>
        </p:txBody>
      </p:sp>
      <p:cxnSp>
        <p:nvCxnSpPr>
          <p:cNvPr id="11" name="Straight Arrow Connector 10"/>
          <p:cNvCxnSpPr>
            <a:endCxn id="10" idx="1"/>
          </p:cNvCxnSpPr>
          <p:nvPr/>
        </p:nvCxnSpPr>
        <p:spPr>
          <a:xfrm flipV="1">
            <a:off x="6224227" y="1632467"/>
            <a:ext cx="2218733" cy="393137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686097" y="1981201"/>
            <a:ext cx="549922" cy="1308453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224226" y="2025604"/>
            <a:ext cx="862374" cy="1620329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667876" y="2025603"/>
            <a:ext cx="1556351" cy="52629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7698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725486" y="870324"/>
            <a:ext cx="9896630" cy="548295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0549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Projected Population, Texas, 2010-2030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1FA3B-F0C1-4F58-90BE-DCC7501F4B2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3" y="6489550"/>
            <a:ext cx="43973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Texas Demographic Center, 2014 and 2018 Population Projections</a:t>
            </a:r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/>
          </p:nvPr>
        </p:nvGraphicFramePr>
        <p:xfrm>
          <a:off x="217449" y="1069103"/>
          <a:ext cx="11404667" cy="5284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715884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6165F-6FB9-403F-A107-3640D44E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858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Projected population for Houston area counties, 2020-2050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A15DDEC-D87B-4059-AC36-8C55D1EE1E4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0071616"/>
              </p:ext>
            </p:extLst>
          </p:nvPr>
        </p:nvGraphicFramePr>
        <p:xfrm>
          <a:off x="838199" y="1187605"/>
          <a:ext cx="10474713" cy="4912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E6B2A-A7AB-4FAA-A89C-F6D7FA990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F28D1B-E510-4E51-8830-781B60DFA095}"/>
              </a:ext>
            </a:extLst>
          </p:cNvPr>
          <p:cNvSpPr txBox="1"/>
          <p:nvPr/>
        </p:nvSpPr>
        <p:spPr>
          <a:xfrm>
            <a:off x="1676403" y="6489550"/>
            <a:ext cx="3861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Texas Demographic Center, 2018 Population Projections</a:t>
            </a:r>
          </a:p>
        </p:txBody>
      </p:sp>
    </p:spTree>
    <p:extLst>
      <p:ext uri="{BB962C8B-B14F-4D97-AF65-F5344CB8AC3E}">
        <p14:creationId xmlns:p14="http://schemas.microsoft.com/office/powerpoint/2010/main" val="7469568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6165F-6FB9-403F-A107-3640D44E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858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Projected population for Houston area counties, 2020-2050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A15DDEC-D87B-4059-AC36-8C55D1EE1E4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74292983"/>
              </p:ext>
            </p:extLst>
          </p:nvPr>
        </p:nvGraphicFramePr>
        <p:xfrm>
          <a:off x="838199" y="1187605"/>
          <a:ext cx="10474713" cy="4912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E6B2A-A7AB-4FAA-A89C-F6D7FA990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F28D1B-E510-4E51-8830-781B60DFA095}"/>
              </a:ext>
            </a:extLst>
          </p:cNvPr>
          <p:cNvSpPr txBox="1"/>
          <p:nvPr/>
        </p:nvSpPr>
        <p:spPr>
          <a:xfrm>
            <a:off x="1676403" y="6489550"/>
            <a:ext cx="3861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Texas Demographic Center, 2018 Population Projections</a:t>
            </a:r>
          </a:p>
        </p:txBody>
      </p:sp>
    </p:spTree>
    <p:extLst>
      <p:ext uri="{BB962C8B-B14F-4D97-AF65-F5344CB8AC3E}">
        <p14:creationId xmlns:p14="http://schemas.microsoft.com/office/powerpoint/2010/main" val="36660529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7B3FC-F52A-4C3D-BF43-F2954D09CB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0" y="6478321"/>
            <a:ext cx="876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8513" marR="0" lvl="0" indent="-798513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Source: Texas Demographic Center, 2018 Vintage Population Projections, 2010-2015 Migration Scenario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25486" y="870324"/>
            <a:ext cx="9896630" cy="548295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0549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Population Projections by Race/Ethnicity, Texas, 2010-2030 </a:t>
            </a:r>
          </a:p>
        </p:txBody>
      </p:sp>
      <p:graphicFrame>
        <p:nvGraphicFramePr>
          <p:cNvPr id="6" name="Content Placeholder 7"/>
          <p:cNvGraphicFramePr>
            <a:graphicFrameLocks/>
          </p:cNvGraphicFramePr>
          <p:nvPr>
            <p:extLst/>
          </p:nvPr>
        </p:nvGraphicFramePr>
        <p:xfrm>
          <a:off x="1600200" y="1511300"/>
          <a:ext cx="10021916" cy="466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516317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1716250" y="1032141"/>
            <a:ext cx="9896630" cy="548295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noProof="0" dirty="0">
                <a:solidFill>
                  <a:srgbClr val="205493"/>
                </a:solidFill>
                <a:latin typeface="Century Gothic" panose="020B0502020202020204" pitchFamily="34" charset="0"/>
              </a:rPr>
              <a:t>U.S. Response Rates to the 2020 Census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0549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99.98% of all housing units and addresses nationwide were enumerated.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2020 Self-Response Rate of 67.0% surpassed 2010 Self-Response Rate of 66.5%.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32.9% housing units enumerated through Non-Response Follow-Up (NRFU).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24.1% of NRFU workload enumerated through proxy (landlord, neighbor, etc.).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5.6% of address nationwide (13.9% of NRFU workload) resolved using administrative records</a:t>
            </a:r>
          </a:p>
          <a:p>
            <a:pPr lvl="1"/>
            <a:endParaRPr lang="en-US" sz="16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0"/>
            <a:ext cx="1590520" cy="159052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716250" y="781014"/>
            <a:ext cx="9896630" cy="14246"/>
          </a:xfrm>
          <a:prstGeom prst="line">
            <a:avLst/>
          </a:prstGeom>
          <a:ln w="3492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12420" y="6474982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6287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7B3FC-F52A-4C3D-BF43-F2954D09CB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725486" y="873391"/>
            <a:ext cx="9896630" cy="548295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0549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2020 Census Total Response</a:t>
            </a:r>
            <a:r>
              <a:rPr lang="en-US" sz="2400" b="1" dirty="0">
                <a:solidFill>
                  <a:srgbClr val="205493"/>
                </a:solidFill>
                <a:latin typeface="Century Gothic" panose="020B0502020202020204" pitchFamily="34" charset="0"/>
              </a:rPr>
              <a:t> in Texas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99B1DE-C5C4-4A3C-8F2A-690487CDEDC8}"/>
              </a:ext>
            </a:extLst>
          </p:cNvPr>
          <p:cNvSpPr/>
          <p:nvPr/>
        </p:nvSpPr>
        <p:spPr>
          <a:xfrm>
            <a:off x="950259" y="1840025"/>
            <a:ext cx="3639670" cy="3549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Total Response Rate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Self-Response Rate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+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NRFU Enumerated Rate</a:t>
            </a:r>
          </a:p>
          <a:p>
            <a:pPr algn="ctr">
              <a:spcAft>
                <a:spcPts val="1600"/>
              </a:spcAft>
            </a:pPr>
            <a:br>
              <a:rPr lang="en-US" dirty="0">
                <a:latin typeface="Century Gothic" panose="020B0502020202020204" pitchFamily="34" charset="0"/>
              </a:rPr>
            </a:b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Texas Response Rate:</a:t>
            </a:r>
          </a:p>
          <a:p>
            <a:pPr algn="ctr">
              <a:spcAft>
                <a:spcPts val="1600"/>
              </a:spcAft>
            </a:pPr>
            <a:r>
              <a:rPr lang="en-US" dirty="0">
                <a:latin typeface="Century Gothic" panose="020B0502020202020204" pitchFamily="34" charset="0"/>
              </a:rPr>
              <a:t>99.9% = 62.8% + 37.1% </a:t>
            </a: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1026" name="Picture 2" descr="https://lh5.googleusercontent.com/YkcQOBNi_j5otg8JYV5nQcHgPxzE15zxipH_bHWBBjaOTCe1Ny2sv75ySDuVpLzVoWLyVkLwyqMUx6Xk2lH-KATu3tKGj_6GbyatS50rEWS-kJ19u-uwD3QTYoLawUo1k3ztpcqnms4">
            <a:extLst>
              <a:ext uri="{FF2B5EF4-FFF2-40B4-BE49-F238E27FC236}">
                <a16:creationId xmlns:a16="http://schemas.microsoft.com/office/drawing/2014/main" id="{BC06E010-32A9-4FBD-A517-652892B7D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069" y="1574881"/>
            <a:ext cx="7064842" cy="478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AA0A6E-EBA7-4ECB-905A-79500A0D4E8E}"/>
              </a:ext>
            </a:extLst>
          </p:cNvPr>
          <p:cNvSpPr/>
          <p:nvPr/>
        </p:nvSpPr>
        <p:spPr>
          <a:xfrm>
            <a:off x="4589929" y="6122894"/>
            <a:ext cx="6929718" cy="16136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59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619750" y="3186310"/>
            <a:ext cx="5391150" cy="77559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Estimated Percent of Total Net-Migrant Flows to and From Texas and Other States, 2019</a:t>
            </a:r>
          </a:p>
        </p:txBody>
      </p:sp>
      <p:sp>
        <p:nvSpPr>
          <p:cNvPr id="6" name="Rectangle 5"/>
          <p:cNvSpPr/>
          <p:nvPr/>
        </p:nvSpPr>
        <p:spPr>
          <a:xfrm>
            <a:off x="6934200" y="6550967"/>
            <a:ext cx="5943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US Census Bureau, 2019 ACS Migration Flows, 2019</a:t>
            </a:r>
            <a:endParaRPr lang="en-US" sz="11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CE69CE3-1A81-416B-A7CB-0455703036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3231568"/>
              </p:ext>
            </p:extLst>
          </p:nvPr>
        </p:nvGraphicFramePr>
        <p:xfrm>
          <a:off x="990600" y="128572"/>
          <a:ext cx="8029575" cy="6653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378185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1716250" y="1032141"/>
            <a:ext cx="9896630" cy="548295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noProof="0" dirty="0">
                <a:solidFill>
                  <a:srgbClr val="205493"/>
                </a:solidFill>
                <a:latin typeface="Century Gothic" panose="020B0502020202020204" pitchFamily="34" charset="0"/>
              </a:rPr>
              <a:t>Not all rates are created equal.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0549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Self response rates, total response rates, enumeration rate, NRFU completion rates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br>
              <a:rPr lang="en-US" sz="2000" dirty="0">
                <a:latin typeface="Century Gothic" panose="020B0502020202020204" pitchFamily="34" charset="0"/>
              </a:rPr>
            </a:br>
            <a:r>
              <a:rPr lang="en-US" sz="2400" dirty="0">
                <a:latin typeface="Century Gothic" panose="020B0502020202020204" pitchFamily="34" charset="0"/>
              </a:rPr>
              <a:t>What we do know: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Texas self-response rate still lags 2010 rate: 62.0% vs. 64.4%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Self-response rates vary across the state.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Enumeration does not mean count. 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Self-response yields the most accurate census data. </a:t>
            </a:r>
            <a:endParaRPr lang="en-US" sz="14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0"/>
            <a:ext cx="1590520" cy="159052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716250" y="781014"/>
            <a:ext cx="9896630" cy="14246"/>
          </a:xfrm>
          <a:prstGeom prst="line">
            <a:avLst/>
          </a:prstGeom>
          <a:ln w="3492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12420" y="6474982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6483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48p59DfVwd7qbL2bns1to2kpG21s_m00DtNMYRwBRTziNBpRznDr1CJB7dNofbJ4djLtm15p-dTE7agUVdZ5xoJvGEHiYApvQRjOE-ICtOpz8ePIWr0GSZjaQ8CAMzl6DrK37zCcoNM">
            <a:extLst>
              <a:ext uri="{FF2B5EF4-FFF2-40B4-BE49-F238E27FC236}">
                <a16:creationId xmlns:a16="http://schemas.microsoft.com/office/drawing/2014/main" id="{23FB9ADA-C039-405A-92BF-0FBC9D871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1"/>
          <a:stretch/>
        </p:blipFill>
        <p:spPr bwMode="auto">
          <a:xfrm>
            <a:off x="4769168" y="1300713"/>
            <a:ext cx="6843712" cy="534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7B3FC-F52A-4C3D-BF43-F2954D09CB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716250" y="873391"/>
            <a:ext cx="9896630" cy="548295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0549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2020 Census Response Across Texas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17446C-1D11-4B2B-9DB2-79BAAFE397C5}"/>
              </a:ext>
            </a:extLst>
          </p:cNvPr>
          <p:cNvSpPr/>
          <p:nvPr/>
        </p:nvSpPr>
        <p:spPr>
          <a:xfrm>
            <a:off x="1716250" y="1787768"/>
            <a:ext cx="3546032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</a:pPr>
            <a:r>
              <a:rPr lang="en-US" dirty="0">
                <a:latin typeface="Century Gothic" panose="020B0502020202020204" pitchFamily="34" charset="0"/>
              </a:rPr>
              <a:t>Self-Response Rates among Texas Counties ranged from 75.8% in Fort Bend County to 18.6% in Edwards County.</a:t>
            </a:r>
          </a:p>
          <a:p>
            <a:pPr>
              <a:spcAft>
                <a:spcPts val="1600"/>
              </a:spcAft>
            </a:pPr>
            <a:r>
              <a:rPr lang="en-US" dirty="0">
                <a:latin typeface="Century Gothic" panose="020B0502020202020204" pitchFamily="34" charset="0"/>
              </a:rPr>
              <a:t>29/254 (11%) Counties met or surpassed their 2010 SRR.</a:t>
            </a:r>
          </a:p>
          <a:p>
            <a:pPr>
              <a:spcAft>
                <a:spcPts val="1600"/>
              </a:spcAft>
            </a:pPr>
            <a:r>
              <a:rPr lang="en-US" dirty="0">
                <a:latin typeface="Century Gothic" panose="020B0502020202020204" pitchFamily="34" charset="0"/>
              </a:rPr>
              <a:t>283/1221 (23%) Places/Cities met or surpassed their 2010 SRR.</a:t>
            </a:r>
          </a:p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A10924-F2BB-4A0C-A3A2-E9DCED74BCFC}"/>
              </a:ext>
            </a:extLst>
          </p:cNvPr>
          <p:cNvSpPr/>
          <p:nvPr/>
        </p:nvSpPr>
        <p:spPr>
          <a:xfrm>
            <a:off x="9123218" y="1122218"/>
            <a:ext cx="2489662" cy="1392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86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1716250" y="1032141"/>
            <a:ext cx="9896630" cy="548295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noProof="0" dirty="0">
                <a:solidFill>
                  <a:srgbClr val="205493"/>
                </a:solidFill>
                <a:latin typeface="Century Gothic" panose="020B0502020202020204" pitchFamily="34" charset="0"/>
              </a:rPr>
              <a:t>TDC Analysis of Census Tracts with Self-Response Rates in Bottom 20% as of 9/28/20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0549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Texas has </a:t>
            </a:r>
            <a:r>
              <a:rPr lang="en-US" sz="2000" b="1" dirty="0">
                <a:latin typeface="Century Gothic" panose="020B0502020202020204" pitchFamily="34" charset="0"/>
              </a:rPr>
              <a:t>1347 census tracts</a:t>
            </a:r>
            <a:r>
              <a:rPr lang="en-US" sz="2000" dirty="0">
                <a:latin typeface="Century Gothic" panose="020B0502020202020204" pitchFamily="34" charset="0"/>
              </a:rPr>
              <a:t> with self-response rates </a:t>
            </a:r>
            <a:r>
              <a:rPr lang="en-US" sz="2000" b="1" dirty="0">
                <a:latin typeface="Century Gothic" panose="020B0502020202020204" pitchFamily="34" charset="0"/>
              </a:rPr>
              <a:t>below 50%</a:t>
            </a:r>
            <a:r>
              <a:rPr lang="en-US" sz="2000" dirty="0">
                <a:latin typeface="Century Gothic" panose="020B0502020202020204" pitchFamily="34" charset="0"/>
              </a:rPr>
              <a:t> (bottom 20% of self-response rates across all Texas census tracts) </a:t>
            </a:r>
            <a:endParaRPr lang="en-US" sz="18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These lower responding CTs are distributed across the state, in 231 of 254 counties. However, there are more census tracts in the lower NRFU completion ACOs, specifically </a:t>
            </a:r>
            <a:r>
              <a:rPr lang="en-US" sz="2000" b="1" dirty="0">
                <a:latin typeface="Century Gothic" panose="020B0502020202020204" pitchFamily="34" charset="0"/>
              </a:rPr>
              <a:t>Laredo, Fort Bend, Lubbock, </a:t>
            </a:r>
            <a:r>
              <a:rPr lang="en-US" sz="2000" dirty="0">
                <a:latin typeface="Century Gothic" panose="020B0502020202020204" pitchFamily="34" charset="0"/>
              </a:rPr>
              <a:t>and </a:t>
            </a:r>
            <a:r>
              <a:rPr lang="en-US" sz="2000" b="1" dirty="0">
                <a:latin typeface="Century Gothic" panose="020B0502020202020204" pitchFamily="34" charset="0"/>
              </a:rPr>
              <a:t>El Paso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  <a:endParaRPr lang="en-US" sz="1800" dirty="0">
              <a:latin typeface="Century Gothic" panose="020B0502020202020204" pitchFamily="34" charset="0"/>
            </a:endParaRPr>
          </a:p>
          <a:p>
            <a:r>
              <a:rPr lang="en-US" sz="2000" b="1" dirty="0">
                <a:latin typeface="Century Gothic" panose="020B0502020202020204" pitchFamily="34" charset="0"/>
              </a:rPr>
              <a:t>47.9%</a:t>
            </a:r>
            <a:r>
              <a:rPr lang="en-US" sz="2000" dirty="0">
                <a:latin typeface="Century Gothic" panose="020B0502020202020204" pitchFamily="34" charset="0"/>
              </a:rPr>
              <a:t> of these CTs have </a:t>
            </a:r>
            <a:r>
              <a:rPr lang="en-US" sz="2000" b="1" dirty="0">
                <a:latin typeface="Century Gothic" panose="020B0502020202020204" pitchFamily="34" charset="0"/>
              </a:rPr>
              <a:t>majority (&gt;50%) Hispanic </a:t>
            </a:r>
            <a:r>
              <a:rPr lang="en-US" sz="2000" dirty="0">
                <a:latin typeface="Century Gothic" panose="020B0502020202020204" pitchFamily="34" charset="0"/>
              </a:rPr>
              <a:t>populations and </a:t>
            </a:r>
            <a:r>
              <a:rPr lang="en-US" sz="2000" b="1" dirty="0">
                <a:latin typeface="Century Gothic" panose="020B0502020202020204" pitchFamily="34" charset="0"/>
              </a:rPr>
              <a:t>55.9%</a:t>
            </a:r>
            <a:r>
              <a:rPr lang="en-US" sz="2000" dirty="0">
                <a:latin typeface="Century Gothic" panose="020B0502020202020204" pitchFamily="34" charset="0"/>
              </a:rPr>
              <a:t> have a </a:t>
            </a:r>
            <a:r>
              <a:rPr lang="en-US" sz="2000" b="1" dirty="0">
                <a:latin typeface="Century Gothic" panose="020B0502020202020204" pitchFamily="34" charset="0"/>
              </a:rPr>
              <a:t>greater share of Hispanics</a:t>
            </a:r>
            <a:r>
              <a:rPr lang="en-US" sz="2000" dirty="0">
                <a:latin typeface="Century Gothic" panose="020B0502020202020204" pitchFamily="34" charset="0"/>
              </a:rPr>
              <a:t> than their state share (&gt;40%).</a:t>
            </a:r>
            <a:endParaRPr lang="en-US" sz="1800" dirty="0">
              <a:latin typeface="Century Gothic" panose="020B0502020202020204" pitchFamily="34" charset="0"/>
            </a:endParaRPr>
          </a:p>
          <a:p>
            <a:r>
              <a:rPr lang="en-US" sz="2000" b="1" dirty="0">
                <a:latin typeface="Century Gothic" panose="020B0502020202020204" pitchFamily="34" charset="0"/>
              </a:rPr>
              <a:t>5%</a:t>
            </a:r>
            <a:r>
              <a:rPr lang="en-US" sz="2000" dirty="0">
                <a:latin typeface="Century Gothic" panose="020B0502020202020204" pitchFamily="34" charset="0"/>
              </a:rPr>
              <a:t> of these CTs have </a:t>
            </a:r>
            <a:r>
              <a:rPr lang="en-US" sz="2000" b="1" dirty="0">
                <a:latin typeface="Century Gothic" panose="020B0502020202020204" pitchFamily="34" charset="0"/>
              </a:rPr>
              <a:t>majority (&gt;50%) African American</a:t>
            </a:r>
            <a:r>
              <a:rPr lang="en-US" sz="2000" dirty="0">
                <a:latin typeface="Century Gothic" panose="020B0502020202020204" pitchFamily="34" charset="0"/>
              </a:rPr>
              <a:t> populations and </a:t>
            </a:r>
            <a:r>
              <a:rPr lang="en-US" sz="2000" b="1" dirty="0">
                <a:latin typeface="Century Gothic" panose="020B0502020202020204" pitchFamily="34" charset="0"/>
              </a:rPr>
              <a:t>35.3%</a:t>
            </a:r>
            <a:r>
              <a:rPr lang="en-US" sz="2000" dirty="0">
                <a:latin typeface="Century Gothic" panose="020B0502020202020204" pitchFamily="34" charset="0"/>
              </a:rPr>
              <a:t> have a </a:t>
            </a:r>
            <a:r>
              <a:rPr lang="en-US" sz="2000" b="1" dirty="0">
                <a:latin typeface="Century Gothic" panose="020B0502020202020204" pitchFamily="34" charset="0"/>
              </a:rPr>
              <a:t>greater share of Blacks</a:t>
            </a:r>
            <a:r>
              <a:rPr lang="en-US" sz="2000" dirty="0">
                <a:latin typeface="Century Gothic" panose="020B0502020202020204" pitchFamily="34" charset="0"/>
              </a:rPr>
              <a:t> than their state share (&gt;12%).</a:t>
            </a:r>
            <a:endParaRPr lang="en-US" sz="1800" dirty="0">
              <a:latin typeface="Century Gothic" panose="020B0502020202020204" pitchFamily="34" charset="0"/>
            </a:endParaRPr>
          </a:p>
          <a:p>
            <a:r>
              <a:rPr lang="en-US" sz="2000" b="1" dirty="0">
                <a:latin typeface="Century Gothic" panose="020B0502020202020204" pitchFamily="34" charset="0"/>
              </a:rPr>
              <a:t>77.1%</a:t>
            </a:r>
            <a:r>
              <a:rPr lang="en-US" sz="2000" dirty="0">
                <a:latin typeface="Century Gothic" panose="020B0502020202020204" pitchFamily="34" charset="0"/>
              </a:rPr>
              <a:t> of these CTs greater shares than the Texas share of </a:t>
            </a:r>
            <a:r>
              <a:rPr lang="en-US" sz="2000" b="1" dirty="0">
                <a:latin typeface="Century Gothic" panose="020B0502020202020204" pitchFamily="34" charset="0"/>
              </a:rPr>
              <a:t>Hispanic and/or Black</a:t>
            </a:r>
            <a:r>
              <a:rPr lang="en-US" sz="2000" dirty="0">
                <a:latin typeface="Century Gothic" panose="020B0502020202020204" pitchFamily="34" charset="0"/>
              </a:rPr>
              <a:t> populations. </a:t>
            </a:r>
            <a:endParaRPr lang="en-US" sz="12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0"/>
            <a:ext cx="1590520" cy="159052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716250" y="781014"/>
            <a:ext cx="9896630" cy="14246"/>
          </a:xfrm>
          <a:prstGeom prst="line">
            <a:avLst/>
          </a:prstGeom>
          <a:ln w="3492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12420" y="6474982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6798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1716250" y="1032141"/>
            <a:ext cx="9896630" cy="548295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 noProof="0" dirty="0">
                <a:solidFill>
                  <a:srgbClr val="205493"/>
                </a:solidFill>
                <a:latin typeface="Century Gothic" panose="020B0502020202020204" pitchFamily="34" charset="0"/>
              </a:rPr>
              <a:t>Areas of Concern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0549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Communities of color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Under-represented groups in administrative records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Areas with low internet access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Off-campus college students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Public perception of the Census Bureau and its data</a:t>
            </a:r>
          </a:p>
          <a:p>
            <a:endParaRPr lang="en-US" sz="12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0"/>
            <a:ext cx="1590520" cy="159052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716250" y="781014"/>
            <a:ext cx="9896630" cy="14246"/>
          </a:xfrm>
          <a:prstGeom prst="line">
            <a:avLst/>
          </a:prstGeom>
          <a:ln w="3492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12420" y="6474982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6001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3200" y="451624"/>
            <a:ext cx="8675370" cy="914400"/>
          </a:xfrm>
        </p:spPr>
        <p:txBody>
          <a:bodyPr>
            <a:normAutofit/>
          </a:bodyPr>
          <a:lstStyle/>
          <a:p>
            <a:r>
              <a:rPr lang="en-US" sz="3200" dirty="0"/>
              <a:t>Redistricting 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1190" y="1511216"/>
            <a:ext cx="8458200" cy="48951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Apportionment File sent to POTUS on </a:t>
            </a:r>
            <a:r>
              <a:rPr lang="en-US" strike="sngStrike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12/31/2020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- now</a:t>
            </a:r>
            <a:r>
              <a:rPr lang="en-US" strike="sngStrike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earliest - 3/6/2021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Redistricting Data File (Public Law 94-171 File) received by the Governor no later than </a:t>
            </a:r>
            <a:r>
              <a:rPr lang="en-US" strike="sngStrike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April 1, 2021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now unknown</a:t>
            </a:r>
            <a:endParaRPr lang="en-US" strike="sngStrike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PL 94-171 released to states in groups of 8 states per week, with one week prior notice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PL 94-171 File to include: 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Race, Hispanic origin, 18 and older, occupancy status, and group quarters by type.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Data available at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  <a:hlinkClick r:id="rId3"/>
              </a:rPr>
              <a:t>WWW.CENSUS.GOV/RDO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16622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53162" y="1717344"/>
            <a:ext cx="5816325" cy="3222170"/>
            <a:chOff x="2819400" y="1905006"/>
            <a:chExt cx="6194121" cy="3428581"/>
          </a:xfrm>
        </p:grpSpPr>
        <p:sp>
          <p:nvSpPr>
            <p:cNvPr id="9" name="Rectangle 8"/>
            <p:cNvSpPr/>
            <p:nvPr/>
          </p:nvSpPr>
          <p:spPr>
            <a:xfrm>
              <a:off x="2819400" y="1905006"/>
              <a:ext cx="4300659" cy="818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buNone/>
              </a:pPr>
              <a:r>
                <a:rPr lang="en-US" sz="4400" dirty="0">
                  <a:solidFill>
                    <a:schemeClr val="accent5">
                      <a:lumMod val="50000"/>
                    </a:schemeClr>
                  </a:solidFill>
                  <a:latin typeface="+mj-lt"/>
                </a:rPr>
                <a:t>Lloyd Potter, PhD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159701" y="2877393"/>
              <a:ext cx="5853820" cy="2456194"/>
              <a:chOff x="1600524" y="3504238"/>
              <a:chExt cx="5853819" cy="245619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524" y="5419306"/>
                <a:ext cx="380534" cy="380536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122976" y="3504238"/>
                <a:ext cx="5331367" cy="245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(210) 458-6530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LloydPotter@UTSA.edu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Demographics.Texas.gov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@TexasDemography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5478" y="4240534"/>
              <a:ext cx="367960" cy="36796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842055" y="5513768"/>
            <a:ext cx="8492573" cy="1344232"/>
            <a:chOff x="318052" y="5513768"/>
            <a:chExt cx="8492573" cy="134423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6486525" y="6467475"/>
              <a:ext cx="2324100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utoShape 2" descr="Image result for telephone icon vector"/>
          <p:cNvSpPr>
            <a:spLocks noChangeAspect="1" noChangeArrowheads="1"/>
          </p:cNvSpPr>
          <p:nvPr/>
        </p:nvSpPr>
        <p:spPr bwMode="auto">
          <a:xfrm>
            <a:off x="3353553" y="3172111"/>
            <a:ext cx="290141" cy="25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Image result for telephone icon vector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64" y="2719896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3556270" y="3342781"/>
            <a:ext cx="390195" cy="39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38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CFD7B3FC-F52A-4C3D-BF43-F2954D09CBBE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898" y="853522"/>
            <a:ext cx="6297412" cy="5500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477" y="6320831"/>
            <a:ext cx="10555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254061"/>
                </a:solidFill>
                <a:latin typeface="Century Gothic" panose="020B0502020202020204" pitchFamily="34" charset="0"/>
              </a:rPr>
              <a:t>Population growth is not evenly distributed across the state</a:t>
            </a:r>
          </a:p>
        </p:txBody>
      </p:sp>
      <p:grpSp>
        <p:nvGrpSpPr>
          <p:cNvPr id="43" name="Group 4"/>
          <p:cNvGrpSpPr>
            <a:grpSpLocks noChangeAspect="1"/>
          </p:cNvGrpSpPr>
          <p:nvPr/>
        </p:nvGrpSpPr>
        <p:grpSpPr bwMode="auto">
          <a:xfrm>
            <a:off x="9208654" y="903529"/>
            <a:ext cx="2707638" cy="2178970"/>
            <a:chOff x="11184" y="7850"/>
            <a:chExt cx="3411" cy="2745"/>
          </a:xfrm>
        </p:grpSpPr>
        <p:sp>
          <p:nvSpPr>
            <p:cNvPr id="4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184" y="8496"/>
              <a:ext cx="3411" cy="2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11188" y="7850"/>
              <a:ext cx="81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7"/>
            <p:cNvSpPr>
              <a:spLocks noChangeArrowheads="1"/>
            </p:cNvSpPr>
            <p:nvPr/>
          </p:nvSpPr>
          <p:spPr bwMode="auto">
            <a:xfrm>
              <a:off x="11188" y="8547"/>
              <a:ext cx="513" cy="257"/>
            </a:xfrm>
            <a:prstGeom prst="rect">
              <a:avLst/>
            </a:prstGeom>
            <a:solidFill>
              <a:srgbClr val="FFFF73"/>
            </a:solidFill>
            <a:ln w="11113">
              <a:solidFill>
                <a:srgbClr val="82828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47" name="Rectangle 8"/>
            <p:cNvSpPr>
              <a:spLocks noChangeArrowheads="1"/>
            </p:cNvSpPr>
            <p:nvPr/>
          </p:nvSpPr>
          <p:spPr bwMode="auto">
            <a:xfrm>
              <a:off x="11793" y="8580"/>
              <a:ext cx="1416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10,000 or less</a:t>
              </a:r>
              <a:endPara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9"/>
            <p:cNvSpPr>
              <a:spLocks noChangeArrowheads="1"/>
            </p:cNvSpPr>
            <p:nvPr/>
          </p:nvSpPr>
          <p:spPr bwMode="auto">
            <a:xfrm>
              <a:off x="11188" y="8896"/>
              <a:ext cx="513" cy="257"/>
            </a:xfrm>
            <a:prstGeom prst="rect">
              <a:avLst/>
            </a:prstGeom>
            <a:solidFill>
              <a:srgbClr val="A3FF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49" name="Rectangle 10"/>
            <p:cNvSpPr>
              <a:spLocks noChangeArrowheads="1"/>
            </p:cNvSpPr>
            <p:nvPr/>
          </p:nvSpPr>
          <p:spPr bwMode="auto">
            <a:xfrm>
              <a:off x="11188" y="8896"/>
              <a:ext cx="513" cy="257"/>
            </a:xfrm>
            <a:prstGeom prst="rect">
              <a:avLst/>
            </a:prstGeom>
            <a:noFill/>
            <a:ln w="11113">
              <a:solidFill>
                <a:srgbClr val="828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50" name="Rectangle 11"/>
            <p:cNvSpPr>
              <a:spLocks noChangeArrowheads="1"/>
            </p:cNvSpPr>
            <p:nvPr/>
          </p:nvSpPr>
          <p:spPr bwMode="auto">
            <a:xfrm>
              <a:off x="11793" y="8929"/>
              <a:ext cx="157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10,001 - 50,000</a:t>
              </a:r>
              <a:endPara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12"/>
            <p:cNvSpPr>
              <a:spLocks noChangeArrowheads="1"/>
            </p:cNvSpPr>
            <p:nvPr/>
          </p:nvSpPr>
          <p:spPr bwMode="auto">
            <a:xfrm>
              <a:off x="11188" y="9245"/>
              <a:ext cx="513" cy="257"/>
            </a:xfrm>
            <a:prstGeom prst="rect">
              <a:avLst/>
            </a:prstGeom>
            <a:solidFill>
              <a:srgbClr val="78E642"/>
            </a:solidFill>
            <a:ln w="11113">
              <a:solidFill>
                <a:srgbClr val="82828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52" name="Rectangle 13"/>
            <p:cNvSpPr>
              <a:spLocks noChangeArrowheads="1"/>
            </p:cNvSpPr>
            <p:nvPr/>
          </p:nvSpPr>
          <p:spPr bwMode="auto">
            <a:xfrm>
              <a:off x="11793" y="9276"/>
              <a:ext cx="170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50,001 - 100,000</a:t>
              </a:r>
              <a:endPara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14"/>
            <p:cNvSpPr>
              <a:spLocks noChangeArrowheads="1"/>
            </p:cNvSpPr>
            <p:nvPr/>
          </p:nvSpPr>
          <p:spPr bwMode="auto">
            <a:xfrm>
              <a:off x="11188" y="9595"/>
              <a:ext cx="513" cy="257"/>
            </a:xfrm>
            <a:prstGeom prst="rect">
              <a:avLst/>
            </a:prstGeom>
            <a:solidFill>
              <a:srgbClr val="00A884"/>
            </a:solidFill>
            <a:ln w="11113">
              <a:solidFill>
                <a:srgbClr val="82828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54" name="Rectangle 15"/>
            <p:cNvSpPr>
              <a:spLocks noChangeArrowheads="1"/>
            </p:cNvSpPr>
            <p:nvPr/>
          </p:nvSpPr>
          <p:spPr bwMode="auto">
            <a:xfrm>
              <a:off x="11793" y="9625"/>
              <a:ext cx="182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100,001 - 500,000</a:t>
              </a:r>
              <a:endPara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16"/>
            <p:cNvSpPr>
              <a:spLocks noChangeArrowheads="1"/>
            </p:cNvSpPr>
            <p:nvPr/>
          </p:nvSpPr>
          <p:spPr bwMode="auto">
            <a:xfrm>
              <a:off x="11188" y="9942"/>
              <a:ext cx="513" cy="257"/>
            </a:xfrm>
            <a:prstGeom prst="rect">
              <a:avLst/>
            </a:prstGeom>
            <a:solidFill>
              <a:srgbClr val="7AB6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56" name="Rectangle 17"/>
            <p:cNvSpPr>
              <a:spLocks noChangeArrowheads="1"/>
            </p:cNvSpPr>
            <p:nvPr/>
          </p:nvSpPr>
          <p:spPr bwMode="auto">
            <a:xfrm>
              <a:off x="11188" y="9942"/>
              <a:ext cx="513" cy="257"/>
            </a:xfrm>
            <a:prstGeom prst="rect">
              <a:avLst/>
            </a:prstGeom>
            <a:noFill/>
            <a:ln w="11113">
              <a:solidFill>
                <a:srgbClr val="828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57" name="Rectangle 18"/>
            <p:cNvSpPr>
              <a:spLocks noChangeArrowheads="1"/>
            </p:cNvSpPr>
            <p:nvPr/>
          </p:nvSpPr>
          <p:spPr bwMode="auto">
            <a:xfrm>
              <a:off x="11793" y="9975"/>
              <a:ext cx="201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500,001 - 1,000,000</a:t>
              </a:r>
              <a:endPara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19"/>
            <p:cNvSpPr>
              <a:spLocks noChangeArrowheads="1"/>
            </p:cNvSpPr>
            <p:nvPr/>
          </p:nvSpPr>
          <p:spPr bwMode="auto">
            <a:xfrm>
              <a:off x="11188" y="10291"/>
              <a:ext cx="513" cy="257"/>
            </a:xfrm>
            <a:prstGeom prst="rect">
              <a:avLst/>
            </a:prstGeom>
            <a:solidFill>
              <a:srgbClr val="7A8E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59" name="Rectangle 20"/>
            <p:cNvSpPr>
              <a:spLocks noChangeArrowheads="1"/>
            </p:cNvSpPr>
            <p:nvPr/>
          </p:nvSpPr>
          <p:spPr bwMode="auto">
            <a:xfrm>
              <a:off x="11188" y="10291"/>
              <a:ext cx="513" cy="257"/>
            </a:xfrm>
            <a:prstGeom prst="rect">
              <a:avLst/>
            </a:prstGeom>
            <a:noFill/>
            <a:ln w="11113">
              <a:solidFill>
                <a:srgbClr val="82828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60" name="Rectangle 21"/>
            <p:cNvSpPr>
              <a:spLocks noChangeArrowheads="1"/>
            </p:cNvSpPr>
            <p:nvPr/>
          </p:nvSpPr>
          <p:spPr bwMode="auto">
            <a:xfrm>
              <a:off x="11793" y="10324"/>
              <a:ext cx="268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1,000,001 - 6,000,000 plus</a:t>
              </a:r>
              <a:endPara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1882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92" t="11229" r="32560" b="44694"/>
          <a:stretch/>
        </p:blipFill>
        <p:spPr>
          <a:xfrm>
            <a:off x="924379" y="1138544"/>
            <a:ext cx="6160770" cy="5719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3004" b="26364"/>
          <a:stretch/>
        </p:blipFill>
        <p:spPr>
          <a:xfrm>
            <a:off x="5825293" y="5350380"/>
            <a:ext cx="2889008" cy="1405890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 rot="21366823">
            <a:off x="4543832" y="3134819"/>
            <a:ext cx="1441813" cy="1726906"/>
          </a:xfrm>
          <a:prstGeom prst="triangle">
            <a:avLst/>
          </a:prstGeom>
          <a:noFill/>
          <a:ln w="38100">
            <a:solidFill>
              <a:schemeClr val="accent2"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4200891" y="2615632"/>
            <a:ext cx="1135780" cy="3330341"/>
          </a:xfrm>
          <a:custGeom>
            <a:avLst/>
            <a:gdLst>
              <a:gd name="connsiteX0" fmla="*/ 0 w 1020216"/>
              <a:gd name="connsiteY0" fmla="*/ 3295291 h 3295291"/>
              <a:gd name="connsiteX1" fmla="*/ 34506 w 1020216"/>
              <a:gd name="connsiteY1" fmla="*/ 3209027 h 3295291"/>
              <a:gd name="connsiteX2" fmla="*/ 69011 w 1020216"/>
              <a:gd name="connsiteY2" fmla="*/ 3157268 h 3295291"/>
              <a:gd name="connsiteX3" fmla="*/ 86264 w 1020216"/>
              <a:gd name="connsiteY3" fmla="*/ 3105510 h 3295291"/>
              <a:gd name="connsiteX4" fmla="*/ 155276 w 1020216"/>
              <a:gd name="connsiteY4" fmla="*/ 3001993 h 3295291"/>
              <a:gd name="connsiteX5" fmla="*/ 189781 w 1020216"/>
              <a:gd name="connsiteY5" fmla="*/ 2950234 h 3295291"/>
              <a:gd name="connsiteX6" fmla="*/ 224287 w 1020216"/>
              <a:gd name="connsiteY6" fmla="*/ 2898476 h 3295291"/>
              <a:gd name="connsiteX7" fmla="*/ 276045 w 1020216"/>
              <a:gd name="connsiteY7" fmla="*/ 2743200 h 3295291"/>
              <a:gd name="connsiteX8" fmla="*/ 293298 w 1020216"/>
              <a:gd name="connsiteY8" fmla="*/ 2691442 h 3295291"/>
              <a:gd name="connsiteX9" fmla="*/ 327804 w 1020216"/>
              <a:gd name="connsiteY9" fmla="*/ 2553419 h 3295291"/>
              <a:gd name="connsiteX10" fmla="*/ 345057 w 1020216"/>
              <a:gd name="connsiteY10" fmla="*/ 2501661 h 3295291"/>
              <a:gd name="connsiteX11" fmla="*/ 362310 w 1020216"/>
              <a:gd name="connsiteY11" fmla="*/ 2432649 h 3295291"/>
              <a:gd name="connsiteX12" fmla="*/ 379562 w 1020216"/>
              <a:gd name="connsiteY12" fmla="*/ 2380891 h 3295291"/>
              <a:gd name="connsiteX13" fmla="*/ 396815 w 1020216"/>
              <a:gd name="connsiteY13" fmla="*/ 2311880 h 3295291"/>
              <a:gd name="connsiteX14" fmla="*/ 483079 w 1020216"/>
              <a:gd name="connsiteY14" fmla="*/ 2242868 h 3295291"/>
              <a:gd name="connsiteX15" fmla="*/ 586596 w 1020216"/>
              <a:gd name="connsiteY15" fmla="*/ 2173857 h 3295291"/>
              <a:gd name="connsiteX16" fmla="*/ 621102 w 1020216"/>
              <a:gd name="connsiteY16" fmla="*/ 2018582 h 3295291"/>
              <a:gd name="connsiteX17" fmla="*/ 638355 w 1020216"/>
              <a:gd name="connsiteY17" fmla="*/ 1966823 h 3295291"/>
              <a:gd name="connsiteX18" fmla="*/ 672861 w 1020216"/>
              <a:gd name="connsiteY18" fmla="*/ 1828800 h 3295291"/>
              <a:gd name="connsiteX19" fmla="*/ 724619 w 1020216"/>
              <a:gd name="connsiteY19" fmla="*/ 1621766 h 3295291"/>
              <a:gd name="connsiteX20" fmla="*/ 741872 w 1020216"/>
              <a:gd name="connsiteY20" fmla="*/ 1552755 h 3295291"/>
              <a:gd name="connsiteX21" fmla="*/ 776378 w 1020216"/>
              <a:gd name="connsiteY21" fmla="*/ 1500997 h 3295291"/>
              <a:gd name="connsiteX22" fmla="*/ 793630 w 1020216"/>
              <a:gd name="connsiteY22" fmla="*/ 1449238 h 3295291"/>
              <a:gd name="connsiteX23" fmla="*/ 862642 w 1020216"/>
              <a:gd name="connsiteY23" fmla="*/ 1345721 h 3295291"/>
              <a:gd name="connsiteX24" fmla="*/ 914400 w 1020216"/>
              <a:gd name="connsiteY24" fmla="*/ 862642 h 3295291"/>
              <a:gd name="connsiteX25" fmla="*/ 983411 w 1020216"/>
              <a:gd name="connsiteY25" fmla="*/ 741872 h 3295291"/>
              <a:gd name="connsiteX26" fmla="*/ 1017917 w 1020216"/>
              <a:gd name="connsiteY26" fmla="*/ 621102 h 3295291"/>
              <a:gd name="connsiteX27" fmla="*/ 1017917 w 1020216"/>
              <a:gd name="connsiteY27" fmla="*/ 0 h 329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20216" h="3295291">
                <a:moveTo>
                  <a:pt x="0" y="3295291"/>
                </a:moveTo>
                <a:cubicBezTo>
                  <a:pt x="11502" y="3266536"/>
                  <a:pt x="20656" y="3236727"/>
                  <a:pt x="34506" y="3209027"/>
                </a:cubicBezTo>
                <a:cubicBezTo>
                  <a:pt x="43779" y="3190481"/>
                  <a:pt x="59738" y="3175814"/>
                  <a:pt x="69011" y="3157268"/>
                </a:cubicBezTo>
                <a:cubicBezTo>
                  <a:pt x="77144" y="3141002"/>
                  <a:pt x="77432" y="3121407"/>
                  <a:pt x="86264" y="3105510"/>
                </a:cubicBezTo>
                <a:cubicBezTo>
                  <a:pt x="106404" y="3069258"/>
                  <a:pt x="132272" y="3036499"/>
                  <a:pt x="155276" y="3001993"/>
                </a:cubicBezTo>
                <a:lnTo>
                  <a:pt x="189781" y="2950234"/>
                </a:lnTo>
                <a:lnTo>
                  <a:pt x="224287" y="2898476"/>
                </a:lnTo>
                <a:lnTo>
                  <a:pt x="276045" y="2743200"/>
                </a:lnTo>
                <a:cubicBezTo>
                  <a:pt x="281796" y="2725947"/>
                  <a:pt x="288887" y="2709085"/>
                  <a:pt x="293298" y="2691442"/>
                </a:cubicBezTo>
                <a:cubicBezTo>
                  <a:pt x="304800" y="2645434"/>
                  <a:pt x="312807" y="2598409"/>
                  <a:pt x="327804" y="2553419"/>
                </a:cubicBezTo>
                <a:cubicBezTo>
                  <a:pt x="333555" y="2536166"/>
                  <a:pt x="340061" y="2519147"/>
                  <a:pt x="345057" y="2501661"/>
                </a:cubicBezTo>
                <a:cubicBezTo>
                  <a:pt x="351571" y="2478861"/>
                  <a:pt x="355796" y="2455449"/>
                  <a:pt x="362310" y="2432649"/>
                </a:cubicBezTo>
                <a:cubicBezTo>
                  <a:pt x="367306" y="2415163"/>
                  <a:pt x="374566" y="2398377"/>
                  <a:pt x="379562" y="2380891"/>
                </a:cubicBezTo>
                <a:cubicBezTo>
                  <a:pt x="386076" y="2358092"/>
                  <a:pt x="387474" y="2333674"/>
                  <a:pt x="396815" y="2311880"/>
                </a:cubicBezTo>
                <a:cubicBezTo>
                  <a:pt x="430686" y="2232848"/>
                  <a:pt x="421054" y="2277326"/>
                  <a:pt x="483079" y="2242868"/>
                </a:cubicBezTo>
                <a:cubicBezTo>
                  <a:pt x="519331" y="2222728"/>
                  <a:pt x="586596" y="2173857"/>
                  <a:pt x="586596" y="2173857"/>
                </a:cubicBezTo>
                <a:cubicBezTo>
                  <a:pt x="625435" y="2057340"/>
                  <a:pt x="580616" y="2200765"/>
                  <a:pt x="621102" y="2018582"/>
                </a:cubicBezTo>
                <a:cubicBezTo>
                  <a:pt x="625047" y="2000829"/>
                  <a:pt x="633944" y="1984466"/>
                  <a:pt x="638355" y="1966823"/>
                </a:cubicBezTo>
                <a:lnTo>
                  <a:pt x="672861" y="1828800"/>
                </a:lnTo>
                <a:cubicBezTo>
                  <a:pt x="696092" y="1689406"/>
                  <a:pt x="679051" y="1758469"/>
                  <a:pt x="724619" y="1621766"/>
                </a:cubicBezTo>
                <a:cubicBezTo>
                  <a:pt x="732117" y="1599271"/>
                  <a:pt x="732531" y="1574549"/>
                  <a:pt x="741872" y="1552755"/>
                </a:cubicBezTo>
                <a:cubicBezTo>
                  <a:pt x="750040" y="1533696"/>
                  <a:pt x="764876" y="1518250"/>
                  <a:pt x="776378" y="1500997"/>
                </a:cubicBezTo>
                <a:cubicBezTo>
                  <a:pt x="782129" y="1483744"/>
                  <a:pt x="784798" y="1465136"/>
                  <a:pt x="793630" y="1449238"/>
                </a:cubicBezTo>
                <a:cubicBezTo>
                  <a:pt x="813770" y="1412986"/>
                  <a:pt x="862642" y="1345721"/>
                  <a:pt x="862642" y="1345721"/>
                </a:cubicBezTo>
                <a:cubicBezTo>
                  <a:pt x="949971" y="1083728"/>
                  <a:pt x="851013" y="1411988"/>
                  <a:pt x="914400" y="862642"/>
                </a:cubicBezTo>
                <a:cubicBezTo>
                  <a:pt x="918937" y="823326"/>
                  <a:pt x="966279" y="776137"/>
                  <a:pt x="983411" y="741872"/>
                </a:cubicBezTo>
                <a:cubicBezTo>
                  <a:pt x="991771" y="725153"/>
                  <a:pt x="1017626" y="632741"/>
                  <a:pt x="1017917" y="621102"/>
                </a:cubicBezTo>
                <a:cubicBezTo>
                  <a:pt x="1023091" y="414133"/>
                  <a:pt x="1017917" y="207034"/>
                  <a:pt x="1017917" y="0"/>
                </a:cubicBezTo>
              </a:path>
            </a:pathLst>
          </a:custGeom>
          <a:noFill/>
          <a:ln w="79375">
            <a:solidFill>
              <a:schemeClr val="bg1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Interstate 35 mark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225" y="2160984"/>
            <a:ext cx="258306" cy="25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689393" y="791884"/>
            <a:ext cx="9896630" cy="548295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Total Estimated Population by County, Texas, 2019</a:t>
            </a:r>
            <a:r>
              <a:rPr lang="en-US" sz="2400" noProof="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2" y="6510049"/>
            <a:ext cx="30604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2019 Population Estimates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8996DA-331C-4ECE-963E-9D1CD91E90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71" t="31860" r="36218" b="55503"/>
          <a:stretch/>
        </p:blipFill>
        <p:spPr>
          <a:xfrm>
            <a:off x="7893976" y="1506126"/>
            <a:ext cx="3821384" cy="384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1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689393" y="791884"/>
            <a:ext cx="9896630" cy="548295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rgbClr val="205493"/>
                </a:solidFill>
                <a:latin typeface="Century Gothic" panose="020B0502020202020204" pitchFamily="34" charset="0"/>
              </a:rPr>
              <a:t>Estimated Numeric Change, Texas Counties, 2010-2019</a:t>
            </a:r>
            <a:r>
              <a:rPr lang="en-US" sz="2400" noProof="0" dirty="0">
                <a:solidFill>
                  <a:srgbClr val="205493"/>
                </a:solidFill>
                <a:latin typeface="Century Gothic" panose="020B0502020202020204" pitchFamily="34" charset="0"/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205493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16191" y="1351556"/>
            <a:ext cx="2971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104 counties lost population over the 9 year period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39" y="6624880"/>
            <a:ext cx="30893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2019 Population Estimates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-5044" t="-8062" b="21970"/>
          <a:stretch/>
        </p:blipFill>
        <p:spPr>
          <a:xfrm>
            <a:off x="5344524" y="4832272"/>
            <a:ext cx="3036394" cy="1915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992" t="11501" r="32372" b="44558"/>
          <a:stretch/>
        </p:blipFill>
        <p:spPr>
          <a:xfrm>
            <a:off x="243290" y="1185289"/>
            <a:ext cx="6146899" cy="5672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2C547E-BFB9-4F37-8DC0-705F5980F0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76" t="31135" r="35416" b="56315"/>
          <a:stretch/>
        </p:blipFill>
        <p:spPr>
          <a:xfrm>
            <a:off x="7458171" y="2252825"/>
            <a:ext cx="4577878" cy="416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87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689393" y="791884"/>
            <a:ext cx="9896630" cy="548295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Estimated Percent Change, Texas Counties, 2010-2019</a:t>
            </a:r>
            <a:r>
              <a:rPr lang="en-US" sz="2400" noProof="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368" t="11773" r="34623" b="44695"/>
          <a:stretch/>
        </p:blipFill>
        <p:spPr>
          <a:xfrm>
            <a:off x="1009886" y="1354873"/>
            <a:ext cx="5487056" cy="52257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61160" y="6513931"/>
            <a:ext cx="30604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2019 Population Estimates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-4042" r="-3753" b="27884"/>
          <a:stretch/>
        </p:blipFill>
        <p:spPr>
          <a:xfrm>
            <a:off x="540678" y="4850698"/>
            <a:ext cx="2297430" cy="1596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D4E996-AA02-4BAE-B26B-287859456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207" y="2189196"/>
            <a:ext cx="3445379" cy="355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85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9ED1DF319F2048B3E62B9641678531" ma:contentTypeVersion="13" ma:contentTypeDescription="Create a new document." ma:contentTypeScope="" ma:versionID="50a7753f872e4cfca2a4b7a9a3400574">
  <xsd:schema xmlns:xsd="http://www.w3.org/2001/XMLSchema" xmlns:xs="http://www.w3.org/2001/XMLSchema" xmlns:p="http://schemas.microsoft.com/office/2006/metadata/properties" xmlns:ns3="8865c3b5-672f-488d-b474-fd2e6972fa66" xmlns:ns4="122656c6-b205-4b62-909d-389f9e348b2b" targetNamespace="http://schemas.microsoft.com/office/2006/metadata/properties" ma:root="true" ma:fieldsID="763b770c41b169756f268df9f9434cd4" ns3:_="" ns4:_="">
    <xsd:import namespace="8865c3b5-672f-488d-b474-fd2e6972fa66"/>
    <xsd:import namespace="122656c6-b205-4b62-909d-389f9e348b2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65c3b5-672f-488d-b474-fd2e6972fa6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2656c6-b205-4b62-909d-389f9e348b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6717D3-C7A6-437C-8864-D9C4D75542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1484A1-434B-4BD9-91E0-487B0D646ADF}">
  <ds:schemaRefs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122656c6-b205-4b62-909d-389f9e348b2b"/>
    <ds:schemaRef ds:uri="http://schemas.microsoft.com/office/infopath/2007/PartnerControls"/>
    <ds:schemaRef ds:uri="http://schemas.openxmlformats.org/package/2006/metadata/core-properties"/>
    <ds:schemaRef ds:uri="8865c3b5-672f-488d-b474-fd2e6972fa66"/>
  </ds:schemaRefs>
</ds:datastoreItem>
</file>

<file path=customXml/itemProps3.xml><?xml version="1.0" encoding="utf-8"?>
<ds:datastoreItem xmlns:ds="http://schemas.openxmlformats.org/officeDocument/2006/customXml" ds:itemID="{13272F3D-D714-4AE0-B34F-BA8ECE7BB7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65c3b5-672f-488d-b474-fd2e6972fa66"/>
    <ds:schemaRef ds:uri="122656c6-b205-4b62-909d-389f9e348b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19694</TotalTime>
  <Words>2940</Words>
  <Application>Microsoft Office PowerPoint</Application>
  <PresentationFormat>Widescreen</PresentationFormat>
  <Paragraphs>990</Paragraphs>
  <Slides>55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55</vt:i4>
      </vt:variant>
    </vt:vector>
  </HeadingPairs>
  <TitlesOfParts>
    <vt:vector size="68" baseType="lpstr">
      <vt:lpstr>ＭＳ Ｐゴシック</vt:lpstr>
      <vt:lpstr>Arial</vt:lpstr>
      <vt:lpstr>Calibri</vt:lpstr>
      <vt:lpstr>Calibri Light</vt:lpstr>
      <vt:lpstr>Century Gothic</vt:lpstr>
      <vt:lpstr>Roboto</vt:lpstr>
      <vt:lpstr>Times New Roman</vt:lpstr>
      <vt:lpstr>Office Theme</vt:lpstr>
      <vt:lpstr>2_Office Theme</vt:lpstr>
      <vt:lpstr>1_Office Theme</vt:lpstr>
      <vt:lpstr>Custom Design</vt:lpstr>
      <vt:lpstr>3_Office Theme</vt:lpstr>
      <vt:lpstr>4_Office Theme</vt:lpstr>
      <vt:lpstr>PowerPoint Presentation</vt:lpstr>
      <vt:lpstr>PowerPoint Presentation</vt:lpstr>
      <vt:lpstr>Daily Growth and Components of Change, Texas, 2018-2019</vt:lpstr>
      <vt:lpstr>PowerPoint Presentation</vt:lpstr>
      <vt:lpstr>Estimated Percent of Total Net-Migrant Flows to and From Texas and Other States,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Total Fertility Rate for Select States, 2008-2018</vt:lpstr>
      <vt:lpstr>PowerPoint Presentation</vt:lpstr>
      <vt:lpstr>Texas Population Pyramid, 2010 and 2018</vt:lpstr>
      <vt:lpstr>Texas White (non-Hispanic) and Hispanic Populations by Age, 2019</vt:lpstr>
      <vt:lpstr>Texas Population Pyramid by Race/Ethnicity, 2019</vt:lpstr>
      <vt:lpstr>Texas Population Pyramid by Race/Ethnicity, 2019</vt:lpstr>
      <vt:lpstr>Texas Population Pyramid by Race/Ethnicity, 2019</vt:lpstr>
      <vt:lpstr>Percent of population aged 25 years and older with a bachelor’s degree or higher, Census Tracts, Houston Area, 2018</vt:lpstr>
      <vt:lpstr>Percent of labor force in management, business, science, and arts occupations, census tracts, Houston area, 2017</vt:lpstr>
      <vt:lpstr>Housing Units Built Before 1960</vt:lpstr>
      <vt:lpstr>Housing Units Built 1960-79</vt:lpstr>
      <vt:lpstr>Housing Units Built 1980-89</vt:lpstr>
      <vt:lpstr>Housing Units Built 1990-99</vt:lpstr>
      <vt:lpstr>Housing Units Built 2000 and later</vt:lpstr>
      <vt:lpstr>Percent of the population that is non-Hispanic Black, Census Tracts, Houston Area, 2017</vt:lpstr>
      <vt:lpstr>Percent of the population that is Hispanic, Census Tracts, Houston Area, 2017</vt:lpstr>
      <vt:lpstr>Percent of the population that is Asian, Census Tracts, Houston Area, 2017</vt:lpstr>
      <vt:lpstr>Percent of the population that commutes driving alone, Census Tracts, Houston Area, 2017</vt:lpstr>
      <vt:lpstr>Percent of owner-occupied housing units valued at $500k or more, Census Tracts, Houston Area, 2017</vt:lpstr>
      <vt:lpstr>Percent of the population that speak English less than very well, Census Tracts, Houston Area, 2017</vt:lpstr>
      <vt:lpstr>PowerPoint Presentation</vt:lpstr>
      <vt:lpstr>Percent of Civilian Labor Force by Occupation, Texas, 2007, 2017 and 2017-2017 Change</vt:lpstr>
      <vt:lpstr>Percent Distribution of Educational Attainment of Persons Aged 25 Years and Older, Texas, 2008, 2011, and 2015</vt:lpstr>
      <vt:lpstr>Percent of the Population Aged-25 Years and Older with a Bachelor’s Degree or Higher by Race/Ethnicity, Texas, 2007 and 2017</vt:lpstr>
      <vt:lpstr>PowerPoint Presentation</vt:lpstr>
      <vt:lpstr>Projected population for Houston area counties, 2020-2050</vt:lpstr>
      <vt:lpstr>Projected population for Houston area counties, 2020-2050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Redistricting Dates</vt:lpstr>
      <vt:lpstr>PowerPoint Presentation</vt:lpstr>
    </vt:vector>
  </TitlesOfParts>
  <Company>UTSA/IDSER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Alelhie Lila Valencia</dc:creator>
  <cp:lastModifiedBy>Lloyd Potter</cp:lastModifiedBy>
  <cp:revision>686</cp:revision>
  <cp:lastPrinted>2018-10-03T15:51:15Z</cp:lastPrinted>
  <dcterms:created xsi:type="dcterms:W3CDTF">2016-06-30T18:52:57Z</dcterms:created>
  <dcterms:modified xsi:type="dcterms:W3CDTF">2021-02-03T21:47:18Z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0x010100809ED1DF319F2048B3E62B9641678531</vt:lpwstr>
  </property>
</Properties>
</file>