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29"/>
  </p:notesMasterIdLst>
  <p:sldIdLst>
    <p:sldId id="781" r:id="rId10"/>
    <p:sldId id="792" r:id="rId11"/>
    <p:sldId id="674" r:id="rId12"/>
    <p:sldId id="604" r:id="rId13"/>
    <p:sldId id="677" r:id="rId14"/>
    <p:sldId id="790" r:id="rId15"/>
    <p:sldId id="791" r:id="rId16"/>
    <p:sldId id="264" r:id="rId17"/>
    <p:sldId id="259" r:id="rId18"/>
    <p:sldId id="257" r:id="rId19"/>
    <p:sldId id="798" r:id="rId20"/>
    <p:sldId id="786" r:id="rId21"/>
    <p:sldId id="787" r:id="rId22"/>
    <p:sldId id="793" r:id="rId23"/>
    <p:sldId id="795" r:id="rId24"/>
    <p:sldId id="794" r:id="rId25"/>
    <p:sldId id="796" r:id="rId26"/>
    <p:sldId id="797" r:id="rId27"/>
    <p:sldId id="789"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71" d="100"/>
          <a:sy n="171" d="100"/>
        </p:scale>
        <p:origin x="32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F35-4266-B9F1-4342188EB8E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0"/>
              <c:layout>
                <c:manualLayout>
                  <c:x val="-8.131942966588647E-2"/>
                  <c:y val="-1.0251336559001513E-2"/>
                </c:manualLayout>
              </c:layout>
              <c:tx>
                <c:rich>
                  <a:bodyPr/>
                  <a:lstStyle/>
                  <a:p>
                    <a:r>
                      <a:rPr lang="en-US" dirty="0">
                        <a:solidFill>
                          <a:schemeClr val="tx2"/>
                        </a:solidFill>
                      </a:rPr>
                      <a:t>29,360,759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manualLayout>
                <c:xMode val="edge"/>
                <c:yMode val="edge"/>
                <c:x val="9.4350486053586622E-3"/>
                <c:y val="0.35845199958040347"/>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1/28/2021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914400"/>
            <a:ext cx="8342312"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914400"/>
            <a:ext cx="85788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22275"/>
            <a:ext cx="83375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914400"/>
            <a:ext cx="7399338" cy="4162425"/>
          </a:xfrm>
        </p:spPr>
      </p:sp>
      <p:sp>
        <p:nvSpPr>
          <p:cNvPr id="3" name="Notes Placeholder 2"/>
          <p:cNvSpPr>
            <a:spLocks noGrp="1"/>
          </p:cNvSpPr>
          <p:nvPr>
            <p:ph type="body" idx="1"/>
          </p:nvPr>
        </p:nvSpPr>
        <p:spPr>
          <a:xfrm>
            <a:off x="952976" y="5275718"/>
            <a:ext cx="7680960" cy="932203"/>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14400"/>
            <a:ext cx="79819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a:t>Population projections </a:t>
            </a:r>
            <a:r>
              <a:rPr lang="en-US" baseline="0" dirty="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8034337" cy="4519613"/>
          </a:xfrm>
        </p:spPr>
      </p:sp>
      <p:sp>
        <p:nvSpPr>
          <p:cNvPr id="3" name="Notes Placeholder 2"/>
          <p:cNvSpPr>
            <a:spLocks noGrp="1"/>
          </p:cNvSpPr>
          <p:nvPr>
            <p:ph type="body" idx="1"/>
          </p:nvPr>
        </p:nvSpPr>
        <p:spPr>
          <a:xfrm>
            <a:off x="1002983" y="5434013"/>
            <a:ext cx="7680960" cy="473868"/>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914400"/>
            <a:ext cx="8412162"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demographics.texas.gov/data/decennial/2020/RedistrictingResc" TargetMode="External"/><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2944396"/>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East Texas</a:t>
            </a:r>
          </a:p>
          <a:p>
            <a:pPr algn="ctr" defTabSz="914377">
              <a:spcBef>
                <a:spcPts val="1000"/>
              </a:spcBef>
            </a:pP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2800" dirty="0">
                <a:solidFill>
                  <a:srgbClr val="4472C4">
                    <a:lumMod val="50000"/>
                  </a:srgbClr>
                </a:solidFill>
                <a:latin typeface="Calibri Light" panose="020F0302020204030204"/>
              </a:rPr>
              <a:t>Senate Redistricting Hearing </a:t>
            </a:r>
          </a:p>
          <a:p>
            <a:pPr algn="ctr" defTabSz="914377">
              <a:spcBef>
                <a:spcPts val="1000"/>
              </a:spcBef>
            </a:pPr>
            <a:r>
              <a:rPr lang="en-US" sz="2800" dirty="0">
                <a:solidFill>
                  <a:srgbClr val="4472C4">
                    <a:lumMod val="50000"/>
                  </a:srgbClr>
                </a:solidFill>
                <a:latin typeface="Calibri Light" panose="020F0302020204030204"/>
              </a:rPr>
              <a:t>January 29,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81FCEA-5DE1-4F6E-A9D6-3806A65B3E66}"/>
              </a:ext>
            </a:extLst>
          </p:cNvPr>
          <p:cNvSpPr>
            <a:spLocks noGrp="1"/>
          </p:cNvSpPr>
          <p:nvPr>
            <p:ph type="sldNum" sz="quarter" idx="12"/>
          </p:nvPr>
        </p:nvSpPr>
        <p:spPr/>
        <p:txBody>
          <a:bodyPr/>
          <a:lstStyle/>
          <a:p>
            <a:fld id="{CFD7B3FC-F52A-4C3D-BF43-F2954D09CBBE}" type="slidenum">
              <a:rPr lang="en-US" smtClean="0"/>
              <a:t>10</a:t>
            </a:fld>
            <a:endParaRPr lang="en-US" dirty="0"/>
          </a:p>
        </p:txBody>
      </p:sp>
      <p:sp>
        <p:nvSpPr>
          <p:cNvPr id="9" name="Title 1">
            <a:extLst>
              <a:ext uri="{FF2B5EF4-FFF2-40B4-BE49-F238E27FC236}">
                <a16:creationId xmlns:a16="http://schemas.microsoft.com/office/drawing/2014/main" id="{473F7CDF-2C78-483F-AA31-3670C5FEA42D}"/>
              </a:ext>
            </a:extLst>
          </p:cNvPr>
          <p:cNvSpPr>
            <a:spLocks noGrp="1"/>
          </p:cNvSpPr>
          <p:nvPr>
            <p:ph type="title" idx="4294967295"/>
          </p:nvPr>
        </p:nvSpPr>
        <p:spPr>
          <a:xfrm>
            <a:off x="1671638" y="136524"/>
            <a:ext cx="10276894" cy="660787"/>
          </a:xfrm>
        </p:spPr>
        <p:txBody>
          <a:bodyPr>
            <a:no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 East Texas, Tyler, Longview, Texarkana, Nacogdoches </a:t>
            </a:r>
          </a:p>
        </p:txBody>
      </p:sp>
      <p:pic>
        <p:nvPicPr>
          <p:cNvPr id="5" name="Picture 4">
            <a:extLst>
              <a:ext uri="{FF2B5EF4-FFF2-40B4-BE49-F238E27FC236}">
                <a16:creationId xmlns:a16="http://schemas.microsoft.com/office/drawing/2014/main" id="{734ECA5D-1C81-4E18-B2FF-A84FA5C0C1B6}"/>
              </a:ext>
            </a:extLst>
          </p:cNvPr>
          <p:cNvPicPr>
            <a:picLocks noChangeAspect="1"/>
          </p:cNvPicPr>
          <p:nvPr/>
        </p:nvPicPr>
        <p:blipFill>
          <a:blip r:embed="rId2"/>
          <a:stretch>
            <a:fillRect/>
          </a:stretch>
        </p:blipFill>
        <p:spPr>
          <a:xfrm>
            <a:off x="3581401" y="1056655"/>
            <a:ext cx="4359412" cy="5436220"/>
          </a:xfrm>
          <a:prstGeom prst="rect">
            <a:avLst/>
          </a:prstGeom>
        </p:spPr>
      </p:pic>
    </p:spTree>
    <p:extLst>
      <p:ext uri="{BB962C8B-B14F-4D97-AF65-F5344CB8AC3E}">
        <p14:creationId xmlns:p14="http://schemas.microsoft.com/office/powerpoint/2010/main" val="174038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81FCEA-5DE1-4F6E-A9D6-3806A65B3E66}"/>
              </a:ext>
            </a:extLst>
          </p:cNvPr>
          <p:cNvSpPr>
            <a:spLocks noGrp="1"/>
          </p:cNvSpPr>
          <p:nvPr>
            <p:ph type="sldNum" sz="quarter" idx="12"/>
          </p:nvPr>
        </p:nvSpPr>
        <p:spPr/>
        <p:txBody>
          <a:bodyPr/>
          <a:lstStyle/>
          <a:p>
            <a:fld id="{CFD7B3FC-F52A-4C3D-BF43-F2954D09CBBE}" type="slidenum">
              <a:rPr lang="en-US" smtClean="0"/>
              <a:t>11</a:t>
            </a:fld>
            <a:endParaRPr lang="en-US" dirty="0"/>
          </a:p>
        </p:txBody>
      </p:sp>
      <p:sp>
        <p:nvSpPr>
          <p:cNvPr id="9" name="Title 1">
            <a:extLst>
              <a:ext uri="{FF2B5EF4-FFF2-40B4-BE49-F238E27FC236}">
                <a16:creationId xmlns:a16="http://schemas.microsoft.com/office/drawing/2014/main" id="{473F7CDF-2C78-483F-AA31-3670C5FEA42D}"/>
              </a:ext>
            </a:extLst>
          </p:cNvPr>
          <p:cNvSpPr>
            <a:spLocks noGrp="1"/>
          </p:cNvSpPr>
          <p:nvPr>
            <p:ph type="title" idx="4294967295"/>
          </p:nvPr>
        </p:nvSpPr>
        <p:spPr>
          <a:xfrm>
            <a:off x="1687136" y="12539"/>
            <a:ext cx="10378294" cy="886363"/>
          </a:xfrm>
        </p:spPr>
        <p:txBody>
          <a:bodyPr>
            <a:no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 East Texas, Houston, Bryan-College Station, Beaumont, Huntsville</a:t>
            </a:r>
          </a:p>
        </p:txBody>
      </p:sp>
      <p:pic>
        <p:nvPicPr>
          <p:cNvPr id="2" name="Picture 1">
            <a:extLst>
              <a:ext uri="{FF2B5EF4-FFF2-40B4-BE49-F238E27FC236}">
                <a16:creationId xmlns:a16="http://schemas.microsoft.com/office/drawing/2014/main" id="{C65DD0EC-7D66-4902-82C0-FCE0D10F77B7}"/>
              </a:ext>
            </a:extLst>
          </p:cNvPr>
          <p:cNvPicPr>
            <a:picLocks noChangeAspect="1"/>
          </p:cNvPicPr>
          <p:nvPr/>
        </p:nvPicPr>
        <p:blipFill>
          <a:blip r:embed="rId2"/>
          <a:stretch>
            <a:fillRect/>
          </a:stretch>
        </p:blipFill>
        <p:spPr>
          <a:xfrm>
            <a:off x="2248807" y="1059708"/>
            <a:ext cx="7486207" cy="5607789"/>
          </a:xfrm>
          <a:prstGeom prst="rect">
            <a:avLst/>
          </a:prstGeom>
        </p:spPr>
      </p:pic>
    </p:spTree>
    <p:extLst>
      <p:ext uri="{BB962C8B-B14F-4D97-AF65-F5344CB8AC3E}">
        <p14:creationId xmlns:p14="http://schemas.microsoft.com/office/powerpoint/2010/main" val="192016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2" name="Title 1"/>
          <p:cNvSpPr>
            <a:spLocks noGrp="1"/>
          </p:cNvSpPr>
          <p:nvPr>
            <p:ph type="title" idx="4294967295"/>
          </p:nvPr>
        </p:nvSpPr>
        <p:spPr>
          <a:xfrm>
            <a:off x="1721009" y="221952"/>
            <a:ext cx="9845161" cy="559396"/>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by Race and Ethnicity, Texas 2010-2020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64101639"/>
              </p:ext>
            </p:extLst>
          </p:nvPr>
        </p:nvGraphicFramePr>
        <p:xfrm>
          <a:off x="838200" y="1354873"/>
          <a:ext cx="10653132" cy="50014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326915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24891"/>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726584" y="106840"/>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Change and Percent of Total Projected Change by Race/Ethnicity, 2010-2020, Texas</a:t>
            </a:r>
          </a:p>
        </p:txBody>
      </p:sp>
      <p:sp>
        <p:nvSpPr>
          <p:cNvPr id="7" name="TextBox 6"/>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404195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A9C931-627E-4032-BE97-646584785FBB}"/>
              </a:ext>
            </a:extLst>
          </p:cNvPr>
          <p:cNvSpPr>
            <a:spLocks noGrp="1"/>
          </p:cNvSpPr>
          <p:nvPr>
            <p:ph type="sldNum" sz="quarter" idx="12"/>
          </p:nvPr>
        </p:nvSpPr>
        <p:spPr/>
        <p:txBody>
          <a:bodyPr/>
          <a:lstStyle/>
          <a:p>
            <a:fld id="{CFD7B3FC-F52A-4C3D-BF43-F2954D09CBBE}" type="slidenum">
              <a:rPr lang="en-US" smtClean="0"/>
              <a:t>14</a:t>
            </a:fld>
            <a:endParaRPr lang="en-US" dirty="0"/>
          </a:p>
        </p:txBody>
      </p:sp>
      <p:pic>
        <p:nvPicPr>
          <p:cNvPr id="3" name="Picture 2">
            <a:extLst>
              <a:ext uri="{FF2B5EF4-FFF2-40B4-BE49-F238E27FC236}">
                <a16:creationId xmlns:a16="http://schemas.microsoft.com/office/drawing/2014/main" id="{084AF427-B893-439C-9E36-E7BDADB4E5DA}"/>
              </a:ext>
            </a:extLst>
          </p:cNvPr>
          <p:cNvPicPr>
            <a:picLocks noChangeAspect="1"/>
          </p:cNvPicPr>
          <p:nvPr/>
        </p:nvPicPr>
        <p:blipFill>
          <a:blip r:embed="rId2"/>
          <a:stretch>
            <a:fillRect/>
          </a:stretch>
        </p:blipFill>
        <p:spPr>
          <a:xfrm>
            <a:off x="3021165" y="959803"/>
            <a:ext cx="5589435" cy="4938393"/>
          </a:xfrm>
          <a:prstGeom prst="rect">
            <a:avLst/>
          </a:prstGeom>
        </p:spPr>
      </p:pic>
      <p:sp>
        <p:nvSpPr>
          <p:cNvPr id="4" name="Rectangle 3">
            <a:extLst>
              <a:ext uri="{FF2B5EF4-FFF2-40B4-BE49-F238E27FC236}">
                <a16:creationId xmlns:a16="http://schemas.microsoft.com/office/drawing/2014/main" id="{55732BEC-508D-4E9C-B156-DA526CA01193}"/>
              </a:ext>
            </a:extLst>
          </p:cNvPr>
          <p:cNvSpPr/>
          <p:nvPr/>
        </p:nvSpPr>
        <p:spPr>
          <a:xfrm>
            <a:off x="2077536" y="6065778"/>
            <a:ext cx="7258373" cy="369332"/>
          </a:xfrm>
          <a:prstGeom prst="rect">
            <a:avLst/>
          </a:prstGeom>
        </p:spPr>
        <p:txBody>
          <a:bodyPr wrap="square">
            <a:spAutoFit/>
          </a:bodyPr>
          <a:lstStyle/>
          <a:p>
            <a:r>
              <a:rPr lang="en-US" dirty="0">
                <a:hlinkClick r:id="rId3"/>
              </a:rPr>
              <a:t>https://demographics.texas.gov/data/decennial/2020/RedistrictingResc</a:t>
            </a:r>
            <a:r>
              <a:rPr lang="en-US" dirty="0"/>
              <a:t> </a:t>
            </a:r>
          </a:p>
        </p:txBody>
      </p:sp>
      <p:sp>
        <p:nvSpPr>
          <p:cNvPr id="5" name="Title 1">
            <a:extLst>
              <a:ext uri="{FF2B5EF4-FFF2-40B4-BE49-F238E27FC236}">
                <a16:creationId xmlns:a16="http://schemas.microsoft.com/office/drawing/2014/main" id="{A6F7B870-5664-4629-B66F-1ACC9408BB99}"/>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Tree>
    <p:extLst>
      <p:ext uri="{BB962C8B-B14F-4D97-AF65-F5344CB8AC3E}">
        <p14:creationId xmlns:p14="http://schemas.microsoft.com/office/powerpoint/2010/main" val="289448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526F5-8E0D-4C69-A455-613E6CEB297E}"/>
              </a:ext>
            </a:extLst>
          </p:cNvPr>
          <p:cNvSpPr>
            <a:spLocks noGrp="1"/>
          </p:cNvSpPr>
          <p:nvPr>
            <p:ph type="sldNum" sz="quarter" idx="12"/>
          </p:nvPr>
        </p:nvSpPr>
        <p:spPr/>
        <p:txBody>
          <a:bodyPr/>
          <a:lstStyle/>
          <a:p>
            <a:fld id="{CFD7B3FC-F52A-4C3D-BF43-F2954D09CBBE}" type="slidenum">
              <a:rPr lang="en-US" smtClean="0"/>
              <a:t>15</a:t>
            </a:fld>
            <a:endParaRPr lang="en-US" dirty="0"/>
          </a:p>
        </p:txBody>
      </p:sp>
      <p:sp>
        <p:nvSpPr>
          <p:cNvPr id="4" name="Rectangle 3">
            <a:extLst>
              <a:ext uri="{FF2B5EF4-FFF2-40B4-BE49-F238E27FC236}">
                <a16:creationId xmlns:a16="http://schemas.microsoft.com/office/drawing/2014/main" id="{92DC87B5-B237-4C2A-BF34-6FEF69B9E19D}"/>
              </a:ext>
            </a:extLst>
          </p:cNvPr>
          <p:cNvSpPr/>
          <p:nvPr/>
        </p:nvSpPr>
        <p:spPr>
          <a:xfrm>
            <a:off x="2538711" y="5976937"/>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5" name="Title 1">
            <a:extLst>
              <a:ext uri="{FF2B5EF4-FFF2-40B4-BE49-F238E27FC236}">
                <a16:creationId xmlns:a16="http://schemas.microsoft.com/office/drawing/2014/main" id="{8E4C4236-3A9D-4C68-BFFA-FCEDC7B74090}"/>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pic>
        <p:nvPicPr>
          <p:cNvPr id="6" name="Picture 5">
            <a:extLst>
              <a:ext uri="{FF2B5EF4-FFF2-40B4-BE49-F238E27FC236}">
                <a16:creationId xmlns:a16="http://schemas.microsoft.com/office/drawing/2014/main" id="{6CD173F8-FC21-45C3-A61B-4CFA734052AC}"/>
              </a:ext>
            </a:extLst>
          </p:cNvPr>
          <p:cNvPicPr>
            <a:picLocks noChangeAspect="1"/>
          </p:cNvPicPr>
          <p:nvPr/>
        </p:nvPicPr>
        <p:blipFill>
          <a:blip r:embed="rId3"/>
          <a:stretch>
            <a:fillRect/>
          </a:stretch>
        </p:blipFill>
        <p:spPr>
          <a:xfrm>
            <a:off x="2157412" y="1809750"/>
            <a:ext cx="7877175" cy="3238500"/>
          </a:xfrm>
          <a:prstGeom prst="rect">
            <a:avLst/>
          </a:prstGeom>
        </p:spPr>
      </p:pic>
    </p:spTree>
    <p:extLst>
      <p:ext uri="{BB962C8B-B14F-4D97-AF65-F5344CB8AC3E}">
        <p14:creationId xmlns:p14="http://schemas.microsoft.com/office/powerpoint/2010/main" val="13582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0FF2D-1A2C-411F-8D17-2F349C2B7E4F}"/>
              </a:ext>
            </a:extLst>
          </p:cNvPr>
          <p:cNvSpPr>
            <a:spLocks noGrp="1"/>
          </p:cNvSpPr>
          <p:nvPr>
            <p:ph type="sldNum" sz="quarter" idx="12"/>
          </p:nvPr>
        </p:nvSpPr>
        <p:spPr/>
        <p:txBody>
          <a:bodyPr/>
          <a:lstStyle/>
          <a:p>
            <a:fld id="{CFD7B3FC-F52A-4C3D-BF43-F2954D09CBBE}" type="slidenum">
              <a:rPr lang="en-US" smtClean="0"/>
              <a:t>16</a:t>
            </a:fld>
            <a:endParaRPr lang="en-US" dirty="0"/>
          </a:p>
        </p:txBody>
      </p:sp>
      <p:sp>
        <p:nvSpPr>
          <p:cNvPr id="5" name="Rectangle 4">
            <a:extLst>
              <a:ext uri="{FF2B5EF4-FFF2-40B4-BE49-F238E27FC236}">
                <a16:creationId xmlns:a16="http://schemas.microsoft.com/office/drawing/2014/main" id="{DF9BDC67-E845-408E-9445-D83DD5DB24A3}"/>
              </a:ext>
            </a:extLst>
          </p:cNvPr>
          <p:cNvSpPr/>
          <p:nvPr/>
        </p:nvSpPr>
        <p:spPr>
          <a:xfrm>
            <a:off x="2466813" y="5851426"/>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6" name="Title 1">
            <a:extLst>
              <a:ext uri="{FF2B5EF4-FFF2-40B4-BE49-F238E27FC236}">
                <a16:creationId xmlns:a16="http://schemas.microsoft.com/office/drawing/2014/main" id="{1409C6B3-E9DC-49D0-86E1-DC99332F42CB}"/>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pic>
        <p:nvPicPr>
          <p:cNvPr id="3" name="Picture 2">
            <a:extLst>
              <a:ext uri="{FF2B5EF4-FFF2-40B4-BE49-F238E27FC236}">
                <a16:creationId xmlns:a16="http://schemas.microsoft.com/office/drawing/2014/main" id="{D09E8B30-8594-406B-ADA9-BE4FEF5BFEDB}"/>
              </a:ext>
            </a:extLst>
          </p:cNvPr>
          <p:cNvPicPr>
            <a:picLocks noChangeAspect="1"/>
          </p:cNvPicPr>
          <p:nvPr/>
        </p:nvPicPr>
        <p:blipFill>
          <a:blip r:embed="rId3"/>
          <a:stretch>
            <a:fillRect/>
          </a:stretch>
        </p:blipFill>
        <p:spPr>
          <a:xfrm>
            <a:off x="86149" y="1540907"/>
            <a:ext cx="5440484" cy="4204010"/>
          </a:xfrm>
          <a:prstGeom prst="rect">
            <a:avLst/>
          </a:prstGeom>
        </p:spPr>
      </p:pic>
      <p:pic>
        <p:nvPicPr>
          <p:cNvPr id="8" name="Picture 7">
            <a:extLst>
              <a:ext uri="{FF2B5EF4-FFF2-40B4-BE49-F238E27FC236}">
                <a16:creationId xmlns:a16="http://schemas.microsoft.com/office/drawing/2014/main" id="{A3A4B10F-6B52-4FE8-B744-94F6C0B28DEE}"/>
              </a:ext>
            </a:extLst>
          </p:cNvPr>
          <p:cNvPicPr>
            <a:picLocks noChangeAspect="1"/>
          </p:cNvPicPr>
          <p:nvPr/>
        </p:nvPicPr>
        <p:blipFill>
          <a:blip r:embed="rId4"/>
          <a:stretch>
            <a:fillRect/>
          </a:stretch>
        </p:blipFill>
        <p:spPr>
          <a:xfrm>
            <a:off x="5603649" y="1540907"/>
            <a:ext cx="6422941" cy="1668681"/>
          </a:xfrm>
          <a:prstGeom prst="rect">
            <a:avLst/>
          </a:prstGeom>
        </p:spPr>
      </p:pic>
    </p:spTree>
    <p:extLst>
      <p:ext uri="{BB962C8B-B14F-4D97-AF65-F5344CB8AC3E}">
        <p14:creationId xmlns:p14="http://schemas.microsoft.com/office/powerpoint/2010/main" val="256552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17</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18</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2682857" y="829158"/>
            <a:ext cx="5927743" cy="5464121"/>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1278610" y="6231135"/>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Tree>
    <p:extLst>
      <p:ext uri="{BB962C8B-B14F-4D97-AF65-F5344CB8AC3E}">
        <p14:creationId xmlns:p14="http://schemas.microsoft.com/office/powerpoint/2010/main" val="358044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t>
            </a:r>
            <a:r>
              <a:rPr lang="en-US" sz="2400" strike="sngStrike" dirty="0">
                <a:solidFill>
                  <a:schemeClr val="tx2"/>
                </a:solidFill>
                <a:latin typeface="Arial" panose="020B0604020202020204" pitchFamily="34" charset="0"/>
                <a:cs typeface="Arial" panose="020B0604020202020204" pitchFamily="34" charset="0"/>
              </a:rPr>
              <a:t>12/31/2020</a:t>
            </a:r>
            <a:r>
              <a:rPr lang="en-US" sz="2400" dirty="0">
                <a:solidFill>
                  <a:schemeClr val="tx2"/>
                </a:solidFill>
                <a:latin typeface="Arial" panose="020B0604020202020204" pitchFamily="34" charset="0"/>
                <a:cs typeface="Arial" panose="020B0604020202020204" pitchFamily="34" charset="0"/>
              </a:rPr>
              <a:t>- now by  4/30/2021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now after July 31, 2021</a:t>
            </a: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Projected Congressional Seats of Select States</a:t>
            </a:r>
          </a:p>
        </p:txBody>
      </p:sp>
      <p:graphicFrame>
        <p:nvGraphicFramePr>
          <p:cNvPr id="6" name="Table 5"/>
          <p:cNvGraphicFramePr>
            <a:graphicFrameLocks noGrp="1"/>
          </p:cNvGraphicFramePr>
          <p:nvPr>
            <p:extLst>
              <p:ext uri="{D42A27DB-BD31-4B8C-83A1-F6EECF244321}">
                <p14:modId xmlns:p14="http://schemas.microsoft.com/office/powerpoint/2010/main" val="1306578274"/>
              </p:ext>
            </p:extLst>
          </p:nvPr>
        </p:nvGraphicFramePr>
        <p:xfrm>
          <a:off x="1796494" y="1545031"/>
          <a:ext cx="9406895" cy="4733706"/>
        </p:xfrm>
        <a:graphic>
          <a:graphicData uri="http://schemas.openxmlformats.org/drawingml/2006/table">
            <a:tbl>
              <a:tblPr firstRow="1" bandRow="1">
                <a:tableStyleId>{3B4B98B0-60AC-42C2-AFA5-B58CD77FA1E5}</a:tableStyleId>
              </a:tblPr>
              <a:tblGrid>
                <a:gridCol w="1537801">
                  <a:extLst>
                    <a:ext uri="{9D8B030D-6E8A-4147-A177-3AD203B41FA5}">
                      <a16:colId xmlns:a16="http://schemas.microsoft.com/office/drawing/2014/main" val="20000"/>
                    </a:ext>
                  </a:extLst>
                </a:gridCol>
                <a:gridCol w="1714815">
                  <a:extLst>
                    <a:ext uri="{9D8B030D-6E8A-4147-A177-3AD203B41FA5}">
                      <a16:colId xmlns:a16="http://schemas.microsoft.com/office/drawing/2014/main" val="20002"/>
                    </a:ext>
                  </a:extLst>
                </a:gridCol>
                <a:gridCol w="1648128">
                  <a:extLst>
                    <a:ext uri="{9D8B030D-6E8A-4147-A177-3AD203B41FA5}">
                      <a16:colId xmlns:a16="http://schemas.microsoft.com/office/drawing/2014/main" val="20003"/>
                    </a:ext>
                  </a:extLst>
                </a:gridCol>
                <a:gridCol w="1600494">
                  <a:extLst>
                    <a:ext uri="{9D8B030D-6E8A-4147-A177-3AD203B41FA5}">
                      <a16:colId xmlns:a16="http://schemas.microsoft.com/office/drawing/2014/main" val="20004"/>
                    </a:ext>
                  </a:extLst>
                </a:gridCol>
                <a:gridCol w="1333745">
                  <a:extLst>
                    <a:ext uri="{9D8B030D-6E8A-4147-A177-3AD203B41FA5}">
                      <a16:colId xmlns:a16="http://schemas.microsoft.com/office/drawing/2014/main" val="20005"/>
                    </a:ext>
                  </a:extLst>
                </a:gridCol>
                <a:gridCol w="1571912">
                  <a:extLst>
                    <a:ext uri="{9D8B030D-6E8A-4147-A177-3AD203B41FA5}">
                      <a16:colId xmlns:a16="http://schemas.microsoft.com/office/drawing/2014/main" val="844658184"/>
                    </a:ext>
                  </a:extLst>
                </a:gridCol>
              </a:tblGrid>
              <a:tr h="801769">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a:solidFill>
                            <a:schemeClr val="accent1">
                              <a:lumMod val="50000"/>
                            </a:schemeClr>
                          </a:solidFill>
                          <a:latin typeface="+mn-lt"/>
                          <a:cs typeface="Arial" pitchFamily="34" charset="0"/>
                        </a:rPr>
                        <a:t>Projected</a:t>
                      </a:r>
                      <a:r>
                        <a:rPr lang="en-US" sz="1600" b="1" baseline="0" dirty="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364542">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rtl="0" fontAlgn="b"/>
                      <a:r>
                        <a:rPr lang="en-US" sz="1600" u="none" strike="noStrike" dirty="0">
                          <a:solidFill>
                            <a:schemeClr val="tx2"/>
                          </a:solidFill>
                          <a:effectLst/>
                          <a:latin typeface="+mn-lt"/>
                        </a:rPr>
                        <a:t>308,745,538</a:t>
                      </a:r>
                      <a:endParaRPr lang="en-US" sz="1600" b="1" i="0" u="none" strike="noStrike" dirty="0">
                        <a:solidFill>
                          <a:schemeClr val="tx2"/>
                        </a:solidFill>
                        <a:effectLst/>
                        <a:latin typeface="+mn-lt"/>
                      </a:endParaRPr>
                    </a:p>
                  </a:txBody>
                  <a:tcPr marL="7620" marR="7620" marT="7620" marB="0" anchor="ctr">
                    <a:noFill/>
                  </a:tcPr>
                </a:tc>
                <a:tc>
                  <a:txBody>
                    <a:bodyPr/>
                    <a:lstStyle/>
                    <a:p>
                      <a:pPr algn="r" fontAlgn="b"/>
                      <a:r>
                        <a:rPr lang="en-US" sz="1600" b="0" i="0" u="none" strike="noStrike" dirty="0">
                          <a:solidFill>
                            <a:schemeClr val="tx2"/>
                          </a:solidFill>
                          <a:effectLst/>
                          <a:latin typeface="+mn-lt"/>
                        </a:rPr>
                        <a:t>329,484,123</a:t>
                      </a:r>
                    </a:p>
                  </a:txBody>
                  <a:tcPr marL="9525" marR="9525" marT="9525" marB="0" anchor="ctr">
                    <a:noFill/>
                  </a:tcPr>
                </a:tc>
                <a:tc>
                  <a:txBody>
                    <a:bodyPr/>
                    <a:lstStyle/>
                    <a:p>
                      <a:pPr algn="r" fontAlgn="b"/>
                      <a:r>
                        <a:rPr lang="en-US" sz="1600" b="0" i="0" u="none" strike="noStrike" dirty="0">
                          <a:solidFill>
                            <a:schemeClr val="tx2"/>
                          </a:solidFill>
                          <a:effectLst/>
                          <a:latin typeface="+mn-lt"/>
                        </a:rPr>
                        <a:t>20,738,585</a:t>
                      </a:r>
                    </a:p>
                  </a:txBody>
                  <a:tcPr marL="9525" marR="9525" marT="9525" marB="0" anchor="ctr">
                    <a:noFill/>
                  </a:tcPr>
                </a:tc>
                <a:tc>
                  <a:txBody>
                    <a:bodyPr/>
                    <a:lstStyle/>
                    <a:p>
                      <a:pPr algn="r" fontAlgn="b"/>
                      <a:r>
                        <a:rPr lang="en-US" sz="1600" b="0" i="0" u="none" strike="noStrike" dirty="0">
                          <a:solidFill>
                            <a:schemeClr val="tx2"/>
                          </a:solidFill>
                          <a:effectLst/>
                          <a:latin typeface="+mn-lt"/>
                        </a:rPr>
                        <a:t>6.7%</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364542">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r" rtl="0" fontAlgn="b"/>
                      <a:r>
                        <a:rPr lang="en-US" sz="1600" b="1" u="none" strike="noStrike" dirty="0">
                          <a:solidFill>
                            <a:schemeClr val="tx2"/>
                          </a:solidFill>
                          <a:effectLst/>
                          <a:latin typeface="+mn-lt"/>
                        </a:rPr>
                        <a:t>25,145,561</a:t>
                      </a:r>
                      <a:endParaRPr lang="en-US" sz="1600" b="1" i="0" u="none" strike="noStrike" dirty="0">
                        <a:solidFill>
                          <a:schemeClr val="tx2"/>
                        </a:solidFill>
                        <a:effectLst/>
                        <a:latin typeface="+mn-lt"/>
                      </a:endParaRPr>
                    </a:p>
                  </a:txBody>
                  <a:tcPr marL="7620" marR="7620" marT="7620"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29,360,759</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4,215,198</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16.8%</a:t>
                      </a:r>
                    </a:p>
                  </a:txBody>
                  <a:tcPr marL="9525" marR="9525" marT="9525" marB="0" anchor="ctr">
                    <a:solidFill>
                      <a:schemeClr val="accent1">
                        <a:lumMod val="60000"/>
                        <a:lumOff val="40000"/>
                      </a:schemeClr>
                    </a:solidFill>
                  </a:tcPr>
                </a:tc>
                <a:tc>
                  <a:txBody>
                    <a:bodyPr/>
                    <a:lstStyle/>
                    <a:p>
                      <a:pPr algn="ctr" rtl="0" fontAlgn="b"/>
                      <a:r>
                        <a:rPr lang="en-US" sz="1600" b="1" i="0" u="none" strike="noStrike" dirty="0">
                          <a:solidFill>
                            <a:schemeClr val="tx1"/>
                          </a:solidFill>
                          <a:effectLst/>
                          <a:latin typeface="Calibri" panose="020F0502020204030204" pitchFamily="34" charset="0"/>
                        </a:rPr>
                        <a:t>3</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0002"/>
                  </a:ext>
                </a:extLst>
              </a:tr>
              <a:tr h="364542">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r" rtl="0" fontAlgn="b"/>
                      <a:r>
                        <a:rPr lang="en-US" sz="1600" u="none" strike="noStrike" dirty="0">
                          <a:solidFill>
                            <a:schemeClr val="tx2"/>
                          </a:solidFill>
                          <a:effectLst/>
                          <a:latin typeface="+mn-lt"/>
                        </a:rPr>
                        <a:t>18,801,310</a:t>
                      </a:r>
                      <a:endParaRPr lang="en-US" sz="1600" b="0" i="0" u="none" strike="noStrike" dirty="0">
                        <a:solidFill>
                          <a:schemeClr val="tx2"/>
                        </a:solidFill>
                        <a:effectLst/>
                        <a:latin typeface="+mn-lt"/>
                      </a:endParaRPr>
                    </a:p>
                  </a:txBody>
                  <a:tcPr marL="7620" marR="7620" marT="7620"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21,733,312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2,932,002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15.6%</a:t>
                      </a:r>
                    </a:p>
                  </a:txBody>
                  <a:tcPr marL="9525" marR="9525" marT="9525" marB="0" anchor="ctr">
                    <a:solidFill>
                      <a:schemeClr val="accent1">
                        <a:lumMod val="40000"/>
                        <a:lumOff val="6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2</a:t>
                      </a:r>
                    </a:p>
                  </a:txBody>
                  <a:tcPr marL="7620" marR="7620" marT="7620" marB="0" anchor="ctr">
                    <a:solidFill>
                      <a:schemeClr val="accent1">
                        <a:lumMod val="40000"/>
                        <a:lumOff val="60000"/>
                      </a:schemeClr>
                    </a:solidFill>
                  </a:tcPr>
                </a:tc>
                <a:extLst>
                  <a:ext uri="{0D108BD9-81ED-4DB2-BD59-A6C34878D82A}">
                    <a16:rowId xmlns:a16="http://schemas.microsoft.com/office/drawing/2014/main" val="10004"/>
                  </a:ext>
                </a:extLst>
              </a:tr>
              <a:tr h="364542">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9,535,483</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10,600,823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1,065,340</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11.2%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67118346"/>
                  </a:ext>
                </a:extLst>
              </a:tr>
              <a:tr h="364542">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6,392,017</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7,421,401</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1,029,384</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16.1%</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03805305"/>
                  </a:ext>
                </a:extLst>
              </a:tr>
              <a:tr h="364542">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7620" marR="7620" marT="7620" marB="0" anchor="ctr">
                    <a:solidFill>
                      <a:schemeClr val="accent1">
                        <a:lumMod val="20000"/>
                        <a:lumOff val="80000"/>
                      </a:schemeClr>
                    </a:solidFill>
                  </a:tcPr>
                </a:tc>
                <a:tc>
                  <a:txBody>
                    <a:bodyPr/>
                    <a:lstStyle/>
                    <a:p>
                      <a:pPr algn="r" rtl="0" fontAlgn="b"/>
                      <a:r>
                        <a:rPr lang="en-US" sz="1600" b="0" i="0" u="none" strike="noStrike" dirty="0">
                          <a:solidFill>
                            <a:schemeClr val="tx2"/>
                          </a:solidFill>
                          <a:effectLst/>
                          <a:latin typeface="+mn-lt"/>
                        </a:rPr>
                        <a:t>5,029,196</a:t>
                      </a: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5,807,719</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778,523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15.5%</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2687128006"/>
                  </a:ext>
                </a:extLst>
              </a:tr>
              <a:tr h="484402">
                <a:tc>
                  <a:txBody>
                    <a:bodyPr/>
                    <a:lstStyle/>
                    <a:p>
                      <a:pPr algn="l" rtl="0" fontAlgn="ctr"/>
                      <a:r>
                        <a:rPr lang="en-US" sz="1600" u="none" strike="noStrike" dirty="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3,831,074</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4,241,507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410,433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10.7%</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10005"/>
                  </a:ext>
                </a:extLst>
              </a:tr>
              <a:tr h="484402">
                <a:tc>
                  <a:txBody>
                    <a:bodyPr/>
                    <a:lstStyle/>
                    <a:p>
                      <a:pPr algn="l" rtl="0" fontAlgn="b"/>
                      <a:r>
                        <a:rPr lang="en-US" sz="1600" u="none" strike="noStrike" dirty="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989,415</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1,080,577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91,162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9.2%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35442627"/>
                  </a:ext>
                </a:extLst>
              </a:tr>
              <a:tr h="364542">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r" rtl="0" fontAlgn="b"/>
                      <a:r>
                        <a:rPr lang="en-US" sz="1600" u="none" strike="noStrike" dirty="0">
                          <a:solidFill>
                            <a:schemeClr val="tx2"/>
                          </a:solidFill>
                          <a:effectLst/>
                          <a:latin typeface="+mn-lt"/>
                        </a:rPr>
                        <a:t>37,253,956</a:t>
                      </a:r>
                      <a:endParaRPr lang="en-US" sz="1600" b="0" i="0" u="none" strike="noStrike" dirty="0">
                        <a:solidFill>
                          <a:schemeClr val="tx2"/>
                        </a:solidFill>
                        <a:effectLst/>
                        <a:latin typeface="+mn-lt"/>
                      </a:endParaRP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39,368,078</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2,114,122</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5.7%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3105692329"/>
                  </a:ext>
                </a:extLst>
              </a:tr>
              <a:tr h="364542">
                <a:tc>
                  <a:txBody>
                    <a:bodyPr/>
                    <a:lstStyle/>
                    <a:p>
                      <a:pPr algn="l" rtl="0" fontAlgn="ctr"/>
                      <a:r>
                        <a:rPr lang="en-US" sz="1600" b="0" i="0" u="none" strike="noStrike" dirty="0">
                          <a:solidFill>
                            <a:srgbClr val="000000"/>
                          </a:solidFill>
                          <a:effectLst/>
                          <a:latin typeface="Calibri" panose="020F0502020204030204" pitchFamily="34" charset="0"/>
                        </a:rPr>
                        <a:t>Minnesota</a:t>
                      </a:r>
                    </a:p>
                  </a:txBody>
                  <a:tcPr marL="7620" marR="7620" marT="7620" marB="0" anchor="ctr">
                    <a:solidFill>
                      <a:schemeClr val="accent2">
                        <a:lumMod val="20000"/>
                        <a:lumOff val="80000"/>
                      </a:schemeClr>
                    </a:solidFill>
                  </a:tcPr>
                </a:tc>
                <a:tc>
                  <a:txBody>
                    <a:bodyPr/>
                    <a:lstStyle/>
                    <a:p>
                      <a:pPr algn="r" rtl="0" fontAlgn="b"/>
                      <a:r>
                        <a:rPr lang="en-US" sz="1600" b="0" i="0" u="none" strike="noStrike" dirty="0">
                          <a:solidFill>
                            <a:schemeClr val="tx2"/>
                          </a:solidFill>
                          <a:effectLst/>
                          <a:latin typeface="+mn-lt"/>
                        </a:rPr>
                        <a:t>5,303,925</a:t>
                      </a: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5,657,342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353,417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6.7%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461665"/>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Census Count, 2019 Population Estimates; Projected Seats- Brookings Institute.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Linear Forecast of Census Bureau Population Estimates 2010-2020 and TDC Population Projections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113067708"/>
              </p:ext>
            </p:extLst>
          </p:nvPr>
        </p:nvGraphicFramePr>
        <p:xfrm>
          <a:off x="1931987" y="1806009"/>
          <a:ext cx="84582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Texas Demographic Center 2018 Population Projections; Census Bureau </a:t>
            </a:r>
            <a:r>
              <a:rPr lang="en-US" sz="1000" dirty="0">
                <a:solidFill>
                  <a:prstClr val="black">
                    <a:lumMod val="50000"/>
                    <a:lumOff val="50000"/>
                  </a:prstClr>
                </a:solidFill>
                <a:cs typeface="Arial" pitchFamily="34" charset="0"/>
              </a:rPr>
              <a:t>2020  Population Estimates</a:t>
            </a:r>
            <a:r>
              <a:rPr lang="en-US" sz="1000" dirty="0">
                <a:solidFill>
                  <a:prstClr val="black">
                    <a:lumMod val="50000"/>
                    <a:lumOff val="50000"/>
                  </a:prstClr>
                </a:solidFill>
                <a:latin typeface="Calibri" panose="020F0502020204030204"/>
                <a:cs typeface="Arial" pitchFamily="34" charset="0"/>
              </a:rPr>
              <a:t> </a:t>
            </a:r>
          </a:p>
        </p:txBody>
      </p:sp>
      <p:sp>
        <p:nvSpPr>
          <p:cNvPr id="7" name="TextBox 6"/>
          <p:cNvSpPr txBox="1"/>
          <p:nvPr/>
        </p:nvSpPr>
        <p:spPr>
          <a:xfrm>
            <a:off x="1931987" y="1702094"/>
            <a:ext cx="6375708" cy="646331"/>
          </a:xfrm>
          <a:prstGeom prst="rect">
            <a:avLst/>
          </a:prstGeom>
          <a:solidFill>
            <a:schemeClr val="bg1"/>
          </a:solidFill>
        </p:spPr>
        <p:txBody>
          <a:bodyPr wrap="square" rtlCol="0">
            <a:spAutoFit/>
          </a:bodyPr>
          <a:lstStyle/>
          <a:p>
            <a:r>
              <a:rPr lang="en-US" dirty="0">
                <a:solidFill>
                  <a:schemeClr val="tx2"/>
                </a:solidFill>
              </a:rPr>
              <a:t>Texas Senate District Size = 947,121 to 957,345</a:t>
            </a:r>
          </a:p>
          <a:p>
            <a:r>
              <a:rPr lang="en-US" dirty="0">
                <a:solidFill>
                  <a:schemeClr val="tx2"/>
                </a:solidFill>
              </a:rPr>
              <a:t>U.S. House Seat District Size (39 seats) = 753,840 to 760,966</a:t>
            </a:r>
          </a:p>
        </p:txBody>
      </p:sp>
    </p:spTree>
    <p:extLst>
      <p:ext uri="{BB962C8B-B14F-4D97-AF65-F5344CB8AC3E}">
        <p14:creationId xmlns:p14="http://schemas.microsoft.com/office/powerpoint/2010/main" val="27284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6</a:t>
            </a:fld>
            <a:endParaRPr lang="en-US" dirty="0"/>
          </a:p>
        </p:txBody>
      </p:sp>
      <p:pic>
        <p:nvPicPr>
          <p:cNvPr id="5" name="Content Placeholder 4">
            <a:extLst>
              <a:ext uri="{FF2B5EF4-FFF2-40B4-BE49-F238E27FC236}">
                <a16:creationId xmlns:a16="http://schemas.microsoft.com/office/drawing/2014/main" id="{B76EB3E6-A0A8-469D-B4CF-31787314588A}"/>
              </a:ext>
            </a:extLst>
          </p:cNvPr>
          <p:cNvPicPr>
            <a:picLocks noGrp="1" noChangeAspect="1"/>
          </p:cNvPicPr>
          <p:nvPr>
            <p:ph idx="4294967295"/>
          </p:nvPr>
        </p:nvPicPr>
        <p:blipFill rotWithShape="1">
          <a:blip r:embed="rId2"/>
          <a:srcRect t="4797" b="4889"/>
          <a:stretch/>
        </p:blipFill>
        <p:spPr>
          <a:xfrm>
            <a:off x="2883680" y="893583"/>
            <a:ext cx="6424640" cy="5702807"/>
          </a:xfrm>
          <a:prstGeom prst="rect">
            <a:avLst/>
          </a:prstGeom>
        </p:spPr>
      </p:pic>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Senate Districts</a:t>
            </a:r>
          </a:p>
        </p:txBody>
      </p:sp>
      <p:pic>
        <p:nvPicPr>
          <p:cNvPr id="2" name="Picture 1">
            <a:extLst>
              <a:ext uri="{FF2B5EF4-FFF2-40B4-BE49-F238E27FC236}">
                <a16:creationId xmlns:a16="http://schemas.microsoft.com/office/drawing/2014/main" id="{3C78B49F-B0A8-4A5E-A3C4-1884E2A8F5DA}"/>
              </a:ext>
            </a:extLst>
          </p:cNvPr>
          <p:cNvPicPr>
            <a:picLocks noChangeAspect="1"/>
          </p:cNvPicPr>
          <p:nvPr/>
        </p:nvPicPr>
        <p:blipFill rotWithShape="1">
          <a:blip r:embed="rId3"/>
          <a:srcRect t="3703"/>
          <a:stretch/>
        </p:blipFill>
        <p:spPr>
          <a:xfrm>
            <a:off x="7915275" y="5377912"/>
            <a:ext cx="1390650" cy="1219917"/>
          </a:xfrm>
          <a:prstGeom prst="rect">
            <a:avLst/>
          </a:prstGeom>
        </p:spPr>
      </p:pic>
    </p:spTree>
    <p:extLst>
      <p:ext uri="{BB962C8B-B14F-4D97-AF65-F5344CB8AC3E}">
        <p14:creationId xmlns:p14="http://schemas.microsoft.com/office/powerpoint/2010/main" val="226208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0408E2-BAC4-4427-A01A-42D2B9E54A87}"/>
              </a:ext>
            </a:extLst>
          </p:cNvPr>
          <p:cNvPicPr>
            <a:picLocks noChangeAspect="1"/>
          </p:cNvPicPr>
          <p:nvPr/>
        </p:nvPicPr>
        <p:blipFill rotWithShape="1">
          <a:blip r:embed="rId2"/>
          <a:srcRect t="2351" b="2366"/>
          <a:stretch/>
        </p:blipFill>
        <p:spPr>
          <a:xfrm>
            <a:off x="3110285" y="958018"/>
            <a:ext cx="6001910" cy="5660126"/>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7</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Senate Districts</a:t>
            </a:r>
          </a:p>
        </p:txBody>
      </p:sp>
      <p:pic>
        <p:nvPicPr>
          <p:cNvPr id="5" name="Content Placeholder 4">
            <a:extLst>
              <a:ext uri="{FF2B5EF4-FFF2-40B4-BE49-F238E27FC236}">
                <a16:creationId xmlns:a16="http://schemas.microsoft.com/office/drawing/2014/main" id="{0063965E-5899-4CF0-A670-7BC579EBFDEF}"/>
              </a:ext>
            </a:extLst>
          </p:cNvPr>
          <p:cNvPicPr>
            <a:picLocks noGrp="1" noChangeAspect="1"/>
          </p:cNvPicPr>
          <p:nvPr>
            <p:ph idx="4294967295"/>
          </p:nvPr>
        </p:nvPicPr>
        <p:blipFill>
          <a:blip r:embed="rId3"/>
          <a:stretch>
            <a:fillRect/>
          </a:stretch>
        </p:blipFill>
        <p:spPr>
          <a:xfrm>
            <a:off x="8246041" y="5329237"/>
            <a:ext cx="1247775" cy="1209675"/>
          </a:xfrm>
          <a:prstGeom prst="rect">
            <a:avLst/>
          </a:prstGeom>
        </p:spPr>
      </p:pic>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Tree>
    <p:extLst>
      <p:ext uri="{BB962C8B-B14F-4D97-AF65-F5344CB8AC3E}">
        <p14:creationId xmlns:p14="http://schemas.microsoft.com/office/powerpoint/2010/main" val="134049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23128-806A-45EE-B526-A6CD565F2DBC}"/>
              </a:ext>
            </a:extLst>
          </p:cNvPr>
          <p:cNvSpPr>
            <a:spLocks noGrp="1"/>
          </p:cNvSpPr>
          <p:nvPr>
            <p:ph type="sldNum" sz="quarter" idx="12"/>
          </p:nvPr>
        </p:nvSpPr>
        <p:spPr/>
        <p:txBody>
          <a:bodyPr/>
          <a:lstStyle/>
          <a:p>
            <a:fld id="{CFD7B3FC-F52A-4C3D-BF43-F2954D09CBBE}" type="slidenum">
              <a:rPr lang="en-US" smtClean="0"/>
              <a:t>8</a:t>
            </a:fld>
            <a:endParaRPr lang="en-US" dirty="0"/>
          </a:p>
        </p:txBody>
      </p:sp>
      <p:pic>
        <p:nvPicPr>
          <p:cNvPr id="4" name="Content Placeholder 3">
            <a:extLst>
              <a:ext uri="{FF2B5EF4-FFF2-40B4-BE49-F238E27FC236}">
                <a16:creationId xmlns:a16="http://schemas.microsoft.com/office/drawing/2014/main" id="{9AF73E86-CA95-48B2-98F0-083A6E66AC3E}"/>
              </a:ext>
            </a:extLst>
          </p:cNvPr>
          <p:cNvPicPr>
            <a:picLocks noGrp="1" noChangeAspect="1"/>
          </p:cNvPicPr>
          <p:nvPr>
            <p:ph idx="4294967295"/>
          </p:nvPr>
        </p:nvPicPr>
        <p:blipFill>
          <a:blip r:embed="rId2"/>
          <a:stretch>
            <a:fillRect/>
          </a:stretch>
        </p:blipFill>
        <p:spPr>
          <a:xfrm>
            <a:off x="2968819" y="830651"/>
            <a:ext cx="6254362" cy="5974152"/>
          </a:xfrm>
          <a:prstGeom prst="rect">
            <a:avLst/>
          </a:prstGeom>
        </p:spPr>
      </p:pic>
      <p:sp>
        <p:nvSpPr>
          <p:cNvPr id="5" name="Title 1">
            <a:extLst>
              <a:ext uri="{FF2B5EF4-FFF2-40B4-BE49-F238E27FC236}">
                <a16:creationId xmlns:a16="http://schemas.microsoft.com/office/drawing/2014/main" id="{DE8CCD35-602F-4088-832A-F5C3A2D2EE48}"/>
              </a:ext>
            </a:extLst>
          </p:cNvPr>
          <p:cNvSpPr>
            <a:spLocks noGrp="1"/>
          </p:cNvSpPr>
          <p:nvPr>
            <p:ph type="title" idx="4294967295"/>
          </p:nvPr>
        </p:nvSpPr>
        <p:spPr>
          <a:xfrm>
            <a:off x="1701579" y="203993"/>
            <a:ext cx="9907326" cy="543330"/>
          </a:xfrm>
        </p:spPr>
        <p:txBody>
          <a:bodyPr>
            <a:normAutofit fontScale="90000"/>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a:t>
            </a:r>
          </a:p>
        </p:txBody>
      </p:sp>
    </p:spTree>
    <p:extLst>
      <p:ext uri="{BB962C8B-B14F-4D97-AF65-F5344CB8AC3E}">
        <p14:creationId xmlns:p14="http://schemas.microsoft.com/office/powerpoint/2010/main" val="174294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C6B7D-3480-4640-B6BC-C3387F868B85}"/>
              </a:ext>
            </a:extLst>
          </p:cNvPr>
          <p:cNvSpPr>
            <a:spLocks noGrp="1"/>
          </p:cNvSpPr>
          <p:nvPr>
            <p:ph type="sldNum" sz="quarter" idx="12"/>
          </p:nvPr>
        </p:nvSpPr>
        <p:spPr/>
        <p:txBody>
          <a:bodyPr/>
          <a:lstStyle/>
          <a:p>
            <a:fld id="{CFD7B3FC-F52A-4C3D-BF43-F2954D09CBBE}" type="slidenum">
              <a:rPr lang="en-US" smtClean="0"/>
              <a:t>9</a:t>
            </a:fld>
            <a:endParaRPr lang="en-US" dirty="0"/>
          </a:p>
        </p:txBody>
      </p:sp>
      <p:sp>
        <p:nvSpPr>
          <p:cNvPr id="5" name="Title 1">
            <a:extLst>
              <a:ext uri="{FF2B5EF4-FFF2-40B4-BE49-F238E27FC236}">
                <a16:creationId xmlns:a16="http://schemas.microsoft.com/office/drawing/2014/main" id="{6813B946-8C86-4572-BF0E-DFD30C9B7D43}"/>
              </a:ext>
            </a:extLst>
          </p:cNvPr>
          <p:cNvSpPr>
            <a:spLocks noGrp="1"/>
          </p:cNvSpPr>
          <p:nvPr>
            <p:ph type="title" idx="4294967295"/>
          </p:nvPr>
        </p:nvSpPr>
        <p:spPr>
          <a:xfrm>
            <a:off x="1733384" y="136524"/>
            <a:ext cx="9899374" cy="642703"/>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 East Texas</a:t>
            </a:r>
          </a:p>
        </p:txBody>
      </p:sp>
      <p:pic>
        <p:nvPicPr>
          <p:cNvPr id="2" name="Picture 1">
            <a:extLst>
              <a:ext uri="{FF2B5EF4-FFF2-40B4-BE49-F238E27FC236}">
                <a16:creationId xmlns:a16="http://schemas.microsoft.com/office/drawing/2014/main" id="{8569FC9C-5AF0-4388-9868-EB895B1854BC}"/>
              </a:ext>
            </a:extLst>
          </p:cNvPr>
          <p:cNvPicPr>
            <a:picLocks noChangeAspect="1"/>
          </p:cNvPicPr>
          <p:nvPr/>
        </p:nvPicPr>
        <p:blipFill>
          <a:blip r:embed="rId2"/>
          <a:stretch>
            <a:fillRect/>
          </a:stretch>
        </p:blipFill>
        <p:spPr>
          <a:xfrm>
            <a:off x="4010352" y="903404"/>
            <a:ext cx="3148224" cy="5452946"/>
          </a:xfrm>
          <a:prstGeom prst="rect">
            <a:avLst/>
          </a:prstGeom>
        </p:spPr>
      </p:pic>
    </p:spTree>
    <p:extLst>
      <p:ext uri="{BB962C8B-B14F-4D97-AF65-F5344CB8AC3E}">
        <p14:creationId xmlns:p14="http://schemas.microsoft.com/office/powerpoint/2010/main" val="358987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72F3D-D714-4AE0-B34F-BA8ECE7BB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1484A1-434B-4BD9-91E0-487B0D646ADF}">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122656c6-b205-4b62-909d-389f9e348b2b"/>
    <ds:schemaRef ds:uri="8865c3b5-672f-488d-b474-fd2e6972fa66"/>
    <ds:schemaRef ds:uri="http://purl.org/dc/elements/1.1/"/>
  </ds:schemaRefs>
</ds:datastoreItem>
</file>

<file path=customXml/itemProps3.xml><?xml version="1.0" encoding="utf-8"?>
<ds:datastoreItem xmlns:ds="http://schemas.openxmlformats.org/officeDocument/2006/customXml" ds:itemID="{9E6717D3-C7A6-437C-8864-D9C4D7554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21412</TotalTime>
  <Words>944</Words>
  <Application>Microsoft Office PowerPoint</Application>
  <PresentationFormat>Widescreen</PresentationFormat>
  <Paragraphs>171</Paragraphs>
  <Slides>19</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ＭＳ Ｐゴシック</vt:lpstr>
      <vt:lpstr>Arial</vt:lpstr>
      <vt:lpstr>Calibri</vt:lpstr>
      <vt:lpstr>Calibri Light</vt:lpstr>
      <vt:lpstr>Century Gothic</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Projected Congressional Seats of Select States</vt:lpstr>
      <vt:lpstr>Linear Forecast of Census Bureau Population Estimates 2010-2020 and TDC Population Projections</vt:lpstr>
      <vt:lpstr>PowerPoint Presentation</vt:lpstr>
      <vt:lpstr>Percent population change 2010-2019, Texas Counties with Current Texas Senate Districts</vt:lpstr>
      <vt:lpstr>2010 Census Tracts (Red/Purple) and Proposed Census Tract Splits (Blue) for 2020</vt:lpstr>
      <vt:lpstr>2010 Census Tracts (Red/Purple) and Proposed Census Tract Splits (Blue) for 2020, East Texas</vt:lpstr>
      <vt:lpstr>2010 Census Tracts (Red/Purple) and Proposed Census Tract Splits (Blue) for 2020, East Texas, Tyler, Longview, Texarkana, Nacogdoches </vt:lpstr>
      <vt:lpstr>2010 Census Tracts (Red/Purple) and Proposed Census Tract Splits (Blue) for 2020, East Texas, Houston, Bryan-College Station, Beaumont, Huntsville</vt:lpstr>
      <vt:lpstr>Projected Population by Race and Ethnicity, Texas 2010-2020</vt:lpstr>
      <vt:lpstr>Projected Population Change and Percent of Total Projected Change by Race/Ethnicity, 2010-2020, Texas</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726</cp:revision>
  <cp:lastPrinted>2018-10-03T15:51:15Z</cp:lastPrinted>
  <dcterms:created xsi:type="dcterms:W3CDTF">2016-06-30T18:52:57Z</dcterms:created>
  <dcterms:modified xsi:type="dcterms:W3CDTF">2021-01-28T21:25:27Z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