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73" r:id="rId3"/>
    <p:sldMasterId id="2147483703" r:id="rId4"/>
    <p:sldMasterId id="2147483721" r:id="rId5"/>
    <p:sldMasterId id="2147483734" r:id="rId6"/>
    <p:sldMasterId id="2147483761" r:id="rId7"/>
    <p:sldMasterId id="2147483775" r:id="rId8"/>
    <p:sldMasterId id="2147483789" r:id="rId9"/>
  </p:sldMasterIdLst>
  <p:notesMasterIdLst>
    <p:notesMasterId r:id="rId33"/>
  </p:notesMasterIdLst>
  <p:sldIdLst>
    <p:sldId id="549" r:id="rId10"/>
    <p:sldId id="746" r:id="rId11"/>
    <p:sldId id="713" r:id="rId12"/>
    <p:sldId id="747" r:id="rId13"/>
    <p:sldId id="753" r:id="rId14"/>
    <p:sldId id="684" r:id="rId15"/>
    <p:sldId id="741" r:id="rId16"/>
    <p:sldId id="752" r:id="rId17"/>
    <p:sldId id="695" r:id="rId18"/>
    <p:sldId id="757" r:id="rId19"/>
    <p:sldId id="743" r:id="rId20"/>
    <p:sldId id="755" r:id="rId21"/>
    <p:sldId id="754" r:id="rId22"/>
    <p:sldId id="796" r:id="rId23"/>
    <p:sldId id="749" r:id="rId24"/>
    <p:sldId id="763" r:id="rId25"/>
    <p:sldId id="759" r:id="rId26"/>
    <p:sldId id="762" r:id="rId27"/>
    <p:sldId id="793" r:id="rId28"/>
    <p:sldId id="795" r:id="rId29"/>
    <p:sldId id="794" r:id="rId30"/>
    <p:sldId id="760" r:id="rId31"/>
    <p:sldId id="544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66"/>
    <a:srgbClr val="9900FF"/>
    <a:srgbClr val="9966FF"/>
    <a:srgbClr val="990033"/>
    <a:srgbClr val="CC0066"/>
    <a:srgbClr val="F8A662"/>
    <a:srgbClr val="FFCC00"/>
    <a:srgbClr val="FFFF00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82021" autoAdjust="0"/>
  </p:normalViewPr>
  <p:slideViewPr>
    <p:cSldViewPr snapToGrid="0">
      <p:cViewPr varScale="1">
        <p:scale>
          <a:sx n="80" d="100"/>
          <a:sy n="80" d="100"/>
        </p:scale>
        <p:origin x="62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455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244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29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473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34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1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>
                <a:latin typeface="Century Gothic" panose="020B0502020202020204" pitchFamily="34" charset="0"/>
              </a:rPr>
              <a:t>In 2010, an estimated 240,000 Texans were undercounted in the Census.</a:t>
            </a:r>
          </a:p>
          <a:p>
            <a:pPr>
              <a:defRPr/>
            </a:pPr>
            <a:r>
              <a:rPr lang="en-US" sz="1200" dirty="0">
                <a:latin typeface="Century Gothic" panose="020B0502020202020204" pitchFamily="34" charset="0"/>
              </a:rPr>
              <a:t>An estimated 7 million, or nearly 25%, of Texans live in hard to count neighborhoods.</a:t>
            </a:r>
          </a:p>
          <a:p>
            <a:pPr>
              <a:defRPr/>
            </a:pPr>
            <a:r>
              <a:rPr lang="en-US" sz="1200" dirty="0">
                <a:latin typeface="Century Gothic" panose="020B0502020202020204" pitchFamily="34" charset="0"/>
              </a:rPr>
              <a:t>Some projections indicate more than 500,000 Texans could be undercounted in 2020.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33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estimated 99.1 million households self-responded to the 2020 Census.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68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038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7.6 million Texas households self-responded.</a:t>
            </a:r>
          </a:p>
          <a:p>
            <a:r>
              <a:rPr lang="en-US" dirty="0"/>
              <a:t>Texas tied with GA for 38</a:t>
            </a:r>
            <a:r>
              <a:rPr lang="en-US" baseline="30000" dirty="0"/>
              <a:t>th</a:t>
            </a:r>
            <a:r>
              <a:rPr lang="en-US" dirty="0"/>
              <a:t> in self-response. Texas ranked 14</a:t>
            </a:r>
            <a:r>
              <a:rPr lang="en-US" baseline="30000" dirty="0"/>
              <a:t>th</a:t>
            </a:r>
            <a:r>
              <a:rPr lang="en-US" dirty="0"/>
              <a:t> in NRFU response.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3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823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011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1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2612-89F1-4C39-A4E6-E99566F934F7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5-25-10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E50B-2F52-4821-A80F-AEA68124EBC8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5-25-10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16EA17B0-1009-45A1-B7BB-2A2DC920306F}" type="datetime1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r>
              <a:rPr lang="en-US" dirty="0"/>
              <a:t>DRAFT 5-25-10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7CDC-4B72-4EB7-B1BB-C82D7DE7D8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5-25-10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98C2-4443-4FAD-AD0E-E6A1AC079C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5-25-10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965E-E331-4203-85D2-6144AE7A2A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5-25-10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74D4-3DC4-41E2-A2D3-FC72449314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5-25-10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14D6-A91F-478F-8D15-3766D96360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5-25-10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692C-9709-491B-A0E2-FB4990427A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5-25-10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994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EC6A-FA0C-479D-9DA8-BC36513D3E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5-25-10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526D-854B-4CBC-BCE7-0F9134F134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5-25-10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29DD-4882-453F-9012-71DE650646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5-25-10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3A08-C202-47D6-A742-53F3794BFD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5-25-10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9106-C649-4660-AC2D-5C5B9D6E32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DRAFT 5-25-10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16EA17B0-1009-45A1-B7BB-2A2DC920306F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37195DDB-3A78-4C6D-97A9-BF4491D2246E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16EA17B0-1009-45A1-B7BB-2A2DC920306F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r>
              <a:rPr lang="en-US" dirty="0"/>
              <a:t>DRAFT 5-25-10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A85-6220-4C1A-AFF4-87E88D12077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345A-3D20-49E5-8A05-7DD2A06E078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9E70-FB3D-4BDB-BC8B-791C280B0EC6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4B86-8FF8-444A-ADFB-7DCF305616B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AC94-746D-4D1E-A90E-AED3C5E9725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2612-89F1-4C39-A4E6-E99566F934F7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37195DDB-3A78-4C6D-97A9-BF4491D2246E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r>
              <a:rPr lang="en-US" dirty="0"/>
              <a:t>DRAFT 5-25-10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6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1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0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74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1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16EA17B0-1009-45A1-B7BB-2A2DC920306F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A85-6220-4C1A-AFF4-87E88D12077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5-25-10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2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1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37195DDB-3A78-4C6D-97A9-BF4491D2246E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25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7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7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A85-6220-4C1A-AFF4-87E88D12077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30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1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1" y="2150745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345A-3D20-49E5-8A05-7DD2A06E078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41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9E70-FB3D-4BDB-BC8B-791C280B0EC6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474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4B86-8FF8-444A-ADFB-7DCF305616B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75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0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AC94-746D-4D1E-A90E-AED3C5E9725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136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5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6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2612-89F1-4C39-A4E6-E99566F934F7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825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2231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23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7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345A-3D20-49E5-8A05-7DD2A06E078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5-25-10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482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354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334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452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598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29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50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056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549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09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9E70-FB3D-4BDB-BC8B-791C280B0EC6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5-25-10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281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6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4B86-8FF8-444A-ADFB-7DCF305616B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5-25-10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AC94-746D-4D1E-A90E-AED3C5E9725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5-25-10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2A5C4-7B55-4892-8DB0-3D84B1A08917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1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DABCF4BF-2998-4258-A5A8-4925EC584ECF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r>
              <a:rPr lang="en-US" dirty="0"/>
              <a:t>DRAFT 5-25-10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700" r:id="rId10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ABCF4BF-2998-4258-A5A8-4925EC584ECF}" type="datetime1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2/9/2021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ea typeface="ＭＳ Ｐゴシック" pitchFamily="-16" charset="-128"/>
              </a:rPr>
              <a:t>DRAFT 5-25-10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FABAC6E-DB71-4523-8116-03E5C4C4779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2/9/2021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t>DRAFT 5-25-10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9" r:id="rId1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DABCF4BF-2998-4258-A5A8-4925EC584ECF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2A5C4-7B55-4892-8DB0-3D84B1A08917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1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DABCF4BF-2998-4258-A5A8-4925EC584ECF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r>
              <a:rPr lang="en-US"/>
              <a:t>DRAFT 5-25-10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4" r:id="rId1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9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1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graphics.texas.gov/Data/Decennial/2020/SelfResponse" TargetMode="External"/><Relationship Id="rId2" Type="http://schemas.openxmlformats.org/officeDocument/2006/relationships/hyperlink" Target="https://arcg.is/05qbjT" TargetMode="Externa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8.png"/><Relationship Id="rId4" Type="http://schemas.openxmlformats.org/officeDocument/2006/relationships/hyperlink" Target="https://demographics.texas.gov/Data/Decennial/2020/RedistrictingRes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newsroom/press-releases/2020/2020-census-quality-assessment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RD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enate.texas.gov/cmtes/87/c625/hearings87R/Texas-Demographic-Center-Presentation-Central-Texas-Region-1.28.21.pdf" TargetMode="External"/><Relationship Id="rId2" Type="http://schemas.openxmlformats.org/officeDocument/2006/relationships/hyperlink" Target="http://tlcsenate.granicus.com/MediaPlayer.php?clip_id=15331" TargetMode="External"/><Relationship Id="rId1" Type="http://schemas.openxmlformats.org/officeDocument/2006/relationships/slideLayout" Target="../slideLayouts/slideLayout70.xml"/><Relationship Id="rId4" Type="http://schemas.openxmlformats.org/officeDocument/2006/relationships/hyperlink" Target="https://zoom.us/meeting/register/tJMlc--grjopG9VBoOxgCsFGvKShpxjFQEn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graphics.texas.gov/data/decennial/2020/RedistrictingResc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emographics.texas.gov/data/decennial/2020/RedistrictingResc" TargetMode="External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demographics.texas.gov/data/decennial/2020/RedistrictingResc" TargetMode="Externa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5" Type="http://schemas.openxmlformats.org/officeDocument/2006/relationships/hyperlink" Target="https://www.censushardtocountmaps2020.us/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5" Type="http://schemas.openxmlformats.org/officeDocument/2006/relationships/hyperlink" Target="https://www.censushardtocountmaps2020.us/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5406" y="1492572"/>
            <a:ext cx="8841187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Census Findings to Date</a:t>
            </a:r>
          </a:p>
          <a:p>
            <a:pPr algn="ctr" defTabSz="914377">
              <a:spcBef>
                <a:spcPts val="1000"/>
              </a:spcBef>
            </a:pP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Presented to </a:t>
            </a:r>
          </a:p>
          <a:p>
            <a:pPr algn="ctr" defTabSz="914377">
              <a:spcBef>
                <a:spcPts val="1000"/>
              </a:spcBef>
            </a:pP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South Austin Democrats</a:t>
            </a:r>
          </a:p>
          <a:p>
            <a:pPr algn="ctr" defTabSz="914377">
              <a:spcBef>
                <a:spcPts val="1000"/>
              </a:spcBef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algn="ctr" defTabSz="914377">
              <a:spcBef>
                <a:spcPts val="1000"/>
              </a:spcBef>
            </a:pP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February 9, 2021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022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716250" y="103214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>
                <a:solidFill>
                  <a:srgbClr val="205493"/>
                </a:solidFill>
                <a:latin typeface="Century Gothic" panose="020B0502020202020204" pitchFamily="34" charset="0"/>
              </a:rPr>
              <a:t>TDC Analysis of Census Tracts with Self-Response Rates Less than 50% 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Texas has </a:t>
            </a:r>
            <a:r>
              <a:rPr lang="en-US" sz="2000" b="1" dirty="0">
                <a:latin typeface="Century Gothic" panose="020B0502020202020204" pitchFamily="34" charset="0"/>
              </a:rPr>
              <a:t>1,263 (18.6%) </a:t>
            </a:r>
            <a:r>
              <a:rPr lang="en-US" sz="2000" dirty="0">
                <a:latin typeface="Century Gothic" panose="020B0502020202020204" pitchFamily="34" charset="0"/>
              </a:rPr>
              <a:t>of Texas’s 6,774</a:t>
            </a:r>
            <a:r>
              <a:rPr lang="en-US" sz="2000" b="1" dirty="0">
                <a:latin typeface="Century Gothic" panose="020B0502020202020204" pitchFamily="34" charset="0"/>
              </a:rPr>
              <a:t> census tracts</a:t>
            </a:r>
            <a:r>
              <a:rPr lang="en-US" sz="2000" dirty="0">
                <a:latin typeface="Century Gothic" panose="020B0502020202020204" pitchFamily="34" charset="0"/>
              </a:rPr>
              <a:t> with self-response rates </a:t>
            </a:r>
            <a:r>
              <a:rPr lang="en-US" sz="2000" b="1" dirty="0">
                <a:latin typeface="Century Gothic" panose="020B0502020202020204" pitchFamily="34" charset="0"/>
              </a:rPr>
              <a:t>below 50%.</a:t>
            </a:r>
            <a:r>
              <a:rPr lang="en-US" sz="2000" dirty="0">
                <a:latin typeface="Century Gothic" panose="020B0502020202020204" pitchFamily="34" charset="0"/>
              </a:rPr>
              <a:t>  </a:t>
            </a:r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These lower responding CTs are distributed across the state.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47.7%</a:t>
            </a:r>
            <a:r>
              <a:rPr lang="en-US" sz="2000" dirty="0">
                <a:latin typeface="Century Gothic" panose="020B0502020202020204" pitchFamily="34" charset="0"/>
              </a:rPr>
              <a:t> of these CTs have </a:t>
            </a:r>
            <a:r>
              <a:rPr lang="en-US" sz="2000" b="1" dirty="0">
                <a:latin typeface="Century Gothic" panose="020B0502020202020204" pitchFamily="34" charset="0"/>
              </a:rPr>
              <a:t>majority (&gt;50%) Hispanic </a:t>
            </a:r>
            <a:r>
              <a:rPr lang="en-US" sz="2000" dirty="0">
                <a:latin typeface="Century Gothic" panose="020B0502020202020204" pitchFamily="34" charset="0"/>
              </a:rPr>
              <a:t>populations.</a:t>
            </a:r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5.3%</a:t>
            </a:r>
            <a:r>
              <a:rPr lang="en-US" sz="2000" dirty="0">
                <a:latin typeface="Century Gothic" panose="020B0502020202020204" pitchFamily="34" charset="0"/>
              </a:rPr>
              <a:t> of these CTs have </a:t>
            </a:r>
            <a:r>
              <a:rPr lang="en-US" sz="2000" b="1" dirty="0">
                <a:latin typeface="Century Gothic" panose="020B0502020202020204" pitchFamily="34" charset="0"/>
              </a:rPr>
              <a:t>majority (&gt;50%) African American</a:t>
            </a:r>
            <a:r>
              <a:rPr lang="en-US" sz="2000" dirty="0">
                <a:latin typeface="Century Gothic" panose="020B0502020202020204" pitchFamily="34" charset="0"/>
              </a:rPr>
              <a:t> populations.</a:t>
            </a:r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62.0%</a:t>
            </a:r>
            <a:r>
              <a:rPr lang="en-US" sz="2000" dirty="0">
                <a:latin typeface="Century Gothic" panose="020B0502020202020204" pitchFamily="34" charset="0"/>
              </a:rPr>
              <a:t> of these CTs are either majority </a:t>
            </a:r>
            <a:r>
              <a:rPr lang="en-US" sz="2000" b="1" dirty="0">
                <a:latin typeface="Century Gothic" panose="020B0502020202020204" pitchFamily="34" charset="0"/>
              </a:rPr>
              <a:t>Hispanic </a:t>
            </a:r>
            <a:r>
              <a:rPr lang="en-US" sz="2000" dirty="0">
                <a:latin typeface="Century Gothic" panose="020B0502020202020204" pitchFamily="34" charset="0"/>
              </a:rPr>
              <a:t>or majority</a:t>
            </a:r>
            <a:r>
              <a:rPr lang="en-US" sz="2000" b="1" dirty="0">
                <a:latin typeface="Century Gothic" panose="020B0502020202020204" pitchFamily="34" charset="0"/>
              </a:rPr>
              <a:t> Black</a:t>
            </a:r>
            <a:r>
              <a:rPr lang="en-US" sz="2000" dirty="0">
                <a:latin typeface="Century Gothic" panose="020B0502020202020204" pitchFamily="34" charset="0"/>
              </a:rPr>
              <a:t> populations. </a:t>
            </a:r>
            <a:endParaRPr lang="en-US" sz="12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" y="6474982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79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16250" y="103214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>
                <a:solidFill>
                  <a:srgbClr val="205493"/>
                </a:solidFill>
                <a:latin typeface="Century Gothic" panose="020B0502020202020204" pitchFamily="34" charset="0"/>
              </a:rPr>
              <a:t>Texas Demographic Center Data</a:t>
            </a:r>
            <a:r>
              <a:rPr lang="en-US" sz="2400" b="1" dirty="0">
                <a:solidFill>
                  <a:srgbClr val="205493"/>
                </a:solidFill>
                <a:latin typeface="Century Gothic" panose="020B0502020202020204" pitchFamily="34" charset="0"/>
              </a:rPr>
              <a:t> and Data Products</a:t>
            </a:r>
            <a:r>
              <a:rPr lang="en-US" sz="2400" b="1" noProof="0" dirty="0">
                <a:solidFill>
                  <a:srgbClr val="205493"/>
                </a:solidFill>
                <a:latin typeface="Century Gothic" panose="020B0502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TDC 2020 Census Resources </a:t>
            </a:r>
          </a:p>
          <a:p>
            <a:pPr lvl="1"/>
            <a:r>
              <a:rPr lang="en-US" sz="1600" dirty="0">
                <a:latin typeface="Century Gothic" panose="020B0502020202020204" pitchFamily="34" charset="0"/>
                <a:hlinkClick r:id="rId2"/>
              </a:rPr>
              <a:t>Map and dashboard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Static </a:t>
            </a:r>
            <a:r>
              <a:rPr lang="en-US" sz="1600" dirty="0">
                <a:latin typeface="Century Gothic" panose="020B0502020202020204" pitchFamily="34" charset="0"/>
                <a:hlinkClick r:id="rId3"/>
              </a:rPr>
              <a:t>maps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1"/>
            <a:r>
              <a:rPr lang="en-US" sz="1600" dirty="0">
                <a:latin typeface="Century Gothic" panose="020B0502020202020204" pitchFamily="34" charset="0"/>
                <a:hlinkClick r:id="rId4"/>
              </a:rPr>
              <a:t>Redistricting</a:t>
            </a:r>
            <a:r>
              <a:rPr lang="en-US" sz="1600" dirty="0">
                <a:latin typeface="Century Gothic" panose="020B0502020202020204" pitchFamily="34" charset="0"/>
              </a:rPr>
              <a:t> resources</a:t>
            </a:r>
          </a:p>
          <a:p>
            <a:pPr lvl="1"/>
            <a:endParaRPr lang="en-US" sz="1600" dirty="0">
              <a:latin typeface="Century Gothic" panose="020B0502020202020204" pitchFamily="34" charset="0"/>
            </a:endParaRPr>
          </a:p>
          <a:p>
            <a:pPr marL="457189" lvl="1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14149" b="6045"/>
          <a:stretch/>
        </p:blipFill>
        <p:spPr>
          <a:xfrm>
            <a:off x="2346037" y="3183488"/>
            <a:ext cx="7421588" cy="33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9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FB597-C48B-4D7E-9853-9BE0FD5D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19ABA-69BC-405D-AEC1-CEC0D113A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990599"/>
            <a:ext cx="9409312" cy="54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96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89013-18FD-4CF2-AB8A-E2753D89E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6" y="923018"/>
            <a:ext cx="9696449" cy="561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9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716250" y="103214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>
                <a:solidFill>
                  <a:srgbClr val="205493"/>
                </a:solidFill>
                <a:latin typeface="Century Gothic" panose="020B0502020202020204" pitchFamily="34" charset="0"/>
              </a:rPr>
              <a:t>Areas of Concern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Communities of color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Under-represented groups in administrative records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Areas with low internet access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Off-campus college students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Public perception of the Census Bureau and its data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" y="6474982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00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716250" y="103214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>
                <a:solidFill>
                  <a:srgbClr val="205493"/>
                </a:solidFill>
                <a:latin typeface="Century Gothic" panose="020B0502020202020204" pitchFamily="34" charset="0"/>
              </a:rPr>
              <a:t>Census Bureau Data Quality Measures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1800" dirty="0">
                <a:latin typeface="Century Gothic" panose="020B0502020202020204" pitchFamily="34" charset="0"/>
              </a:rPr>
              <a:t>The Census Bureau produces analyses to assess the accuracy of the Census. These are called Census Coverage Measures.</a:t>
            </a:r>
          </a:p>
          <a:p>
            <a:r>
              <a:rPr lang="en-US" sz="1800" u="sng" dirty="0">
                <a:latin typeface="Century Gothic" panose="020B0502020202020204" pitchFamily="34" charset="0"/>
              </a:rPr>
              <a:t>Demographic Analysis</a:t>
            </a:r>
            <a:r>
              <a:rPr lang="en-US" sz="1800" dirty="0">
                <a:latin typeface="Century Gothic" panose="020B0502020202020204" pitchFamily="34" charset="0"/>
              </a:rPr>
              <a:t>: produce population estimates using vital statistics, estimates of international migration and administrative records (released December 15, 2020)</a:t>
            </a:r>
          </a:p>
          <a:p>
            <a:pPr fontAlgn="base"/>
            <a:r>
              <a:rPr lang="en-US" sz="1800" u="sng" dirty="0">
                <a:latin typeface="Century Gothic" panose="020B0502020202020204" pitchFamily="34" charset="0"/>
              </a:rPr>
              <a:t>Post-Enumeration Survey</a:t>
            </a:r>
            <a:r>
              <a:rPr lang="en-US" sz="1800" dirty="0">
                <a:latin typeface="Century Gothic" panose="020B0502020202020204" pitchFamily="34" charset="0"/>
              </a:rPr>
              <a:t>: interview a small sample of HHs to check accuracy of data collected on 2020 census forms (available November 2021-February 2022)</a:t>
            </a:r>
          </a:p>
          <a:p>
            <a:pPr fontAlgn="base"/>
            <a:r>
              <a:rPr lang="en-US" sz="1800" dirty="0">
                <a:latin typeface="Century Gothic" panose="020B0502020202020204" pitchFamily="34" charset="0"/>
              </a:rPr>
              <a:t>For the 1</a:t>
            </a:r>
            <a:r>
              <a:rPr lang="en-US" sz="1800" baseline="30000" dirty="0">
                <a:latin typeface="Century Gothic" panose="020B0502020202020204" pitchFamily="34" charset="0"/>
              </a:rPr>
              <a:t>st</a:t>
            </a:r>
            <a:r>
              <a:rPr lang="en-US" sz="1800" dirty="0">
                <a:latin typeface="Century Gothic" panose="020B0502020202020204" pitchFamily="34" charset="0"/>
              </a:rPr>
              <a:t> time, Census Bureau will release </a:t>
            </a:r>
            <a:r>
              <a:rPr lang="en-US" sz="1800" u="sng" dirty="0">
                <a:latin typeface="Century Gothic" panose="020B0502020202020204" pitchFamily="34" charset="0"/>
              </a:rPr>
              <a:t>data quality metrics</a:t>
            </a:r>
            <a:r>
              <a:rPr lang="en-US" sz="1800" dirty="0">
                <a:latin typeface="Century Gothic" panose="020B0502020202020204" pitchFamily="34" charset="0"/>
              </a:rPr>
              <a:t> for the nation and states along with the apportionment file. These will include information on self-response, non-response follow-up (including household interviews, proxy interviews, and administrative records enumerations). (by April 30)</a:t>
            </a:r>
          </a:p>
          <a:p>
            <a:pPr fontAlgn="base"/>
            <a:r>
              <a:rPr lang="en-US" sz="1800" dirty="0">
                <a:latin typeface="Century Gothic" panose="020B0502020202020204" pitchFamily="34" charset="0"/>
              </a:rPr>
              <a:t>Census Bureau will work with independent, external groups on evaluating the quality of the 2020 Census.</a:t>
            </a:r>
          </a:p>
          <a:p>
            <a:pPr fontAlgn="base"/>
            <a:r>
              <a:rPr lang="en-US" sz="1800" dirty="0">
                <a:latin typeface="Century Gothic" panose="020B0502020202020204" pitchFamily="34" charset="0"/>
              </a:rPr>
              <a:t>For more information: </a:t>
            </a:r>
            <a:r>
              <a:rPr lang="en-US" sz="1800" u="sng" dirty="0">
                <a:hlinkClick r:id="rId3"/>
              </a:rPr>
              <a:t>https://www.census.gov/newsroom/press-releases/2020/2020-census-quality-assessments.html</a:t>
            </a:r>
            <a:r>
              <a:rPr lang="en-US" sz="1800" dirty="0"/>
              <a:t>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" y="6474982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59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716250" y="1004763"/>
            <a:ext cx="9896630" cy="5253206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205493"/>
                </a:solidFill>
                <a:latin typeface="Century Gothic" panose="020B0502020202020204" pitchFamily="34" charset="0"/>
              </a:rPr>
              <a:t>Boundaries impacted by Redistricting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Redistricting impacts representation and boundaries at the national, state, and local levels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Congressional districts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Senate districts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House districts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County Commissioners districts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City Council districts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School Board districts</a:t>
            </a:r>
          </a:p>
          <a:p>
            <a:pPr lvl="1">
              <a:spcBef>
                <a:spcPts val="1000"/>
              </a:spcBef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" y="6574529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*Source: Reamer, Andrew; George Washington Institute of Public Policy, Counting for Dollars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64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716250" y="103214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>
                <a:solidFill>
                  <a:srgbClr val="205493"/>
                </a:solidFill>
                <a:latin typeface="Century Gothic" panose="020B0502020202020204" pitchFamily="34" charset="0"/>
              </a:rPr>
              <a:t>Important Dates: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Apportionment File sent to POTUS </a:t>
            </a:r>
            <a:r>
              <a:rPr lang="en-US" sz="2000" strike="sngStrike" dirty="0">
                <a:latin typeface="Century Gothic" panose="020B0502020202020204" pitchFamily="34" charset="0"/>
              </a:rPr>
              <a:t>12/31/2020</a:t>
            </a:r>
            <a:r>
              <a:rPr lang="en-US" sz="2000" dirty="0">
                <a:latin typeface="Century Gothic" panose="020B0502020202020204" pitchFamily="34" charset="0"/>
              </a:rPr>
              <a:t> by April 30, 2021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Redistricting Data File (Public Law 94-171 File) received by Governors no later than </a:t>
            </a:r>
            <a:r>
              <a:rPr lang="en-US" sz="2000" strike="sngStrike" dirty="0">
                <a:latin typeface="Century Gothic" panose="020B0502020202020204" pitchFamily="34" charset="0"/>
              </a:rPr>
              <a:t>4/1/2021</a:t>
            </a:r>
            <a:r>
              <a:rPr lang="en-US" sz="2000" dirty="0">
                <a:latin typeface="Century Gothic" panose="020B0502020202020204" pitchFamily="34" charset="0"/>
              </a:rPr>
              <a:t> July 31, 2021 </a:t>
            </a: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PL 94-171 released to states in groups of 8 states per week, with one week prior notice</a:t>
            </a: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PL 94-171 File to include: </a:t>
            </a:r>
          </a:p>
          <a:p>
            <a:pPr lvl="2"/>
            <a:r>
              <a:rPr lang="en-US" sz="1400" dirty="0">
                <a:latin typeface="Century Gothic" panose="020B0502020202020204" pitchFamily="34" charset="0"/>
              </a:rPr>
              <a:t>Race, Ethnicity, 18 plus, Occupancy Status, Group Quarters by Type</a:t>
            </a: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Data available at </a:t>
            </a:r>
            <a:r>
              <a:rPr lang="en-US" sz="16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WWW.CENSUS.GOV/RDO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No schedule yet on other 2020 Census data products, but expected throughout 2022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Texas legislative session: January 12, 2021 to May 31, 2021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Delays in release of PL 940171 File may mean a special session</a:t>
            </a:r>
          </a:p>
          <a:p>
            <a:pPr marL="0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" y="6474982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70DCC8F-17B0-45DD-8AB8-496B2E0A4ED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D7B3FC-F52A-4C3D-BF43-F2954D09CBBE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17</a:t>
            </a:fld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33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CA6270-A600-492B-917C-B4F77ABB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CAC1-282E-41B4-A9EF-7B0C8D91A4DB}"/>
              </a:ext>
            </a:extLst>
          </p:cNvPr>
          <p:cNvSpPr txBox="1">
            <a:spLocks/>
          </p:cNvSpPr>
          <p:nvPr/>
        </p:nvSpPr>
        <p:spPr>
          <a:xfrm>
            <a:off x="1716250" y="1076325"/>
            <a:ext cx="9896630" cy="5181644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205493"/>
                </a:solidFill>
                <a:latin typeface="Century Gothic" panose="020B0502020202020204" pitchFamily="34" charset="0"/>
              </a:rPr>
              <a:t>Senate Redistricting Committee Hearings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Senate Special Committee on Redistricting Community Input Virtual Meetings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Virtual hearings commenced January 25, 2021 with 12 hearings planned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Central Texas hearing held January 28, 2021 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Video: </a:t>
            </a: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  <a:hlinkClick r:id="rId2"/>
              </a:rPr>
              <a:t>http://tlcsenate.granicus.com/MediaPlayer.php?clip_id=15331</a:t>
            </a:r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Presentation: </a:t>
            </a: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  <a:hlinkClick r:id="rId3"/>
              </a:rPr>
              <a:t>https://senate.texas.gov/cmtes/87/c625/hearings87R/Texas-Demographic-Center-Presentation-Central-Texas-Region-1.28.21.pdf</a:t>
            </a: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Austin area hearing to be held February 26, 2021 at 9AM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Meeting registration: </a:t>
            </a: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  <a:hlinkClick r:id="rId4"/>
              </a:rPr>
              <a:t>https://zoom.us/meeting/register/tJMlc--grjopG9VBoOxgCsFGvKShpxjFQEnf</a:t>
            </a: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1">
              <a:spcBef>
                <a:spcPts val="1000"/>
              </a:spcBef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491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9C931-627E-4032-BE97-64658478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AF427-B893-439C-9E36-E7BDADB4E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82" y="1417957"/>
            <a:ext cx="5589435" cy="49383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32BEC-508D-4E9C-B156-DA526CA01193}"/>
              </a:ext>
            </a:extLst>
          </p:cNvPr>
          <p:cNvSpPr/>
          <p:nvPr/>
        </p:nvSpPr>
        <p:spPr>
          <a:xfrm>
            <a:off x="1352227" y="6440509"/>
            <a:ext cx="72583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https://demographics.texas.gov/data/decennial/2020/RedistrictingResc</a:t>
            </a:r>
            <a:r>
              <a:rPr lang="en-US" sz="140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F7B870-5664-4629-B66F-1ACC9408BB99}"/>
              </a:ext>
            </a:extLst>
          </p:cNvPr>
          <p:cNvSpPr txBox="1">
            <a:spLocks/>
          </p:cNvSpPr>
          <p:nvPr/>
        </p:nvSpPr>
        <p:spPr>
          <a:xfrm>
            <a:off x="1673257" y="831750"/>
            <a:ext cx="9845161" cy="559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Texas Demographic Center Redistricting Resources</a:t>
            </a:r>
          </a:p>
        </p:txBody>
      </p:sp>
    </p:spTree>
    <p:extLst>
      <p:ext uri="{BB962C8B-B14F-4D97-AF65-F5344CB8AC3E}">
        <p14:creationId xmlns:p14="http://schemas.microsoft.com/office/powerpoint/2010/main" val="289448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716250" y="880736"/>
            <a:ext cx="9896630" cy="537723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Census?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Every ten years, the country conducts a census to count every person in the United States.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April 1, 2020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the official Census date.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Census counts used to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reapportion the U.S. House of Representatives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determine the number of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electoral college votes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state gets.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Census counts used by state and local officials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redraw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congressional, legislative, and local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boundaries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account for population shifts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Businesses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rely on Census data for market research, locations, and economic development.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Census derived data are used to allocate over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$1.5 trillion in federal funds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support healthcare, education, transportation, or other service programs.*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Census data form the </a:t>
            </a:r>
            <a:r>
              <a:rPr lang="en-US" sz="20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foundation for nearly all demographic and socio-economic statistics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, including population estimates &amp; projections, for the next 10 years.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" y="6574529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*Source: Reamer, Andrew; George Washington Institute of Public Policy, Counting for Dollars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829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526F5-8E0D-4C69-A455-613E6CEB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DC87B5-B237-4C2A-BF34-6FEF69B9E19D}"/>
              </a:ext>
            </a:extLst>
          </p:cNvPr>
          <p:cNvSpPr/>
          <p:nvPr/>
        </p:nvSpPr>
        <p:spPr>
          <a:xfrm>
            <a:off x="1673257" y="6424118"/>
            <a:ext cx="72583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https://demographics.texas.gov/data/decennial/2020/RedistrictingResc</a:t>
            </a:r>
            <a:r>
              <a:rPr lang="en-US" sz="140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4C4236-3A9D-4C68-BFFA-FCEDC7B74090}"/>
              </a:ext>
            </a:extLst>
          </p:cNvPr>
          <p:cNvSpPr txBox="1">
            <a:spLocks/>
          </p:cNvSpPr>
          <p:nvPr/>
        </p:nvSpPr>
        <p:spPr>
          <a:xfrm>
            <a:off x="1673257" y="880525"/>
            <a:ext cx="9845161" cy="559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Texas Demographic Center Redistricting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7DFEB-2431-43BA-936B-F89EBCA3B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958" y="1928992"/>
            <a:ext cx="9217877" cy="426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2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40FF2D-1A2C-411F-8D17-2F349C2B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BDC67-E845-408E-9445-D83DD5DB24A3}"/>
              </a:ext>
            </a:extLst>
          </p:cNvPr>
          <p:cNvSpPr/>
          <p:nvPr/>
        </p:nvSpPr>
        <p:spPr>
          <a:xfrm>
            <a:off x="1692307" y="6440509"/>
            <a:ext cx="72583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https://demographics.texas.gov/data/decennial/2020/RedistrictingResc</a:t>
            </a:r>
            <a:r>
              <a:rPr lang="en-US" sz="1400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09C6B3-E9DC-49D0-86E1-DC99332F42CB}"/>
              </a:ext>
            </a:extLst>
          </p:cNvPr>
          <p:cNvSpPr txBox="1">
            <a:spLocks/>
          </p:cNvSpPr>
          <p:nvPr/>
        </p:nvSpPr>
        <p:spPr>
          <a:xfrm>
            <a:off x="1692307" y="807392"/>
            <a:ext cx="9845161" cy="559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Texas Demographic Center Redistricting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48DCD-2417-4337-BCD6-370A45C92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489" y="1778620"/>
            <a:ext cx="5065117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B2D38-C37F-4503-98D8-71934678A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93" y="2596465"/>
            <a:ext cx="6802096" cy="16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21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2AF75-9A3A-4A9A-8E03-2735319A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CB226-D203-464A-AD6B-6CB393F36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19" y="1570045"/>
            <a:ext cx="7190631" cy="37179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0AD59D-7BE5-4707-8A88-963CB4F343DF}"/>
              </a:ext>
            </a:extLst>
          </p:cNvPr>
          <p:cNvSpPr/>
          <p:nvPr/>
        </p:nvSpPr>
        <p:spPr>
          <a:xfrm>
            <a:off x="498339" y="5291130"/>
            <a:ext cx="33337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https://redistricting.capitol.texas.gov/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C149E6-D7F7-4382-826F-C027CD12BBA5}"/>
              </a:ext>
            </a:extLst>
          </p:cNvPr>
          <p:cNvSpPr txBox="1">
            <a:spLocks/>
          </p:cNvSpPr>
          <p:nvPr/>
        </p:nvSpPr>
        <p:spPr>
          <a:xfrm>
            <a:off x="1673257" y="880525"/>
            <a:ext cx="9845161" cy="559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Additional Redistricting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3DAEDB-D1BD-4BED-98D2-FEAA9FAA2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183" y="1160223"/>
            <a:ext cx="3718034" cy="4705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A02720-5957-44F9-81D8-146646913361}"/>
              </a:ext>
            </a:extLst>
          </p:cNvPr>
          <p:cNvSpPr/>
          <p:nvPr/>
        </p:nvSpPr>
        <p:spPr>
          <a:xfrm>
            <a:off x="6595837" y="5995697"/>
            <a:ext cx="5443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https://www.brennancenter.org/sites/default/files/2019-08/Report_CGR-2010-edition.pdf</a:t>
            </a:r>
          </a:p>
        </p:txBody>
      </p:sp>
    </p:spTree>
    <p:extLst>
      <p:ext uri="{BB962C8B-B14F-4D97-AF65-F5344CB8AC3E}">
        <p14:creationId xmlns:p14="http://schemas.microsoft.com/office/powerpoint/2010/main" val="2558754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4677250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Lila Valencia, Ph.D.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(512) 936-3542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Lila.Valencia@utsa.edu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374438" y="6407150"/>
            <a:ext cx="817562" cy="314325"/>
          </a:xfrm>
        </p:spPr>
        <p:txBody>
          <a:bodyPr/>
          <a:lstStyle/>
          <a:p>
            <a:fld id="{2BC1FA3B-F0C1-4F58-90BE-DCC7501F4B28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1716250" y="856853"/>
            <a:ext cx="950801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Census Derived Funding in Texas</a:t>
            </a:r>
          </a:p>
        </p:txBody>
      </p:sp>
      <p:pic>
        <p:nvPicPr>
          <p:cNvPr id="15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670" y="1474477"/>
            <a:ext cx="7461210" cy="49719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8690" y="1762096"/>
            <a:ext cx="33185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FY 2017, Texas received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$101 billion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federal funding for programs that use Census derived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$50 billion for Medicare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$21 billion for Medicaid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$30 billion for other programs.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" y="6479498"/>
            <a:ext cx="95288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Reamer, Andrew; George Washington Institute of Public Policy, Counting for Dollars		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32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030" y="1458762"/>
            <a:ext cx="5200640" cy="49841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4490" y="1272239"/>
            <a:ext cx="45955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20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 estimated 7 million, or nearly 25% of Texans live in HTC areas.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200000"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People of color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Children under 5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Populations in/near poverty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Single-parent households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Immigrants &amp; those with limited English proficiency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9BD5">
                  <a:lumMod val="50000"/>
                </a:srgbClr>
              </a:buClr>
              <a:buSzPct val="2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Complex households: renters, multi-family, mixed status, multi-generation, larger households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916" y="6569870"/>
            <a:ext cx="876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marR="0" lvl="0" indent="-7985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Source: Center for Urban Research of the City University of New York (CUNY) Graduate Center.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https://www.censushardtocountmaps2020.us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16250" y="922245"/>
            <a:ext cx="950801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Texas Hard to Count Populations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03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716250" y="103214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>
                <a:solidFill>
                  <a:srgbClr val="205493"/>
                </a:solidFill>
                <a:latin typeface="Century Gothic" panose="020B0502020202020204" pitchFamily="34" charset="0"/>
              </a:rPr>
              <a:t>U.S. Response Rates to the 2020 Census</a:t>
            </a:r>
          </a:p>
          <a:p>
            <a:pPr marL="457189" lvl="1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" y="6474982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7C1D6-ED8C-43FF-A956-3133D9459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238" y="1576274"/>
            <a:ext cx="10022525" cy="4692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D29BC4-6D85-4054-9C43-121E28C1B891}"/>
              </a:ext>
            </a:extLst>
          </p:cNvPr>
          <p:cNvSpPr txBox="1"/>
          <p:nvPr/>
        </p:nvSpPr>
        <p:spPr>
          <a:xfrm>
            <a:off x="317916" y="6569870"/>
            <a:ext cx="876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marR="0" lvl="0" indent="-7985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Source: Center for Urban Research of the City University of New York (CUNY) Graduate Center.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https://www.censushardtocountmaps2020.us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54726A-AC96-4ADA-AF8F-2AD2D490D972}"/>
              </a:ext>
            </a:extLst>
          </p:cNvPr>
          <p:cNvSpPr/>
          <p:nvPr/>
        </p:nvSpPr>
        <p:spPr>
          <a:xfrm>
            <a:off x="294490" y="4473182"/>
            <a:ext cx="363967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Total Response Rate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Self-Response Rate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+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NRFU Enumerated Rate 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5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716250" y="103214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>
                <a:solidFill>
                  <a:srgbClr val="205493"/>
                </a:solidFill>
                <a:latin typeface="Century Gothic" panose="020B0502020202020204" pitchFamily="34" charset="0"/>
              </a:rPr>
              <a:t>U.S. Response Rates to the 2020 Census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99.98% of all housing units and addresses nationwide were enumerated.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2020 Self-Response Rate of 67.0% surpassed 2010 Self-Response Rate of 66.5%.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32.9% housing units enumerated through Non-Response Follow-Up (NRFU).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24.1% of NRFU workload enumerated through proxy (landlord, neighbor, etc.).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5.6% of address nationwide (13.9% of NRFU workload) resolved using administrative records</a:t>
            </a:r>
          </a:p>
          <a:p>
            <a:pPr lvl="1"/>
            <a:endParaRPr lang="en-US" sz="16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" y="6474982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2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25486" y="87339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 Census Total Response</a:t>
            </a:r>
            <a:r>
              <a:rPr lang="en-US" sz="2400" b="1" dirty="0">
                <a:solidFill>
                  <a:srgbClr val="205493"/>
                </a:solidFill>
                <a:latin typeface="Century Gothic" panose="020B0502020202020204" pitchFamily="34" charset="0"/>
              </a:rPr>
              <a:t> in Texas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9B1DE-C5C4-4A3C-8F2A-690487CDEDC8}"/>
              </a:ext>
            </a:extLst>
          </p:cNvPr>
          <p:cNvSpPr/>
          <p:nvPr/>
        </p:nvSpPr>
        <p:spPr>
          <a:xfrm>
            <a:off x="672353" y="1708587"/>
            <a:ext cx="3639670" cy="451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Total Response Rate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Self-Response Rate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+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NRFU Enumerated Rate</a:t>
            </a:r>
          </a:p>
          <a:p>
            <a:pPr algn="ctr">
              <a:spcAft>
                <a:spcPts val="1600"/>
              </a:spcAft>
            </a:pP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Texas Response Rate:</a:t>
            </a:r>
          </a:p>
          <a:p>
            <a:pPr algn="ctr">
              <a:spcAft>
                <a:spcPts val="1600"/>
              </a:spcAft>
            </a:pPr>
            <a:r>
              <a:rPr lang="en-US" dirty="0">
                <a:latin typeface="Century Gothic" panose="020B0502020202020204" pitchFamily="34" charset="0"/>
              </a:rPr>
              <a:t>99.9% = 62.8% + 37.1% </a:t>
            </a:r>
          </a:p>
          <a:p>
            <a:pPr algn="ctr">
              <a:spcAft>
                <a:spcPts val="1600"/>
              </a:spcAft>
            </a:pPr>
            <a:r>
              <a:rPr lang="en-US" dirty="0">
                <a:latin typeface="Century Gothic" panose="020B0502020202020204" pitchFamily="34" charset="0"/>
              </a:rPr>
              <a:t>Texas Ranking:</a:t>
            </a:r>
          </a:p>
          <a:p>
            <a:pPr algn="ctr">
              <a:spcAft>
                <a:spcPts val="1600"/>
              </a:spcAft>
            </a:pPr>
            <a:r>
              <a:rPr lang="en-US" dirty="0">
                <a:latin typeface="Century Gothic" panose="020B0502020202020204" pitchFamily="34" charset="0"/>
              </a:rPr>
              <a:t>2010 = 35</a:t>
            </a:r>
            <a:r>
              <a:rPr lang="en-US" baseline="30000" dirty="0">
                <a:latin typeface="Century Gothic" panose="020B0502020202020204" pitchFamily="34" charset="0"/>
              </a:rPr>
              <a:t>th</a:t>
            </a:r>
            <a:endParaRPr lang="en-US" dirty="0">
              <a:latin typeface="Century Gothic" panose="020B0502020202020204" pitchFamily="34" charset="0"/>
            </a:endParaRPr>
          </a:p>
          <a:p>
            <a:pPr algn="ctr">
              <a:spcAft>
                <a:spcPts val="1600"/>
              </a:spcAft>
            </a:pPr>
            <a:r>
              <a:rPr lang="en-US" dirty="0">
                <a:latin typeface="Century Gothic" panose="020B0502020202020204" pitchFamily="34" charset="0"/>
              </a:rPr>
              <a:t>2020 = 39th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s://lh5.googleusercontent.com/YkcQOBNi_j5otg8JYV5nQcHgPxzE15zxipH_bHWBBjaOTCe1Ny2sv75ySDuVpLzVoWLyVkLwyqMUx6Xk2lH-KATu3tKGj_6GbyatS50rEWS-kJ19u-uwD3QTYoLawUo1k3ztpcqnms4">
            <a:extLst>
              <a:ext uri="{FF2B5EF4-FFF2-40B4-BE49-F238E27FC236}">
                <a16:creationId xmlns:a16="http://schemas.microsoft.com/office/drawing/2014/main" id="{BC06E010-32A9-4FBD-A517-652892B7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069" y="1574881"/>
            <a:ext cx="7064842" cy="47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AA0A6E-EBA7-4ECB-905A-79500A0D4E8E}"/>
              </a:ext>
            </a:extLst>
          </p:cNvPr>
          <p:cNvSpPr/>
          <p:nvPr/>
        </p:nvSpPr>
        <p:spPr>
          <a:xfrm>
            <a:off x="4589929" y="6122894"/>
            <a:ext cx="6929718" cy="16136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5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716250" y="103214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>
                <a:solidFill>
                  <a:srgbClr val="205493"/>
                </a:solidFill>
                <a:latin typeface="Century Gothic" panose="020B0502020202020204" pitchFamily="34" charset="0"/>
              </a:rPr>
              <a:t>Not all rates are created equal.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Self response rates, total response rates, enumeration rate, NRFU completion rates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What we do know: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Texas self-response rate still lags 2010 rate: 62.0% vs. 64.4%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Self-response rates vary across the state.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Enumeration does not mean count. 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Self-response yields the most accurate census data. </a:t>
            </a:r>
            <a:endParaRPr lang="en-US" sz="14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" y="6474982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4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48p59DfVwd7qbL2bns1to2kpG21s_m00DtNMYRwBRTziNBpRznDr1CJB7dNofbJ4djLtm15p-dTE7agUVdZ5xoJvGEHiYApvQRjOE-ICtOpz8ePIWr0GSZjaQ8CAMzl6DrK37zCcoNM">
            <a:extLst>
              <a:ext uri="{FF2B5EF4-FFF2-40B4-BE49-F238E27FC236}">
                <a16:creationId xmlns:a16="http://schemas.microsoft.com/office/drawing/2014/main" id="{23FB9ADA-C039-405A-92BF-0FBC9D871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"/>
          <a:stretch/>
        </p:blipFill>
        <p:spPr bwMode="auto">
          <a:xfrm>
            <a:off x="4769168" y="1300713"/>
            <a:ext cx="6843712" cy="534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16250" y="87339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 Census Response Across Texas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17446C-1D11-4B2B-9DB2-79BAAFE397C5}"/>
              </a:ext>
            </a:extLst>
          </p:cNvPr>
          <p:cNvSpPr/>
          <p:nvPr/>
        </p:nvSpPr>
        <p:spPr>
          <a:xfrm>
            <a:off x="1716250" y="1787768"/>
            <a:ext cx="354603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dirty="0">
                <a:latin typeface="Century Gothic" panose="020B0502020202020204" pitchFamily="34" charset="0"/>
              </a:rPr>
              <a:t>Self-Response Rates among Texas Counties ranged from 75.8% in Fort Bend County to 18.6% in Edwards County.</a:t>
            </a:r>
          </a:p>
          <a:p>
            <a:pPr>
              <a:spcAft>
                <a:spcPts val="1600"/>
              </a:spcAft>
            </a:pPr>
            <a:r>
              <a:rPr lang="en-US" dirty="0">
                <a:latin typeface="Century Gothic" panose="020B0502020202020204" pitchFamily="34" charset="0"/>
              </a:rPr>
              <a:t>29/254 (11%) Counties met or surpassed their 2010 SRR.</a:t>
            </a:r>
          </a:p>
          <a:p>
            <a:pPr>
              <a:spcAft>
                <a:spcPts val="1600"/>
              </a:spcAft>
            </a:pPr>
            <a:r>
              <a:rPr lang="en-US" dirty="0">
                <a:latin typeface="Century Gothic" panose="020B0502020202020204" pitchFamily="34" charset="0"/>
              </a:rPr>
              <a:t>283/1221 (23%) Places/Cities met or surpassed their 2010 SRR.</a:t>
            </a:r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8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13404</TotalTime>
  <Words>1261</Words>
  <Application>Microsoft Office PowerPoint</Application>
  <PresentationFormat>Widescreen</PresentationFormat>
  <Paragraphs>194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Century Gothic</vt:lpstr>
      <vt:lpstr>Office Theme</vt:lpstr>
      <vt:lpstr>2_Office Theme</vt:lpstr>
      <vt:lpstr>1_Office Theme</vt:lpstr>
      <vt:lpstr>Custom Design</vt:lpstr>
      <vt:lpstr>3_Office Theme</vt:lpstr>
      <vt:lpstr>4_Office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Alelhie Lila Valencia</cp:lastModifiedBy>
  <cp:revision>702</cp:revision>
  <cp:lastPrinted>2018-10-03T15:51:15Z</cp:lastPrinted>
  <dcterms:created xsi:type="dcterms:W3CDTF">2016-06-30T18:52:57Z</dcterms:created>
  <dcterms:modified xsi:type="dcterms:W3CDTF">2021-02-09T23:49:08Z</dcterms:modified>
</cp:coreProperties>
</file>