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7" r:id="rId5"/>
    <p:sldMasterId id="2147483673" r:id="rId6"/>
    <p:sldMasterId id="2147483703" r:id="rId7"/>
    <p:sldMasterId id="2147483721" r:id="rId8"/>
    <p:sldMasterId id="2147483734" r:id="rId9"/>
  </p:sldMasterIdLst>
  <p:notesMasterIdLst>
    <p:notesMasterId r:id="rId29"/>
  </p:notesMasterIdLst>
  <p:sldIdLst>
    <p:sldId id="781" r:id="rId10"/>
    <p:sldId id="792" r:id="rId11"/>
    <p:sldId id="674" r:id="rId12"/>
    <p:sldId id="604" r:id="rId13"/>
    <p:sldId id="677" r:id="rId14"/>
    <p:sldId id="790" r:id="rId15"/>
    <p:sldId id="800" r:id="rId16"/>
    <p:sldId id="801" r:id="rId17"/>
    <p:sldId id="791" r:id="rId18"/>
    <p:sldId id="264" r:id="rId19"/>
    <p:sldId id="802" r:id="rId20"/>
    <p:sldId id="786" r:id="rId21"/>
    <p:sldId id="787" r:id="rId22"/>
    <p:sldId id="793" r:id="rId23"/>
    <p:sldId id="795" r:id="rId24"/>
    <p:sldId id="794" r:id="rId25"/>
    <p:sldId id="796" r:id="rId26"/>
    <p:sldId id="797" r:id="rId27"/>
    <p:sldId id="789"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6"/>
    <a:srgbClr val="F5573D"/>
    <a:srgbClr val="DC5930"/>
    <a:srgbClr val="F0573E"/>
    <a:srgbClr val="8A4FFF"/>
    <a:srgbClr val="9966FF"/>
    <a:srgbClr val="B00000"/>
    <a:srgbClr val="9900FF"/>
    <a:srgbClr val="99003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0183" autoAdjust="0"/>
  </p:normalViewPr>
  <p:slideViewPr>
    <p:cSldViewPr snapToGrid="0">
      <p:cViewPr varScale="1">
        <p:scale>
          <a:sx n="93" d="100"/>
          <a:sy n="93" d="100"/>
        </p:scale>
        <p:origin x="102"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CB Estimates, linear projections</c:v>
                </c:pt>
              </c:strCache>
            </c:strRef>
          </c:tx>
          <c:spPr>
            <a:solidFill>
              <a:schemeClr val="accent1"/>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1-EF35-4266-B9F1-4342188EB8E0}"/>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3-EF35-4266-B9F1-4342188EB8E0}"/>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5-4266-B9F1-4342188EB8E0}"/>
                </c:ext>
              </c:extLst>
            </c:dLbl>
            <c:dLbl>
              <c:idx val="10"/>
              <c:layout>
                <c:manualLayout>
                  <c:x val="-8.131942966588647E-2"/>
                  <c:y val="-1.0251336559001513E-2"/>
                </c:manualLayout>
              </c:layout>
              <c:tx>
                <c:rich>
                  <a:bodyPr/>
                  <a:lstStyle/>
                  <a:p>
                    <a:r>
                      <a:rPr lang="en-US" dirty="0">
                        <a:solidFill>
                          <a:schemeClr val="tx2"/>
                        </a:solidFill>
                      </a:rPr>
                      <a:t>29,360,759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c:formatCode>
                <c:ptCount val="11"/>
                <c:pt idx="0">
                  <c:v>25145561</c:v>
                </c:pt>
                <c:pt idx="1">
                  <c:v>25645629</c:v>
                </c:pt>
                <c:pt idx="2">
                  <c:v>26084481</c:v>
                </c:pt>
                <c:pt idx="3">
                  <c:v>26480266</c:v>
                </c:pt>
                <c:pt idx="4">
                  <c:v>26964333</c:v>
                </c:pt>
                <c:pt idx="5">
                  <c:v>27470056</c:v>
                </c:pt>
                <c:pt idx="6">
                  <c:v>27914410</c:v>
                </c:pt>
                <c:pt idx="7">
                  <c:v>28295273</c:v>
                </c:pt>
                <c:pt idx="8">
                  <c:v>28628666</c:v>
                </c:pt>
                <c:pt idx="9">
                  <c:v>28995881</c:v>
                </c:pt>
                <c:pt idx="10">
                  <c:v>29360067.354318134</c:v>
                </c:pt>
              </c:numCache>
            </c:numRef>
          </c:val>
          <c:extLst>
            <c:ext xmlns:c16="http://schemas.microsoft.com/office/drawing/2014/chart" uri="{C3380CC4-5D6E-409C-BE32-E72D297353CC}">
              <c16:uniqueId val="{00000005-EF35-4266-B9F1-4342188EB8E0}"/>
            </c:ext>
          </c:extLst>
        </c:ser>
        <c:ser>
          <c:idx val="1"/>
          <c:order val="1"/>
          <c:tx>
            <c:strRef>
              <c:f>Sheet1!$C$1</c:f>
              <c:strCache>
                <c:ptCount val="1"/>
                <c:pt idx="0">
                  <c:v>TDC Projections</c:v>
                </c:pt>
              </c:strCache>
            </c:strRef>
          </c:tx>
          <c:spPr>
            <a:solidFill>
              <a:schemeClr val="accent1">
                <a:lumMod val="50000"/>
              </a:schemeClr>
            </a:solidFill>
            <a:ln>
              <a:noFill/>
            </a:ln>
            <a:effectLst/>
          </c:spPr>
          <c:invertIfNegative val="0"/>
          <c:dLbls>
            <c:dLbl>
              <c:idx val="10"/>
              <c:layout>
                <c:manualLayout>
                  <c:x val="0"/>
                  <c:y val="-2.6514057043219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extLst>
            <c:ext xmlns:c16="http://schemas.microsoft.com/office/drawing/2014/chart" uri="{C3380CC4-5D6E-409C-BE32-E72D297353CC}">
              <c16:uniqueId val="{00000007-EF35-4266-B9F1-4342188EB8E0}"/>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0727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Sheet3!$B$2:$B$12</c:f>
              <c:numCache>
                <c:formatCode>#,##0</c:formatCode>
                <c:ptCount val="1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numCache>
            </c:numRef>
          </c:val>
          <c:smooth val="0"/>
          <c:extLst>
            <c:ext xmlns:c16="http://schemas.microsoft.com/office/drawing/2014/chart" uri="{C3380CC4-5D6E-409C-BE32-E72D297353CC}">
              <c16:uniqueId val="{00000000-1449-49B9-9D7D-975FC740B053}"/>
            </c:ext>
          </c:extLst>
        </c:ser>
        <c:ser>
          <c:idx val="1"/>
          <c:order val="1"/>
          <c:tx>
            <c:strRef>
              <c:f>Sheet3!$C$1</c:f>
              <c:strCache>
                <c:ptCount val="1"/>
                <c:pt idx="0">
                  <c:v>NH Black </c:v>
                </c:pt>
              </c:strCache>
            </c:strRef>
          </c:tx>
          <c:spPr>
            <a:ln w="28575" cap="rnd">
              <a:solidFill>
                <a:srgbClr val="BC8B00"/>
              </a:solidFill>
              <a:round/>
            </a:ln>
            <a:effectLst/>
          </c:spPr>
          <c:marker>
            <c:symbol val="circle"/>
            <c:size val="5"/>
            <c:spPr>
              <a:solidFill>
                <a:srgbClr val="BC8B00"/>
              </a:solidFill>
              <a:ln w="9525">
                <a:solidFill>
                  <a:srgbClr val="BC8B00"/>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Sheet3!$C$2:$C$12</c:f>
              <c:numCache>
                <c:formatCode>#,##0</c:formatCode>
                <c:ptCount val="11"/>
                <c:pt idx="0">
                  <c:v>2886825</c:v>
                </c:pt>
                <c:pt idx="1">
                  <c:v>2948232</c:v>
                </c:pt>
                <c:pt idx="2">
                  <c:v>3011317</c:v>
                </c:pt>
                <c:pt idx="3">
                  <c:v>3075723</c:v>
                </c:pt>
                <c:pt idx="4">
                  <c:v>3141271</c:v>
                </c:pt>
                <c:pt idx="5">
                  <c:v>3207833</c:v>
                </c:pt>
                <c:pt idx="6">
                  <c:v>3275849</c:v>
                </c:pt>
                <c:pt idx="7">
                  <c:v>3344849</c:v>
                </c:pt>
                <c:pt idx="8">
                  <c:v>3414806</c:v>
                </c:pt>
                <c:pt idx="9">
                  <c:v>3485870</c:v>
                </c:pt>
                <c:pt idx="10">
                  <c:v>3557892</c:v>
                </c:pt>
              </c:numCache>
            </c:numRef>
          </c:val>
          <c:smooth val="0"/>
          <c:extLst>
            <c:ext xmlns:c16="http://schemas.microsoft.com/office/drawing/2014/chart" uri="{C3380CC4-5D6E-409C-BE32-E72D297353CC}">
              <c16:uniqueId val="{00000001-1449-49B9-9D7D-975FC740B053}"/>
            </c:ext>
          </c:extLst>
        </c:ser>
        <c:ser>
          <c:idx val="2"/>
          <c:order val="2"/>
          <c:tx>
            <c:strRef>
              <c:f>Sheet3!$D$1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Sheet3!$D$2:$D$12</c:f>
              <c:numCache>
                <c:formatCode>#,##0</c:formatCode>
                <c:ptCount val="1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numCache>
            </c:numRef>
          </c:val>
          <c:smooth val="0"/>
          <c:extLst>
            <c:ext xmlns:c16="http://schemas.microsoft.com/office/drawing/2014/chart" uri="{C3380CC4-5D6E-409C-BE32-E72D297353CC}">
              <c16:uniqueId val="{00000002-1449-49B9-9D7D-975FC740B053}"/>
            </c:ext>
          </c:extLst>
        </c:ser>
        <c:ser>
          <c:idx val="3"/>
          <c:order val="3"/>
          <c:tx>
            <c:strRef>
              <c:f>Sheet3!$E$1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Sheet3!$E$2:$E$12</c:f>
              <c:numCache>
                <c:formatCode>#,##0</c:formatCode>
                <c:ptCount val="11"/>
                <c:pt idx="0">
                  <c:v>948426</c:v>
                </c:pt>
                <c:pt idx="1">
                  <c:v>995813</c:v>
                </c:pt>
                <c:pt idx="2">
                  <c:v>1045280</c:v>
                </c:pt>
                <c:pt idx="3">
                  <c:v>1096888</c:v>
                </c:pt>
                <c:pt idx="4">
                  <c:v>1150724</c:v>
                </c:pt>
                <c:pt idx="5">
                  <c:v>1206752</c:v>
                </c:pt>
                <c:pt idx="6">
                  <c:v>1265200</c:v>
                </c:pt>
                <c:pt idx="7">
                  <c:v>1326199</c:v>
                </c:pt>
                <c:pt idx="8">
                  <c:v>1389858</c:v>
                </c:pt>
                <c:pt idx="9">
                  <c:v>1456220</c:v>
                </c:pt>
                <c:pt idx="10">
                  <c:v>1525540</c:v>
                </c:pt>
              </c:numCache>
            </c:numRef>
          </c:val>
          <c:smooth val="0"/>
          <c:extLst>
            <c:ext xmlns:c16="http://schemas.microsoft.com/office/drawing/2014/chart" uri="{C3380CC4-5D6E-409C-BE32-E72D297353CC}">
              <c16:uniqueId val="{00000003-1449-49B9-9D7D-975FC740B053}"/>
            </c:ext>
          </c:extLst>
        </c:ser>
        <c:ser>
          <c:idx val="4"/>
          <c:order val="4"/>
          <c:tx>
            <c:strRef>
              <c:f>Sheet3!$F$1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Sheet3!$F$2:$F$12</c:f>
              <c:numCache>
                <c:formatCode>#,##0</c:formatCode>
                <c:ptCount val="11"/>
                <c:pt idx="0">
                  <c:v>452044</c:v>
                </c:pt>
                <c:pt idx="1">
                  <c:v>468808</c:v>
                </c:pt>
                <c:pt idx="2">
                  <c:v>486223</c:v>
                </c:pt>
                <c:pt idx="3">
                  <c:v>504309</c:v>
                </c:pt>
                <c:pt idx="4">
                  <c:v>523152</c:v>
                </c:pt>
                <c:pt idx="5">
                  <c:v>542675</c:v>
                </c:pt>
                <c:pt idx="6">
                  <c:v>562844</c:v>
                </c:pt>
                <c:pt idx="7">
                  <c:v>583789</c:v>
                </c:pt>
                <c:pt idx="8">
                  <c:v>605397</c:v>
                </c:pt>
                <c:pt idx="9">
                  <c:v>627886</c:v>
                </c:pt>
                <c:pt idx="10">
                  <c:v>651054</c:v>
                </c:pt>
              </c:numCache>
            </c:numRef>
          </c:val>
          <c:smooth val="0"/>
          <c:extLst>
            <c:ext xmlns:c16="http://schemas.microsoft.com/office/drawing/2014/chart" uri="{C3380CC4-5D6E-409C-BE32-E72D297353CC}">
              <c16:uniqueId val="{00000004-1449-49B9-9D7D-975FC740B053}"/>
            </c:ext>
          </c:extLst>
        </c:ser>
        <c:dLbls>
          <c:showLegendKey val="0"/>
          <c:showVal val="0"/>
          <c:showCatName val="0"/>
          <c:showSerName val="0"/>
          <c:showPercent val="0"/>
          <c:showBubbleSize val="0"/>
        </c:dLbls>
        <c:marker val="1"/>
        <c:smooth val="0"/>
        <c:axId val="675402264"/>
        <c:axId val="675402592"/>
      </c:lineChart>
      <c:catAx>
        <c:axId val="67540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592"/>
        <c:crosses val="autoZero"/>
        <c:auto val="1"/>
        <c:lblAlgn val="ctr"/>
        <c:lblOffset val="100"/>
        <c:noMultiLvlLbl val="0"/>
      </c:catAx>
      <c:valAx>
        <c:axId val="67540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264"/>
        <c:crosses val="autoZero"/>
        <c:crossBetween val="between"/>
        <c:dispUnits>
          <c:builtInUnit val="millions"/>
          <c:dispUnitsLbl>
            <c:layout>
              <c:manualLayout>
                <c:xMode val="edge"/>
                <c:yMode val="edge"/>
                <c:x val="9.4350486053586622E-3"/>
                <c:y val="0.35845199958040347"/>
              </c:manualLayout>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Numeric Change, 2010-2020</c:v>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3-C61D-44AA-87B4-7BDE934C5953}"/>
              </c:ext>
            </c:extLst>
          </c:dPt>
          <c:dPt>
            <c:idx val="2"/>
            <c:invertIfNegative val="0"/>
            <c:bubble3D val="0"/>
            <c:spPr>
              <a:solidFill>
                <a:schemeClr val="tx2"/>
              </a:solidFill>
              <a:ln>
                <a:noFill/>
              </a:ln>
              <a:effectLst/>
            </c:spPr>
            <c:extLst>
              <c:ext xmlns:c16="http://schemas.microsoft.com/office/drawing/2014/chart" uri="{C3380CC4-5D6E-409C-BE32-E72D297353CC}">
                <c16:uniqueId val="{00000004-C61D-44AA-87B4-7BDE934C595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C61D-44AA-87B4-7BDE934C595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8-C61D-44AA-87B4-7BDE934C5953}"/>
              </c:ext>
            </c:extLst>
          </c:dPt>
          <c:dLbls>
            <c:dLbl>
              <c:idx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C61D-44AA-87B4-7BDE934C5953}"/>
                </c:ext>
              </c:extLst>
            </c:dLbl>
            <c:dLbl>
              <c:idx val="1"/>
              <c:spPr>
                <a:solidFill>
                  <a:srgbClr val="BC8B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61D-44AA-87B4-7BDE934C5953}"/>
                </c:ext>
              </c:extLst>
            </c:dLbl>
            <c:dLbl>
              <c:idx val="2"/>
              <c:spPr>
                <a:solidFill>
                  <a:schemeClr val="tx2"/>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C61D-44AA-87B4-7BDE934C5953}"/>
                </c:ext>
              </c:extLst>
            </c:dLbl>
            <c:dLbl>
              <c:idx val="3"/>
              <c:spPr>
                <a:solidFill>
                  <a:schemeClr val="accent2">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61D-44AA-87B4-7BDE934C5953}"/>
                </c:ext>
              </c:extLst>
            </c:dLbl>
            <c:dLbl>
              <c:idx val="4"/>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61D-44AA-87B4-7BDE934C595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Sheet3!$H$2:$L$2</c:f>
              <c:numCache>
                <c:formatCode>#,##0</c:formatCode>
                <c:ptCount val="5"/>
                <c:pt idx="0">
                  <c:v>741178</c:v>
                </c:pt>
                <c:pt idx="1">
                  <c:v>671067</c:v>
                </c:pt>
                <c:pt idx="2">
                  <c:v>2343738</c:v>
                </c:pt>
                <c:pt idx="3">
                  <c:v>577114</c:v>
                </c:pt>
                <c:pt idx="4">
                  <c:v>199010</c:v>
                </c:pt>
              </c:numCache>
            </c:numRef>
          </c:val>
          <c:extLst>
            <c:ext xmlns:c16="http://schemas.microsoft.com/office/drawing/2014/chart" uri="{C3380CC4-5D6E-409C-BE32-E72D297353CC}">
              <c16:uniqueId val="{00000000-C61D-44AA-87B4-7BDE934C5953}"/>
            </c:ext>
          </c:extLst>
        </c:ser>
        <c:dLbls>
          <c:dLblPos val="inBase"/>
          <c:showLegendKey val="0"/>
          <c:showVal val="1"/>
          <c:showCatName val="0"/>
          <c:showSerName val="0"/>
          <c:showPercent val="0"/>
          <c:showBubbleSize val="0"/>
        </c:dLbls>
        <c:gapWidth val="150"/>
        <c:axId val="678333960"/>
        <c:axId val="678334288"/>
      </c:barChart>
      <c:lineChart>
        <c:grouping val="standard"/>
        <c:varyColors val="0"/>
        <c:ser>
          <c:idx val="1"/>
          <c:order val="1"/>
          <c:tx>
            <c:v>Percent of Total Population Change</c:v>
          </c:tx>
          <c:spPr>
            <a:ln w="34925" cap="rnd">
              <a:solidFill>
                <a:schemeClr val="tx1">
                  <a:lumMod val="65000"/>
                  <a:lumOff val="35000"/>
                </a:schemeClr>
              </a:solid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dLbls>
            <c:dLbl>
              <c:idx val="1"/>
              <c:layout>
                <c:manualLayout>
                  <c:x val="-6.5187746801920035E-2"/>
                  <c:y val="-5.458124065329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1D-44AA-87B4-7BDE934C5953}"/>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61D-44AA-87B4-7BDE934C5953}"/>
                </c:ext>
              </c:extLst>
            </c:dLbl>
            <c:dLbl>
              <c:idx val="3"/>
              <c:layout>
                <c:manualLayout>
                  <c:x val="-1.4136695750869089E-2"/>
                  <c:y val="-5.185829987725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1D-44AA-87B4-7BDE934C595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Sheet3!$H$3:$L$3</c:f>
              <c:numCache>
                <c:formatCode>0.0%</c:formatCode>
                <c:ptCount val="5"/>
                <c:pt idx="0">
                  <c:v>0.16353938686796229</c:v>
                </c:pt>
                <c:pt idx="1">
                  <c:v>0.14806954028225724</c:v>
                </c:pt>
                <c:pt idx="2">
                  <c:v>0.51714092363662201</c:v>
                </c:pt>
                <c:pt idx="3">
                  <c:v>0.12733900589725705</c:v>
                </c:pt>
                <c:pt idx="4">
                  <c:v>4.3911143315901409E-2</c:v>
                </c:pt>
              </c:numCache>
            </c:numRef>
          </c:val>
          <c:smooth val="0"/>
          <c:extLst>
            <c:ext xmlns:c16="http://schemas.microsoft.com/office/drawing/2014/chart" uri="{C3380CC4-5D6E-409C-BE32-E72D297353CC}">
              <c16:uniqueId val="{00000001-C61D-44AA-87B4-7BDE934C5953}"/>
            </c:ext>
          </c:extLst>
        </c:ser>
        <c:dLbls>
          <c:showLegendKey val="0"/>
          <c:showVal val="1"/>
          <c:showCatName val="0"/>
          <c:showSerName val="0"/>
          <c:showPercent val="0"/>
          <c:showBubbleSize val="0"/>
        </c:dLbls>
        <c:marker val="1"/>
        <c:smooth val="0"/>
        <c:axId val="221221144"/>
        <c:axId val="221218520"/>
      </c:lineChart>
      <c:catAx>
        <c:axId val="6783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4288"/>
        <c:crosses val="autoZero"/>
        <c:auto val="1"/>
        <c:lblAlgn val="ctr"/>
        <c:lblOffset val="100"/>
        <c:noMultiLvlLbl val="0"/>
      </c:catAx>
      <c:valAx>
        <c:axId val="67833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3960"/>
        <c:crosses val="autoZero"/>
        <c:crossBetween val="between"/>
      </c:valAx>
      <c:valAx>
        <c:axId val="221218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1221144"/>
        <c:crosses val="max"/>
        <c:crossBetween val="between"/>
      </c:valAx>
      <c:catAx>
        <c:axId val="221221144"/>
        <c:scaling>
          <c:orientation val="minMax"/>
        </c:scaling>
        <c:delete val="1"/>
        <c:axPos val="b"/>
        <c:numFmt formatCode="General" sourceLinked="1"/>
        <c:majorTickMark val="out"/>
        <c:minorTickMark val="none"/>
        <c:tickLblPos val="nextTo"/>
        <c:crossAx val="221218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55BA6F8-D932-4BC6-B450-A920176CDAFB}" type="datetimeFigureOut">
              <a:rPr lang="en-US" smtClean="0"/>
              <a:t>3/12/2021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914400"/>
            <a:ext cx="8342312" cy="4692650"/>
          </a:xfrm>
        </p:spPr>
      </p:sp>
      <p:sp>
        <p:nvSpPr>
          <p:cNvPr id="3" name="Notes Placeholder 2"/>
          <p:cNvSpPr>
            <a:spLocks noGrp="1"/>
          </p:cNvSpPr>
          <p:nvPr>
            <p:ph type="body" idx="1"/>
          </p:nvPr>
        </p:nvSpPr>
        <p:spPr>
          <a:xfrm>
            <a:off x="960120" y="5682216"/>
            <a:ext cx="7680960" cy="7185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67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914400"/>
            <a:ext cx="8578850" cy="4826000"/>
          </a:xfrm>
        </p:spPr>
      </p:sp>
      <p:sp>
        <p:nvSpPr>
          <p:cNvPr id="3" name="Notes Placeholder 2"/>
          <p:cNvSpPr>
            <a:spLocks noGrp="1"/>
          </p:cNvSpPr>
          <p:nvPr>
            <p:ph type="body" idx="1"/>
          </p:nvPr>
        </p:nvSpPr>
        <p:spPr>
          <a:xfrm>
            <a:off x="960120" y="6045365"/>
            <a:ext cx="7680960" cy="355436"/>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411557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3113" y="422275"/>
            <a:ext cx="8337550" cy="4691063"/>
          </a:xfrm>
        </p:spPr>
      </p:sp>
      <p:sp>
        <p:nvSpPr>
          <p:cNvPr id="3" name="Notes Placeholder 2"/>
          <p:cNvSpPr>
            <a:spLocks noGrp="1"/>
          </p:cNvSpPr>
          <p:nvPr>
            <p:ph type="body" idx="1"/>
          </p:nvPr>
        </p:nvSpPr>
        <p:spPr>
          <a:xfrm>
            <a:off x="960120" y="5304825"/>
            <a:ext cx="7680960" cy="1095975"/>
          </a:xfrm>
        </p:spPr>
        <p:txBody>
          <a:bodyPr>
            <a:normAutofit/>
          </a:bodyPr>
          <a:lstStyle/>
          <a:p>
            <a:pPr defTabSz="1218812"/>
            <a:r>
              <a:rPr lang="en-US" dirty="0"/>
              <a:t>Texas is the second largest</a:t>
            </a:r>
            <a:r>
              <a:rPr lang="en-US" baseline="0" dirty="0"/>
              <a:t> state in terms of population (2</a:t>
            </a:r>
            <a:r>
              <a:rPr lang="en-US" baseline="30000" dirty="0"/>
              <a:t>nd</a:t>
            </a:r>
            <a:r>
              <a:rPr lang="en-US" baseline="0" dirty="0"/>
              <a:t> to CA) and area (2</a:t>
            </a:r>
            <a:r>
              <a:rPr lang="en-US" baseline="30000" dirty="0"/>
              <a:t>nd</a:t>
            </a:r>
            <a:r>
              <a:rPr lang="en-US" baseline="0" dirty="0"/>
              <a:t> to AK). In terms of </a:t>
            </a:r>
            <a:r>
              <a:rPr lang="en-US" b="1" baseline="0" dirty="0"/>
              <a:t>number of people, </a:t>
            </a:r>
            <a:r>
              <a:rPr lang="en-US" baseline="0" dirty="0"/>
              <a:t>Texas’ growth exceeds that of all other states between 2010 and 2020. </a:t>
            </a:r>
            <a:r>
              <a:rPr lang="en-US" altLang="en-US" dirty="0">
                <a:ea typeface="Calibri" panose="020F0502020204030204" pitchFamily="34" charset="0"/>
              </a:rPr>
              <a:t>Texas has added over 4.2 million people between April 1, 2010 and July 1, 2020. This puts Texas</a:t>
            </a:r>
            <a:r>
              <a:rPr lang="en-US" altLang="en-US" baseline="0" dirty="0">
                <a:ea typeface="Calibri" panose="020F0502020204030204" pitchFamily="34" charset="0"/>
              </a:rPr>
              <a:t> on track to meet or surpass the number of people added in the last census when T</a:t>
            </a:r>
            <a:r>
              <a:rPr lang="en-US" altLang="en-US" dirty="0">
                <a:ea typeface="Calibri" panose="020F0502020204030204" pitchFamily="34" charset="0"/>
              </a:rPr>
              <a:t>exas gained 4 congressional</a:t>
            </a:r>
            <a:r>
              <a:rPr lang="en-US" altLang="en-US" baseline="0" dirty="0">
                <a:ea typeface="Calibri" panose="020F0502020204030204" pitchFamily="34" charset="0"/>
              </a:rPr>
              <a:t> seats. Projections from multiple sources anticipate Texas will gain 3 congressional districts after the 2020 census. </a:t>
            </a:r>
            <a:endParaRPr lang="en-US" dirty="0"/>
          </a:p>
        </p:txBody>
      </p:sp>
      <p:sp>
        <p:nvSpPr>
          <p:cNvPr id="4" name="Slide Number Placeholder 3"/>
          <p:cNvSpPr>
            <a:spLocks noGrp="1"/>
          </p:cNvSpPr>
          <p:nvPr>
            <p:ph type="sldNum" sz="quarter" idx="10"/>
          </p:nvPr>
        </p:nvSpPr>
        <p:spPr/>
        <p:txBody>
          <a:bodyPr/>
          <a:lstStyle/>
          <a:p>
            <a:pPr defTabSz="914132">
              <a:defRPr/>
            </a:pPr>
            <a:fld id="{76F32840-EA76-4A40-B83F-F31ACE11B3A9}" type="slidenum">
              <a:rPr lang="en-US">
                <a:solidFill>
                  <a:prstClr val="black"/>
                </a:solidFill>
                <a:latin typeface="Calibri" panose="020F0502020204030204"/>
              </a:rPr>
              <a:pPr defTabSz="914132">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914400"/>
            <a:ext cx="7399338" cy="4162425"/>
          </a:xfrm>
        </p:spPr>
      </p:sp>
      <p:sp>
        <p:nvSpPr>
          <p:cNvPr id="3" name="Notes Placeholder 2"/>
          <p:cNvSpPr>
            <a:spLocks noGrp="1"/>
          </p:cNvSpPr>
          <p:nvPr>
            <p:ph type="body" idx="1"/>
          </p:nvPr>
        </p:nvSpPr>
        <p:spPr>
          <a:xfrm>
            <a:off x="952976" y="5275718"/>
            <a:ext cx="7680960" cy="932203"/>
          </a:xfrm>
        </p:spPr>
        <p:txBody>
          <a:bodyPr/>
          <a:lstStyle/>
          <a:p>
            <a:r>
              <a:rPr lang="en-US" dirty="0"/>
              <a:t>The Texas</a:t>
            </a:r>
            <a:r>
              <a:rPr lang="en-US" baseline="0" dirty="0"/>
              <a:t> Demographic Center produces population projections for the state. In comparing these projections, to the Census Bureau’s population estimates since 2010, we see the Texas Demographic Center is closely aligned with the Census Bureau estimates trend. TDC projections indicate Texas will grow to just under 29.7 million by 2020.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14400"/>
            <a:ext cx="7981950" cy="4491038"/>
          </a:xfrm>
        </p:spPr>
      </p:sp>
      <p:sp>
        <p:nvSpPr>
          <p:cNvPr id="3" name="Notes Placeholder 2"/>
          <p:cNvSpPr>
            <a:spLocks noGrp="1"/>
          </p:cNvSpPr>
          <p:nvPr>
            <p:ph type="body" idx="1"/>
          </p:nvPr>
        </p:nvSpPr>
        <p:spPr>
          <a:xfrm>
            <a:off x="941070" y="5422615"/>
            <a:ext cx="7680960" cy="754189"/>
          </a:xfrm>
        </p:spPr>
        <p:txBody>
          <a:bodyPr/>
          <a:lstStyle/>
          <a:p>
            <a:pPr defTabSz="948368">
              <a:defRPr/>
            </a:pPr>
            <a:r>
              <a:rPr lang="en-US" dirty="0"/>
              <a:t>Population projections </a:t>
            </a:r>
            <a:r>
              <a:rPr lang="en-US" baseline="0" dirty="0"/>
              <a:t>by race and ethnicity suggest that Latino’s are and will increasingly be the largest race/ethnic group. NH Black and NH Asian populations in Texas are projected to grow steadily. The non-Hispanic white population is projected to grow but at a slower pace. </a:t>
            </a:r>
            <a:endParaRPr lang="en-US"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198041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8034337" cy="4519613"/>
          </a:xfrm>
        </p:spPr>
      </p:sp>
      <p:sp>
        <p:nvSpPr>
          <p:cNvPr id="3" name="Notes Placeholder 2"/>
          <p:cNvSpPr>
            <a:spLocks noGrp="1"/>
          </p:cNvSpPr>
          <p:nvPr>
            <p:ph type="body" idx="1"/>
          </p:nvPr>
        </p:nvSpPr>
        <p:spPr>
          <a:xfrm>
            <a:off x="1002983" y="5434013"/>
            <a:ext cx="7680960" cy="473868"/>
          </a:xfrm>
        </p:spPr>
        <p:txBody>
          <a:bodyPr/>
          <a:lstStyle/>
          <a:p>
            <a:r>
              <a:rPr lang="en-US" dirty="0"/>
              <a:t>The bulk of the growth</a:t>
            </a:r>
            <a:r>
              <a:rPr lang="en-US" baseline="0" dirty="0"/>
              <a:t> projected between 2010 and 2020 will come from growth among non-White populations, with only 16.4% coming from NH Whites.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320744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914400"/>
            <a:ext cx="8412162" cy="4732338"/>
          </a:xfrm>
        </p:spPr>
      </p:sp>
      <p:sp>
        <p:nvSpPr>
          <p:cNvPr id="3" name="Notes Placeholder 2"/>
          <p:cNvSpPr>
            <a:spLocks noGrp="1"/>
          </p:cNvSpPr>
          <p:nvPr>
            <p:ph type="body" idx="1"/>
          </p:nvPr>
        </p:nvSpPr>
        <p:spPr>
          <a:xfrm>
            <a:off x="960120" y="5838869"/>
            <a:ext cx="7680960" cy="561933"/>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188272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1396" y="11"/>
            <a:ext cx="7930605" cy="1323703"/>
          </a:xfrm>
        </p:spPr>
        <p:txBody>
          <a:bodyPr anchor="t">
            <a:normAutofit/>
          </a:bodyPr>
          <a:lstStyle>
            <a:lvl1pPr algn="ctr">
              <a:defRPr sz="400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8011889" y="1607208"/>
            <a:ext cx="4180115"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10584" y="-1586"/>
            <a:ext cx="12202584" cy="6859588"/>
          </a:xfrm>
          <a:prstGeom prst="rect">
            <a:avLst/>
          </a:prstGeom>
          <a:noFill/>
          <a:ln w="9525">
            <a:noFill/>
            <a:miter lim="800000"/>
            <a:headEnd/>
            <a:tailEnd/>
          </a:ln>
        </p:spPr>
      </p:pic>
      <p:sp>
        <p:nvSpPr>
          <p:cNvPr id="2" name="Title 1"/>
          <p:cNvSpPr>
            <a:spLocks noGrp="1"/>
          </p:cNvSpPr>
          <p:nvPr>
            <p:ph type="ctrTitle"/>
          </p:nvPr>
        </p:nvSpPr>
        <p:spPr>
          <a:xfrm>
            <a:off x="304800" y="152401"/>
            <a:ext cx="7213600" cy="1447800"/>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8534400" y="3276600"/>
            <a:ext cx="38608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12194117"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7620000" cy="990600"/>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2667000" y="-2667000"/>
            <a:ext cx="6858000" cy="12192000"/>
          </a:xfrm>
          <a:prstGeom prst="rect">
            <a:avLst/>
          </a:prstGeom>
          <a:noFill/>
          <a:ln w="9525">
            <a:noFill/>
            <a:miter lim="800000"/>
            <a:headEnd/>
            <a:tailEnd/>
          </a:ln>
        </p:spPr>
      </p:pic>
      <p:sp>
        <p:nvSpPr>
          <p:cNvPr id="2" name="Vertical Title 1"/>
          <p:cNvSpPr>
            <a:spLocks noGrp="1"/>
          </p:cNvSpPr>
          <p:nvPr>
            <p:ph type="title" orient="vert"/>
          </p:nvPr>
        </p:nvSpPr>
        <p:spPr>
          <a:xfrm>
            <a:off x="10363200" y="1143006"/>
            <a:ext cx="1422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50"/>
            <a:ext cx="8737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68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208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75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86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62"/>
            <a:ext cx="10515600" cy="2852737"/>
          </a:xfrm>
        </p:spPr>
        <p:txBody>
          <a:bodyPr anchor="b"/>
          <a:lstStyle>
            <a:lvl1pPr>
              <a:defRPr sz="6000">
                <a:solidFill>
                  <a:schemeClr val="accent5">
                    <a:lumMod val="50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20015"/>
            <a:ext cx="6728459" cy="908684"/>
          </a:xfrm>
        </p:spPr>
        <p:txBody>
          <a:bodyPr anchor="t" anchorCtr="0">
            <a:noAutofit/>
          </a:bodyPr>
          <a:lstStyle>
            <a:lvl1pPr algn="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9641" y="1754508"/>
            <a:ext cx="3512819"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5" name="Group 4"/>
          <p:cNvGrpSpPr/>
          <p:nvPr/>
        </p:nvGrpSpPr>
        <p:grpSpPr>
          <a:xfrm>
            <a:off x="8026402" y="6256840"/>
            <a:ext cx="38607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a:solidFill>
                    <a:schemeClr val="tx2"/>
                  </a:solidFill>
                </a:rPr>
                <a:t>@TexasDemography</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421" y="5112828"/>
            <a:ext cx="4107179"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8900160" cy="6766560"/>
          </a:xfrm>
          <a:prstGeom prst="rect">
            <a:avLst/>
          </a:prstGeom>
        </p:spPr>
      </p:pic>
    </p:spTree>
    <p:extLst>
      <p:ext uri="{BB962C8B-B14F-4D97-AF65-F5344CB8AC3E}">
        <p14:creationId xmlns:p14="http://schemas.microsoft.com/office/powerpoint/2010/main" val="252053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54"/>
            <a:ext cx="10515600" cy="2852737"/>
          </a:xfrm>
        </p:spPr>
        <p:txBody>
          <a:bodyPr anchor="b"/>
          <a:lstStyle>
            <a:lvl1pPr>
              <a:defRPr sz="6000">
                <a:solidFill>
                  <a:srgbClr val="25327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4064475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454930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186505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518241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944008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664135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0184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801779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588470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843829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604326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grpSp>
        <p:nvGrpSpPr>
          <p:cNvPr id="5" name="Group 4"/>
          <p:cNvGrpSpPr/>
          <p:nvPr userDrawn="1"/>
        </p:nvGrpSpPr>
        <p:grpSpPr>
          <a:xfrm>
            <a:off x="1842053" y="5513768"/>
            <a:ext cx="8507894" cy="1344232"/>
            <a:chOff x="318052" y="5513768"/>
            <a:chExt cx="8507894" cy="1344232"/>
          </a:xfrm>
        </p:grpSpPr>
        <p:cxnSp>
          <p:nvCxnSpPr>
            <p:cNvPr id="6" name="Straight Connector 5"/>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8" name="Straight Connector 7"/>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p:txBody>
          <a:bodyPr/>
          <a:lstStyle>
            <a:lvl1pPr algn="ctr">
              <a:defRPr b="1">
                <a:solidFill>
                  <a:schemeClr val="accent5">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p:cNvSpPr>
            <a:spLocks noGrp="1"/>
          </p:cNvSpPr>
          <p:nvPr>
            <p:ph type="body" sz="quarter" idx="12"/>
          </p:nvPr>
        </p:nvSpPr>
        <p:spPr>
          <a:xfrm>
            <a:off x="3421928" y="3331869"/>
            <a:ext cx="5348143" cy="1173739"/>
          </a:xfrm>
        </p:spPr>
        <p:txBody>
          <a:bodyPr/>
          <a:lstStyle>
            <a:lvl1pPr marL="0" indent="0">
              <a:buNone/>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0426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3" name="Straight Connector 2"/>
          <p:cNvCxnSpPr/>
          <p:nvPr userDrawn="1"/>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90390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4.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1"/>
            <a:ext cx="207264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27688"/>
            <a:ext cx="1072353" cy="1057702"/>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12194117" cy="6859588"/>
          </a:xfrm>
          <a:prstGeom prst="rect">
            <a:avLst/>
          </a:prstGeom>
          <a:noFill/>
          <a:ln w="9525">
            <a:noFill/>
            <a:miter lim="800000"/>
            <a:headEnd/>
            <a:tailEnd/>
          </a:ln>
        </p:spPr>
      </p:pic>
      <p:sp>
        <p:nvSpPr>
          <p:cNvPr id="2" name="Title Placeholder 1"/>
          <p:cNvSpPr>
            <a:spLocks noGrp="1"/>
          </p:cNvSpPr>
          <p:nvPr>
            <p:ph type="title"/>
          </p:nvPr>
        </p:nvSpPr>
        <p:spPr>
          <a:xfrm>
            <a:off x="2133600" y="228600"/>
            <a:ext cx="91440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918"/>
            <a:ext cx="1242062" cy="1101115"/>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9893393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7" r:id="rId7"/>
    <p:sldLayoutId id="2147483742" r:id="rId8"/>
    <p:sldLayoutId id="2147483743" r:id="rId9"/>
    <p:sldLayoutId id="2147483744" r:id="rId10"/>
    <p:sldLayoutId id="2147483745" r:id="rId11"/>
    <p:sldLayoutId id="2147483741" r:id="rId12"/>
    <p:sldLayoutId id="214748374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hyperlink" Target="https://demographics.texas.gov/data/decennial/2020/RedistrictingResc" TargetMode="External"/><Relationship Id="rId2" Type="http://schemas.openxmlformats.org/officeDocument/2006/relationships/image" Target="../media/image18.pn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emographics.texas.gov/data/decennial/2020/RedistrictingResc" TargetMode="Externa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emographics.texas.gov/data/decennial/2020/RedistrictingResc" TargetMode="External"/><Relationship Id="rId1" Type="http://schemas.openxmlformats.org/officeDocument/2006/relationships/slideLayout" Target="../slideLayouts/slideLayout5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1835" y="1098163"/>
            <a:ext cx="8168329" cy="2944396"/>
          </a:xfrm>
          <a:prstGeom prst="rect">
            <a:avLst/>
          </a:prstGeom>
          <a:noFill/>
        </p:spPr>
        <p:txBody>
          <a:bodyPr wrap="square" rtlCol="0">
            <a:spAutoFit/>
          </a:bodyPr>
          <a:lstStyle/>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Census 2020 and Redistricting in Texas:</a:t>
            </a:r>
          </a:p>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El Paso Area</a:t>
            </a:r>
          </a:p>
          <a:p>
            <a:pPr algn="ctr" defTabSz="914377">
              <a:spcBef>
                <a:spcPts val="1000"/>
              </a:spcBef>
            </a:pPr>
            <a:endParaRPr lang="en-US" sz="3200" b="1" dirty="0">
              <a:solidFill>
                <a:srgbClr val="4472C4">
                  <a:lumMod val="50000"/>
                </a:srgbClr>
              </a:solidFill>
              <a:latin typeface="Arial" panose="020B0604020202020204" pitchFamily="34" charset="0"/>
              <a:cs typeface="Arial" panose="020B0604020202020204" pitchFamily="34" charset="0"/>
            </a:endParaRPr>
          </a:p>
          <a:p>
            <a:pPr algn="ctr" defTabSz="914377">
              <a:spcBef>
                <a:spcPts val="1000"/>
              </a:spcBef>
            </a:pPr>
            <a:r>
              <a:rPr lang="en-US" sz="2800" dirty="0">
                <a:solidFill>
                  <a:srgbClr val="4472C4">
                    <a:lumMod val="50000"/>
                  </a:srgbClr>
                </a:solidFill>
                <a:latin typeface="Calibri Light" panose="020F0302020204030204"/>
              </a:rPr>
              <a:t>Senate Redistricting Hearing </a:t>
            </a:r>
          </a:p>
          <a:p>
            <a:pPr algn="ctr" defTabSz="914377">
              <a:spcBef>
                <a:spcPts val="1000"/>
              </a:spcBef>
            </a:pPr>
            <a:r>
              <a:rPr lang="en-US" sz="2800" dirty="0">
                <a:solidFill>
                  <a:srgbClr val="4472C4">
                    <a:lumMod val="50000"/>
                  </a:srgbClr>
                </a:solidFill>
                <a:latin typeface="Calibri Light" panose="020F0302020204030204"/>
              </a:rPr>
              <a:t>March 12, 2021</a:t>
            </a:r>
          </a:p>
        </p:txBody>
      </p:sp>
      <p:grpSp>
        <p:nvGrpSpPr>
          <p:cNvPr id="11" name="Group 10"/>
          <p:cNvGrpSpPr/>
          <p:nvPr/>
        </p:nvGrpSpPr>
        <p:grpSpPr>
          <a:xfrm>
            <a:off x="1842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2196" y="4849921"/>
            <a:ext cx="341697" cy="341697"/>
          </a:xfrm>
          <a:prstGeom prst="rect">
            <a:avLst/>
          </a:prstGeom>
        </p:spPr>
      </p:pic>
      <p:sp>
        <p:nvSpPr>
          <p:cNvPr id="9" name="TextBox 8"/>
          <p:cNvSpPr txBox="1"/>
          <p:nvPr/>
        </p:nvSpPr>
        <p:spPr>
          <a:xfrm>
            <a:off x="5116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21963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323128-806A-45EE-B526-A6CD565F2DBC}"/>
              </a:ext>
            </a:extLst>
          </p:cNvPr>
          <p:cNvSpPr>
            <a:spLocks noGrp="1"/>
          </p:cNvSpPr>
          <p:nvPr>
            <p:ph type="sldNum" sz="quarter" idx="12"/>
          </p:nvPr>
        </p:nvSpPr>
        <p:spPr/>
        <p:txBody>
          <a:bodyPr/>
          <a:lstStyle/>
          <a:p>
            <a:fld id="{CFD7B3FC-F52A-4C3D-BF43-F2954D09CBBE}" type="slidenum">
              <a:rPr lang="en-US" smtClean="0"/>
              <a:t>10</a:t>
            </a:fld>
            <a:endParaRPr lang="en-US" dirty="0"/>
          </a:p>
        </p:txBody>
      </p:sp>
      <p:pic>
        <p:nvPicPr>
          <p:cNvPr id="4" name="Content Placeholder 3">
            <a:extLst>
              <a:ext uri="{FF2B5EF4-FFF2-40B4-BE49-F238E27FC236}">
                <a16:creationId xmlns:a16="http://schemas.microsoft.com/office/drawing/2014/main" id="{9AF73E86-CA95-48B2-98F0-083A6E66AC3E}"/>
              </a:ext>
            </a:extLst>
          </p:cNvPr>
          <p:cNvPicPr>
            <a:picLocks noGrp="1" noChangeAspect="1"/>
          </p:cNvPicPr>
          <p:nvPr>
            <p:ph idx="4294967295"/>
          </p:nvPr>
        </p:nvPicPr>
        <p:blipFill>
          <a:blip r:embed="rId2"/>
          <a:stretch>
            <a:fillRect/>
          </a:stretch>
        </p:blipFill>
        <p:spPr>
          <a:xfrm>
            <a:off x="2968819" y="830651"/>
            <a:ext cx="6254362" cy="5974152"/>
          </a:xfrm>
          <a:prstGeom prst="rect">
            <a:avLst/>
          </a:prstGeom>
        </p:spPr>
      </p:pic>
      <p:sp>
        <p:nvSpPr>
          <p:cNvPr id="5" name="Title 1">
            <a:extLst>
              <a:ext uri="{FF2B5EF4-FFF2-40B4-BE49-F238E27FC236}">
                <a16:creationId xmlns:a16="http://schemas.microsoft.com/office/drawing/2014/main" id="{DE8CCD35-602F-4088-832A-F5C3A2D2EE48}"/>
              </a:ext>
            </a:extLst>
          </p:cNvPr>
          <p:cNvSpPr>
            <a:spLocks noGrp="1"/>
          </p:cNvSpPr>
          <p:nvPr>
            <p:ph type="title" idx="4294967295"/>
          </p:nvPr>
        </p:nvSpPr>
        <p:spPr>
          <a:xfrm>
            <a:off x="1701579" y="203993"/>
            <a:ext cx="9907326" cy="543330"/>
          </a:xfrm>
        </p:spPr>
        <p:txBody>
          <a:bodyPr>
            <a:normAutofit fontScale="90000"/>
          </a:bodyPr>
          <a:lstStyle/>
          <a:p>
            <a:r>
              <a:rPr lang="en-US" sz="2400" b="1" dirty="0">
                <a:solidFill>
                  <a:schemeClr val="accent5">
                    <a:lumMod val="75000"/>
                  </a:schemeClr>
                </a:solidFill>
                <a:latin typeface="Arial" panose="020B0604020202020204" pitchFamily="34" charset="0"/>
                <a:cs typeface="Arial" panose="020B0604020202020204" pitchFamily="34" charset="0"/>
              </a:rPr>
              <a:t>2010 Census Tracts (Red/Purple) and Proposed Census Tract Splits (Blue) for 2020</a:t>
            </a:r>
          </a:p>
        </p:txBody>
      </p:sp>
    </p:spTree>
    <p:extLst>
      <p:ext uri="{BB962C8B-B14F-4D97-AF65-F5344CB8AC3E}">
        <p14:creationId xmlns:p14="http://schemas.microsoft.com/office/powerpoint/2010/main" val="174294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323128-806A-45EE-B526-A6CD565F2DBC}"/>
              </a:ext>
            </a:extLst>
          </p:cNvPr>
          <p:cNvSpPr>
            <a:spLocks noGrp="1"/>
          </p:cNvSpPr>
          <p:nvPr>
            <p:ph type="sldNum" sz="quarter" idx="12"/>
          </p:nvPr>
        </p:nvSpPr>
        <p:spPr/>
        <p:txBody>
          <a:bodyPr/>
          <a:lstStyle/>
          <a:p>
            <a:fld id="{CFD7B3FC-F52A-4C3D-BF43-F2954D09CBBE}" type="slidenum">
              <a:rPr lang="en-US" smtClean="0"/>
              <a:t>11</a:t>
            </a:fld>
            <a:endParaRPr lang="en-US" dirty="0"/>
          </a:p>
        </p:txBody>
      </p:sp>
      <p:pic>
        <p:nvPicPr>
          <p:cNvPr id="4" name="Content Placeholder 3">
            <a:extLst>
              <a:ext uri="{FF2B5EF4-FFF2-40B4-BE49-F238E27FC236}">
                <a16:creationId xmlns:a16="http://schemas.microsoft.com/office/drawing/2014/main" id="{9AF73E86-CA95-48B2-98F0-083A6E66AC3E}"/>
              </a:ext>
            </a:extLst>
          </p:cNvPr>
          <p:cNvPicPr>
            <a:picLocks noGrp="1" noChangeAspect="1"/>
          </p:cNvPicPr>
          <p:nvPr>
            <p:ph idx="4294967295"/>
          </p:nvPr>
        </p:nvPicPr>
        <p:blipFill rotWithShape="1">
          <a:blip r:embed="rId2"/>
          <a:srcRect l="1713" t="31707" r="57632" b="29417"/>
          <a:stretch/>
        </p:blipFill>
        <p:spPr>
          <a:xfrm>
            <a:off x="2993205" y="870814"/>
            <a:ext cx="6205590" cy="5668098"/>
          </a:xfrm>
          <a:prstGeom prst="rect">
            <a:avLst/>
          </a:prstGeom>
        </p:spPr>
      </p:pic>
      <p:sp>
        <p:nvSpPr>
          <p:cNvPr id="5" name="Title 1">
            <a:extLst>
              <a:ext uri="{FF2B5EF4-FFF2-40B4-BE49-F238E27FC236}">
                <a16:creationId xmlns:a16="http://schemas.microsoft.com/office/drawing/2014/main" id="{DE8CCD35-602F-4088-832A-F5C3A2D2EE48}"/>
              </a:ext>
            </a:extLst>
          </p:cNvPr>
          <p:cNvSpPr>
            <a:spLocks noGrp="1"/>
          </p:cNvSpPr>
          <p:nvPr>
            <p:ph type="title" idx="4294967295"/>
          </p:nvPr>
        </p:nvSpPr>
        <p:spPr>
          <a:xfrm>
            <a:off x="1701579" y="203993"/>
            <a:ext cx="9907326" cy="543330"/>
          </a:xfrm>
        </p:spPr>
        <p:txBody>
          <a:bodyPr>
            <a:normAutofit fontScale="90000"/>
          </a:bodyPr>
          <a:lstStyle/>
          <a:p>
            <a:r>
              <a:rPr lang="en-US" sz="2400" b="1" dirty="0">
                <a:solidFill>
                  <a:schemeClr val="accent5">
                    <a:lumMod val="75000"/>
                  </a:schemeClr>
                </a:solidFill>
                <a:latin typeface="Arial" panose="020B0604020202020204" pitchFamily="34" charset="0"/>
                <a:cs typeface="Arial" panose="020B0604020202020204" pitchFamily="34" charset="0"/>
              </a:rPr>
              <a:t>2010 Census Tracts (Red/Purple) and Proposed Census Tract Splits (Blue) for 2020</a:t>
            </a:r>
          </a:p>
        </p:txBody>
      </p:sp>
    </p:spTree>
    <p:extLst>
      <p:ext uri="{BB962C8B-B14F-4D97-AF65-F5344CB8AC3E}">
        <p14:creationId xmlns:p14="http://schemas.microsoft.com/office/powerpoint/2010/main" val="317692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12</a:t>
            </a:fld>
            <a:endParaRPr lang="en-US" dirty="0"/>
          </a:p>
        </p:txBody>
      </p:sp>
      <p:sp>
        <p:nvSpPr>
          <p:cNvPr id="2" name="Title 1"/>
          <p:cNvSpPr>
            <a:spLocks noGrp="1"/>
          </p:cNvSpPr>
          <p:nvPr>
            <p:ph type="title" idx="4294967295"/>
          </p:nvPr>
        </p:nvSpPr>
        <p:spPr>
          <a:xfrm>
            <a:off x="1721009" y="221952"/>
            <a:ext cx="9845161" cy="559396"/>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Projected Population by Race and Ethnicity, Texas 2010-2020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764101639"/>
              </p:ext>
            </p:extLst>
          </p:nvPr>
        </p:nvGraphicFramePr>
        <p:xfrm>
          <a:off x="838200" y="1354873"/>
          <a:ext cx="10653132" cy="50014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76404"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spTree>
    <p:extLst>
      <p:ext uri="{BB962C8B-B14F-4D97-AF65-F5344CB8AC3E}">
        <p14:creationId xmlns:p14="http://schemas.microsoft.com/office/powerpoint/2010/main" val="326915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13</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94824891"/>
              </p:ext>
            </p:extLst>
          </p:nvPr>
        </p:nvGraphicFramePr>
        <p:xfrm>
          <a:off x="1024684" y="1703913"/>
          <a:ext cx="10424531" cy="46524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idx="4294967295"/>
          </p:nvPr>
        </p:nvSpPr>
        <p:spPr>
          <a:xfrm>
            <a:off x="1726584" y="106840"/>
            <a:ext cx="9916598" cy="646149"/>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Projected Population Change and Percent of Total Projected Change by Race/Ethnicity, 2010-2020, Texas</a:t>
            </a:r>
          </a:p>
        </p:txBody>
      </p:sp>
      <p:sp>
        <p:nvSpPr>
          <p:cNvPr id="7" name="TextBox 6"/>
          <p:cNvSpPr txBox="1"/>
          <p:nvPr/>
        </p:nvSpPr>
        <p:spPr>
          <a:xfrm>
            <a:off x="1676404"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spTree>
    <p:extLst>
      <p:ext uri="{BB962C8B-B14F-4D97-AF65-F5344CB8AC3E}">
        <p14:creationId xmlns:p14="http://schemas.microsoft.com/office/powerpoint/2010/main" val="404195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A9C931-627E-4032-BE97-646584785FBB}"/>
              </a:ext>
            </a:extLst>
          </p:cNvPr>
          <p:cNvSpPr>
            <a:spLocks noGrp="1"/>
          </p:cNvSpPr>
          <p:nvPr>
            <p:ph type="sldNum" sz="quarter" idx="12"/>
          </p:nvPr>
        </p:nvSpPr>
        <p:spPr/>
        <p:txBody>
          <a:bodyPr/>
          <a:lstStyle/>
          <a:p>
            <a:fld id="{CFD7B3FC-F52A-4C3D-BF43-F2954D09CBBE}" type="slidenum">
              <a:rPr lang="en-US" smtClean="0"/>
              <a:t>14</a:t>
            </a:fld>
            <a:endParaRPr lang="en-US" dirty="0"/>
          </a:p>
        </p:txBody>
      </p:sp>
      <p:pic>
        <p:nvPicPr>
          <p:cNvPr id="3" name="Picture 2">
            <a:extLst>
              <a:ext uri="{FF2B5EF4-FFF2-40B4-BE49-F238E27FC236}">
                <a16:creationId xmlns:a16="http://schemas.microsoft.com/office/drawing/2014/main" id="{084AF427-B893-439C-9E36-E7BDADB4E5DA}"/>
              </a:ext>
            </a:extLst>
          </p:cNvPr>
          <p:cNvPicPr>
            <a:picLocks noChangeAspect="1"/>
          </p:cNvPicPr>
          <p:nvPr/>
        </p:nvPicPr>
        <p:blipFill>
          <a:blip r:embed="rId2"/>
          <a:stretch>
            <a:fillRect/>
          </a:stretch>
        </p:blipFill>
        <p:spPr>
          <a:xfrm>
            <a:off x="3021165" y="959803"/>
            <a:ext cx="5589435" cy="4938393"/>
          </a:xfrm>
          <a:prstGeom prst="rect">
            <a:avLst/>
          </a:prstGeom>
        </p:spPr>
      </p:pic>
      <p:sp>
        <p:nvSpPr>
          <p:cNvPr id="4" name="Rectangle 3">
            <a:extLst>
              <a:ext uri="{FF2B5EF4-FFF2-40B4-BE49-F238E27FC236}">
                <a16:creationId xmlns:a16="http://schemas.microsoft.com/office/drawing/2014/main" id="{55732BEC-508D-4E9C-B156-DA526CA01193}"/>
              </a:ext>
            </a:extLst>
          </p:cNvPr>
          <p:cNvSpPr/>
          <p:nvPr/>
        </p:nvSpPr>
        <p:spPr>
          <a:xfrm>
            <a:off x="2077536" y="6065778"/>
            <a:ext cx="7258373" cy="369332"/>
          </a:xfrm>
          <a:prstGeom prst="rect">
            <a:avLst/>
          </a:prstGeom>
        </p:spPr>
        <p:txBody>
          <a:bodyPr wrap="square">
            <a:spAutoFit/>
          </a:bodyPr>
          <a:lstStyle/>
          <a:p>
            <a:r>
              <a:rPr lang="en-US" dirty="0">
                <a:hlinkClick r:id="rId3"/>
              </a:rPr>
              <a:t>https://demographics.texas.gov/data/decennial/2020/RedistrictingResc</a:t>
            </a:r>
            <a:r>
              <a:rPr lang="en-US" dirty="0"/>
              <a:t> </a:t>
            </a:r>
          </a:p>
        </p:txBody>
      </p:sp>
      <p:sp>
        <p:nvSpPr>
          <p:cNvPr id="5" name="Title 1">
            <a:extLst>
              <a:ext uri="{FF2B5EF4-FFF2-40B4-BE49-F238E27FC236}">
                <a16:creationId xmlns:a16="http://schemas.microsoft.com/office/drawing/2014/main" id="{A6F7B870-5664-4629-B66F-1ACC9408BB99}"/>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spTree>
    <p:extLst>
      <p:ext uri="{BB962C8B-B14F-4D97-AF65-F5344CB8AC3E}">
        <p14:creationId xmlns:p14="http://schemas.microsoft.com/office/powerpoint/2010/main" val="289448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526F5-8E0D-4C69-A455-613E6CEB297E}"/>
              </a:ext>
            </a:extLst>
          </p:cNvPr>
          <p:cNvSpPr>
            <a:spLocks noGrp="1"/>
          </p:cNvSpPr>
          <p:nvPr>
            <p:ph type="sldNum" sz="quarter" idx="12"/>
          </p:nvPr>
        </p:nvSpPr>
        <p:spPr/>
        <p:txBody>
          <a:bodyPr/>
          <a:lstStyle/>
          <a:p>
            <a:fld id="{CFD7B3FC-F52A-4C3D-BF43-F2954D09CBBE}" type="slidenum">
              <a:rPr lang="en-US" smtClean="0"/>
              <a:t>15</a:t>
            </a:fld>
            <a:endParaRPr lang="en-US" dirty="0"/>
          </a:p>
        </p:txBody>
      </p:sp>
      <p:sp>
        <p:nvSpPr>
          <p:cNvPr id="4" name="Rectangle 3">
            <a:extLst>
              <a:ext uri="{FF2B5EF4-FFF2-40B4-BE49-F238E27FC236}">
                <a16:creationId xmlns:a16="http://schemas.microsoft.com/office/drawing/2014/main" id="{92DC87B5-B237-4C2A-BF34-6FEF69B9E19D}"/>
              </a:ext>
            </a:extLst>
          </p:cNvPr>
          <p:cNvSpPr/>
          <p:nvPr/>
        </p:nvSpPr>
        <p:spPr>
          <a:xfrm>
            <a:off x="2538711" y="5976937"/>
            <a:ext cx="7258373" cy="369332"/>
          </a:xfrm>
          <a:prstGeom prst="rect">
            <a:avLst/>
          </a:prstGeom>
        </p:spPr>
        <p:txBody>
          <a:bodyPr wrap="square">
            <a:spAutoFit/>
          </a:bodyPr>
          <a:lstStyle/>
          <a:p>
            <a:r>
              <a:rPr lang="en-US" dirty="0">
                <a:solidFill>
                  <a:schemeClr val="tx2"/>
                </a:solidFill>
                <a:hlinkClick r:id="rId2"/>
              </a:rPr>
              <a:t>https://demographics.texas.gov/data/decennial/2020/RedistrictingResc</a:t>
            </a:r>
            <a:r>
              <a:rPr lang="en-US" dirty="0">
                <a:solidFill>
                  <a:schemeClr val="tx2"/>
                </a:solidFill>
              </a:rPr>
              <a:t> </a:t>
            </a:r>
          </a:p>
        </p:txBody>
      </p:sp>
      <p:sp>
        <p:nvSpPr>
          <p:cNvPr id="5" name="Title 1">
            <a:extLst>
              <a:ext uri="{FF2B5EF4-FFF2-40B4-BE49-F238E27FC236}">
                <a16:creationId xmlns:a16="http://schemas.microsoft.com/office/drawing/2014/main" id="{8E4C4236-3A9D-4C68-BFFA-FCEDC7B74090}"/>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pic>
        <p:nvPicPr>
          <p:cNvPr id="6" name="Picture 5">
            <a:extLst>
              <a:ext uri="{FF2B5EF4-FFF2-40B4-BE49-F238E27FC236}">
                <a16:creationId xmlns:a16="http://schemas.microsoft.com/office/drawing/2014/main" id="{A5DDFC79-C555-4B30-B6AF-F0D24FDAD3BE}"/>
              </a:ext>
            </a:extLst>
          </p:cNvPr>
          <p:cNvPicPr>
            <a:picLocks noChangeAspect="1"/>
          </p:cNvPicPr>
          <p:nvPr/>
        </p:nvPicPr>
        <p:blipFill>
          <a:blip r:embed="rId3"/>
          <a:stretch>
            <a:fillRect/>
          </a:stretch>
        </p:blipFill>
        <p:spPr>
          <a:xfrm>
            <a:off x="1495925" y="1190442"/>
            <a:ext cx="8911389" cy="4477116"/>
          </a:xfrm>
          <a:prstGeom prst="rect">
            <a:avLst/>
          </a:prstGeom>
        </p:spPr>
      </p:pic>
    </p:spTree>
    <p:extLst>
      <p:ext uri="{BB962C8B-B14F-4D97-AF65-F5344CB8AC3E}">
        <p14:creationId xmlns:p14="http://schemas.microsoft.com/office/powerpoint/2010/main" val="13582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40FF2D-1A2C-411F-8D17-2F349C2B7E4F}"/>
              </a:ext>
            </a:extLst>
          </p:cNvPr>
          <p:cNvSpPr>
            <a:spLocks noGrp="1"/>
          </p:cNvSpPr>
          <p:nvPr>
            <p:ph type="sldNum" sz="quarter" idx="12"/>
          </p:nvPr>
        </p:nvSpPr>
        <p:spPr/>
        <p:txBody>
          <a:bodyPr/>
          <a:lstStyle/>
          <a:p>
            <a:fld id="{CFD7B3FC-F52A-4C3D-BF43-F2954D09CBBE}" type="slidenum">
              <a:rPr lang="en-US" smtClean="0"/>
              <a:t>16</a:t>
            </a:fld>
            <a:endParaRPr lang="en-US" dirty="0"/>
          </a:p>
        </p:txBody>
      </p:sp>
      <p:sp>
        <p:nvSpPr>
          <p:cNvPr id="5" name="Rectangle 4">
            <a:extLst>
              <a:ext uri="{FF2B5EF4-FFF2-40B4-BE49-F238E27FC236}">
                <a16:creationId xmlns:a16="http://schemas.microsoft.com/office/drawing/2014/main" id="{DF9BDC67-E845-408E-9445-D83DD5DB24A3}"/>
              </a:ext>
            </a:extLst>
          </p:cNvPr>
          <p:cNvSpPr/>
          <p:nvPr/>
        </p:nvSpPr>
        <p:spPr>
          <a:xfrm>
            <a:off x="2382592" y="6536809"/>
            <a:ext cx="7258373" cy="369332"/>
          </a:xfrm>
          <a:prstGeom prst="rect">
            <a:avLst/>
          </a:prstGeom>
        </p:spPr>
        <p:txBody>
          <a:bodyPr wrap="square">
            <a:spAutoFit/>
          </a:bodyPr>
          <a:lstStyle/>
          <a:p>
            <a:r>
              <a:rPr lang="en-US" dirty="0">
                <a:solidFill>
                  <a:schemeClr val="tx2"/>
                </a:solidFill>
                <a:hlinkClick r:id="rId2"/>
              </a:rPr>
              <a:t>https://demographics.texas.gov/data/decennial/2020/RedistrictingResc</a:t>
            </a:r>
            <a:r>
              <a:rPr lang="en-US" dirty="0">
                <a:solidFill>
                  <a:schemeClr val="tx2"/>
                </a:solidFill>
              </a:rPr>
              <a:t> </a:t>
            </a:r>
          </a:p>
        </p:txBody>
      </p:sp>
      <p:sp>
        <p:nvSpPr>
          <p:cNvPr id="6" name="Title 1">
            <a:extLst>
              <a:ext uri="{FF2B5EF4-FFF2-40B4-BE49-F238E27FC236}">
                <a16:creationId xmlns:a16="http://schemas.microsoft.com/office/drawing/2014/main" id="{1409C6B3-E9DC-49D0-86E1-DC99332F42CB}"/>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pic>
        <p:nvPicPr>
          <p:cNvPr id="4" name="Picture 3">
            <a:extLst>
              <a:ext uri="{FF2B5EF4-FFF2-40B4-BE49-F238E27FC236}">
                <a16:creationId xmlns:a16="http://schemas.microsoft.com/office/drawing/2014/main" id="{01D8B6AB-F438-4526-AC4D-FD7781604854}"/>
              </a:ext>
            </a:extLst>
          </p:cNvPr>
          <p:cNvPicPr>
            <a:picLocks noChangeAspect="1"/>
          </p:cNvPicPr>
          <p:nvPr/>
        </p:nvPicPr>
        <p:blipFill>
          <a:blip r:embed="rId3"/>
          <a:stretch>
            <a:fillRect/>
          </a:stretch>
        </p:blipFill>
        <p:spPr>
          <a:xfrm>
            <a:off x="3879360" y="3191617"/>
            <a:ext cx="4264836" cy="3302531"/>
          </a:xfrm>
          <a:prstGeom prst="rect">
            <a:avLst/>
          </a:prstGeom>
        </p:spPr>
      </p:pic>
      <p:pic>
        <p:nvPicPr>
          <p:cNvPr id="8" name="Picture 7">
            <a:extLst>
              <a:ext uri="{FF2B5EF4-FFF2-40B4-BE49-F238E27FC236}">
                <a16:creationId xmlns:a16="http://schemas.microsoft.com/office/drawing/2014/main" id="{879B0D13-D723-4562-86B3-C2F1A03817FB}"/>
              </a:ext>
            </a:extLst>
          </p:cNvPr>
          <p:cNvPicPr>
            <a:picLocks noChangeAspect="1"/>
          </p:cNvPicPr>
          <p:nvPr/>
        </p:nvPicPr>
        <p:blipFill>
          <a:blip r:embed="rId4"/>
          <a:stretch>
            <a:fillRect/>
          </a:stretch>
        </p:blipFill>
        <p:spPr>
          <a:xfrm>
            <a:off x="2382592" y="726485"/>
            <a:ext cx="8655025" cy="2356735"/>
          </a:xfrm>
          <a:prstGeom prst="rect">
            <a:avLst/>
          </a:prstGeom>
        </p:spPr>
      </p:pic>
    </p:spTree>
    <p:extLst>
      <p:ext uri="{BB962C8B-B14F-4D97-AF65-F5344CB8AC3E}">
        <p14:creationId xmlns:p14="http://schemas.microsoft.com/office/powerpoint/2010/main" val="256552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B670FB-767C-4D72-9495-301D7C71EA75}"/>
              </a:ext>
            </a:extLst>
          </p:cNvPr>
          <p:cNvSpPr>
            <a:spLocks noGrp="1"/>
          </p:cNvSpPr>
          <p:nvPr>
            <p:ph type="sldNum" sz="quarter" idx="12"/>
          </p:nvPr>
        </p:nvSpPr>
        <p:spPr/>
        <p:txBody>
          <a:bodyPr/>
          <a:lstStyle/>
          <a:p>
            <a:fld id="{CFD7B3FC-F52A-4C3D-BF43-F2954D09CBBE}" type="slidenum">
              <a:rPr lang="en-US" smtClean="0"/>
              <a:t>17</a:t>
            </a:fld>
            <a:endParaRPr lang="en-US" dirty="0"/>
          </a:p>
        </p:txBody>
      </p:sp>
      <p:pic>
        <p:nvPicPr>
          <p:cNvPr id="3" name="Picture 2">
            <a:extLst>
              <a:ext uri="{FF2B5EF4-FFF2-40B4-BE49-F238E27FC236}">
                <a16:creationId xmlns:a16="http://schemas.microsoft.com/office/drawing/2014/main" id="{5A7685F0-0F25-47F3-A76E-1AF39B29FB17}"/>
              </a:ext>
            </a:extLst>
          </p:cNvPr>
          <p:cNvPicPr>
            <a:picLocks noChangeAspect="1"/>
          </p:cNvPicPr>
          <p:nvPr/>
        </p:nvPicPr>
        <p:blipFill>
          <a:blip r:embed="rId2"/>
          <a:stretch>
            <a:fillRect/>
          </a:stretch>
        </p:blipFill>
        <p:spPr>
          <a:xfrm>
            <a:off x="3306911" y="874739"/>
            <a:ext cx="4582390" cy="5618136"/>
          </a:xfrm>
          <a:prstGeom prst="rect">
            <a:avLst/>
          </a:prstGeom>
        </p:spPr>
      </p:pic>
      <p:sp>
        <p:nvSpPr>
          <p:cNvPr id="4" name="Rectangle 3">
            <a:extLst>
              <a:ext uri="{FF2B5EF4-FFF2-40B4-BE49-F238E27FC236}">
                <a16:creationId xmlns:a16="http://schemas.microsoft.com/office/drawing/2014/main" id="{AB64B5C0-2EB5-4057-BE31-C13A9FBF073C}"/>
              </a:ext>
            </a:extLst>
          </p:cNvPr>
          <p:cNvSpPr/>
          <p:nvPr/>
        </p:nvSpPr>
        <p:spPr>
          <a:xfrm>
            <a:off x="1123626" y="6348268"/>
            <a:ext cx="10314122" cy="369332"/>
          </a:xfrm>
          <a:prstGeom prst="rect">
            <a:avLst/>
          </a:prstGeom>
        </p:spPr>
        <p:txBody>
          <a:bodyPr wrap="square">
            <a:spAutoFit/>
          </a:bodyPr>
          <a:lstStyle/>
          <a:p>
            <a:r>
              <a:rPr lang="en-US" dirty="0"/>
              <a:t>https://www.census.gov/newsroom/press-releases/2020/2020-census-quality-assessments.html</a:t>
            </a:r>
          </a:p>
        </p:txBody>
      </p:sp>
    </p:spTree>
    <p:extLst>
      <p:ext uri="{BB962C8B-B14F-4D97-AF65-F5344CB8AC3E}">
        <p14:creationId xmlns:p14="http://schemas.microsoft.com/office/powerpoint/2010/main" val="194152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DB1F9-B507-4671-9954-32F3695B08A0}"/>
              </a:ext>
            </a:extLst>
          </p:cNvPr>
          <p:cNvSpPr>
            <a:spLocks noGrp="1"/>
          </p:cNvSpPr>
          <p:nvPr>
            <p:ph type="sldNum" sz="quarter" idx="12"/>
          </p:nvPr>
        </p:nvSpPr>
        <p:spPr/>
        <p:txBody>
          <a:bodyPr/>
          <a:lstStyle/>
          <a:p>
            <a:fld id="{CFD7B3FC-F52A-4C3D-BF43-F2954D09CBBE}" type="slidenum">
              <a:rPr lang="en-US" smtClean="0"/>
              <a:t>18</a:t>
            </a:fld>
            <a:endParaRPr lang="en-US" dirty="0"/>
          </a:p>
        </p:txBody>
      </p:sp>
      <p:pic>
        <p:nvPicPr>
          <p:cNvPr id="3" name="Picture 2">
            <a:extLst>
              <a:ext uri="{FF2B5EF4-FFF2-40B4-BE49-F238E27FC236}">
                <a16:creationId xmlns:a16="http://schemas.microsoft.com/office/drawing/2014/main" id="{34A0743F-B965-4238-B7E7-6FA5AF9E8CF9}"/>
              </a:ext>
            </a:extLst>
          </p:cNvPr>
          <p:cNvPicPr>
            <a:picLocks noChangeAspect="1"/>
          </p:cNvPicPr>
          <p:nvPr/>
        </p:nvPicPr>
        <p:blipFill>
          <a:blip r:embed="rId2"/>
          <a:stretch>
            <a:fillRect/>
          </a:stretch>
        </p:blipFill>
        <p:spPr>
          <a:xfrm>
            <a:off x="2682857" y="829158"/>
            <a:ext cx="5927743" cy="5464121"/>
          </a:xfrm>
          <a:prstGeom prst="rect">
            <a:avLst/>
          </a:prstGeom>
        </p:spPr>
      </p:pic>
      <p:sp>
        <p:nvSpPr>
          <p:cNvPr id="4" name="Rectangle 3">
            <a:extLst>
              <a:ext uri="{FF2B5EF4-FFF2-40B4-BE49-F238E27FC236}">
                <a16:creationId xmlns:a16="http://schemas.microsoft.com/office/drawing/2014/main" id="{CA6C6808-0FE2-4D79-B168-5E93170ACF32}"/>
              </a:ext>
            </a:extLst>
          </p:cNvPr>
          <p:cNvSpPr/>
          <p:nvPr/>
        </p:nvSpPr>
        <p:spPr>
          <a:xfrm>
            <a:off x="1278610" y="6231135"/>
            <a:ext cx="13421532" cy="307777"/>
          </a:xfrm>
          <a:prstGeom prst="rect">
            <a:avLst/>
          </a:prstGeom>
        </p:spPr>
        <p:txBody>
          <a:bodyPr wrap="square">
            <a:spAutoFit/>
          </a:bodyPr>
          <a:lstStyle/>
          <a:p>
            <a:r>
              <a:rPr lang="en-US" sz="1400" dirty="0"/>
              <a:t>https://www.census.gov/programs-surveys/decennial-census/2020-census/planning-management/planning-docs/CQR-detailed-op-plan.html</a:t>
            </a:r>
          </a:p>
        </p:txBody>
      </p:sp>
    </p:spTree>
    <p:extLst>
      <p:ext uri="{BB962C8B-B14F-4D97-AF65-F5344CB8AC3E}">
        <p14:creationId xmlns:p14="http://schemas.microsoft.com/office/powerpoint/2010/main" val="358044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53160" y="1717344"/>
            <a:ext cx="5816325" cy="3222170"/>
            <a:chOff x="2819400" y="1905006"/>
            <a:chExt cx="6194121" cy="3428581"/>
          </a:xfrm>
        </p:grpSpPr>
        <p:sp>
          <p:nvSpPr>
            <p:cNvPr id="9" name="Rectangle 8"/>
            <p:cNvSpPr/>
            <p:nvPr/>
          </p:nvSpPr>
          <p:spPr>
            <a:xfrm>
              <a:off x="2819400" y="1905006"/>
              <a:ext cx="3089692" cy="818731"/>
            </a:xfrm>
            <a:prstGeom prst="rect">
              <a:avLst/>
            </a:prstGeom>
          </p:spPr>
          <p:txBody>
            <a:bodyPr wrap="none">
              <a:spAutoFit/>
            </a:bodyPr>
            <a:lstStyle/>
            <a:p>
              <a:pPr eaLnBrk="1" hangingPunct="1">
                <a:buNone/>
              </a:pPr>
              <a:r>
                <a:rPr lang="en-US" sz="4400" dirty="0">
                  <a:solidFill>
                    <a:schemeClr val="accent5">
                      <a:lumMod val="50000"/>
                    </a:schemeClr>
                  </a:solidFill>
                  <a:latin typeface="+mj-lt"/>
                </a:rPr>
                <a:t>Lloyd Potter</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a:solidFill>
                      <a:schemeClr val="accent5">
                        <a:lumMod val="50000"/>
                      </a:schemeClr>
                    </a:solidFill>
                  </a:rPr>
                  <a:t>(210) 458-6530</a:t>
                </a:r>
              </a:p>
              <a:p>
                <a:pPr>
                  <a:lnSpc>
                    <a:spcPct val="150000"/>
                  </a:lnSpc>
                </a:pPr>
                <a:r>
                  <a:rPr lang="en-US" sz="2400" dirty="0">
                    <a:solidFill>
                      <a:schemeClr val="accent5">
                        <a:lumMod val="50000"/>
                      </a:schemeClr>
                    </a:solidFill>
                  </a:rPr>
                  <a:t>Lloyd.Potter@utsa.edu</a:t>
                </a:r>
              </a:p>
              <a:p>
                <a:pPr>
                  <a:lnSpc>
                    <a:spcPct val="150000"/>
                  </a:lnSpc>
                </a:pPr>
                <a:r>
                  <a:rPr lang="en-US" sz="2400" dirty="0">
                    <a:solidFill>
                      <a:schemeClr val="accent5">
                        <a:lumMod val="50000"/>
                      </a:schemeClr>
                    </a:solidFill>
                  </a:rPr>
                  <a:t>demographics.texas.gov</a:t>
                </a:r>
              </a:p>
              <a:p>
                <a:pPr>
                  <a:lnSpc>
                    <a:spcPct val="150000"/>
                  </a:lnSpc>
                </a:pP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11374438" y="6407150"/>
            <a:ext cx="817562" cy="314325"/>
          </a:xfrm>
        </p:spPr>
        <p:txBody>
          <a:bodyPr/>
          <a:lstStyle/>
          <a:p>
            <a:fld id="{2BC1FA3B-F0C1-4F58-90BE-DCC7501F4B28}" type="slidenum">
              <a:rPr lang="en-US" smtClean="0"/>
              <a:pPr/>
              <a:t>19</a:t>
            </a:fld>
            <a:endParaRPr lang="en-US" dirty="0"/>
          </a:p>
        </p:txBody>
      </p:sp>
      <p:grpSp>
        <p:nvGrpSpPr>
          <p:cNvPr id="3" name="Group 2"/>
          <p:cNvGrpSpPr/>
          <p:nvPr/>
        </p:nvGrpSpPr>
        <p:grpSpPr>
          <a:xfrm>
            <a:off x="1842053"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3353551" y="3172109"/>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3556268" y="3342779"/>
            <a:ext cx="390195" cy="390523"/>
          </a:xfrm>
          <a:prstGeom prst="rect">
            <a:avLst/>
          </a:prstGeom>
        </p:spPr>
      </p:pic>
    </p:spTree>
    <p:extLst>
      <p:ext uri="{BB962C8B-B14F-4D97-AF65-F5344CB8AC3E}">
        <p14:creationId xmlns:p14="http://schemas.microsoft.com/office/powerpoint/2010/main" val="407114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716250" y="1032141"/>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9" name="Straight Connector 8"/>
          <p:cNvCxnSpPr/>
          <p:nvPr/>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2420" y="6474982"/>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	</a:t>
            </a:r>
          </a:p>
        </p:txBody>
      </p:sp>
      <p:sp>
        <p:nvSpPr>
          <p:cNvPr id="3" name="Slide Number Placeholder 2"/>
          <p:cNvSpPr>
            <a:spLocks noGrp="1"/>
          </p:cNvSpPr>
          <p:nvPr>
            <p:ph type="sldNum" sz="quarter" idx="12"/>
          </p:nvPr>
        </p:nvSpPr>
        <p:spPr/>
        <p:txBody>
          <a:bodyPr/>
          <a:lstStyle/>
          <a:p>
            <a:fld id="{CFD7B3FC-F52A-4C3D-BF43-F2954D09CBBE}" type="slidenum">
              <a:rPr lang="en-US" smtClean="0"/>
              <a:t>2</a:t>
            </a:fld>
            <a:endParaRPr lang="en-US" dirty="0"/>
          </a:p>
        </p:txBody>
      </p:sp>
      <p:sp>
        <p:nvSpPr>
          <p:cNvPr id="4" name="Rectangle 3">
            <a:extLst>
              <a:ext uri="{FF2B5EF4-FFF2-40B4-BE49-F238E27FC236}">
                <a16:creationId xmlns:a16="http://schemas.microsoft.com/office/drawing/2014/main" id="{3071C291-91E3-4903-B8BE-460127D65B8B}"/>
              </a:ext>
            </a:extLst>
          </p:cNvPr>
          <p:cNvSpPr/>
          <p:nvPr/>
        </p:nvSpPr>
        <p:spPr>
          <a:xfrm>
            <a:off x="1716250" y="927673"/>
            <a:ext cx="9691380" cy="4278094"/>
          </a:xfrm>
          <a:prstGeom prst="rect">
            <a:avLst/>
          </a:prstGeom>
        </p:spPr>
        <p:txBody>
          <a:bodyPr wrap="square">
            <a:sp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Census 2020</a:t>
            </a:r>
          </a:p>
          <a:p>
            <a:endParaRPr lang="en-US" sz="28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to </a:t>
            </a:r>
            <a:r>
              <a:rPr lang="en-US" sz="2400" u="sng" dirty="0">
                <a:solidFill>
                  <a:schemeClr val="tx2"/>
                </a:solidFill>
                <a:latin typeface="Arial" panose="020B0604020202020204" pitchFamily="34" charset="0"/>
                <a:cs typeface="Arial" panose="020B0604020202020204" pitchFamily="34" charset="0"/>
              </a:rPr>
              <a:t>reapportion the U.S. House of Representatives</a:t>
            </a:r>
            <a:r>
              <a:rPr lang="en-US" sz="2400" dirty="0">
                <a:solidFill>
                  <a:schemeClr val="tx2"/>
                </a:solidFill>
                <a:latin typeface="Arial" panose="020B0604020202020204" pitchFamily="34" charset="0"/>
                <a:cs typeface="Arial" panose="020B0604020202020204" pitchFamily="34" charset="0"/>
              </a:rPr>
              <a:t>, determining how many seats each state gets.</a:t>
            </a:r>
          </a:p>
          <a:p>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by state officials to </a:t>
            </a:r>
            <a:r>
              <a:rPr lang="en-US" sz="2400" u="sng" dirty="0">
                <a:solidFill>
                  <a:schemeClr val="tx2"/>
                </a:solidFill>
                <a:latin typeface="Arial" panose="020B0604020202020204" pitchFamily="34" charset="0"/>
                <a:cs typeface="Arial" panose="020B0604020202020204" pitchFamily="34" charset="0"/>
              </a:rPr>
              <a:t>redraw</a:t>
            </a:r>
            <a:r>
              <a:rPr lang="en-US" sz="2400" dirty="0">
                <a:solidFill>
                  <a:schemeClr val="tx2"/>
                </a:solidFill>
                <a:latin typeface="Arial" panose="020B0604020202020204" pitchFamily="34" charset="0"/>
                <a:cs typeface="Arial" panose="020B0604020202020204" pitchFamily="34" charset="0"/>
              </a:rPr>
              <a:t> </a:t>
            </a:r>
            <a:r>
              <a:rPr lang="en-US" sz="2400" u="sng" dirty="0">
                <a:solidFill>
                  <a:schemeClr val="tx2"/>
                </a:solidFill>
                <a:latin typeface="Arial" panose="020B0604020202020204" pitchFamily="34" charset="0"/>
                <a:cs typeface="Arial" panose="020B0604020202020204" pitchFamily="34" charset="0"/>
              </a:rPr>
              <a:t>congressional and state legislative boundaries</a:t>
            </a:r>
            <a:r>
              <a:rPr lang="en-US" sz="2400" dirty="0">
                <a:solidFill>
                  <a:schemeClr val="tx2"/>
                </a:solidFill>
                <a:latin typeface="Arial" panose="020B0604020202020204" pitchFamily="34" charset="0"/>
                <a:cs typeface="Arial" panose="020B0604020202020204" pitchFamily="34" charset="0"/>
              </a:rPr>
              <a:t> to account for population shifts. </a:t>
            </a:r>
          </a:p>
          <a:p>
            <a:pPr marL="457200" indent="-457200">
              <a:buFont typeface="Arial" panose="020B0604020202020204" pitchFamily="34" charset="0"/>
              <a:buChar char="•"/>
            </a:pPr>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derived data are used to allocate over </a:t>
            </a:r>
            <a:r>
              <a:rPr lang="en-US" sz="2400" u="sng" dirty="0">
                <a:solidFill>
                  <a:schemeClr val="tx2"/>
                </a:solidFill>
                <a:latin typeface="Arial" panose="020B0604020202020204" pitchFamily="34" charset="0"/>
                <a:cs typeface="Arial" panose="020B0604020202020204" pitchFamily="34" charset="0"/>
              </a:rPr>
              <a:t>$1.5 trillion in federal funds</a:t>
            </a:r>
            <a:r>
              <a:rPr lang="en-US" sz="2400" dirty="0">
                <a:solidFill>
                  <a:schemeClr val="tx2"/>
                </a:solidFill>
                <a:latin typeface="Arial" panose="020B0604020202020204" pitchFamily="34" charset="0"/>
                <a:cs typeface="Arial" panose="020B0604020202020204" pitchFamily="34" charset="0"/>
              </a:rPr>
              <a:t> to support healthcare, education, transportation, and other service programs. </a:t>
            </a:r>
          </a:p>
        </p:txBody>
      </p:sp>
    </p:spTree>
    <p:extLst>
      <p:ext uri="{BB962C8B-B14F-4D97-AF65-F5344CB8AC3E}">
        <p14:creationId xmlns:p14="http://schemas.microsoft.com/office/powerpoint/2010/main" val="398622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25433" y="858741"/>
            <a:ext cx="9072665" cy="5593014"/>
          </a:xfrm>
        </p:spPr>
        <p:txBody>
          <a:bodyPr>
            <a:normAutofit/>
          </a:bodyPr>
          <a:lstStyle/>
          <a:p>
            <a:pPr marL="0" indent="0">
              <a:buNone/>
            </a:pPr>
            <a:r>
              <a:rPr lang="en-US" sz="2400" b="1" dirty="0">
                <a:solidFill>
                  <a:schemeClr val="accent5">
                    <a:lumMod val="75000"/>
                  </a:schemeClr>
                </a:solidFill>
                <a:latin typeface="Arial" panose="020B0604020202020204" pitchFamily="34" charset="0"/>
                <a:cs typeface="Arial" panose="020B0604020202020204" pitchFamily="34" charset="0"/>
              </a:rPr>
              <a:t>Redistricting Dates</a:t>
            </a:r>
          </a:p>
          <a:p>
            <a:endParaRPr lang="en-US" sz="2400" dirty="0">
              <a:solidFill>
                <a:schemeClr val="accent1">
                  <a:lumMod val="50000"/>
                </a:schemeClr>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Apportionment File sent to POTUS on </a:t>
            </a:r>
            <a:r>
              <a:rPr lang="en-US" sz="2400" strike="sngStrike" dirty="0">
                <a:solidFill>
                  <a:schemeClr val="tx2"/>
                </a:solidFill>
                <a:latin typeface="Arial" panose="020B0604020202020204" pitchFamily="34" charset="0"/>
                <a:cs typeface="Arial" panose="020B0604020202020204" pitchFamily="34" charset="0"/>
              </a:rPr>
              <a:t>12/31/2020</a:t>
            </a:r>
            <a:r>
              <a:rPr lang="en-US" sz="2400" dirty="0">
                <a:solidFill>
                  <a:schemeClr val="tx2"/>
                </a:solidFill>
                <a:latin typeface="Arial" panose="020B0604020202020204" pitchFamily="34" charset="0"/>
                <a:cs typeface="Arial" panose="020B0604020202020204" pitchFamily="34" charset="0"/>
              </a:rPr>
              <a:t>- now by  April 30, 2021</a:t>
            </a:r>
          </a:p>
          <a:p>
            <a:r>
              <a:rPr lang="en-US" sz="2400" dirty="0">
                <a:solidFill>
                  <a:schemeClr val="tx2"/>
                </a:solidFill>
                <a:latin typeface="Arial" panose="020B0604020202020204" pitchFamily="34" charset="0"/>
                <a:cs typeface="Arial" panose="020B0604020202020204" pitchFamily="34" charset="0"/>
              </a:rPr>
              <a:t>Redistricting Data File (Public Law 94-171 File) received by the Governor no later than </a:t>
            </a:r>
            <a:r>
              <a:rPr lang="en-US" sz="2400" strike="sngStrike" dirty="0">
                <a:solidFill>
                  <a:schemeClr val="tx2"/>
                </a:solidFill>
                <a:latin typeface="Arial" panose="020B0604020202020204" pitchFamily="34" charset="0"/>
                <a:cs typeface="Arial" panose="020B0604020202020204" pitchFamily="34" charset="0"/>
              </a:rPr>
              <a:t>April 1, 2021 </a:t>
            </a:r>
            <a:r>
              <a:rPr lang="en-US" sz="2400" dirty="0">
                <a:solidFill>
                  <a:schemeClr val="tx2"/>
                </a:solidFill>
                <a:latin typeface="Arial" panose="020B0604020202020204" pitchFamily="34" charset="0"/>
                <a:cs typeface="Arial" panose="020B0604020202020204" pitchFamily="34" charset="0"/>
              </a:rPr>
              <a:t> - now by September 30, 2021</a:t>
            </a:r>
            <a:endParaRPr lang="en-US" sz="2400" strike="sngStrike" dirty="0">
              <a:solidFill>
                <a:schemeClr val="tx2"/>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PL 94-171 released to states in groups of 8 states per week, with one week prior notice</a:t>
            </a:r>
          </a:p>
          <a:p>
            <a:r>
              <a:rPr lang="en-US" sz="2400" dirty="0">
                <a:solidFill>
                  <a:schemeClr val="tx2"/>
                </a:solidFill>
                <a:latin typeface="Arial" panose="020B0604020202020204" pitchFamily="34" charset="0"/>
                <a:cs typeface="Arial" panose="020B0604020202020204" pitchFamily="34" charset="0"/>
              </a:rPr>
              <a:t>PL 94-171 File to include: </a:t>
            </a:r>
          </a:p>
          <a:p>
            <a:pPr lvl="1"/>
            <a:r>
              <a:rPr lang="en-US" dirty="0">
                <a:solidFill>
                  <a:schemeClr val="tx2"/>
                </a:solidFill>
                <a:latin typeface="Arial" panose="020B0604020202020204" pitchFamily="34" charset="0"/>
                <a:cs typeface="Arial" panose="020B0604020202020204" pitchFamily="34" charset="0"/>
              </a:rPr>
              <a:t>Race, Hispanic origin, 18 and older, occupancy status, and group quarters by type.</a:t>
            </a:r>
          </a:p>
          <a:p>
            <a:r>
              <a:rPr lang="en-US" sz="2400" dirty="0">
                <a:solidFill>
                  <a:schemeClr val="tx2"/>
                </a:solidFill>
                <a:latin typeface="Arial" panose="020B0604020202020204" pitchFamily="34" charset="0"/>
                <a:cs typeface="Arial" panose="020B0604020202020204" pitchFamily="34" charset="0"/>
              </a:rPr>
              <a:t>Data available at </a:t>
            </a:r>
            <a:r>
              <a:rPr lang="en-US" sz="2400" dirty="0">
                <a:solidFill>
                  <a:schemeClr val="accent1">
                    <a:lumMod val="50000"/>
                  </a:schemeClr>
                </a:solidFill>
                <a:latin typeface="Arial" panose="020B0604020202020204" pitchFamily="34" charset="0"/>
                <a:cs typeface="Arial" panose="020B0604020202020204" pitchFamily="34" charset="0"/>
                <a:hlinkClick r:id="rId3"/>
              </a:rPr>
              <a:t>WWW.CENSUS.GOV/RDO</a:t>
            </a:r>
            <a:r>
              <a:rPr lang="en-US" sz="2400" dirty="0">
                <a:solidFill>
                  <a:schemeClr val="accent1">
                    <a:lumMod val="50000"/>
                  </a:schemeClr>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8B68E9A-AEB1-4FD3-BFDE-5A2A5CBBA9E8}"/>
              </a:ext>
            </a:extLst>
          </p:cNvPr>
          <p:cNvSpPr>
            <a:spLocks noGrp="1"/>
          </p:cNvSpPr>
          <p:nvPr>
            <p:ph type="sldNum" sz="quarter" idx="12"/>
          </p:nvPr>
        </p:nvSpPr>
        <p:spPr/>
        <p:txBody>
          <a:bodyPr/>
          <a:lstStyle/>
          <a:p>
            <a:fld id="{CFD7B3FC-F52A-4C3D-BF43-F2954D09CBBE}" type="slidenum">
              <a:rPr lang="en-US" smtClean="0"/>
              <a:t>3</a:t>
            </a:fld>
            <a:endParaRPr lang="en-US" dirty="0"/>
          </a:p>
        </p:txBody>
      </p:sp>
    </p:spTree>
    <p:extLst>
      <p:ext uri="{BB962C8B-B14F-4D97-AF65-F5344CB8AC3E}">
        <p14:creationId xmlns:p14="http://schemas.microsoft.com/office/powerpoint/2010/main" val="54382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69FF5-790E-48E8-A5C5-294F8899C685}"/>
              </a:ext>
            </a:extLst>
          </p:cNvPr>
          <p:cNvSpPr>
            <a:spLocks noGrp="1"/>
          </p:cNvSpPr>
          <p:nvPr>
            <p:ph type="sldNum" sz="quarter" idx="12"/>
          </p:nvPr>
        </p:nvSpPr>
        <p:spPr/>
        <p:txBody>
          <a:bodyPr/>
          <a:lstStyle/>
          <a:p>
            <a:fld id="{CFD7B3FC-F52A-4C3D-BF43-F2954D09CBBE}" type="slidenum">
              <a:rPr lang="en-US" smtClean="0"/>
              <a:t>4</a:t>
            </a:fld>
            <a:endParaRPr lang="en-US" dirty="0"/>
          </a:p>
        </p:txBody>
      </p:sp>
      <p:sp>
        <p:nvSpPr>
          <p:cNvPr id="5" name="Title 1"/>
          <p:cNvSpPr>
            <a:spLocks noGrp="1"/>
          </p:cNvSpPr>
          <p:nvPr>
            <p:ph type="title" idx="4294967295"/>
          </p:nvPr>
        </p:nvSpPr>
        <p:spPr>
          <a:xfrm>
            <a:off x="1721965" y="0"/>
            <a:ext cx="10262839" cy="783451"/>
          </a:xfrm>
        </p:spPr>
        <p:txBody>
          <a:bodyPr>
            <a:norm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Population Growth and Projected Congressional Seats of Select States</a:t>
            </a:r>
          </a:p>
        </p:txBody>
      </p:sp>
      <p:graphicFrame>
        <p:nvGraphicFramePr>
          <p:cNvPr id="6" name="Table 5"/>
          <p:cNvGraphicFramePr>
            <a:graphicFrameLocks noGrp="1"/>
          </p:cNvGraphicFramePr>
          <p:nvPr>
            <p:extLst>
              <p:ext uri="{D42A27DB-BD31-4B8C-83A1-F6EECF244321}">
                <p14:modId xmlns:p14="http://schemas.microsoft.com/office/powerpoint/2010/main" val="1306578274"/>
              </p:ext>
            </p:extLst>
          </p:nvPr>
        </p:nvGraphicFramePr>
        <p:xfrm>
          <a:off x="1796494" y="1545031"/>
          <a:ext cx="9406895" cy="4733706"/>
        </p:xfrm>
        <a:graphic>
          <a:graphicData uri="http://schemas.openxmlformats.org/drawingml/2006/table">
            <a:tbl>
              <a:tblPr firstRow="1" bandRow="1">
                <a:tableStyleId>{3B4B98B0-60AC-42C2-AFA5-B58CD77FA1E5}</a:tableStyleId>
              </a:tblPr>
              <a:tblGrid>
                <a:gridCol w="1537801">
                  <a:extLst>
                    <a:ext uri="{9D8B030D-6E8A-4147-A177-3AD203B41FA5}">
                      <a16:colId xmlns:a16="http://schemas.microsoft.com/office/drawing/2014/main" val="20000"/>
                    </a:ext>
                  </a:extLst>
                </a:gridCol>
                <a:gridCol w="1714815">
                  <a:extLst>
                    <a:ext uri="{9D8B030D-6E8A-4147-A177-3AD203B41FA5}">
                      <a16:colId xmlns:a16="http://schemas.microsoft.com/office/drawing/2014/main" val="20002"/>
                    </a:ext>
                  </a:extLst>
                </a:gridCol>
                <a:gridCol w="1648128">
                  <a:extLst>
                    <a:ext uri="{9D8B030D-6E8A-4147-A177-3AD203B41FA5}">
                      <a16:colId xmlns:a16="http://schemas.microsoft.com/office/drawing/2014/main" val="20003"/>
                    </a:ext>
                  </a:extLst>
                </a:gridCol>
                <a:gridCol w="1600494">
                  <a:extLst>
                    <a:ext uri="{9D8B030D-6E8A-4147-A177-3AD203B41FA5}">
                      <a16:colId xmlns:a16="http://schemas.microsoft.com/office/drawing/2014/main" val="20004"/>
                    </a:ext>
                  </a:extLst>
                </a:gridCol>
                <a:gridCol w="1333745">
                  <a:extLst>
                    <a:ext uri="{9D8B030D-6E8A-4147-A177-3AD203B41FA5}">
                      <a16:colId xmlns:a16="http://schemas.microsoft.com/office/drawing/2014/main" val="20005"/>
                    </a:ext>
                  </a:extLst>
                </a:gridCol>
                <a:gridCol w="1571912">
                  <a:extLst>
                    <a:ext uri="{9D8B030D-6E8A-4147-A177-3AD203B41FA5}">
                      <a16:colId xmlns:a16="http://schemas.microsoft.com/office/drawing/2014/main" val="844658184"/>
                    </a:ext>
                  </a:extLst>
                </a:gridCol>
              </a:tblGrid>
              <a:tr h="801769">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2010</a:t>
                      </a:r>
                    </a:p>
                    <a:p>
                      <a:pPr marL="233363" indent="0" algn="ctr" defTabSz="914400" rtl="0" eaLnBrk="1" latinLnBrk="0" hangingPunct="1"/>
                      <a:r>
                        <a:rPr lang="en-US" sz="1600" kern="1200" dirty="0">
                          <a:solidFill>
                            <a:schemeClr val="accent1">
                              <a:lumMod val="50000"/>
                            </a:schemeClr>
                          </a:solidFill>
                        </a:rPr>
                        <a:t>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2020 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Numeric</a:t>
                      </a:r>
                    </a:p>
                    <a:p>
                      <a:pPr marL="233363" indent="0" algn="ctr" defTabSz="914400" rtl="0" eaLnBrk="1" latinLnBrk="0" hangingPunct="1"/>
                      <a:r>
                        <a:rPr lang="en-US" sz="1600" kern="1200" dirty="0">
                          <a:solidFill>
                            <a:schemeClr val="accent1">
                              <a:lumMod val="50000"/>
                            </a:schemeClr>
                          </a:solidFill>
                        </a:rPr>
                        <a:t>Change</a:t>
                      </a:r>
                    </a:p>
                    <a:p>
                      <a:pPr marL="233363" indent="0" algn="ctr" defTabSz="914400" rtl="0" eaLnBrk="1" latinLnBrk="0" hangingPunct="1"/>
                      <a:r>
                        <a:rPr lang="en-US" sz="1600" kern="1200" dirty="0">
                          <a:solidFill>
                            <a:schemeClr val="accent1">
                              <a:lumMod val="50000"/>
                            </a:schemeClr>
                          </a:solidFill>
                        </a:rPr>
                        <a:t>2010-2020</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a:solidFill>
                            <a:schemeClr val="accent1">
                              <a:lumMod val="50000"/>
                            </a:schemeClr>
                          </a:solidFill>
                        </a:rPr>
                        <a:t>Percent</a:t>
                      </a:r>
                    </a:p>
                    <a:p>
                      <a:pPr marL="58738" indent="0" algn="ctr"/>
                      <a:r>
                        <a:rPr lang="en-US" sz="1600" dirty="0">
                          <a:solidFill>
                            <a:schemeClr val="accent1">
                              <a:lumMod val="50000"/>
                            </a:schemeClr>
                          </a:solidFill>
                        </a:rPr>
                        <a:t>Change</a:t>
                      </a:r>
                    </a:p>
                    <a:p>
                      <a:pPr marL="58738" indent="0" algn="ctr"/>
                      <a:r>
                        <a:rPr lang="en-US" sz="1600" dirty="0">
                          <a:solidFill>
                            <a:schemeClr val="accent1">
                              <a:lumMod val="50000"/>
                            </a:schemeClr>
                          </a:solidFill>
                        </a:rPr>
                        <a:t>2010-2020</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dirty="0">
                          <a:solidFill>
                            <a:schemeClr val="accent1">
                              <a:lumMod val="50000"/>
                            </a:schemeClr>
                          </a:solidFill>
                          <a:latin typeface="+mn-lt"/>
                          <a:cs typeface="Arial" pitchFamily="34" charset="0"/>
                        </a:rPr>
                        <a:t>Projected</a:t>
                      </a:r>
                      <a:r>
                        <a:rPr lang="en-US" sz="1600" b="1" baseline="0" dirty="0">
                          <a:solidFill>
                            <a:schemeClr val="accent1">
                              <a:lumMod val="50000"/>
                            </a:schemeClr>
                          </a:solidFill>
                          <a:latin typeface="+mn-lt"/>
                          <a:cs typeface="Arial" pitchFamily="34" charset="0"/>
                        </a:rPr>
                        <a:t> Congressional Seats Added</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364542">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r" rtl="0" fontAlgn="b"/>
                      <a:r>
                        <a:rPr lang="en-US" sz="1600" u="none" strike="noStrike" dirty="0">
                          <a:solidFill>
                            <a:schemeClr val="tx2"/>
                          </a:solidFill>
                          <a:effectLst/>
                          <a:latin typeface="+mn-lt"/>
                        </a:rPr>
                        <a:t>308,745,538</a:t>
                      </a:r>
                      <a:endParaRPr lang="en-US" sz="1600" b="1" i="0" u="none" strike="noStrike" dirty="0">
                        <a:solidFill>
                          <a:schemeClr val="tx2"/>
                        </a:solidFill>
                        <a:effectLst/>
                        <a:latin typeface="+mn-lt"/>
                      </a:endParaRPr>
                    </a:p>
                  </a:txBody>
                  <a:tcPr marL="7620" marR="7620" marT="7620" marB="0" anchor="ctr">
                    <a:noFill/>
                  </a:tcPr>
                </a:tc>
                <a:tc>
                  <a:txBody>
                    <a:bodyPr/>
                    <a:lstStyle/>
                    <a:p>
                      <a:pPr algn="r" fontAlgn="b"/>
                      <a:r>
                        <a:rPr lang="en-US" sz="1600" b="0" i="0" u="none" strike="noStrike" dirty="0">
                          <a:solidFill>
                            <a:schemeClr val="tx2"/>
                          </a:solidFill>
                          <a:effectLst/>
                          <a:latin typeface="+mn-lt"/>
                        </a:rPr>
                        <a:t>329,484,123</a:t>
                      </a:r>
                    </a:p>
                  </a:txBody>
                  <a:tcPr marL="9525" marR="9525" marT="9525" marB="0" anchor="ctr">
                    <a:noFill/>
                  </a:tcPr>
                </a:tc>
                <a:tc>
                  <a:txBody>
                    <a:bodyPr/>
                    <a:lstStyle/>
                    <a:p>
                      <a:pPr algn="r" fontAlgn="b"/>
                      <a:r>
                        <a:rPr lang="en-US" sz="1600" b="0" i="0" u="none" strike="noStrike" dirty="0">
                          <a:solidFill>
                            <a:schemeClr val="tx2"/>
                          </a:solidFill>
                          <a:effectLst/>
                          <a:latin typeface="+mn-lt"/>
                        </a:rPr>
                        <a:t>20,738,585</a:t>
                      </a:r>
                    </a:p>
                  </a:txBody>
                  <a:tcPr marL="9525" marR="9525" marT="9525" marB="0" anchor="ctr">
                    <a:noFill/>
                  </a:tcPr>
                </a:tc>
                <a:tc>
                  <a:txBody>
                    <a:bodyPr/>
                    <a:lstStyle/>
                    <a:p>
                      <a:pPr algn="r" fontAlgn="b"/>
                      <a:r>
                        <a:rPr lang="en-US" sz="1600" b="0" i="0" u="none" strike="noStrike" dirty="0">
                          <a:solidFill>
                            <a:schemeClr val="tx2"/>
                          </a:solidFill>
                          <a:effectLst/>
                          <a:latin typeface="+mn-lt"/>
                        </a:rPr>
                        <a:t>6.7%</a:t>
                      </a:r>
                    </a:p>
                  </a:txBody>
                  <a:tcPr marL="9525" marR="9525" marT="9525" marB="0" anchor="ctr">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364542">
                <a:tc>
                  <a:txBody>
                    <a:bodyPr/>
                    <a:lstStyle/>
                    <a:p>
                      <a:pPr algn="l" rtl="0" fontAlgn="ctr"/>
                      <a:r>
                        <a:rPr lang="en-US" sz="1600" b="1" u="none" strike="noStrike" dirty="0">
                          <a:solidFill>
                            <a:schemeClr val="tx1"/>
                          </a:solidFill>
                          <a:effectLst/>
                        </a:rPr>
                        <a:t>Texas</a:t>
                      </a:r>
                      <a:endParaRPr lang="en-US" sz="1600" b="1" i="0" u="none" strike="noStrike"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r" rtl="0" fontAlgn="b"/>
                      <a:r>
                        <a:rPr lang="en-US" sz="1600" b="1" u="none" strike="noStrike" dirty="0">
                          <a:solidFill>
                            <a:schemeClr val="tx2"/>
                          </a:solidFill>
                          <a:effectLst/>
                          <a:latin typeface="+mn-lt"/>
                        </a:rPr>
                        <a:t>25,145,561</a:t>
                      </a:r>
                      <a:endParaRPr lang="en-US" sz="1600" b="1" i="0" u="none" strike="noStrike" dirty="0">
                        <a:solidFill>
                          <a:schemeClr val="tx2"/>
                        </a:solidFill>
                        <a:effectLst/>
                        <a:latin typeface="+mn-lt"/>
                      </a:endParaRPr>
                    </a:p>
                  </a:txBody>
                  <a:tcPr marL="7620" marR="7620" marT="7620"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29,360,759</a:t>
                      </a:r>
                    </a:p>
                  </a:txBody>
                  <a:tcPr marL="9525" marR="9525" marT="9525"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4,215,198</a:t>
                      </a:r>
                    </a:p>
                  </a:txBody>
                  <a:tcPr marL="9525" marR="9525" marT="9525"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16.8%</a:t>
                      </a:r>
                    </a:p>
                  </a:txBody>
                  <a:tcPr marL="9525" marR="9525" marT="9525" marB="0" anchor="ctr">
                    <a:solidFill>
                      <a:schemeClr val="accent1">
                        <a:lumMod val="60000"/>
                        <a:lumOff val="40000"/>
                      </a:schemeClr>
                    </a:solidFill>
                  </a:tcPr>
                </a:tc>
                <a:tc>
                  <a:txBody>
                    <a:bodyPr/>
                    <a:lstStyle/>
                    <a:p>
                      <a:pPr algn="ctr" rtl="0" fontAlgn="b"/>
                      <a:r>
                        <a:rPr lang="en-US" sz="1600" b="1" i="0" u="none" strike="noStrike" dirty="0">
                          <a:solidFill>
                            <a:schemeClr val="tx1"/>
                          </a:solidFill>
                          <a:effectLst/>
                          <a:latin typeface="Calibri" panose="020F0502020204030204" pitchFamily="34" charset="0"/>
                        </a:rPr>
                        <a:t>3</a:t>
                      </a:r>
                    </a:p>
                  </a:txBody>
                  <a:tcPr marL="7620" marR="7620" marT="7620" marB="0" anchor="ctr">
                    <a:solidFill>
                      <a:schemeClr val="accent1">
                        <a:lumMod val="60000"/>
                        <a:lumOff val="40000"/>
                      </a:schemeClr>
                    </a:solidFill>
                  </a:tcPr>
                </a:tc>
                <a:extLst>
                  <a:ext uri="{0D108BD9-81ED-4DB2-BD59-A6C34878D82A}">
                    <a16:rowId xmlns:a16="http://schemas.microsoft.com/office/drawing/2014/main" val="10002"/>
                  </a:ext>
                </a:extLst>
              </a:tr>
              <a:tr h="364542">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r" rtl="0" fontAlgn="b"/>
                      <a:r>
                        <a:rPr lang="en-US" sz="1600" u="none" strike="noStrike" dirty="0">
                          <a:solidFill>
                            <a:schemeClr val="tx2"/>
                          </a:solidFill>
                          <a:effectLst/>
                          <a:latin typeface="+mn-lt"/>
                        </a:rPr>
                        <a:t>18,801,310</a:t>
                      </a:r>
                      <a:endParaRPr lang="en-US" sz="1600" b="0" i="0" u="none" strike="noStrike" dirty="0">
                        <a:solidFill>
                          <a:schemeClr val="tx2"/>
                        </a:solidFill>
                        <a:effectLst/>
                        <a:latin typeface="+mn-lt"/>
                      </a:endParaRPr>
                    </a:p>
                  </a:txBody>
                  <a:tcPr marL="7620" marR="7620" marT="7620"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21,733,312</a:t>
                      </a:r>
                    </a:p>
                  </a:txBody>
                  <a:tcPr marL="9525" marR="9525" marT="9525"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2,932,002</a:t>
                      </a:r>
                    </a:p>
                  </a:txBody>
                  <a:tcPr marL="9525" marR="9525" marT="9525"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15.6%</a:t>
                      </a:r>
                    </a:p>
                  </a:txBody>
                  <a:tcPr marL="9525" marR="9525" marT="9525" marB="0" anchor="ctr">
                    <a:solidFill>
                      <a:schemeClr val="accent1">
                        <a:lumMod val="40000"/>
                        <a:lumOff val="6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2</a:t>
                      </a:r>
                    </a:p>
                  </a:txBody>
                  <a:tcPr marL="7620" marR="7620" marT="7620" marB="0" anchor="ctr">
                    <a:solidFill>
                      <a:schemeClr val="accent1">
                        <a:lumMod val="40000"/>
                        <a:lumOff val="60000"/>
                      </a:schemeClr>
                    </a:solidFill>
                  </a:tcPr>
                </a:tc>
                <a:extLst>
                  <a:ext uri="{0D108BD9-81ED-4DB2-BD59-A6C34878D82A}">
                    <a16:rowId xmlns:a16="http://schemas.microsoft.com/office/drawing/2014/main" val="10004"/>
                  </a:ext>
                </a:extLst>
              </a:tr>
              <a:tr h="364542">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9,535,483</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10,600,823</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1,065,340</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11.2%</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67118346"/>
                  </a:ext>
                </a:extLst>
              </a:tr>
              <a:tr h="364542">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6,392,017</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7,421,401</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1,029,384</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16.1%</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03805305"/>
                  </a:ext>
                </a:extLst>
              </a:tr>
              <a:tr h="364542">
                <a:tc>
                  <a:txBody>
                    <a:bodyPr/>
                    <a:lstStyle/>
                    <a:p>
                      <a:pPr algn="l" rtl="0" fontAlgn="b"/>
                      <a:r>
                        <a:rPr lang="en-US" sz="1600" b="0" i="0" u="none" strike="noStrike" dirty="0">
                          <a:solidFill>
                            <a:srgbClr val="000000"/>
                          </a:solidFill>
                          <a:effectLst/>
                          <a:latin typeface="Calibri" panose="020F0502020204030204" pitchFamily="34" charset="0"/>
                        </a:rPr>
                        <a:t>Colorado</a:t>
                      </a:r>
                    </a:p>
                  </a:txBody>
                  <a:tcPr marL="7620" marR="7620" marT="7620" marB="0" anchor="ctr">
                    <a:solidFill>
                      <a:schemeClr val="accent1">
                        <a:lumMod val="20000"/>
                        <a:lumOff val="80000"/>
                      </a:schemeClr>
                    </a:solidFill>
                  </a:tcPr>
                </a:tc>
                <a:tc>
                  <a:txBody>
                    <a:bodyPr/>
                    <a:lstStyle/>
                    <a:p>
                      <a:pPr algn="r" rtl="0" fontAlgn="b"/>
                      <a:r>
                        <a:rPr lang="en-US" sz="1600" b="0" i="0" u="none" strike="noStrike" dirty="0">
                          <a:solidFill>
                            <a:schemeClr val="tx2"/>
                          </a:solidFill>
                          <a:effectLst/>
                          <a:latin typeface="+mn-lt"/>
                        </a:rPr>
                        <a:t>5,029,196</a:t>
                      </a: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5,807,719</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778,523</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15.5%</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2687128006"/>
                  </a:ext>
                </a:extLst>
              </a:tr>
              <a:tr h="484402">
                <a:tc>
                  <a:txBody>
                    <a:bodyPr/>
                    <a:lstStyle/>
                    <a:p>
                      <a:pPr algn="l" rtl="0" fontAlgn="ctr"/>
                      <a:r>
                        <a:rPr lang="en-US" sz="1600" u="none" strike="noStrike" dirty="0">
                          <a:effectLst/>
                        </a:rPr>
                        <a:t>Oregon</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3,831,074</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4,241,507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410,433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10.7%</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10005"/>
                  </a:ext>
                </a:extLst>
              </a:tr>
              <a:tr h="484402">
                <a:tc>
                  <a:txBody>
                    <a:bodyPr/>
                    <a:lstStyle/>
                    <a:p>
                      <a:pPr algn="l" rtl="0" fontAlgn="b"/>
                      <a:r>
                        <a:rPr lang="en-US" sz="1600" u="none" strike="noStrike" dirty="0">
                          <a:effectLst/>
                        </a:rPr>
                        <a:t>Montana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989,415</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1,080,577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91,162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9.2%</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35442627"/>
                  </a:ext>
                </a:extLst>
              </a:tr>
              <a:tr h="364542">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r" rtl="0" fontAlgn="b"/>
                      <a:r>
                        <a:rPr lang="en-US" sz="1600" u="none" strike="noStrike" dirty="0">
                          <a:solidFill>
                            <a:schemeClr val="tx2"/>
                          </a:solidFill>
                          <a:effectLst/>
                          <a:latin typeface="+mn-lt"/>
                        </a:rPr>
                        <a:t>37,253,956</a:t>
                      </a:r>
                      <a:endParaRPr lang="en-US" sz="1600" b="0" i="0" u="none" strike="noStrike" dirty="0">
                        <a:solidFill>
                          <a:schemeClr val="tx2"/>
                        </a:solidFill>
                        <a:effectLst/>
                        <a:latin typeface="+mn-lt"/>
                      </a:endParaRPr>
                    </a:p>
                  </a:txBody>
                  <a:tcPr marL="7620" marR="7620" marT="7620"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39,368,078</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2,114,122</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5.7%</a:t>
                      </a:r>
                    </a:p>
                  </a:txBody>
                  <a:tcPr marL="9525" marR="9525" marT="9525" marB="0" anchor="ctr">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extLst>
                  <a:ext uri="{0D108BD9-81ED-4DB2-BD59-A6C34878D82A}">
                    <a16:rowId xmlns:a16="http://schemas.microsoft.com/office/drawing/2014/main" val="3105692329"/>
                  </a:ext>
                </a:extLst>
              </a:tr>
              <a:tr h="364542">
                <a:tc>
                  <a:txBody>
                    <a:bodyPr/>
                    <a:lstStyle/>
                    <a:p>
                      <a:pPr algn="l" rtl="0" fontAlgn="ctr"/>
                      <a:r>
                        <a:rPr lang="en-US" sz="1600" b="0" i="0" u="none" strike="noStrike" dirty="0">
                          <a:solidFill>
                            <a:srgbClr val="000000"/>
                          </a:solidFill>
                          <a:effectLst/>
                          <a:latin typeface="Calibri" panose="020F0502020204030204" pitchFamily="34" charset="0"/>
                        </a:rPr>
                        <a:t>Minnesota</a:t>
                      </a:r>
                    </a:p>
                  </a:txBody>
                  <a:tcPr marL="7620" marR="7620" marT="7620" marB="0" anchor="ctr">
                    <a:solidFill>
                      <a:schemeClr val="accent2">
                        <a:lumMod val="20000"/>
                        <a:lumOff val="80000"/>
                      </a:schemeClr>
                    </a:solidFill>
                  </a:tcPr>
                </a:tc>
                <a:tc>
                  <a:txBody>
                    <a:bodyPr/>
                    <a:lstStyle/>
                    <a:p>
                      <a:pPr algn="r" rtl="0" fontAlgn="b"/>
                      <a:r>
                        <a:rPr lang="en-US" sz="1600" b="0" i="0" u="none" strike="noStrike" dirty="0">
                          <a:solidFill>
                            <a:schemeClr val="tx2"/>
                          </a:solidFill>
                          <a:effectLst/>
                          <a:latin typeface="+mn-lt"/>
                        </a:rPr>
                        <a:t>5,303,925</a:t>
                      </a:r>
                    </a:p>
                  </a:txBody>
                  <a:tcPr marL="7620" marR="7620" marT="7620"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              5,657,342 </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               353,417 </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6.7%</a:t>
                      </a:r>
                    </a:p>
                  </a:txBody>
                  <a:tcPr marL="9525" marR="9525" marT="9525" marB="0" anchor="ctr">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1524000" y="6396339"/>
            <a:ext cx="8001000" cy="461665"/>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Source: U.S. Census Bureau. 2010 Census Count, 2019 Population Estimates; Projected Seats- Brookings Institute.					</a:t>
            </a:r>
          </a:p>
        </p:txBody>
      </p:sp>
    </p:spTree>
    <p:extLst>
      <p:ext uri="{BB962C8B-B14F-4D97-AF65-F5344CB8AC3E}">
        <p14:creationId xmlns:p14="http://schemas.microsoft.com/office/powerpoint/2010/main" val="405537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DE14C6-2BCE-4BCA-A8D1-EAABF6F5A668}"/>
              </a:ext>
            </a:extLst>
          </p:cNvPr>
          <p:cNvSpPr>
            <a:spLocks noGrp="1"/>
          </p:cNvSpPr>
          <p:nvPr>
            <p:ph type="sldNum" sz="quarter" idx="12"/>
          </p:nvPr>
        </p:nvSpPr>
        <p:spPr/>
        <p:txBody>
          <a:bodyPr/>
          <a:lstStyle/>
          <a:p>
            <a:fld id="{CFD7B3FC-F52A-4C3D-BF43-F2954D09CBBE}" type="slidenum">
              <a:rPr lang="en-US" smtClean="0"/>
              <a:t>5</a:t>
            </a:fld>
            <a:endParaRPr lang="en-US" dirty="0"/>
          </a:p>
        </p:txBody>
      </p:sp>
      <p:sp>
        <p:nvSpPr>
          <p:cNvPr id="2" name="Title 1"/>
          <p:cNvSpPr>
            <a:spLocks noGrp="1"/>
          </p:cNvSpPr>
          <p:nvPr>
            <p:ph type="title" idx="4294967295"/>
          </p:nvPr>
        </p:nvSpPr>
        <p:spPr>
          <a:xfrm>
            <a:off x="1803408" y="-42380"/>
            <a:ext cx="9897083" cy="914400"/>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Linear Forecast of Census Bureau Population Estimates 2010-2020 and TDC Population Projections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113067708"/>
              </p:ext>
            </p:extLst>
          </p:nvPr>
        </p:nvGraphicFramePr>
        <p:xfrm>
          <a:off x="1931987" y="1806009"/>
          <a:ext cx="8458200" cy="47894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00200" y="6478321"/>
            <a:ext cx="8763000" cy="246221"/>
          </a:xfrm>
          <a:prstGeom prst="rect">
            <a:avLst/>
          </a:prstGeom>
          <a:noFill/>
        </p:spPr>
        <p:txBody>
          <a:bodyPr wrap="square" rtlCol="0">
            <a:spAutoFit/>
          </a:bodyPr>
          <a:lstStyle/>
          <a:p>
            <a:pPr marL="798513" indent="-798513">
              <a:spcBef>
                <a:spcPct val="50000"/>
              </a:spcBef>
              <a:defRPr/>
            </a:pPr>
            <a:r>
              <a:rPr lang="en-US" sz="1000" dirty="0">
                <a:solidFill>
                  <a:prstClr val="black">
                    <a:lumMod val="50000"/>
                    <a:lumOff val="50000"/>
                  </a:prstClr>
                </a:solidFill>
                <a:latin typeface="Calibri" panose="020F0502020204030204"/>
                <a:cs typeface="Arial" pitchFamily="34" charset="0"/>
              </a:rPr>
              <a:t>Source: Texas Demographic Center 2018 Population Projections; Census Bureau </a:t>
            </a:r>
            <a:r>
              <a:rPr lang="en-US" sz="1000" dirty="0">
                <a:solidFill>
                  <a:prstClr val="black">
                    <a:lumMod val="50000"/>
                    <a:lumOff val="50000"/>
                  </a:prstClr>
                </a:solidFill>
                <a:cs typeface="Arial" pitchFamily="34" charset="0"/>
              </a:rPr>
              <a:t>2020  Population Estimates</a:t>
            </a:r>
            <a:r>
              <a:rPr lang="en-US" sz="1000" dirty="0">
                <a:solidFill>
                  <a:prstClr val="black">
                    <a:lumMod val="50000"/>
                    <a:lumOff val="50000"/>
                  </a:prstClr>
                </a:solidFill>
                <a:latin typeface="Calibri" panose="020F0502020204030204"/>
                <a:cs typeface="Arial" pitchFamily="34" charset="0"/>
              </a:rPr>
              <a:t> </a:t>
            </a:r>
          </a:p>
        </p:txBody>
      </p:sp>
      <p:sp>
        <p:nvSpPr>
          <p:cNvPr id="7" name="TextBox 6"/>
          <p:cNvSpPr txBox="1"/>
          <p:nvPr/>
        </p:nvSpPr>
        <p:spPr>
          <a:xfrm>
            <a:off x="1931987" y="1702094"/>
            <a:ext cx="6375708" cy="646331"/>
          </a:xfrm>
          <a:prstGeom prst="rect">
            <a:avLst/>
          </a:prstGeom>
          <a:solidFill>
            <a:schemeClr val="bg1"/>
          </a:solidFill>
        </p:spPr>
        <p:txBody>
          <a:bodyPr wrap="square" rtlCol="0">
            <a:spAutoFit/>
          </a:bodyPr>
          <a:lstStyle/>
          <a:p>
            <a:r>
              <a:rPr lang="en-US" dirty="0">
                <a:solidFill>
                  <a:schemeClr val="tx2"/>
                </a:solidFill>
              </a:rPr>
              <a:t>Texas Senate District Size = 947,121 to 957,345</a:t>
            </a:r>
          </a:p>
          <a:p>
            <a:r>
              <a:rPr lang="en-US" dirty="0">
                <a:solidFill>
                  <a:schemeClr val="tx2"/>
                </a:solidFill>
              </a:rPr>
              <a:t>U.S. House Seat District Size (39 seats) = 753,840 to 760,966</a:t>
            </a:r>
          </a:p>
        </p:txBody>
      </p:sp>
    </p:spTree>
    <p:extLst>
      <p:ext uri="{BB962C8B-B14F-4D97-AF65-F5344CB8AC3E}">
        <p14:creationId xmlns:p14="http://schemas.microsoft.com/office/powerpoint/2010/main" val="27284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3EE525-1F73-4890-B81C-0035087901EE}"/>
              </a:ext>
            </a:extLst>
          </p:cNvPr>
          <p:cNvSpPr>
            <a:spLocks noGrp="1"/>
          </p:cNvSpPr>
          <p:nvPr>
            <p:ph type="sldNum" sz="quarter" idx="12"/>
          </p:nvPr>
        </p:nvSpPr>
        <p:spPr/>
        <p:txBody>
          <a:bodyPr/>
          <a:lstStyle/>
          <a:p>
            <a:fld id="{CFD7B3FC-F52A-4C3D-BF43-F2954D09CBBE}" type="slidenum">
              <a:rPr lang="en-US" smtClean="0"/>
              <a:t>6</a:t>
            </a:fld>
            <a:endParaRPr lang="en-US" dirty="0"/>
          </a:p>
        </p:txBody>
      </p:sp>
      <p:pic>
        <p:nvPicPr>
          <p:cNvPr id="5" name="Content Placeholder 4">
            <a:extLst>
              <a:ext uri="{FF2B5EF4-FFF2-40B4-BE49-F238E27FC236}">
                <a16:creationId xmlns:a16="http://schemas.microsoft.com/office/drawing/2014/main" id="{B76EB3E6-A0A8-469D-B4CF-31787314588A}"/>
              </a:ext>
            </a:extLst>
          </p:cNvPr>
          <p:cNvPicPr>
            <a:picLocks noGrp="1" noChangeAspect="1"/>
          </p:cNvPicPr>
          <p:nvPr>
            <p:ph idx="4294967295"/>
          </p:nvPr>
        </p:nvPicPr>
        <p:blipFill rotWithShape="1">
          <a:blip r:embed="rId2"/>
          <a:srcRect t="4797" b="4889"/>
          <a:stretch/>
        </p:blipFill>
        <p:spPr>
          <a:xfrm>
            <a:off x="2883680" y="893583"/>
            <a:ext cx="6424640" cy="5702807"/>
          </a:xfrm>
          <a:prstGeom prst="rect">
            <a:avLst/>
          </a:prstGeom>
        </p:spPr>
      </p:pic>
      <p:sp>
        <p:nvSpPr>
          <p:cNvPr id="8" name="Rectangle 7">
            <a:extLst>
              <a:ext uri="{FF2B5EF4-FFF2-40B4-BE49-F238E27FC236}">
                <a16:creationId xmlns:a16="http://schemas.microsoft.com/office/drawing/2014/main" id="{8E70D6BB-B618-4403-88EF-25A1D2CD0133}"/>
              </a:ext>
            </a:extLst>
          </p:cNvPr>
          <p:cNvSpPr/>
          <p:nvPr/>
        </p:nvSpPr>
        <p:spPr>
          <a:xfrm>
            <a:off x="137667" y="6596390"/>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
        <p:nvSpPr>
          <p:cNvPr id="9" name="Title 1">
            <a:extLst>
              <a:ext uri="{FF2B5EF4-FFF2-40B4-BE49-F238E27FC236}">
                <a16:creationId xmlns:a16="http://schemas.microsoft.com/office/drawing/2014/main" id="{5B2411C6-0572-43A9-991F-E4531E82334C}"/>
              </a:ext>
            </a:extLst>
          </p:cNvPr>
          <p:cNvSpPr txBox="1">
            <a:spLocks/>
          </p:cNvSpPr>
          <p:nvPr/>
        </p:nvSpPr>
        <p:spPr>
          <a:xfrm>
            <a:off x="1663908" y="136525"/>
            <a:ext cx="9992705" cy="637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Numeric population change 2010-2019, Texas Counties with Current Texas Senate Districts</a:t>
            </a:r>
          </a:p>
        </p:txBody>
      </p:sp>
      <p:pic>
        <p:nvPicPr>
          <p:cNvPr id="2" name="Picture 1">
            <a:extLst>
              <a:ext uri="{FF2B5EF4-FFF2-40B4-BE49-F238E27FC236}">
                <a16:creationId xmlns:a16="http://schemas.microsoft.com/office/drawing/2014/main" id="{3C78B49F-B0A8-4A5E-A3C4-1884E2A8F5DA}"/>
              </a:ext>
            </a:extLst>
          </p:cNvPr>
          <p:cNvPicPr>
            <a:picLocks noChangeAspect="1"/>
          </p:cNvPicPr>
          <p:nvPr/>
        </p:nvPicPr>
        <p:blipFill rotWithShape="1">
          <a:blip r:embed="rId3"/>
          <a:srcRect t="3703"/>
          <a:stretch/>
        </p:blipFill>
        <p:spPr>
          <a:xfrm>
            <a:off x="7915275" y="5377912"/>
            <a:ext cx="1390650" cy="1219917"/>
          </a:xfrm>
          <a:prstGeom prst="rect">
            <a:avLst/>
          </a:prstGeom>
        </p:spPr>
      </p:pic>
    </p:spTree>
    <p:extLst>
      <p:ext uri="{BB962C8B-B14F-4D97-AF65-F5344CB8AC3E}">
        <p14:creationId xmlns:p14="http://schemas.microsoft.com/office/powerpoint/2010/main" val="226208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3EE525-1F73-4890-B81C-0035087901EE}"/>
              </a:ext>
            </a:extLst>
          </p:cNvPr>
          <p:cNvSpPr>
            <a:spLocks noGrp="1"/>
          </p:cNvSpPr>
          <p:nvPr>
            <p:ph type="sldNum" sz="quarter" idx="12"/>
          </p:nvPr>
        </p:nvSpPr>
        <p:spPr/>
        <p:txBody>
          <a:bodyPr/>
          <a:lstStyle/>
          <a:p>
            <a:fld id="{CFD7B3FC-F52A-4C3D-BF43-F2954D09CBBE}" type="slidenum">
              <a:rPr lang="en-US" smtClean="0"/>
              <a:t>7</a:t>
            </a:fld>
            <a:endParaRPr lang="en-US" dirty="0"/>
          </a:p>
        </p:txBody>
      </p:sp>
      <p:pic>
        <p:nvPicPr>
          <p:cNvPr id="5" name="Content Placeholder 4">
            <a:extLst>
              <a:ext uri="{FF2B5EF4-FFF2-40B4-BE49-F238E27FC236}">
                <a16:creationId xmlns:a16="http://schemas.microsoft.com/office/drawing/2014/main" id="{B76EB3E6-A0A8-469D-B4CF-31787314588A}"/>
              </a:ext>
            </a:extLst>
          </p:cNvPr>
          <p:cNvPicPr>
            <a:picLocks noGrp="1" noChangeAspect="1"/>
          </p:cNvPicPr>
          <p:nvPr>
            <p:ph idx="4294967295"/>
          </p:nvPr>
        </p:nvPicPr>
        <p:blipFill rotWithShape="1">
          <a:blip r:embed="rId2"/>
          <a:srcRect l="1641" t="27851" r="47056" b="30947"/>
          <a:stretch/>
        </p:blipFill>
        <p:spPr>
          <a:xfrm>
            <a:off x="3124202" y="910005"/>
            <a:ext cx="6857998" cy="5414054"/>
          </a:xfrm>
          <a:prstGeom prst="rect">
            <a:avLst/>
          </a:prstGeom>
        </p:spPr>
      </p:pic>
      <p:sp>
        <p:nvSpPr>
          <p:cNvPr id="8" name="Rectangle 7">
            <a:extLst>
              <a:ext uri="{FF2B5EF4-FFF2-40B4-BE49-F238E27FC236}">
                <a16:creationId xmlns:a16="http://schemas.microsoft.com/office/drawing/2014/main" id="{8E70D6BB-B618-4403-88EF-25A1D2CD0133}"/>
              </a:ext>
            </a:extLst>
          </p:cNvPr>
          <p:cNvSpPr/>
          <p:nvPr/>
        </p:nvSpPr>
        <p:spPr>
          <a:xfrm>
            <a:off x="137667" y="6596390"/>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
        <p:nvSpPr>
          <p:cNvPr id="9" name="Title 1">
            <a:extLst>
              <a:ext uri="{FF2B5EF4-FFF2-40B4-BE49-F238E27FC236}">
                <a16:creationId xmlns:a16="http://schemas.microsoft.com/office/drawing/2014/main" id="{5B2411C6-0572-43A9-991F-E4531E82334C}"/>
              </a:ext>
            </a:extLst>
          </p:cNvPr>
          <p:cNvSpPr txBox="1">
            <a:spLocks/>
          </p:cNvSpPr>
          <p:nvPr/>
        </p:nvSpPr>
        <p:spPr>
          <a:xfrm>
            <a:off x="1663908" y="136525"/>
            <a:ext cx="9992705" cy="637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Numeric population change 2010-2019, Texas Counties with Current Texas Senate Districts</a:t>
            </a:r>
          </a:p>
        </p:txBody>
      </p:sp>
      <p:pic>
        <p:nvPicPr>
          <p:cNvPr id="2" name="Picture 1">
            <a:extLst>
              <a:ext uri="{FF2B5EF4-FFF2-40B4-BE49-F238E27FC236}">
                <a16:creationId xmlns:a16="http://schemas.microsoft.com/office/drawing/2014/main" id="{3C78B49F-B0A8-4A5E-A3C4-1884E2A8F5DA}"/>
              </a:ext>
            </a:extLst>
          </p:cNvPr>
          <p:cNvPicPr>
            <a:picLocks noChangeAspect="1"/>
          </p:cNvPicPr>
          <p:nvPr/>
        </p:nvPicPr>
        <p:blipFill rotWithShape="1">
          <a:blip r:embed="rId3"/>
          <a:srcRect t="3703"/>
          <a:stretch/>
        </p:blipFill>
        <p:spPr>
          <a:xfrm>
            <a:off x="3185666" y="4668253"/>
            <a:ext cx="1577099" cy="1383475"/>
          </a:xfrm>
          <a:prstGeom prst="rect">
            <a:avLst/>
          </a:prstGeom>
        </p:spPr>
      </p:pic>
    </p:spTree>
    <p:extLst>
      <p:ext uri="{BB962C8B-B14F-4D97-AF65-F5344CB8AC3E}">
        <p14:creationId xmlns:p14="http://schemas.microsoft.com/office/powerpoint/2010/main" val="400607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0408E2-BAC4-4427-A01A-42D2B9E54A87}"/>
              </a:ext>
            </a:extLst>
          </p:cNvPr>
          <p:cNvPicPr>
            <a:picLocks noChangeAspect="1"/>
          </p:cNvPicPr>
          <p:nvPr/>
        </p:nvPicPr>
        <p:blipFill rotWithShape="1">
          <a:blip r:embed="rId2"/>
          <a:srcRect l="-386" t="706" r="340" b="485"/>
          <a:stretch/>
        </p:blipFill>
        <p:spPr>
          <a:xfrm>
            <a:off x="3100137" y="1016042"/>
            <a:ext cx="5510463" cy="5386578"/>
          </a:xfrm>
          <a:prstGeom prst="rect">
            <a:avLst/>
          </a:prstGeom>
        </p:spPr>
      </p:pic>
      <p:sp>
        <p:nvSpPr>
          <p:cNvPr id="4" name="Slide Number Placeholder 3">
            <a:extLst>
              <a:ext uri="{FF2B5EF4-FFF2-40B4-BE49-F238E27FC236}">
                <a16:creationId xmlns:a16="http://schemas.microsoft.com/office/drawing/2014/main" id="{7700C9BA-0EA0-447B-BB80-66D01F0A0779}"/>
              </a:ext>
            </a:extLst>
          </p:cNvPr>
          <p:cNvSpPr>
            <a:spLocks noGrp="1"/>
          </p:cNvSpPr>
          <p:nvPr>
            <p:ph type="sldNum" sz="quarter" idx="12"/>
          </p:nvPr>
        </p:nvSpPr>
        <p:spPr/>
        <p:txBody>
          <a:bodyPr/>
          <a:lstStyle/>
          <a:p>
            <a:fld id="{CFD7B3FC-F52A-4C3D-BF43-F2954D09CBBE}" type="slidenum">
              <a:rPr lang="en-US" smtClean="0"/>
              <a:t>8</a:t>
            </a:fld>
            <a:endParaRPr lang="en-US" dirty="0"/>
          </a:p>
        </p:txBody>
      </p:sp>
      <p:sp>
        <p:nvSpPr>
          <p:cNvPr id="2" name="Title 1">
            <a:extLst>
              <a:ext uri="{FF2B5EF4-FFF2-40B4-BE49-F238E27FC236}">
                <a16:creationId xmlns:a16="http://schemas.microsoft.com/office/drawing/2014/main" id="{FB8AD5E5-AE45-43C1-97F9-BF8E0BC1C161}"/>
              </a:ext>
            </a:extLst>
          </p:cNvPr>
          <p:cNvSpPr>
            <a:spLocks noGrp="1"/>
          </p:cNvSpPr>
          <p:nvPr>
            <p:ph type="title" idx="4294967295"/>
          </p:nvPr>
        </p:nvSpPr>
        <p:spPr>
          <a:xfrm>
            <a:off x="1714239" y="76830"/>
            <a:ext cx="9902618" cy="734204"/>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Percent population change 2010-2019, Texas Counties with Current Texas Senate Districts</a:t>
            </a:r>
          </a:p>
        </p:txBody>
      </p:sp>
      <p:pic>
        <p:nvPicPr>
          <p:cNvPr id="5" name="Content Placeholder 4">
            <a:extLst>
              <a:ext uri="{FF2B5EF4-FFF2-40B4-BE49-F238E27FC236}">
                <a16:creationId xmlns:a16="http://schemas.microsoft.com/office/drawing/2014/main" id="{0063965E-5899-4CF0-A670-7BC579EBFDEF}"/>
              </a:ext>
            </a:extLst>
          </p:cNvPr>
          <p:cNvPicPr>
            <a:picLocks noGrp="1" noChangeAspect="1"/>
          </p:cNvPicPr>
          <p:nvPr>
            <p:ph idx="4294967295"/>
          </p:nvPr>
        </p:nvPicPr>
        <p:blipFill>
          <a:blip r:embed="rId3"/>
          <a:stretch>
            <a:fillRect/>
          </a:stretch>
        </p:blipFill>
        <p:spPr>
          <a:xfrm>
            <a:off x="7362825" y="5192945"/>
            <a:ext cx="1247775" cy="1209675"/>
          </a:xfrm>
          <a:prstGeom prst="rect">
            <a:avLst/>
          </a:prstGeom>
        </p:spPr>
      </p:pic>
      <p:sp>
        <p:nvSpPr>
          <p:cNvPr id="7" name="Rectangle 6">
            <a:extLst>
              <a:ext uri="{FF2B5EF4-FFF2-40B4-BE49-F238E27FC236}">
                <a16:creationId xmlns:a16="http://schemas.microsoft.com/office/drawing/2014/main" id="{E9E50FF6-9BE7-4598-B3C0-C302C6A57B28}"/>
              </a:ext>
            </a:extLst>
          </p:cNvPr>
          <p:cNvSpPr/>
          <p:nvPr/>
        </p:nvSpPr>
        <p:spPr>
          <a:xfrm>
            <a:off x="0" y="6618144"/>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Tree>
    <p:extLst>
      <p:ext uri="{BB962C8B-B14F-4D97-AF65-F5344CB8AC3E}">
        <p14:creationId xmlns:p14="http://schemas.microsoft.com/office/powerpoint/2010/main" val="118098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0408E2-BAC4-4427-A01A-42D2B9E54A87}"/>
              </a:ext>
            </a:extLst>
          </p:cNvPr>
          <p:cNvPicPr>
            <a:picLocks noChangeAspect="1"/>
          </p:cNvPicPr>
          <p:nvPr/>
        </p:nvPicPr>
        <p:blipFill rotWithShape="1">
          <a:blip r:embed="rId2"/>
          <a:srcRect l="286" t="28664" r="50037" b="29695"/>
          <a:stretch/>
        </p:blipFill>
        <p:spPr>
          <a:xfrm>
            <a:off x="2334125" y="949414"/>
            <a:ext cx="6665439" cy="5530349"/>
          </a:xfrm>
          <a:prstGeom prst="rect">
            <a:avLst/>
          </a:prstGeom>
        </p:spPr>
      </p:pic>
      <p:sp>
        <p:nvSpPr>
          <p:cNvPr id="4" name="Slide Number Placeholder 3">
            <a:extLst>
              <a:ext uri="{FF2B5EF4-FFF2-40B4-BE49-F238E27FC236}">
                <a16:creationId xmlns:a16="http://schemas.microsoft.com/office/drawing/2014/main" id="{7700C9BA-0EA0-447B-BB80-66D01F0A0779}"/>
              </a:ext>
            </a:extLst>
          </p:cNvPr>
          <p:cNvSpPr>
            <a:spLocks noGrp="1"/>
          </p:cNvSpPr>
          <p:nvPr>
            <p:ph type="sldNum" sz="quarter" idx="12"/>
          </p:nvPr>
        </p:nvSpPr>
        <p:spPr/>
        <p:txBody>
          <a:bodyPr/>
          <a:lstStyle/>
          <a:p>
            <a:fld id="{CFD7B3FC-F52A-4C3D-BF43-F2954D09CBBE}" type="slidenum">
              <a:rPr lang="en-US" smtClean="0"/>
              <a:t>9</a:t>
            </a:fld>
            <a:endParaRPr lang="en-US" dirty="0"/>
          </a:p>
        </p:txBody>
      </p:sp>
      <p:sp>
        <p:nvSpPr>
          <p:cNvPr id="2" name="Title 1">
            <a:extLst>
              <a:ext uri="{FF2B5EF4-FFF2-40B4-BE49-F238E27FC236}">
                <a16:creationId xmlns:a16="http://schemas.microsoft.com/office/drawing/2014/main" id="{FB8AD5E5-AE45-43C1-97F9-BF8E0BC1C161}"/>
              </a:ext>
            </a:extLst>
          </p:cNvPr>
          <p:cNvSpPr>
            <a:spLocks noGrp="1"/>
          </p:cNvSpPr>
          <p:nvPr>
            <p:ph type="title" idx="4294967295"/>
          </p:nvPr>
        </p:nvSpPr>
        <p:spPr>
          <a:xfrm>
            <a:off x="1714239" y="76830"/>
            <a:ext cx="9902618" cy="734204"/>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Percent population change 2010-2019, Texas Counties with Current Texas Senate Districts</a:t>
            </a:r>
          </a:p>
        </p:txBody>
      </p:sp>
      <p:pic>
        <p:nvPicPr>
          <p:cNvPr id="5" name="Content Placeholder 4">
            <a:extLst>
              <a:ext uri="{FF2B5EF4-FFF2-40B4-BE49-F238E27FC236}">
                <a16:creationId xmlns:a16="http://schemas.microsoft.com/office/drawing/2014/main" id="{0063965E-5899-4CF0-A670-7BC579EBFDEF}"/>
              </a:ext>
            </a:extLst>
          </p:cNvPr>
          <p:cNvPicPr>
            <a:picLocks noGrp="1" noChangeAspect="1"/>
          </p:cNvPicPr>
          <p:nvPr>
            <p:ph idx="4294967295"/>
          </p:nvPr>
        </p:nvPicPr>
        <p:blipFill>
          <a:blip r:embed="rId3"/>
          <a:stretch>
            <a:fillRect/>
          </a:stretch>
        </p:blipFill>
        <p:spPr>
          <a:xfrm>
            <a:off x="10477761" y="4715627"/>
            <a:ext cx="1247775" cy="1209675"/>
          </a:xfrm>
          <a:prstGeom prst="rect">
            <a:avLst/>
          </a:prstGeom>
        </p:spPr>
      </p:pic>
      <p:sp>
        <p:nvSpPr>
          <p:cNvPr id="7" name="Rectangle 6">
            <a:extLst>
              <a:ext uri="{FF2B5EF4-FFF2-40B4-BE49-F238E27FC236}">
                <a16:creationId xmlns:a16="http://schemas.microsoft.com/office/drawing/2014/main" id="{E9E50FF6-9BE7-4598-B3C0-C302C6A57B28}"/>
              </a:ext>
            </a:extLst>
          </p:cNvPr>
          <p:cNvSpPr/>
          <p:nvPr/>
        </p:nvSpPr>
        <p:spPr>
          <a:xfrm>
            <a:off x="0" y="6618144"/>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Tree>
    <p:extLst>
      <p:ext uri="{BB962C8B-B14F-4D97-AF65-F5344CB8AC3E}">
        <p14:creationId xmlns:p14="http://schemas.microsoft.com/office/powerpoint/2010/main" val="13404992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3" ma:contentTypeDescription="Create a new document." ma:contentTypeScope="" ma:versionID="50a7753f872e4cfca2a4b7a9a3400574">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763b770c41b169756f268df9f9434cd4"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6717D3-C7A6-437C-8864-D9C4D755427D}">
  <ds:schemaRefs>
    <ds:schemaRef ds:uri="http://schemas.microsoft.com/sharepoint/v3/contenttype/forms"/>
  </ds:schemaRefs>
</ds:datastoreItem>
</file>

<file path=customXml/itemProps2.xml><?xml version="1.0" encoding="utf-8"?>
<ds:datastoreItem xmlns:ds="http://schemas.openxmlformats.org/officeDocument/2006/customXml" ds:itemID="{13272F3D-D714-4AE0-B34F-BA8ECE7BB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1484A1-434B-4BD9-91E0-487B0D646ADF}">
  <ds:schemaRefs>
    <ds:schemaRef ds:uri="http://schemas.microsoft.com/office/2006/documentManagement/types"/>
    <ds:schemaRef ds:uri="122656c6-b205-4b62-909d-389f9e348b2b"/>
    <ds:schemaRef ds:uri="http://purl.org/dc/dcmitype/"/>
    <ds:schemaRef ds:uri="8865c3b5-672f-488d-b474-fd2e6972fa66"/>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22795</TotalTime>
  <Words>935</Words>
  <Application>Microsoft Office PowerPoint</Application>
  <PresentationFormat>Widescreen</PresentationFormat>
  <Paragraphs>165</Paragraphs>
  <Slides>19</Slides>
  <Notes>8</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19</vt:i4>
      </vt:variant>
    </vt:vector>
  </HeadingPairs>
  <TitlesOfParts>
    <vt:vector size="30" baseType="lpstr">
      <vt:lpstr>ＭＳ Ｐゴシック</vt:lpstr>
      <vt:lpstr>Arial</vt:lpstr>
      <vt:lpstr>Calibri</vt:lpstr>
      <vt:lpstr>Calibri Light</vt:lpstr>
      <vt:lpstr>Century Gothic</vt:lpstr>
      <vt:lpstr>Office Theme</vt:lpstr>
      <vt:lpstr>2_Office Theme</vt:lpstr>
      <vt:lpstr>1_Office Theme</vt:lpstr>
      <vt:lpstr>Custom Design</vt:lpstr>
      <vt:lpstr>3_Office Theme</vt:lpstr>
      <vt:lpstr>4_Office Theme</vt:lpstr>
      <vt:lpstr>PowerPoint Presentation</vt:lpstr>
      <vt:lpstr>PowerPoint Presentation</vt:lpstr>
      <vt:lpstr>PowerPoint Presentation</vt:lpstr>
      <vt:lpstr>Population Growth and Projected Congressional Seats of Select States</vt:lpstr>
      <vt:lpstr>Linear Forecast of Census Bureau Population Estimates 2010-2020 and TDC Population Projections</vt:lpstr>
      <vt:lpstr>PowerPoint Presentation</vt:lpstr>
      <vt:lpstr>PowerPoint Presentation</vt:lpstr>
      <vt:lpstr>Percent population change 2010-2019, Texas Counties with Current Texas Senate Districts</vt:lpstr>
      <vt:lpstr>Percent population change 2010-2019, Texas Counties with Current Texas Senate Districts</vt:lpstr>
      <vt:lpstr>2010 Census Tracts (Red/Purple) and Proposed Census Tract Splits (Blue) for 2020</vt:lpstr>
      <vt:lpstr>2010 Census Tracts (Red/Purple) and Proposed Census Tract Splits (Blue) for 2020</vt:lpstr>
      <vt:lpstr>Projected Population by Race and Ethnicity, Texas 2010-2020</vt:lpstr>
      <vt:lpstr>Projected Population Change and Percent of Total Projected Change by Race/Ethnicity, 2010-2020, Texas</vt:lpstr>
      <vt:lpstr>PowerPoint Presentation</vt:lpstr>
      <vt:lpstr>PowerPoint Presentation</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Lloyd Potter</cp:lastModifiedBy>
  <cp:revision>727</cp:revision>
  <cp:lastPrinted>2021-03-11T16:25:05Z</cp:lastPrinted>
  <dcterms:created xsi:type="dcterms:W3CDTF">2016-06-30T18:52:57Z</dcterms:created>
  <dcterms:modified xsi:type="dcterms:W3CDTF">2021-03-12T14:19:23Z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