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1.xml" ContentType="application/vnd.openxmlformats-officedocument.drawingml.chart+xml"/>
  <Override PartName="/ppt/theme/themeOverride2.xml" ContentType="application/vnd.openxmlformats-officedocument.themeOverr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notesSlides/notesSlide15.xml" ContentType="application/vnd.openxmlformats-officedocument.presentationml.notesSl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6.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87" r:id="rId5"/>
    <p:sldMasterId id="2147483673" r:id="rId6"/>
    <p:sldMasterId id="2147483703" r:id="rId7"/>
    <p:sldMasterId id="2147483721" r:id="rId8"/>
    <p:sldMasterId id="2147483734" r:id="rId9"/>
  </p:sldMasterIdLst>
  <p:notesMasterIdLst>
    <p:notesMasterId r:id="rId47"/>
  </p:notesMasterIdLst>
  <p:sldIdLst>
    <p:sldId id="549" r:id="rId10"/>
    <p:sldId id="674" r:id="rId11"/>
    <p:sldId id="604" r:id="rId12"/>
    <p:sldId id="801" r:id="rId13"/>
    <p:sldId id="813" r:id="rId14"/>
    <p:sldId id="814" r:id="rId15"/>
    <p:sldId id="705" r:id="rId16"/>
    <p:sldId id="802" r:id="rId17"/>
    <p:sldId id="700" r:id="rId18"/>
    <p:sldId id="816" r:id="rId19"/>
    <p:sldId id="678" r:id="rId20"/>
    <p:sldId id="767" r:id="rId21"/>
    <p:sldId id="687" r:id="rId22"/>
    <p:sldId id="828" r:id="rId23"/>
    <p:sldId id="706" r:id="rId24"/>
    <p:sldId id="709" r:id="rId25"/>
    <p:sldId id="599" r:id="rId26"/>
    <p:sldId id="819" r:id="rId27"/>
    <p:sldId id="820" r:id="rId28"/>
    <p:sldId id="824" r:id="rId29"/>
    <p:sldId id="822" r:id="rId30"/>
    <p:sldId id="823" r:id="rId31"/>
    <p:sldId id="821" r:id="rId32"/>
    <p:sldId id="827" r:id="rId33"/>
    <p:sldId id="808" r:id="rId34"/>
    <p:sldId id="809" r:id="rId35"/>
    <p:sldId id="810" r:id="rId36"/>
    <p:sldId id="807" r:id="rId37"/>
    <p:sldId id="534" r:id="rId38"/>
    <p:sldId id="825" r:id="rId39"/>
    <p:sldId id="826" r:id="rId40"/>
    <p:sldId id="817" r:id="rId41"/>
    <p:sldId id="818" r:id="rId42"/>
    <p:sldId id="535" r:id="rId43"/>
    <p:sldId id="765" r:id="rId44"/>
    <p:sldId id="538" r:id="rId45"/>
    <p:sldId id="544" r:id="rId46"/>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D6"/>
    <a:srgbClr val="F5573D"/>
    <a:srgbClr val="DC5930"/>
    <a:srgbClr val="F0573E"/>
    <a:srgbClr val="8A4FFF"/>
    <a:srgbClr val="9966FF"/>
    <a:srgbClr val="B00000"/>
    <a:srgbClr val="9900FF"/>
    <a:srgbClr val="990033"/>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1" autoAdjust="0"/>
    <p:restoredTop sz="90183" autoAdjust="0"/>
  </p:normalViewPr>
  <p:slideViewPr>
    <p:cSldViewPr snapToGrid="0">
      <p:cViewPr varScale="1">
        <p:scale>
          <a:sx n="171" d="100"/>
          <a:sy n="171" d="100"/>
        </p:scale>
        <p:origin x="44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te955\AppData\Local\Temp\twee.xlsx" TargetMode="Externa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1.bin"/></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idser-fs01\idser\Collaboration\SDC-OSD_Requests\Media\FortWorthStarTelegram\Hernandez\Race-Ethnicity_TX-DFW-TarrantCnty_1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c:spPr>
            <c:extLst>
              <c:ext xmlns:c16="http://schemas.microsoft.com/office/drawing/2014/chart" uri="{C3380CC4-5D6E-409C-BE32-E72D297353CC}">
                <c16:uniqueId val="{00000001-1E0E-475D-963D-E63BBB6FD2E4}"/>
              </c:ext>
            </c:extLst>
          </c:dPt>
          <c:dPt>
            <c:idx val="1"/>
            <c:bubble3D val="0"/>
            <c:spPr>
              <a:solidFill>
                <a:schemeClr val="accent2">
                  <a:lumMod val="75000"/>
                </a:schemeClr>
              </a:solidFill>
              <a:ln>
                <a:noFill/>
              </a:ln>
              <a:effectLst/>
            </c:spPr>
            <c:extLst>
              <c:ext xmlns:c16="http://schemas.microsoft.com/office/drawing/2014/chart" uri="{C3380CC4-5D6E-409C-BE32-E72D297353CC}">
                <c16:uniqueId val="{00000003-1E0E-475D-963D-E63BBB6FD2E4}"/>
              </c:ext>
            </c:extLst>
          </c:dPt>
          <c:dPt>
            <c:idx val="2"/>
            <c:bubble3D val="0"/>
            <c:spPr>
              <a:solidFill>
                <a:schemeClr val="accent2"/>
              </a:solidFill>
              <a:ln>
                <a:noFill/>
              </a:ln>
              <a:effectLst/>
            </c:spPr>
            <c:extLst>
              <c:ext xmlns:c16="http://schemas.microsoft.com/office/drawing/2014/chart" uri="{C3380CC4-5D6E-409C-BE32-E72D297353CC}">
                <c16:uniqueId val="{00000005-1E0E-475D-963D-E63BBB6FD2E4}"/>
              </c:ext>
            </c:extLst>
          </c:dPt>
          <c:dLbls>
            <c:dLbl>
              <c:idx val="0"/>
              <c:layout>
                <c:manualLayout>
                  <c:x val="-0.2361911736852074"/>
                  <c:y val="3.582495406750101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E0E-475D-963D-E63BBB6FD2E4}"/>
                </c:ext>
              </c:extLst>
            </c:dLbl>
            <c:dLbl>
              <c:idx val="1"/>
              <c:layout>
                <c:manualLayout>
                  <c:x val="0.20962232464170716"/>
                  <c:y val="-0.1911960226607425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E0E-475D-963D-E63BBB6FD2E4}"/>
                </c:ext>
              </c:extLst>
            </c:dLbl>
            <c:dLbl>
              <c:idx val="2"/>
              <c:layout>
                <c:manualLayout>
                  <c:x val="0.2047308542205947"/>
                  <c:y val="0.16843841213001187"/>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9620784140412909"/>
                      <c:h val="0.24793756160703073"/>
                    </c:manualLayout>
                  </c15:layout>
                </c:ext>
                <c:ext xmlns:c16="http://schemas.microsoft.com/office/drawing/2014/chart" uri="{C3380CC4-5D6E-409C-BE32-E72D297353CC}">
                  <c16:uniqueId val="{00000005-1E0E-475D-963D-E63BBB6FD2E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3"/>
                <c:pt idx="0">
                  <c:v>Natural Increase</c:v>
                </c:pt>
                <c:pt idx="1">
                  <c:v>Domestic Migration</c:v>
                </c:pt>
                <c:pt idx="2">
                  <c:v>International Migration</c:v>
                </c:pt>
              </c:strCache>
            </c:strRef>
          </c:cat>
          <c:val>
            <c:numRef>
              <c:f>Sheet1!$B$2:$B$4</c:f>
              <c:numCache>
                <c:formatCode>General</c:formatCode>
                <c:ptCount val="3"/>
                <c:pt idx="0">
                  <c:v>483</c:v>
                </c:pt>
                <c:pt idx="1">
                  <c:v>345</c:v>
                </c:pt>
                <c:pt idx="2">
                  <c:v>178</c:v>
                </c:pt>
              </c:numCache>
            </c:numRef>
          </c:val>
          <c:extLst>
            <c:ext xmlns:c16="http://schemas.microsoft.com/office/drawing/2014/chart" uri="{C3380CC4-5D6E-409C-BE32-E72D297353CC}">
              <c16:uniqueId val="{00000006-1E0E-475D-963D-E63BBB6FD2E4}"/>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344056591856499E-2"/>
          <c:y val="0.12935308322780695"/>
          <c:w val="0.89983891282152717"/>
          <c:h val="0.71156439934762616"/>
        </c:manualLayout>
      </c:layout>
      <c:barChart>
        <c:barDir val="col"/>
        <c:grouping val="clustered"/>
        <c:varyColors val="0"/>
        <c:ser>
          <c:idx val="5"/>
          <c:order val="0"/>
          <c:tx>
            <c:strRef>
              <c:f>[twee.xlsx]growth_payroll_emp!$C$1</c:f>
              <c:strCache>
                <c:ptCount val="1"/>
                <c:pt idx="0">
                  <c:v>4-week change</c:v>
                </c:pt>
              </c:strCache>
            </c:strRef>
          </c:tx>
          <c:spPr>
            <a:solidFill>
              <a:srgbClr val="A61119"/>
            </a:solidFill>
            <a:ln w="28575">
              <a:solidFill>
                <a:srgbClr val="A61119">
                  <a:alpha val="96000"/>
                </a:srgbClr>
              </a:solidFill>
            </a:ln>
          </c:spPr>
          <c:invertIfNegative val="0"/>
          <c:cat>
            <c:numRef>
              <c:f>[twee.xlsx]growth_payroll_emp!$A$2:$A$49</c:f>
              <c:numCache>
                <c:formatCode>m/d/yyyy</c:formatCode>
                <c:ptCount val="48"/>
                <c:pt idx="0">
                  <c:v>43897</c:v>
                </c:pt>
                <c:pt idx="1">
                  <c:v>43904</c:v>
                </c:pt>
                <c:pt idx="2">
                  <c:v>43911</c:v>
                </c:pt>
                <c:pt idx="3">
                  <c:v>43918</c:v>
                </c:pt>
                <c:pt idx="4">
                  <c:v>43925</c:v>
                </c:pt>
                <c:pt idx="5">
                  <c:v>43932</c:v>
                </c:pt>
                <c:pt idx="6">
                  <c:v>43939</c:v>
                </c:pt>
                <c:pt idx="7">
                  <c:v>43946</c:v>
                </c:pt>
                <c:pt idx="8">
                  <c:v>43953</c:v>
                </c:pt>
                <c:pt idx="9">
                  <c:v>43960</c:v>
                </c:pt>
                <c:pt idx="10">
                  <c:v>43967</c:v>
                </c:pt>
                <c:pt idx="11">
                  <c:v>43974</c:v>
                </c:pt>
                <c:pt idx="12">
                  <c:v>43981</c:v>
                </c:pt>
                <c:pt idx="13">
                  <c:v>43988</c:v>
                </c:pt>
                <c:pt idx="14">
                  <c:v>43995</c:v>
                </c:pt>
                <c:pt idx="15">
                  <c:v>44002</c:v>
                </c:pt>
                <c:pt idx="16">
                  <c:v>44009</c:v>
                </c:pt>
                <c:pt idx="17">
                  <c:v>44016</c:v>
                </c:pt>
                <c:pt idx="18">
                  <c:v>44023</c:v>
                </c:pt>
                <c:pt idx="19">
                  <c:v>44030</c:v>
                </c:pt>
                <c:pt idx="20">
                  <c:v>44037</c:v>
                </c:pt>
                <c:pt idx="21">
                  <c:v>44044</c:v>
                </c:pt>
                <c:pt idx="22">
                  <c:v>44051</c:v>
                </c:pt>
                <c:pt idx="23">
                  <c:v>44058</c:v>
                </c:pt>
                <c:pt idx="24">
                  <c:v>44065</c:v>
                </c:pt>
                <c:pt idx="25">
                  <c:v>44072</c:v>
                </c:pt>
                <c:pt idx="26">
                  <c:v>44079</c:v>
                </c:pt>
                <c:pt idx="27">
                  <c:v>44086</c:v>
                </c:pt>
                <c:pt idx="28">
                  <c:v>44093</c:v>
                </c:pt>
                <c:pt idx="29">
                  <c:v>44100</c:v>
                </c:pt>
                <c:pt idx="30">
                  <c:v>44107</c:v>
                </c:pt>
                <c:pt idx="31">
                  <c:v>44114</c:v>
                </c:pt>
                <c:pt idx="32">
                  <c:v>44121</c:v>
                </c:pt>
                <c:pt idx="33">
                  <c:v>44128</c:v>
                </c:pt>
                <c:pt idx="34">
                  <c:v>44135</c:v>
                </c:pt>
                <c:pt idx="35">
                  <c:v>44142</c:v>
                </c:pt>
                <c:pt idx="36">
                  <c:v>44149</c:v>
                </c:pt>
                <c:pt idx="37">
                  <c:v>44156</c:v>
                </c:pt>
                <c:pt idx="38">
                  <c:v>44163</c:v>
                </c:pt>
                <c:pt idx="39">
                  <c:v>44170</c:v>
                </c:pt>
                <c:pt idx="40">
                  <c:v>44177</c:v>
                </c:pt>
                <c:pt idx="41">
                  <c:v>44184</c:v>
                </c:pt>
                <c:pt idx="42">
                  <c:v>44191</c:v>
                </c:pt>
                <c:pt idx="43">
                  <c:v>44198</c:v>
                </c:pt>
                <c:pt idx="44">
                  <c:v>44205</c:v>
                </c:pt>
                <c:pt idx="45">
                  <c:v>44212</c:v>
                </c:pt>
                <c:pt idx="46">
                  <c:v>44219</c:v>
                </c:pt>
                <c:pt idx="47">
                  <c:v>44226</c:v>
                </c:pt>
              </c:numCache>
            </c:numRef>
          </c:cat>
          <c:val>
            <c:numRef>
              <c:f>[twee.xlsx]growth_payroll_emp!$C$2:$C$49</c:f>
              <c:numCache>
                <c:formatCode>General</c:formatCode>
                <c:ptCount val="48"/>
                <c:pt idx="0">
                  <c:v>#N/A</c:v>
                </c:pt>
                <c:pt idx="1">
                  <c:v>#N/A</c:v>
                </c:pt>
                <c:pt idx="2">
                  <c:v>#N/A</c:v>
                </c:pt>
                <c:pt idx="3">
                  <c:v>#N/A</c:v>
                </c:pt>
                <c:pt idx="4">
                  <c:v>#N/A</c:v>
                </c:pt>
                <c:pt idx="5">
                  <c:v>-11.213731722443832</c:v>
                </c:pt>
                <c:pt idx="6">
                  <c:v>-7.5061518894086969</c:v>
                </c:pt>
                <c:pt idx="7">
                  <c:v>-3.9850239072270366</c:v>
                </c:pt>
                <c:pt idx="8">
                  <c:v>1.4127912543230536</c:v>
                </c:pt>
                <c:pt idx="9">
                  <c:v>2.4708576115670677</c:v>
                </c:pt>
                <c:pt idx="10">
                  <c:v>1.9291248442687481</c:v>
                </c:pt>
                <c:pt idx="11">
                  <c:v>2.0791113676057682</c:v>
                </c:pt>
                <c:pt idx="12">
                  <c:v>1.9780439201554811</c:v>
                </c:pt>
                <c:pt idx="13">
                  <c:v>1.7230965222123862</c:v>
                </c:pt>
                <c:pt idx="14">
                  <c:v>1.6631310836699997</c:v>
                </c:pt>
                <c:pt idx="15">
                  <c:v>1.5749123287813305</c:v>
                </c:pt>
                <c:pt idx="16">
                  <c:v>0.69695160879870155</c:v>
                </c:pt>
                <c:pt idx="17">
                  <c:v>-0.33124850622604507</c:v>
                </c:pt>
                <c:pt idx="18">
                  <c:v>4.7956059672316087E-2</c:v>
                </c:pt>
                <c:pt idx="19">
                  <c:v>-0.11073441995124167</c:v>
                </c:pt>
                <c:pt idx="20">
                  <c:v>0.43078429115177563</c:v>
                </c:pt>
                <c:pt idx="21">
                  <c:v>0.84000502923180509</c:v>
                </c:pt>
                <c:pt idx="22">
                  <c:v>0.79115085310264011</c:v>
                </c:pt>
                <c:pt idx="23">
                  <c:v>0.64264507046509767</c:v>
                </c:pt>
                <c:pt idx="24">
                  <c:v>0.82818421179098323</c:v>
                </c:pt>
                <c:pt idx="25">
                  <c:v>0.61512454746350809</c:v>
                </c:pt>
                <c:pt idx="26">
                  <c:v>0.29773276041906716</c:v>
                </c:pt>
                <c:pt idx="27">
                  <c:v>0.17667379121937277</c:v>
                </c:pt>
                <c:pt idx="28">
                  <c:v>0.34166933271526645</c:v>
                </c:pt>
                <c:pt idx="29">
                  <c:v>0.31438127402467764</c:v>
                </c:pt>
                <c:pt idx="30">
                  <c:v>0.77759707826468016</c:v>
                </c:pt>
                <c:pt idx="31">
                  <c:v>0.93359558521428632</c:v>
                </c:pt>
                <c:pt idx="32">
                  <c:v>0.75981514710883324</c:v>
                </c:pt>
                <c:pt idx="33">
                  <c:v>0.99068033589484461</c:v>
                </c:pt>
                <c:pt idx="34">
                  <c:v>0.23309097170207682</c:v>
                </c:pt>
                <c:pt idx="35">
                  <c:v>0.57721510324850733</c:v>
                </c:pt>
                <c:pt idx="36">
                  <c:v>0.63199444195618515</c:v>
                </c:pt>
                <c:pt idx="37">
                  <c:v>0.54080698406993033</c:v>
                </c:pt>
                <c:pt idx="38">
                  <c:v>9.939020770755036E-2</c:v>
                </c:pt>
                <c:pt idx="39">
                  <c:v>0.64919666557117228</c:v>
                </c:pt>
                <c:pt idx="40">
                  <c:v>0.41285394160834876</c:v>
                </c:pt>
                <c:pt idx="41">
                  <c:v>0.31845555838083683</c:v>
                </c:pt>
                <c:pt idx="42">
                  <c:v>0.52368901392840783</c:v>
                </c:pt>
                <c:pt idx="43">
                  <c:v>-0.55263734719961377</c:v>
                </c:pt>
                <c:pt idx="44">
                  <c:v>0.22047593398872856</c:v>
                </c:pt>
                <c:pt idx="45">
                  <c:v>0.23577079688714697</c:v>
                </c:pt>
                <c:pt idx="46">
                  <c:v>0.55154624640212369</c:v>
                </c:pt>
                <c:pt idx="47">
                  <c:v>0.87406809448939971</c:v>
                </c:pt>
              </c:numCache>
            </c:numRef>
          </c:val>
          <c:extLst>
            <c:ext xmlns:c16="http://schemas.microsoft.com/office/drawing/2014/chart" uri="{C3380CC4-5D6E-409C-BE32-E72D297353CC}">
              <c16:uniqueId val="{00000000-04D6-4115-8842-16D1738341B1}"/>
            </c:ext>
          </c:extLst>
        </c:ser>
        <c:dLbls>
          <c:showLegendKey val="0"/>
          <c:showVal val="0"/>
          <c:showCatName val="0"/>
          <c:showSerName val="0"/>
          <c:showPercent val="0"/>
          <c:showBubbleSize val="0"/>
        </c:dLbls>
        <c:gapWidth val="0"/>
        <c:overlap val="100"/>
        <c:axId val="664124624"/>
        <c:axId val="664125800"/>
      </c:barChart>
      <c:dateAx>
        <c:axId val="664124624"/>
        <c:scaling>
          <c:orientation val="minMax"/>
        </c:scaling>
        <c:delete val="0"/>
        <c:axPos val="b"/>
        <c:numFmt formatCode="mmm\ d" sourceLinked="0"/>
        <c:majorTickMark val="out"/>
        <c:minorTickMark val="out"/>
        <c:tickLblPos val="low"/>
        <c:spPr>
          <a:ln/>
        </c:spPr>
        <c:txPr>
          <a:bodyPr rot="-4500000"/>
          <a:lstStyle/>
          <a:p>
            <a:pPr>
              <a:defRPr sz="1400">
                <a:solidFill>
                  <a:srgbClr val="1E1E20"/>
                </a:solidFill>
              </a:defRPr>
            </a:pPr>
            <a:endParaRPr lang="en-US"/>
          </a:p>
        </c:txPr>
        <c:crossAx val="664125800"/>
        <c:crosses val="autoZero"/>
        <c:auto val="1"/>
        <c:lblOffset val="100"/>
        <c:baseTimeUnit val="days"/>
        <c:majorUnit val="21"/>
        <c:majorTimeUnit val="days"/>
        <c:minorUnit val="7"/>
        <c:minorTimeUnit val="days"/>
      </c:dateAx>
      <c:valAx>
        <c:axId val="664125800"/>
        <c:scaling>
          <c:orientation val="minMax"/>
        </c:scaling>
        <c:delete val="0"/>
        <c:axPos val="l"/>
        <c:numFmt formatCode="#,##0" sourceLinked="0"/>
        <c:majorTickMark val="out"/>
        <c:minorTickMark val="none"/>
        <c:tickLblPos val="nextTo"/>
        <c:txPr>
          <a:bodyPr/>
          <a:lstStyle/>
          <a:p>
            <a:pPr>
              <a:defRPr sz="1200">
                <a:solidFill>
                  <a:srgbClr val="1E1E20"/>
                </a:solidFill>
              </a:defRPr>
            </a:pPr>
            <a:endParaRPr lang="en-US"/>
          </a:p>
        </c:txPr>
        <c:crossAx val="664124624"/>
        <c:crosses val="autoZero"/>
        <c:crossBetween val="between"/>
      </c:valAx>
      <c:spPr>
        <a:ln>
          <a:noFill/>
        </a:ln>
      </c:spPr>
    </c:plotArea>
    <c:plotVisOnly val="1"/>
    <c:dispBlanksAs val="gap"/>
    <c:showDLblsOverMax val="0"/>
  </c:chart>
  <c:spPr>
    <a:ln>
      <a:noFill/>
    </a:ln>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854062416175666"/>
          <c:y val="0.11212630239401893"/>
          <c:w val="0.77519932848038642"/>
          <c:h val="0.77066377858433055"/>
        </c:manualLayout>
      </c:layout>
      <c:lineChart>
        <c:grouping val="standard"/>
        <c:varyColors val="0"/>
        <c:ser>
          <c:idx val="3"/>
          <c:order val="0"/>
          <c:tx>
            <c:strRef>
              <c:f>Sheet!$C$1</c:f>
              <c:strCache>
                <c:ptCount val="1"/>
                <c:pt idx="0">
                  <c:v>0.5 Migration</c:v>
                </c:pt>
              </c:strCache>
            </c:strRef>
          </c:tx>
          <c:spPr>
            <a:ln w="57150" cmpd="dbl">
              <a:solidFill>
                <a:srgbClr val="002060"/>
              </a:solidFill>
            </a:ln>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30-4093-B44F-18ECA27564D9}"/>
                </c:ext>
              </c:extLst>
            </c:dLbl>
            <c:numFmt formatCode="#,##0.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Sheet!$A$2:$A$11</c:f>
              <c:numCache>
                <c:formatCode>General</c:formatCode>
                <c:ptCount val="10"/>
                <c:pt idx="1">
                  <c:v>2010</c:v>
                </c:pt>
                <c:pt idx="2">
                  <c:v>2015</c:v>
                </c:pt>
                <c:pt idx="3">
                  <c:v>2020</c:v>
                </c:pt>
                <c:pt idx="4">
                  <c:v>2025</c:v>
                </c:pt>
                <c:pt idx="5">
                  <c:v>2030</c:v>
                </c:pt>
                <c:pt idx="6">
                  <c:v>2035</c:v>
                </c:pt>
                <c:pt idx="7">
                  <c:v>2040</c:v>
                </c:pt>
                <c:pt idx="8">
                  <c:v>2045</c:v>
                </c:pt>
                <c:pt idx="9">
                  <c:v>2050</c:v>
                </c:pt>
              </c:numCache>
            </c:numRef>
          </c:cat>
          <c:val>
            <c:numRef>
              <c:f>Sheet!$C$2:$C$11</c:f>
              <c:numCache>
                <c:formatCode>#,##0</c:formatCode>
                <c:ptCount val="10"/>
                <c:pt idx="1">
                  <c:v>25145561</c:v>
                </c:pt>
                <c:pt idx="2">
                  <c:v>26947116</c:v>
                </c:pt>
                <c:pt idx="3">
                  <c:v>28813282</c:v>
                </c:pt>
                <c:pt idx="4">
                  <c:v>30734321</c:v>
                </c:pt>
                <c:pt idx="5">
                  <c:v>32680217</c:v>
                </c:pt>
                <c:pt idx="6">
                  <c:v>34616890</c:v>
                </c:pt>
                <c:pt idx="7">
                  <c:v>36550595</c:v>
                </c:pt>
                <c:pt idx="8">
                  <c:v>38499538</c:v>
                </c:pt>
                <c:pt idx="9">
                  <c:v>40502749</c:v>
                </c:pt>
              </c:numCache>
            </c:numRef>
          </c:val>
          <c:smooth val="0"/>
          <c:extLst>
            <c:ext xmlns:c16="http://schemas.microsoft.com/office/drawing/2014/chart" uri="{C3380CC4-5D6E-409C-BE32-E72D297353CC}">
              <c16:uniqueId val="{00000003-1530-4093-B44F-18ECA27564D9}"/>
            </c:ext>
          </c:extLst>
        </c:ser>
        <c:ser>
          <c:idx val="0"/>
          <c:order val="1"/>
          <c:tx>
            <c:strRef>
              <c:f>Sheet!$D$1</c:f>
              <c:strCache>
                <c:ptCount val="1"/>
                <c:pt idx="0">
                  <c:v>1.0 Migration</c:v>
                </c:pt>
              </c:strCache>
            </c:strRef>
          </c:tx>
          <c:spPr>
            <a:ln w="44450" cmpd="dbl"/>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30-4093-B44F-18ECA27564D9}"/>
                </c:ext>
              </c:extLst>
            </c:dLbl>
            <c:numFmt formatCode="#,##0.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Sheet!$A$2:$A$11</c:f>
              <c:numCache>
                <c:formatCode>General</c:formatCode>
                <c:ptCount val="10"/>
                <c:pt idx="1">
                  <c:v>2010</c:v>
                </c:pt>
                <c:pt idx="2">
                  <c:v>2015</c:v>
                </c:pt>
                <c:pt idx="3">
                  <c:v>2020</c:v>
                </c:pt>
                <c:pt idx="4">
                  <c:v>2025</c:v>
                </c:pt>
                <c:pt idx="5">
                  <c:v>2030</c:v>
                </c:pt>
                <c:pt idx="6">
                  <c:v>2035</c:v>
                </c:pt>
                <c:pt idx="7">
                  <c:v>2040</c:v>
                </c:pt>
                <c:pt idx="8">
                  <c:v>2045</c:v>
                </c:pt>
                <c:pt idx="9">
                  <c:v>2050</c:v>
                </c:pt>
              </c:numCache>
            </c:numRef>
          </c:cat>
          <c:val>
            <c:numRef>
              <c:f>Sheet!$D$2:$D$11</c:f>
              <c:numCache>
                <c:formatCode>#,##0</c:formatCode>
                <c:ptCount val="10"/>
                <c:pt idx="1">
                  <c:v>25145561</c:v>
                </c:pt>
                <c:pt idx="2">
                  <c:v>27695284</c:v>
                </c:pt>
                <c:pt idx="3">
                  <c:v>30541978</c:v>
                </c:pt>
                <c:pt idx="4">
                  <c:v>33699307</c:v>
                </c:pt>
                <c:pt idx="5">
                  <c:v>37155084</c:v>
                </c:pt>
                <c:pt idx="6">
                  <c:v>40892255</c:v>
                </c:pt>
                <c:pt idx="7">
                  <c:v>44955896</c:v>
                </c:pt>
                <c:pt idx="8">
                  <c:v>49416165</c:v>
                </c:pt>
                <c:pt idx="9">
                  <c:v>54369297</c:v>
                </c:pt>
              </c:numCache>
            </c:numRef>
          </c:val>
          <c:smooth val="0"/>
          <c:extLst>
            <c:ext xmlns:c16="http://schemas.microsoft.com/office/drawing/2014/chart" uri="{C3380CC4-5D6E-409C-BE32-E72D297353CC}">
              <c16:uniqueId val="{00000005-1530-4093-B44F-18ECA27564D9}"/>
            </c:ext>
          </c:extLst>
        </c:ser>
        <c:ser>
          <c:idx val="4"/>
          <c:order val="2"/>
          <c:tx>
            <c:strRef>
              <c:f>Sheet!$E$1</c:f>
              <c:strCache>
                <c:ptCount val="1"/>
                <c:pt idx="0">
                  <c:v>2010-2015 Migration</c:v>
                </c:pt>
              </c:strCache>
            </c:strRef>
          </c:tx>
          <c:spPr>
            <a:ln w="41275">
              <a:solidFill>
                <a:schemeClr val="accent4">
                  <a:lumMod val="75000"/>
                </a:schemeClr>
              </a:solidFill>
            </a:ln>
          </c:spPr>
          <c:marker>
            <c:symbol val="square"/>
            <c:size val="5"/>
          </c:marker>
          <c:dLbls>
            <c:dLbl>
              <c:idx val="3"/>
              <c:layout>
                <c:manualLayout>
                  <c:x val="-4.6385614562178941E-2"/>
                  <c:y val="-6.3705580266987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94-4FBB-9B96-F39F5A23126D}"/>
                </c:ext>
              </c:extLst>
            </c:dLbl>
            <c:dLbl>
              <c:idx val="5"/>
              <c:layout>
                <c:manualLayout>
                  <c:x val="-4.8648327467650999E-2"/>
                  <c:y val="-9.2019171496759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94-4FBB-9B96-F39F5A23126D}"/>
                </c:ext>
              </c:extLst>
            </c:dLbl>
            <c:dLbl>
              <c:idx val="6"/>
              <c:delete val="1"/>
              <c:extLst>
                <c:ext xmlns:c15="http://schemas.microsoft.com/office/drawing/2012/chart" uri="{CE6537A1-D6FC-4f65-9D91-7224C49458BB}"/>
                <c:ext xmlns:c16="http://schemas.microsoft.com/office/drawing/2014/chart" uri="{C3380CC4-5D6E-409C-BE32-E72D297353CC}">
                  <c16:uniqueId val="{00000000-F794-4FBB-9B96-F39F5A23126D}"/>
                </c:ext>
              </c:extLst>
            </c:dLbl>
            <c:dLbl>
              <c:idx val="7"/>
              <c:layout>
                <c:manualLayout>
                  <c:x val="-2.8283911318401744E-2"/>
                  <c:y val="-4.01109209088439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94-4FBB-9B96-F39F5A23126D}"/>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30-4093-B44F-18ECA27564D9}"/>
                </c:ext>
              </c:extLst>
            </c:dLbl>
            <c:numFmt formatCode="#,##0.0" sourceLinked="0"/>
            <c:spPr>
              <a:noFill/>
              <a:ln>
                <a:noFill/>
              </a:ln>
              <a:effectLst/>
            </c:spPr>
            <c:txPr>
              <a:bodyPr wrap="square" lIns="38100" tIns="19050" rIns="38100" bIns="19050" anchor="ctr">
                <a:spAutoFit/>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Sheet!$A$2:$A$11</c:f>
              <c:numCache>
                <c:formatCode>General</c:formatCode>
                <c:ptCount val="10"/>
                <c:pt idx="1">
                  <c:v>2010</c:v>
                </c:pt>
                <c:pt idx="2">
                  <c:v>2015</c:v>
                </c:pt>
                <c:pt idx="3">
                  <c:v>2020</c:v>
                </c:pt>
                <c:pt idx="4">
                  <c:v>2025</c:v>
                </c:pt>
                <c:pt idx="5">
                  <c:v>2030</c:v>
                </c:pt>
                <c:pt idx="6">
                  <c:v>2035</c:v>
                </c:pt>
                <c:pt idx="7">
                  <c:v>2040</c:v>
                </c:pt>
                <c:pt idx="8">
                  <c:v>2045</c:v>
                </c:pt>
                <c:pt idx="9">
                  <c:v>2050</c:v>
                </c:pt>
              </c:numCache>
            </c:numRef>
          </c:cat>
          <c:val>
            <c:numRef>
              <c:f>Sheet!$E$2:$E$11</c:f>
              <c:numCache>
                <c:formatCode>#,##0</c:formatCode>
                <c:ptCount val="10"/>
                <c:pt idx="1">
                  <c:v>25145561</c:v>
                </c:pt>
                <c:pt idx="2">
                  <c:v>27326252</c:v>
                </c:pt>
                <c:pt idx="3">
                  <c:v>29677772</c:v>
                </c:pt>
                <c:pt idx="4">
                  <c:v>32204904</c:v>
                </c:pt>
                <c:pt idx="5">
                  <c:v>34894429</c:v>
                </c:pt>
                <c:pt idx="6">
                  <c:v>37716507</c:v>
                </c:pt>
                <c:pt idx="7">
                  <c:v>40686490</c:v>
                </c:pt>
                <c:pt idx="8">
                  <c:v>43867040</c:v>
                </c:pt>
                <c:pt idx="9">
                  <c:v>47342417</c:v>
                </c:pt>
              </c:numCache>
            </c:numRef>
          </c:val>
          <c:smooth val="0"/>
          <c:extLst>
            <c:ext xmlns:c16="http://schemas.microsoft.com/office/drawing/2014/chart" uri="{C3380CC4-5D6E-409C-BE32-E72D297353CC}">
              <c16:uniqueId val="{00000007-1530-4093-B44F-18ECA27564D9}"/>
            </c:ext>
          </c:extLst>
        </c:ser>
        <c:dLbls>
          <c:showLegendKey val="0"/>
          <c:showVal val="0"/>
          <c:showCatName val="0"/>
          <c:showSerName val="0"/>
          <c:showPercent val="0"/>
          <c:showBubbleSize val="0"/>
        </c:dLbls>
        <c:smooth val="0"/>
        <c:axId val="187929344"/>
        <c:axId val="187925400"/>
      </c:lineChart>
      <c:catAx>
        <c:axId val="187929344"/>
        <c:scaling>
          <c:orientation val="minMax"/>
        </c:scaling>
        <c:delete val="0"/>
        <c:axPos val="b"/>
        <c:numFmt formatCode="General" sourceLinked="1"/>
        <c:majorTickMark val="out"/>
        <c:minorTickMark val="none"/>
        <c:tickLblPos val="nextTo"/>
        <c:txPr>
          <a:bodyPr rot="2700000"/>
          <a:lstStyle/>
          <a:p>
            <a:pPr>
              <a:defRPr sz="1600"/>
            </a:pPr>
            <a:endParaRPr lang="en-US"/>
          </a:p>
        </c:txPr>
        <c:crossAx val="187925400"/>
        <c:crosses val="autoZero"/>
        <c:auto val="1"/>
        <c:lblAlgn val="ctr"/>
        <c:lblOffset val="0"/>
        <c:noMultiLvlLbl val="0"/>
      </c:catAx>
      <c:valAx>
        <c:axId val="187925400"/>
        <c:scaling>
          <c:orientation val="minMax"/>
          <c:max val="55000000"/>
          <c:min val="20000000"/>
        </c:scaling>
        <c:delete val="0"/>
        <c:axPos val="l"/>
        <c:majorGridlines/>
        <c:numFmt formatCode="0" sourceLinked="0"/>
        <c:majorTickMark val="out"/>
        <c:minorTickMark val="none"/>
        <c:tickLblPos val="nextTo"/>
        <c:crossAx val="187929344"/>
        <c:crosses val="autoZero"/>
        <c:crossBetween val="midCat"/>
        <c:dispUnits>
          <c:builtInUnit val="millions"/>
          <c:dispUnitsLbl>
            <c:layout>
              <c:manualLayout>
                <c:xMode val="edge"/>
                <c:yMode val="edge"/>
                <c:x val="1.0248096148122224E-2"/>
                <c:y val="0.42053301333645032"/>
              </c:manualLayout>
            </c:layout>
          </c:dispUnitsLbl>
        </c:dispUnits>
      </c:valAx>
    </c:plotArea>
    <c:legend>
      <c:legendPos val="l"/>
      <c:layout>
        <c:manualLayout>
          <c:xMode val="edge"/>
          <c:yMode val="edge"/>
          <c:x val="0.14492972630488471"/>
          <c:y val="0.13582843154954094"/>
          <c:w val="0.30646275544262264"/>
          <c:h val="0.24335742281930345"/>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Dallas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Sheet1!$A$2:$A$32</c:f>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Sheet1!$B$2:$B$32</c:f>
              <c:numCache>
                <c:formatCode>#,##0</c:formatCode>
                <c:ptCount val="21"/>
                <c:pt idx="0">
                  <c:v>2734111</c:v>
                </c:pt>
                <c:pt idx="1">
                  <c:v>2771223</c:v>
                </c:pt>
                <c:pt idx="2">
                  <c:v>2808441</c:v>
                </c:pt>
                <c:pt idx="3">
                  <c:v>2845619</c:v>
                </c:pt>
                <c:pt idx="4">
                  <c:v>2882853</c:v>
                </c:pt>
                <c:pt idx="5">
                  <c:v>2920069</c:v>
                </c:pt>
                <c:pt idx="6">
                  <c:v>2957275</c:v>
                </c:pt>
                <c:pt idx="7">
                  <c:v>2994576</c:v>
                </c:pt>
                <c:pt idx="8">
                  <c:v>3031975</c:v>
                </c:pt>
                <c:pt idx="9">
                  <c:v>3069250</c:v>
                </c:pt>
                <c:pt idx="10">
                  <c:v>3106298</c:v>
                </c:pt>
                <c:pt idx="11">
                  <c:v>3143315</c:v>
                </c:pt>
                <c:pt idx="12">
                  <c:v>3180295</c:v>
                </c:pt>
                <c:pt idx="13">
                  <c:v>3217341</c:v>
                </c:pt>
                <c:pt idx="14">
                  <c:v>3254525</c:v>
                </c:pt>
                <c:pt idx="15">
                  <c:v>3291862</c:v>
                </c:pt>
                <c:pt idx="16">
                  <c:v>3329444</c:v>
                </c:pt>
                <c:pt idx="17">
                  <c:v>3367145</c:v>
                </c:pt>
                <c:pt idx="18">
                  <c:v>3404939</c:v>
                </c:pt>
                <c:pt idx="19">
                  <c:v>3442910</c:v>
                </c:pt>
                <c:pt idx="20">
                  <c:v>3481006</c:v>
                </c:pt>
              </c:numCache>
            </c:numRef>
          </c:val>
          <c:smooth val="0"/>
          <c:extLst>
            <c:ext xmlns:c16="http://schemas.microsoft.com/office/drawing/2014/chart" uri="{C3380CC4-5D6E-409C-BE32-E72D297353CC}">
              <c16:uniqueId val="{00000000-2340-4032-A949-5CA31BD633E9}"/>
            </c:ext>
          </c:extLst>
        </c:ser>
        <c:ser>
          <c:idx val="1"/>
          <c:order val="1"/>
          <c:tx>
            <c:strRef>
              <c:f>Sheet1!$C$1</c:f>
              <c:strCache>
                <c:ptCount val="1"/>
                <c:pt idx="0">
                  <c:v>Tarrant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Sheet1!$A$2:$A$32</c:f>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Sheet1!$C$2:$C$32</c:f>
              <c:numCache>
                <c:formatCode>#,##0</c:formatCode>
                <c:ptCount val="21"/>
                <c:pt idx="0">
                  <c:v>2143755</c:v>
                </c:pt>
                <c:pt idx="1">
                  <c:v>2178720</c:v>
                </c:pt>
                <c:pt idx="2">
                  <c:v>2214148</c:v>
                </c:pt>
                <c:pt idx="3">
                  <c:v>2249878</c:v>
                </c:pt>
                <c:pt idx="4">
                  <c:v>2285993</c:v>
                </c:pt>
                <c:pt idx="5">
                  <c:v>2322418</c:v>
                </c:pt>
                <c:pt idx="6">
                  <c:v>2359130</c:v>
                </c:pt>
                <c:pt idx="7">
                  <c:v>2395966</c:v>
                </c:pt>
                <c:pt idx="8">
                  <c:v>2432966</c:v>
                </c:pt>
                <c:pt idx="9">
                  <c:v>2470069</c:v>
                </c:pt>
                <c:pt idx="10">
                  <c:v>2507170</c:v>
                </c:pt>
                <c:pt idx="11">
                  <c:v>2544100</c:v>
                </c:pt>
                <c:pt idx="12">
                  <c:v>2580771</c:v>
                </c:pt>
                <c:pt idx="13">
                  <c:v>2617173</c:v>
                </c:pt>
                <c:pt idx="14">
                  <c:v>2653251</c:v>
                </c:pt>
                <c:pt idx="15">
                  <c:v>2689000</c:v>
                </c:pt>
                <c:pt idx="16">
                  <c:v>2724374</c:v>
                </c:pt>
                <c:pt idx="17">
                  <c:v>2759425</c:v>
                </c:pt>
                <c:pt idx="18">
                  <c:v>2794154</c:v>
                </c:pt>
                <c:pt idx="19">
                  <c:v>2828562</c:v>
                </c:pt>
                <c:pt idx="20">
                  <c:v>2862672</c:v>
                </c:pt>
              </c:numCache>
            </c:numRef>
          </c:val>
          <c:smooth val="0"/>
          <c:extLst>
            <c:ext xmlns:c16="http://schemas.microsoft.com/office/drawing/2014/chart" uri="{C3380CC4-5D6E-409C-BE32-E72D297353CC}">
              <c16:uniqueId val="{00000001-2340-4032-A949-5CA31BD633E9}"/>
            </c:ext>
          </c:extLst>
        </c:ser>
        <c:ser>
          <c:idx val="2"/>
          <c:order val="2"/>
          <c:tx>
            <c:strRef>
              <c:f>Sheet1!$D$1</c:f>
              <c:strCache>
                <c:ptCount val="1"/>
                <c:pt idx="0">
                  <c:v>Collin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Sheet1!$A$2:$A$32</c:f>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Sheet1!$D$2:$D$32</c:f>
              <c:numCache>
                <c:formatCode>#,##0</c:formatCode>
                <c:ptCount val="21"/>
                <c:pt idx="0">
                  <c:v>1039369</c:v>
                </c:pt>
                <c:pt idx="1">
                  <c:v>1069017</c:v>
                </c:pt>
                <c:pt idx="2">
                  <c:v>1099759</c:v>
                </c:pt>
                <c:pt idx="3">
                  <c:v>1131673</c:v>
                </c:pt>
                <c:pt idx="4">
                  <c:v>1164788</c:v>
                </c:pt>
                <c:pt idx="5">
                  <c:v>1199276</c:v>
                </c:pt>
                <c:pt idx="6">
                  <c:v>1235095</c:v>
                </c:pt>
                <c:pt idx="7">
                  <c:v>1272231</c:v>
                </c:pt>
                <c:pt idx="8">
                  <c:v>1310701</c:v>
                </c:pt>
                <c:pt idx="9">
                  <c:v>1350426</c:v>
                </c:pt>
                <c:pt idx="10">
                  <c:v>1391461</c:v>
                </c:pt>
                <c:pt idx="11">
                  <c:v>1433774</c:v>
                </c:pt>
                <c:pt idx="12">
                  <c:v>1477338</c:v>
                </c:pt>
                <c:pt idx="13">
                  <c:v>1522144</c:v>
                </c:pt>
                <c:pt idx="14">
                  <c:v>1568070</c:v>
                </c:pt>
                <c:pt idx="15">
                  <c:v>1615166</c:v>
                </c:pt>
                <c:pt idx="16">
                  <c:v>1663363</c:v>
                </c:pt>
                <c:pt idx="17">
                  <c:v>1712597</c:v>
                </c:pt>
                <c:pt idx="18">
                  <c:v>1762918</c:v>
                </c:pt>
                <c:pt idx="19">
                  <c:v>1814243</c:v>
                </c:pt>
                <c:pt idx="20">
                  <c:v>1866586</c:v>
                </c:pt>
              </c:numCache>
            </c:numRef>
          </c:val>
          <c:smooth val="0"/>
          <c:extLst>
            <c:ext xmlns:c16="http://schemas.microsoft.com/office/drawing/2014/chart" uri="{C3380CC4-5D6E-409C-BE32-E72D297353CC}">
              <c16:uniqueId val="{00000002-2340-4032-A949-5CA31BD633E9}"/>
            </c:ext>
          </c:extLst>
        </c:ser>
        <c:ser>
          <c:idx val="3"/>
          <c:order val="3"/>
          <c:tx>
            <c:strRef>
              <c:f>Sheet1!$E$1</c:f>
              <c:strCache>
                <c:ptCount val="1"/>
                <c:pt idx="0">
                  <c:v>Denton</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Sheet1!$A$2:$A$32</c:f>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Sheet1!$E$2:$E$32</c:f>
              <c:numCache>
                <c:formatCode>#,##0</c:formatCode>
                <c:ptCount val="21"/>
                <c:pt idx="0">
                  <c:v>897953</c:v>
                </c:pt>
                <c:pt idx="1">
                  <c:v>925643</c:v>
                </c:pt>
                <c:pt idx="2">
                  <c:v>954471</c:v>
                </c:pt>
                <c:pt idx="3">
                  <c:v>984554</c:v>
                </c:pt>
                <c:pt idx="4">
                  <c:v>1015995</c:v>
                </c:pt>
                <c:pt idx="5">
                  <c:v>1048765</c:v>
                </c:pt>
                <c:pt idx="6">
                  <c:v>1082959</c:v>
                </c:pt>
                <c:pt idx="7">
                  <c:v>1118580</c:v>
                </c:pt>
                <c:pt idx="8">
                  <c:v>1155603</c:v>
                </c:pt>
                <c:pt idx="9">
                  <c:v>1194094</c:v>
                </c:pt>
                <c:pt idx="10">
                  <c:v>1234110</c:v>
                </c:pt>
                <c:pt idx="11">
                  <c:v>1275488</c:v>
                </c:pt>
                <c:pt idx="12">
                  <c:v>1318329</c:v>
                </c:pt>
                <c:pt idx="13">
                  <c:v>1362549</c:v>
                </c:pt>
                <c:pt idx="14">
                  <c:v>1408077</c:v>
                </c:pt>
                <c:pt idx="15">
                  <c:v>1454915</c:v>
                </c:pt>
                <c:pt idx="16">
                  <c:v>1503022</c:v>
                </c:pt>
                <c:pt idx="17">
                  <c:v>1552415</c:v>
                </c:pt>
                <c:pt idx="18">
                  <c:v>1603106</c:v>
                </c:pt>
                <c:pt idx="19">
                  <c:v>1655073</c:v>
                </c:pt>
                <c:pt idx="20">
                  <c:v>1708302</c:v>
                </c:pt>
              </c:numCache>
            </c:numRef>
          </c:val>
          <c:smooth val="0"/>
          <c:extLst>
            <c:ext xmlns:c16="http://schemas.microsoft.com/office/drawing/2014/chart" uri="{C3380CC4-5D6E-409C-BE32-E72D297353CC}">
              <c16:uniqueId val="{00000003-2340-4032-A949-5CA31BD633E9}"/>
            </c:ext>
          </c:extLst>
        </c:ser>
        <c:dLbls>
          <c:showLegendKey val="0"/>
          <c:showVal val="0"/>
          <c:showCatName val="0"/>
          <c:showSerName val="0"/>
          <c:showPercent val="0"/>
          <c:showBubbleSize val="0"/>
        </c:dLbls>
        <c:marker val="1"/>
        <c:smooth val="0"/>
        <c:axId val="701758895"/>
        <c:axId val="713937599"/>
        <c:extLst>
          <c:ext xmlns:c15="http://schemas.microsoft.com/office/drawing/2012/chart" uri="{02D57815-91ED-43cb-92C2-25804820EDAC}">
            <c15:filteredLineSeries>
              <c15:ser>
                <c:idx val="4"/>
                <c:order val="4"/>
                <c:tx>
                  <c:strRef>
                    <c:extLst>
                      <c:ext uri="{02D57815-91ED-43cb-92C2-25804820EDAC}">
                        <c15:formulaRef>
                          <c15:sqref>Sheet1!$F$1</c15:sqref>
                        </c15:formulaRef>
                      </c:ext>
                    </c:extLst>
                    <c:strCache>
                      <c:ptCount val="1"/>
                      <c:pt idx="0">
                        <c:v>Ellis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c:ext uri="{02D57815-91ED-43cb-92C2-25804820EDAC}">
                        <c15:formulaRef>
                          <c15:sqref>Sheet1!$A$2:$A$32</c15:sqref>
                        </c15:formulaRef>
                      </c:ext>
                    </c:extLst>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extLst>
                      <c:ext uri="{02D57815-91ED-43cb-92C2-25804820EDAC}">
                        <c15:formulaRef>
                          <c15:sqref>Sheet1!$F$2:$F$32</c15:sqref>
                        </c15:formulaRef>
                      </c:ext>
                    </c:extLst>
                    <c:numCache>
                      <c:formatCode>#,##0</c:formatCode>
                      <c:ptCount val="21"/>
                      <c:pt idx="0">
                        <c:v>177721</c:v>
                      </c:pt>
                      <c:pt idx="1">
                        <c:v>180752</c:v>
                      </c:pt>
                      <c:pt idx="2">
                        <c:v>183842</c:v>
                      </c:pt>
                      <c:pt idx="3">
                        <c:v>187001</c:v>
                      </c:pt>
                      <c:pt idx="4">
                        <c:v>190181</c:v>
                      </c:pt>
                      <c:pt idx="5">
                        <c:v>193386</c:v>
                      </c:pt>
                      <c:pt idx="6">
                        <c:v>196621</c:v>
                      </c:pt>
                      <c:pt idx="7">
                        <c:v>199885</c:v>
                      </c:pt>
                      <c:pt idx="8">
                        <c:v>203124</c:v>
                      </c:pt>
                      <c:pt idx="9">
                        <c:v>206343</c:v>
                      </c:pt>
                      <c:pt idx="10">
                        <c:v>209581</c:v>
                      </c:pt>
                      <c:pt idx="11">
                        <c:v>212767</c:v>
                      </c:pt>
                      <c:pt idx="12">
                        <c:v>215926</c:v>
                      </c:pt>
                      <c:pt idx="13">
                        <c:v>219045</c:v>
                      </c:pt>
                      <c:pt idx="14">
                        <c:v>222133</c:v>
                      </c:pt>
                      <c:pt idx="15">
                        <c:v>225187</c:v>
                      </c:pt>
                      <c:pt idx="16">
                        <c:v>228212</c:v>
                      </c:pt>
                      <c:pt idx="17">
                        <c:v>231195</c:v>
                      </c:pt>
                      <c:pt idx="18">
                        <c:v>234164</c:v>
                      </c:pt>
                      <c:pt idx="19">
                        <c:v>237075</c:v>
                      </c:pt>
                      <c:pt idx="20">
                        <c:v>239960</c:v>
                      </c:pt>
                    </c:numCache>
                  </c:numRef>
                </c:val>
                <c:smooth val="0"/>
                <c:extLst>
                  <c:ext xmlns:c16="http://schemas.microsoft.com/office/drawing/2014/chart" uri="{C3380CC4-5D6E-409C-BE32-E72D297353CC}">
                    <c16:uniqueId val="{00000004-2340-4032-A949-5CA31BD633E9}"/>
                  </c:ext>
                </c:extLst>
              </c15:ser>
            </c15:filteredLineSeries>
            <c15:filteredLineSeries>
              <c15:ser>
                <c:idx val="5"/>
                <c:order val="5"/>
                <c:tx>
                  <c:strRef>
                    <c:extLst>
                      <c:ext xmlns:c15="http://schemas.microsoft.com/office/drawing/2012/chart" uri="{02D57815-91ED-43cb-92C2-25804820EDAC}">
                        <c15:formulaRef>
                          <c15:sqref>Sheet1!$G$1</c15:sqref>
                        </c15:formulaRef>
                      </c:ext>
                    </c:extLst>
                    <c:strCache>
                      <c:ptCount val="1"/>
                      <c:pt idx="0">
                        <c:v>Johnson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c:ext xmlns:c15="http://schemas.microsoft.com/office/drawing/2012/chart" uri="{02D57815-91ED-43cb-92C2-25804820EDAC}">
                        <c15:formulaRef>
                          <c15:sqref>Sheet1!$A$2:$A$32</c15:sqref>
                        </c15:formulaRef>
                      </c:ext>
                    </c:extLst>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extLst>
                      <c:ext xmlns:c15="http://schemas.microsoft.com/office/drawing/2012/chart" uri="{02D57815-91ED-43cb-92C2-25804820EDAC}">
                        <c15:formulaRef>
                          <c15:sqref>Sheet1!$G$2:$G$32</c15:sqref>
                        </c15:formulaRef>
                      </c:ext>
                    </c:extLst>
                    <c:numCache>
                      <c:formatCode>#,##0</c:formatCode>
                      <c:ptCount val="21"/>
                      <c:pt idx="0">
                        <c:v>171701</c:v>
                      </c:pt>
                      <c:pt idx="1">
                        <c:v>173888</c:v>
                      </c:pt>
                      <c:pt idx="2">
                        <c:v>176087</c:v>
                      </c:pt>
                      <c:pt idx="3">
                        <c:v>178297</c:v>
                      </c:pt>
                      <c:pt idx="4">
                        <c:v>180523</c:v>
                      </c:pt>
                      <c:pt idx="5">
                        <c:v>182787</c:v>
                      </c:pt>
                      <c:pt idx="6">
                        <c:v>185069</c:v>
                      </c:pt>
                      <c:pt idx="7">
                        <c:v>187355</c:v>
                      </c:pt>
                      <c:pt idx="8">
                        <c:v>189621</c:v>
                      </c:pt>
                      <c:pt idx="9">
                        <c:v>191888</c:v>
                      </c:pt>
                      <c:pt idx="10">
                        <c:v>194098</c:v>
                      </c:pt>
                      <c:pt idx="11">
                        <c:v>196289</c:v>
                      </c:pt>
                      <c:pt idx="12">
                        <c:v>198470</c:v>
                      </c:pt>
                      <c:pt idx="13">
                        <c:v>200628</c:v>
                      </c:pt>
                      <c:pt idx="14">
                        <c:v>202750</c:v>
                      </c:pt>
                      <c:pt idx="15">
                        <c:v>204870</c:v>
                      </c:pt>
                      <c:pt idx="16">
                        <c:v>206987</c:v>
                      </c:pt>
                      <c:pt idx="17">
                        <c:v>209056</c:v>
                      </c:pt>
                      <c:pt idx="18">
                        <c:v>211154</c:v>
                      </c:pt>
                      <c:pt idx="19">
                        <c:v>213240</c:v>
                      </c:pt>
                      <c:pt idx="20">
                        <c:v>215366</c:v>
                      </c:pt>
                    </c:numCache>
                  </c:numRef>
                </c:val>
                <c:smooth val="0"/>
                <c:extLst>
                  <c:ext xmlns:c16="http://schemas.microsoft.com/office/drawing/2014/chart" uri="{C3380CC4-5D6E-409C-BE32-E72D297353CC}">
                    <c16:uniqueId val="{00000005-2340-4032-A949-5CA31BD633E9}"/>
                  </c:ext>
                </c:extLst>
              </c15:ser>
            </c15:filteredLineSeries>
            <c15:filteredLineSeries>
              <c15:ser>
                <c:idx val="6"/>
                <c:order val="6"/>
                <c:tx>
                  <c:strRef>
                    <c:extLst>
                      <c:ext xmlns:c15="http://schemas.microsoft.com/office/drawing/2012/chart" uri="{02D57815-91ED-43cb-92C2-25804820EDAC}">
                        <c15:formulaRef>
                          <c15:sqref>Sheet1!$H$1</c15:sqref>
                        </c15:formulaRef>
                      </c:ext>
                    </c:extLst>
                    <c:strCache>
                      <c:ptCount val="1"/>
                      <c:pt idx="0">
                        <c:v>Parker</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c:ext xmlns:c15="http://schemas.microsoft.com/office/drawing/2012/chart" uri="{02D57815-91ED-43cb-92C2-25804820EDAC}">
                        <c15:formulaRef>
                          <c15:sqref>Sheet1!$A$2:$A$32</c15:sqref>
                        </c15:formulaRef>
                      </c:ext>
                    </c:extLst>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extLst>
                      <c:ext xmlns:c15="http://schemas.microsoft.com/office/drawing/2012/chart" uri="{02D57815-91ED-43cb-92C2-25804820EDAC}">
                        <c15:formulaRef>
                          <c15:sqref>Sheet1!$H$2:$H$32</c15:sqref>
                        </c15:formulaRef>
                      </c:ext>
                    </c:extLst>
                    <c:numCache>
                      <c:formatCode>#,##0</c:formatCode>
                      <c:ptCount val="21"/>
                      <c:pt idx="0">
                        <c:v>135621</c:v>
                      </c:pt>
                      <c:pt idx="1">
                        <c:v>137707</c:v>
                      </c:pt>
                      <c:pt idx="2">
                        <c:v>139853</c:v>
                      </c:pt>
                      <c:pt idx="3">
                        <c:v>142025</c:v>
                      </c:pt>
                      <c:pt idx="4">
                        <c:v>144207</c:v>
                      </c:pt>
                      <c:pt idx="5">
                        <c:v>146415</c:v>
                      </c:pt>
                      <c:pt idx="6">
                        <c:v>148610</c:v>
                      </c:pt>
                      <c:pt idx="7">
                        <c:v>150785</c:v>
                      </c:pt>
                      <c:pt idx="8">
                        <c:v>152971</c:v>
                      </c:pt>
                      <c:pt idx="9">
                        <c:v>155173</c:v>
                      </c:pt>
                      <c:pt idx="10">
                        <c:v>157333</c:v>
                      </c:pt>
                      <c:pt idx="11">
                        <c:v>159483</c:v>
                      </c:pt>
                      <c:pt idx="12">
                        <c:v>161582</c:v>
                      </c:pt>
                      <c:pt idx="13">
                        <c:v>163629</c:v>
                      </c:pt>
                      <c:pt idx="14">
                        <c:v>165641</c:v>
                      </c:pt>
                      <c:pt idx="15">
                        <c:v>167589</c:v>
                      </c:pt>
                      <c:pt idx="16">
                        <c:v>169505</c:v>
                      </c:pt>
                      <c:pt idx="17">
                        <c:v>171371</c:v>
                      </c:pt>
                      <c:pt idx="18">
                        <c:v>173201</c:v>
                      </c:pt>
                      <c:pt idx="19">
                        <c:v>175030</c:v>
                      </c:pt>
                      <c:pt idx="20">
                        <c:v>176825</c:v>
                      </c:pt>
                    </c:numCache>
                  </c:numRef>
                </c:val>
                <c:smooth val="0"/>
                <c:extLst>
                  <c:ext xmlns:c16="http://schemas.microsoft.com/office/drawing/2014/chart" uri="{C3380CC4-5D6E-409C-BE32-E72D297353CC}">
                    <c16:uniqueId val="{00000006-2340-4032-A949-5CA31BD633E9}"/>
                  </c:ext>
                </c:extLst>
              </c15:ser>
            </c15:filteredLineSeries>
            <c15:filteredLineSeries>
              <c15:ser>
                <c:idx val="7"/>
                <c:order val="7"/>
                <c:tx>
                  <c:strRef>
                    <c:extLst>
                      <c:ext xmlns:c15="http://schemas.microsoft.com/office/drawing/2012/chart" uri="{02D57815-91ED-43cb-92C2-25804820EDAC}">
                        <c15:formulaRef>
                          <c15:sqref>Sheet1!$I$1</c15:sqref>
                        </c15:formulaRef>
                      </c:ext>
                    </c:extLst>
                    <c:strCache>
                      <c:ptCount val="1"/>
                      <c:pt idx="0">
                        <c:v>Kaufman</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extLst>
                      <c:ext xmlns:c15="http://schemas.microsoft.com/office/drawing/2012/chart" uri="{02D57815-91ED-43cb-92C2-25804820EDAC}">
                        <c15:formulaRef>
                          <c15:sqref>Sheet1!$A$2:$A$32</c15:sqref>
                        </c15:formulaRef>
                      </c:ext>
                    </c:extLst>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extLst>
                      <c:ext xmlns:c15="http://schemas.microsoft.com/office/drawing/2012/chart" uri="{02D57815-91ED-43cb-92C2-25804820EDAC}">
                        <c15:formulaRef>
                          <c15:sqref>Sheet1!$I$2:$I$32</c15:sqref>
                        </c15:formulaRef>
                      </c:ext>
                    </c:extLst>
                    <c:numCache>
                      <c:formatCode>#,##0</c:formatCode>
                      <c:ptCount val="21"/>
                      <c:pt idx="0">
                        <c:v>125134</c:v>
                      </c:pt>
                      <c:pt idx="1">
                        <c:v>127644</c:v>
                      </c:pt>
                      <c:pt idx="2">
                        <c:v>130210</c:v>
                      </c:pt>
                      <c:pt idx="3">
                        <c:v>132834</c:v>
                      </c:pt>
                      <c:pt idx="4">
                        <c:v>135511</c:v>
                      </c:pt>
                      <c:pt idx="5">
                        <c:v>138252</c:v>
                      </c:pt>
                      <c:pt idx="6">
                        <c:v>141038</c:v>
                      </c:pt>
                      <c:pt idx="7">
                        <c:v>143894</c:v>
                      </c:pt>
                      <c:pt idx="8">
                        <c:v>146774</c:v>
                      </c:pt>
                      <c:pt idx="9">
                        <c:v>149705</c:v>
                      </c:pt>
                      <c:pt idx="10">
                        <c:v>152682</c:v>
                      </c:pt>
                      <c:pt idx="11">
                        <c:v>155723</c:v>
                      </c:pt>
                      <c:pt idx="12">
                        <c:v>158757</c:v>
                      </c:pt>
                      <c:pt idx="13">
                        <c:v>161817</c:v>
                      </c:pt>
                      <c:pt idx="14">
                        <c:v>164890</c:v>
                      </c:pt>
                      <c:pt idx="15">
                        <c:v>167957</c:v>
                      </c:pt>
                      <c:pt idx="16">
                        <c:v>171081</c:v>
                      </c:pt>
                      <c:pt idx="17">
                        <c:v>174220</c:v>
                      </c:pt>
                      <c:pt idx="18">
                        <c:v>177379</c:v>
                      </c:pt>
                      <c:pt idx="19">
                        <c:v>180594</c:v>
                      </c:pt>
                      <c:pt idx="20">
                        <c:v>183788</c:v>
                      </c:pt>
                    </c:numCache>
                  </c:numRef>
                </c:val>
                <c:smooth val="0"/>
                <c:extLst>
                  <c:ext xmlns:c16="http://schemas.microsoft.com/office/drawing/2014/chart" uri="{C3380CC4-5D6E-409C-BE32-E72D297353CC}">
                    <c16:uniqueId val="{00000007-2340-4032-A949-5CA31BD633E9}"/>
                  </c:ext>
                </c:extLst>
              </c15:ser>
            </c15:filteredLineSeries>
            <c15:filteredLineSeries>
              <c15:ser>
                <c:idx val="8"/>
                <c:order val="8"/>
                <c:tx>
                  <c:strRef>
                    <c:extLst>
                      <c:ext xmlns:c15="http://schemas.microsoft.com/office/drawing/2012/chart" uri="{02D57815-91ED-43cb-92C2-25804820EDAC}">
                        <c15:formulaRef>
                          <c15:sqref>Sheet1!$J$1</c15:sqref>
                        </c15:formulaRef>
                      </c:ext>
                    </c:extLst>
                    <c:strCache>
                      <c:ptCount val="1"/>
                      <c:pt idx="0">
                        <c:v>Rockwall</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c:ext xmlns:c15="http://schemas.microsoft.com/office/drawing/2012/chart" uri="{02D57815-91ED-43cb-92C2-25804820EDAC}">
                        <c15:formulaRef>
                          <c15:sqref>Sheet1!$A$2:$A$32</c15:sqref>
                        </c15:formulaRef>
                      </c:ext>
                    </c:extLst>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extLst>
                      <c:ext xmlns:c15="http://schemas.microsoft.com/office/drawing/2012/chart" uri="{02D57815-91ED-43cb-92C2-25804820EDAC}">
                        <c15:formulaRef>
                          <c15:sqref>Sheet1!$J$2:$J$32</c15:sqref>
                        </c15:formulaRef>
                      </c:ext>
                    </c:extLst>
                    <c:numCache>
                      <c:formatCode>#,##0</c:formatCode>
                      <c:ptCount val="21"/>
                      <c:pt idx="0">
                        <c:v>102243</c:v>
                      </c:pt>
                      <c:pt idx="1">
                        <c:v>104969</c:v>
                      </c:pt>
                      <c:pt idx="2">
                        <c:v>107826</c:v>
                      </c:pt>
                      <c:pt idx="3">
                        <c:v>110757</c:v>
                      </c:pt>
                      <c:pt idx="4">
                        <c:v>113802</c:v>
                      </c:pt>
                      <c:pt idx="5">
                        <c:v>116952</c:v>
                      </c:pt>
                      <c:pt idx="6">
                        <c:v>120207</c:v>
                      </c:pt>
                      <c:pt idx="7">
                        <c:v>123538</c:v>
                      </c:pt>
                      <c:pt idx="8">
                        <c:v>127000</c:v>
                      </c:pt>
                      <c:pt idx="9">
                        <c:v>130524</c:v>
                      </c:pt>
                      <c:pt idx="10">
                        <c:v>134114</c:v>
                      </c:pt>
                      <c:pt idx="11">
                        <c:v>137784</c:v>
                      </c:pt>
                      <c:pt idx="12">
                        <c:v>141500</c:v>
                      </c:pt>
                      <c:pt idx="13">
                        <c:v>145223</c:v>
                      </c:pt>
                      <c:pt idx="14">
                        <c:v>148993</c:v>
                      </c:pt>
                      <c:pt idx="15">
                        <c:v>152805</c:v>
                      </c:pt>
                      <c:pt idx="16">
                        <c:v>156621</c:v>
                      </c:pt>
                      <c:pt idx="17">
                        <c:v>160448</c:v>
                      </c:pt>
                      <c:pt idx="18">
                        <c:v>164265</c:v>
                      </c:pt>
                      <c:pt idx="19">
                        <c:v>168103</c:v>
                      </c:pt>
                      <c:pt idx="20">
                        <c:v>171936</c:v>
                      </c:pt>
                    </c:numCache>
                  </c:numRef>
                </c:val>
                <c:smooth val="0"/>
                <c:extLst>
                  <c:ext xmlns:c16="http://schemas.microsoft.com/office/drawing/2014/chart" uri="{C3380CC4-5D6E-409C-BE32-E72D297353CC}">
                    <c16:uniqueId val="{00000008-2340-4032-A949-5CA31BD633E9}"/>
                  </c:ext>
                </c:extLst>
              </c15:ser>
            </c15:filteredLineSeries>
            <c15:filteredLineSeries>
              <c15:ser>
                <c:idx val="9"/>
                <c:order val="9"/>
                <c:tx>
                  <c:strRef>
                    <c:extLst>
                      <c:ext xmlns:c15="http://schemas.microsoft.com/office/drawing/2012/chart" uri="{02D57815-91ED-43cb-92C2-25804820EDAC}">
                        <c15:formulaRef>
                          <c15:sqref>Sheet1!$K$1</c15:sqref>
                        </c15:formulaRef>
                      </c:ext>
                    </c:extLst>
                    <c:strCache>
                      <c:ptCount val="1"/>
                      <c:pt idx="0">
                        <c:v>Wise</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extLst>
                      <c:ext xmlns:c15="http://schemas.microsoft.com/office/drawing/2012/chart" uri="{02D57815-91ED-43cb-92C2-25804820EDAC}">
                        <c15:formulaRef>
                          <c15:sqref>Sheet1!$A$2:$A$32</c15:sqref>
                        </c15:formulaRef>
                      </c:ext>
                    </c:extLst>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extLst>
                      <c:ext xmlns:c15="http://schemas.microsoft.com/office/drawing/2012/chart" uri="{02D57815-91ED-43cb-92C2-25804820EDAC}">
                        <c15:formulaRef>
                          <c15:sqref>Sheet1!$K$2:$K$32</c15:sqref>
                        </c15:formulaRef>
                      </c:ext>
                    </c:extLst>
                    <c:numCache>
                      <c:formatCode>#,##0</c:formatCode>
                      <c:ptCount val="21"/>
                      <c:pt idx="0">
                        <c:v>65807</c:v>
                      </c:pt>
                      <c:pt idx="1">
                        <c:v>66500</c:v>
                      </c:pt>
                      <c:pt idx="2">
                        <c:v>67160</c:v>
                      </c:pt>
                      <c:pt idx="3">
                        <c:v>67825</c:v>
                      </c:pt>
                      <c:pt idx="4">
                        <c:v>68481</c:v>
                      </c:pt>
                      <c:pt idx="5">
                        <c:v>69101</c:v>
                      </c:pt>
                      <c:pt idx="6">
                        <c:v>69717</c:v>
                      </c:pt>
                      <c:pt idx="7">
                        <c:v>70286</c:v>
                      </c:pt>
                      <c:pt idx="8">
                        <c:v>70840</c:v>
                      </c:pt>
                      <c:pt idx="9">
                        <c:v>71384</c:v>
                      </c:pt>
                      <c:pt idx="10">
                        <c:v>71909</c:v>
                      </c:pt>
                      <c:pt idx="11">
                        <c:v>72411</c:v>
                      </c:pt>
                      <c:pt idx="12">
                        <c:v>72872</c:v>
                      </c:pt>
                      <c:pt idx="13">
                        <c:v>73312</c:v>
                      </c:pt>
                      <c:pt idx="14">
                        <c:v>73701</c:v>
                      </c:pt>
                      <c:pt idx="15">
                        <c:v>74055</c:v>
                      </c:pt>
                      <c:pt idx="16">
                        <c:v>74384</c:v>
                      </c:pt>
                      <c:pt idx="17">
                        <c:v>74696</c:v>
                      </c:pt>
                      <c:pt idx="18">
                        <c:v>74961</c:v>
                      </c:pt>
                      <c:pt idx="19">
                        <c:v>75220</c:v>
                      </c:pt>
                      <c:pt idx="20">
                        <c:v>75458</c:v>
                      </c:pt>
                    </c:numCache>
                  </c:numRef>
                </c:val>
                <c:smooth val="0"/>
                <c:extLst>
                  <c:ext xmlns:c16="http://schemas.microsoft.com/office/drawing/2014/chart" uri="{C3380CC4-5D6E-409C-BE32-E72D297353CC}">
                    <c16:uniqueId val="{00000009-2340-4032-A949-5CA31BD633E9}"/>
                  </c:ext>
                </c:extLst>
              </c15:ser>
            </c15:filteredLineSeries>
            <c15:filteredLineSeries>
              <c15:ser>
                <c:idx val="10"/>
                <c:order val="10"/>
                <c:tx>
                  <c:strRef>
                    <c:extLst>
                      <c:ext xmlns:c15="http://schemas.microsoft.com/office/drawing/2012/chart" uri="{02D57815-91ED-43cb-92C2-25804820EDAC}">
                        <c15:formulaRef>
                          <c15:sqref>Sheet1!$L$1</c15:sqref>
                        </c15:formulaRef>
                      </c:ext>
                    </c:extLst>
                    <c:strCache>
                      <c:ptCount val="1"/>
                      <c:pt idx="0">
                        <c:v>Hood</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extLst>
                      <c:ext xmlns:c15="http://schemas.microsoft.com/office/drawing/2012/chart" uri="{02D57815-91ED-43cb-92C2-25804820EDAC}">
                        <c15:formulaRef>
                          <c15:sqref>Sheet1!$A$2:$A$32</c15:sqref>
                        </c15:formulaRef>
                      </c:ext>
                    </c:extLst>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extLst>
                      <c:ext xmlns:c15="http://schemas.microsoft.com/office/drawing/2012/chart" uri="{02D57815-91ED-43cb-92C2-25804820EDAC}">
                        <c15:formulaRef>
                          <c15:sqref>Sheet1!$L$2:$L$32</c15:sqref>
                        </c15:formulaRef>
                      </c:ext>
                    </c:extLst>
                    <c:numCache>
                      <c:formatCode>#,##0</c:formatCode>
                      <c:ptCount val="21"/>
                      <c:pt idx="0">
                        <c:v>58643</c:v>
                      </c:pt>
                      <c:pt idx="1">
                        <c:v>59402</c:v>
                      </c:pt>
                      <c:pt idx="2">
                        <c:v>60158</c:v>
                      </c:pt>
                      <c:pt idx="3">
                        <c:v>60915</c:v>
                      </c:pt>
                      <c:pt idx="4">
                        <c:v>61659</c:v>
                      </c:pt>
                      <c:pt idx="5">
                        <c:v>62404</c:v>
                      </c:pt>
                      <c:pt idx="6">
                        <c:v>63144</c:v>
                      </c:pt>
                      <c:pt idx="7">
                        <c:v>63906</c:v>
                      </c:pt>
                      <c:pt idx="8">
                        <c:v>64667</c:v>
                      </c:pt>
                      <c:pt idx="9">
                        <c:v>65424</c:v>
                      </c:pt>
                      <c:pt idx="10">
                        <c:v>66206</c:v>
                      </c:pt>
                      <c:pt idx="11">
                        <c:v>66961</c:v>
                      </c:pt>
                      <c:pt idx="12">
                        <c:v>67695</c:v>
                      </c:pt>
                      <c:pt idx="13">
                        <c:v>68446</c:v>
                      </c:pt>
                      <c:pt idx="14">
                        <c:v>69176</c:v>
                      </c:pt>
                      <c:pt idx="15">
                        <c:v>69917</c:v>
                      </c:pt>
                      <c:pt idx="16">
                        <c:v>70640</c:v>
                      </c:pt>
                      <c:pt idx="17">
                        <c:v>71370</c:v>
                      </c:pt>
                      <c:pt idx="18">
                        <c:v>72095</c:v>
                      </c:pt>
                      <c:pt idx="19">
                        <c:v>72842</c:v>
                      </c:pt>
                      <c:pt idx="20">
                        <c:v>73586</c:v>
                      </c:pt>
                    </c:numCache>
                  </c:numRef>
                </c:val>
                <c:smooth val="0"/>
                <c:extLst>
                  <c:ext xmlns:c16="http://schemas.microsoft.com/office/drawing/2014/chart" uri="{C3380CC4-5D6E-409C-BE32-E72D297353CC}">
                    <c16:uniqueId val="{0000000A-2340-4032-A949-5CA31BD633E9}"/>
                  </c:ext>
                </c:extLst>
              </c15:ser>
            </c15:filteredLineSeries>
          </c:ext>
        </c:extLst>
      </c:lineChart>
      <c:catAx>
        <c:axId val="701758895"/>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3937599"/>
        <c:crosses val="autoZero"/>
        <c:auto val="1"/>
        <c:lblAlgn val="ctr"/>
        <c:lblOffset val="100"/>
        <c:noMultiLvlLbl val="0"/>
      </c:catAx>
      <c:valAx>
        <c:axId val="7139375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1758895"/>
        <c:crosses val="autoZero"/>
        <c:crossBetween val="between"/>
      </c:valAx>
      <c:spPr>
        <a:noFill/>
        <a:ln>
          <a:noFill/>
        </a:ln>
        <a:effectLst/>
      </c:spPr>
    </c:plotArea>
    <c:legend>
      <c:legendPos val="r"/>
      <c:layout>
        <c:manualLayout>
          <c:xMode val="edge"/>
          <c:yMode val="edge"/>
          <c:x val="0.88715612696850399"/>
          <c:y val="0.12282522620415683"/>
          <c:w val="0.10346887303149606"/>
          <c:h val="0.473099380345756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4"/>
          <c:order val="4"/>
          <c:tx>
            <c:strRef>
              <c:f>Sheet1!$F$1</c:f>
              <c:strCache>
                <c:ptCount val="1"/>
                <c:pt idx="0">
                  <c:v>Ellis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Sheet1!$A$2:$A$32</c:f>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Sheet1!$F$2:$F$32</c:f>
              <c:numCache>
                <c:formatCode>#,##0</c:formatCode>
                <c:ptCount val="21"/>
                <c:pt idx="0">
                  <c:v>177721</c:v>
                </c:pt>
                <c:pt idx="1">
                  <c:v>180752</c:v>
                </c:pt>
                <c:pt idx="2">
                  <c:v>183842</c:v>
                </c:pt>
                <c:pt idx="3">
                  <c:v>187001</c:v>
                </c:pt>
                <c:pt idx="4">
                  <c:v>190181</c:v>
                </c:pt>
                <c:pt idx="5">
                  <c:v>193386</c:v>
                </c:pt>
                <c:pt idx="6">
                  <c:v>196621</c:v>
                </c:pt>
                <c:pt idx="7">
                  <c:v>199885</c:v>
                </c:pt>
                <c:pt idx="8">
                  <c:v>203124</c:v>
                </c:pt>
                <c:pt idx="9">
                  <c:v>206343</c:v>
                </c:pt>
                <c:pt idx="10">
                  <c:v>209581</c:v>
                </c:pt>
                <c:pt idx="11">
                  <c:v>212767</c:v>
                </c:pt>
                <c:pt idx="12">
                  <c:v>215926</c:v>
                </c:pt>
                <c:pt idx="13">
                  <c:v>219045</c:v>
                </c:pt>
                <c:pt idx="14">
                  <c:v>222133</c:v>
                </c:pt>
                <c:pt idx="15">
                  <c:v>225187</c:v>
                </c:pt>
                <c:pt idx="16">
                  <c:v>228212</c:v>
                </c:pt>
                <c:pt idx="17">
                  <c:v>231195</c:v>
                </c:pt>
                <c:pt idx="18">
                  <c:v>234164</c:v>
                </c:pt>
                <c:pt idx="19">
                  <c:v>237075</c:v>
                </c:pt>
                <c:pt idx="20">
                  <c:v>239960</c:v>
                </c:pt>
              </c:numCache>
            </c:numRef>
          </c:val>
          <c:smooth val="0"/>
          <c:extLst>
            <c:ext xmlns:c16="http://schemas.microsoft.com/office/drawing/2014/chart" uri="{C3380CC4-5D6E-409C-BE32-E72D297353CC}">
              <c16:uniqueId val="{00000004-2340-4032-A949-5CA31BD633E9}"/>
            </c:ext>
          </c:extLst>
        </c:ser>
        <c:ser>
          <c:idx val="5"/>
          <c:order val="5"/>
          <c:tx>
            <c:strRef>
              <c:f>Sheet1!$G$1</c:f>
              <c:strCache>
                <c:ptCount val="1"/>
                <c:pt idx="0">
                  <c:v>Johnson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Sheet1!$A$2:$A$32</c:f>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Sheet1!$G$2:$G$32</c:f>
              <c:numCache>
                <c:formatCode>#,##0</c:formatCode>
                <c:ptCount val="21"/>
                <c:pt idx="0">
                  <c:v>171701</c:v>
                </c:pt>
                <c:pt idx="1">
                  <c:v>173888</c:v>
                </c:pt>
                <c:pt idx="2">
                  <c:v>176087</c:v>
                </c:pt>
                <c:pt idx="3">
                  <c:v>178297</c:v>
                </c:pt>
                <c:pt idx="4">
                  <c:v>180523</c:v>
                </c:pt>
                <c:pt idx="5">
                  <c:v>182787</c:v>
                </c:pt>
                <c:pt idx="6">
                  <c:v>185069</c:v>
                </c:pt>
                <c:pt idx="7">
                  <c:v>187355</c:v>
                </c:pt>
                <c:pt idx="8">
                  <c:v>189621</c:v>
                </c:pt>
                <c:pt idx="9">
                  <c:v>191888</c:v>
                </c:pt>
                <c:pt idx="10">
                  <c:v>194098</c:v>
                </c:pt>
                <c:pt idx="11">
                  <c:v>196289</c:v>
                </c:pt>
                <c:pt idx="12">
                  <c:v>198470</c:v>
                </c:pt>
                <c:pt idx="13">
                  <c:v>200628</c:v>
                </c:pt>
                <c:pt idx="14">
                  <c:v>202750</c:v>
                </c:pt>
                <c:pt idx="15">
                  <c:v>204870</c:v>
                </c:pt>
                <c:pt idx="16">
                  <c:v>206987</c:v>
                </c:pt>
                <c:pt idx="17">
                  <c:v>209056</c:v>
                </c:pt>
                <c:pt idx="18">
                  <c:v>211154</c:v>
                </c:pt>
                <c:pt idx="19">
                  <c:v>213240</c:v>
                </c:pt>
                <c:pt idx="20">
                  <c:v>215366</c:v>
                </c:pt>
              </c:numCache>
            </c:numRef>
          </c:val>
          <c:smooth val="0"/>
          <c:extLst>
            <c:ext xmlns:c16="http://schemas.microsoft.com/office/drawing/2014/chart" uri="{C3380CC4-5D6E-409C-BE32-E72D297353CC}">
              <c16:uniqueId val="{00000005-2340-4032-A949-5CA31BD633E9}"/>
            </c:ext>
          </c:extLst>
        </c:ser>
        <c:ser>
          <c:idx val="6"/>
          <c:order val="6"/>
          <c:tx>
            <c:strRef>
              <c:f>Sheet1!$H$1</c:f>
              <c:strCache>
                <c:ptCount val="1"/>
                <c:pt idx="0">
                  <c:v>Parker</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f>Sheet1!$A$2:$A$32</c:f>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Sheet1!$H$2:$H$32</c:f>
              <c:numCache>
                <c:formatCode>#,##0</c:formatCode>
                <c:ptCount val="21"/>
                <c:pt idx="0">
                  <c:v>135621</c:v>
                </c:pt>
                <c:pt idx="1">
                  <c:v>137707</c:v>
                </c:pt>
                <c:pt idx="2">
                  <c:v>139853</c:v>
                </c:pt>
                <c:pt idx="3">
                  <c:v>142025</c:v>
                </c:pt>
                <c:pt idx="4">
                  <c:v>144207</c:v>
                </c:pt>
                <c:pt idx="5">
                  <c:v>146415</c:v>
                </c:pt>
                <c:pt idx="6">
                  <c:v>148610</c:v>
                </c:pt>
                <c:pt idx="7">
                  <c:v>150785</c:v>
                </c:pt>
                <c:pt idx="8">
                  <c:v>152971</c:v>
                </c:pt>
                <c:pt idx="9">
                  <c:v>155173</c:v>
                </c:pt>
                <c:pt idx="10">
                  <c:v>157333</c:v>
                </c:pt>
                <c:pt idx="11">
                  <c:v>159483</c:v>
                </c:pt>
                <c:pt idx="12">
                  <c:v>161582</c:v>
                </c:pt>
                <c:pt idx="13">
                  <c:v>163629</c:v>
                </c:pt>
                <c:pt idx="14">
                  <c:v>165641</c:v>
                </c:pt>
                <c:pt idx="15">
                  <c:v>167589</c:v>
                </c:pt>
                <c:pt idx="16">
                  <c:v>169505</c:v>
                </c:pt>
                <c:pt idx="17">
                  <c:v>171371</c:v>
                </c:pt>
                <c:pt idx="18">
                  <c:v>173201</c:v>
                </c:pt>
                <c:pt idx="19">
                  <c:v>175030</c:v>
                </c:pt>
                <c:pt idx="20">
                  <c:v>176825</c:v>
                </c:pt>
              </c:numCache>
            </c:numRef>
          </c:val>
          <c:smooth val="0"/>
          <c:extLst>
            <c:ext xmlns:c16="http://schemas.microsoft.com/office/drawing/2014/chart" uri="{C3380CC4-5D6E-409C-BE32-E72D297353CC}">
              <c16:uniqueId val="{00000006-2340-4032-A949-5CA31BD633E9}"/>
            </c:ext>
          </c:extLst>
        </c:ser>
        <c:ser>
          <c:idx val="7"/>
          <c:order val="7"/>
          <c:tx>
            <c:strRef>
              <c:f>Sheet1!$I$1</c:f>
              <c:strCache>
                <c:ptCount val="1"/>
                <c:pt idx="0">
                  <c:v>Kaufman</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Sheet1!$A$2:$A$32</c:f>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Sheet1!$I$2:$I$32</c:f>
              <c:numCache>
                <c:formatCode>#,##0</c:formatCode>
                <c:ptCount val="21"/>
                <c:pt idx="0">
                  <c:v>125134</c:v>
                </c:pt>
                <c:pt idx="1">
                  <c:v>127644</c:v>
                </c:pt>
                <c:pt idx="2">
                  <c:v>130210</c:v>
                </c:pt>
                <c:pt idx="3">
                  <c:v>132834</c:v>
                </c:pt>
                <c:pt idx="4">
                  <c:v>135511</c:v>
                </c:pt>
                <c:pt idx="5">
                  <c:v>138252</c:v>
                </c:pt>
                <c:pt idx="6">
                  <c:v>141038</c:v>
                </c:pt>
                <c:pt idx="7">
                  <c:v>143894</c:v>
                </c:pt>
                <c:pt idx="8">
                  <c:v>146774</c:v>
                </c:pt>
                <c:pt idx="9">
                  <c:v>149705</c:v>
                </c:pt>
                <c:pt idx="10">
                  <c:v>152682</c:v>
                </c:pt>
                <c:pt idx="11">
                  <c:v>155723</c:v>
                </c:pt>
                <c:pt idx="12">
                  <c:v>158757</c:v>
                </c:pt>
                <c:pt idx="13">
                  <c:v>161817</c:v>
                </c:pt>
                <c:pt idx="14">
                  <c:v>164890</c:v>
                </c:pt>
                <c:pt idx="15">
                  <c:v>167957</c:v>
                </c:pt>
                <c:pt idx="16">
                  <c:v>171081</c:v>
                </c:pt>
                <c:pt idx="17">
                  <c:v>174220</c:v>
                </c:pt>
                <c:pt idx="18">
                  <c:v>177379</c:v>
                </c:pt>
                <c:pt idx="19">
                  <c:v>180594</c:v>
                </c:pt>
                <c:pt idx="20">
                  <c:v>183788</c:v>
                </c:pt>
              </c:numCache>
            </c:numRef>
          </c:val>
          <c:smooth val="0"/>
          <c:extLst>
            <c:ext xmlns:c16="http://schemas.microsoft.com/office/drawing/2014/chart" uri="{C3380CC4-5D6E-409C-BE32-E72D297353CC}">
              <c16:uniqueId val="{00000007-2340-4032-A949-5CA31BD633E9}"/>
            </c:ext>
          </c:extLst>
        </c:ser>
        <c:ser>
          <c:idx val="8"/>
          <c:order val="8"/>
          <c:tx>
            <c:strRef>
              <c:f>Sheet1!$J$1</c:f>
              <c:strCache>
                <c:ptCount val="1"/>
                <c:pt idx="0">
                  <c:v>Rockwall</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f>Sheet1!$A$2:$A$32</c:f>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Sheet1!$J$2:$J$32</c:f>
              <c:numCache>
                <c:formatCode>#,##0</c:formatCode>
                <c:ptCount val="21"/>
                <c:pt idx="0">
                  <c:v>102243</c:v>
                </c:pt>
                <c:pt idx="1">
                  <c:v>104969</c:v>
                </c:pt>
                <c:pt idx="2">
                  <c:v>107826</c:v>
                </c:pt>
                <c:pt idx="3">
                  <c:v>110757</c:v>
                </c:pt>
                <c:pt idx="4">
                  <c:v>113802</c:v>
                </c:pt>
                <c:pt idx="5">
                  <c:v>116952</c:v>
                </c:pt>
                <c:pt idx="6">
                  <c:v>120207</c:v>
                </c:pt>
                <c:pt idx="7">
                  <c:v>123538</c:v>
                </c:pt>
                <c:pt idx="8">
                  <c:v>127000</c:v>
                </c:pt>
                <c:pt idx="9">
                  <c:v>130524</c:v>
                </c:pt>
                <c:pt idx="10">
                  <c:v>134114</c:v>
                </c:pt>
                <c:pt idx="11">
                  <c:v>137784</c:v>
                </c:pt>
                <c:pt idx="12">
                  <c:v>141500</c:v>
                </c:pt>
                <c:pt idx="13">
                  <c:v>145223</c:v>
                </c:pt>
                <c:pt idx="14">
                  <c:v>148993</c:v>
                </c:pt>
                <c:pt idx="15">
                  <c:v>152805</c:v>
                </c:pt>
                <c:pt idx="16">
                  <c:v>156621</c:v>
                </c:pt>
                <c:pt idx="17">
                  <c:v>160448</c:v>
                </c:pt>
                <c:pt idx="18">
                  <c:v>164265</c:v>
                </c:pt>
                <c:pt idx="19">
                  <c:v>168103</c:v>
                </c:pt>
                <c:pt idx="20">
                  <c:v>171936</c:v>
                </c:pt>
              </c:numCache>
            </c:numRef>
          </c:val>
          <c:smooth val="0"/>
          <c:extLst>
            <c:ext xmlns:c16="http://schemas.microsoft.com/office/drawing/2014/chart" uri="{C3380CC4-5D6E-409C-BE32-E72D297353CC}">
              <c16:uniqueId val="{00000008-2340-4032-A949-5CA31BD633E9}"/>
            </c:ext>
          </c:extLst>
        </c:ser>
        <c:ser>
          <c:idx val="9"/>
          <c:order val="9"/>
          <c:tx>
            <c:strRef>
              <c:f>Sheet1!$K$1</c:f>
              <c:strCache>
                <c:ptCount val="1"/>
                <c:pt idx="0">
                  <c:v>Wise</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f>Sheet1!$A$2:$A$32</c:f>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Sheet1!$K$2:$K$32</c:f>
              <c:numCache>
                <c:formatCode>#,##0</c:formatCode>
                <c:ptCount val="21"/>
                <c:pt idx="0">
                  <c:v>65807</c:v>
                </c:pt>
                <c:pt idx="1">
                  <c:v>66500</c:v>
                </c:pt>
                <c:pt idx="2">
                  <c:v>67160</c:v>
                </c:pt>
                <c:pt idx="3">
                  <c:v>67825</c:v>
                </c:pt>
                <c:pt idx="4">
                  <c:v>68481</c:v>
                </c:pt>
                <c:pt idx="5">
                  <c:v>69101</c:v>
                </c:pt>
                <c:pt idx="6">
                  <c:v>69717</c:v>
                </c:pt>
                <c:pt idx="7">
                  <c:v>70286</c:v>
                </c:pt>
                <c:pt idx="8">
                  <c:v>70840</c:v>
                </c:pt>
                <c:pt idx="9">
                  <c:v>71384</c:v>
                </c:pt>
                <c:pt idx="10">
                  <c:v>71909</c:v>
                </c:pt>
                <c:pt idx="11">
                  <c:v>72411</c:v>
                </c:pt>
                <c:pt idx="12">
                  <c:v>72872</c:v>
                </c:pt>
                <c:pt idx="13">
                  <c:v>73312</c:v>
                </c:pt>
                <c:pt idx="14">
                  <c:v>73701</c:v>
                </c:pt>
                <c:pt idx="15">
                  <c:v>74055</c:v>
                </c:pt>
                <c:pt idx="16">
                  <c:v>74384</c:v>
                </c:pt>
                <c:pt idx="17">
                  <c:v>74696</c:v>
                </c:pt>
                <c:pt idx="18">
                  <c:v>74961</c:v>
                </c:pt>
                <c:pt idx="19">
                  <c:v>75220</c:v>
                </c:pt>
                <c:pt idx="20">
                  <c:v>75458</c:v>
                </c:pt>
              </c:numCache>
            </c:numRef>
          </c:val>
          <c:smooth val="0"/>
          <c:extLst>
            <c:ext xmlns:c16="http://schemas.microsoft.com/office/drawing/2014/chart" uri="{C3380CC4-5D6E-409C-BE32-E72D297353CC}">
              <c16:uniqueId val="{00000009-2340-4032-A949-5CA31BD633E9}"/>
            </c:ext>
          </c:extLst>
        </c:ser>
        <c:ser>
          <c:idx val="10"/>
          <c:order val="10"/>
          <c:tx>
            <c:strRef>
              <c:f>Sheet1!$L$1</c:f>
              <c:strCache>
                <c:ptCount val="1"/>
                <c:pt idx="0">
                  <c:v>Hood</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f>Sheet1!$A$2:$A$32</c:f>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Sheet1!$L$2:$L$32</c:f>
              <c:numCache>
                <c:formatCode>#,##0</c:formatCode>
                <c:ptCount val="21"/>
                <c:pt idx="0">
                  <c:v>58643</c:v>
                </c:pt>
                <c:pt idx="1">
                  <c:v>59402</c:v>
                </c:pt>
                <c:pt idx="2">
                  <c:v>60158</c:v>
                </c:pt>
                <c:pt idx="3">
                  <c:v>60915</c:v>
                </c:pt>
                <c:pt idx="4">
                  <c:v>61659</c:v>
                </c:pt>
                <c:pt idx="5">
                  <c:v>62404</c:v>
                </c:pt>
                <c:pt idx="6">
                  <c:v>63144</c:v>
                </c:pt>
                <c:pt idx="7">
                  <c:v>63906</c:v>
                </c:pt>
                <c:pt idx="8">
                  <c:v>64667</c:v>
                </c:pt>
                <c:pt idx="9">
                  <c:v>65424</c:v>
                </c:pt>
                <c:pt idx="10">
                  <c:v>66206</c:v>
                </c:pt>
                <c:pt idx="11">
                  <c:v>66961</c:v>
                </c:pt>
                <c:pt idx="12">
                  <c:v>67695</c:v>
                </c:pt>
                <c:pt idx="13">
                  <c:v>68446</c:v>
                </c:pt>
                <c:pt idx="14">
                  <c:v>69176</c:v>
                </c:pt>
                <c:pt idx="15">
                  <c:v>69917</c:v>
                </c:pt>
                <c:pt idx="16">
                  <c:v>70640</c:v>
                </c:pt>
                <c:pt idx="17">
                  <c:v>71370</c:v>
                </c:pt>
                <c:pt idx="18">
                  <c:v>72095</c:v>
                </c:pt>
                <c:pt idx="19">
                  <c:v>72842</c:v>
                </c:pt>
                <c:pt idx="20">
                  <c:v>73586</c:v>
                </c:pt>
              </c:numCache>
            </c:numRef>
          </c:val>
          <c:smooth val="0"/>
          <c:extLst>
            <c:ext xmlns:c16="http://schemas.microsoft.com/office/drawing/2014/chart" uri="{C3380CC4-5D6E-409C-BE32-E72D297353CC}">
              <c16:uniqueId val="{0000000A-2340-4032-A949-5CA31BD633E9}"/>
            </c:ext>
          </c:extLst>
        </c:ser>
        <c:dLbls>
          <c:showLegendKey val="0"/>
          <c:showVal val="0"/>
          <c:showCatName val="0"/>
          <c:showSerName val="0"/>
          <c:showPercent val="0"/>
          <c:showBubbleSize val="0"/>
        </c:dLbls>
        <c:marker val="1"/>
        <c:smooth val="0"/>
        <c:axId val="701758895"/>
        <c:axId val="713937599"/>
        <c:extLst>
          <c:ext xmlns:c15="http://schemas.microsoft.com/office/drawing/2012/chart" uri="{02D57815-91ED-43cb-92C2-25804820EDAC}">
            <c15:filteredLineSeries>
              <c15:ser>
                <c:idx val="0"/>
                <c:order val="0"/>
                <c:tx>
                  <c:strRef>
                    <c:extLst>
                      <c:ext uri="{02D57815-91ED-43cb-92C2-25804820EDAC}">
                        <c15:formulaRef>
                          <c15:sqref>Sheet1!$B$1</c15:sqref>
                        </c15:formulaRef>
                      </c:ext>
                    </c:extLst>
                    <c:strCache>
                      <c:ptCount val="1"/>
                      <c:pt idx="0">
                        <c:v>Dallas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Sheet1!$A$2:$A$32</c15:sqref>
                        </c15:formulaRef>
                      </c:ext>
                    </c:extLst>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extLst>
                      <c:ext uri="{02D57815-91ED-43cb-92C2-25804820EDAC}">
                        <c15:formulaRef>
                          <c15:sqref>Sheet1!$B$2:$B$32</c15:sqref>
                        </c15:formulaRef>
                      </c:ext>
                    </c:extLst>
                    <c:numCache>
                      <c:formatCode>#,##0</c:formatCode>
                      <c:ptCount val="21"/>
                      <c:pt idx="0">
                        <c:v>2734111</c:v>
                      </c:pt>
                      <c:pt idx="1">
                        <c:v>2771223</c:v>
                      </c:pt>
                      <c:pt idx="2">
                        <c:v>2808441</c:v>
                      </c:pt>
                      <c:pt idx="3">
                        <c:v>2845619</c:v>
                      </c:pt>
                      <c:pt idx="4">
                        <c:v>2882853</c:v>
                      </c:pt>
                      <c:pt idx="5">
                        <c:v>2920069</c:v>
                      </c:pt>
                      <c:pt idx="6">
                        <c:v>2957275</c:v>
                      </c:pt>
                      <c:pt idx="7">
                        <c:v>2994576</c:v>
                      </c:pt>
                      <c:pt idx="8">
                        <c:v>3031975</c:v>
                      </c:pt>
                      <c:pt idx="9">
                        <c:v>3069250</c:v>
                      </c:pt>
                      <c:pt idx="10">
                        <c:v>3106298</c:v>
                      </c:pt>
                      <c:pt idx="11">
                        <c:v>3143315</c:v>
                      </c:pt>
                      <c:pt idx="12">
                        <c:v>3180295</c:v>
                      </c:pt>
                      <c:pt idx="13">
                        <c:v>3217341</c:v>
                      </c:pt>
                      <c:pt idx="14">
                        <c:v>3254525</c:v>
                      </c:pt>
                      <c:pt idx="15">
                        <c:v>3291862</c:v>
                      </c:pt>
                      <c:pt idx="16">
                        <c:v>3329444</c:v>
                      </c:pt>
                      <c:pt idx="17">
                        <c:v>3367145</c:v>
                      </c:pt>
                      <c:pt idx="18">
                        <c:v>3404939</c:v>
                      </c:pt>
                      <c:pt idx="19">
                        <c:v>3442910</c:v>
                      </c:pt>
                      <c:pt idx="20">
                        <c:v>3481006</c:v>
                      </c:pt>
                    </c:numCache>
                  </c:numRef>
                </c:val>
                <c:smooth val="0"/>
                <c:extLst>
                  <c:ext xmlns:c16="http://schemas.microsoft.com/office/drawing/2014/chart" uri="{C3380CC4-5D6E-409C-BE32-E72D297353CC}">
                    <c16:uniqueId val="{00000000-2340-4032-A949-5CA31BD633E9}"/>
                  </c:ext>
                </c:extLst>
              </c15:ser>
            </c15:filteredLineSeries>
            <c15:filteredLineSeries>
              <c15:ser>
                <c:idx val="1"/>
                <c:order val="1"/>
                <c:tx>
                  <c:strRef>
                    <c:extLst>
                      <c:ext xmlns:c15="http://schemas.microsoft.com/office/drawing/2012/chart" uri="{02D57815-91ED-43cb-92C2-25804820EDAC}">
                        <c15:formulaRef>
                          <c15:sqref>Sheet1!$C$1</c15:sqref>
                        </c15:formulaRef>
                      </c:ext>
                    </c:extLst>
                    <c:strCache>
                      <c:ptCount val="1"/>
                      <c:pt idx="0">
                        <c:v>Tarrant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c:ext xmlns:c15="http://schemas.microsoft.com/office/drawing/2012/chart" uri="{02D57815-91ED-43cb-92C2-25804820EDAC}">
                        <c15:formulaRef>
                          <c15:sqref>Sheet1!$A$2:$A$32</c15:sqref>
                        </c15:formulaRef>
                      </c:ext>
                    </c:extLst>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extLst>
                      <c:ext xmlns:c15="http://schemas.microsoft.com/office/drawing/2012/chart" uri="{02D57815-91ED-43cb-92C2-25804820EDAC}">
                        <c15:formulaRef>
                          <c15:sqref>Sheet1!$C$2:$C$32</c15:sqref>
                        </c15:formulaRef>
                      </c:ext>
                    </c:extLst>
                    <c:numCache>
                      <c:formatCode>#,##0</c:formatCode>
                      <c:ptCount val="21"/>
                      <c:pt idx="0">
                        <c:v>2143755</c:v>
                      </c:pt>
                      <c:pt idx="1">
                        <c:v>2178720</c:v>
                      </c:pt>
                      <c:pt idx="2">
                        <c:v>2214148</c:v>
                      </c:pt>
                      <c:pt idx="3">
                        <c:v>2249878</c:v>
                      </c:pt>
                      <c:pt idx="4">
                        <c:v>2285993</c:v>
                      </c:pt>
                      <c:pt idx="5">
                        <c:v>2322418</c:v>
                      </c:pt>
                      <c:pt idx="6">
                        <c:v>2359130</c:v>
                      </c:pt>
                      <c:pt idx="7">
                        <c:v>2395966</c:v>
                      </c:pt>
                      <c:pt idx="8">
                        <c:v>2432966</c:v>
                      </c:pt>
                      <c:pt idx="9">
                        <c:v>2470069</c:v>
                      </c:pt>
                      <c:pt idx="10">
                        <c:v>2507170</c:v>
                      </c:pt>
                      <c:pt idx="11">
                        <c:v>2544100</c:v>
                      </c:pt>
                      <c:pt idx="12">
                        <c:v>2580771</c:v>
                      </c:pt>
                      <c:pt idx="13">
                        <c:v>2617173</c:v>
                      </c:pt>
                      <c:pt idx="14">
                        <c:v>2653251</c:v>
                      </c:pt>
                      <c:pt idx="15">
                        <c:v>2689000</c:v>
                      </c:pt>
                      <c:pt idx="16">
                        <c:v>2724374</c:v>
                      </c:pt>
                      <c:pt idx="17">
                        <c:v>2759425</c:v>
                      </c:pt>
                      <c:pt idx="18">
                        <c:v>2794154</c:v>
                      </c:pt>
                      <c:pt idx="19">
                        <c:v>2828562</c:v>
                      </c:pt>
                      <c:pt idx="20">
                        <c:v>2862672</c:v>
                      </c:pt>
                    </c:numCache>
                  </c:numRef>
                </c:val>
                <c:smooth val="0"/>
                <c:extLst>
                  <c:ext xmlns:c16="http://schemas.microsoft.com/office/drawing/2014/chart" uri="{C3380CC4-5D6E-409C-BE32-E72D297353CC}">
                    <c16:uniqueId val="{00000001-2340-4032-A949-5CA31BD633E9}"/>
                  </c:ext>
                </c:extLst>
              </c15:ser>
            </c15:filteredLineSeries>
            <c15:filteredLineSeries>
              <c15:ser>
                <c:idx val="2"/>
                <c:order val="2"/>
                <c:tx>
                  <c:strRef>
                    <c:extLst>
                      <c:ext xmlns:c15="http://schemas.microsoft.com/office/drawing/2012/chart" uri="{02D57815-91ED-43cb-92C2-25804820EDAC}">
                        <c15:formulaRef>
                          <c15:sqref>Sheet1!$D$1</c15:sqref>
                        </c15:formulaRef>
                      </c:ext>
                    </c:extLst>
                    <c:strCache>
                      <c:ptCount val="1"/>
                      <c:pt idx="0">
                        <c:v>Collin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c:ext xmlns:c15="http://schemas.microsoft.com/office/drawing/2012/chart" uri="{02D57815-91ED-43cb-92C2-25804820EDAC}">
                        <c15:formulaRef>
                          <c15:sqref>Sheet1!$A$2:$A$32</c15:sqref>
                        </c15:formulaRef>
                      </c:ext>
                    </c:extLst>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extLst>
                      <c:ext xmlns:c15="http://schemas.microsoft.com/office/drawing/2012/chart" uri="{02D57815-91ED-43cb-92C2-25804820EDAC}">
                        <c15:formulaRef>
                          <c15:sqref>Sheet1!$D$2:$D$32</c15:sqref>
                        </c15:formulaRef>
                      </c:ext>
                    </c:extLst>
                    <c:numCache>
                      <c:formatCode>#,##0</c:formatCode>
                      <c:ptCount val="21"/>
                      <c:pt idx="0">
                        <c:v>1039369</c:v>
                      </c:pt>
                      <c:pt idx="1">
                        <c:v>1069017</c:v>
                      </c:pt>
                      <c:pt idx="2">
                        <c:v>1099759</c:v>
                      </c:pt>
                      <c:pt idx="3">
                        <c:v>1131673</c:v>
                      </c:pt>
                      <c:pt idx="4">
                        <c:v>1164788</c:v>
                      </c:pt>
                      <c:pt idx="5">
                        <c:v>1199276</c:v>
                      </c:pt>
                      <c:pt idx="6">
                        <c:v>1235095</c:v>
                      </c:pt>
                      <c:pt idx="7">
                        <c:v>1272231</c:v>
                      </c:pt>
                      <c:pt idx="8">
                        <c:v>1310701</c:v>
                      </c:pt>
                      <c:pt idx="9">
                        <c:v>1350426</c:v>
                      </c:pt>
                      <c:pt idx="10">
                        <c:v>1391461</c:v>
                      </c:pt>
                      <c:pt idx="11">
                        <c:v>1433774</c:v>
                      </c:pt>
                      <c:pt idx="12">
                        <c:v>1477338</c:v>
                      </c:pt>
                      <c:pt idx="13">
                        <c:v>1522144</c:v>
                      </c:pt>
                      <c:pt idx="14">
                        <c:v>1568070</c:v>
                      </c:pt>
                      <c:pt idx="15">
                        <c:v>1615166</c:v>
                      </c:pt>
                      <c:pt idx="16">
                        <c:v>1663363</c:v>
                      </c:pt>
                      <c:pt idx="17">
                        <c:v>1712597</c:v>
                      </c:pt>
                      <c:pt idx="18">
                        <c:v>1762918</c:v>
                      </c:pt>
                      <c:pt idx="19">
                        <c:v>1814243</c:v>
                      </c:pt>
                      <c:pt idx="20">
                        <c:v>1866586</c:v>
                      </c:pt>
                    </c:numCache>
                  </c:numRef>
                </c:val>
                <c:smooth val="0"/>
                <c:extLst>
                  <c:ext xmlns:c16="http://schemas.microsoft.com/office/drawing/2014/chart" uri="{C3380CC4-5D6E-409C-BE32-E72D297353CC}">
                    <c16:uniqueId val="{00000002-2340-4032-A949-5CA31BD633E9}"/>
                  </c:ext>
                </c:extLst>
              </c15:ser>
            </c15:filteredLineSeries>
            <c15:filteredLineSeries>
              <c15:ser>
                <c:idx val="3"/>
                <c:order val="3"/>
                <c:tx>
                  <c:strRef>
                    <c:extLst>
                      <c:ext xmlns:c15="http://schemas.microsoft.com/office/drawing/2012/chart" uri="{02D57815-91ED-43cb-92C2-25804820EDAC}">
                        <c15:formulaRef>
                          <c15:sqref>Sheet1!$E$1</c15:sqref>
                        </c15:formulaRef>
                      </c:ext>
                    </c:extLst>
                    <c:strCache>
                      <c:ptCount val="1"/>
                      <c:pt idx="0">
                        <c:v>Denton</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c:ext xmlns:c15="http://schemas.microsoft.com/office/drawing/2012/chart" uri="{02D57815-91ED-43cb-92C2-25804820EDAC}">
                        <c15:formulaRef>
                          <c15:sqref>Sheet1!$A$2:$A$32</c15:sqref>
                        </c15:formulaRef>
                      </c:ext>
                    </c:extLst>
                    <c:numCache>
                      <c:formatCode>0</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extLst>
                      <c:ext xmlns:c15="http://schemas.microsoft.com/office/drawing/2012/chart" uri="{02D57815-91ED-43cb-92C2-25804820EDAC}">
                        <c15:formulaRef>
                          <c15:sqref>Sheet1!$E$2:$E$32</c15:sqref>
                        </c15:formulaRef>
                      </c:ext>
                    </c:extLst>
                    <c:numCache>
                      <c:formatCode>#,##0</c:formatCode>
                      <c:ptCount val="21"/>
                      <c:pt idx="0">
                        <c:v>897953</c:v>
                      </c:pt>
                      <c:pt idx="1">
                        <c:v>925643</c:v>
                      </c:pt>
                      <c:pt idx="2">
                        <c:v>954471</c:v>
                      </c:pt>
                      <c:pt idx="3">
                        <c:v>984554</c:v>
                      </c:pt>
                      <c:pt idx="4">
                        <c:v>1015995</c:v>
                      </c:pt>
                      <c:pt idx="5">
                        <c:v>1048765</c:v>
                      </c:pt>
                      <c:pt idx="6">
                        <c:v>1082959</c:v>
                      </c:pt>
                      <c:pt idx="7">
                        <c:v>1118580</c:v>
                      </c:pt>
                      <c:pt idx="8">
                        <c:v>1155603</c:v>
                      </c:pt>
                      <c:pt idx="9">
                        <c:v>1194094</c:v>
                      </c:pt>
                      <c:pt idx="10">
                        <c:v>1234110</c:v>
                      </c:pt>
                      <c:pt idx="11">
                        <c:v>1275488</c:v>
                      </c:pt>
                      <c:pt idx="12">
                        <c:v>1318329</c:v>
                      </c:pt>
                      <c:pt idx="13">
                        <c:v>1362549</c:v>
                      </c:pt>
                      <c:pt idx="14">
                        <c:v>1408077</c:v>
                      </c:pt>
                      <c:pt idx="15">
                        <c:v>1454915</c:v>
                      </c:pt>
                      <c:pt idx="16">
                        <c:v>1503022</c:v>
                      </c:pt>
                      <c:pt idx="17">
                        <c:v>1552415</c:v>
                      </c:pt>
                      <c:pt idx="18">
                        <c:v>1603106</c:v>
                      </c:pt>
                      <c:pt idx="19">
                        <c:v>1655073</c:v>
                      </c:pt>
                      <c:pt idx="20">
                        <c:v>1708302</c:v>
                      </c:pt>
                    </c:numCache>
                  </c:numRef>
                </c:val>
                <c:smooth val="0"/>
                <c:extLst>
                  <c:ext xmlns:c16="http://schemas.microsoft.com/office/drawing/2014/chart" uri="{C3380CC4-5D6E-409C-BE32-E72D297353CC}">
                    <c16:uniqueId val="{00000003-2340-4032-A949-5CA31BD633E9}"/>
                  </c:ext>
                </c:extLst>
              </c15:ser>
            </c15:filteredLineSeries>
          </c:ext>
        </c:extLst>
      </c:lineChart>
      <c:catAx>
        <c:axId val="701758895"/>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3937599"/>
        <c:crosses val="autoZero"/>
        <c:auto val="1"/>
        <c:lblAlgn val="ctr"/>
        <c:lblOffset val="100"/>
        <c:noMultiLvlLbl val="0"/>
      </c:catAx>
      <c:valAx>
        <c:axId val="7139375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1758895"/>
        <c:crosses val="autoZero"/>
        <c:crossBetween val="between"/>
      </c:valAx>
      <c:spPr>
        <a:noFill/>
        <a:ln>
          <a:noFill/>
        </a:ln>
        <a:effectLst/>
      </c:spPr>
    </c:plotArea>
    <c:legend>
      <c:legendPos val="r"/>
      <c:layout>
        <c:manualLayout>
          <c:xMode val="edge"/>
          <c:yMode val="edge"/>
          <c:x val="0.8812419109435119"/>
          <c:y val="0.24470021870692552"/>
          <c:w val="0.10346887303149606"/>
          <c:h val="0.473099380345756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'[Population Projections by Migration Scenario for Texas -- Reportsearch (5).xlsx]Sheet1'!$H$1</c:f>
              <c:strCache>
                <c:ptCount val="1"/>
                <c:pt idx="0">
                  <c:v>NH White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825-4A43-A145-A05C9E9E7489}"/>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by Migration Scenario for Texas -- Reportsearch (5).xlsx]Sheet1'!$G$2:$G$10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by Migration Scenario for Texas -- Reportsearch (5).xlsx]Sheet1'!$H$2:$H$10</c:f>
              <c:numCache>
                <c:formatCode>#,##0</c:formatCode>
                <c:ptCount val="9"/>
                <c:pt idx="0">
                  <c:v>11397345</c:v>
                </c:pt>
                <c:pt idx="1">
                  <c:v>11773981</c:v>
                </c:pt>
                <c:pt idx="2">
                  <c:v>12138523</c:v>
                </c:pt>
                <c:pt idx="3">
                  <c:v>12478060</c:v>
                </c:pt>
                <c:pt idx="4">
                  <c:v>12774056</c:v>
                </c:pt>
                <c:pt idx="5">
                  <c:v>13013921</c:v>
                </c:pt>
                <c:pt idx="6">
                  <c:v>13203514</c:v>
                </c:pt>
                <c:pt idx="7">
                  <c:v>13364537</c:v>
                </c:pt>
                <c:pt idx="8">
                  <c:v>13523839</c:v>
                </c:pt>
              </c:numCache>
            </c:numRef>
          </c:val>
          <c:smooth val="0"/>
          <c:extLst>
            <c:ext xmlns:c16="http://schemas.microsoft.com/office/drawing/2014/chart" uri="{C3380CC4-5D6E-409C-BE32-E72D297353CC}">
              <c16:uniqueId val="{00000001-E825-4A43-A145-A05C9E9E7489}"/>
            </c:ext>
          </c:extLst>
        </c:ser>
        <c:ser>
          <c:idx val="2"/>
          <c:order val="1"/>
          <c:tx>
            <c:strRef>
              <c:f>'[Population Projections by Migration Scenario for Texas -- Reportsearch (5).xlsx]Sheet1'!$I$1</c:f>
              <c:strCache>
                <c:ptCount val="1"/>
                <c:pt idx="0">
                  <c:v>NH Black</c:v>
                </c:pt>
              </c:strCache>
            </c:strRef>
          </c:tx>
          <c:spPr>
            <a:ln w="28575" cap="rnd">
              <a:solidFill>
                <a:schemeClr val="accent4">
                  <a:lumMod val="75000"/>
                </a:schemeClr>
              </a:solidFill>
              <a:round/>
            </a:ln>
            <a:effectLst/>
          </c:spPr>
          <c:marker>
            <c:symbol val="circle"/>
            <c:size val="5"/>
            <c:spPr>
              <a:solidFill>
                <a:schemeClr val="accent4">
                  <a:lumMod val="75000"/>
                </a:schemeClr>
              </a:solidFill>
              <a:ln w="9525">
                <a:solidFill>
                  <a:schemeClr val="accent4">
                    <a:lumMod val="75000"/>
                  </a:schemeClr>
                </a:solidFill>
              </a:ln>
              <a:effectLst/>
            </c:spPr>
          </c:marker>
          <c:dLbls>
            <c:dLbl>
              <c:idx val="8"/>
              <c:layout>
                <c:manualLayout>
                  <c:x val="-2.6247987117552335E-3"/>
                  <c:y val="-4.015997217481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825-4A43-A145-A05C9E9E7489}"/>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by Migration Scenario for Texas -- Reportsearch (5).xlsx]Sheet1'!$G$2:$G$10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by Migration Scenario for Texas -- Reportsearch (5).xlsx]Sheet1'!$I$2:$I$10</c:f>
              <c:numCache>
                <c:formatCode>#,##0</c:formatCode>
                <c:ptCount val="9"/>
                <c:pt idx="0">
                  <c:v>2886825</c:v>
                </c:pt>
                <c:pt idx="1">
                  <c:v>3207833</c:v>
                </c:pt>
                <c:pt idx="2">
                  <c:v>3557892</c:v>
                </c:pt>
                <c:pt idx="3">
                  <c:v>3931512</c:v>
                </c:pt>
                <c:pt idx="4">
                  <c:v>4322983</c:v>
                </c:pt>
                <c:pt idx="5">
                  <c:v>4725913</c:v>
                </c:pt>
                <c:pt idx="6">
                  <c:v>5141963</c:v>
                </c:pt>
                <c:pt idx="7">
                  <c:v>5575549</c:v>
                </c:pt>
                <c:pt idx="8">
                  <c:v>6030795</c:v>
                </c:pt>
              </c:numCache>
            </c:numRef>
          </c:val>
          <c:smooth val="0"/>
          <c:extLst>
            <c:ext xmlns:c16="http://schemas.microsoft.com/office/drawing/2014/chart" uri="{C3380CC4-5D6E-409C-BE32-E72D297353CC}">
              <c16:uniqueId val="{00000003-E825-4A43-A145-A05C9E9E7489}"/>
            </c:ext>
          </c:extLst>
        </c:ser>
        <c:ser>
          <c:idx val="3"/>
          <c:order val="2"/>
          <c:tx>
            <c:strRef>
              <c:f>'[Population Projections by Migration Scenario for Texas -- Reportsearch (5).xlsx]Sheet1'!$J$1</c:f>
              <c:strCache>
                <c:ptCount val="1"/>
                <c:pt idx="0">
                  <c:v>Hispanic</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825-4A43-A145-A05C9E9E7489}"/>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by Migration Scenario for Texas -- Reportsearch (5).xlsx]Sheet1'!$G$2:$G$10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by Migration Scenario for Texas -- Reportsearch (5).xlsx]Sheet1'!$J$2:$J$10</c:f>
              <c:numCache>
                <c:formatCode>#,##0</c:formatCode>
                <c:ptCount val="9"/>
                <c:pt idx="0">
                  <c:v>9460921</c:v>
                </c:pt>
                <c:pt idx="1">
                  <c:v>10594952</c:v>
                </c:pt>
                <c:pt idx="2">
                  <c:v>11804659</c:v>
                </c:pt>
                <c:pt idx="3">
                  <c:v>13094633</c:v>
                </c:pt>
                <c:pt idx="4">
                  <c:v>14452949</c:v>
                </c:pt>
                <c:pt idx="5">
                  <c:v>15845750</c:v>
                </c:pt>
                <c:pt idx="6">
                  <c:v>17260820</c:v>
                </c:pt>
                <c:pt idx="7">
                  <c:v>18706844</c:v>
                </c:pt>
                <c:pt idx="8">
                  <c:v>20191750</c:v>
                </c:pt>
              </c:numCache>
            </c:numRef>
          </c:val>
          <c:smooth val="0"/>
          <c:extLst>
            <c:ext xmlns:c16="http://schemas.microsoft.com/office/drawing/2014/chart" uri="{C3380CC4-5D6E-409C-BE32-E72D297353CC}">
              <c16:uniqueId val="{00000005-E825-4A43-A145-A05C9E9E7489}"/>
            </c:ext>
          </c:extLst>
        </c:ser>
        <c:ser>
          <c:idx val="4"/>
          <c:order val="3"/>
          <c:tx>
            <c:strRef>
              <c:f>'[Population Projections by Migration Scenario for Texas -- Reportsearch (5).xlsx]Sheet1'!$K$1</c:f>
              <c:strCache>
                <c:ptCount val="1"/>
                <c:pt idx="0">
                  <c:v>NH Asian</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dLbls>
            <c:dLbl>
              <c:idx val="8"/>
              <c:layout>
                <c:manualLayout>
                  <c:x val="-1.0144927536231885E-3"/>
                  <c:y val="4.01601607945568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825-4A43-A145-A05C9E9E7489}"/>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by Migration Scenario for Texas -- Reportsearch (5).xlsx]Sheet1'!$G$2:$G$10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by Migration Scenario for Texas -- Reportsearch (5).xlsx]Sheet1'!$K$2:$K$10</c:f>
              <c:numCache>
                <c:formatCode>#,##0</c:formatCode>
                <c:ptCount val="9"/>
                <c:pt idx="0">
                  <c:v>948426</c:v>
                </c:pt>
                <c:pt idx="1">
                  <c:v>1206812</c:v>
                </c:pt>
                <c:pt idx="2">
                  <c:v>1525629</c:v>
                </c:pt>
                <c:pt idx="3">
                  <c:v>1921363</c:v>
                </c:pt>
                <c:pt idx="4">
                  <c:v>2414732</c:v>
                </c:pt>
                <c:pt idx="5">
                  <c:v>3025663</c:v>
                </c:pt>
                <c:pt idx="6">
                  <c:v>3772125</c:v>
                </c:pt>
                <c:pt idx="7">
                  <c:v>4678035</c:v>
                </c:pt>
                <c:pt idx="8">
                  <c:v>5782908</c:v>
                </c:pt>
              </c:numCache>
            </c:numRef>
          </c:val>
          <c:smooth val="0"/>
          <c:extLst>
            <c:ext xmlns:c16="http://schemas.microsoft.com/office/drawing/2014/chart" uri="{C3380CC4-5D6E-409C-BE32-E72D297353CC}">
              <c16:uniqueId val="{00000007-E825-4A43-A145-A05C9E9E7489}"/>
            </c:ext>
          </c:extLst>
        </c:ser>
        <c:ser>
          <c:idx val="5"/>
          <c:order val="4"/>
          <c:tx>
            <c:strRef>
              <c:f>'[Population Projections by Migration Scenario for Texas -- Reportsearch (5).xlsx]Sheet1'!$L$1</c:f>
              <c:strCache>
                <c:ptCount val="1"/>
                <c:pt idx="0">
                  <c:v>NH Other</c:v>
                </c:pt>
              </c:strCache>
            </c:strRef>
          </c:tx>
          <c:spPr>
            <a:ln w="28575" cap="rnd">
              <a:solidFill>
                <a:schemeClr val="accent2">
                  <a:lumMod val="75000"/>
                </a:schemeClr>
              </a:solidFill>
              <a:round/>
            </a:ln>
            <a:effectLst/>
          </c:spPr>
          <c:marker>
            <c:symbol val="circle"/>
            <c:size val="5"/>
            <c:spPr>
              <a:solidFill>
                <a:schemeClr val="accent2">
                  <a:lumMod val="75000"/>
                </a:schemeClr>
              </a:solidFill>
              <a:ln w="9525">
                <a:solidFill>
                  <a:schemeClr val="accent2">
                    <a:lumMod val="75000"/>
                  </a:schemeClr>
                </a:solidFill>
              </a:ln>
              <a:effectLst/>
            </c:spPr>
          </c:marker>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825-4A43-A145-A05C9E9E7489}"/>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by Migration Scenario for Texas -- Reportsearch (5).xlsx]Sheet1'!$G$2:$G$10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by Migration Scenario for Texas -- Reportsearch (5).xlsx]Sheet1'!$L$2:$L$10</c:f>
              <c:numCache>
                <c:formatCode>#,##0</c:formatCode>
                <c:ptCount val="9"/>
                <c:pt idx="0">
                  <c:v>452044</c:v>
                </c:pt>
                <c:pt idx="1">
                  <c:v>542674</c:v>
                </c:pt>
                <c:pt idx="2">
                  <c:v>651069</c:v>
                </c:pt>
                <c:pt idx="3">
                  <c:v>779336</c:v>
                </c:pt>
                <c:pt idx="4">
                  <c:v>929709</c:v>
                </c:pt>
                <c:pt idx="5">
                  <c:v>1105260</c:v>
                </c:pt>
                <c:pt idx="6">
                  <c:v>1308068</c:v>
                </c:pt>
                <c:pt idx="7">
                  <c:v>1542075</c:v>
                </c:pt>
                <c:pt idx="8">
                  <c:v>1813125</c:v>
                </c:pt>
              </c:numCache>
            </c:numRef>
          </c:val>
          <c:smooth val="0"/>
          <c:extLst>
            <c:ext xmlns:c16="http://schemas.microsoft.com/office/drawing/2014/chart" uri="{C3380CC4-5D6E-409C-BE32-E72D297353CC}">
              <c16:uniqueId val="{00000009-E825-4A43-A145-A05C9E9E7489}"/>
            </c:ext>
          </c:extLst>
        </c:ser>
        <c:dLbls>
          <c:showLegendKey val="0"/>
          <c:showVal val="0"/>
          <c:showCatName val="0"/>
          <c:showSerName val="0"/>
          <c:showPercent val="0"/>
          <c:showBubbleSize val="0"/>
        </c:dLbls>
        <c:marker val="1"/>
        <c:smooth val="0"/>
        <c:axId val="565035280"/>
        <c:axId val="565035608"/>
      </c:lineChart>
      <c:catAx>
        <c:axId val="565035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65035608"/>
        <c:crosses val="autoZero"/>
        <c:auto val="1"/>
        <c:lblAlgn val="ctr"/>
        <c:lblOffset val="100"/>
        <c:noMultiLvlLbl val="0"/>
      </c:catAx>
      <c:valAx>
        <c:axId val="5650356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65035280"/>
        <c:crosses val="autoZero"/>
        <c:crossBetween val="between"/>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NumChbyRace!$B$19</c:f>
              <c:strCache>
                <c:ptCount val="1"/>
                <c:pt idx="0">
                  <c:v>Numeric Change</c:v>
                </c:pt>
              </c:strCache>
            </c:strRef>
          </c:tx>
          <c:spPr>
            <a:solidFill>
              <a:schemeClr val="accent1"/>
            </a:solidFill>
            <a:ln>
              <a:noFill/>
            </a:ln>
            <a:effectLst/>
          </c:spPr>
          <c:invertIfNegative val="0"/>
          <c:dPt>
            <c:idx val="1"/>
            <c:invertIfNegative val="0"/>
            <c:bubble3D val="0"/>
            <c:spPr>
              <a:solidFill>
                <a:srgbClr val="BC8B00"/>
              </a:solidFill>
              <a:ln>
                <a:noFill/>
              </a:ln>
              <a:effectLst/>
            </c:spPr>
            <c:extLst>
              <c:ext xmlns:c16="http://schemas.microsoft.com/office/drawing/2014/chart" uri="{C3380CC4-5D6E-409C-BE32-E72D297353CC}">
                <c16:uniqueId val="{00000004-6F5F-45E0-9B44-75EE7F7E38C5}"/>
              </c:ext>
            </c:extLst>
          </c:dPt>
          <c:dPt>
            <c:idx val="2"/>
            <c:invertIfNegative val="0"/>
            <c:bubble3D val="0"/>
            <c:spPr>
              <a:solidFill>
                <a:schemeClr val="accent1">
                  <a:lumMod val="50000"/>
                </a:schemeClr>
              </a:solidFill>
              <a:ln>
                <a:noFill/>
              </a:ln>
              <a:effectLst/>
            </c:spPr>
            <c:extLst>
              <c:ext xmlns:c16="http://schemas.microsoft.com/office/drawing/2014/chart" uri="{C3380CC4-5D6E-409C-BE32-E72D297353CC}">
                <c16:uniqueId val="{00000005-6F5F-45E0-9B44-75EE7F7E38C5}"/>
              </c:ext>
            </c:extLst>
          </c:dPt>
          <c:dPt>
            <c:idx val="3"/>
            <c:invertIfNegative val="0"/>
            <c:bubble3D val="0"/>
            <c:spPr>
              <a:solidFill>
                <a:schemeClr val="accent6">
                  <a:lumMod val="50000"/>
                </a:schemeClr>
              </a:solidFill>
              <a:ln>
                <a:noFill/>
              </a:ln>
              <a:effectLst/>
            </c:spPr>
            <c:extLst>
              <c:ext xmlns:c16="http://schemas.microsoft.com/office/drawing/2014/chart" uri="{C3380CC4-5D6E-409C-BE32-E72D297353CC}">
                <c16:uniqueId val="{00000006-6F5F-45E0-9B44-75EE7F7E38C5}"/>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7-6F5F-45E0-9B44-75EE7F7E38C5}"/>
              </c:ext>
            </c:extLst>
          </c:dPt>
          <c:dLbls>
            <c:dLbl>
              <c:idx val="0"/>
              <c:spPr>
                <a:solidFill>
                  <a:schemeClr val="accent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8-6F5F-45E0-9B44-75EE7F7E38C5}"/>
                </c:ext>
              </c:extLst>
            </c:dLbl>
            <c:dLbl>
              <c:idx val="1"/>
              <c:spPr>
                <a:solidFill>
                  <a:srgbClr val="BC8B00"/>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4-6F5F-45E0-9B44-75EE7F7E38C5}"/>
                </c:ext>
              </c:extLst>
            </c:dLbl>
            <c:dLbl>
              <c:idx val="2"/>
              <c:spPr>
                <a:solidFill>
                  <a:schemeClr val="accent1">
                    <a:lumMod val="50000"/>
                  </a:schemeClr>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5-6F5F-45E0-9B44-75EE7F7E38C5}"/>
                </c:ext>
              </c:extLst>
            </c:dLbl>
            <c:dLbl>
              <c:idx val="3"/>
              <c:spPr>
                <a:solidFill>
                  <a:schemeClr val="accent6">
                    <a:lumMod val="50000"/>
                  </a:schemeClr>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6-6F5F-45E0-9B44-75EE7F7E38C5}"/>
                </c:ext>
              </c:extLst>
            </c:dLbl>
            <c:dLbl>
              <c:idx val="4"/>
              <c:spPr>
                <a:solidFill>
                  <a:schemeClr val="accent6"/>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7-6F5F-45E0-9B44-75EE7F7E38C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NumChbyRace!$A$20:$A$24</c:f>
              <c:strCache>
                <c:ptCount val="5"/>
                <c:pt idx="0">
                  <c:v>NH White</c:v>
                </c:pt>
                <c:pt idx="1">
                  <c:v>NH Black</c:v>
                </c:pt>
                <c:pt idx="2">
                  <c:v>Hispanic</c:v>
                </c:pt>
                <c:pt idx="3">
                  <c:v>NH Asian </c:v>
                </c:pt>
                <c:pt idx="4">
                  <c:v>NH Other</c:v>
                </c:pt>
              </c:strCache>
            </c:strRef>
          </c:cat>
          <c:val>
            <c:numRef>
              <c:f>NumChbyRace!$B$20:$B$24</c:f>
              <c:numCache>
                <c:formatCode>#,##0</c:formatCode>
                <c:ptCount val="5"/>
                <c:pt idx="0">
                  <c:v>1376711</c:v>
                </c:pt>
                <c:pt idx="1">
                  <c:v>1436158</c:v>
                </c:pt>
                <c:pt idx="2">
                  <c:v>4992028</c:v>
                </c:pt>
                <c:pt idx="3">
                  <c:v>1466352</c:v>
                </c:pt>
                <c:pt idx="4">
                  <c:v>477642</c:v>
                </c:pt>
              </c:numCache>
            </c:numRef>
          </c:val>
          <c:extLst>
            <c:ext xmlns:c16="http://schemas.microsoft.com/office/drawing/2014/chart" uri="{C3380CC4-5D6E-409C-BE32-E72D297353CC}">
              <c16:uniqueId val="{00000000-6F5F-45E0-9B44-75EE7F7E38C5}"/>
            </c:ext>
          </c:extLst>
        </c:ser>
        <c:dLbls>
          <c:showLegendKey val="0"/>
          <c:showVal val="0"/>
          <c:showCatName val="0"/>
          <c:showSerName val="0"/>
          <c:showPercent val="0"/>
          <c:showBubbleSize val="0"/>
        </c:dLbls>
        <c:gapWidth val="150"/>
        <c:axId val="602134136"/>
        <c:axId val="602136104"/>
      </c:barChart>
      <c:lineChart>
        <c:grouping val="standard"/>
        <c:varyColors val="0"/>
        <c:ser>
          <c:idx val="1"/>
          <c:order val="1"/>
          <c:tx>
            <c:strRef>
              <c:f>NumChbyRace!$C$19</c:f>
              <c:strCache>
                <c:ptCount val="1"/>
                <c:pt idx="0">
                  <c:v>Percent of Total Population Change</c:v>
                </c:pt>
              </c:strCache>
            </c:strRef>
          </c:tx>
          <c:spPr>
            <a:ln w="38100" cap="rnd">
              <a:solidFill>
                <a:schemeClr val="tx1">
                  <a:lumMod val="65000"/>
                  <a:lumOff val="35000"/>
                </a:schemeClr>
              </a:solidFill>
              <a:round/>
            </a:ln>
            <a:effectLst/>
          </c:spPr>
          <c:marker>
            <c:symbol val="circle"/>
            <c:size val="5"/>
            <c:spPr>
              <a:solidFill>
                <a:schemeClr val="tx1">
                  <a:lumMod val="65000"/>
                  <a:lumOff val="35000"/>
                </a:schemeClr>
              </a:solidFill>
              <a:ln w="38100">
                <a:solidFill>
                  <a:schemeClr val="tx1">
                    <a:lumMod val="65000"/>
                    <a:lumOff val="35000"/>
                  </a:schemeClr>
                </a:solidFill>
              </a:ln>
              <a:effectLst/>
            </c:spPr>
          </c:marker>
          <c:dLbls>
            <c:dLbl>
              <c:idx val="1"/>
              <c:layout>
                <c:manualLayout>
                  <c:x val="-5.3926485540658771E-2"/>
                  <c:y val="-4.2328007161119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5F-45E0-9B44-75EE7F7E38C5}"/>
                </c:ext>
              </c:extLst>
            </c:dLbl>
            <c:dLbl>
              <c:idx val="3"/>
              <c:layout>
                <c:manualLayout>
                  <c:x val="-1.1884443498616728E-2"/>
                  <c:y val="-4.2328007161119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F5F-45E0-9B44-75EE7F7E38C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NumChbyRace!$A$20:$A$24</c:f>
              <c:strCache>
                <c:ptCount val="5"/>
                <c:pt idx="0">
                  <c:v>NH White</c:v>
                </c:pt>
                <c:pt idx="1">
                  <c:v>NH Black</c:v>
                </c:pt>
                <c:pt idx="2">
                  <c:v>Hispanic</c:v>
                </c:pt>
                <c:pt idx="3">
                  <c:v>NH Asian </c:v>
                </c:pt>
                <c:pt idx="4">
                  <c:v>NH Other</c:v>
                </c:pt>
              </c:strCache>
            </c:strRef>
          </c:cat>
          <c:val>
            <c:numRef>
              <c:f>NumChbyRace!$C$20:$C$24</c:f>
              <c:numCache>
                <c:formatCode>0.0%</c:formatCode>
                <c:ptCount val="5"/>
                <c:pt idx="0">
                  <c:v>0.14121719075533823</c:v>
                </c:pt>
                <c:pt idx="1">
                  <c:v>0.14731501254860682</c:v>
                </c:pt>
                <c:pt idx="2">
                  <c:v>0.51206111546431277</c:v>
                </c:pt>
                <c:pt idx="3">
                  <c:v>0.15041218534497924</c:v>
                </c:pt>
                <c:pt idx="4">
                  <c:v>4.8994495886762912E-2</c:v>
                </c:pt>
              </c:numCache>
            </c:numRef>
          </c:val>
          <c:smooth val="0"/>
          <c:extLst>
            <c:ext xmlns:c16="http://schemas.microsoft.com/office/drawing/2014/chart" uri="{C3380CC4-5D6E-409C-BE32-E72D297353CC}">
              <c16:uniqueId val="{00000001-6F5F-45E0-9B44-75EE7F7E38C5}"/>
            </c:ext>
          </c:extLst>
        </c:ser>
        <c:dLbls>
          <c:showLegendKey val="0"/>
          <c:showVal val="0"/>
          <c:showCatName val="0"/>
          <c:showSerName val="0"/>
          <c:showPercent val="0"/>
          <c:showBubbleSize val="0"/>
        </c:dLbls>
        <c:marker val="1"/>
        <c:smooth val="0"/>
        <c:axId val="219817640"/>
        <c:axId val="219825840"/>
      </c:lineChart>
      <c:catAx>
        <c:axId val="602134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2136104"/>
        <c:crosses val="autoZero"/>
        <c:auto val="1"/>
        <c:lblAlgn val="ctr"/>
        <c:lblOffset val="100"/>
        <c:noMultiLvlLbl val="0"/>
      </c:catAx>
      <c:valAx>
        <c:axId val="602136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2134136"/>
        <c:crosses val="autoZero"/>
        <c:crossBetween val="between"/>
      </c:valAx>
      <c:valAx>
        <c:axId val="219825840"/>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9817640"/>
        <c:crosses val="max"/>
        <c:crossBetween val="between"/>
      </c:valAx>
      <c:catAx>
        <c:axId val="219817640"/>
        <c:scaling>
          <c:orientation val="minMax"/>
        </c:scaling>
        <c:delete val="1"/>
        <c:axPos val="b"/>
        <c:numFmt formatCode="General" sourceLinked="1"/>
        <c:majorTickMark val="out"/>
        <c:minorTickMark val="none"/>
        <c:tickLblPos val="nextTo"/>
        <c:crossAx val="2198258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Numeric Change</c:v>
          </c:tx>
          <c:spPr>
            <a:solidFill>
              <a:schemeClr val="accent1"/>
            </a:solidFill>
            <a:ln>
              <a:noFill/>
            </a:ln>
            <a:effectLst/>
          </c:spPr>
          <c:invertIfNegative val="0"/>
          <c:dPt>
            <c:idx val="0"/>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1-F7EA-4D5C-86B5-AED5FBA47381}"/>
              </c:ext>
            </c:extLst>
          </c:dPt>
          <c:dPt>
            <c:idx val="1"/>
            <c:invertIfNegative val="0"/>
            <c:bubble3D val="0"/>
            <c:spPr>
              <a:solidFill>
                <a:schemeClr val="accent6"/>
              </a:solidFill>
              <a:ln>
                <a:solidFill>
                  <a:schemeClr val="accent6"/>
                </a:solidFill>
              </a:ln>
              <a:effectLst/>
            </c:spPr>
            <c:extLst>
              <c:ext xmlns:c16="http://schemas.microsoft.com/office/drawing/2014/chart" uri="{C3380CC4-5D6E-409C-BE32-E72D297353CC}">
                <c16:uniqueId val="{00000003-F7EA-4D5C-86B5-AED5FBA47381}"/>
              </c:ext>
            </c:extLst>
          </c:dPt>
          <c:dPt>
            <c:idx val="3"/>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5-F7EA-4D5C-86B5-AED5FBA47381}"/>
              </c:ext>
            </c:extLst>
          </c:dPt>
          <c:dPt>
            <c:idx val="4"/>
            <c:invertIfNegative val="0"/>
            <c:bubble3D val="0"/>
            <c:spPr>
              <a:solidFill>
                <a:schemeClr val="accent5"/>
              </a:solidFill>
              <a:ln>
                <a:solidFill>
                  <a:schemeClr val="accent5"/>
                </a:solidFill>
              </a:ln>
              <a:effectLst/>
            </c:spPr>
            <c:extLst>
              <c:ext xmlns:c16="http://schemas.microsoft.com/office/drawing/2014/chart" uri="{C3380CC4-5D6E-409C-BE32-E72D297353CC}">
                <c16:uniqueId val="{00000008-F7EA-4D5C-86B5-AED5FBA47381}"/>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'[Population Projections for Texas -- Reportsearch (17).xlsx]Sheet1'!$F$4:$J$4</c:f>
              <c:strCache>
                <c:ptCount val="5"/>
                <c:pt idx="0">
                  <c:v>NH White</c:v>
                </c:pt>
                <c:pt idx="1">
                  <c:v>NH Black</c:v>
                </c:pt>
                <c:pt idx="2">
                  <c:v>Hispanic</c:v>
                </c:pt>
                <c:pt idx="3">
                  <c:v>NH Asian</c:v>
                </c:pt>
                <c:pt idx="4">
                  <c:v>NH Other</c:v>
                </c:pt>
              </c:strCache>
            </c:strRef>
          </c:cat>
          <c:val>
            <c:numRef>
              <c:f>'[Population Projections for Texas -- Reportsearch (17).xlsx]Sheet1'!$F$5:$J$5</c:f>
              <c:numCache>
                <c:formatCode>#,##0</c:formatCode>
                <c:ptCount val="5"/>
                <c:pt idx="0">
                  <c:v>469852</c:v>
                </c:pt>
                <c:pt idx="1">
                  <c:v>643594</c:v>
                </c:pt>
                <c:pt idx="2">
                  <c:v>1051087</c:v>
                </c:pt>
                <c:pt idx="3">
                  <c:v>590671</c:v>
                </c:pt>
                <c:pt idx="4">
                  <c:v>142834</c:v>
                </c:pt>
              </c:numCache>
            </c:numRef>
          </c:val>
          <c:extLst>
            <c:ext xmlns:c16="http://schemas.microsoft.com/office/drawing/2014/chart" uri="{C3380CC4-5D6E-409C-BE32-E72D297353CC}">
              <c16:uniqueId val="{00000006-F7EA-4D5C-86B5-AED5FBA47381}"/>
            </c:ext>
          </c:extLst>
        </c:ser>
        <c:dLbls>
          <c:showLegendKey val="0"/>
          <c:showVal val="0"/>
          <c:showCatName val="0"/>
          <c:showSerName val="0"/>
          <c:showPercent val="0"/>
          <c:showBubbleSize val="0"/>
        </c:dLbls>
        <c:gapWidth val="150"/>
        <c:axId val="430688520"/>
        <c:axId val="430681304"/>
      </c:barChart>
      <c:lineChart>
        <c:grouping val="standard"/>
        <c:varyColors val="0"/>
        <c:ser>
          <c:idx val="1"/>
          <c:order val="1"/>
          <c:tx>
            <c:v>Percent of Total Population Change</c:v>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'[Population Projections for Texas -- Reportsearch (17).xlsx]Sheet1'!$F$4:$J$4</c:f>
              <c:strCache>
                <c:ptCount val="5"/>
                <c:pt idx="0">
                  <c:v>NH White</c:v>
                </c:pt>
                <c:pt idx="1">
                  <c:v>NH Black</c:v>
                </c:pt>
                <c:pt idx="2">
                  <c:v>Hispanic</c:v>
                </c:pt>
                <c:pt idx="3">
                  <c:v>NH Asian</c:v>
                </c:pt>
                <c:pt idx="4">
                  <c:v>NH Other</c:v>
                </c:pt>
              </c:strCache>
            </c:strRef>
          </c:cat>
          <c:val>
            <c:numRef>
              <c:f>'[Population Projections for Texas -- Reportsearch (17).xlsx]Sheet1'!$F$6:$J$6</c:f>
              <c:numCache>
                <c:formatCode>0.0%</c:formatCode>
                <c:ptCount val="5"/>
                <c:pt idx="0">
                  <c:v>0.16212761875448148</c:v>
                </c:pt>
                <c:pt idx="1">
                  <c:v>0.22207921359209232</c:v>
                </c:pt>
                <c:pt idx="2">
                  <c:v>0.36268917108747367</c:v>
                </c:pt>
                <c:pt idx="3">
                  <c:v>0.20381754828611634</c:v>
                </c:pt>
                <c:pt idx="4">
                  <c:v>4.928644827983622E-2</c:v>
                </c:pt>
              </c:numCache>
            </c:numRef>
          </c:val>
          <c:smooth val="0"/>
          <c:extLst>
            <c:ext xmlns:c16="http://schemas.microsoft.com/office/drawing/2014/chart" uri="{C3380CC4-5D6E-409C-BE32-E72D297353CC}">
              <c16:uniqueId val="{00000007-F7EA-4D5C-86B5-AED5FBA47381}"/>
            </c:ext>
          </c:extLst>
        </c:ser>
        <c:dLbls>
          <c:showLegendKey val="0"/>
          <c:showVal val="0"/>
          <c:showCatName val="0"/>
          <c:showSerName val="0"/>
          <c:showPercent val="0"/>
          <c:showBubbleSize val="0"/>
        </c:dLbls>
        <c:marker val="1"/>
        <c:smooth val="0"/>
        <c:axId val="430561632"/>
        <c:axId val="430558352"/>
      </c:lineChart>
      <c:catAx>
        <c:axId val="430688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30681304"/>
        <c:crosses val="autoZero"/>
        <c:auto val="1"/>
        <c:lblAlgn val="ctr"/>
        <c:lblOffset val="100"/>
        <c:noMultiLvlLbl val="0"/>
      </c:catAx>
      <c:valAx>
        <c:axId val="4306813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30688520"/>
        <c:crosses val="autoZero"/>
        <c:crossBetween val="between"/>
      </c:valAx>
      <c:valAx>
        <c:axId val="430558352"/>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30561632"/>
        <c:crosses val="max"/>
        <c:crossBetween val="between"/>
      </c:valAx>
      <c:catAx>
        <c:axId val="430561632"/>
        <c:scaling>
          <c:orientation val="minMax"/>
        </c:scaling>
        <c:delete val="1"/>
        <c:axPos val="b"/>
        <c:numFmt formatCode="General" sourceLinked="1"/>
        <c:majorTickMark val="out"/>
        <c:minorTickMark val="none"/>
        <c:tickLblPos val="nextTo"/>
        <c:crossAx val="4305583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Components of Population Change, 2011-2019</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1"/>
          <c:order val="1"/>
          <c:tx>
            <c:strRef>
              <c:f>Sheet1!$A$20</c:f>
              <c:strCache>
                <c:ptCount val="1"/>
                <c:pt idx="0">
                  <c:v>Natural Increase</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Sheet1!$B$18:$K$18</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Sheet1!$B$20:$K$20</c:f>
              <c:numCache>
                <c:formatCode>#,##0</c:formatCode>
                <c:ptCount val="9"/>
                <c:pt idx="0">
                  <c:v>213651</c:v>
                </c:pt>
                <c:pt idx="1">
                  <c:v>208964</c:v>
                </c:pt>
                <c:pt idx="2">
                  <c:v>205795</c:v>
                </c:pt>
                <c:pt idx="3">
                  <c:v>213541</c:v>
                </c:pt>
                <c:pt idx="4">
                  <c:v>214380</c:v>
                </c:pt>
                <c:pt idx="5">
                  <c:v>212021</c:v>
                </c:pt>
                <c:pt idx="6">
                  <c:v>209690</c:v>
                </c:pt>
                <c:pt idx="7">
                  <c:v>190951</c:v>
                </c:pt>
                <c:pt idx="8">
                  <c:v>175878</c:v>
                </c:pt>
              </c:numCache>
            </c:numRef>
          </c:val>
          <c:extLst>
            <c:ext xmlns:c16="http://schemas.microsoft.com/office/drawing/2014/chart" uri="{C3380CC4-5D6E-409C-BE32-E72D297353CC}">
              <c16:uniqueId val="{00000000-570C-47F6-934D-268F7634CCFE}"/>
            </c:ext>
          </c:extLst>
        </c:ser>
        <c:ser>
          <c:idx val="4"/>
          <c:order val="4"/>
          <c:tx>
            <c:strRef>
              <c:f>Sheet1!$A$23</c:f>
              <c:strCache>
                <c:ptCount val="1"/>
                <c:pt idx="0">
                  <c:v>International Migration</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Sheet1!$B$18:$K$18</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Sheet1!$B$23:$K$23</c:f>
              <c:numCache>
                <c:formatCode>#,##0</c:formatCode>
                <c:ptCount val="9"/>
                <c:pt idx="0">
                  <c:v>70535</c:v>
                </c:pt>
                <c:pt idx="1">
                  <c:v>76954</c:v>
                </c:pt>
                <c:pt idx="2">
                  <c:v>82449</c:v>
                </c:pt>
                <c:pt idx="3">
                  <c:v>95661</c:v>
                </c:pt>
                <c:pt idx="4">
                  <c:v>110155</c:v>
                </c:pt>
                <c:pt idx="5">
                  <c:v>111983</c:v>
                </c:pt>
                <c:pt idx="6">
                  <c:v>110417</c:v>
                </c:pt>
                <c:pt idx="7">
                  <c:v>104976</c:v>
                </c:pt>
                <c:pt idx="8">
                  <c:v>65044</c:v>
                </c:pt>
              </c:numCache>
            </c:numRef>
          </c:val>
          <c:extLst>
            <c:ext xmlns:c16="http://schemas.microsoft.com/office/drawing/2014/chart" uri="{C3380CC4-5D6E-409C-BE32-E72D297353CC}">
              <c16:uniqueId val="{00000001-570C-47F6-934D-268F7634CCFE}"/>
            </c:ext>
          </c:extLst>
        </c:ser>
        <c:ser>
          <c:idx val="5"/>
          <c:order val="5"/>
          <c:tx>
            <c:strRef>
              <c:f>Sheet1!$A$24</c:f>
              <c:strCache>
                <c:ptCount val="1"/>
                <c:pt idx="0">
                  <c:v>Domestic Net Migration</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Sheet1!$B$18:$K$18</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Sheet1!$B$24:$K$24</c:f>
              <c:numCache>
                <c:formatCode>#,##0</c:formatCode>
                <c:ptCount val="9"/>
                <c:pt idx="0">
                  <c:v>117615</c:v>
                </c:pt>
                <c:pt idx="1">
                  <c:v>145513</c:v>
                </c:pt>
                <c:pt idx="2">
                  <c:v>110614</c:v>
                </c:pt>
                <c:pt idx="3">
                  <c:v>163160</c:v>
                </c:pt>
                <c:pt idx="4">
                  <c:v>174200</c:v>
                </c:pt>
                <c:pt idx="5">
                  <c:v>125800</c:v>
                </c:pt>
                <c:pt idx="6">
                  <c:v>79163</c:v>
                </c:pt>
                <c:pt idx="7">
                  <c:v>82569</c:v>
                </c:pt>
                <c:pt idx="8">
                  <c:v>125660</c:v>
                </c:pt>
              </c:numCache>
            </c:numRef>
          </c:val>
          <c:extLst>
            <c:ext xmlns:c16="http://schemas.microsoft.com/office/drawing/2014/chart" uri="{C3380CC4-5D6E-409C-BE32-E72D297353CC}">
              <c16:uniqueId val="{00000002-570C-47F6-934D-268F7634CCFE}"/>
            </c:ext>
          </c:extLst>
        </c:ser>
        <c:dLbls>
          <c:showLegendKey val="0"/>
          <c:showVal val="1"/>
          <c:showCatName val="0"/>
          <c:showSerName val="0"/>
          <c:showPercent val="0"/>
          <c:showBubbleSize val="0"/>
        </c:dLbls>
        <c:gapWidth val="50"/>
        <c:overlap val="100"/>
        <c:axId val="469236512"/>
        <c:axId val="469235200"/>
        <c:extLst>
          <c:ext xmlns:c15="http://schemas.microsoft.com/office/drawing/2012/chart" uri="{02D57815-91ED-43cb-92C2-25804820EDAC}">
            <c15:filteredBarSeries>
              <c15:ser>
                <c:idx val="0"/>
                <c:order val="0"/>
                <c:tx>
                  <c:strRef>
                    <c:extLst>
                      <c:ext uri="{02D57815-91ED-43cb-92C2-25804820EDAC}">
                        <c15:formulaRef>
                          <c15:sqref>Sheet1!$A$19</c15:sqref>
                        </c15:formulaRef>
                      </c:ext>
                    </c:extLst>
                    <c:strCache>
                      <c:ptCount val="1"/>
                      <c:pt idx="0">
                        <c:v>Pop Change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Sheet1!$B$18:$K$18</c15:sqref>
                        </c15:formulaRef>
                      </c:ext>
                    </c:extLst>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extLst>
                      <c:ext uri="{02D57815-91ED-43cb-92C2-25804820EDAC}">
                        <c15:formulaRef>
                          <c15:sqref>Sheet1!$B$19:$K$19</c15:sqref>
                        </c15:formulaRef>
                      </c:ext>
                    </c:extLst>
                    <c:numCache>
                      <c:formatCode>#,##0</c:formatCode>
                      <c:ptCount val="9"/>
                      <c:pt idx="0">
                        <c:v>402776</c:v>
                      </c:pt>
                      <c:pt idx="1">
                        <c:v>433903</c:v>
                      </c:pt>
                      <c:pt idx="2">
                        <c:v>400952</c:v>
                      </c:pt>
                      <c:pt idx="3">
                        <c:v>475157</c:v>
                      </c:pt>
                      <c:pt idx="4">
                        <c:v>500444</c:v>
                      </c:pt>
                      <c:pt idx="5">
                        <c:v>449982</c:v>
                      </c:pt>
                      <c:pt idx="6">
                        <c:v>399734</c:v>
                      </c:pt>
                      <c:pt idx="7">
                        <c:v>379128</c:v>
                      </c:pt>
                      <c:pt idx="8">
                        <c:v>367215</c:v>
                      </c:pt>
                    </c:numCache>
                  </c:numRef>
                </c:val>
                <c:extLst>
                  <c:ext xmlns:c16="http://schemas.microsoft.com/office/drawing/2014/chart" uri="{C3380CC4-5D6E-409C-BE32-E72D297353CC}">
                    <c16:uniqueId val="{00000003-570C-47F6-934D-268F7634CCF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Sheet1!$A$21</c15:sqref>
                        </c15:formulaRef>
                      </c:ext>
                    </c:extLst>
                    <c:strCache>
                      <c:ptCount val="1"/>
                      <c:pt idx="0">
                        <c:v>Net Mig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Sheet1!$B$18:$K$18</c15:sqref>
                        </c15:formulaRef>
                      </c:ext>
                    </c:extLst>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extLst xmlns:c15="http://schemas.microsoft.com/office/drawing/2012/chart">
                      <c:ext xmlns:c15="http://schemas.microsoft.com/office/drawing/2012/chart" uri="{02D57815-91ED-43cb-92C2-25804820EDAC}">
                        <c15:formulaRef>
                          <c15:sqref>Sheet1!$B$21:$K$21</c15:sqref>
                        </c15:formulaRef>
                      </c:ext>
                    </c:extLst>
                    <c:numCache>
                      <c:formatCode>#,##0</c:formatCode>
                      <c:ptCount val="9"/>
                      <c:pt idx="0">
                        <c:v>188150</c:v>
                      </c:pt>
                      <c:pt idx="1">
                        <c:v>222467</c:v>
                      </c:pt>
                      <c:pt idx="2">
                        <c:v>193063</c:v>
                      </c:pt>
                      <c:pt idx="3">
                        <c:v>258821</c:v>
                      </c:pt>
                      <c:pt idx="4">
                        <c:v>284355</c:v>
                      </c:pt>
                      <c:pt idx="5">
                        <c:v>237783</c:v>
                      </c:pt>
                      <c:pt idx="6">
                        <c:v>189580</c:v>
                      </c:pt>
                      <c:pt idx="7">
                        <c:v>187545</c:v>
                      </c:pt>
                      <c:pt idx="8">
                        <c:v>190704</c:v>
                      </c:pt>
                    </c:numCache>
                  </c:numRef>
                </c:val>
                <c:extLst xmlns:c15="http://schemas.microsoft.com/office/drawing/2012/chart">
                  <c:ext xmlns:c16="http://schemas.microsoft.com/office/drawing/2014/chart" uri="{C3380CC4-5D6E-409C-BE32-E72D297353CC}">
                    <c16:uniqueId val="{00000004-570C-47F6-934D-268F7634CCF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Sheet1!$A$22</c15:sqref>
                        </c15:formulaRef>
                      </c:ext>
                    </c:extLst>
                    <c:strCache>
                      <c:ptCount val="1"/>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Sheet1!$B$18:$K$18</c15:sqref>
                        </c15:formulaRef>
                      </c:ext>
                    </c:extLst>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extLst xmlns:c15="http://schemas.microsoft.com/office/drawing/2012/chart">
                      <c:ext xmlns:c15="http://schemas.microsoft.com/office/drawing/2012/chart" uri="{02D57815-91ED-43cb-92C2-25804820EDAC}">
                        <c15:formulaRef>
                          <c15:sqref>Sheet1!$B$22:$K$22</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05-570C-47F6-934D-268F7634CCFE}"/>
                  </c:ext>
                </c:extLst>
              </c15:ser>
            </c15:filteredBarSeries>
          </c:ext>
        </c:extLst>
      </c:barChart>
      <c:catAx>
        <c:axId val="46923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9235200"/>
        <c:crosses val="autoZero"/>
        <c:auto val="1"/>
        <c:lblAlgn val="ctr"/>
        <c:lblOffset val="100"/>
        <c:noMultiLvlLbl val="0"/>
      </c:catAx>
      <c:valAx>
        <c:axId val="469235200"/>
        <c:scaling>
          <c:orientation val="minMax"/>
          <c:max val="5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923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2010</a:t>
            </a:r>
          </a:p>
        </c:rich>
      </c:tx>
      <c:layout>
        <c:manualLayout>
          <c:xMode val="edge"/>
          <c:yMode val="edge"/>
          <c:x val="0.42000718663055053"/>
          <c:y val="0.82277835916552622"/>
        </c:manualLayout>
      </c:layout>
      <c:overlay val="0"/>
      <c:spPr>
        <a:noFill/>
        <a:ln>
          <a:noFill/>
        </a:ln>
        <a:effectLst/>
      </c:spPr>
      <c:txPr>
        <a:bodyPr rot="0" spcFirstLastPara="1" vertOverflow="ellipsis" vert="horz" wrap="square" anchor="b"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269741389578079"/>
          <c:y val="0.12163526140775649"/>
          <c:w val="0.55460517220843852"/>
          <c:h val="0.6819212835390207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43-4A1B-96B6-910CED4D2DB2}"/>
              </c:ext>
            </c:extLst>
          </c:dPt>
          <c:dPt>
            <c:idx val="1"/>
            <c:bubble3D val="0"/>
            <c:spPr>
              <a:solidFill>
                <a:srgbClr val="CC9900"/>
              </a:solidFill>
              <a:ln w="19050">
                <a:solidFill>
                  <a:schemeClr val="lt1"/>
                </a:solidFill>
              </a:ln>
              <a:effectLst/>
            </c:spPr>
            <c:extLst>
              <c:ext xmlns:c16="http://schemas.microsoft.com/office/drawing/2014/chart" uri="{C3380CC4-5D6E-409C-BE32-E72D297353CC}">
                <c16:uniqueId val="{00000003-FB43-4A1B-96B6-910CED4D2DB2}"/>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FB43-4A1B-96B6-910CED4D2DB2}"/>
              </c:ext>
            </c:extLst>
          </c:dPt>
          <c:dPt>
            <c:idx val="3"/>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7-FB43-4A1B-96B6-910CED4D2DB2}"/>
              </c:ext>
            </c:extLst>
          </c:dPt>
          <c:dPt>
            <c:idx val="4"/>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9-FB43-4A1B-96B6-910CED4D2DB2}"/>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1-FB43-4A1B-96B6-910CED4D2DB2}"/>
                </c:ext>
              </c:extLst>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3-FB43-4A1B-96B6-910CED4D2DB2}"/>
                </c:ext>
              </c:extLst>
            </c:dLbl>
            <c:dLbl>
              <c:idx val="2"/>
              <c:layout>
                <c:manualLayout>
                  <c:x val="5.983203722922583E-2"/>
                  <c:y val="1.365087059287825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43-4A1B-96B6-910CED4D2DB2}"/>
                </c:ext>
              </c:extLst>
            </c:dLbl>
            <c:dLbl>
              <c:idx val="3"/>
              <c:layout>
                <c:manualLayout>
                  <c:x val="-8.7913412061446528E-3"/>
                  <c:y val="-3.410492370783769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B43-4A1B-96B6-910CED4D2DB2}"/>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9-FB43-4A1B-96B6-910CED4D2DB2}"/>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Sheet1!$B$8:$F$8</c:f>
              <c:numCache>
                <c:formatCode>0%</c:formatCode>
                <c:ptCount val="5"/>
                <c:pt idx="0">
                  <c:v>0.4544992255293091</c:v>
                </c:pt>
                <c:pt idx="1">
                  <c:v>0.11532389354924315</c:v>
                </c:pt>
                <c:pt idx="2">
                  <c:v>3.8199306827952653E-2</c:v>
                </c:pt>
                <c:pt idx="3">
                  <c:v>1.5731404839208003E-2</c:v>
                </c:pt>
                <c:pt idx="4">
                  <c:v>0.37624616925428706</c:v>
                </c:pt>
              </c:numCache>
            </c:numRef>
          </c:val>
          <c:extLst>
            <c:ext xmlns:c16="http://schemas.microsoft.com/office/drawing/2014/chart" uri="{C3380CC4-5D6E-409C-BE32-E72D297353CC}">
              <c16:uniqueId val="{0000000A-FB43-4A1B-96B6-910CED4D2DB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Share of Contribution to Total Population Change, 2010-2019</c:v>
          </c:tx>
          <c:spPr>
            <a:solidFill>
              <a:schemeClr val="accent1">
                <a:lumMod val="50000"/>
              </a:schemeClr>
            </a:solidFill>
            <a:ln>
              <a:noFill/>
            </a:ln>
            <a:effectLst/>
          </c:spPr>
          <c:invertIfNegative val="0"/>
          <c:dPt>
            <c:idx val="1"/>
            <c:invertIfNegative val="0"/>
            <c:bubble3D val="0"/>
            <c:spPr>
              <a:solidFill>
                <a:srgbClr val="CC9900"/>
              </a:solidFill>
              <a:ln>
                <a:noFill/>
              </a:ln>
              <a:effectLst/>
            </c:spPr>
            <c:extLst>
              <c:ext xmlns:c16="http://schemas.microsoft.com/office/drawing/2014/chart" uri="{C3380CC4-5D6E-409C-BE32-E72D297353CC}">
                <c16:uniqueId val="{00000001-32CA-4EEC-84BE-AACCBC631004}"/>
              </c:ext>
            </c:extLst>
          </c:dPt>
          <c:dPt>
            <c:idx val="2"/>
            <c:invertIfNegative val="0"/>
            <c:bubble3D val="0"/>
            <c:spPr>
              <a:solidFill>
                <a:srgbClr val="C00000"/>
              </a:solidFill>
              <a:ln>
                <a:noFill/>
              </a:ln>
              <a:effectLst/>
            </c:spPr>
            <c:extLst>
              <c:ext xmlns:c16="http://schemas.microsoft.com/office/drawing/2014/chart" uri="{C3380CC4-5D6E-409C-BE32-E72D297353CC}">
                <c16:uniqueId val="{00000003-32CA-4EEC-84BE-AACCBC631004}"/>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32CA-4EEC-84BE-AACCBC631004}"/>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7-32CA-4EEC-84BE-AACCBC631004}"/>
              </c:ext>
            </c:extLst>
          </c:dPt>
          <c:dLbls>
            <c:dLbl>
              <c:idx val="0"/>
              <c:numFmt formatCode="#,##0" sourceLinked="0"/>
              <c:spPr>
                <a:solidFill>
                  <a:schemeClr val="accent1">
                    <a:lumMod val="50000"/>
                  </a:schemeClr>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8-32CA-4EEC-84BE-AACCBC631004}"/>
                </c:ext>
              </c:extLst>
            </c:dLbl>
            <c:dLbl>
              <c:idx val="1"/>
              <c:numFmt formatCode="#,##0" sourceLinked="0"/>
              <c:spPr>
                <a:solidFill>
                  <a:srgbClr val="CC9900"/>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1-32CA-4EEC-84BE-AACCBC631004}"/>
                </c:ext>
              </c:extLst>
            </c:dLbl>
            <c:dLbl>
              <c:idx val="2"/>
              <c:numFmt formatCode="#,##0" sourceLinked="0"/>
              <c:spPr>
                <a:solidFill>
                  <a:srgbClr val="C00000"/>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3-32CA-4EEC-84BE-AACCBC631004}"/>
                </c:ext>
              </c:extLst>
            </c:dLbl>
            <c:dLbl>
              <c:idx val="3"/>
              <c:numFmt formatCode="#,##0" sourceLinked="0"/>
              <c:spPr>
                <a:solidFill>
                  <a:schemeClr val="accent1"/>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5-32CA-4EEC-84BE-AACCBC631004}"/>
                </c:ext>
              </c:extLst>
            </c:dLbl>
            <c:dLbl>
              <c:idx val="4"/>
              <c:layout>
                <c:manualLayout>
                  <c:x val="5.6662094040634964E-3"/>
                  <c:y val="4.2933451736680742E-2"/>
                </c:manualLayout>
              </c:layout>
              <c:numFmt formatCode="#,##0" sourceLinked="0"/>
              <c:spPr>
                <a:solidFill>
                  <a:schemeClr val="accent6">
                    <a:lumMod val="75000"/>
                  </a:schemeClr>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1062329493199954"/>
                      <c:h val="6.4037915132586998E-2"/>
                    </c:manualLayout>
                  </c15:layout>
                </c:ext>
                <c:ext xmlns:c16="http://schemas.microsoft.com/office/drawing/2014/chart" uri="{C3380CC4-5D6E-409C-BE32-E72D297353CC}">
                  <c16:uniqueId val="{00000007-32CA-4EEC-84BE-AACCBC631004}"/>
                </c:ext>
              </c:extLst>
            </c:dLbl>
            <c:numFmt formatCode="#,##0" sourceLinked="0"/>
            <c:spPr>
              <a:solidFill>
                <a:schemeClr val="accent1"/>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'2019PopEst&amp;Census2010'!$K$22:$O$22</c:f>
              <c:strCache>
                <c:ptCount val="5"/>
                <c:pt idx="0">
                  <c:v>Hispanic</c:v>
                </c:pt>
                <c:pt idx="1">
                  <c:v>NH Black  </c:v>
                </c:pt>
                <c:pt idx="2">
                  <c:v>NH White  </c:v>
                </c:pt>
                <c:pt idx="3">
                  <c:v>NH Asian  </c:v>
                </c:pt>
                <c:pt idx="4">
                  <c:v>NH Other</c:v>
                </c:pt>
              </c:strCache>
            </c:strRef>
          </c:cat>
          <c:val>
            <c:numRef>
              <c:f>'2019PopEst&amp;Census2010'!$K$23:$O$23</c:f>
              <c:numCache>
                <c:formatCode>General</c:formatCode>
                <c:ptCount val="5"/>
                <c:pt idx="0" formatCode="#,##0">
                  <c:v>2064657</c:v>
                </c:pt>
                <c:pt idx="1">
                  <c:v>601726</c:v>
                </c:pt>
                <c:pt idx="2">
                  <c:v>522136</c:v>
                </c:pt>
                <c:pt idx="3">
                  <c:v>497006</c:v>
                </c:pt>
                <c:pt idx="4">
                  <c:v>164795</c:v>
                </c:pt>
              </c:numCache>
            </c:numRef>
          </c:val>
          <c:extLst>
            <c:ext xmlns:c16="http://schemas.microsoft.com/office/drawing/2014/chart" uri="{C3380CC4-5D6E-409C-BE32-E72D297353CC}">
              <c16:uniqueId val="{00000009-32CA-4EEC-84BE-AACCBC631004}"/>
            </c:ext>
          </c:extLst>
        </c:ser>
        <c:dLbls>
          <c:dLblPos val="inBase"/>
          <c:showLegendKey val="0"/>
          <c:showVal val="1"/>
          <c:showCatName val="0"/>
          <c:showSerName val="0"/>
          <c:showPercent val="0"/>
          <c:showBubbleSize val="0"/>
        </c:dLbls>
        <c:gapWidth val="150"/>
        <c:axId val="585149264"/>
        <c:axId val="585144344"/>
      </c:barChart>
      <c:lineChart>
        <c:grouping val="standard"/>
        <c:varyColors val="0"/>
        <c:ser>
          <c:idx val="1"/>
          <c:order val="1"/>
          <c:tx>
            <c:v>Numeric Change, 2010-2019</c:v>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'2019PopEst&amp;Census2010'!$K$22:$O$22</c:f>
              <c:strCache>
                <c:ptCount val="5"/>
                <c:pt idx="0">
                  <c:v>Hispanic</c:v>
                </c:pt>
                <c:pt idx="1">
                  <c:v>NH Black  </c:v>
                </c:pt>
                <c:pt idx="2">
                  <c:v>NH White  </c:v>
                </c:pt>
                <c:pt idx="3">
                  <c:v>NH Asian  </c:v>
                </c:pt>
                <c:pt idx="4">
                  <c:v>NH Other</c:v>
                </c:pt>
              </c:strCache>
            </c:strRef>
          </c:cat>
          <c:val>
            <c:numRef>
              <c:f>'2019PopEst&amp;Census2010'!$K$25:$O$25</c:f>
              <c:numCache>
                <c:formatCode>0.0%</c:formatCode>
                <c:ptCount val="5"/>
                <c:pt idx="0">
                  <c:v>0.53622997569033226</c:v>
                </c:pt>
                <c:pt idx="1">
                  <c:v>0.15627947806935527</c:v>
                </c:pt>
                <c:pt idx="2">
                  <c:v>0.13560846890648051</c:v>
                </c:pt>
                <c:pt idx="3">
                  <c:v>0.12908173866068276</c:v>
                </c:pt>
                <c:pt idx="4">
                  <c:v>4.2800338673149245E-2</c:v>
                </c:pt>
              </c:numCache>
            </c:numRef>
          </c:val>
          <c:smooth val="0"/>
          <c:extLst>
            <c:ext xmlns:c16="http://schemas.microsoft.com/office/drawing/2014/chart" uri="{C3380CC4-5D6E-409C-BE32-E72D297353CC}">
              <c16:uniqueId val="{0000000A-32CA-4EEC-84BE-AACCBC631004}"/>
            </c:ext>
          </c:extLst>
        </c:ser>
        <c:dLbls>
          <c:showLegendKey val="0"/>
          <c:showVal val="1"/>
          <c:showCatName val="0"/>
          <c:showSerName val="0"/>
          <c:showPercent val="0"/>
          <c:showBubbleSize val="0"/>
        </c:dLbls>
        <c:marker val="1"/>
        <c:smooth val="0"/>
        <c:axId val="587755904"/>
        <c:axId val="587759512"/>
      </c:lineChart>
      <c:catAx>
        <c:axId val="58514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5144344"/>
        <c:crosses val="autoZero"/>
        <c:auto val="1"/>
        <c:lblAlgn val="ctr"/>
        <c:lblOffset val="100"/>
        <c:noMultiLvlLbl val="0"/>
      </c:catAx>
      <c:valAx>
        <c:axId val="5851443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5149264"/>
        <c:crosses val="autoZero"/>
        <c:crossBetween val="between"/>
      </c:valAx>
      <c:valAx>
        <c:axId val="587759512"/>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7755904"/>
        <c:crosses val="max"/>
        <c:crossBetween val="between"/>
      </c:valAx>
      <c:catAx>
        <c:axId val="587755904"/>
        <c:scaling>
          <c:orientation val="minMax"/>
        </c:scaling>
        <c:delete val="1"/>
        <c:axPos val="b"/>
        <c:numFmt formatCode="General" sourceLinked="1"/>
        <c:majorTickMark val="out"/>
        <c:minorTickMark val="none"/>
        <c:tickLblPos val="nextTo"/>
        <c:crossAx val="5877595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1800" b="0" i="0" u="none" strike="noStrike" kern="1200" spc="0" baseline="0">
                <a:solidFill>
                  <a:schemeClr val="tx1">
                    <a:lumMod val="65000"/>
                    <a:lumOff val="35000"/>
                  </a:schemeClr>
                </a:solidFill>
                <a:latin typeface="+mn-lt"/>
                <a:ea typeface="+mn-ea"/>
                <a:cs typeface="+mn-cs"/>
              </a:defRPr>
            </a:pPr>
            <a:r>
              <a:rPr lang="en-US" sz="1800" dirty="0">
                <a:solidFill>
                  <a:schemeClr val="tx1">
                    <a:lumMod val="65000"/>
                    <a:lumOff val="35000"/>
                  </a:schemeClr>
                </a:solidFill>
              </a:rPr>
              <a:t>2019</a:t>
            </a:r>
          </a:p>
        </c:rich>
      </c:tx>
      <c:layout>
        <c:manualLayout>
          <c:xMode val="edge"/>
          <c:yMode val="edge"/>
          <c:x val="0.44663548294925587"/>
          <c:y val="0.88554414162508233"/>
        </c:manualLayout>
      </c:layout>
      <c:overlay val="0"/>
      <c:spPr>
        <a:noFill/>
        <a:ln>
          <a:noFill/>
        </a:ln>
        <a:effectLst/>
      </c:spPr>
      <c:txPr>
        <a:bodyPr rot="0" spcFirstLastPara="1" vertOverflow="ellipsis" vert="horz" wrap="square" anchor="b" anchorCtr="0"/>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534492758178629"/>
          <c:y val="0.10496864005972652"/>
          <c:w val="0.49211111576478472"/>
          <c:h val="0.7858156327194089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0CA-452C-ACDC-D236B28D5369}"/>
              </c:ext>
            </c:extLst>
          </c:dPt>
          <c:dPt>
            <c:idx val="1"/>
            <c:bubble3D val="0"/>
            <c:spPr>
              <a:solidFill>
                <a:srgbClr val="CC9900"/>
              </a:solidFill>
              <a:ln w="19050">
                <a:solidFill>
                  <a:schemeClr val="lt1"/>
                </a:solidFill>
              </a:ln>
              <a:effectLst/>
            </c:spPr>
            <c:extLst>
              <c:ext xmlns:c16="http://schemas.microsoft.com/office/drawing/2014/chart" uri="{C3380CC4-5D6E-409C-BE32-E72D297353CC}">
                <c16:uniqueId val="{00000003-90CA-452C-ACDC-D236B28D5369}"/>
              </c:ext>
            </c:extLst>
          </c:dPt>
          <c:dPt>
            <c:idx val="2"/>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5-90CA-452C-ACDC-D236B28D536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90CA-452C-ACDC-D236B28D5369}"/>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90CA-452C-ACDC-D236B28D5369}"/>
              </c:ext>
            </c:extLst>
          </c:dPt>
          <c:dLbls>
            <c:dLbl>
              <c:idx val="3"/>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0CA-452C-ACDC-D236B28D5369}"/>
                </c:ext>
              </c:extLst>
            </c:dLbl>
            <c:dLbl>
              <c:idx val="4"/>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0CA-452C-ACDC-D236B28D5369}"/>
                </c:ext>
              </c:extLst>
            </c:dLbl>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'2019PopEst&amp;Census2010'!$B$27:$F$27</c:f>
              <c:strCache>
                <c:ptCount val="5"/>
                <c:pt idx="0">
                  <c:v>NH White</c:v>
                </c:pt>
                <c:pt idx="1">
                  <c:v>NH Black</c:v>
                </c:pt>
                <c:pt idx="2">
                  <c:v>Hispanic </c:v>
                </c:pt>
                <c:pt idx="3">
                  <c:v>NH Asian</c:v>
                </c:pt>
                <c:pt idx="4">
                  <c:v>NH Other</c:v>
                </c:pt>
              </c:strCache>
            </c:strRef>
          </c:cat>
          <c:val>
            <c:numRef>
              <c:f>'2019PopEst&amp;Census2010'!$B$29:$F$29</c:f>
              <c:numCache>
                <c:formatCode>0.0%</c:formatCode>
                <c:ptCount val="5"/>
                <c:pt idx="0">
                  <c:v>0.41215419528035724</c:v>
                </c:pt>
                <c:pt idx="1">
                  <c:v>0.1207623248281368</c:v>
                </c:pt>
                <c:pt idx="2">
                  <c:v>0.39749018145025494</c:v>
                </c:pt>
                <c:pt idx="3">
                  <c:v>5.0267450056095897E-2</c:v>
                </c:pt>
                <c:pt idx="4">
                  <c:v>1.9325848385155119E-2</c:v>
                </c:pt>
              </c:numCache>
            </c:numRef>
          </c:val>
          <c:extLst>
            <c:ext xmlns:c16="http://schemas.microsoft.com/office/drawing/2014/chart" uri="{C3380CC4-5D6E-409C-BE32-E72D297353CC}">
              <c16:uniqueId val="{0000000A-90CA-452C-ACDC-D236B28D5369}"/>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waob_TS!$A$10</c:f>
              <c:strCache>
                <c:ptCount val="1"/>
                <c:pt idx="0">
                  <c:v>Latin America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waob_TS!$B$10:$L$10</c:f>
              <c:numCache>
                <c:formatCode>0.0%</c:formatCode>
                <c:ptCount val="3"/>
                <c:pt idx="0">
                  <c:v>0.44067179557631542</c:v>
                </c:pt>
                <c:pt idx="1">
                  <c:v>0.5058690565888091</c:v>
                </c:pt>
                <c:pt idx="2">
                  <c:v>0.69406961682871249</c:v>
                </c:pt>
              </c:numCache>
            </c:numRef>
          </c:val>
          <c:extLst>
            <c:ext xmlns:c16="http://schemas.microsoft.com/office/drawing/2014/chart" uri="{C3380CC4-5D6E-409C-BE32-E72D297353CC}">
              <c16:uniqueId val="{00000000-3BFA-4060-8610-B826B330C86A}"/>
            </c:ext>
          </c:extLst>
        </c:ser>
        <c:ser>
          <c:idx val="1"/>
          <c:order val="1"/>
          <c:tx>
            <c:strRef>
              <c:f>waob_TS!$A$11</c:f>
              <c:strCache>
                <c:ptCount val="1"/>
                <c:pt idx="0">
                  <c:v>Asia</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waob_TS!$B$11:$L$11</c:f>
              <c:numCache>
                <c:formatCode>0.0%</c:formatCode>
                <c:ptCount val="3"/>
                <c:pt idx="0">
                  <c:v>0.35754911388927052</c:v>
                </c:pt>
                <c:pt idx="1">
                  <c:v>0.33027322837768175</c:v>
                </c:pt>
                <c:pt idx="2">
                  <c:v>0.1729107573248512</c:v>
                </c:pt>
              </c:numCache>
            </c:numRef>
          </c:val>
          <c:extLst>
            <c:ext xmlns:c16="http://schemas.microsoft.com/office/drawing/2014/chart" uri="{C3380CC4-5D6E-409C-BE32-E72D297353CC}">
              <c16:uniqueId val="{00000001-3BFA-4060-8610-B826B330C86A}"/>
            </c:ext>
          </c:extLst>
        </c:ser>
        <c:ser>
          <c:idx val="2"/>
          <c:order val="2"/>
          <c:tx>
            <c:strRef>
              <c:f>waob_TS!$A$12</c:f>
              <c:strCache>
                <c:ptCount val="1"/>
                <c:pt idx="0">
                  <c:v>Europe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waob_TS!$B$12:$L$12</c:f>
              <c:numCache>
                <c:formatCode>0.0%</c:formatCode>
                <c:ptCount val="3"/>
                <c:pt idx="0">
                  <c:v>7.1074323396070893E-2</c:v>
                </c:pt>
                <c:pt idx="1">
                  <c:v>7.2520521870166957E-2</c:v>
                </c:pt>
                <c:pt idx="2">
                  <c:v>7.8290239543539211E-2</c:v>
                </c:pt>
              </c:numCache>
            </c:numRef>
          </c:val>
          <c:extLst>
            <c:ext xmlns:c16="http://schemas.microsoft.com/office/drawing/2014/chart" uri="{C3380CC4-5D6E-409C-BE32-E72D297353CC}">
              <c16:uniqueId val="{00000002-3BFA-4060-8610-B826B330C86A}"/>
            </c:ext>
          </c:extLst>
        </c:ser>
        <c:ser>
          <c:idx val="3"/>
          <c:order val="3"/>
          <c:tx>
            <c:strRef>
              <c:f>waob_TS!$A$13</c:f>
              <c:strCache>
                <c:ptCount val="1"/>
                <c:pt idx="0">
                  <c:v>Africa and Other</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waob_TS!$B$13:$L$13</c:f>
              <c:numCache>
                <c:formatCode>0.0%</c:formatCode>
                <c:ptCount val="3"/>
                <c:pt idx="0">
                  <c:v>0.13070476713834317</c:v>
                </c:pt>
                <c:pt idx="1">
                  <c:v>9.1337193163342184E-2</c:v>
                </c:pt>
                <c:pt idx="2">
                  <c:v>5.472938630289715E-2</c:v>
                </c:pt>
              </c:numCache>
            </c:numRef>
          </c:val>
          <c:extLst>
            <c:ext xmlns:c16="http://schemas.microsoft.com/office/drawing/2014/chart" uri="{C3380CC4-5D6E-409C-BE32-E72D297353CC}">
              <c16:uniqueId val="{00000003-3BFA-4060-8610-B826B330C86A}"/>
            </c:ext>
          </c:extLst>
        </c:ser>
        <c:dLbls>
          <c:showLegendKey val="0"/>
          <c:showVal val="0"/>
          <c:showCatName val="0"/>
          <c:showSerName val="0"/>
          <c:showPercent val="0"/>
          <c:showBubbleSize val="0"/>
        </c:dLbls>
        <c:gapWidth val="50"/>
        <c:overlap val="100"/>
        <c:axId val="1512721304"/>
        <c:axId val="1512719736"/>
      </c:barChart>
      <c:catAx>
        <c:axId val="15127213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12719736"/>
        <c:crosses val="autoZero"/>
        <c:auto val="1"/>
        <c:lblAlgn val="ctr"/>
        <c:lblOffset val="100"/>
        <c:noMultiLvlLbl val="0"/>
      </c:catAx>
      <c:valAx>
        <c:axId val="1512719736"/>
        <c:scaling>
          <c:orientation val="minMax"/>
          <c:max val="1.1000000000000001"/>
        </c:scaling>
        <c:delete val="1"/>
        <c:axPos val="t"/>
        <c:majorGridlines>
          <c:spPr>
            <a:ln w="9525" cap="flat" cmpd="sng" algn="ctr">
              <a:solidFill>
                <a:schemeClr val="tx1">
                  <a:lumMod val="15000"/>
                  <a:lumOff val="85000"/>
                </a:schemeClr>
              </a:solidFill>
              <a:prstDash val="sysDot"/>
              <a:round/>
            </a:ln>
            <a:effectLst/>
          </c:spPr>
        </c:majorGridlines>
        <c:numFmt formatCode="0.0%" sourceLinked="1"/>
        <c:majorTickMark val="none"/>
        <c:minorTickMark val="none"/>
        <c:tickLblPos val="nextTo"/>
        <c:crossAx val="1512721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04447754841456"/>
          <c:y val="8.180798052417361E-2"/>
          <c:w val="0.84348561159584778"/>
          <c:h val="0.8324997147095744"/>
        </c:manualLayout>
      </c:layout>
      <c:barChart>
        <c:barDir val="bar"/>
        <c:grouping val="stacked"/>
        <c:varyColors val="0"/>
        <c:ser>
          <c:idx val="0"/>
          <c:order val="0"/>
          <c:tx>
            <c:strRef>
              <c:f>Sheet1!$B$1</c:f>
              <c:strCache>
                <c:ptCount val="1"/>
                <c:pt idx="0">
                  <c:v>White Male</c:v>
                </c:pt>
              </c:strCache>
            </c:strRef>
          </c:tx>
          <c:spPr>
            <a:solidFill>
              <a:schemeClr val="accent1">
                <a:lumMod val="50000"/>
              </a:schemeClr>
            </a:solidFill>
            <a:ln>
              <a:solidFill>
                <a:schemeClr val="accent1"/>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Sheet1!$B$2:$B$97</c:f>
              <c:numCache>
                <c:formatCode>#,##0;[Red]#,##0</c:formatCode>
                <c:ptCount val="96"/>
                <c:pt idx="0">
                  <c:v>-58944</c:v>
                </c:pt>
                <c:pt idx="1">
                  <c:v>-60276</c:v>
                </c:pt>
                <c:pt idx="2">
                  <c:v>-64267</c:v>
                </c:pt>
                <c:pt idx="3">
                  <c:v>-65513</c:v>
                </c:pt>
                <c:pt idx="4">
                  <c:v>-66688</c:v>
                </c:pt>
                <c:pt idx="5">
                  <c:v>-67468</c:v>
                </c:pt>
                <c:pt idx="6">
                  <c:v>-66000</c:v>
                </c:pt>
                <c:pt idx="7">
                  <c:v>-65441</c:v>
                </c:pt>
                <c:pt idx="8">
                  <c:v>-66721</c:v>
                </c:pt>
                <c:pt idx="9">
                  <c:v>-65647</c:v>
                </c:pt>
                <c:pt idx="10">
                  <c:v>-65472</c:v>
                </c:pt>
                <c:pt idx="11">
                  <c:v>-67087</c:v>
                </c:pt>
                <c:pt idx="12">
                  <c:v>-67400</c:v>
                </c:pt>
                <c:pt idx="13">
                  <c:v>-67861</c:v>
                </c:pt>
                <c:pt idx="14">
                  <c:v>-67828</c:v>
                </c:pt>
                <c:pt idx="15">
                  <c:v>-68197</c:v>
                </c:pt>
                <c:pt idx="16">
                  <c:v>-68986</c:v>
                </c:pt>
                <c:pt idx="17">
                  <c:v>-68196</c:v>
                </c:pt>
                <c:pt idx="18">
                  <c:v>-68048</c:v>
                </c:pt>
                <c:pt idx="19">
                  <c:v>-69020</c:v>
                </c:pt>
                <c:pt idx="20">
                  <c:v>-68164</c:v>
                </c:pt>
                <c:pt idx="21">
                  <c:v>-68413</c:v>
                </c:pt>
                <c:pt idx="22">
                  <c:v>-70273</c:v>
                </c:pt>
                <c:pt idx="23">
                  <c:v>-73302</c:v>
                </c:pt>
                <c:pt idx="24">
                  <c:v>-74844</c:v>
                </c:pt>
                <c:pt idx="25">
                  <c:v>-76033</c:v>
                </c:pt>
                <c:pt idx="26">
                  <c:v>-77642</c:v>
                </c:pt>
                <c:pt idx="27">
                  <c:v>-81172</c:v>
                </c:pt>
                <c:pt idx="28">
                  <c:v>-82455</c:v>
                </c:pt>
                <c:pt idx="29">
                  <c:v>-82921</c:v>
                </c:pt>
                <c:pt idx="30">
                  <c:v>-81334</c:v>
                </c:pt>
                <c:pt idx="31">
                  <c:v>-80609</c:v>
                </c:pt>
                <c:pt idx="32">
                  <c:v>-79963</c:v>
                </c:pt>
                <c:pt idx="33">
                  <c:v>-81283</c:v>
                </c:pt>
                <c:pt idx="34">
                  <c:v>-82596</c:v>
                </c:pt>
                <c:pt idx="35">
                  <c:v>-79535</c:v>
                </c:pt>
                <c:pt idx="36">
                  <c:v>-81199</c:v>
                </c:pt>
                <c:pt idx="37">
                  <c:v>-80643</c:v>
                </c:pt>
                <c:pt idx="38">
                  <c:v>-79339</c:v>
                </c:pt>
                <c:pt idx="39">
                  <c:v>-79813</c:v>
                </c:pt>
                <c:pt idx="40">
                  <c:v>-75184</c:v>
                </c:pt>
                <c:pt idx="41">
                  <c:v>-73025</c:v>
                </c:pt>
                <c:pt idx="42">
                  <c:v>-72157</c:v>
                </c:pt>
                <c:pt idx="43">
                  <c:v>-70249</c:v>
                </c:pt>
                <c:pt idx="44">
                  <c:v>-72338</c:v>
                </c:pt>
                <c:pt idx="45">
                  <c:v>-70133</c:v>
                </c:pt>
                <c:pt idx="46">
                  <c:v>-71584</c:v>
                </c:pt>
                <c:pt idx="47">
                  <c:v>-76890</c:v>
                </c:pt>
                <c:pt idx="48">
                  <c:v>-82837</c:v>
                </c:pt>
                <c:pt idx="49">
                  <c:v>-83357</c:v>
                </c:pt>
                <c:pt idx="50">
                  <c:v>-78323</c:v>
                </c:pt>
                <c:pt idx="51">
                  <c:v>-75008</c:v>
                </c:pt>
                <c:pt idx="52">
                  <c:v>-74855</c:v>
                </c:pt>
                <c:pt idx="53">
                  <c:v>-75230</c:v>
                </c:pt>
                <c:pt idx="54">
                  <c:v>-81156</c:v>
                </c:pt>
                <c:pt idx="55">
                  <c:v>-84646</c:v>
                </c:pt>
                <c:pt idx="56">
                  <c:v>-85925</c:v>
                </c:pt>
                <c:pt idx="57">
                  <c:v>-86789</c:v>
                </c:pt>
                <c:pt idx="58">
                  <c:v>-88168</c:v>
                </c:pt>
                <c:pt idx="59">
                  <c:v>-88976</c:v>
                </c:pt>
                <c:pt idx="60">
                  <c:v>-86508</c:v>
                </c:pt>
                <c:pt idx="61">
                  <c:v>-86479</c:v>
                </c:pt>
                <c:pt idx="62">
                  <c:v>-84773</c:v>
                </c:pt>
                <c:pt idx="63">
                  <c:v>-80664</c:v>
                </c:pt>
                <c:pt idx="64">
                  <c:v>-79983</c:v>
                </c:pt>
                <c:pt idx="65">
                  <c:v>-76191</c:v>
                </c:pt>
                <c:pt idx="66">
                  <c:v>-73797</c:v>
                </c:pt>
                <c:pt idx="67">
                  <c:v>-70207</c:v>
                </c:pt>
                <c:pt idx="68">
                  <c:v>-66685</c:v>
                </c:pt>
                <c:pt idx="69">
                  <c:v>-64789</c:v>
                </c:pt>
                <c:pt idx="70">
                  <c:v>-63468</c:v>
                </c:pt>
                <c:pt idx="71">
                  <c:v>-63228</c:v>
                </c:pt>
                <c:pt idx="72">
                  <c:v>-68008</c:v>
                </c:pt>
                <c:pt idx="73">
                  <c:v>-47165</c:v>
                </c:pt>
                <c:pt idx="74">
                  <c:v>-46542</c:v>
                </c:pt>
                <c:pt idx="75">
                  <c:v>-45645</c:v>
                </c:pt>
                <c:pt idx="76">
                  <c:v>-45225</c:v>
                </c:pt>
                <c:pt idx="77">
                  <c:v>-37828</c:v>
                </c:pt>
                <c:pt idx="78">
                  <c:v>-34548</c:v>
                </c:pt>
                <c:pt idx="79">
                  <c:v>-31304</c:v>
                </c:pt>
                <c:pt idx="80">
                  <c:v>-28529</c:v>
                </c:pt>
                <c:pt idx="81">
                  <c:v>-25995</c:v>
                </c:pt>
                <c:pt idx="82">
                  <c:v>-22903</c:v>
                </c:pt>
                <c:pt idx="83">
                  <c:v>-20887</c:v>
                </c:pt>
                <c:pt idx="84">
                  <c:v>-19284</c:v>
                </c:pt>
                <c:pt idx="85">
                  <c:v>-100560</c:v>
                </c:pt>
              </c:numCache>
            </c:numRef>
          </c:val>
          <c:extLst>
            <c:ext xmlns:c16="http://schemas.microsoft.com/office/drawing/2014/chart" uri="{C3380CC4-5D6E-409C-BE32-E72D297353CC}">
              <c16:uniqueId val="{00000000-AC00-43E5-9391-5CD523DA4AA1}"/>
            </c:ext>
          </c:extLst>
        </c:ser>
        <c:ser>
          <c:idx val="4"/>
          <c:order val="1"/>
          <c:tx>
            <c:strRef>
              <c:f>Sheet1!$D$1</c:f>
              <c:strCache>
                <c:ptCount val="1"/>
                <c:pt idx="0">
                  <c:v>Hispanic Male</c:v>
                </c:pt>
              </c:strCache>
            </c:strRef>
          </c:tx>
          <c:spPr>
            <a:solidFill>
              <a:schemeClr val="accent1">
                <a:lumMod val="40000"/>
                <a:lumOff val="60000"/>
              </a:schemeClr>
            </a:solidFill>
            <a:ln>
              <a:solidFill>
                <a:schemeClr val="accent1"/>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Sheet1!$D$2:$D$97</c:f>
              <c:numCache>
                <c:formatCode>#,##0;[Red]#,##0</c:formatCode>
                <c:ptCount val="96"/>
                <c:pt idx="0">
                  <c:v>-97071</c:v>
                </c:pt>
                <c:pt idx="1">
                  <c:v>-97998</c:v>
                </c:pt>
                <c:pt idx="2">
                  <c:v>-100748</c:v>
                </c:pt>
                <c:pt idx="3">
                  <c:v>-104315</c:v>
                </c:pt>
                <c:pt idx="4">
                  <c:v>-105206</c:v>
                </c:pt>
                <c:pt idx="5">
                  <c:v>-104690</c:v>
                </c:pt>
                <c:pt idx="6">
                  <c:v>-102958</c:v>
                </c:pt>
                <c:pt idx="7">
                  <c:v>-102612</c:v>
                </c:pt>
                <c:pt idx="8">
                  <c:v>-104825</c:v>
                </c:pt>
                <c:pt idx="9">
                  <c:v>-105339</c:v>
                </c:pt>
                <c:pt idx="10">
                  <c:v>-105158</c:v>
                </c:pt>
                <c:pt idx="11">
                  <c:v>-107965</c:v>
                </c:pt>
                <c:pt idx="12">
                  <c:v>-107390</c:v>
                </c:pt>
                <c:pt idx="13">
                  <c:v>-105901</c:v>
                </c:pt>
                <c:pt idx="14">
                  <c:v>-105458</c:v>
                </c:pt>
                <c:pt idx="15">
                  <c:v>-103675</c:v>
                </c:pt>
                <c:pt idx="16">
                  <c:v>-102004</c:v>
                </c:pt>
                <c:pt idx="17">
                  <c:v>-100959</c:v>
                </c:pt>
                <c:pt idx="18">
                  <c:v>-100322</c:v>
                </c:pt>
                <c:pt idx="19">
                  <c:v>-100281</c:v>
                </c:pt>
                <c:pt idx="20">
                  <c:v>-96270</c:v>
                </c:pt>
                <c:pt idx="21">
                  <c:v>-94862</c:v>
                </c:pt>
                <c:pt idx="22">
                  <c:v>-93802</c:v>
                </c:pt>
                <c:pt idx="23">
                  <c:v>-93956</c:v>
                </c:pt>
                <c:pt idx="24">
                  <c:v>-94975</c:v>
                </c:pt>
                <c:pt idx="25">
                  <c:v>-95590</c:v>
                </c:pt>
                <c:pt idx="26">
                  <c:v>-96491</c:v>
                </c:pt>
                <c:pt idx="27">
                  <c:v>-97462</c:v>
                </c:pt>
                <c:pt idx="28">
                  <c:v>-95074</c:v>
                </c:pt>
                <c:pt idx="29">
                  <c:v>-93801</c:v>
                </c:pt>
                <c:pt idx="30">
                  <c:v>-89794</c:v>
                </c:pt>
                <c:pt idx="31">
                  <c:v>-90047</c:v>
                </c:pt>
                <c:pt idx="32">
                  <c:v>-89108</c:v>
                </c:pt>
                <c:pt idx="33">
                  <c:v>-89197</c:v>
                </c:pt>
                <c:pt idx="34">
                  <c:v>-88876</c:v>
                </c:pt>
                <c:pt idx="35">
                  <c:v>-86017</c:v>
                </c:pt>
                <c:pt idx="36">
                  <c:v>-86967</c:v>
                </c:pt>
                <c:pt idx="37">
                  <c:v>-87201</c:v>
                </c:pt>
                <c:pt idx="38">
                  <c:v>-84984</c:v>
                </c:pt>
                <c:pt idx="39">
                  <c:v>-87290</c:v>
                </c:pt>
                <c:pt idx="40">
                  <c:v>-79669</c:v>
                </c:pt>
                <c:pt idx="41">
                  <c:v>-79140</c:v>
                </c:pt>
                <c:pt idx="42">
                  <c:v>-77768</c:v>
                </c:pt>
                <c:pt idx="43">
                  <c:v>-76999</c:v>
                </c:pt>
                <c:pt idx="44">
                  <c:v>-77495</c:v>
                </c:pt>
                <c:pt idx="45">
                  <c:v>-73717</c:v>
                </c:pt>
                <c:pt idx="46">
                  <c:v>-72113</c:v>
                </c:pt>
                <c:pt idx="47">
                  <c:v>-71316</c:v>
                </c:pt>
                <c:pt idx="48">
                  <c:v>-69669</c:v>
                </c:pt>
                <c:pt idx="49">
                  <c:v>-68870</c:v>
                </c:pt>
                <c:pt idx="50">
                  <c:v>-64112</c:v>
                </c:pt>
                <c:pt idx="51">
                  <c:v>-62147</c:v>
                </c:pt>
                <c:pt idx="52">
                  <c:v>-59261</c:v>
                </c:pt>
                <c:pt idx="53">
                  <c:v>-59139</c:v>
                </c:pt>
                <c:pt idx="54">
                  <c:v>-58953</c:v>
                </c:pt>
                <c:pt idx="55">
                  <c:v>-56408</c:v>
                </c:pt>
                <c:pt idx="56">
                  <c:v>-54007</c:v>
                </c:pt>
                <c:pt idx="57">
                  <c:v>-52310</c:v>
                </c:pt>
                <c:pt idx="58">
                  <c:v>-49744</c:v>
                </c:pt>
                <c:pt idx="59">
                  <c:v>-49976</c:v>
                </c:pt>
                <c:pt idx="60">
                  <c:v>-45492</c:v>
                </c:pt>
                <c:pt idx="61">
                  <c:v>-42722</c:v>
                </c:pt>
                <c:pt idx="62">
                  <c:v>-40894</c:v>
                </c:pt>
                <c:pt idx="63">
                  <c:v>-38922</c:v>
                </c:pt>
                <c:pt idx="64">
                  <c:v>-37082</c:v>
                </c:pt>
                <c:pt idx="65">
                  <c:v>-33494</c:v>
                </c:pt>
                <c:pt idx="66">
                  <c:v>-31366</c:v>
                </c:pt>
                <c:pt idx="67">
                  <c:v>-28711</c:v>
                </c:pt>
                <c:pt idx="68">
                  <c:v>-27881</c:v>
                </c:pt>
                <c:pt idx="69">
                  <c:v>-26440</c:v>
                </c:pt>
                <c:pt idx="70">
                  <c:v>-24377</c:v>
                </c:pt>
                <c:pt idx="71">
                  <c:v>-23053</c:v>
                </c:pt>
                <c:pt idx="72">
                  <c:v>-21669</c:v>
                </c:pt>
                <c:pt idx="73">
                  <c:v>-18127</c:v>
                </c:pt>
                <c:pt idx="74">
                  <c:v>-17190</c:v>
                </c:pt>
                <c:pt idx="75">
                  <c:v>-15118</c:v>
                </c:pt>
                <c:pt idx="76">
                  <c:v>-13680</c:v>
                </c:pt>
                <c:pt idx="77">
                  <c:v>-12077</c:v>
                </c:pt>
                <c:pt idx="78">
                  <c:v>-10969</c:v>
                </c:pt>
                <c:pt idx="79">
                  <c:v>-10511</c:v>
                </c:pt>
                <c:pt idx="80">
                  <c:v>-9203</c:v>
                </c:pt>
                <c:pt idx="81">
                  <c:v>-8557</c:v>
                </c:pt>
                <c:pt idx="82">
                  <c:v>-7807</c:v>
                </c:pt>
                <c:pt idx="83">
                  <c:v>-6973</c:v>
                </c:pt>
                <c:pt idx="84">
                  <c:v>-6538</c:v>
                </c:pt>
                <c:pt idx="85">
                  <c:v>-32504</c:v>
                </c:pt>
              </c:numCache>
            </c:numRef>
          </c:val>
          <c:extLst>
            <c:ext xmlns:c16="http://schemas.microsoft.com/office/drawing/2014/chart" uri="{C3380CC4-5D6E-409C-BE32-E72D297353CC}">
              <c16:uniqueId val="{00000002-AC00-43E5-9391-5CD523DA4AA1}"/>
            </c:ext>
          </c:extLst>
        </c:ser>
        <c:ser>
          <c:idx val="2"/>
          <c:order val="2"/>
          <c:tx>
            <c:strRef>
              <c:f>Sheet1!$C$1</c:f>
              <c:strCache>
                <c:ptCount val="1"/>
                <c:pt idx="0">
                  <c:v>Black Male</c:v>
                </c:pt>
              </c:strCache>
            </c:strRef>
          </c:tx>
          <c:spPr>
            <a:solidFill>
              <a:schemeClr val="accent1">
                <a:lumMod val="60000"/>
                <a:lumOff val="40000"/>
              </a:schemeClr>
            </a:solidFill>
            <a:ln>
              <a:solidFill>
                <a:schemeClr val="accent1"/>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Sheet1!$C$2:$C$97</c:f>
              <c:numCache>
                <c:formatCode>#,##0;[Red]#,##0</c:formatCode>
                <c:ptCount val="96"/>
                <c:pt idx="0">
                  <c:v>-23297</c:v>
                </c:pt>
                <c:pt idx="1">
                  <c:v>-22834</c:v>
                </c:pt>
                <c:pt idx="2">
                  <c:v>-23599</c:v>
                </c:pt>
                <c:pt idx="3">
                  <c:v>-23992</c:v>
                </c:pt>
                <c:pt idx="4">
                  <c:v>-24507</c:v>
                </c:pt>
                <c:pt idx="5">
                  <c:v>-24366</c:v>
                </c:pt>
                <c:pt idx="6">
                  <c:v>-23687</c:v>
                </c:pt>
                <c:pt idx="7">
                  <c:v>-23616</c:v>
                </c:pt>
                <c:pt idx="8">
                  <c:v>-23954</c:v>
                </c:pt>
                <c:pt idx="9">
                  <c:v>-24711</c:v>
                </c:pt>
                <c:pt idx="10">
                  <c:v>-25317</c:v>
                </c:pt>
                <c:pt idx="11">
                  <c:v>-25997</c:v>
                </c:pt>
                <c:pt idx="12">
                  <c:v>-26267</c:v>
                </c:pt>
                <c:pt idx="13">
                  <c:v>-25746</c:v>
                </c:pt>
                <c:pt idx="14">
                  <c:v>-25487</c:v>
                </c:pt>
                <c:pt idx="15">
                  <c:v>-25332</c:v>
                </c:pt>
                <c:pt idx="16">
                  <c:v>-25135</c:v>
                </c:pt>
                <c:pt idx="17">
                  <c:v>-25428</c:v>
                </c:pt>
                <c:pt idx="18">
                  <c:v>-25724</c:v>
                </c:pt>
                <c:pt idx="19">
                  <c:v>-26950</c:v>
                </c:pt>
                <c:pt idx="20">
                  <c:v>-26049</c:v>
                </c:pt>
                <c:pt idx="21">
                  <c:v>-25853</c:v>
                </c:pt>
                <c:pt idx="22">
                  <c:v>-26260</c:v>
                </c:pt>
                <c:pt idx="23">
                  <c:v>-26341</c:v>
                </c:pt>
                <c:pt idx="24">
                  <c:v>-28422</c:v>
                </c:pt>
                <c:pt idx="25">
                  <c:v>-29639</c:v>
                </c:pt>
                <c:pt idx="26">
                  <c:v>-30984</c:v>
                </c:pt>
                <c:pt idx="27">
                  <c:v>-31440</c:v>
                </c:pt>
                <c:pt idx="28">
                  <c:v>-30554</c:v>
                </c:pt>
                <c:pt idx="29">
                  <c:v>-30057</c:v>
                </c:pt>
                <c:pt idx="30">
                  <c:v>-28650</c:v>
                </c:pt>
                <c:pt idx="31">
                  <c:v>-27413</c:v>
                </c:pt>
                <c:pt idx="32">
                  <c:v>-26601</c:v>
                </c:pt>
                <c:pt idx="33">
                  <c:v>-26396</c:v>
                </c:pt>
                <c:pt idx="34">
                  <c:v>-26146</c:v>
                </c:pt>
                <c:pt idx="35">
                  <c:v>-25007</c:v>
                </c:pt>
                <c:pt idx="36">
                  <c:v>-25482</c:v>
                </c:pt>
                <c:pt idx="37">
                  <c:v>-25419</c:v>
                </c:pt>
                <c:pt idx="38">
                  <c:v>-25170</c:v>
                </c:pt>
                <c:pt idx="39">
                  <c:v>-25843</c:v>
                </c:pt>
                <c:pt idx="40">
                  <c:v>-23868</c:v>
                </c:pt>
                <c:pt idx="41">
                  <c:v>-22649</c:v>
                </c:pt>
                <c:pt idx="42">
                  <c:v>-22194</c:v>
                </c:pt>
                <c:pt idx="43">
                  <c:v>-21369</c:v>
                </c:pt>
                <c:pt idx="44">
                  <c:v>-21674</c:v>
                </c:pt>
                <c:pt idx="45">
                  <c:v>-21290</c:v>
                </c:pt>
                <c:pt idx="46">
                  <c:v>-21462</c:v>
                </c:pt>
                <c:pt idx="47">
                  <c:v>-22097</c:v>
                </c:pt>
                <c:pt idx="48">
                  <c:v>-22834</c:v>
                </c:pt>
                <c:pt idx="49">
                  <c:v>-21928</c:v>
                </c:pt>
                <c:pt idx="50">
                  <c:v>-20013</c:v>
                </c:pt>
                <c:pt idx="51">
                  <c:v>-19968</c:v>
                </c:pt>
                <c:pt idx="52">
                  <c:v>-19709</c:v>
                </c:pt>
                <c:pt idx="53">
                  <c:v>-20195</c:v>
                </c:pt>
                <c:pt idx="54">
                  <c:v>-20698</c:v>
                </c:pt>
                <c:pt idx="55">
                  <c:v>-20264</c:v>
                </c:pt>
                <c:pt idx="56">
                  <c:v>-19735</c:v>
                </c:pt>
                <c:pt idx="57">
                  <c:v>-19472</c:v>
                </c:pt>
                <c:pt idx="58">
                  <c:v>-19372</c:v>
                </c:pt>
                <c:pt idx="59">
                  <c:v>-19619</c:v>
                </c:pt>
                <c:pt idx="60">
                  <c:v>-18330</c:v>
                </c:pt>
                <c:pt idx="61">
                  <c:v>-17621</c:v>
                </c:pt>
                <c:pt idx="62">
                  <c:v>-17012</c:v>
                </c:pt>
                <c:pt idx="63">
                  <c:v>-16299</c:v>
                </c:pt>
                <c:pt idx="64">
                  <c:v>-15455</c:v>
                </c:pt>
                <c:pt idx="65">
                  <c:v>-13650</c:v>
                </c:pt>
                <c:pt idx="66">
                  <c:v>-12578</c:v>
                </c:pt>
                <c:pt idx="67">
                  <c:v>-11519</c:v>
                </c:pt>
                <c:pt idx="68">
                  <c:v>-11165</c:v>
                </c:pt>
                <c:pt idx="69">
                  <c:v>-10483</c:v>
                </c:pt>
                <c:pt idx="70">
                  <c:v>-9699</c:v>
                </c:pt>
                <c:pt idx="71">
                  <c:v>-9024</c:v>
                </c:pt>
                <c:pt idx="72">
                  <c:v>-8207</c:v>
                </c:pt>
                <c:pt idx="73">
                  <c:v>-6223</c:v>
                </c:pt>
                <c:pt idx="74">
                  <c:v>-6066</c:v>
                </c:pt>
                <c:pt idx="75">
                  <c:v>-5340</c:v>
                </c:pt>
                <c:pt idx="76">
                  <c:v>-5113</c:v>
                </c:pt>
                <c:pt idx="77">
                  <c:v>-4277</c:v>
                </c:pt>
                <c:pt idx="78">
                  <c:v>-3916</c:v>
                </c:pt>
                <c:pt idx="79">
                  <c:v>-3477</c:v>
                </c:pt>
                <c:pt idx="80">
                  <c:v>-3169</c:v>
                </c:pt>
                <c:pt idx="81">
                  <c:v>-2760</c:v>
                </c:pt>
                <c:pt idx="82">
                  <c:v>-2449</c:v>
                </c:pt>
                <c:pt idx="83">
                  <c:v>-2139</c:v>
                </c:pt>
                <c:pt idx="84">
                  <c:v>-2064</c:v>
                </c:pt>
                <c:pt idx="85">
                  <c:v>-9934</c:v>
                </c:pt>
              </c:numCache>
            </c:numRef>
          </c:val>
          <c:extLst>
            <c:ext xmlns:c16="http://schemas.microsoft.com/office/drawing/2014/chart" uri="{C3380CC4-5D6E-409C-BE32-E72D297353CC}">
              <c16:uniqueId val="{00000001-AC00-43E5-9391-5CD523DA4AA1}"/>
            </c:ext>
          </c:extLst>
        </c:ser>
        <c:ser>
          <c:idx val="3"/>
          <c:order val="3"/>
          <c:tx>
            <c:strRef>
              <c:f>Sheet1!$E$1</c:f>
              <c:strCache>
                <c:ptCount val="1"/>
                <c:pt idx="0">
                  <c:v>Asian Male</c:v>
                </c:pt>
              </c:strCache>
            </c:strRef>
          </c:tx>
          <c:spPr>
            <a:solidFill>
              <a:schemeClr val="accent1">
                <a:lumMod val="75000"/>
              </a:schemeClr>
            </a:solidFill>
            <a:ln>
              <a:solidFill>
                <a:schemeClr val="accent1"/>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Sheet1!$E$2:$E$97</c:f>
              <c:numCache>
                <c:formatCode>#,##0;[Red]#,##0</c:formatCode>
                <c:ptCount val="96"/>
                <c:pt idx="0">
                  <c:v>-7261</c:v>
                </c:pt>
                <c:pt idx="1">
                  <c:v>-7759</c:v>
                </c:pt>
                <c:pt idx="2">
                  <c:v>-8613</c:v>
                </c:pt>
                <c:pt idx="3">
                  <c:v>-8931</c:v>
                </c:pt>
                <c:pt idx="4">
                  <c:v>-9383</c:v>
                </c:pt>
                <c:pt idx="5">
                  <c:v>-9262</c:v>
                </c:pt>
                <c:pt idx="6">
                  <c:v>-9491</c:v>
                </c:pt>
                <c:pt idx="7">
                  <c:v>-9188</c:v>
                </c:pt>
                <c:pt idx="8">
                  <c:v>-8892</c:v>
                </c:pt>
                <c:pt idx="9">
                  <c:v>-9558</c:v>
                </c:pt>
                <c:pt idx="10">
                  <c:v>-9343</c:v>
                </c:pt>
                <c:pt idx="11">
                  <c:v>-9794</c:v>
                </c:pt>
                <c:pt idx="12">
                  <c:v>-9376</c:v>
                </c:pt>
                <c:pt idx="13">
                  <c:v>-9228</c:v>
                </c:pt>
                <c:pt idx="14">
                  <c:v>-9464</c:v>
                </c:pt>
                <c:pt idx="15">
                  <c:v>-9510</c:v>
                </c:pt>
                <c:pt idx="16">
                  <c:v>-9382</c:v>
                </c:pt>
                <c:pt idx="17">
                  <c:v>-8930</c:v>
                </c:pt>
                <c:pt idx="18">
                  <c:v>-8585</c:v>
                </c:pt>
                <c:pt idx="19">
                  <c:v>-8023</c:v>
                </c:pt>
                <c:pt idx="20">
                  <c:v>-7852</c:v>
                </c:pt>
                <c:pt idx="21">
                  <c:v>-8245</c:v>
                </c:pt>
                <c:pt idx="22">
                  <c:v>-8966</c:v>
                </c:pt>
                <c:pt idx="23">
                  <c:v>-9901</c:v>
                </c:pt>
                <c:pt idx="24">
                  <c:v>-10364</c:v>
                </c:pt>
                <c:pt idx="25">
                  <c:v>-10896</c:v>
                </c:pt>
                <c:pt idx="26">
                  <c:v>-11114</c:v>
                </c:pt>
                <c:pt idx="27">
                  <c:v>-11707</c:v>
                </c:pt>
                <c:pt idx="28">
                  <c:v>-12017</c:v>
                </c:pt>
                <c:pt idx="29">
                  <c:v>-12234</c:v>
                </c:pt>
                <c:pt idx="30">
                  <c:v>-12593</c:v>
                </c:pt>
                <c:pt idx="31">
                  <c:v>-12592</c:v>
                </c:pt>
                <c:pt idx="32">
                  <c:v>-12767</c:v>
                </c:pt>
                <c:pt idx="33">
                  <c:v>-12777</c:v>
                </c:pt>
                <c:pt idx="34">
                  <c:v>-13150</c:v>
                </c:pt>
                <c:pt idx="35">
                  <c:v>-13021</c:v>
                </c:pt>
                <c:pt idx="36">
                  <c:v>-13162</c:v>
                </c:pt>
                <c:pt idx="37">
                  <c:v>-12927</c:v>
                </c:pt>
                <c:pt idx="38">
                  <c:v>-12593</c:v>
                </c:pt>
                <c:pt idx="39">
                  <c:v>-12807</c:v>
                </c:pt>
                <c:pt idx="40">
                  <c:v>-12058</c:v>
                </c:pt>
                <c:pt idx="41">
                  <c:v>-11850</c:v>
                </c:pt>
                <c:pt idx="42">
                  <c:v>-11558</c:v>
                </c:pt>
                <c:pt idx="43">
                  <c:v>-12030</c:v>
                </c:pt>
                <c:pt idx="44">
                  <c:v>-12445</c:v>
                </c:pt>
                <c:pt idx="45">
                  <c:v>-11948</c:v>
                </c:pt>
                <c:pt idx="46">
                  <c:v>-11907</c:v>
                </c:pt>
                <c:pt idx="47">
                  <c:v>-11578</c:v>
                </c:pt>
                <c:pt idx="48">
                  <c:v>-11151</c:v>
                </c:pt>
                <c:pt idx="49">
                  <c:v>-10814</c:v>
                </c:pt>
                <c:pt idx="50">
                  <c:v>-9976</c:v>
                </c:pt>
                <c:pt idx="51">
                  <c:v>-9434</c:v>
                </c:pt>
                <c:pt idx="52">
                  <c:v>-8434</c:v>
                </c:pt>
                <c:pt idx="53">
                  <c:v>-8478</c:v>
                </c:pt>
                <c:pt idx="54">
                  <c:v>-8224</c:v>
                </c:pt>
                <c:pt idx="55">
                  <c:v>-8144</c:v>
                </c:pt>
                <c:pt idx="56">
                  <c:v>-7932</c:v>
                </c:pt>
                <c:pt idx="57">
                  <c:v>-7220</c:v>
                </c:pt>
                <c:pt idx="58">
                  <c:v>-6918</c:v>
                </c:pt>
                <c:pt idx="59">
                  <c:v>-6875</c:v>
                </c:pt>
                <c:pt idx="60">
                  <c:v>-6320</c:v>
                </c:pt>
                <c:pt idx="61">
                  <c:v>-6328</c:v>
                </c:pt>
                <c:pt idx="62">
                  <c:v>-6092</c:v>
                </c:pt>
                <c:pt idx="63">
                  <c:v>-6021</c:v>
                </c:pt>
                <c:pt idx="64">
                  <c:v>-5765</c:v>
                </c:pt>
                <c:pt idx="65">
                  <c:v>-5323</c:v>
                </c:pt>
                <c:pt idx="66">
                  <c:v>-5151</c:v>
                </c:pt>
                <c:pt idx="67">
                  <c:v>-4786</c:v>
                </c:pt>
                <c:pt idx="68">
                  <c:v>-4538</c:v>
                </c:pt>
                <c:pt idx="69">
                  <c:v>-4782</c:v>
                </c:pt>
                <c:pt idx="70">
                  <c:v>-4283</c:v>
                </c:pt>
                <c:pt idx="71">
                  <c:v>-4089</c:v>
                </c:pt>
                <c:pt idx="72">
                  <c:v>-3720</c:v>
                </c:pt>
                <c:pt idx="73">
                  <c:v>-3267</c:v>
                </c:pt>
                <c:pt idx="74">
                  <c:v>-3153</c:v>
                </c:pt>
                <c:pt idx="75">
                  <c:v>-2765</c:v>
                </c:pt>
                <c:pt idx="76">
                  <c:v>-2673</c:v>
                </c:pt>
                <c:pt idx="77">
                  <c:v>-2405</c:v>
                </c:pt>
                <c:pt idx="78">
                  <c:v>-2154</c:v>
                </c:pt>
                <c:pt idx="79">
                  <c:v>-2027</c:v>
                </c:pt>
                <c:pt idx="80">
                  <c:v>-1740</c:v>
                </c:pt>
                <c:pt idx="81">
                  <c:v>-1566</c:v>
                </c:pt>
                <c:pt idx="82">
                  <c:v>-1360</c:v>
                </c:pt>
                <c:pt idx="83">
                  <c:v>-1179</c:v>
                </c:pt>
                <c:pt idx="84">
                  <c:v>-1085</c:v>
                </c:pt>
                <c:pt idx="85">
                  <c:v>-4886</c:v>
                </c:pt>
              </c:numCache>
            </c:numRef>
          </c:val>
          <c:extLst>
            <c:ext xmlns:c16="http://schemas.microsoft.com/office/drawing/2014/chart" uri="{C3380CC4-5D6E-409C-BE32-E72D297353CC}">
              <c16:uniqueId val="{00000003-AC00-43E5-9391-5CD523DA4AA1}"/>
            </c:ext>
          </c:extLst>
        </c:ser>
        <c:ser>
          <c:idx val="5"/>
          <c:order val="4"/>
          <c:tx>
            <c:strRef>
              <c:f>Sheet1!$F$1</c:f>
              <c:strCache>
                <c:ptCount val="1"/>
                <c:pt idx="0">
                  <c:v>Other Male</c:v>
                </c:pt>
              </c:strCache>
            </c:strRef>
          </c:tx>
          <c:spPr>
            <a:solidFill>
              <a:schemeClr val="tx2">
                <a:lumMod val="50000"/>
              </a:schemeClr>
            </a:solidFill>
            <a:ln>
              <a:solidFill>
                <a:schemeClr val="tx2">
                  <a:lumMod val="75000"/>
                </a:schemeClr>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Sheet1!$F$2:$F$97</c:f>
              <c:numCache>
                <c:formatCode>#,##0;[Red]#,##0</c:formatCode>
                <c:ptCount val="96"/>
                <c:pt idx="0">
                  <c:v>-6469</c:v>
                </c:pt>
                <c:pt idx="1">
                  <c:v>-6637</c:v>
                </c:pt>
                <c:pt idx="2">
                  <c:v>-6882</c:v>
                </c:pt>
                <c:pt idx="3">
                  <c:v>-7156</c:v>
                </c:pt>
                <c:pt idx="4">
                  <c:v>-7278</c:v>
                </c:pt>
                <c:pt idx="5">
                  <c:v>-7149</c:v>
                </c:pt>
                <c:pt idx="6">
                  <c:v>-7086</c:v>
                </c:pt>
                <c:pt idx="7">
                  <c:v>-6683</c:v>
                </c:pt>
                <c:pt idx="8">
                  <c:v>-6834</c:v>
                </c:pt>
                <c:pt idx="9">
                  <c:v>-6541</c:v>
                </c:pt>
                <c:pt idx="10">
                  <c:v>-6144</c:v>
                </c:pt>
                <c:pt idx="11">
                  <c:v>-6266</c:v>
                </c:pt>
                <c:pt idx="12">
                  <c:v>-5979</c:v>
                </c:pt>
                <c:pt idx="13">
                  <c:v>-5872</c:v>
                </c:pt>
                <c:pt idx="14">
                  <c:v>-5613</c:v>
                </c:pt>
                <c:pt idx="15">
                  <c:v>-5448</c:v>
                </c:pt>
                <c:pt idx="16">
                  <c:v>-5176</c:v>
                </c:pt>
                <c:pt idx="17">
                  <c:v>-5015</c:v>
                </c:pt>
                <c:pt idx="18">
                  <c:v>-4905</c:v>
                </c:pt>
                <c:pt idx="19">
                  <c:v>-4957</c:v>
                </c:pt>
                <c:pt idx="20">
                  <c:v>-4678</c:v>
                </c:pt>
                <c:pt idx="21">
                  <c:v>-4641</c:v>
                </c:pt>
                <c:pt idx="22">
                  <c:v>-4489</c:v>
                </c:pt>
                <c:pt idx="23">
                  <c:v>-4523</c:v>
                </c:pt>
                <c:pt idx="24">
                  <c:v>-4738</c:v>
                </c:pt>
                <c:pt idx="25">
                  <c:v>-4516</c:v>
                </c:pt>
                <c:pt idx="26">
                  <c:v>-4537</c:v>
                </c:pt>
                <c:pt idx="27">
                  <c:v>-4393</c:v>
                </c:pt>
                <c:pt idx="28">
                  <c:v>-4206</c:v>
                </c:pt>
                <c:pt idx="29">
                  <c:v>-3920</c:v>
                </c:pt>
                <c:pt idx="30">
                  <c:v>-3752</c:v>
                </c:pt>
                <c:pt idx="31">
                  <c:v>-3545</c:v>
                </c:pt>
                <c:pt idx="32">
                  <c:v>-3381</c:v>
                </c:pt>
                <c:pt idx="33">
                  <c:v>-3521</c:v>
                </c:pt>
                <c:pt idx="34">
                  <c:v>-3179</c:v>
                </c:pt>
                <c:pt idx="35">
                  <c:v>-3288</c:v>
                </c:pt>
                <c:pt idx="36">
                  <c:v>-3268</c:v>
                </c:pt>
                <c:pt idx="37">
                  <c:v>-3124</c:v>
                </c:pt>
                <c:pt idx="38">
                  <c:v>-3053</c:v>
                </c:pt>
                <c:pt idx="39">
                  <c:v>-2998</c:v>
                </c:pt>
                <c:pt idx="40">
                  <c:v>-2792</c:v>
                </c:pt>
                <c:pt idx="41">
                  <c:v>-2676</c:v>
                </c:pt>
                <c:pt idx="42">
                  <c:v>-2668</c:v>
                </c:pt>
                <c:pt idx="43">
                  <c:v>-2494</c:v>
                </c:pt>
                <c:pt idx="44">
                  <c:v>-2429</c:v>
                </c:pt>
                <c:pt idx="45">
                  <c:v>-2318</c:v>
                </c:pt>
                <c:pt idx="46">
                  <c:v>-2229</c:v>
                </c:pt>
                <c:pt idx="47">
                  <c:v>-2374</c:v>
                </c:pt>
                <c:pt idx="48">
                  <c:v>-2470</c:v>
                </c:pt>
                <c:pt idx="49">
                  <c:v>-2371</c:v>
                </c:pt>
                <c:pt idx="50">
                  <c:v>-2213</c:v>
                </c:pt>
                <c:pt idx="51">
                  <c:v>-2023</c:v>
                </c:pt>
                <c:pt idx="52">
                  <c:v>-1941</c:v>
                </c:pt>
                <c:pt idx="53">
                  <c:v>-1965</c:v>
                </c:pt>
                <c:pt idx="54">
                  <c:v>-2078</c:v>
                </c:pt>
                <c:pt idx="55">
                  <c:v>-2199</c:v>
                </c:pt>
                <c:pt idx="56">
                  <c:v>-2229</c:v>
                </c:pt>
                <c:pt idx="57">
                  <c:v>-2082</c:v>
                </c:pt>
                <c:pt idx="58">
                  <c:v>-2085</c:v>
                </c:pt>
                <c:pt idx="59">
                  <c:v>-2136</c:v>
                </c:pt>
                <c:pt idx="60">
                  <c:v>-1894</c:v>
                </c:pt>
                <c:pt idx="61">
                  <c:v>-2020</c:v>
                </c:pt>
                <c:pt idx="62">
                  <c:v>-1983</c:v>
                </c:pt>
                <c:pt idx="63">
                  <c:v>-1912</c:v>
                </c:pt>
                <c:pt idx="64">
                  <c:v>-1763</c:v>
                </c:pt>
                <c:pt idx="65">
                  <c:v>-1683</c:v>
                </c:pt>
                <c:pt idx="66">
                  <c:v>-1496</c:v>
                </c:pt>
                <c:pt idx="67">
                  <c:v>-1460</c:v>
                </c:pt>
                <c:pt idx="68">
                  <c:v>-1427</c:v>
                </c:pt>
                <c:pt idx="69">
                  <c:v>-1365</c:v>
                </c:pt>
                <c:pt idx="70">
                  <c:v>-1254</c:v>
                </c:pt>
                <c:pt idx="71">
                  <c:v>-1215</c:v>
                </c:pt>
                <c:pt idx="72">
                  <c:v>-1188</c:v>
                </c:pt>
                <c:pt idx="73">
                  <c:v>-933</c:v>
                </c:pt>
                <c:pt idx="74">
                  <c:v>-856</c:v>
                </c:pt>
                <c:pt idx="75">
                  <c:v>-806</c:v>
                </c:pt>
                <c:pt idx="76">
                  <c:v>-795</c:v>
                </c:pt>
                <c:pt idx="77">
                  <c:v>-709</c:v>
                </c:pt>
                <c:pt idx="78">
                  <c:v>-584</c:v>
                </c:pt>
                <c:pt idx="79">
                  <c:v>-552</c:v>
                </c:pt>
                <c:pt idx="80">
                  <c:v>-450</c:v>
                </c:pt>
                <c:pt idx="81">
                  <c:v>-447</c:v>
                </c:pt>
                <c:pt idx="82">
                  <c:v>-390</c:v>
                </c:pt>
                <c:pt idx="83">
                  <c:v>-357</c:v>
                </c:pt>
                <c:pt idx="84">
                  <c:v>-312</c:v>
                </c:pt>
                <c:pt idx="85">
                  <c:v>-1671</c:v>
                </c:pt>
              </c:numCache>
            </c:numRef>
          </c:val>
          <c:extLst>
            <c:ext xmlns:c16="http://schemas.microsoft.com/office/drawing/2014/chart" uri="{C3380CC4-5D6E-409C-BE32-E72D297353CC}">
              <c16:uniqueId val="{00000004-AC00-43E5-9391-5CD523DA4AA1}"/>
            </c:ext>
          </c:extLst>
        </c:ser>
        <c:ser>
          <c:idx val="6"/>
          <c:order val="5"/>
          <c:tx>
            <c:strRef>
              <c:f>Sheet1!$G$1</c:f>
              <c:strCache>
                <c:ptCount val="1"/>
                <c:pt idx="0">
                  <c:v>White Female</c:v>
                </c:pt>
              </c:strCache>
            </c:strRef>
          </c:tx>
          <c:spPr>
            <a:solidFill>
              <a:srgbClr val="F84260"/>
            </a:solidFill>
            <a:ln>
              <a:solidFill>
                <a:srgbClr val="FC8168"/>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Sheet1!$G$2:$G$97</c:f>
              <c:numCache>
                <c:formatCode>_(* #,##0_);_(* \(#,##0\);_(* "-"??_);_(@_)</c:formatCode>
                <c:ptCount val="96"/>
                <c:pt idx="0">
                  <c:v>56061</c:v>
                </c:pt>
                <c:pt idx="1">
                  <c:v>57540</c:v>
                </c:pt>
                <c:pt idx="2">
                  <c:v>61009</c:v>
                </c:pt>
                <c:pt idx="3">
                  <c:v>62513</c:v>
                </c:pt>
                <c:pt idx="4">
                  <c:v>63655</c:v>
                </c:pt>
                <c:pt idx="5">
                  <c:v>63427</c:v>
                </c:pt>
                <c:pt idx="6">
                  <c:v>63278</c:v>
                </c:pt>
                <c:pt idx="7">
                  <c:v>62729</c:v>
                </c:pt>
                <c:pt idx="8">
                  <c:v>62983</c:v>
                </c:pt>
                <c:pt idx="9">
                  <c:v>61863</c:v>
                </c:pt>
                <c:pt idx="10">
                  <c:v>62526</c:v>
                </c:pt>
                <c:pt idx="11">
                  <c:v>63807</c:v>
                </c:pt>
                <c:pt idx="12">
                  <c:v>64074</c:v>
                </c:pt>
                <c:pt idx="13">
                  <c:v>63876</c:v>
                </c:pt>
                <c:pt idx="14">
                  <c:v>64665</c:v>
                </c:pt>
                <c:pt idx="15">
                  <c:v>65406</c:v>
                </c:pt>
                <c:pt idx="16">
                  <c:v>65446</c:v>
                </c:pt>
                <c:pt idx="17">
                  <c:v>65202</c:v>
                </c:pt>
                <c:pt idx="18">
                  <c:v>62446</c:v>
                </c:pt>
                <c:pt idx="19">
                  <c:v>62695</c:v>
                </c:pt>
                <c:pt idx="20">
                  <c:v>62508</c:v>
                </c:pt>
                <c:pt idx="21">
                  <c:v>63352</c:v>
                </c:pt>
                <c:pt idx="22">
                  <c:v>66397</c:v>
                </c:pt>
                <c:pt idx="23">
                  <c:v>68021</c:v>
                </c:pt>
                <c:pt idx="24">
                  <c:v>69290</c:v>
                </c:pt>
                <c:pt idx="25">
                  <c:v>71286</c:v>
                </c:pt>
                <c:pt idx="26">
                  <c:v>72923</c:v>
                </c:pt>
                <c:pt idx="27">
                  <c:v>76749</c:v>
                </c:pt>
                <c:pt idx="28">
                  <c:v>80435</c:v>
                </c:pt>
                <c:pt idx="29">
                  <c:v>81262</c:v>
                </c:pt>
                <c:pt idx="30">
                  <c:v>79425</c:v>
                </c:pt>
                <c:pt idx="31">
                  <c:v>78051</c:v>
                </c:pt>
                <c:pt idx="32">
                  <c:v>78796</c:v>
                </c:pt>
                <c:pt idx="33">
                  <c:v>79813</c:v>
                </c:pt>
                <c:pt idx="34">
                  <c:v>81022</c:v>
                </c:pt>
                <c:pt idx="35">
                  <c:v>78453</c:v>
                </c:pt>
                <c:pt idx="36">
                  <c:v>79394</c:v>
                </c:pt>
                <c:pt idx="37">
                  <c:v>78943</c:v>
                </c:pt>
                <c:pt idx="38">
                  <c:v>78217</c:v>
                </c:pt>
                <c:pt idx="39">
                  <c:v>78400</c:v>
                </c:pt>
                <c:pt idx="40">
                  <c:v>73192</c:v>
                </c:pt>
                <c:pt idx="41">
                  <c:v>72053</c:v>
                </c:pt>
                <c:pt idx="42">
                  <c:v>71501</c:v>
                </c:pt>
                <c:pt idx="43">
                  <c:v>68692</c:v>
                </c:pt>
                <c:pt idx="44">
                  <c:v>71386</c:v>
                </c:pt>
                <c:pt idx="45">
                  <c:v>69473</c:v>
                </c:pt>
                <c:pt idx="46">
                  <c:v>70718</c:v>
                </c:pt>
                <c:pt idx="47">
                  <c:v>75201</c:v>
                </c:pt>
                <c:pt idx="48">
                  <c:v>81519</c:v>
                </c:pt>
                <c:pt idx="49">
                  <c:v>82032</c:v>
                </c:pt>
                <c:pt idx="50">
                  <c:v>77682</c:v>
                </c:pt>
                <c:pt idx="51">
                  <c:v>73777</c:v>
                </c:pt>
                <c:pt idx="52">
                  <c:v>74066</c:v>
                </c:pt>
                <c:pt idx="53">
                  <c:v>75358</c:v>
                </c:pt>
                <c:pt idx="54">
                  <c:v>81584</c:v>
                </c:pt>
                <c:pt idx="55">
                  <c:v>86108</c:v>
                </c:pt>
                <c:pt idx="56">
                  <c:v>88154</c:v>
                </c:pt>
                <c:pt idx="57">
                  <c:v>89261</c:v>
                </c:pt>
                <c:pt idx="58">
                  <c:v>91048</c:v>
                </c:pt>
                <c:pt idx="59">
                  <c:v>91570</c:v>
                </c:pt>
                <c:pt idx="60">
                  <c:v>89686</c:v>
                </c:pt>
                <c:pt idx="61">
                  <c:v>89601</c:v>
                </c:pt>
                <c:pt idx="62">
                  <c:v>89274</c:v>
                </c:pt>
                <c:pt idx="63">
                  <c:v>85805</c:v>
                </c:pt>
                <c:pt idx="64">
                  <c:v>85579</c:v>
                </c:pt>
                <c:pt idx="65">
                  <c:v>83214</c:v>
                </c:pt>
                <c:pt idx="66">
                  <c:v>80302</c:v>
                </c:pt>
                <c:pt idx="67">
                  <c:v>76312</c:v>
                </c:pt>
                <c:pt idx="68">
                  <c:v>73580</c:v>
                </c:pt>
                <c:pt idx="69">
                  <c:v>71566</c:v>
                </c:pt>
                <c:pt idx="70">
                  <c:v>70451</c:v>
                </c:pt>
                <c:pt idx="71">
                  <c:v>70169</c:v>
                </c:pt>
                <c:pt idx="72">
                  <c:v>75132</c:v>
                </c:pt>
                <c:pt idx="73">
                  <c:v>52732</c:v>
                </c:pt>
                <c:pt idx="74">
                  <c:v>53290</c:v>
                </c:pt>
                <c:pt idx="75">
                  <c:v>53030</c:v>
                </c:pt>
                <c:pt idx="76">
                  <c:v>52796</c:v>
                </c:pt>
                <c:pt idx="77">
                  <c:v>45082</c:v>
                </c:pt>
                <c:pt idx="78">
                  <c:v>41709</c:v>
                </c:pt>
                <c:pt idx="79">
                  <c:v>38496</c:v>
                </c:pt>
                <c:pt idx="80">
                  <c:v>35547</c:v>
                </c:pt>
                <c:pt idx="81">
                  <c:v>33692</c:v>
                </c:pt>
                <c:pt idx="82">
                  <c:v>30151</c:v>
                </c:pt>
                <c:pt idx="83">
                  <c:v>28119</c:v>
                </c:pt>
                <c:pt idx="84">
                  <c:v>27237</c:v>
                </c:pt>
                <c:pt idx="85">
                  <c:v>171291</c:v>
                </c:pt>
              </c:numCache>
            </c:numRef>
          </c:val>
          <c:extLst>
            <c:ext xmlns:c16="http://schemas.microsoft.com/office/drawing/2014/chart" uri="{C3380CC4-5D6E-409C-BE32-E72D297353CC}">
              <c16:uniqueId val="{00000005-AC00-43E5-9391-5CD523DA4AA1}"/>
            </c:ext>
          </c:extLst>
        </c:ser>
        <c:ser>
          <c:idx val="7"/>
          <c:order val="6"/>
          <c:tx>
            <c:strRef>
              <c:f>Sheet1!$I$1</c:f>
              <c:strCache>
                <c:ptCount val="1"/>
                <c:pt idx="0">
                  <c:v>Hispanic Female</c:v>
                </c:pt>
              </c:strCache>
            </c:strRef>
          </c:tx>
          <c:spPr>
            <a:solidFill>
              <a:srgbClr val="FF7C80"/>
            </a:solidFill>
            <a:ln>
              <a:solidFill>
                <a:schemeClr val="bg1">
                  <a:lumMod val="85000"/>
                </a:schemeClr>
              </a:solidFill>
            </a:ln>
          </c:spPr>
          <c:invertIfNegative val="0"/>
          <c:dPt>
            <c:idx val="24"/>
            <c:invertIfNegative val="0"/>
            <c:bubble3D val="0"/>
            <c:extLst>
              <c:ext xmlns:c16="http://schemas.microsoft.com/office/drawing/2014/chart" uri="{C3380CC4-5D6E-409C-BE32-E72D297353CC}">
                <c16:uniqueId val="{00000007-AC00-43E5-9391-5CD523DA4AA1}"/>
              </c:ext>
            </c:extLst>
          </c:dPt>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Sheet1!$I$2:$I$97</c:f>
              <c:numCache>
                <c:formatCode>_(* #,##0_);_(* \(#,##0\);_(* "-"??_);_(@_)</c:formatCode>
                <c:ptCount val="96"/>
                <c:pt idx="0">
                  <c:v>92952</c:v>
                </c:pt>
                <c:pt idx="1">
                  <c:v>94222</c:v>
                </c:pt>
                <c:pt idx="2">
                  <c:v>96448</c:v>
                </c:pt>
                <c:pt idx="3">
                  <c:v>100241</c:v>
                </c:pt>
                <c:pt idx="4">
                  <c:v>101233</c:v>
                </c:pt>
                <c:pt idx="5">
                  <c:v>99875</c:v>
                </c:pt>
                <c:pt idx="6">
                  <c:v>99245</c:v>
                </c:pt>
                <c:pt idx="7">
                  <c:v>98470</c:v>
                </c:pt>
                <c:pt idx="8">
                  <c:v>101451</c:v>
                </c:pt>
                <c:pt idx="9">
                  <c:v>102655</c:v>
                </c:pt>
                <c:pt idx="10">
                  <c:v>101428</c:v>
                </c:pt>
                <c:pt idx="11">
                  <c:v>103596</c:v>
                </c:pt>
                <c:pt idx="12">
                  <c:v>102977</c:v>
                </c:pt>
                <c:pt idx="13">
                  <c:v>101865</c:v>
                </c:pt>
                <c:pt idx="14">
                  <c:v>100967</c:v>
                </c:pt>
                <c:pt idx="15">
                  <c:v>100156</c:v>
                </c:pt>
                <c:pt idx="16">
                  <c:v>99720</c:v>
                </c:pt>
                <c:pt idx="17">
                  <c:v>98473</c:v>
                </c:pt>
                <c:pt idx="18">
                  <c:v>97612</c:v>
                </c:pt>
                <c:pt idx="19">
                  <c:v>96343</c:v>
                </c:pt>
                <c:pt idx="20">
                  <c:v>92593</c:v>
                </c:pt>
                <c:pt idx="21">
                  <c:v>90058</c:v>
                </c:pt>
                <c:pt idx="22">
                  <c:v>89581</c:v>
                </c:pt>
                <c:pt idx="23">
                  <c:v>88680</c:v>
                </c:pt>
                <c:pt idx="24">
                  <c:v>88552</c:v>
                </c:pt>
                <c:pt idx="25">
                  <c:v>89144</c:v>
                </c:pt>
                <c:pt idx="26">
                  <c:v>89166</c:v>
                </c:pt>
                <c:pt idx="27">
                  <c:v>91246</c:v>
                </c:pt>
                <c:pt idx="28">
                  <c:v>89109</c:v>
                </c:pt>
                <c:pt idx="29">
                  <c:v>87061</c:v>
                </c:pt>
                <c:pt idx="30">
                  <c:v>82266</c:v>
                </c:pt>
                <c:pt idx="31">
                  <c:v>81205</c:v>
                </c:pt>
                <c:pt idx="32">
                  <c:v>80991</c:v>
                </c:pt>
                <c:pt idx="33">
                  <c:v>81223</c:v>
                </c:pt>
                <c:pt idx="34">
                  <c:v>82348</c:v>
                </c:pt>
                <c:pt idx="35">
                  <c:v>80435</c:v>
                </c:pt>
                <c:pt idx="36">
                  <c:v>81836</c:v>
                </c:pt>
                <c:pt idx="37">
                  <c:v>82032</c:v>
                </c:pt>
                <c:pt idx="38">
                  <c:v>81592</c:v>
                </c:pt>
                <c:pt idx="39">
                  <c:v>82078</c:v>
                </c:pt>
                <c:pt idx="40">
                  <c:v>76399</c:v>
                </c:pt>
                <c:pt idx="41">
                  <c:v>75691</c:v>
                </c:pt>
                <c:pt idx="42">
                  <c:v>76350</c:v>
                </c:pt>
                <c:pt idx="43">
                  <c:v>75994</c:v>
                </c:pt>
                <c:pt idx="44">
                  <c:v>76418</c:v>
                </c:pt>
                <c:pt idx="45">
                  <c:v>74291</c:v>
                </c:pt>
                <c:pt idx="46">
                  <c:v>73674</c:v>
                </c:pt>
                <c:pt idx="47">
                  <c:v>72615</c:v>
                </c:pt>
                <c:pt idx="48">
                  <c:v>71419</c:v>
                </c:pt>
                <c:pt idx="49">
                  <c:v>69343</c:v>
                </c:pt>
                <c:pt idx="50">
                  <c:v>64720</c:v>
                </c:pt>
                <c:pt idx="51">
                  <c:v>62747</c:v>
                </c:pt>
                <c:pt idx="52">
                  <c:v>60043</c:v>
                </c:pt>
                <c:pt idx="53">
                  <c:v>58901</c:v>
                </c:pt>
                <c:pt idx="54">
                  <c:v>59380</c:v>
                </c:pt>
                <c:pt idx="55">
                  <c:v>57110</c:v>
                </c:pt>
                <c:pt idx="56">
                  <c:v>55199</c:v>
                </c:pt>
                <c:pt idx="57">
                  <c:v>53299</c:v>
                </c:pt>
                <c:pt idx="58">
                  <c:v>51499</c:v>
                </c:pt>
                <c:pt idx="59">
                  <c:v>51391</c:v>
                </c:pt>
                <c:pt idx="60">
                  <c:v>47195</c:v>
                </c:pt>
                <c:pt idx="61">
                  <c:v>45212</c:v>
                </c:pt>
                <c:pt idx="62">
                  <c:v>43930</c:v>
                </c:pt>
                <c:pt idx="63">
                  <c:v>41904</c:v>
                </c:pt>
                <c:pt idx="64">
                  <c:v>40647</c:v>
                </c:pt>
                <c:pt idx="65">
                  <c:v>37675</c:v>
                </c:pt>
                <c:pt idx="66">
                  <c:v>35597</c:v>
                </c:pt>
                <c:pt idx="67">
                  <c:v>32833</c:v>
                </c:pt>
                <c:pt idx="68">
                  <c:v>31823</c:v>
                </c:pt>
                <c:pt idx="69">
                  <c:v>30833</c:v>
                </c:pt>
                <c:pt idx="70">
                  <c:v>28283</c:v>
                </c:pt>
                <c:pt idx="71">
                  <c:v>26998</c:v>
                </c:pt>
                <c:pt idx="72">
                  <c:v>25915</c:v>
                </c:pt>
                <c:pt idx="73">
                  <c:v>22342</c:v>
                </c:pt>
                <c:pt idx="74">
                  <c:v>20965</c:v>
                </c:pt>
                <c:pt idx="75">
                  <c:v>19286</c:v>
                </c:pt>
                <c:pt idx="76">
                  <c:v>17888</c:v>
                </c:pt>
                <c:pt idx="77">
                  <c:v>15951</c:v>
                </c:pt>
                <c:pt idx="78">
                  <c:v>14991</c:v>
                </c:pt>
                <c:pt idx="79">
                  <c:v>13992</c:v>
                </c:pt>
                <c:pt idx="80">
                  <c:v>12759</c:v>
                </c:pt>
                <c:pt idx="81">
                  <c:v>12245</c:v>
                </c:pt>
                <c:pt idx="82">
                  <c:v>11252</c:v>
                </c:pt>
                <c:pt idx="83">
                  <c:v>10652</c:v>
                </c:pt>
                <c:pt idx="84">
                  <c:v>9993</c:v>
                </c:pt>
                <c:pt idx="85">
                  <c:v>56000</c:v>
                </c:pt>
              </c:numCache>
            </c:numRef>
          </c:val>
          <c:extLst>
            <c:ext xmlns:c16="http://schemas.microsoft.com/office/drawing/2014/chart" uri="{C3380CC4-5D6E-409C-BE32-E72D297353CC}">
              <c16:uniqueId val="{00000008-AC00-43E5-9391-5CD523DA4AA1}"/>
            </c:ext>
          </c:extLst>
        </c:ser>
        <c:ser>
          <c:idx val="8"/>
          <c:order val="7"/>
          <c:tx>
            <c:strRef>
              <c:f>Sheet1!$H$1</c:f>
              <c:strCache>
                <c:ptCount val="1"/>
                <c:pt idx="0">
                  <c:v>Black Female</c:v>
                </c:pt>
              </c:strCache>
            </c:strRef>
          </c:tx>
          <c:spPr>
            <a:solidFill>
              <a:srgbClr val="F85A74"/>
            </a:solidFill>
            <a:ln>
              <a:solidFill>
                <a:srgbClr val="FC8168"/>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Sheet1!$H$2:$H$97</c:f>
              <c:numCache>
                <c:formatCode>_(* #,##0_);_(* \(#,##0\);_(* "-"??_);_(@_)</c:formatCode>
                <c:ptCount val="96"/>
                <c:pt idx="0">
                  <c:v>22525</c:v>
                </c:pt>
                <c:pt idx="1">
                  <c:v>22376</c:v>
                </c:pt>
                <c:pt idx="2">
                  <c:v>22892</c:v>
                </c:pt>
                <c:pt idx="3">
                  <c:v>23853</c:v>
                </c:pt>
                <c:pt idx="4">
                  <c:v>24049</c:v>
                </c:pt>
                <c:pt idx="5">
                  <c:v>23614</c:v>
                </c:pt>
                <c:pt idx="6">
                  <c:v>23190</c:v>
                </c:pt>
                <c:pt idx="7">
                  <c:v>23130</c:v>
                </c:pt>
                <c:pt idx="8">
                  <c:v>23608</c:v>
                </c:pt>
                <c:pt idx="9">
                  <c:v>24393</c:v>
                </c:pt>
                <c:pt idx="10">
                  <c:v>24605</c:v>
                </c:pt>
                <c:pt idx="11">
                  <c:v>24927</c:v>
                </c:pt>
                <c:pt idx="12">
                  <c:v>25220</c:v>
                </c:pt>
                <c:pt idx="13">
                  <c:v>25107</c:v>
                </c:pt>
                <c:pt idx="14">
                  <c:v>24769</c:v>
                </c:pt>
                <c:pt idx="15">
                  <c:v>24823</c:v>
                </c:pt>
                <c:pt idx="16">
                  <c:v>24517</c:v>
                </c:pt>
                <c:pt idx="17">
                  <c:v>24451</c:v>
                </c:pt>
                <c:pt idx="18">
                  <c:v>24449</c:v>
                </c:pt>
                <c:pt idx="19">
                  <c:v>25280</c:v>
                </c:pt>
                <c:pt idx="20">
                  <c:v>24287</c:v>
                </c:pt>
                <c:pt idx="21">
                  <c:v>24601</c:v>
                </c:pt>
                <c:pt idx="22">
                  <c:v>25238</c:v>
                </c:pt>
                <c:pt idx="23">
                  <c:v>25596</c:v>
                </c:pt>
                <c:pt idx="24">
                  <c:v>27061</c:v>
                </c:pt>
                <c:pt idx="25">
                  <c:v>28307</c:v>
                </c:pt>
                <c:pt idx="26">
                  <c:v>29604</c:v>
                </c:pt>
                <c:pt idx="27">
                  <c:v>30520</c:v>
                </c:pt>
                <c:pt idx="28">
                  <c:v>31055</c:v>
                </c:pt>
                <c:pt idx="29">
                  <c:v>31258</c:v>
                </c:pt>
                <c:pt idx="30">
                  <c:v>29825</c:v>
                </c:pt>
                <c:pt idx="31">
                  <c:v>28632</c:v>
                </c:pt>
                <c:pt idx="32">
                  <c:v>27937</c:v>
                </c:pt>
                <c:pt idx="33">
                  <c:v>27735</c:v>
                </c:pt>
                <c:pt idx="34">
                  <c:v>27575</c:v>
                </c:pt>
                <c:pt idx="35">
                  <c:v>26709</c:v>
                </c:pt>
                <c:pt idx="36">
                  <c:v>27302</c:v>
                </c:pt>
                <c:pt idx="37">
                  <c:v>27110</c:v>
                </c:pt>
                <c:pt idx="38">
                  <c:v>26975</c:v>
                </c:pt>
                <c:pt idx="39">
                  <c:v>28048</c:v>
                </c:pt>
                <c:pt idx="40">
                  <c:v>25997</c:v>
                </c:pt>
                <c:pt idx="41">
                  <c:v>24661</c:v>
                </c:pt>
                <c:pt idx="42">
                  <c:v>24353</c:v>
                </c:pt>
                <c:pt idx="43">
                  <c:v>23592</c:v>
                </c:pt>
                <c:pt idx="44">
                  <c:v>23619</c:v>
                </c:pt>
                <c:pt idx="45">
                  <c:v>23314</c:v>
                </c:pt>
                <c:pt idx="46">
                  <c:v>23907</c:v>
                </c:pt>
                <c:pt idx="47">
                  <c:v>24254</c:v>
                </c:pt>
                <c:pt idx="48">
                  <c:v>24822</c:v>
                </c:pt>
                <c:pt idx="49">
                  <c:v>24162</c:v>
                </c:pt>
                <c:pt idx="50">
                  <c:v>21994</c:v>
                </c:pt>
                <c:pt idx="51">
                  <c:v>21833</c:v>
                </c:pt>
                <c:pt idx="52">
                  <c:v>21558</c:v>
                </c:pt>
                <c:pt idx="53">
                  <c:v>22274</c:v>
                </c:pt>
                <c:pt idx="54">
                  <c:v>23280</c:v>
                </c:pt>
                <c:pt idx="55">
                  <c:v>23055</c:v>
                </c:pt>
                <c:pt idx="56">
                  <c:v>22440</c:v>
                </c:pt>
                <c:pt idx="57">
                  <c:v>22375</c:v>
                </c:pt>
                <c:pt idx="58">
                  <c:v>22210</c:v>
                </c:pt>
                <c:pt idx="59">
                  <c:v>22135</c:v>
                </c:pt>
                <c:pt idx="60">
                  <c:v>21266</c:v>
                </c:pt>
                <c:pt idx="61">
                  <c:v>20496</c:v>
                </c:pt>
                <c:pt idx="62">
                  <c:v>20134</c:v>
                </c:pt>
                <c:pt idx="63">
                  <c:v>19197</c:v>
                </c:pt>
                <c:pt idx="64">
                  <c:v>18624</c:v>
                </c:pt>
                <c:pt idx="65">
                  <c:v>17166</c:v>
                </c:pt>
                <c:pt idx="66">
                  <c:v>16116</c:v>
                </c:pt>
                <c:pt idx="67">
                  <c:v>15048</c:v>
                </c:pt>
                <c:pt idx="68">
                  <c:v>14749</c:v>
                </c:pt>
                <c:pt idx="69">
                  <c:v>13957</c:v>
                </c:pt>
                <c:pt idx="70">
                  <c:v>12880</c:v>
                </c:pt>
                <c:pt idx="71">
                  <c:v>11957</c:v>
                </c:pt>
                <c:pt idx="72">
                  <c:v>10995</c:v>
                </c:pt>
                <c:pt idx="73">
                  <c:v>8742</c:v>
                </c:pt>
                <c:pt idx="74">
                  <c:v>8556</c:v>
                </c:pt>
                <c:pt idx="75">
                  <c:v>7849</c:v>
                </c:pt>
                <c:pt idx="76">
                  <c:v>7339</c:v>
                </c:pt>
                <c:pt idx="77">
                  <c:v>6482</c:v>
                </c:pt>
                <c:pt idx="78">
                  <c:v>6297</c:v>
                </c:pt>
                <c:pt idx="79">
                  <c:v>5747</c:v>
                </c:pt>
                <c:pt idx="80">
                  <c:v>4785</c:v>
                </c:pt>
                <c:pt idx="81">
                  <c:v>4414</c:v>
                </c:pt>
                <c:pt idx="82">
                  <c:v>4267</c:v>
                </c:pt>
                <c:pt idx="83">
                  <c:v>3903</c:v>
                </c:pt>
                <c:pt idx="84">
                  <c:v>3706</c:v>
                </c:pt>
                <c:pt idx="85">
                  <c:v>21899</c:v>
                </c:pt>
              </c:numCache>
            </c:numRef>
          </c:val>
          <c:extLst>
            <c:ext xmlns:c16="http://schemas.microsoft.com/office/drawing/2014/chart" uri="{C3380CC4-5D6E-409C-BE32-E72D297353CC}">
              <c16:uniqueId val="{00000006-AC00-43E5-9391-5CD523DA4AA1}"/>
            </c:ext>
          </c:extLst>
        </c:ser>
        <c:ser>
          <c:idx val="1"/>
          <c:order val="8"/>
          <c:tx>
            <c:strRef>
              <c:f>Sheet1!$J$1</c:f>
              <c:strCache>
                <c:ptCount val="1"/>
                <c:pt idx="0">
                  <c:v>Asian Female</c:v>
                </c:pt>
              </c:strCache>
            </c:strRef>
          </c:tx>
          <c:spPr>
            <a:solidFill>
              <a:srgbClr val="F5573D"/>
            </a:solidFill>
            <a:ln w="0">
              <a:solidFill>
                <a:srgbClr val="FFD5D6"/>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Sheet1!$J$2:$J$97</c:f>
              <c:numCache>
                <c:formatCode>_(* #,##0_);_(* \(#,##0\);_(* "-"??_);_(@_)</c:formatCode>
                <c:ptCount val="96"/>
                <c:pt idx="0">
                  <c:v>6996</c:v>
                </c:pt>
                <c:pt idx="1">
                  <c:v>7628</c:v>
                </c:pt>
                <c:pt idx="2">
                  <c:v>8226</c:v>
                </c:pt>
                <c:pt idx="3">
                  <c:v>8557</c:v>
                </c:pt>
                <c:pt idx="4">
                  <c:v>8992</c:v>
                </c:pt>
                <c:pt idx="5">
                  <c:v>8919</c:v>
                </c:pt>
                <c:pt idx="6">
                  <c:v>8717</c:v>
                </c:pt>
                <c:pt idx="7">
                  <c:v>8579</c:v>
                </c:pt>
                <c:pt idx="8">
                  <c:v>8366</c:v>
                </c:pt>
                <c:pt idx="9">
                  <c:v>9183</c:v>
                </c:pt>
                <c:pt idx="10">
                  <c:v>9221</c:v>
                </c:pt>
                <c:pt idx="11">
                  <c:v>9450</c:v>
                </c:pt>
                <c:pt idx="12">
                  <c:v>9078</c:v>
                </c:pt>
                <c:pt idx="13">
                  <c:v>9080</c:v>
                </c:pt>
                <c:pt idx="14">
                  <c:v>9257</c:v>
                </c:pt>
                <c:pt idx="15">
                  <c:v>9313</c:v>
                </c:pt>
                <c:pt idx="16">
                  <c:v>9318</c:v>
                </c:pt>
                <c:pt idx="17">
                  <c:v>8712</c:v>
                </c:pt>
                <c:pt idx="18">
                  <c:v>8214</c:v>
                </c:pt>
                <c:pt idx="19">
                  <c:v>7602</c:v>
                </c:pt>
                <c:pt idx="20">
                  <c:v>7365</c:v>
                </c:pt>
                <c:pt idx="21">
                  <c:v>7965</c:v>
                </c:pt>
                <c:pt idx="22">
                  <c:v>8881</c:v>
                </c:pt>
                <c:pt idx="23">
                  <c:v>9610</c:v>
                </c:pt>
                <c:pt idx="24">
                  <c:v>10351</c:v>
                </c:pt>
                <c:pt idx="25">
                  <c:v>10844</c:v>
                </c:pt>
                <c:pt idx="26">
                  <c:v>11245</c:v>
                </c:pt>
                <c:pt idx="27">
                  <c:v>12074</c:v>
                </c:pt>
                <c:pt idx="28">
                  <c:v>12688</c:v>
                </c:pt>
                <c:pt idx="29">
                  <c:v>13218</c:v>
                </c:pt>
                <c:pt idx="30">
                  <c:v>13645</c:v>
                </c:pt>
                <c:pt idx="31">
                  <c:v>13685</c:v>
                </c:pt>
                <c:pt idx="32">
                  <c:v>13748</c:v>
                </c:pt>
                <c:pt idx="33">
                  <c:v>13974</c:v>
                </c:pt>
                <c:pt idx="34">
                  <c:v>14129</c:v>
                </c:pt>
                <c:pt idx="35">
                  <c:v>14242</c:v>
                </c:pt>
                <c:pt idx="36">
                  <c:v>14311</c:v>
                </c:pt>
                <c:pt idx="37">
                  <c:v>14146</c:v>
                </c:pt>
                <c:pt idx="38">
                  <c:v>13883</c:v>
                </c:pt>
                <c:pt idx="39">
                  <c:v>13837</c:v>
                </c:pt>
                <c:pt idx="40">
                  <c:v>13386</c:v>
                </c:pt>
                <c:pt idx="41">
                  <c:v>12839</c:v>
                </c:pt>
                <c:pt idx="42">
                  <c:v>12771</c:v>
                </c:pt>
                <c:pt idx="43">
                  <c:v>12694</c:v>
                </c:pt>
                <c:pt idx="44">
                  <c:v>12932</c:v>
                </c:pt>
                <c:pt idx="45">
                  <c:v>12381</c:v>
                </c:pt>
                <c:pt idx="46">
                  <c:v>12474</c:v>
                </c:pt>
                <c:pt idx="47">
                  <c:v>12353</c:v>
                </c:pt>
                <c:pt idx="48">
                  <c:v>11709</c:v>
                </c:pt>
                <c:pt idx="49">
                  <c:v>11448</c:v>
                </c:pt>
                <c:pt idx="50">
                  <c:v>10500</c:v>
                </c:pt>
                <c:pt idx="51">
                  <c:v>9857</c:v>
                </c:pt>
                <c:pt idx="52">
                  <c:v>8925</c:v>
                </c:pt>
                <c:pt idx="53">
                  <c:v>8743</c:v>
                </c:pt>
                <c:pt idx="54">
                  <c:v>8633</c:v>
                </c:pt>
                <c:pt idx="55">
                  <c:v>8630</c:v>
                </c:pt>
                <c:pt idx="56">
                  <c:v>8453</c:v>
                </c:pt>
                <c:pt idx="57">
                  <c:v>7623</c:v>
                </c:pt>
                <c:pt idx="58">
                  <c:v>7557</c:v>
                </c:pt>
                <c:pt idx="59">
                  <c:v>7959</c:v>
                </c:pt>
                <c:pt idx="60">
                  <c:v>7472</c:v>
                </c:pt>
                <c:pt idx="61">
                  <c:v>7346</c:v>
                </c:pt>
                <c:pt idx="62">
                  <c:v>7317</c:v>
                </c:pt>
                <c:pt idx="63">
                  <c:v>7307</c:v>
                </c:pt>
                <c:pt idx="64">
                  <c:v>7025</c:v>
                </c:pt>
                <c:pt idx="65">
                  <c:v>6569</c:v>
                </c:pt>
                <c:pt idx="66">
                  <c:v>6409</c:v>
                </c:pt>
                <c:pt idx="67">
                  <c:v>6253</c:v>
                </c:pt>
                <c:pt idx="68">
                  <c:v>6189</c:v>
                </c:pt>
                <c:pt idx="69">
                  <c:v>6182</c:v>
                </c:pt>
                <c:pt idx="70">
                  <c:v>5433</c:v>
                </c:pt>
                <c:pt idx="71">
                  <c:v>5055</c:v>
                </c:pt>
                <c:pt idx="72">
                  <c:v>4540</c:v>
                </c:pt>
                <c:pt idx="73">
                  <c:v>3796</c:v>
                </c:pt>
                <c:pt idx="74">
                  <c:v>3681</c:v>
                </c:pt>
                <c:pt idx="75">
                  <c:v>3301</c:v>
                </c:pt>
                <c:pt idx="76">
                  <c:v>3073</c:v>
                </c:pt>
                <c:pt idx="77">
                  <c:v>2932</c:v>
                </c:pt>
                <c:pt idx="78">
                  <c:v>2627</c:v>
                </c:pt>
                <c:pt idx="79">
                  <c:v>2354</c:v>
                </c:pt>
                <c:pt idx="80">
                  <c:v>2051</c:v>
                </c:pt>
                <c:pt idx="81">
                  <c:v>1776</c:v>
                </c:pt>
                <c:pt idx="82">
                  <c:v>1613</c:v>
                </c:pt>
                <c:pt idx="83">
                  <c:v>1500</c:v>
                </c:pt>
                <c:pt idx="84">
                  <c:v>1226</c:v>
                </c:pt>
                <c:pt idx="85">
                  <c:v>7316</c:v>
                </c:pt>
              </c:numCache>
            </c:numRef>
          </c:val>
          <c:extLst>
            <c:ext xmlns:c16="http://schemas.microsoft.com/office/drawing/2014/chart" uri="{C3380CC4-5D6E-409C-BE32-E72D297353CC}">
              <c16:uniqueId val="{00000001-D240-4736-83F5-8F0169FFF79B}"/>
            </c:ext>
          </c:extLst>
        </c:ser>
        <c:ser>
          <c:idx val="9"/>
          <c:order val="9"/>
          <c:tx>
            <c:strRef>
              <c:f>Sheet1!$K$1</c:f>
              <c:strCache>
                <c:ptCount val="1"/>
                <c:pt idx="0">
                  <c:v>Other Female</c:v>
                </c:pt>
              </c:strCache>
            </c:strRef>
          </c:tx>
          <c:spPr>
            <a:solidFill>
              <a:schemeClr val="accent2">
                <a:lumMod val="50000"/>
              </a:schemeClr>
            </a:solidFill>
            <a:ln>
              <a:solidFill>
                <a:schemeClr val="tx2">
                  <a:lumMod val="75000"/>
                </a:schemeClr>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Sheet1!$K$2:$K$97</c:f>
              <c:numCache>
                <c:formatCode>_(* #,##0_);_(* \(#,##0\);_(* "-"??_);_(@_)</c:formatCode>
                <c:ptCount val="96"/>
                <c:pt idx="0">
                  <c:v>6230</c:v>
                </c:pt>
                <c:pt idx="1">
                  <c:v>6518</c:v>
                </c:pt>
                <c:pt idx="2">
                  <c:v>6685</c:v>
                </c:pt>
                <c:pt idx="3">
                  <c:v>6851</c:v>
                </c:pt>
                <c:pt idx="4">
                  <c:v>7015</c:v>
                </c:pt>
                <c:pt idx="5">
                  <c:v>7094</c:v>
                </c:pt>
                <c:pt idx="6">
                  <c:v>6736</c:v>
                </c:pt>
                <c:pt idx="7">
                  <c:v>6550</c:v>
                </c:pt>
                <c:pt idx="8">
                  <c:v>6457</c:v>
                </c:pt>
                <c:pt idx="9">
                  <c:v>6347</c:v>
                </c:pt>
                <c:pt idx="10">
                  <c:v>6107</c:v>
                </c:pt>
                <c:pt idx="11">
                  <c:v>6089</c:v>
                </c:pt>
                <c:pt idx="12">
                  <c:v>5817</c:v>
                </c:pt>
                <c:pt idx="13">
                  <c:v>5636</c:v>
                </c:pt>
                <c:pt idx="14">
                  <c:v>5567</c:v>
                </c:pt>
                <c:pt idx="15">
                  <c:v>5250</c:v>
                </c:pt>
                <c:pt idx="16">
                  <c:v>5188</c:v>
                </c:pt>
                <c:pt idx="17">
                  <c:v>4869</c:v>
                </c:pt>
                <c:pt idx="18">
                  <c:v>4656</c:v>
                </c:pt>
                <c:pt idx="19">
                  <c:v>4663</c:v>
                </c:pt>
                <c:pt idx="20">
                  <c:v>4614</c:v>
                </c:pt>
                <c:pt idx="21">
                  <c:v>4383</c:v>
                </c:pt>
                <c:pt idx="22">
                  <c:v>4346</c:v>
                </c:pt>
                <c:pt idx="23">
                  <c:v>4469</c:v>
                </c:pt>
                <c:pt idx="24">
                  <c:v>4543</c:v>
                </c:pt>
                <c:pt idx="25">
                  <c:v>4504</c:v>
                </c:pt>
                <c:pt idx="26">
                  <c:v>4439</c:v>
                </c:pt>
                <c:pt idx="27">
                  <c:v>4535</c:v>
                </c:pt>
                <c:pt idx="28">
                  <c:v>4446</c:v>
                </c:pt>
                <c:pt idx="29">
                  <c:v>4324</c:v>
                </c:pt>
                <c:pt idx="30">
                  <c:v>4116</c:v>
                </c:pt>
                <c:pt idx="31">
                  <c:v>3912</c:v>
                </c:pt>
                <c:pt idx="32">
                  <c:v>3988</c:v>
                </c:pt>
                <c:pt idx="33">
                  <c:v>3585</c:v>
                </c:pt>
                <c:pt idx="34">
                  <c:v>3570</c:v>
                </c:pt>
                <c:pt idx="35">
                  <c:v>3425</c:v>
                </c:pt>
                <c:pt idx="36">
                  <c:v>3381</c:v>
                </c:pt>
                <c:pt idx="37">
                  <c:v>3364</c:v>
                </c:pt>
                <c:pt idx="38">
                  <c:v>3266</c:v>
                </c:pt>
                <c:pt idx="39">
                  <c:v>3323</c:v>
                </c:pt>
                <c:pt idx="40">
                  <c:v>3080</c:v>
                </c:pt>
                <c:pt idx="41">
                  <c:v>3002</c:v>
                </c:pt>
                <c:pt idx="42">
                  <c:v>2801</c:v>
                </c:pt>
                <c:pt idx="43">
                  <c:v>2652</c:v>
                </c:pt>
                <c:pt idx="44">
                  <c:v>2754</c:v>
                </c:pt>
                <c:pt idx="45">
                  <c:v>2557</c:v>
                </c:pt>
                <c:pt idx="46">
                  <c:v>2542</c:v>
                </c:pt>
                <c:pt idx="47">
                  <c:v>2564</c:v>
                </c:pt>
                <c:pt idx="48">
                  <c:v>2746</c:v>
                </c:pt>
                <c:pt idx="49">
                  <c:v>2632</c:v>
                </c:pt>
                <c:pt idx="50">
                  <c:v>2331</c:v>
                </c:pt>
                <c:pt idx="51">
                  <c:v>2278</c:v>
                </c:pt>
                <c:pt idx="52">
                  <c:v>2252</c:v>
                </c:pt>
                <c:pt idx="53">
                  <c:v>2171</c:v>
                </c:pt>
                <c:pt idx="54">
                  <c:v>2271</c:v>
                </c:pt>
                <c:pt idx="55">
                  <c:v>2305</c:v>
                </c:pt>
                <c:pt idx="56">
                  <c:v>2381</c:v>
                </c:pt>
                <c:pt idx="57">
                  <c:v>2353</c:v>
                </c:pt>
                <c:pt idx="58">
                  <c:v>2302</c:v>
                </c:pt>
                <c:pt idx="59">
                  <c:v>2197</c:v>
                </c:pt>
                <c:pt idx="60">
                  <c:v>2085</c:v>
                </c:pt>
                <c:pt idx="61">
                  <c:v>2100</c:v>
                </c:pt>
                <c:pt idx="62">
                  <c:v>2061</c:v>
                </c:pt>
                <c:pt idx="63">
                  <c:v>1934</c:v>
                </c:pt>
                <c:pt idx="64">
                  <c:v>1866</c:v>
                </c:pt>
                <c:pt idx="65">
                  <c:v>1753</c:v>
                </c:pt>
                <c:pt idx="66">
                  <c:v>1702</c:v>
                </c:pt>
                <c:pt idx="67">
                  <c:v>1529</c:v>
                </c:pt>
                <c:pt idx="68">
                  <c:v>1458</c:v>
                </c:pt>
                <c:pt idx="69">
                  <c:v>1360</c:v>
                </c:pt>
                <c:pt idx="70">
                  <c:v>1362</c:v>
                </c:pt>
                <c:pt idx="71">
                  <c:v>1353</c:v>
                </c:pt>
                <c:pt idx="72">
                  <c:v>1349</c:v>
                </c:pt>
                <c:pt idx="73">
                  <c:v>978</c:v>
                </c:pt>
                <c:pt idx="74">
                  <c:v>928</c:v>
                </c:pt>
                <c:pt idx="75">
                  <c:v>864</c:v>
                </c:pt>
                <c:pt idx="76">
                  <c:v>813</c:v>
                </c:pt>
                <c:pt idx="77">
                  <c:v>695</c:v>
                </c:pt>
                <c:pt idx="78">
                  <c:v>635</c:v>
                </c:pt>
                <c:pt idx="79">
                  <c:v>617</c:v>
                </c:pt>
                <c:pt idx="80">
                  <c:v>562</c:v>
                </c:pt>
                <c:pt idx="81">
                  <c:v>496</c:v>
                </c:pt>
                <c:pt idx="82">
                  <c:v>462</c:v>
                </c:pt>
                <c:pt idx="83">
                  <c:v>437</c:v>
                </c:pt>
                <c:pt idx="84">
                  <c:v>410</c:v>
                </c:pt>
                <c:pt idx="85">
                  <c:v>2398</c:v>
                </c:pt>
              </c:numCache>
            </c:numRef>
          </c:val>
          <c:extLst>
            <c:ext xmlns:c16="http://schemas.microsoft.com/office/drawing/2014/chart" uri="{C3380CC4-5D6E-409C-BE32-E72D297353CC}">
              <c16:uniqueId val="{00000002-D240-4736-83F5-8F0169FFF79B}"/>
            </c:ext>
          </c:extLst>
        </c:ser>
        <c:dLbls>
          <c:showLegendKey val="0"/>
          <c:showVal val="0"/>
          <c:showCatName val="0"/>
          <c:showSerName val="0"/>
          <c:showPercent val="0"/>
          <c:showBubbleSize val="0"/>
        </c:dLbls>
        <c:gapWidth val="0"/>
        <c:overlap val="100"/>
        <c:axId val="220211632"/>
        <c:axId val="220206536"/>
      </c:barChart>
      <c:catAx>
        <c:axId val="220211632"/>
        <c:scaling>
          <c:orientation val="minMax"/>
        </c:scaling>
        <c:delete val="0"/>
        <c:axPos val="l"/>
        <c:numFmt formatCode="General" sourceLinked="0"/>
        <c:majorTickMark val="out"/>
        <c:minorTickMark val="none"/>
        <c:tickLblPos val="low"/>
        <c:txPr>
          <a:bodyPr/>
          <a:lstStyle/>
          <a:p>
            <a:pPr>
              <a:defRPr sz="1050" baseline="0"/>
            </a:pPr>
            <a:endParaRPr lang="en-US"/>
          </a:p>
        </c:txPr>
        <c:crossAx val="220206536"/>
        <c:crosses val="autoZero"/>
        <c:auto val="1"/>
        <c:lblAlgn val="ctr"/>
        <c:lblOffset val="100"/>
        <c:tickLblSkip val="5"/>
        <c:noMultiLvlLbl val="0"/>
      </c:catAx>
      <c:valAx>
        <c:axId val="220206536"/>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20211632"/>
        <c:crosses val="autoZero"/>
        <c:crossBetween val="between"/>
      </c:valAx>
    </c:plotArea>
    <c:legend>
      <c:legendPos val="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442092103102546E-2"/>
          <c:y val="2.7840464639891285E-2"/>
          <c:w val="0.9350065387330575"/>
          <c:h val="0.7789586478718548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26"/>
            <c:invertIfNegative val="0"/>
            <c:bubble3D val="0"/>
            <c:spPr>
              <a:solidFill>
                <a:srgbClr val="C00000"/>
              </a:solidFill>
              <a:ln>
                <a:noFill/>
              </a:ln>
              <a:effectLst/>
            </c:spPr>
            <c:extLst>
              <c:ext xmlns:c16="http://schemas.microsoft.com/office/drawing/2014/chart" uri="{C3380CC4-5D6E-409C-BE32-E72D297353CC}">
                <c16:uniqueId val="{00000003-90FA-4B6C-B988-675903C7622F}"/>
              </c:ext>
            </c:extLst>
          </c:dPt>
          <c:dPt>
            <c:idx val="30"/>
            <c:invertIfNegative val="0"/>
            <c:bubble3D val="0"/>
            <c:spPr>
              <a:solidFill>
                <a:schemeClr val="accent6"/>
              </a:solidFill>
              <a:ln>
                <a:noFill/>
              </a:ln>
              <a:effectLst/>
            </c:spPr>
            <c:extLst>
              <c:ext xmlns:c16="http://schemas.microsoft.com/office/drawing/2014/chart" uri="{C3380CC4-5D6E-409C-BE32-E72D297353CC}">
                <c16:uniqueId val="{00000004-90FA-4B6C-B988-675903C7622F}"/>
              </c:ext>
            </c:extLst>
          </c:dPt>
          <c:dLbls>
            <c:dLbl>
              <c:idx val="0"/>
              <c:layout>
                <c:manualLayout>
                  <c:x val="7.8125E-3"/>
                  <c:y val="-4.2187497404804541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0FA-4B6C-B988-675903C7622F}"/>
                </c:ext>
              </c:extLst>
            </c:dLbl>
            <c:dLbl>
              <c:idx val="26"/>
              <c:layout>
                <c:manualLayout>
                  <c:x val="-1.0937499999999942E-2"/>
                  <c:y val="-3.5156247837337076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0FA-4B6C-B988-675903C7622F}"/>
                </c:ext>
              </c:extLst>
            </c:dLbl>
            <c:dLbl>
              <c:idx val="30"/>
              <c:layout>
                <c:manualLayout>
                  <c:x val="0"/>
                  <c:y val="-3.9843747548982109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0FA-4B6C-B988-675903C7622F}"/>
                </c:ext>
              </c:extLst>
            </c:dLbl>
            <c:dLbl>
              <c:idx val="50"/>
              <c:layout>
                <c:manualLayout>
                  <c:x val="-7.8125000000001145E-3"/>
                  <c:y val="-2.578124841404722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0FA-4B6C-B988-675903C7622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Sheet1!$A$2:$A$52</c:f>
              <c:strCache>
                <c:ptCount val="51"/>
                <c:pt idx="0">
                  <c:v>Mississippi</c:v>
                </c:pt>
                <c:pt idx="1">
                  <c:v>Louisiana</c:v>
                </c:pt>
                <c:pt idx="2">
                  <c:v>Arkansas</c:v>
                </c:pt>
                <c:pt idx="3">
                  <c:v>West Virginia</c:v>
                </c:pt>
                <c:pt idx="4">
                  <c:v>Wyoming</c:v>
                </c:pt>
                <c:pt idx="5">
                  <c:v>South Carolina</c:v>
                </c:pt>
                <c:pt idx="6">
                  <c:v>South Dakota</c:v>
                </c:pt>
                <c:pt idx="7">
                  <c:v>Kentucky</c:v>
                </c:pt>
                <c:pt idx="8">
                  <c:v>Nevada</c:v>
                </c:pt>
                <c:pt idx="9">
                  <c:v>North Dakota</c:v>
                </c:pt>
                <c:pt idx="10">
                  <c:v>Montana</c:v>
                </c:pt>
                <c:pt idx="11">
                  <c:v>Indiana</c:v>
                </c:pt>
                <c:pt idx="12">
                  <c:v>Iowa</c:v>
                </c:pt>
                <c:pt idx="13">
                  <c:v>Oklahoma</c:v>
                </c:pt>
                <c:pt idx="14">
                  <c:v>Missouri</c:v>
                </c:pt>
                <c:pt idx="15">
                  <c:v>Ohio</c:v>
                </c:pt>
                <c:pt idx="16">
                  <c:v>Florida</c:v>
                </c:pt>
                <c:pt idx="17">
                  <c:v>Tennessee</c:v>
                </c:pt>
                <c:pt idx="18">
                  <c:v>Idaho</c:v>
                </c:pt>
                <c:pt idx="19">
                  <c:v>New Mexico</c:v>
                </c:pt>
                <c:pt idx="20">
                  <c:v>Delaware</c:v>
                </c:pt>
                <c:pt idx="21">
                  <c:v>Nebraska</c:v>
                </c:pt>
                <c:pt idx="22">
                  <c:v>Wisconsin</c:v>
                </c:pt>
                <c:pt idx="23">
                  <c:v>Hawaii</c:v>
                </c:pt>
                <c:pt idx="24">
                  <c:v>Michigan</c:v>
                </c:pt>
                <c:pt idx="25">
                  <c:v>Maine</c:v>
                </c:pt>
                <c:pt idx="26">
                  <c:v>Texas</c:v>
                </c:pt>
                <c:pt idx="27">
                  <c:v>Kansas</c:v>
                </c:pt>
                <c:pt idx="28">
                  <c:v>Arizona</c:v>
                </c:pt>
                <c:pt idx="29">
                  <c:v>Georgia</c:v>
                </c:pt>
                <c:pt idx="30">
                  <c:v>United States</c:v>
                </c:pt>
                <c:pt idx="31">
                  <c:v>New York</c:v>
                </c:pt>
                <c:pt idx="32">
                  <c:v>Illinois</c:v>
                </c:pt>
                <c:pt idx="33">
                  <c:v>Alaska</c:v>
                </c:pt>
                <c:pt idx="34">
                  <c:v>New Hampshire</c:v>
                </c:pt>
                <c:pt idx="35">
                  <c:v>North Carolina</c:v>
                </c:pt>
                <c:pt idx="36">
                  <c:v>Vermont</c:v>
                </c:pt>
                <c:pt idx="37">
                  <c:v>Pennsylvania</c:v>
                </c:pt>
                <c:pt idx="38">
                  <c:v>Oregon</c:v>
                </c:pt>
                <c:pt idx="39">
                  <c:v>Rhode Island</c:v>
                </c:pt>
                <c:pt idx="40">
                  <c:v>Washington</c:v>
                </c:pt>
                <c:pt idx="41">
                  <c:v>California</c:v>
                </c:pt>
                <c:pt idx="42">
                  <c:v>Connecticut</c:v>
                </c:pt>
                <c:pt idx="43">
                  <c:v>Minnesota</c:v>
                </c:pt>
                <c:pt idx="44">
                  <c:v>Virginia</c:v>
                </c:pt>
                <c:pt idx="45">
                  <c:v>Colorado</c:v>
                </c:pt>
                <c:pt idx="46">
                  <c:v>New Jersey</c:v>
                </c:pt>
                <c:pt idx="47">
                  <c:v>Utah</c:v>
                </c:pt>
                <c:pt idx="48">
                  <c:v>Massachusetts</c:v>
                </c:pt>
                <c:pt idx="49">
                  <c:v>Maryland</c:v>
                </c:pt>
                <c:pt idx="50">
                  <c:v>District of Columbia</c:v>
                </c:pt>
              </c:strCache>
            </c:strRef>
          </c:cat>
          <c:val>
            <c:numRef>
              <c:f>Sheet1!$B$2:$B$52</c:f>
              <c:numCache>
                <c:formatCode>General</c:formatCode>
                <c:ptCount val="51"/>
                <c:pt idx="0">
                  <c:v>22.2</c:v>
                </c:pt>
                <c:pt idx="1">
                  <c:v>23.8</c:v>
                </c:pt>
                <c:pt idx="2">
                  <c:v>27</c:v>
                </c:pt>
                <c:pt idx="3">
                  <c:v>27.8</c:v>
                </c:pt>
                <c:pt idx="4">
                  <c:v>27.9</c:v>
                </c:pt>
                <c:pt idx="5">
                  <c:v>28.4</c:v>
                </c:pt>
                <c:pt idx="6">
                  <c:v>29.1</c:v>
                </c:pt>
                <c:pt idx="7">
                  <c:v>29.9</c:v>
                </c:pt>
                <c:pt idx="8">
                  <c:v>30.3</c:v>
                </c:pt>
                <c:pt idx="9">
                  <c:v>30.5</c:v>
                </c:pt>
                <c:pt idx="10">
                  <c:v>31</c:v>
                </c:pt>
                <c:pt idx="11">
                  <c:v>31.3</c:v>
                </c:pt>
                <c:pt idx="12">
                  <c:v>31.4</c:v>
                </c:pt>
                <c:pt idx="13">
                  <c:v>31.7</c:v>
                </c:pt>
                <c:pt idx="14">
                  <c:v>32.5</c:v>
                </c:pt>
                <c:pt idx="15">
                  <c:v>33</c:v>
                </c:pt>
                <c:pt idx="16">
                  <c:v>33.200000000000003</c:v>
                </c:pt>
                <c:pt idx="17">
                  <c:v>33.4</c:v>
                </c:pt>
                <c:pt idx="18">
                  <c:v>33.6</c:v>
                </c:pt>
                <c:pt idx="19">
                  <c:v>34.299999999999997</c:v>
                </c:pt>
                <c:pt idx="20">
                  <c:v>34.6</c:v>
                </c:pt>
                <c:pt idx="21">
                  <c:v>35</c:v>
                </c:pt>
                <c:pt idx="22">
                  <c:v>35</c:v>
                </c:pt>
                <c:pt idx="23">
                  <c:v>35.799999999999997</c:v>
                </c:pt>
                <c:pt idx="24">
                  <c:v>35.9</c:v>
                </c:pt>
                <c:pt idx="25">
                  <c:v>36.6</c:v>
                </c:pt>
                <c:pt idx="26">
                  <c:v>37.4</c:v>
                </c:pt>
                <c:pt idx="27">
                  <c:v>37.700000000000003</c:v>
                </c:pt>
                <c:pt idx="28">
                  <c:v>38</c:v>
                </c:pt>
                <c:pt idx="29">
                  <c:v>38</c:v>
                </c:pt>
                <c:pt idx="30">
                  <c:v>38.4</c:v>
                </c:pt>
                <c:pt idx="31">
                  <c:v>39.299999999999997</c:v>
                </c:pt>
                <c:pt idx="32">
                  <c:v>39.700000000000003</c:v>
                </c:pt>
                <c:pt idx="33">
                  <c:v>39.799999999999997</c:v>
                </c:pt>
                <c:pt idx="34">
                  <c:v>40.5</c:v>
                </c:pt>
                <c:pt idx="35">
                  <c:v>41.4</c:v>
                </c:pt>
                <c:pt idx="36">
                  <c:v>41.4</c:v>
                </c:pt>
                <c:pt idx="37">
                  <c:v>41.8</c:v>
                </c:pt>
                <c:pt idx="38">
                  <c:v>41.9</c:v>
                </c:pt>
                <c:pt idx="39">
                  <c:v>42.6</c:v>
                </c:pt>
                <c:pt idx="40">
                  <c:v>43.3</c:v>
                </c:pt>
                <c:pt idx="41">
                  <c:v>43.5</c:v>
                </c:pt>
                <c:pt idx="42">
                  <c:v>44.8</c:v>
                </c:pt>
                <c:pt idx="43">
                  <c:v>45</c:v>
                </c:pt>
                <c:pt idx="44">
                  <c:v>45.2</c:v>
                </c:pt>
                <c:pt idx="45">
                  <c:v>46.3</c:v>
                </c:pt>
                <c:pt idx="46">
                  <c:v>46.8</c:v>
                </c:pt>
                <c:pt idx="47">
                  <c:v>48.2</c:v>
                </c:pt>
                <c:pt idx="48">
                  <c:v>50.1</c:v>
                </c:pt>
                <c:pt idx="49">
                  <c:v>50.9</c:v>
                </c:pt>
                <c:pt idx="50">
                  <c:v>68.5</c:v>
                </c:pt>
              </c:numCache>
            </c:numRef>
          </c:val>
          <c:extLst>
            <c:ext xmlns:c16="http://schemas.microsoft.com/office/drawing/2014/chart" uri="{C3380CC4-5D6E-409C-BE32-E72D297353CC}">
              <c16:uniqueId val="{00000000-90FA-4B6C-B988-675903C7622F}"/>
            </c:ext>
          </c:extLst>
        </c:ser>
        <c:dLbls>
          <c:showLegendKey val="0"/>
          <c:showVal val="0"/>
          <c:showCatName val="0"/>
          <c:showSerName val="0"/>
          <c:showPercent val="0"/>
          <c:showBubbleSize val="0"/>
        </c:dLbls>
        <c:gapWidth val="35"/>
        <c:axId val="705382303"/>
        <c:axId val="1272296991"/>
      </c:barChart>
      <c:catAx>
        <c:axId val="705382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1272296991"/>
        <c:crosses val="autoZero"/>
        <c:auto val="1"/>
        <c:lblAlgn val="ctr"/>
        <c:lblOffset val="100"/>
        <c:noMultiLvlLbl val="0"/>
      </c:catAx>
      <c:valAx>
        <c:axId val="12722969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5382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747318520412269E-2"/>
          <c:y val="2.8395431190856857E-2"/>
          <c:w val="0.72147784252336444"/>
          <c:h val="0.67000781867363823"/>
        </c:manualLayout>
      </c:layout>
      <c:lineChart>
        <c:grouping val="standard"/>
        <c:varyColors val="0"/>
        <c:ser>
          <c:idx val="0"/>
          <c:order val="0"/>
          <c:tx>
            <c:strRef>
              <c:f>Sheet1!$B$1</c:f>
              <c:strCache>
                <c:ptCount val="1"/>
                <c:pt idx="0">
                  <c:v>Dallas-Fort Worth-Arlington, TX Metro Area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Sheet1!$A$2:$A$11</c:f>
              <c:strCache>
                <c:ptCount val="10"/>
                <c:pt idx="0">
                  <c:v>August 19 – August 31</c:v>
                </c:pt>
                <c:pt idx="1">
                  <c:v>September 2 – September 14</c:v>
                </c:pt>
                <c:pt idx="2">
                  <c:v>September 16 – September 28</c:v>
                </c:pt>
                <c:pt idx="3">
                  <c:v>September 30 – October 12</c:v>
                </c:pt>
                <c:pt idx="4">
                  <c:v>September 30 – October 12</c:v>
                </c:pt>
                <c:pt idx="5">
                  <c:v>October 14 – October 26</c:v>
                </c:pt>
                <c:pt idx="6">
                  <c:v>October 28 – November 9</c:v>
                </c:pt>
                <c:pt idx="7">
                  <c:v>November 11 – November 23</c:v>
                </c:pt>
                <c:pt idx="8">
                  <c:v>November 25 – December 7</c:v>
                </c:pt>
                <c:pt idx="9">
                  <c:v>December 9– December 21</c:v>
                </c:pt>
              </c:strCache>
            </c:strRef>
          </c:cat>
          <c:val>
            <c:numRef>
              <c:f>Sheet1!$B$2:$B$11</c:f>
              <c:numCache>
                <c:formatCode>General</c:formatCode>
                <c:ptCount val="10"/>
                <c:pt idx="0">
                  <c:v>43.2</c:v>
                </c:pt>
                <c:pt idx="1">
                  <c:v>40</c:v>
                </c:pt>
                <c:pt idx="2">
                  <c:v>43.2</c:v>
                </c:pt>
                <c:pt idx="3">
                  <c:v>43.8</c:v>
                </c:pt>
                <c:pt idx="4">
                  <c:v>41.9</c:v>
                </c:pt>
                <c:pt idx="5">
                  <c:v>40.799999999999997</c:v>
                </c:pt>
                <c:pt idx="6">
                  <c:v>43.6</c:v>
                </c:pt>
                <c:pt idx="7">
                  <c:v>39.700000000000003</c:v>
                </c:pt>
                <c:pt idx="8">
                  <c:v>46.3</c:v>
                </c:pt>
                <c:pt idx="9">
                  <c:v>40.1</c:v>
                </c:pt>
              </c:numCache>
            </c:numRef>
          </c:val>
          <c:smooth val="0"/>
          <c:extLst>
            <c:ext xmlns:c16="http://schemas.microsoft.com/office/drawing/2014/chart" uri="{C3380CC4-5D6E-409C-BE32-E72D297353CC}">
              <c16:uniqueId val="{00000000-33E7-4403-8C14-45E4873A4C3E}"/>
            </c:ext>
          </c:extLst>
        </c:ser>
        <c:ser>
          <c:idx val="1"/>
          <c:order val="1"/>
          <c:tx>
            <c:strRef>
              <c:f>Sheet1!$C$1</c:f>
              <c:strCache>
                <c:ptCount val="1"/>
                <c:pt idx="0">
                  <c:v>Houston-The Woodlands-Sugar Land, TX Metro Area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Sheet1!$A$2:$A$11</c:f>
              <c:strCache>
                <c:ptCount val="10"/>
                <c:pt idx="0">
                  <c:v>August 19 – August 31</c:v>
                </c:pt>
                <c:pt idx="1">
                  <c:v>September 2 – September 14</c:v>
                </c:pt>
                <c:pt idx="2">
                  <c:v>September 16 – September 28</c:v>
                </c:pt>
                <c:pt idx="3">
                  <c:v>September 30 – October 12</c:v>
                </c:pt>
                <c:pt idx="4">
                  <c:v>September 30 – October 12</c:v>
                </c:pt>
                <c:pt idx="5">
                  <c:v>October 14 – October 26</c:v>
                </c:pt>
                <c:pt idx="6">
                  <c:v>October 28 – November 9</c:v>
                </c:pt>
                <c:pt idx="7">
                  <c:v>November 11 – November 23</c:v>
                </c:pt>
                <c:pt idx="8">
                  <c:v>November 25 – December 7</c:v>
                </c:pt>
                <c:pt idx="9">
                  <c:v>December 9– December 21</c:v>
                </c:pt>
              </c:strCache>
            </c:strRef>
          </c:cat>
          <c:val>
            <c:numRef>
              <c:f>Sheet1!$C$2:$C$11</c:f>
              <c:numCache>
                <c:formatCode>General</c:formatCode>
                <c:ptCount val="10"/>
                <c:pt idx="0">
                  <c:v>36.5</c:v>
                </c:pt>
                <c:pt idx="1">
                  <c:v>34.799999999999997</c:v>
                </c:pt>
                <c:pt idx="2">
                  <c:v>38.6</c:v>
                </c:pt>
                <c:pt idx="3">
                  <c:v>40.200000000000003</c:v>
                </c:pt>
                <c:pt idx="4">
                  <c:v>35.4</c:v>
                </c:pt>
                <c:pt idx="5">
                  <c:v>35.1</c:v>
                </c:pt>
                <c:pt idx="6">
                  <c:v>33.5</c:v>
                </c:pt>
                <c:pt idx="7">
                  <c:v>36.799999999999997</c:v>
                </c:pt>
                <c:pt idx="8">
                  <c:v>37.9</c:v>
                </c:pt>
                <c:pt idx="9">
                  <c:v>36.6</c:v>
                </c:pt>
              </c:numCache>
            </c:numRef>
          </c:val>
          <c:smooth val="0"/>
          <c:extLst>
            <c:ext xmlns:c16="http://schemas.microsoft.com/office/drawing/2014/chart" uri="{C3380CC4-5D6E-409C-BE32-E72D297353CC}">
              <c16:uniqueId val="{00000001-33E7-4403-8C14-45E4873A4C3E}"/>
            </c:ext>
          </c:extLst>
        </c:ser>
        <c:ser>
          <c:idx val="2"/>
          <c:order val="2"/>
          <c:tx>
            <c:strRef>
              <c:f>Sheet1!$D$1</c:f>
              <c:strCache>
                <c:ptCount val="1"/>
                <c:pt idx="0">
                  <c:v>Texas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Sheet1!$A$2:$A$11</c:f>
              <c:strCache>
                <c:ptCount val="10"/>
                <c:pt idx="0">
                  <c:v>August 19 – August 31</c:v>
                </c:pt>
                <c:pt idx="1">
                  <c:v>September 2 – September 14</c:v>
                </c:pt>
                <c:pt idx="2">
                  <c:v>September 16 – September 28</c:v>
                </c:pt>
                <c:pt idx="3">
                  <c:v>September 30 – October 12</c:v>
                </c:pt>
                <c:pt idx="4">
                  <c:v>September 30 – October 12</c:v>
                </c:pt>
                <c:pt idx="5">
                  <c:v>October 14 – October 26</c:v>
                </c:pt>
                <c:pt idx="6">
                  <c:v>October 28 – November 9</c:v>
                </c:pt>
                <c:pt idx="7">
                  <c:v>November 11 – November 23</c:v>
                </c:pt>
                <c:pt idx="8">
                  <c:v>November 25 – December 7</c:v>
                </c:pt>
                <c:pt idx="9">
                  <c:v>December 9– December 21</c:v>
                </c:pt>
              </c:strCache>
            </c:strRef>
          </c:cat>
          <c:val>
            <c:numRef>
              <c:f>Sheet1!$D$2:$D$11</c:f>
              <c:numCache>
                <c:formatCode>General</c:formatCode>
                <c:ptCount val="10"/>
                <c:pt idx="0">
                  <c:v>35.6</c:v>
                </c:pt>
                <c:pt idx="1">
                  <c:v>35.5</c:v>
                </c:pt>
                <c:pt idx="2">
                  <c:v>37.799999999999997</c:v>
                </c:pt>
                <c:pt idx="3">
                  <c:v>40.299999999999997</c:v>
                </c:pt>
                <c:pt idx="4">
                  <c:v>36.700000000000003</c:v>
                </c:pt>
                <c:pt idx="5">
                  <c:v>38.1</c:v>
                </c:pt>
                <c:pt idx="6">
                  <c:v>34.200000000000003</c:v>
                </c:pt>
                <c:pt idx="7">
                  <c:v>35.6</c:v>
                </c:pt>
                <c:pt idx="8">
                  <c:v>40</c:v>
                </c:pt>
                <c:pt idx="9">
                  <c:v>37.4</c:v>
                </c:pt>
              </c:numCache>
            </c:numRef>
          </c:val>
          <c:smooth val="0"/>
          <c:extLst>
            <c:ext xmlns:c16="http://schemas.microsoft.com/office/drawing/2014/chart" uri="{C3380CC4-5D6E-409C-BE32-E72D297353CC}">
              <c16:uniqueId val="{00000003-33E7-4403-8C14-45E4873A4C3E}"/>
            </c:ext>
          </c:extLst>
        </c:ser>
        <c:dLbls>
          <c:showLegendKey val="0"/>
          <c:showVal val="0"/>
          <c:showCatName val="0"/>
          <c:showSerName val="0"/>
          <c:showPercent val="0"/>
          <c:showBubbleSize val="0"/>
        </c:dLbls>
        <c:marker val="1"/>
        <c:smooth val="0"/>
        <c:axId val="1283732927"/>
        <c:axId val="1363186527"/>
      </c:lineChart>
      <c:catAx>
        <c:axId val="1283732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94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3186527"/>
        <c:crosses val="autoZero"/>
        <c:auto val="1"/>
        <c:lblAlgn val="ctr"/>
        <c:lblOffset val="100"/>
        <c:noMultiLvlLbl val="0"/>
      </c:catAx>
      <c:valAx>
        <c:axId val="1363186527"/>
        <c:scaling>
          <c:orientation val="minMax"/>
          <c:min val="2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3732927"/>
        <c:crosses val="autoZero"/>
        <c:crossBetween val="between"/>
      </c:valAx>
      <c:spPr>
        <a:noFill/>
        <a:ln>
          <a:noFill/>
        </a:ln>
        <a:effectLst/>
      </c:spPr>
    </c:plotArea>
    <c:legend>
      <c:legendPos val="r"/>
      <c:layout>
        <c:manualLayout>
          <c:xMode val="edge"/>
          <c:yMode val="edge"/>
          <c:x val="0.79065543281513695"/>
          <c:y val="0.10910692867490837"/>
          <c:w val="0.20205375187078303"/>
          <c:h val="0.3271836003729269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0.00928</cdr:x>
      <cdr:y>0.0623</cdr:y>
    </cdr:from>
    <cdr:to>
      <cdr:x>0.28878</cdr:x>
      <cdr:y>0.09461</cdr:y>
    </cdr:to>
    <cdr:sp macro="" textlink="">
      <cdr:nvSpPr>
        <cdr:cNvPr id="2" name="TextBox 4"/>
        <cdr:cNvSpPr txBox="1"/>
      </cdr:nvSpPr>
      <cdr:spPr>
        <a:xfrm xmlns:a="http://schemas.openxmlformats.org/drawingml/2006/main">
          <a:off x="79744" y="307622"/>
          <a:ext cx="2402226" cy="159539"/>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tIns="0" rIns="0" bIns="0"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l"/>
          <a:r>
            <a:rPr lang="en-US" sz="1200" dirty="0">
              <a:solidFill>
                <a:schemeClr val="tx1">
                  <a:lumMod val="75000"/>
                </a:schemeClr>
              </a:solidFill>
              <a:latin typeface="Arial" panose="020B0604020202020204" pitchFamily="34" charset="0"/>
              <a:cs typeface="Arial" panose="020B0604020202020204" pitchFamily="34" charset="0"/>
            </a:rPr>
            <a:t>4-week change,</a:t>
          </a:r>
          <a:r>
            <a:rPr lang="en-US" sz="1200" baseline="0" dirty="0">
              <a:solidFill>
                <a:schemeClr val="tx1">
                  <a:lumMod val="75000"/>
                </a:schemeClr>
              </a:solidFill>
              <a:latin typeface="Arial" panose="020B0604020202020204" pitchFamily="34" charset="0"/>
              <a:cs typeface="Arial" panose="020B0604020202020204" pitchFamily="34" charset="0"/>
            </a:rPr>
            <a:t> p</a:t>
          </a:r>
          <a:r>
            <a:rPr lang="en-US" sz="1200" dirty="0">
              <a:solidFill>
                <a:schemeClr val="tx1">
                  <a:lumMod val="75000"/>
                </a:schemeClr>
              </a:solidFill>
              <a:latin typeface="Arial" panose="020B0604020202020204" pitchFamily="34" charset="0"/>
              <a:cs typeface="Arial" panose="020B0604020202020204" pitchFamily="34" charset="0"/>
            </a:rPr>
            <a:t>ercent </a:t>
          </a:r>
        </a:p>
      </cdr:txBody>
    </cdr:sp>
  </cdr:relSizeAnchor>
  <cdr:relSizeAnchor xmlns:cdr="http://schemas.openxmlformats.org/drawingml/2006/chartDrawing">
    <cdr:from>
      <cdr:x>0</cdr:x>
      <cdr:y>0.89731</cdr:y>
    </cdr:from>
    <cdr:to>
      <cdr:x>1</cdr:x>
      <cdr:y>1</cdr:y>
    </cdr:to>
    <cdr:sp macro="" textlink="">
      <cdr:nvSpPr>
        <cdr:cNvPr id="3" name="TextBox 2">
          <a:extLst xmlns:a="http://schemas.openxmlformats.org/drawingml/2006/main">
            <a:ext uri="{FF2B5EF4-FFF2-40B4-BE49-F238E27FC236}">
              <a16:creationId xmlns:a16="http://schemas.microsoft.com/office/drawing/2014/main" id="{28EBA2EE-3E98-4E14-9CA0-1E11E20A0623}"/>
            </a:ext>
          </a:extLst>
        </cdr:cNvPr>
        <cdr:cNvSpPr txBox="1"/>
      </cdr:nvSpPr>
      <cdr:spPr>
        <a:xfrm xmlns:a="http://schemas.openxmlformats.org/drawingml/2006/main">
          <a:off x="0" y="4452055"/>
          <a:ext cx="8532989" cy="50951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rgbClr val="1E1E20"/>
              </a:solidFill>
              <a:effectLst/>
              <a:latin typeface="Arial" panose="020B0604020202020204" pitchFamily="34" charset="0"/>
              <a:ea typeface="+mn-ea"/>
              <a:cs typeface="Arial" panose="020B0604020202020204" pitchFamily="34" charset="0"/>
            </a:rPr>
            <a:t>.</a:t>
          </a:r>
          <a:endParaRPr lang="en-US" sz="1100" dirty="0">
            <a:solidFill>
              <a:srgbClr val="1E1E20"/>
            </a:solidFill>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619363"/>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1"/>
            <a:ext cx="3169920" cy="619363"/>
          </a:xfrm>
          <a:prstGeom prst="rect">
            <a:avLst/>
          </a:prstGeom>
        </p:spPr>
        <p:txBody>
          <a:bodyPr vert="horz" lIns="96653" tIns="48327" rIns="96653" bIns="48327" rtlCol="0"/>
          <a:lstStyle>
            <a:lvl1pPr algn="r">
              <a:defRPr sz="1200"/>
            </a:lvl1pPr>
          </a:lstStyle>
          <a:p>
            <a:fld id="{755BA6F8-D932-4BC6-B450-A920176CDAFB}" type="datetimeFigureOut">
              <a:rPr lang="en-US" smtClean="0"/>
              <a:t>3/22/2021</a:t>
            </a:fld>
            <a:endParaRPr lang="en-US" dirty="0"/>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5940743"/>
            <a:ext cx="5852160" cy="4860608"/>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039"/>
            <a:ext cx="3169920" cy="619362"/>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11725039"/>
            <a:ext cx="3169920" cy="619362"/>
          </a:xfrm>
          <a:prstGeom prst="rect">
            <a:avLst/>
          </a:prstGeom>
        </p:spPr>
        <p:txBody>
          <a:bodyPr vert="horz" lIns="96653" tIns="48327" rIns="96653" bIns="48327" rtlCol="0" anchor="b"/>
          <a:lstStyle>
            <a:lvl1pPr algn="r">
              <a:defRPr sz="1200"/>
            </a:lvl1pPr>
          </a:lstStyle>
          <a:p>
            <a:fld id="{36C95698-22BF-4099-B592-586CF61CB162}" type="slidenum">
              <a:rPr lang="en-US" smtClean="0"/>
              <a:t>‹#›</a:t>
            </a:fld>
            <a:endParaRPr lang="en-US" dirty="0"/>
          </a:p>
        </p:txBody>
      </p:sp>
    </p:spTree>
    <p:extLst>
      <p:ext uri="{BB962C8B-B14F-4D97-AF65-F5344CB8AC3E}">
        <p14:creationId xmlns:p14="http://schemas.microsoft.com/office/powerpoint/2010/main" val="2500926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1176338"/>
            <a:ext cx="11026775" cy="6203950"/>
          </a:xfrm>
        </p:spPr>
      </p:sp>
      <p:sp>
        <p:nvSpPr>
          <p:cNvPr id="3" name="Notes Placeholder 2"/>
          <p:cNvSpPr>
            <a:spLocks noGrp="1"/>
          </p:cNvSpPr>
          <p:nvPr>
            <p:ph type="body" idx="1"/>
          </p:nvPr>
        </p:nvSpPr>
        <p:spPr>
          <a:xfrm>
            <a:off x="960120" y="7772612"/>
            <a:ext cx="7680960" cy="456989"/>
          </a:xfrm>
        </p:spPr>
        <p:txBody>
          <a:bodyPr/>
          <a:lstStyle/>
          <a:p>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2</a:t>
            </a:fld>
            <a:endParaRPr lang="en-US" dirty="0"/>
          </a:p>
        </p:txBody>
      </p:sp>
    </p:spTree>
    <p:extLst>
      <p:ext uri="{BB962C8B-B14F-4D97-AF65-F5344CB8AC3E}">
        <p14:creationId xmlns:p14="http://schemas.microsoft.com/office/powerpoint/2010/main" val="4115570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062038"/>
            <a:ext cx="10483850" cy="5897562"/>
          </a:xfrm>
        </p:spPr>
      </p:sp>
      <p:sp>
        <p:nvSpPr>
          <p:cNvPr id="3" name="Notes Placeholder 2"/>
          <p:cNvSpPr>
            <a:spLocks noGrp="1"/>
          </p:cNvSpPr>
          <p:nvPr>
            <p:ph type="body" idx="1"/>
          </p:nvPr>
        </p:nvSpPr>
        <p:spPr>
          <a:xfrm>
            <a:off x="960120" y="7180357"/>
            <a:ext cx="7680960" cy="1049242"/>
          </a:xfrm>
        </p:spPr>
        <p:txBody>
          <a:bodyPr/>
          <a:lstStyle/>
          <a:p>
            <a:r>
              <a:rPr lang="en-US" sz="1400" baseline="0" dirty="0"/>
              <a:t>Four of the top 15 metros in numeric growth are Texas metros, including the 1</a:t>
            </a:r>
            <a:r>
              <a:rPr lang="en-US" sz="1400" baseline="30000" dirty="0"/>
              <a:t>st</a:t>
            </a:r>
            <a:r>
              <a:rPr lang="en-US" sz="1400" baseline="0" dirty="0"/>
              <a:t> and 2</a:t>
            </a:r>
            <a:r>
              <a:rPr lang="en-US" sz="1400" baseline="30000" dirty="0"/>
              <a:t>nd</a:t>
            </a:r>
            <a:r>
              <a:rPr lang="en-US" sz="1400" baseline="0" dirty="0"/>
              <a:t> ranking metros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07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population pyramid represents the age, sex, race and</a:t>
            </a:r>
            <a:r>
              <a:rPr lang="en-US" baseline="0" dirty="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17</a:t>
            </a:fld>
            <a:endParaRPr lang="en-US" dirty="0"/>
          </a:p>
        </p:txBody>
      </p:sp>
    </p:spTree>
    <p:extLst>
      <p:ext uri="{BB962C8B-B14F-4D97-AF65-F5344CB8AC3E}">
        <p14:creationId xmlns:p14="http://schemas.microsoft.com/office/powerpoint/2010/main" val="1029017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Dallas Fed Mobility and Engagement Index (MEI) summarizes the information in seven different variables based on geolocation data collected from a large sample of mobile devices to gain insight into the economic impact of the pandemic. The MEI measures the deviation from normal mobility behaviors induced by COVID-19. </a:t>
            </a:r>
          </a:p>
          <a:p>
            <a:r>
              <a:rPr lang="en-US" dirty="0"/>
              <a:t>The Mobility and Engagement Index is based on geolocation data collected from a large sample of mobile devices. MEI plummeted in mid-March, coinciding with a large drop in economic activity. Recently, the index has started to advance, even prior to the relaxation of stay-at-home orders. The uptick suggests economic activity may have bottomed out and could begin to improve. </a:t>
            </a:r>
          </a:p>
          <a:p>
            <a:r>
              <a:rPr lang="en-US" dirty="0"/>
              <a:t>Variables are: </a:t>
            </a:r>
          </a:p>
          <a:p>
            <a:r>
              <a:rPr lang="en-US" dirty="0"/>
              <a:t>- Fraction of devices leaving home in a day. </a:t>
            </a:r>
          </a:p>
          <a:p>
            <a:r>
              <a:rPr lang="en-US" dirty="0"/>
              <a:t>- Fraction of devices away from home for three to six hours at a fixed location. </a:t>
            </a:r>
          </a:p>
          <a:p>
            <a:r>
              <a:rPr lang="en-US" dirty="0"/>
              <a:t>- Fraction of devices away from home longer than six hours at a fixed location. </a:t>
            </a:r>
          </a:p>
          <a:p>
            <a:r>
              <a:rPr lang="en-US" dirty="0"/>
              <a:t>- An adjusted average of daytime hours spent at home. </a:t>
            </a:r>
          </a:p>
          <a:p>
            <a:r>
              <a:rPr lang="en-US" dirty="0"/>
              <a:t>- Fraction of devices taking trips longer than 16 kilometers (10 miles). </a:t>
            </a:r>
          </a:p>
          <a:p>
            <a:r>
              <a:rPr lang="en-US" dirty="0"/>
              <a:t>- Fraction of devices taking trips less than 2 kilometers (1.2 miles).</a:t>
            </a:r>
          </a:p>
          <a:p>
            <a:r>
              <a:rPr lang="en-US" dirty="0"/>
              <a:t>- Average time spent at locations far from home.</a:t>
            </a:r>
          </a:p>
          <a:p>
            <a:endParaRPr lang="en-US" dirty="0"/>
          </a:p>
        </p:txBody>
      </p:sp>
      <p:sp>
        <p:nvSpPr>
          <p:cNvPr id="4" name="Slide Number Placeholder 3"/>
          <p:cNvSpPr>
            <a:spLocks noGrp="1"/>
          </p:cNvSpPr>
          <p:nvPr>
            <p:ph type="sldNum" sz="quarter" idx="5"/>
          </p:nvPr>
        </p:nvSpPr>
        <p:spPr/>
        <p:txBody>
          <a:bodyPr/>
          <a:lstStyle/>
          <a:p>
            <a:fld id="{36C95698-22BF-4099-B592-586CF61CB162}" type="slidenum">
              <a:rPr lang="en-US" smtClean="0"/>
              <a:t>28</a:t>
            </a:fld>
            <a:endParaRPr lang="en-US" dirty="0"/>
          </a:p>
        </p:txBody>
      </p:sp>
    </p:spTree>
    <p:extLst>
      <p:ext uri="{BB962C8B-B14F-4D97-AF65-F5344CB8AC3E}">
        <p14:creationId xmlns:p14="http://schemas.microsoft.com/office/powerpoint/2010/main" val="3615872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2088" y="1176338"/>
            <a:ext cx="12503151" cy="70342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95698-22BF-4099-B592-586CF61CB162}" type="slidenum">
              <a:rPr lang="en-US" smtClean="0"/>
              <a:t>29</a:t>
            </a:fld>
            <a:endParaRPr lang="en-US" dirty="0"/>
          </a:p>
        </p:txBody>
      </p:sp>
    </p:spTree>
    <p:extLst>
      <p:ext uri="{BB962C8B-B14F-4D97-AF65-F5344CB8AC3E}">
        <p14:creationId xmlns:p14="http://schemas.microsoft.com/office/powerpoint/2010/main" val="1531939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338" y="1177925"/>
            <a:ext cx="10175876" cy="5724525"/>
          </a:xfrm>
        </p:spPr>
      </p:sp>
      <p:sp>
        <p:nvSpPr>
          <p:cNvPr id="3" name="Notes Placeholder 2"/>
          <p:cNvSpPr>
            <a:spLocks noGrp="1"/>
          </p:cNvSpPr>
          <p:nvPr>
            <p:ph type="body" idx="1"/>
          </p:nvPr>
        </p:nvSpPr>
        <p:spPr>
          <a:xfrm>
            <a:off x="960120" y="6902245"/>
            <a:ext cx="7680960" cy="1327355"/>
          </a:xfrm>
        </p:spPr>
        <p:txBody>
          <a:bodyPr/>
          <a:lstStyle/>
          <a:p>
            <a:r>
              <a:rPr lang="en-US" sz="1400" dirty="0"/>
              <a:t>Population projections </a:t>
            </a:r>
            <a:r>
              <a:rPr lang="en-US" sz="1400" baseline="0" dirty="0"/>
              <a:t>by race and ethnicity suggest that Latino’s are and will increasingly be the largest race/ethnic group. The number and percent who are non-Hispanic white are likely to decline. Non-Hispanic other are largely of Asian descent and they appear to be increasing rapidly, although the base number is small.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92831-88FD-46AC-A3A6-55A2B3E79D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026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127125"/>
            <a:ext cx="10069513" cy="566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371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76338"/>
            <a:ext cx="12409488" cy="6981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36</a:t>
            </a:fld>
            <a:endParaRPr lang="en-US" dirty="0"/>
          </a:p>
        </p:txBody>
      </p:sp>
    </p:spTree>
    <p:extLst>
      <p:ext uri="{BB962C8B-B14F-4D97-AF65-F5344CB8AC3E}">
        <p14:creationId xmlns:p14="http://schemas.microsoft.com/office/powerpoint/2010/main" val="1635068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542925"/>
            <a:ext cx="10718801" cy="6030913"/>
          </a:xfrm>
        </p:spPr>
      </p:sp>
      <p:sp>
        <p:nvSpPr>
          <p:cNvPr id="3" name="Notes Placeholder 2"/>
          <p:cNvSpPr>
            <a:spLocks noGrp="1"/>
          </p:cNvSpPr>
          <p:nvPr>
            <p:ph type="body" idx="1"/>
          </p:nvPr>
        </p:nvSpPr>
        <p:spPr>
          <a:xfrm>
            <a:off x="960120" y="6820490"/>
            <a:ext cx="7680960" cy="1409111"/>
          </a:xfrm>
        </p:spPr>
        <p:txBody>
          <a:bodyPr>
            <a:normAutofit/>
          </a:bodyPr>
          <a:lstStyle/>
          <a:p>
            <a:pPr defTabSz="1218812"/>
            <a:r>
              <a:rPr lang="en-US" dirty="0"/>
              <a:t>Texas is the second largest</a:t>
            </a:r>
            <a:r>
              <a:rPr lang="en-US" baseline="0" dirty="0"/>
              <a:t> state in terms of population (2</a:t>
            </a:r>
            <a:r>
              <a:rPr lang="en-US" baseline="30000" dirty="0"/>
              <a:t>nd</a:t>
            </a:r>
            <a:r>
              <a:rPr lang="en-US" baseline="0" dirty="0"/>
              <a:t> to CA) and area (2</a:t>
            </a:r>
            <a:r>
              <a:rPr lang="en-US" baseline="30000" dirty="0"/>
              <a:t>nd</a:t>
            </a:r>
            <a:r>
              <a:rPr lang="en-US" baseline="0" dirty="0"/>
              <a:t> to AK). In terms of </a:t>
            </a:r>
            <a:r>
              <a:rPr lang="en-US" b="1" baseline="0" dirty="0"/>
              <a:t>number of people, </a:t>
            </a:r>
            <a:r>
              <a:rPr lang="en-US" baseline="0" dirty="0"/>
              <a:t>Texas’ growth exceeds that of all other states between 2010 and 2020. </a:t>
            </a:r>
            <a:r>
              <a:rPr lang="en-US" altLang="en-US" dirty="0">
                <a:ea typeface="Calibri" panose="020F0502020204030204" pitchFamily="34" charset="0"/>
              </a:rPr>
              <a:t>Texas has added over 4.2 million people between April 1, 2010 and July 1, 2020. This puts Texas</a:t>
            </a:r>
            <a:r>
              <a:rPr lang="en-US" altLang="en-US" baseline="0" dirty="0">
                <a:ea typeface="Calibri" panose="020F0502020204030204" pitchFamily="34" charset="0"/>
              </a:rPr>
              <a:t> on track to meet or surpass the number of people added in the last census when T</a:t>
            </a:r>
            <a:r>
              <a:rPr lang="en-US" altLang="en-US" dirty="0">
                <a:ea typeface="Calibri" panose="020F0502020204030204" pitchFamily="34" charset="0"/>
              </a:rPr>
              <a:t>exas gained 4 congressional</a:t>
            </a:r>
            <a:r>
              <a:rPr lang="en-US" altLang="en-US" baseline="0" dirty="0">
                <a:ea typeface="Calibri" panose="020F0502020204030204" pitchFamily="34" charset="0"/>
              </a:rPr>
              <a:t> seats. Projections from multiple sources anticipate Texas will gain 3 congressional districts after the 2020 census. </a:t>
            </a:r>
            <a:endParaRPr lang="en-US" dirty="0"/>
          </a:p>
        </p:txBody>
      </p:sp>
      <p:sp>
        <p:nvSpPr>
          <p:cNvPr id="4" name="Slide Number Placeholder 3"/>
          <p:cNvSpPr>
            <a:spLocks noGrp="1"/>
          </p:cNvSpPr>
          <p:nvPr>
            <p:ph type="sldNum" sz="quarter" idx="10"/>
          </p:nvPr>
        </p:nvSpPr>
        <p:spPr/>
        <p:txBody>
          <a:bodyPr/>
          <a:lstStyle/>
          <a:p>
            <a:pPr defTabSz="914132">
              <a:defRPr/>
            </a:pPr>
            <a:fld id="{76F32840-EA76-4A40-B83F-F31ACE11B3A9}" type="slidenum">
              <a:rPr lang="en-US">
                <a:solidFill>
                  <a:prstClr val="black"/>
                </a:solidFill>
                <a:latin typeface="Calibri" panose="020F0502020204030204"/>
              </a:rPr>
              <a:pPr defTabSz="914132">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46495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Texas is adding more population than any other state and growing faster than most states, with Utah growing faster than Texas between 2019 and 2020. </a:t>
            </a:r>
          </a:p>
        </p:txBody>
      </p:sp>
      <p:sp>
        <p:nvSpPr>
          <p:cNvPr id="4" name="Slide Number Placeholder 3"/>
          <p:cNvSpPr>
            <a:spLocks noGrp="1"/>
          </p:cNvSpPr>
          <p:nvPr>
            <p:ph type="sldNum" sz="quarter" idx="5"/>
          </p:nvPr>
        </p:nvSpPr>
        <p:spPr/>
        <p:txBody>
          <a:bodyPr/>
          <a:lstStyle/>
          <a:p>
            <a:fld id="{36C95698-22BF-4099-B592-586CF61CB162}" type="slidenum">
              <a:rPr lang="en-US" smtClean="0"/>
              <a:t>4</a:t>
            </a:fld>
            <a:endParaRPr lang="en-US" dirty="0"/>
          </a:p>
        </p:txBody>
      </p:sp>
    </p:spTree>
    <p:extLst>
      <p:ext uri="{BB962C8B-B14F-4D97-AF65-F5344CB8AC3E}">
        <p14:creationId xmlns:p14="http://schemas.microsoft.com/office/powerpoint/2010/main" val="4137724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we look at the geographic distribution of the population of Texas over time we see continually increasing population in the counties along the I-35 corridor, the Houston area, and the lower Rio Grand Valley. Urbanized areas out west have grown but most counties in the west have experienced limited growth and some population decline. Approximately 86% of the population is along I-35 and east.  This area with the 3 major metropolitan areas at the points is often described as the Texas population triangle.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618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39520">
              <a:defRPr/>
            </a:pPr>
            <a:r>
              <a:rPr lang="en-US" dirty="0"/>
              <a:t>Population</a:t>
            </a:r>
            <a:r>
              <a:rPr lang="en-US" baseline="0" dirty="0"/>
              <a:t> change over the decade has been greatest in the urban and suburban population triangle counties. Counties in the lower Rio Grande Valley also had significant growth as did El Paso. Overall, </a:t>
            </a:r>
            <a:r>
              <a:rPr lang="en-US" dirty="0"/>
              <a:t>150</a:t>
            </a:r>
            <a:r>
              <a:rPr lang="en-US" baseline="0" dirty="0"/>
              <a:t> </a:t>
            </a:r>
            <a:r>
              <a:rPr lang="en-US" dirty="0"/>
              <a:t>counties</a:t>
            </a:r>
            <a:r>
              <a:rPr lang="en-US" baseline="0" dirty="0"/>
              <a:t> gained population while 104 (41%) lost population over the decade. </a:t>
            </a:r>
          </a:p>
          <a:p>
            <a:pPr defTabSz="1039520">
              <a:defRPr/>
            </a:pP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422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1993">
              <a:defRPr/>
            </a:pPr>
            <a:r>
              <a:rPr lang="en-US" dirty="0"/>
              <a:t>Percent change is an indicator of the speed of population change</a:t>
            </a:r>
            <a:r>
              <a:rPr lang="en-US" baseline="0" dirty="0"/>
              <a:t> void of information about the volume of population change. Percent change in the population over the past few years has been greatest in the suburban population triangle counties, notably among counties between San Antonio and Austin. In the early part of the decade, counties in the Eagle Ford Shale area (south east of San Antonio) had been growing quickly. This is less so the case today. The Cline Shale area (Midland and Odessa area) continues to grow and in some cases even growing faster than the State. </a:t>
            </a:r>
          </a:p>
          <a:p>
            <a:pPr defTabSz="1001993">
              <a:defRPr/>
            </a:pPr>
            <a:endParaRPr lang="en-US" baseline="0" dirty="0"/>
          </a:p>
          <a:p>
            <a:pPr defTabSz="1001993">
              <a:defRPr/>
            </a:pPr>
            <a:r>
              <a:rPr lang="en-US" baseline="0" dirty="0"/>
              <a:t>The growth rate in the metro counties (82 counties) is 1.7 and in non-metro, or rural, counties it is .3. This means the metro county growth rate is 5.6 times that of the growth rate in non-metro, or rural, counties. At this rate, nearly 95% of the state’s population growth out to 2050 will occur in metro counties and less than 5% will occur in rural areas.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122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DFW metro area added 117,380 between 2018 and 2019, or about 322 people added per day. 139 from natural increase (or 43%), and 182 from net migration (or 57%). 127 from domestic migration and 55 from international migration.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189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Natural</a:t>
            </a:r>
            <a:r>
              <a:rPr lang="en-US" baseline="0" dirty="0"/>
              <a:t> increase has been in the range of half of population change since the last Census in Texas. Thus Texas is growing quickly and substantially from having more births than deaths over time. In the last year, the number and percent of immigrants has declined and the number and percent of domestic migrants from other states has increased. </a:t>
            </a:r>
            <a:endParaRPr lang="en-US" dirty="0"/>
          </a:p>
          <a:p>
            <a:endParaRPr lang="en-US" dirty="0"/>
          </a:p>
          <a:p>
            <a:r>
              <a:rPr lang="en-US" dirty="0"/>
              <a:t>Between 2018-2019, Texas added about 1000 people per day. A little over half of these were added by net migration and the remainder added through natural increase.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334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1200" y="1176338"/>
            <a:ext cx="5638800" cy="3173412"/>
          </a:xfrm>
        </p:spPr>
      </p:sp>
      <p:sp>
        <p:nvSpPr>
          <p:cNvPr id="3" name="Notes Placeholder 2"/>
          <p:cNvSpPr>
            <a:spLocks noGrp="1"/>
          </p:cNvSpPr>
          <p:nvPr>
            <p:ph type="body" idx="1"/>
          </p:nvPr>
        </p:nvSpPr>
        <p:spPr/>
        <p:txBody>
          <a:bodyPr/>
          <a:lstStyle/>
          <a:p>
            <a:r>
              <a:rPr lang="en-US" dirty="0"/>
              <a:t>CA, FL, and GA among biggest senders to Texas in 2019. CA, CO, and OK among biggest recipients of Texas movers. Receiving the largest net flow from Texas was CO, followed by TN and OH. CA sent largest share of net migrants to Texas, followed by FL and IL.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92831-88FD-46AC-A3A6-55A2B3E79D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430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261396" y="11"/>
            <a:ext cx="7930605" cy="1323703"/>
          </a:xfrm>
        </p:spPr>
        <p:txBody>
          <a:bodyPr anchor="t">
            <a:normAutofit/>
          </a:bodyPr>
          <a:lstStyle>
            <a:lvl1pPr algn="ctr">
              <a:defRPr sz="4000">
                <a:solidFill>
                  <a:schemeClr val="accent5">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8011889" y="1607208"/>
            <a:ext cx="4180115" cy="2755786"/>
          </a:xfrm>
        </p:spPr>
        <p:txBody>
          <a:bodyPr/>
          <a:lstStyle>
            <a:lvl1pPr marL="0" indent="0" algn="ctr">
              <a:buNone/>
              <a:defRPr sz="2400">
                <a:solidFill>
                  <a:schemeClr val="accent5">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BD3ED1E-E9DD-47F8-BE9A-E31587591123}" type="datetime1">
              <a:rPr lang="en-US" smtClean="0"/>
              <a:t>3/22/2021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D7B3FC-F52A-4C3D-BF43-F2954D09CBBE}" type="slidenum">
              <a:rPr lang="en-US" smtClean="0"/>
              <a:t>‹#›</a:t>
            </a:fld>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9777" t="1" r="-8" b="-765"/>
          <a:stretch/>
        </p:blipFill>
        <p:spPr>
          <a:xfrm>
            <a:off x="0" y="11"/>
            <a:ext cx="8516232" cy="656216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7261" y="5669290"/>
            <a:ext cx="4429911" cy="1090655"/>
          </a:xfrm>
          <a:prstGeom prst="rect">
            <a:avLst/>
          </a:prstGeom>
        </p:spPr>
      </p:pic>
    </p:spTree>
    <p:extLst>
      <p:ext uri="{BB962C8B-B14F-4D97-AF65-F5344CB8AC3E}">
        <p14:creationId xmlns:p14="http://schemas.microsoft.com/office/powerpoint/2010/main" val="999138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60328" y="1297307"/>
            <a:ext cx="6172200" cy="5012055"/>
          </a:xfrm>
        </p:spPr>
        <p:txBody>
          <a:bodyPr anchor="t"/>
          <a:lstStyle>
            <a:lvl1pPr marL="0" indent="0">
              <a:buNone/>
              <a:defRPr sz="3200">
                <a:solidFill>
                  <a:schemeClr val="accent5">
                    <a:lumMod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1297307"/>
            <a:ext cx="3932237" cy="5012055"/>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F4AA4-1D98-4822-A6AE-CBD2EC90718E}" type="datetime1">
              <a:rPr lang="en-US" smtClean="0"/>
              <a:t>3/22/2021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58038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0109" y="1326833"/>
            <a:ext cx="5157787" cy="823912"/>
          </a:xfrm>
        </p:spPr>
        <p:txBody>
          <a:bodyPr anchor="b"/>
          <a:lstStyle>
            <a:lvl1pPr marL="0" indent="0">
              <a:buNone/>
              <a:defRPr sz="2400" b="1">
                <a:solidFill>
                  <a:schemeClr val="accent5">
                    <a:lumMod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80109" y="2150745"/>
            <a:ext cx="5157787" cy="4101464"/>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2523" y="1326833"/>
            <a:ext cx="5183188" cy="823912"/>
          </a:xfrm>
        </p:spPr>
        <p:txBody>
          <a:bodyPr anchor="b"/>
          <a:lstStyle>
            <a:lvl1pPr marL="0" indent="0">
              <a:buNone/>
              <a:defRPr sz="2400" b="1">
                <a:solidFill>
                  <a:schemeClr val="accent5">
                    <a:lumMod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2523" y="2150755"/>
            <a:ext cx="5183188" cy="4101465"/>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6ED80A-5A3F-4D6F-AD92-A590F22CB50A}" type="datetime1">
              <a:rPr lang="en-US" smtClean="0"/>
              <a:t>3/22/2021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39691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314450"/>
            <a:ext cx="6172200" cy="4874894"/>
          </a:xfrm>
        </p:spPr>
        <p:txBody>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314456"/>
            <a:ext cx="3932237" cy="4874895"/>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24BA7D-7104-40B1-9B54-B8867B0CD148}" type="datetime1">
              <a:rPr lang="en-US" smtClean="0"/>
              <a:t>3/22/2021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0286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60328" y="1297307"/>
            <a:ext cx="6172200" cy="5012055"/>
          </a:xfrm>
        </p:spPr>
        <p:txBody>
          <a:bodyPr anchor="t"/>
          <a:lstStyle>
            <a:lvl1pPr marL="0" indent="0">
              <a:buNone/>
              <a:defRPr sz="3200">
                <a:solidFill>
                  <a:schemeClr val="accent5">
                    <a:lumMod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1297307"/>
            <a:ext cx="3932237" cy="5012055"/>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1507DA-5E65-4044-BA2A-FB85F26BE973}" type="datetime1">
              <a:rPr lang="en-US" smtClean="0"/>
              <a:t>3/22/2021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083032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697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72640" y="91440"/>
            <a:ext cx="999744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228603" y="6406376"/>
            <a:ext cx="1516380" cy="315100"/>
          </a:xfrm>
          <a:prstGeom prst="rect">
            <a:avLst/>
          </a:prstGeom>
        </p:spPr>
        <p:txBody>
          <a:bodyPr vert="horz" lIns="91440" tIns="45720" rIns="91440" bIns="45720" rtlCol="0" anchor="ctr"/>
          <a:lstStyle>
            <a:lvl1pPr algn="l">
              <a:defRPr sz="1200">
                <a:solidFill>
                  <a:srgbClr val="8FA5D1"/>
                </a:solidFill>
              </a:defRPr>
            </a:lvl1pPr>
          </a:lstStyle>
          <a:p>
            <a:fld id="{37CB4ECD-A36F-41CA-ADC6-A0265EF1D90A}" type="datetime1">
              <a:rPr lang="en-US" smtClean="0"/>
              <a:t>3/22/2021</a:t>
            </a:fld>
            <a:endParaRPr lang="en-US" dirty="0"/>
          </a:p>
        </p:txBody>
      </p:sp>
      <p:sp>
        <p:nvSpPr>
          <p:cNvPr id="8" name="Footer Placeholder 4"/>
          <p:cNvSpPr>
            <a:spLocks noGrp="1"/>
          </p:cNvSpPr>
          <p:nvPr>
            <p:ph type="ftr" sz="quarter" idx="3"/>
          </p:nvPr>
        </p:nvSpPr>
        <p:spPr>
          <a:xfrm>
            <a:off x="2019300" y="6414383"/>
            <a:ext cx="865632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9" name="Slide Number Placeholder 5"/>
          <p:cNvSpPr>
            <a:spLocks noGrp="1"/>
          </p:cNvSpPr>
          <p:nvPr>
            <p:ph type="sldNum" sz="quarter" idx="4"/>
          </p:nvPr>
        </p:nvSpPr>
        <p:spPr>
          <a:xfrm>
            <a:off x="10850879" y="6406376"/>
            <a:ext cx="1089660"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739711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0" descr="6"/>
          <p:cNvPicPr>
            <a:picLocks noChangeAspect="1" noChangeArrowheads="1"/>
          </p:cNvPicPr>
          <p:nvPr userDrawn="1"/>
        </p:nvPicPr>
        <p:blipFill>
          <a:blip r:embed="rId2" cstate="print"/>
          <a:srcRect/>
          <a:stretch>
            <a:fillRect/>
          </a:stretch>
        </p:blipFill>
        <p:spPr bwMode="auto">
          <a:xfrm>
            <a:off x="-10584" y="-1586"/>
            <a:ext cx="12202584" cy="6859588"/>
          </a:xfrm>
          <a:prstGeom prst="rect">
            <a:avLst/>
          </a:prstGeom>
          <a:noFill/>
          <a:ln w="9525">
            <a:noFill/>
            <a:miter lim="800000"/>
            <a:headEnd/>
            <a:tailEnd/>
          </a:ln>
        </p:spPr>
      </p:pic>
      <p:sp>
        <p:nvSpPr>
          <p:cNvPr id="2" name="Title 1"/>
          <p:cNvSpPr>
            <a:spLocks noGrp="1"/>
          </p:cNvSpPr>
          <p:nvPr>
            <p:ph type="ctrTitle"/>
          </p:nvPr>
        </p:nvSpPr>
        <p:spPr>
          <a:xfrm>
            <a:off x="304800" y="152401"/>
            <a:ext cx="7213600" cy="1447800"/>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8534400" y="3276600"/>
            <a:ext cx="3860800" cy="1752600"/>
          </a:xfrm>
        </p:spPr>
        <p:txBody>
          <a:bodyPr/>
          <a:lstStyle>
            <a:lvl1pPr marL="0" indent="0" algn="ctr">
              <a:buNone/>
              <a:defRPr>
                <a:solidFill>
                  <a:srgbClr val="1B1E7A"/>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D28943D-E654-4ED0-B29E-5353A11EFFCF}" type="datetime1">
              <a:rPr lang="en-US" smtClean="0">
                <a:solidFill>
                  <a:prstClr val="black">
                    <a:tint val="75000"/>
                  </a:prstClr>
                </a:solidFill>
              </a:rPr>
              <a:t>3/22/2021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7471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4AA1DA-2970-43D5-A3F8-30DD9DFD0E3A}" type="datetime1">
              <a:rPr lang="en-US" smtClean="0">
                <a:solidFill>
                  <a:prstClr val="black">
                    <a:tint val="75000"/>
                  </a:prstClr>
                </a:solidFill>
              </a:rPr>
              <a:t>3/22/2021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2224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905F18-C9B2-47F2-8001-F4BA5F301000}" type="datetime1">
              <a:rPr lang="en-US" smtClean="0">
                <a:solidFill>
                  <a:prstClr val="black">
                    <a:tint val="75000"/>
                  </a:prstClr>
                </a:solidFill>
              </a:rPr>
              <a:t>3/22/2021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1775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7"/>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9FE9C7-733A-4754-94CD-DE78F45AF0B0}" type="datetime1">
              <a:rPr lang="en-US" smtClean="0">
                <a:solidFill>
                  <a:prstClr val="black">
                    <a:tint val="75000"/>
                  </a:prstClr>
                </a:solidFill>
              </a:rPr>
              <a:t>3/22/2021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4900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994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A36873-42F6-428B-8B3D-7A3BE2648A3A}" type="datetime1">
              <a:rPr lang="en-US" smtClean="0">
                <a:solidFill>
                  <a:prstClr val="black">
                    <a:tint val="75000"/>
                  </a:prstClr>
                </a:solidFill>
              </a:rPr>
              <a:t>3/22/2021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7992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DA2DA-0285-4D98-B60F-E053C53320BA}" type="datetime1">
              <a:rPr lang="en-US" smtClean="0">
                <a:solidFill>
                  <a:prstClr val="black">
                    <a:tint val="75000"/>
                  </a:prstClr>
                </a:solidFill>
              </a:rPr>
              <a:t>3/22/2021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3422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C38FF9-8112-4C73-B83F-5DCBE771BEA3}" type="datetime1">
              <a:rPr lang="en-US" smtClean="0">
                <a:solidFill>
                  <a:prstClr val="black">
                    <a:tint val="75000"/>
                  </a:prstClr>
                </a:solidFill>
              </a:rPr>
              <a:t>3/22/2021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pic>
        <p:nvPicPr>
          <p:cNvPr id="7" name="Picture 14" descr="7"/>
          <p:cNvPicPr>
            <a:picLocks noChangeAspect="1" noChangeArrowheads="1"/>
          </p:cNvPicPr>
          <p:nvPr userDrawn="1"/>
        </p:nvPicPr>
        <p:blipFill>
          <a:blip r:embed="rId2" cstate="print"/>
          <a:srcRect/>
          <a:stretch>
            <a:fillRect/>
          </a:stretch>
        </p:blipFill>
        <p:spPr bwMode="auto">
          <a:xfrm>
            <a:off x="0" y="2"/>
            <a:ext cx="12194117" cy="6859588"/>
          </a:xfrm>
          <a:prstGeom prst="rect">
            <a:avLst/>
          </a:prstGeom>
          <a:noFill/>
          <a:ln w="9525">
            <a:noFill/>
            <a:miter lim="800000"/>
            <a:headEnd/>
            <a:tailEnd/>
          </a:ln>
        </p:spPr>
      </p:pic>
    </p:spTree>
    <p:extLst>
      <p:ext uri="{BB962C8B-B14F-4D97-AF65-F5344CB8AC3E}">
        <p14:creationId xmlns:p14="http://schemas.microsoft.com/office/powerpoint/2010/main" val="3816664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657600" y="228600"/>
            <a:ext cx="7620000" cy="990600"/>
          </a:xfrm>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2C584847-FB80-4C63-B6D2-F328CA47CCEB}" type="datetime1">
              <a:rPr lang="en-US" smtClean="0">
                <a:solidFill>
                  <a:prstClr val="black">
                    <a:tint val="75000"/>
                  </a:prstClr>
                </a:solidFill>
              </a:rPr>
              <a:t>3/22/2021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8374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15" descr="1"/>
          <p:cNvPicPr>
            <a:picLocks noChangeAspect="1" noChangeArrowheads="1"/>
          </p:cNvPicPr>
          <p:nvPr userDrawn="1"/>
        </p:nvPicPr>
        <p:blipFill>
          <a:blip r:embed="rId2" cstate="print"/>
          <a:srcRect b="74376"/>
          <a:stretch>
            <a:fillRect/>
          </a:stretch>
        </p:blipFill>
        <p:spPr bwMode="auto">
          <a:xfrm>
            <a:off x="-4233" y="-6349"/>
            <a:ext cx="12202584" cy="1758951"/>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1B67A5-34AA-4BD1-AF59-783CA4A86717}" type="datetime1">
              <a:rPr lang="en-US" smtClean="0">
                <a:solidFill>
                  <a:prstClr val="black">
                    <a:tint val="75000"/>
                  </a:prstClr>
                </a:solidFill>
              </a:rPr>
              <a:t>3/22/2021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pic>
        <p:nvPicPr>
          <p:cNvPr id="8" name="Picture 16" descr="2"/>
          <p:cNvPicPr>
            <a:picLocks noChangeAspect="1" noChangeArrowheads="1"/>
          </p:cNvPicPr>
          <p:nvPr userDrawn="1"/>
        </p:nvPicPr>
        <p:blipFill>
          <a:blip r:embed="rId3" cstate="print"/>
          <a:srcRect/>
          <a:stretch>
            <a:fillRect/>
          </a:stretch>
        </p:blipFill>
        <p:spPr bwMode="auto">
          <a:xfrm>
            <a:off x="1" y="0"/>
            <a:ext cx="3426707" cy="1295400"/>
          </a:xfrm>
          <a:prstGeom prst="rect">
            <a:avLst/>
          </a:prstGeom>
          <a:noFill/>
          <a:ln w="9525">
            <a:noFill/>
            <a:miter lim="800000"/>
            <a:headEnd/>
            <a:tailEnd/>
          </a:ln>
        </p:spPr>
      </p:pic>
    </p:spTree>
    <p:extLst>
      <p:ext uri="{BB962C8B-B14F-4D97-AF65-F5344CB8AC3E}">
        <p14:creationId xmlns:p14="http://schemas.microsoft.com/office/powerpoint/2010/main" val="3311716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AB795B0-8F7C-42C5-938C-A2A5C111743E}" type="datetime1">
              <a:rPr lang="en-US" smtClean="0">
                <a:solidFill>
                  <a:prstClr val="black">
                    <a:tint val="75000"/>
                  </a:prstClr>
                </a:solidFill>
              </a:rPr>
              <a:t>3/22/2021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pic>
        <p:nvPicPr>
          <p:cNvPr id="6" name="Picture 15" descr="1"/>
          <p:cNvPicPr>
            <a:picLocks noChangeAspect="1" noChangeArrowheads="1"/>
          </p:cNvPicPr>
          <p:nvPr userDrawn="1"/>
        </p:nvPicPr>
        <p:blipFill>
          <a:blip r:embed="rId2" cstate="print"/>
          <a:srcRect b="74376"/>
          <a:stretch>
            <a:fillRect/>
          </a:stretch>
        </p:blipFill>
        <p:spPr bwMode="auto">
          <a:xfrm>
            <a:off x="-4233" y="-6349"/>
            <a:ext cx="12202584" cy="1758951"/>
          </a:xfrm>
          <a:prstGeom prst="rect">
            <a:avLst/>
          </a:prstGeom>
          <a:noFill/>
          <a:ln w="9525">
            <a:noFill/>
            <a:miter lim="800000"/>
            <a:headEnd/>
            <a:tailEnd/>
          </a:ln>
        </p:spPr>
      </p:pic>
      <p:pic>
        <p:nvPicPr>
          <p:cNvPr id="7" name="Picture 16" descr="2"/>
          <p:cNvPicPr>
            <a:picLocks noChangeAspect="1" noChangeArrowheads="1"/>
          </p:cNvPicPr>
          <p:nvPr userDrawn="1"/>
        </p:nvPicPr>
        <p:blipFill>
          <a:blip r:embed="rId3" cstate="print"/>
          <a:srcRect/>
          <a:stretch>
            <a:fillRect/>
          </a:stretch>
        </p:blipFill>
        <p:spPr bwMode="auto">
          <a:xfrm>
            <a:off x="1" y="0"/>
            <a:ext cx="3426707" cy="1295400"/>
          </a:xfrm>
          <a:prstGeom prst="rect">
            <a:avLst/>
          </a:prstGeom>
          <a:noFill/>
          <a:ln w="9525">
            <a:noFill/>
            <a:miter lim="800000"/>
            <a:headEnd/>
            <a:tailEnd/>
          </a:ln>
        </p:spPr>
      </p:pic>
    </p:spTree>
    <p:extLst>
      <p:ext uri="{BB962C8B-B14F-4D97-AF65-F5344CB8AC3E}">
        <p14:creationId xmlns:p14="http://schemas.microsoft.com/office/powerpoint/2010/main" val="337191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14" descr="7"/>
          <p:cNvPicPr>
            <a:picLocks noChangeAspect="1" noChangeArrowheads="1"/>
          </p:cNvPicPr>
          <p:nvPr userDrawn="1"/>
        </p:nvPicPr>
        <p:blipFill>
          <a:blip r:embed="rId2" cstate="print"/>
          <a:srcRect/>
          <a:stretch>
            <a:fillRect/>
          </a:stretch>
        </p:blipFill>
        <p:spPr bwMode="auto">
          <a:xfrm rot="5400000">
            <a:off x="2667000" y="-2667000"/>
            <a:ext cx="6858000" cy="12192000"/>
          </a:xfrm>
          <a:prstGeom prst="rect">
            <a:avLst/>
          </a:prstGeom>
          <a:noFill/>
          <a:ln w="9525">
            <a:noFill/>
            <a:miter lim="800000"/>
            <a:headEnd/>
            <a:tailEnd/>
          </a:ln>
        </p:spPr>
      </p:pic>
      <p:sp>
        <p:nvSpPr>
          <p:cNvPr id="2" name="Vertical Title 1"/>
          <p:cNvSpPr>
            <a:spLocks noGrp="1"/>
          </p:cNvSpPr>
          <p:nvPr>
            <p:ph type="title" orient="vert"/>
          </p:nvPr>
        </p:nvSpPr>
        <p:spPr>
          <a:xfrm>
            <a:off x="10363200" y="1143006"/>
            <a:ext cx="1422400" cy="544036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50"/>
            <a:ext cx="87376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B4298B-ACBE-4806-9909-FBB35E4C5832}" type="datetime1">
              <a:rPr lang="en-US" smtClean="0">
                <a:solidFill>
                  <a:prstClr val="black">
                    <a:tint val="75000"/>
                  </a:prstClr>
                </a:solidFill>
              </a:rPr>
              <a:t>3/22/2021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3303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12194117" cy="6859588"/>
          </a:xfrm>
          <a:prstGeom prst="rect">
            <a:avLst/>
          </a:prstGeom>
          <a:noFill/>
          <a:ln w="9525">
            <a:noFill/>
            <a:miter lim="800000"/>
            <a:headEnd/>
            <a:tailEnd/>
          </a:ln>
        </p:spPr>
      </p:pic>
      <p:sp>
        <p:nvSpPr>
          <p:cNvPr id="6" name="Content Placeholder 2"/>
          <p:cNvSpPr>
            <a:spLocks noGrp="1"/>
          </p:cNvSpPr>
          <p:nvPr>
            <p:ph idx="1"/>
          </p:nvPr>
        </p:nvSpPr>
        <p:spPr>
          <a:xfrm>
            <a:off x="609600" y="1600206"/>
            <a:ext cx="109728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12194117" cy="6859588"/>
          </a:xfrm>
          <a:prstGeom prst="rect">
            <a:avLst/>
          </a:prstGeom>
          <a:noFill/>
          <a:ln w="9525">
            <a:noFill/>
            <a:miter lim="800000"/>
            <a:headEnd/>
            <a:tailEnd/>
          </a:ln>
        </p:spPr>
      </p:pic>
      <p:sp>
        <p:nvSpPr>
          <p:cNvPr id="5" name="Title 1"/>
          <p:cNvSpPr>
            <a:spLocks noGrp="1"/>
          </p:cNvSpPr>
          <p:nvPr>
            <p:ph type="title"/>
          </p:nvPr>
        </p:nvSpPr>
        <p:spPr>
          <a:xfrm>
            <a:off x="291402" y="0"/>
            <a:ext cx="11913995" cy="990600"/>
          </a:xfrm>
          <a:prstGeom prst="rect">
            <a:avLst/>
          </a:prstGeom>
        </p:spPr>
        <p:txBody>
          <a:bodyPr anchor="ctr" anchorCtr="1">
            <a:normAutofit/>
          </a:bodyPr>
          <a:lstStyle>
            <a:lvl1pPr marL="342891" indent="-342891"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a:t>Click to edit Master title style</a:t>
            </a:r>
          </a:p>
        </p:txBody>
      </p:sp>
      <p:sp>
        <p:nvSpPr>
          <p:cNvPr id="7" name="Content Placeholder 2"/>
          <p:cNvSpPr>
            <a:spLocks noGrp="1"/>
          </p:cNvSpPr>
          <p:nvPr>
            <p:ph idx="10"/>
          </p:nvPr>
        </p:nvSpPr>
        <p:spPr>
          <a:xfrm>
            <a:off x="812800" y="1752600"/>
            <a:ext cx="109728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8688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12194117" cy="6859588"/>
          </a:xfrm>
          <a:prstGeom prst="rect">
            <a:avLst/>
          </a:prstGeom>
          <a:noFill/>
          <a:ln w="9525">
            <a:noFill/>
            <a:miter lim="800000"/>
            <a:headEnd/>
            <a:tailEnd/>
          </a:ln>
        </p:spPr>
      </p:pic>
      <p:sp>
        <p:nvSpPr>
          <p:cNvPr id="6" name="Content Placeholder 2"/>
          <p:cNvSpPr>
            <a:spLocks noGrp="1"/>
          </p:cNvSpPr>
          <p:nvPr>
            <p:ph idx="1"/>
          </p:nvPr>
        </p:nvSpPr>
        <p:spPr>
          <a:xfrm>
            <a:off x="609600" y="1600206"/>
            <a:ext cx="109728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12194117" cy="6859588"/>
          </a:xfrm>
          <a:prstGeom prst="rect">
            <a:avLst/>
          </a:prstGeom>
          <a:noFill/>
          <a:ln w="9525">
            <a:noFill/>
            <a:miter lim="800000"/>
            <a:headEnd/>
            <a:tailEnd/>
          </a:ln>
        </p:spPr>
      </p:pic>
      <p:sp>
        <p:nvSpPr>
          <p:cNvPr id="5" name="Title 1"/>
          <p:cNvSpPr>
            <a:spLocks noGrp="1"/>
          </p:cNvSpPr>
          <p:nvPr>
            <p:ph type="title"/>
          </p:nvPr>
        </p:nvSpPr>
        <p:spPr>
          <a:xfrm>
            <a:off x="291402" y="0"/>
            <a:ext cx="11913995" cy="990600"/>
          </a:xfrm>
          <a:prstGeom prst="rect">
            <a:avLst/>
          </a:prstGeom>
        </p:spPr>
        <p:txBody>
          <a:bodyPr anchor="ctr" anchorCtr="1">
            <a:normAutofit/>
          </a:bodyPr>
          <a:lstStyle>
            <a:lvl1pPr marL="342891" indent="-342891"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a:t>Click to edit Master title style</a:t>
            </a:r>
          </a:p>
        </p:txBody>
      </p:sp>
      <p:sp>
        <p:nvSpPr>
          <p:cNvPr id="7" name="Content Placeholder 2"/>
          <p:cNvSpPr>
            <a:spLocks noGrp="1"/>
          </p:cNvSpPr>
          <p:nvPr>
            <p:ph idx="10"/>
          </p:nvPr>
        </p:nvSpPr>
        <p:spPr>
          <a:xfrm>
            <a:off x="812800" y="1752600"/>
            <a:ext cx="109728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2208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12194117" cy="6859588"/>
          </a:xfrm>
          <a:prstGeom prst="rect">
            <a:avLst/>
          </a:prstGeom>
          <a:noFill/>
          <a:ln w="9525">
            <a:noFill/>
            <a:miter lim="800000"/>
            <a:headEnd/>
            <a:tailEnd/>
          </a:ln>
        </p:spPr>
      </p:pic>
      <p:sp>
        <p:nvSpPr>
          <p:cNvPr id="6" name="Content Placeholder 2"/>
          <p:cNvSpPr>
            <a:spLocks noGrp="1"/>
          </p:cNvSpPr>
          <p:nvPr>
            <p:ph idx="1"/>
          </p:nvPr>
        </p:nvSpPr>
        <p:spPr>
          <a:xfrm>
            <a:off x="609600" y="1600206"/>
            <a:ext cx="109728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12194117" cy="6859588"/>
          </a:xfrm>
          <a:prstGeom prst="rect">
            <a:avLst/>
          </a:prstGeom>
          <a:noFill/>
          <a:ln w="9525">
            <a:noFill/>
            <a:miter lim="800000"/>
            <a:headEnd/>
            <a:tailEnd/>
          </a:ln>
        </p:spPr>
      </p:pic>
      <p:sp>
        <p:nvSpPr>
          <p:cNvPr id="5" name="Title 1"/>
          <p:cNvSpPr>
            <a:spLocks noGrp="1"/>
          </p:cNvSpPr>
          <p:nvPr>
            <p:ph type="title"/>
          </p:nvPr>
        </p:nvSpPr>
        <p:spPr>
          <a:xfrm>
            <a:off x="291402" y="0"/>
            <a:ext cx="11913995" cy="990600"/>
          </a:xfrm>
          <a:prstGeom prst="rect">
            <a:avLst/>
          </a:prstGeom>
        </p:spPr>
        <p:txBody>
          <a:bodyPr anchor="ctr" anchorCtr="1">
            <a:normAutofit/>
          </a:bodyPr>
          <a:lstStyle>
            <a:lvl1pPr marL="342891" indent="-342891"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a:t>Click to edit Master title style</a:t>
            </a:r>
          </a:p>
        </p:txBody>
      </p:sp>
      <p:sp>
        <p:nvSpPr>
          <p:cNvPr id="7" name="Content Placeholder 2"/>
          <p:cNvSpPr>
            <a:spLocks noGrp="1"/>
          </p:cNvSpPr>
          <p:nvPr>
            <p:ph idx="10"/>
          </p:nvPr>
        </p:nvSpPr>
        <p:spPr>
          <a:xfrm>
            <a:off x="812800" y="1752600"/>
            <a:ext cx="109728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575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72640" y="91440"/>
            <a:ext cx="999744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228603" y="6406376"/>
            <a:ext cx="1516380" cy="315100"/>
          </a:xfrm>
          <a:prstGeom prst="rect">
            <a:avLst/>
          </a:prstGeom>
        </p:spPr>
        <p:txBody>
          <a:bodyPr vert="horz" lIns="91440" tIns="45720" rIns="91440" bIns="45720" rtlCol="0" anchor="ctr"/>
          <a:lstStyle>
            <a:lvl1pPr algn="l">
              <a:defRPr sz="1200">
                <a:solidFill>
                  <a:srgbClr val="8FA5D1"/>
                </a:solidFill>
              </a:defRPr>
            </a:lvl1pPr>
          </a:lstStyle>
          <a:p>
            <a:fld id="{4AF34B76-4364-4BE2-AA47-463DD63C4F63}" type="datetime1">
              <a:rPr lang="en-US" smtClean="0"/>
              <a:t>3/22/2021</a:t>
            </a:fld>
            <a:endParaRPr lang="en-US" dirty="0"/>
          </a:p>
        </p:txBody>
      </p:sp>
      <p:sp>
        <p:nvSpPr>
          <p:cNvPr id="8" name="Footer Placeholder 4"/>
          <p:cNvSpPr>
            <a:spLocks noGrp="1"/>
          </p:cNvSpPr>
          <p:nvPr>
            <p:ph type="ftr" sz="quarter" idx="3"/>
          </p:nvPr>
        </p:nvSpPr>
        <p:spPr>
          <a:xfrm>
            <a:off x="2019300" y="6414383"/>
            <a:ext cx="865632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9" name="Slide Number Placeholder 5"/>
          <p:cNvSpPr>
            <a:spLocks noGrp="1"/>
          </p:cNvSpPr>
          <p:nvPr>
            <p:ph type="sldNum" sz="quarter" idx="4"/>
          </p:nvPr>
        </p:nvSpPr>
        <p:spPr>
          <a:xfrm>
            <a:off x="10850879" y="6406376"/>
            <a:ext cx="1089660"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509175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12194117" cy="6859588"/>
          </a:xfrm>
          <a:prstGeom prst="rect">
            <a:avLst/>
          </a:prstGeom>
          <a:noFill/>
          <a:ln w="9525">
            <a:noFill/>
            <a:miter lim="800000"/>
            <a:headEnd/>
            <a:tailEnd/>
          </a:ln>
        </p:spPr>
      </p:pic>
      <p:sp>
        <p:nvSpPr>
          <p:cNvPr id="6" name="Content Placeholder 2"/>
          <p:cNvSpPr>
            <a:spLocks noGrp="1"/>
          </p:cNvSpPr>
          <p:nvPr>
            <p:ph idx="1"/>
          </p:nvPr>
        </p:nvSpPr>
        <p:spPr>
          <a:xfrm>
            <a:off x="609600" y="1600206"/>
            <a:ext cx="109728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12194117" cy="6859588"/>
          </a:xfrm>
          <a:prstGeom prst="rect">
            <a:avLst/>
          </a:prstGeom>
          <a:noFill/>
          <a:ln w="9525">
            <a:noFill/>
            <a:miter lim="800000"/>
            <a:headEnd/>
            <a:tailEnd/>
          </a:ln>
        </p:spPr>
      </p:pic>
      <p:sp>
        <p:nvSpPr>
          <p:cNvPr id="5" name="Title 1"/>
          <p:cNvSpPr>
            <a:spLocks noGrp="1"/>
          </p:cNvSpPr>
          <p:nvPr>
            <p:ph type="title"/>
          </p:nvPr>
        </p:nvSpPr>
        <p:spPr>
          <a:xfrm>
            <a:off x="291402" y="0"/>
            <a:ext cx="11913995" cy="990600"/>
          </a:xfrm>
          <a:prstGeom prst="rect">
            <a:avLst/>
          </a:prstGeom>
        </p:spPr>
        <p:txBody>
          <a:bodyPr anchor="ctr" anchorCtr="1">
            <a:normAutofit/>
          </a:bodyPr>
          <a:lstStyle>
            <a:lvl1pPr marL="342891" indent="-342891"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a:t>Click to edit Master title style</a:t>
            </a:r>
          </a:p>
        </p:txBody>
      </p:sp>
      <p:sp>
        <p:nvSpPr>
          <p:cNvPr id="7" name="Content Placeholder 2"/>
          <p:cNvSpPr>
            <a:spLocks noGrp="1"/>
          </p:cNvSpPr>
          <p:nvPr>
            <p:ph idx="10"/>
          </p:nvPr>
        </p:nvSpPr>
        <p:spPr>
          <a:xfrm>
            <a:off x="812800" y="1752600"/>
            <a:ext cx="109728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4860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582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34000" y="120015"/>
            <a:ext cx="6728459" cy="908684"/>
          </a:xfrm>
        </p:spPr>
        <p:txBody>
          <a:bodyPr anchor="t" anchorCtr="0">
            <a:noAutofit/>
          </a:bodyPr>
          <a:lstStyle>
            <a:lvl1pPr algn="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549641" y="1754508"/>
            <a:ext cx="3512819"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5" name="Group 4"/>
          <p:cNvGrpSpPr/>
          <p:nvPr/>
        </p:nvGrpSpPr>
        <p:grpSpPr>
          <a:xfrm>
            <a:off x="8026402" y="6256840"/>
            <a:ext cx="38607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a:bodyPr>
            <a:lstStyle/>
            <a:p>
              <a:r>
                <a:rPr lang="en-US" sz="2000" dirty="0">
                  <a:solidFill>
                    <a:schemeClr val="tx2"/>
                  </a:solidFill>
                </a:rPr>
                <a:t>@TexasDemography</a:t>
              </a: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2421" y="5112828"/>
            <a:ext cx="4107179"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8900160" cy="6766560"/>
          </a:xfrm>
          <a:prstGeom prst="rect">
            <a:avLst/>
          </a:prstGeom>
        </p:spPr>
      </p:pic>
    </p:spTree>
    <p:extLst>
      <p:ext uri="{BB962C8B-B14F-4D97-AF65-F5344CB8AC3E}">
        <p14:creationId xmlns:p14="http://schemas.microsoft.com/office/powerpoint/2010/main" val="2520535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72640" y="91440"/>
            <a:ext cx="999744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228602" y="6406376"/>
            <a:ext cx="1516380" cy="315100"/>
          </a:xfrm>
          <a:prstGeom prst="rect">
            <a:avLst/>
          </a:prstGeom>
        </p:spPr>
        <p:txBody>
          <a:bodyPr vert="horz" lIns="91440" tIns="45720" rIns="91440" bIns="45720" rtlCol="0" anchor="ctr"/>
          <a:lstStyle>
            <a:lvl1pPr algn="l">
              <a:defRPr sz="1200">
                <a:solidFill>
                  <a:srgbClr val="8FA5D1"/>
                </a:solidFill>
              </a:defRPr>
            </a:lvl1pPr>
          </a:lstStyle>
          <a:p>
            <a:fld id="{DFB19124-508B-4C59-8955-D4D1F603F792}" type="datetime1">
              <a:rPr lang="en-US" smtClean="0"/>
              <a:t>3/22/2021</a:t>
            </a:fld>
            <a:endParaRPr lang="en-US" dirty="0"/>
          </a:p>
        </p:txBody>
      </p:sp>
      <p:sp>
        <p:nvSpPr>
          <p:cNvPr id="8" name="Footer Placeholder 4"/>
          <p:cNvSpPr>
            <a:spLocks noGrp="1"/>
          </p:cNvSpPr>
          <p:nvPr>
            <p:ph type="ftr" sz="quarter" idx="3"/>
          </p:nvPr>
        </p:nvSpPr>
        <p:spPr>
          <a:xfrm>
            <a:off x="2019300" y="6414383"/>
            <a:ext cx="865632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9" name="Slide Number Placeholder 5"/>
          <p:cNvSpPr>
            <a:spLocks noGrp="1"/>
          </p:cNvSpPr>
          <p:nvPr>
            <p:ph type="sldNum" sz="quarter" idx="4"/>
          </p:nvPr>
        </p:nvSpPr>
        <p:spPr>
          <a:xfrm>
            <a:off x="10850879" y="6406376"/>
            <a:ext cx="1089660"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31297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26254"/>
            <a:ext cx="10515600" cy="2852737"/>
          </a:xfrm>
        </p:spPr>
        <p:txBody>
          <a:bodyPr anchor="b"/>
          <a:lstStyle>
            <a:lvl1pPr>
              <a:defRPr sz="6000">
                <a:solidFill>
                  <a:srgbClr val="25327B"/>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228602" y="6406376"/>
            <a:ext cx="1516380" cy="315100"/>
          </a:xfrm>
          <a:prstGeom prst="rect">
            <a:avLst/>
          </a:prstGeom>
        </p:spPr>
        <p:txBody>
          <a:bodyPr vert="horz" lIns="91440" tIns="45720" rIns="91440" bIns="45720" rtlCol="0" anchor="ctr"/>
          <a:lstStyle>
            <a:lvl1pPr algn="l">
              <a:defRPr sz="1200">
                <a:solidFill>
                  <a:srgbClr val="8FA5D1"/>
                </a:solidFill>
              </a:defRPr>
            </a:lvl1pPr>
          </a:lstStyle>
          <a:p>
            <a:fld id="{ABD6CF58-8FAB-4AD6-9F5C-3BC4F9E37C96}" type="datetime1">
              <a:rPr lang="en-US" smtClean="0"/>
              <a:t>3/22/2021</a:t>
            </a:fld>
            <a:endParaRPr lang="en-US" dirty="0"/>
          </a:p>
        </p:txBody>
      </p:sp>
      <p:sp>
        <p:nvSpPr>
          <p:cNvPr id="8" name="Footer Placeholder 4"/>
          <p:cNvSpPr>
            <a:spLocks noGrp="1"/>
          </p:cNvSpPr>
          <p:nvPr>
            <p:ph type="ftr" sz="quarter" idx="3"/>
          </p:nvPr>
        </p:nvSpPr>
        <p:spPr>
          <a:xfrm>
            <a:off x="2019300" y="6414383"/>
            <a:ext cx="865632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9" name="Slide Number Placeholder 5"/>
          <p:cNvSpPr>
            <a:spLocks noGrp="1"/>
          </p:cNvSpPr>
          <p:nvPr>
            <p:ph type="sldNum" sz="quarter" idx="4"/>
          </p:nvPr>
        </p:nvSpPr>
        <p:spPr>
          <a:xfrm>
            <a:off x="10850879" y="6406376"/>
            <a:ext cx="1089660"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3137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1060" y="1563019"/>
            <a:ext cx="5181600" cy="4677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5060" y="1563019"/>
            <a:ext cx="5181600" cy="4677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6336E4-D26F-49C9-80BA-AA7D091BA6AF}" type="datetime1">
              <a:rPr lang="en-US" smtClean="0"/>
              <a:t>3/22/2021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913763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0109" y="132683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80109" y="2150745"/>
            <a:ext cx="5157787" cy="4101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2522" y="132683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2522" y="2150747"/>
            <a:ext cx="5183188" cy="4101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D5AAA8-B3E7-444B-A33A-B9FD3D1C47A7}" type="datetime1">
              <a:rPr lang="en-US" smtClean="0"/>
              <a:t>3/22/2021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853636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72640" y="91440"/>
            <a:ext cx="9997440" cy="9144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DFFD3B-ECF9-4F2A-BBC2-E74C8F36DE36}" type="datetime1">
              <a:rPr lang="en-US" smtClean="0"/>
              <a:t>3/22/2021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82159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D55845-C18F-4420-8ADC-D76A422D2EFE}" type="datetime1">
              <a:rPr lang="en-US" smtClean="0"/>
              <a:t>3/22/2021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7326683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314450"/>
            <a:ext cx="617220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314452"/>
            <a:ext cx="3932237"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B8E7D9-19A7-4F6C-921F-CA532426A858}" type="datetime1">
              <a:rPr lang="en-US" smtClean="0"/>
              <a:t>3/22/2021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94454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26262"/>
            <a:ext cx="10515600" cy="2852737"/>
          </a:xfrm>
        </p:spPr>
        <p:txBody>
          <a:bodyPr anchor="b"/>
          <a:lstStyle>
            <a:lvl1pPr>
              <a:defRPr sz="6000">
                <a:solidFill>
                  <a:schemeClr val="accent5">
                    <a:lumMod val="50000"/>
                  </a:schemeClr>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75"/>
            <a:ext cx="10515600" cy="1500187"/>
          </a:xfrm>
        </p:spPr>
        <p:txBody>
          <a:bodyPr/>
          <a:lstStyle>
            <a:lvl1pPr marL="0" indent="0">
              <a:buNone/>
              <a:defRPr sz="2400">
                <a:solidFill>
                  <a:schemeClr val="tx1">
                    <a:lumMod val="75000"/>
                    <a:lumOff val="2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228603" y="6406376"/>
            <a:ext cx="1516380" cy="315100"/>
          </a:xfrm>
          <a:prstGeom prst="rect">
            <a:avLst/>
          </a:prstGeom>
        </p:spPr>
        <p:txBody>
          <a:bodyPr vert="horz" lIns="91440" tIns="45720" rIns="91440" bIns="45720" rtlCol="0" anchor="ctr"/>
          <a:lstStyle>
            <a:lvl1pPr algn="l">
              <a:defRPr sz="1200">
                <a:solidFill>
                  <a:srgbClr val="8FA5D1"/>
                </a:solidFill>
              </a:defRPr>
            </a:lvl1pPr>
          </a:lstStyle>
          <a:p>
            <a:fld id="{5CE42B04-CD79-4805-9EB6-4BB7BA84FDE5}" type="datetime1">
              <a:rPr lang="en-US" smtClean="0"/>
              <a:t>3/22/2021</a:t>
            </a:fld>
            <a:endParaRPr lang="en-US" dirty="0"/>
          </a:p>
        </p:txBody>
      </p:sp>
      <p:sp>
        <p:nvSpPr>
          <p:cNvPr id="8" name="Footer Placeholder 4"/>
          <p:cNvSpPr>
            <a:spLocks noGrp="1"/>
          </p:cNvSpPr>
          <p:nvPr>
            <p:ph type="ftr" sz="quarter" idx="3"/>
          </p:nvPr>
        </p:nvSpPr>
        <p:spPr>
          <a:xfrm>
            <a:off x="2019300" y="6414383"/>
            <a:ext cx="865632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9" name="Slide Number Placeholder 5"/>
          <p:cNvSpPr>
            <a:spLocks noGrp="1"/>
          </p:cNvSpPr>
          <p:nvPr>
            <p:ph type="sldNum" sz="quarter" idx="4"/>
          </p:nvPr>
        </p:nvSpPr>
        <p:spPr>
          <a:xfrm>
            <a:off x="10850879" y="6406376"/>
            <a:ext cx="1089660"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9270899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60328" y="1297307"/>
            <a:ext cx="617220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1297307"/>
            <a:ext cx="3932237"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EF80D0-B6B7-4026-92AC-0A821DBE54F4}" type="datetime1">
              <a:rPr lang="en-US" smtClean="0"/>
              <a:t>3/22/2021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183330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0109" y="132683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80109" y="2150745"/>
            <a:ext cx="5157787" cy="4101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2522" y="132683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2522" y="2150747"/>
            <a:ext cx="5183188" cy="4101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268639-3664-4DBF-99F9-D1187371BA31}" type="datetime1">
              <a:rPr lang="en-US" smtClean="0"/>
              <a:t>3/22/2021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690545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314450"/>
            <a:ext cx="617220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314452"/>
            <a:ext cx="3932237"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17435B-3693-422B-B1F6-BCDCCBAA1227}" type="datetime1">
              <a:rPr lang="en-US" smtClean="0"/>
              <a:t>3/22/2021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565072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60328" y="1297307"/>
            <a:ext cx="617220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1297307"/>
            <a:ext cx="3932237"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052B9C-4DB6-475F-ABC9-B0A0CF15B0F4}" type="datetime1">
              <a:rPr lang="en-US" smtClean="0"/>
              <a:t>3/22/2021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8673720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75F361-B12C-466D-AF6C-C252CA9AF7C0}" type="datetime1">
              <a:rPr lang="en-US" smtClean="0"/>
              <a:t>3/22/2021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D7B3FC-F52A-4C3D-BF43-F2954D09CBBE}" type="slidenum">
              <a:rPr lang="en-US" smtClean="0"/>
              <a:t>‹#›</a:t>
            </a:fld>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9777" t="1" r="-8" b="-765"/>
          <a:stretch/>
        </p:blipFill>
        <p:spPr>
          <a:xfrm>
            <a:off x="0" y="11"/>
            <a:ext cx="8516232" cy="656216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7261" y="5669290"/>
            <a:ext cx="4429911" cy="1090655"/>
          </a:xfrm>
          <a:prstGeom prst="rect">
            <a:avLst/>
          </a:prstGeom>
        </p:spPr>
      </p:pic>
    </p:spTree>
    <p:extLst>
      <p:ext uri="{BB962C8B-B14F-4D97-AF65-F5344CB8AC3E}">
        <p14:creationId xmlns:p14="http://schemas.microsoft.com/office/powerpoint/2010/main" val="4064475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F4B7E7-9695-4173-B6CC-5BF7E6DC5E70}" type="datetime1">
              <a:rPr lang="en-US" smtClean="0"/>
              <a:t>3/22/2021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1454930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B661A7-8D8A-4609-9728-A02A8670135F}" type="datetime1">
              <a:rPr lang="en-US" smtClean="0"/>
              <a:t>3/22/2021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31865054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CD5A9D-38BA-445E-8B86-A34FA49CCE73}" type="datetime1">
              <a:rPr lang="en-US" smtClean="0"/>
              <a:t>3/22/2021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2518241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FEF518-6E71-4907-BFA5-C3DAFB1E0AA8}" type="datetime1">
              <a:rPr lang="en-US" smtClean="0"/>
              <a:t>3/22/2021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1944008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E0397B-A40B-427C-97D9-D7463651507C}" type="datetime1">
              <a:rPr lang="en-US" smtClean="0"/>
              <a:t>3/22/2021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366413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1060" y="1563024"/>
            <a:ext cx="5181600" cy="4677763"/>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5060" y="1563024"/>
            <a:ext cx="5181600" cy="4677763"/>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81082E-1608-49CD-9DAD-BEB090280F39}" type="datetime1">
              <a:rPr lang="en-US" smtClean="0"/>
              <a:t>3/22/2021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821539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217E84-DC0B-4AA0-B62C-74CE4B8DE55E}" type="datetime1">
              <a:rPr lang="en-US" smtClean="0"/>
              <a:t>3/22/2021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10184907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2CA67E-3AA5-48BB-B066-C55DDCE06B21}" type="datetime1">
              <a:rPr lang="en-US" smtClean="0"/>
              <a:t>3/22/2021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18017798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BE9836-B408-471F-936F-F5C0B3FC7C90}" type="datetime1">
              <a:rPr lang="en-US" smtClean="0"/>
              <a:t>3/22/2021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35884700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CAC4BC-1A72-4D9F-89EF-F1E32F97F675}" type="datetime1">
              <a:rPr lang="en-US" smtClean="0"/>
              <a:t>3/22/2021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28438290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6D68AA-49D9-43AD-AE1B-BA4CA200E69E}" type="datetime1">
              <a:rPr lang="en-US" smtClean="0"/>
              <a:t>3/22/2021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604326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grpSp>
        <p:nvGrpSpPr>
          <p:cNvPr id="5" name="Group 4"/>
          <p:cNvGrpSpPr/>
          <p:nvPr userDrawn="1"/>
        </p:nvGrpSpPr>
        <p:grpSpPr>
          <a:xfrm>
            <a:off x="1842053" y="5513768"/>
            <a:ext cx="8507894" cy="1344232"/>
            <a:chOff x="318052" y="5513768"/>
            <a:chExt cx="8507894" cy="1344232"/>
          </a:xfrm>
        </p:grpSpPr>
        <p:cxnSp>
          <p:nvCxnSpPr>
            <p:cNvPr id="6" name="Straight Connector 5"/>
            <p:cNvCxnSpPr/>
            <p:nvPr/>
          </p:nvCxnSpPr>
          <p:spPr>
            <a:xfrm>
              <a:off x="318052" y="6453229"/>
              <a:ext cx="2270954" cy="14246"/>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9006" y="5513768"/>
              <a:ext cx="3965986" cy="1344232"/>
            </a:xfrm>
            <a:prstGeom prst="rect">
              <a:avLst/>
            </a:prstGeom>
          </p:spPr>
        </p:pic>
        <p:cxnSp>
          <p:nvCxnSpPr>
            <p:cNvPr id="8" name="Straight Connector 7"/>
            <p:cNvCxnSpPr/>
            <p:nvPr/>
          </p:nvCxnSpPr>
          <p:spPr>
            <a:xfrm>
              <a:off x="6554992" y="6467475"/>
              <a:ext cx="2270954"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Title 8"/>
          <p:cNvSpPr>
            <a:spLocks noGrp="1"/>
          </p:cNvSpPr>
          <p:nvPr>
            <p:ph type="title"/>
          </p:nvPr>
        </p:nvSpPr>
        <p:spPr/>
        <p:txBody>
          <a:bodyPr/>
          <a:lstStyle>
            <a:lvl1pPr algn="ctr">
              <a:defRPr b="1">
                <a:solidFill>
                  <a:schemeClr val="accent5">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Text Placeholder 12"/>
          <p:cNvSpPr>
            <a:spLocks noGrp="1"/>
          </p:cNvSpPr>
          <p:nvPr>
            <p:ph type="body" sz="quarter" idx="12"/>
          </p:nvPr>
        </p:nvSpPr>
        <p:spPr>
          <a:xfrm>
            <a:off x="3421928" y="3331869"/>
            <a:ext cx="5348143" cy="1173739"/>
          </a:xfrm>
        </p:spPr>
        <p:txBody>
          <a:bodyPr/>
          <a:lstStyle>
            <a:lvl1pPr marL="0" indent="0">
              <a:buNone/>
              <a:defRPr>
                <a:solidFill>
                  <a:schemeClr val="accent5">
                    <a:lumMod val="50000"/>
                  </a:schemeClr>
                </a:solidFill>
                <a:latin typeface="+mj-lt"/>
              </a:defRPr>
            </a:lvl1pPr>
            <a:lvl2pPr>
              <a:defRPr>
                <a:solidFill>
                  <a:schemeClr val="accent5">
                    <a:lumMod val="50000"/>
                  </a:schemeClr>
                </a:solidFill>
                <a:latin typeface="+mj-lt"/>
              </a:defRPr>
            </a:lvl2pPr>
            <a:lvl3pPr>
              <a:defRPr>
                <a:solidFill>
                  <a:schemeClr val="accent5">
                    <a:lumMod val="50000"/>
                  </a:schemeClr>
                </a:solidFill>
                <a:latin typeface="+mj-lt"/>
              </a:defRPr>
            </a:lvl3pPr>
            <a:lvl4pPr>
              <a:defRPr>
                <a:solidFill>
                  <a:schemeClr val="accent5">
                    <a:lumMod val="50000"/>
                  </a:schemeClr>
                </a:solidFill>
                <a:latin typeface="+mj-lt"/>
              </a:defRPr>
            </a:lvl4pPr>
            <a:lvl5pPr>
              <a:defRPr>
                <a:solidFill>
                  <a:schemeClr val="accent5">
                    <a:lumMod val="50000"/>
                  </a:schemeClr>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0426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730" y="0"/>
            <a:ext cx="1590520" cy="1590520"/>
          </a:xfrm>
          <a:prstGeom prst="rect">
            <a:avLst/>
          </a:prstGeom>
        </p:spPr>
      </p:pic>
      <p:cxnSp>
        <p:nvCxnSpPr>
          <p:cNvPr id="3" name="Straight Connector 2"/>
          <p:cNvCxnSpPr/>
          <p:nvPr userDrawn="1"/>
        </p:nvCxnSpPr>
        <p:spPr>
          <a:xfrm>
            <a:off x="1716250" y="781014"/>
            <a:ext cx="9896630" cy="14246"/>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90390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0109" y="1326833"/>
            <a:ext cx="5157787" cy="823912"/>
          </a:xfrm>
        </p:spPr>
        <p:txBody>
          <a:bodyPr anchor="b"/>
          <a:lstStyle>
            <a:lvl1pPr marL="0" indent="0">
              <a:buNone/>
              <a:defRPr sz="2400" b="1">
                <a:solidFill>
                  <a:schemeClr val="accent5">
                    <a:lumMod val="50000"/>
                  </a:schemeClr>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80109" y="2150745"/>
            <a:ext cx="5157787" cy="4101464"/>
          </a:xfrm>
        </p:spPr>
        <p:txBody>
          <a:bodyPr/>
          <a:lstStyle>
            <a:lvl1pPr>
              <a:defRPr>
                <a:solidFill>
                  <a:schemeClr val="accent5">
                    <a:lumMod val="50000"/>
                  </a:schemeClr>
                </a:solidFill>
                <a:latin typeface="+mj-lt"/>
              </a:defRPr>
            </a:lvl1pPr>
            <a:lvl2pPr>
              <a:defRPr>
                <a:solidFill>
                  <a:schemeClr val="accent5">
                    <a:lumMod val="50000"/>
                  </a:schemeClr>
                </a:solidFill>
                <a:latin typeface="+mj-lt"/>
              </a:defRPr>
            </a:lvl2pPr>
            <a:lvl3pPr>
              <a:defRPr>
                <a:solidFill>
                  <a:schemeClr val="accent5">
                    <a:lumMod val="50000"/>
                  </a:schemeClr>
                </a:solidFill>
                <a:latin typeface="+mj-lt"/>
              </a:defRPr>
            </a:lvl3pPr>
            <a:lvl4pPr>
              <a:defRPr>
                <a:solidFill>
                  <a:schemeClr val="accent5">
                    <a:lumMod val="50000"/>
                  </a:schemeClr>
                </a:solidFill>
                <a:latin typeface="+mj-lt"/>
              </a:defRPr>
            </a:lvl4pPr>
            <a:lvl5pPr>
              <a:defRPr>
                <a:solidFill>
                  <a:schemeClr val="accent5">
                    <a:lumMod val="50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2523" y="1326833"/>
            <a:ext cx="5183188" cy="823912"/>
          </a:xfrm>
        </p:spPr>
        <p:txBody>
          <a:bodyPr anchor="b"/>
          <a:lstStyle>
            <a:lvl1pPr marL="0" indent="0">
              <a:buNone/>
              <a:defRPr sz="2400" b="1">
                <a:solidFill>
                  <a:schemeClr val="accent5">
                    <a:lumMod val="50000"/>
                  </a:schemeClr>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2523" y="2150755"/>
            <a:ext cx="5183188" cy="4101465"/>
          </a:xfrm>
        </p:spPr>
        <p:txBody>
          <a:bodyPr/>
          <a:lstStyle>
            <a:lvl1pPr>
              <a:defRPr>
                <a:solidFill>
                  <a:schemeClr val="accent5">
                    <a:lumMod val="50000"/>
                  </a:schemeClr>
                </a:solidFill>
                <a:latin typeface="+mj-lt"/>
              </a:defRPr>
            </a:lvl1pPr>
            <a:lvl2pPr>
              <a:defRPr>
                <a:solidFill>
                  <a:schemeClr val="accent5">
                    <a:lumMod val="50000"/>
                  </a:schemeClr>
                </a:solidFill>
                <a:latin typeface="+mj-lt"/>
              </a:defRPr>
            </a:lvl2pPr>
            <a:lvl3pPr>
              <a:defRPr>
                <a:solidFill>
                  <a:schemeClr val="accent5">
                    <a:lumMod val="50000"/>
                  </a:schemeClr>
                </a:solidFill>
                <a:latin typeface="+mj-lt"/>
              </a:defRPr>
            </a:lvl3pPr>
            <a:lvl4pPr>
              <a:defRPr>
                <a:solidFill>
                  <a:schemeClr val="accent5">
                    <a:lumMod val="50000"/>
                  </a:schemeClr>
                </a:solidFill>
                <a:latin typeface="+mj-lt"/>
              </a:defRPr>
            </a:lvl4pPr>
            <a:lvl5pPr>
              <a:defRPr>
                <a:solidFill>
                  <a:schemeClr val="accent5">
                    <a:lumMod val="50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FB60A1-E4D7-4132-860E-96CAA7A17121}" type="datetime1">
              <a:rPr lang="en-US" smtClean="0"/>
              <a:t>3/22/2021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910427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72640" y="91440"/>
            <a:ext cx="9997440" cy="9144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511DC18-6D69-4E3C-BCF8-6B0E78CCD08B}" type="datetime1">
              <a:rPr lang="en-US" smtClean="0"/>
              <a:t>3/22/2021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011905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478FC-B892-4B4A-88D1-9A4563B08448}" type="datetime1">
              <a:rPr lang="en-US" smtClean="0"/>
              <a:t>3/22/2021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552743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314450"/>
            <a:ext cx="6172200" cy="4874894"/>
          </a:xfrm>
        </p:spPr>
        <p:txBody>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314456"/>
            <a:ext cx="3932237" cy="4874895"/>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184A7D-87F8-4995-B31A-76428261B7B5}" type="datetime1">
              <a:rPr lang="en-US" smtClean="0"/>
              <a:t>3/22/2021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6593819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4.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0A91E-2BE4-4572-846D-D7D6320DE5EF}" type="datetime1">
              <a:rPr lang="en-US" smtClean="0"/>
              <a:t>3/22/2021</a:t>
            </a:fld>
            <a:endParaRPr lang="en-US" dirty="0"/>
          </a:p>
        </p:txBody>
      </p:sp>
      <p:sp>
        <p:nvSpPr>
          <p:cNvPr id="5" name="Footer Placeholder 4"/>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7B3FC-F52A-4C3D-BF43-F2954D09CBBE}" type="slidenum">
              <a:rPr lang="en-US" smtClean="0"/>
              <a:t>‹#›</a:t>
            </a:fld>
            <a:endParaRPr lang="en-US" dirty="0"/>
          </a:p>
        </p:txBody>
      </p:sp>
    </p:spTree>
    <p:extLst>
      <p:ext uri="{BB962C8B-B14F-4D97-AF65-F5344CB8AC3E}">
        <p14:creationId xmlns:p14="http://schemas.microsoft.com/office/powerpoint/2010/main" val="1422370371"/>
      </p:ext>
    </p:extLst>
  </p:cSld>
  <p:clrMap bg1="lt1" tx1="dk1" bg2="lt2" tx2="dk2" accent1="accent1" accent2="accent2" accent3="accent3" accent4="accent4" accent5="accent5" accent6="accent6" hlink="hlink" folHlink="folHlink"/>
  <p:sldLayoutIdLst>
    <p:sldLayoutId id="2147483661" r:id="rId1"/>
    <p:sldLayoutId id="2147483701" r:id="rId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12192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511216"/>
            <a:ext cx="11277600" cy="46634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3" y="6406376"/>
            <a:ext cx="1516380" cy="315100"/>
          </a:xfrm>
          <a:prstGeom prst="rect">
            <a:avLst/>
          </a:prstGeom>
        </p:spPr>
        <p:txBody>
          <a:bodyPr vert="horz" lIns="91440" tIns="45720" rIns="91440" bIns="45720" rtlCol="0" anchor="ctr"/>
          <a:lstStyle>
            <a:lvl1pPr algn="l">
              <a:defRPr sz="1200">
                <a:solidFill>
                  <a:srgbClr val="8FA5D1"/>
                </a:solidFill>
              </a:defRPr>
            </a:lvl1pPr>
          </a:lstStyle>
          <a:p>
            <a:fld id="{F391926C-248B-4D27-88E3-60679EE4039D}" type="datetime1">
              <a:rPr lang="en-US" smtClean="0"/>
              <a:t>3/22/2021</a:t>
            </a:fld>
            <a:endParaRPr lang="en-US" dirty="0"/>
          </a:p>
        </p:txBody>
      </p:sp>
      <p:sp>
        <p:nvSpPr>
          <p:cNvPr id="5" name="Footer Placeholder 4"/>
          <p:cNvSpPr>
            <a:spLocks noGrp="1"/>
          </p:cNvSpPr>
          <p:nvPr>
            <p:ph type="ftr" sz="quarter" idx="3"/>
          </p:nvPr>
        </p:nvSpPr>
        <p:spPr>
          <a:xfrm>
            <a:off x="2019300" y="6414383"/>
            <a:ext cx="865632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6" name="Slide Number Placeholder 5"/>
          <p:cNvSpPr>
            <a:spLocks noGrp="1"/>
          </p:cNvSpPr>
          <p:nvPr>
            <p:ph type="sldNum" sz="quarter" idx="4"/>
          </p:nvPr>
        </p:nvSpPr>
        <p:spPr>
          <a:xfrm>
            <a:off x="10850879" y="6406376"/>
            <a:ext cx="1089660"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12192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5228" r="-1522"/>
          <a:stretch/>
        </p:blipFill>
        <p:spPr>
          <a:xfrm>
            <a:off x="0" y="11"/>
            <a:ext cx="2072640" cy="1453899"/>
          </a:xfrm>
          <a:prstGeom prst="rect">
            <a:avLst/>
          </a:prstGeom>
        </p:spPr>
      </p:pic>
    </p:spTree>
    <p:extLst>
      <p:ext uri="{BB962C8B-B14F-4D97-AF65-F5344CB8AC3E}">
        <p14:creationId xmlns:p14="http://schemas.microsoft.com/office/powerpoint/2010/main" val="10188792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ctr" defTabSz="914377"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12192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511216"/>
            <a:ext cx="11277600" cy="46634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3" y="6406376"/>
            <a:ext cx="1516380" cy="315100"/>
          </a:xfrm>
          <a:prstGeom prst="rect">
            <a:avLst/>
          </a:prstGeom>
        </p:spPr>
        <p:txBody>
          <a:bodyPr vert="horz" lIns="91440" tIns="45720" rIns="91440" bIns="45720" rtlCol="0" anchor="ctr"/>
          <a:lstStyle>
            <a:lvl1pPr algn="l">
              <a:defRPr sz="1200">
                <a:solidFill>
                  <a:srgbClr val="8FA5D1"/>
                </a:solidFill>
              </a:defRPr>
            </a:lvl1pPr>
          </a:lstStyle>
          <a:p>
            <a:pPr eaLnBrk="0" fontAlgn="base" hangingPunct="0">
              <a:spcBef>
                <a:spcPct val="0"/>
              </a:spcBef>
              <a:spcAft>
                <a:spcPct val="0"/>
              </a:spcAft>
            </a:pPr>
            <a:fld id="{3DF4B9EE-FF10-4BBA-A87A-1D3139D1AAE3}" type="datetime1">
              <a:rPr lang="en-US" smtClean="0">
                <a:latin typeface="Arial" charset="0"/>
                <a:ea typeface="ＭＳ Ｐゴシック" pitchFamily="-16" charset="-128"/>
              </a:rPr>
              <a:t>3/22/2021</a:t>
            </a:fld>
            <a:endParaRPr lang="en-US" dirty="0">
              <a:latin typeface="Arial" charset="0"/>
              <a:ea typeface="ＭＳ Ｐゴシック" pitchFamily="-16" charset="-128"/>
            </a:endParaRPr>
          </a:p>
        </p:txBody>
      </p:sp>
      <p:sp>
        <p:nvSpPr>
          <p:cNvPr id="5" name="Footer Placeholder 4"/>
          <p:cNvSpPr>
            <a:spLocks noGrp="1"/>
          </p:cNvSpPr>
          <p:nvPr>
            <p:ph type="ftr" sz="quarter" idx="3"/>
          </p:nvPr>
        </p:nvSpPr>
        <p:spPr>
          <a:xfrm>
            <a:off x="2019300" y="6414383"/>
            <a:ext cx="8656320" cy="315100"/>
          </a:xfrm>
          <a:prstGeom prst="rect">
            <a:avLst/>
          </a:prstGeom>
        </p:spPr>
        <p:txBody>
          <a:bodyPr vert="horz" lIns="91440" tIns="45720" rIns="91440" bIns="45720" rtlCol="0" anchor="ctr"/>
          <a:lstStyle>
            <a:lvl1pPr algn="ctr">
              <a:defRPr sz="1200">
                <a:solidFill>
                  <a:srgbClr val="8FA5D1"/>
                </a:solidFill>
              </a:defRPr>
            </a:lvl1pPr>
          </a:lstStyle>
          <a:p>
            <a:pPr eaLnBrk="0" fontAlgn="base" hangingPunct="0">
              <a:spcBef>
                <a:spcPct val="0"/>
              </a:spcBef>
              <a:spcAft>
                <a:spcPct val="0"/>
              </a:spcAft>
            </a:pPr>
            <a:endParaRPr lang="en-US" dirty="0">
              <a:latin typeface="Arial" charset="0"/>
              <a:ea typeface="ＭＳ Ｐゴシック" pitchFamily="-16" charset="-128"/>
            </a:endParaRPr>
          </a:p>
        </p:txBody>
      </p:sp>
      <p:sp>
        <p:nvSpPr>
          <p:cNvPr id="6" name="Slide Number Placeholder 5"/>
          <p:cNvSpPr>
            <a:spLocks noGrp="1"/>
          </p:cNvSpPr>
          <p:nvPr>
            <p:ph type="sldNum" sz="quarter" idx="4"/>
          </p:nvPr>
        </p:nvSpPr>
        <p:spPr>
          <a:xfrm>
            <a:off x="10850879" y="6406376"/>
            <a:ext cx="1089660" cy="315100"/>
          </a:xfrm>
          <a:prstGeom prst="rect">
            <a:avLst/>
          </a:prstGeom>
        </p:spPr>
        <p:txBody>
          <a:bodyPr vert="horz" lIns="91440" tIns="45720" rIns="91440" bIns="45720" rtlCol="0" anchor="ctr"/>
          <a:lstStyle>
            <a:lvl1pPr algn="r">
              <a:defRPr sz="1200">
                <a:solidFill>
                  <a:srgbClr val="8FA5D1"/>
                </a:solidFill>
              </a:defRPr>
            </a:lvl1pPr>
          </a:lstStyle>
          <a:p>
            <a:pPr eaLnBrk="0" fontAlgn="base" hangingPunct="0">
              <a:spcBef>
                <a:spcPct val="0"/>
              </a:spcBef>
              <a:spcAft>
                <a:spcPct val="0"/>
              </a:spcAft>
            </a:pPr>
            <a:fld id="{2BC1FA3B-F0C1-4F58-90BE-DCC7501F4B28}" type="slidenum">
              <a:rPr lang="en-US" smtClean="0">
                <a:latin typeface="Arial" charset="0"/>
                <a:ea typeface="ＭＳ Ｐゴシック" pitchFamily="-16" charset="-128"/>
              </a:rPr>
              <a:pPr eaLnBrk="0" fontAlgn="base" hangingPunct="0">
                <a:spcBef>
                  <a:spcPct val="0"/>
                </a:spcBef>
                <a:spcAft>
                  <a:spcPct val="0"/>
                </a:spcAft>
              </a:pPr>
              <a:t>‹#›</a:t>
            </a:fld>
            <a:endParaRPr lang="en-US" dirty="0">
              <a:latin typeface="Arial" charset="0"/>
              <a:ea typeface="ＭＳ Ｐゴシック" pitchFamily="-16" charset="-128"/>
            </a:endParaRPr>
          </a:p>
        </p:txBody>
      </p:sp>
      <p:sp>
        <p:nvSpPr>
          <p:cNvPr id="7" name="Rectangle 6"/>
          <p:cNvSpPr/>
          <p:nvPr/>
        </p:nvSpPr>
        <p:spPr>
          <a:xfrm>
            <a:off x="0" y="6721476"/>
            <a:ext cx="12192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5228" r="-1522"/>
          <a:stretch/>
        </p:blipFill>
        <p:spPr>
          <a:xfrm>
            <a:off x="0" y="27688"/>
            <a:ext cx="1072353" cy="1057702"/>
          </a:xfrm>
          <a:prstGeom prst="rect">
            <a:avLst/>
          </a:prstGeom>
        </p:spPr>
      </p:pic>
    </p:spTree>
    <p:extLst>
      <p:ext uri="{BB962C8B-B14F-4D97-AF65-F5344CB8AC3E}">
        <p14:creationId xmlns:p14="http://schemas.microsoft.com/office/powerpoint/2010/main" val="883395493"/>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ctr" defTabSz="914377"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14" descr="7"/>
          <p:cNvPicPr>
            <a:picLocks noChangeAspect="1" noChangeArrowheads="1"/>
          </p:cNvPicPr>
          <p:nvPr/>
        </p:nvPicPr>
        <p:blipFill>
          <a:blip r:embed="rId18" cstate="print"/>
          <a:srcRect/>
          <a:stretch>
            <a:fillRect/>
          </a:stretch>
        </p:blipFill>
        <p:spPr bwMode="auto">
          <a:xfrm>
            <a:off x="0" y="2"/>
            <a:ext cx="12194117" cy="6859588"/>
          </a:xfrm>
          <a:prstGeom prst="rect">
            <a:avLst/>
          </a:prstGeom>
          <a:noFill/>
          <a:ln w="9525">
            <a:noFill/>
            <a:miter lim="800000"/>
            <a:headEnd/>
            <a:tailEnd/>
          </a:ln>
        </p:spPr>
      </p:pic>
      <p:sp>
        <p:nvSpPr>
          <p:cNvPr id="2" name="Title Placeholder 1"/>
          <p:cNvSpPr>
            <a:spLocks noGrp="1"/>
          </p:cNvSpPr>
          <p:nvPr>
            <p:ph type="title"/>
          </p:nvPr>
        </p:nvSpPr>
        <p:spPr>
          <a:xfrm>
            <a:off x="2133600" y="228600"/>
            <a:ext cx="9144000" cy="990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7A256A2C-4698-4D73-BD17-C47353980A9D}" type="datetime1">
              <a:rPr lang="en-US" smtClean="0">
                <a:solidFill>
                  <a:prstClr val="black">
                    <a:tint val="75000"/>
                  </a:prstClr>
                </a:solidFill>
                <a:latin typeface="Arial" charset="0"/>
                <a:ea typeface="ＭＳ Ｐゴシック" pitchFamily="-16" charset="-128"/>
              </a:rPr>
              <a:t>3/22/2021</a:t>
            </a:fld>
            <a:endParaRPr lang="en-US" dirty="0">
              <a:solidFill>
                <a:prstClr val="black">
                  <a:tint val="75000"/>
                </a:prstClr>
              </a:solidFill>
              <a:latin typeface="Arial" charset="0"/>
              <a:ea typeface="ＭＳ Ｐゴシック" pitchFamily="-16" charset="-128"/>
            </a:endParaRPr>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dirty="0">
              <a:solidFill>
                <a:prstClr val="black">
                  <a:tint val="75000"/>
                </a:prstClr>
              </a:solidFill>
              <a:latin typeface="Arial" charset="0"/>
              <a:ea typeface="ＭＳ Ｐゴシック" pitchFamily="-16" charset="-128"/>
            </a:endParaRPr>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2BC1FA3B-F0C1-4F58-90BE-DCC7501F4B28}" type="slidenum">
              <a:rPr lang="en-US" smtClean="0">
                <a:solidFill>
                  <a:prstClr val="black">
                    <a:tint val="75000"/>
                  </a:prstClr>
                </a:solidFill>
                <a:latin typeface="Arial" charset="0"/>
                <a:ea typeface="ＭＳ Ｐゴシック" pitchFamily="-16" charset="-128"/>
              </a:rPr>
              <a:pPr eaLnBrk="0" fontAlgn="base" hangingPunct="0">
                <a:spcBef>
                  <a:spcPct val="0"/>
                </a:spcBef>
                <a:spcAft>
                  <a:spcPct val="0"/>
                </a:spcAft>
              </a:pPr>
              <a:t>‹#›</a:t>
            </a:fld>
            <a:endParaRPr lang="en-US" dirty="0">
              <a:solidFill>
                <a:prstClr val="black">
                  <a:tint val="75000"/>
                </a:prstClr>
              </a:solidFill>
              <a:latin typeface="Arial" charset="0"/>
              <a:ea typeface="ＭＳ Ｐゴシック" pitchFamily="-16" charset="-128"/>
            </a:endParaRPr>
          </a:p>
        </p:txBody>
      </p:sp>
    </p:spTree>
    <p:extLst>
      <p:ext uri="{BB962C8B-B14F-4D97-AF65-F5344CB8AC3E}">
        <p14:creationId xmlns:p14="http://schemas.microsoft.com/office/powerpoint/2010/main" val="117507059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hf hdr="0" ftr="0" dt="0"/>
  <p:txStyles>
    <p:titleStyle>
      <a:lvl1pPr algn="ctr" defTabSz="914377" rtl="0" eaLnBrk="1" latinLnBrk="0" hangingPunct="1">
        <a:spcBef>
          <a:spcPct val="0"/>
        </a:spcBef>
        <a:buNone/>
        <a:defRPr sz="4400" kern="1200">
          <a:solidFill>
            <a:srgbClr val="1B1E7A"/>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rgbClr val="1B1E7A"/>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rgbClr val="1B1E7A"/>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rgbClr val="1B1E7A"/>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rgbClr val="1B1E7A"/>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rgbClr val="1B1E7A"/>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12192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511216"/>
            <a:ext cx="11277600" cy="46634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2" y="6406376"/>
            <a:ext cx="1516380" cy="315100"/>
          </a:xfrm>
          <a:prstGeom prst="rect">
            <a:avLst/>
          </a:prstGeom>
        </p:spPr>
        <p:txBody>
          <a:bodyPr vert="horz" lIns="91440" tIns="45720" rIns="91440" bIns="45720" rtlCol="0" anchor="ctr"/>
          <a:lstStyle>
            <a:lvl1pPr algn="l">
              <a:defRPr sz="1200">
                <a:solidFill>
                  <a:srgbClr val="8FA5D1"/>
                </a:solidFill>
              </a:defRPr>
            </a:lvl1pPr>
          </a:lstStyle>
          <a:p>
            <a:fld id="{00D5D71D-7DFD-4A11-8497-2D8BDB304867}" type="datetime1">
              <a:rPr lang="en-US" smtClean="0"/>
              <a:t>3/22/2021</a:t>
            </a:fld>
            <a:endParaRPr lang="en-US" dirty="0"/>
          </a:p>
        </p:txBody>
      </p:sp>
      <p:sp>
        <p:nvSpPr>
          <p:cNvPr id="5" name="Footer Placeholder 4"/>
          <p:cNvSpPr>
            <a:spLocks noGrp="1"/>
          </p:cNvSpPr>
          <p:nvPr>
            <p:ph type="ftr" sz="quarter" idx="3"/>
          </p:nvPr>
        </p:nvSpPr>
        <p:spPr>
          <a:xfrm>
            <a:off x="2019300" y="6414383"/>
            <a:ext cx="865632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6" name="Slide Number Placeholder 5"/>
          <p:cNvSpPr>
            <a:spLocks noGrp="1"/>
          </p:cNvSpPr>
          <p:nvPr>
            <p:ph type="sldNum" sz="quarter" idx="4"/>
          </p:nvPr>
        </p:nvSpPr>
        <p:spPr>
          <a:xfrm>
            <a:off x="10850879" y="6406376"/>
            <a:ext cx="1089660"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12192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5228" r="-1522"/>
          <a:stretch/>
        </p:blipFill>
        <p:spPr>
          <a:xfrm>
            <a:off x="0" y="-1918"/>
            <a:ext cx="1242062" cy="1101115"/>
          </a:xfrm>
          <a:prstGeom prst="rect">
            <a:avLst/>
          </a:prstGeom>
        </p:spPr>
      </p:pic>
    </p:spTree>
    <p:extLst>
      <p:ext uri="{BB962C8B-B14F-4D97-AF65-F5344CB8AC3E}">
        <p14:creationId xmlns:p14="http://schemas.microsoft.com/office/powerpoint/2010/main" val="322776518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217E84-DC0B-4AA0-B62C-74CE4B8DE55E}" type="datetime1">
              <a:rPr lang="en-US" smtClean="0"/>
              <a:t>3/22/2021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7B3FC-F52A-4C3D-BF43-F2954D09CBBE}" type="slidenum">
              <a:rPr lang="en-US" smtClean="0"/>
              <a:t>‹#›</a:t>
            </a:fld>
            <a:endParaRPr lang="en-US" dirty="0"/>
          </a:p>
        </p:txBody>
      </p:sp>
    </p:spTree>
    <p:extLst>
      <p:ext uri="{BB962C8B-B14F-4D97-AF65-F5344CB8AC3E}">
        <p14:creationId xmlns:p14="http://schemas.microsoft.com/office/powerpoint/2010/main" val="98933933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7" r:id="rId7"/>
    <p:sldLayoutId id="2147483742" r:id="rId8"/>
    <p:sldLayoutId id="2147483743" r:id="rId9"/>
    <p:sldLayoutId id="2147483744" r:id="rId10"/>
    <p:sldLayoutId id="2147483745" r:id="rId11"/>
    <p:sldLayoutId id="2147483741" r:id="rId12"/>
    <p:sldLayoutId id="2147483746"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hyperlink" Target="https://demographics.texas.gov/Infographics/2020/TexasNetMigra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6.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hyperlink" Target="http://www.census.gov/RDO" TargetMode="External"/><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56.xml"/><Relationship Id="rId5" Type="http://schemas.openxmlformats.org/officeDocument/2006/relationships/image" Target="../media/image16.png"/><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56.xml"/><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5407" y="796015"/>
            <a:ext cx="8841187" cy="954107"/>
          </a:xfrm>
          <a:prstGeom prst="rect">
            <a:avLst/>
          </a:prstGeom>
          <a:noFill/>
        </p:spPr>
        <p:txBody>
          <a:bodyPr wrap="square" rtlCol="0">
            <a:spAutoFit/>
          </a:bodyPr>
          <a:lstStyle/>
          <a:p>
            <a:pPr algn="ctr" defTabSz="914377">
              <a:spcBef>
                <a:spcPts val="1000"/>
              </a:spcBef>
            </a:pPr>
            <a:r>
              <a:rPr lang="en-US" sz="2800" b="1" dirty="0">
                <a:solidFill>
                  <a:srgbClr val="4472C4">
                    <a:lumMod val="50000"/>
                  </a:srgbClr>
                </a:solidFill>
                <a:latin typeface="Arial" panose="020B0604020202020204" pitchFamily="34" charset="0"/>
                <a:cs typeface="Arial" panose="020B0604020202020204" pitchFamily="34" charset="0"/>
              </a:rPr>
              <a:t>Demographic Characteristics and Trends in Texas and the Dallas - Fort Worth Area</a:t>
            </a:r>
            <a:endParaRPr lang="en-US" sz="2800" dirty="0">
              <a:solidFill>
                <a:srgbClr val="4472C4">
                  <a:lumMod val="50000"/>
                </a:srgbClr>
              </a:solidFill>
              <a:latin typeface="Calibri Light" panose="020F0302020204030204"/>
            </a:endParaRPr>
          </a:p>
        </p:txBody>
      </p:sp>
      <p:grpSp>
        <p:nvGrpSpPr>
          <p:cNvPr id="11" name="Group 10"/>
          <p:cNvGrpSpPr/>
          <p:nvPr/>
        </p:nvGrpSpPr>
        <p:grpSpPr>
          <a:xfrm>
            <a:off x="1842053" y="5513768"/>
            <a:ext cx="8507894" cy="1344232"/>
            <a:chOff x="318052" y="5513768"/>
            <a:chExt cx="8507894" cy="1344232"/>
          </a:xfrm>
        </p:grpSpPr>
        <p:cxnSp>
          <p:nvCxnSpPr>
            <p:cNvPr id="5" name="Straight Connector 4"/>
            <p:cNvCxnSpPr/>
            <p:nvPr/>
          </p:nvCxnSpPr>
          <p:spPr>
            <a:xfrm>
              <a:off x="318052" y="6453229"/>
              <a:ext cx="2270954" cy="14246"/>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9006" y="5513768"/>
              <a:ext cx="3965986" cy="1344232"/>
            </a:xfrm>
            <a:prstGeom prst="rect">
              <a:avLst/>
            </a:prstGeom>
          </p:spPr>
        </p:pic>
        <p:cxnSp>
          <p:nvCxnSpPr>
            <p:cNvPr id="7" name="Straight Connector 6"/>
            <p:cNvCxnSpPr/>
            <p:nvPr/>
          </p:nvCxnSpPr>
          <p:spPr>
            <a:xfrm>
              <a:off x="6554992" y="6467475"/>
              <a:ext cx="2270954"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A915E761-26BF-4D36-A626-C3C24E9DD38C}"/>
              </a:ext>
            </a:extLst>
          </p:cNvPr>
          <p:cNvSpPr txBox="1"/>
          <p:nvPr/>
        </p:nvSpPr>
        <p:spPr>
          <a:xfrm>
            <a:off x="3624335" y="2782669"/>
            <a:ext cx="4943341" cy="646331"/>
          </a:xfrm>
          <a:prstGeom prst="rect">
            <a:avLst/>
          </a:prstGeom>
          <a:noFill/>
        </p:spPr>
        <p:txBody>
          <a:bodyPr wrap="none" rtlCol="0">
            <a:spAutoFit/>
          </a:bodyPr>
          <a:lstStyle/>
          <a:p>
            <a:pPr algn="ctr"/>
            <a:r>
              <a:rPr lang="en-US" dirty="0">
                <a:solidFill>
                  <a:schemeClr val="tx2"/>
                </a:solidFill>
              </a:rPr>
              <a:t>American Society of Civil Engineers – Dallas Branch</a:t>
            </a:r>
          </a:p>
          <a:p>
            <a:pPr algn="ctr"/>
            <a:r>
              <a:rPr lang="en-US" dirty="0">
                <a:solidFill>
                  <a:schemeClr val="tx2"/>
                </a:solidFill>
              </a:rPr>
              <a:t>March 24, 2021</a:t>
            </a:r>
          </a:p>
        </p:txBody>
      </p:sp>
    </p:spTree>
    <p:extLst>
      <p:ext uri="{BB962C8B-B14F-4D97-AF65-F5344CB8AC3E}">
        <p14:creationId xmlns:p14="http://schemas.microsoft.com/office/powerpoint/2010/main" val="3710229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95196" y="6623201"/>
            <a:ext cx="7996518"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50000"/>
                  </a:prstClr>
                </a:solidFill>
                <a:effectLst/>
                <a:uLnTx/>
                <a:uFillTx/>
                <a:latin typeface="Calibri" panose="020F0502020204030204"/>
                <a:ea typeface="Times New Roman" panose="02020603050405020304" pitchFamily="18" charset="0"/>
                <a:cs typeface="Times New Roman" panose="02020603050405020304" pitchFamily="18" charset="0"/>
              </a:rPr>
              <a:t>Source: U.S. Census Bureau, State to State Migration Flows, 2019; for infographic: </a:t>
            </a:r>
            <a:r>
              <a:rPr kumimoji="0" lang="en-US" sz="900" b="0" i="0" u="none" strike="noStrike" kern="1200" cap="none" spc="0" normalizeH="0" baseline="0" noProof="0" dirty="0">
                <a:ln>
                  <a:noFill/>
                </a:ln>
                <a:solidFill>
                  <a:prstClr val="white">
                    <a:lumMod val="50000"/>
                  </a:prstClr>
                </a:solidFill>
                <a:effectLst/>
                <a:uLnTx/>
                <a:uFillTx/>
                <a:latin typeface="Calibri" panose="020F0502020204030204"/>
                <a:ea typeface="Times New Roman" panose="02020603050405020304" pitchFamily="18" charset="0"/>
                <a:cs typeface="Times New Roman" panose="02020603050405020304" pitchFamily="18" charset="0"/>
                <a:hlinkClick r:id="rId3"/>
              </a:rPr>
              <a:t>https://demographics.texas.gov/Infographics/2020/TexasNetMigration</a:t>
            </a:r>
            <a:r>
              <a:rPr kumimoji="0" lang="en-US" sz="900" b="0" i="0" u="none" strike="noStrike" kern="1200" cap="none" spc="0" normalizeH="0" baseline="0" noProof="0" dirty="0">
                <a:ln>
                  <a:noFill/>
                </a:ln>
                <a:solidFill>
                  <a:prstClr val="white">
                    <a:lumMod val="50000"/>
                  </a:prstClr>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7B3FC-F52A-4C3D-BF43-F2954D09CB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9D77BBB-E2D4-4081-9647-1CAEAB7D48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2" t="31543" r="3275" b="19207"/>
          <a:stretch/>
        </p:blipFill>
        <p:spPr>
          <a:xfrm>
            <a:off x="1081912" y="22432"/>
            <a:ext cx="9485120" cy="6468211"/>
          </a:xfrm>
          <a:prstGeom prst="rect">
            <a:avLst/>
          </a:prstGeom>
        </p:spPr>
      </p:pic>
    </p:spTree>
    <p:extLst>
      <p:ext uri="{BB962C8B-B14F-4D97-AF65-F5344CB8AC3E}">
        <p14:creationId xmlns:p14="http://schemas.microsoft.com/office/powerpoint/2010/main" val="679600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7119290"/>
              </p:ext>
            </p:extLst>
          </p:nvPr>
        </p:nvGraphicFramePr>
        <p:xfrm>
          <a:off x="2133600" y="1442261"/>
          <a:ext cx="8077202" cy="4500317"/>
        </p:xfrm>
        <a:graphic>
          <a:graphicData uri="http://schemas.openxmlformats.org/drawingml/2006/table">
            <a:tbl>
              <a:tblPr firstRow="1" bandRow="1">
                <a:tableStyleId>{5C22544A-7EE6-4342-B048-85BDC9FD1C3A}</a:tableStyleId>
              </a:tblPr>
              <a:tblGrid>
                <a:gridCol w="1153886">
                  <a:extLst>
                    <a:ext uri="{9D8B030D-6E8A-4147-A177-3AD203B41FA5}">
                      <a16:colId xmlns:a16="http://schemas.microsoft.com/office/drawing/2014/main" val="525756818"/>
                    </a:ext>
                  </a:extLst>
                </a:gridCol>
                <a:gridCol w="584298">
                  <a:extLst>
                    <a:ext uri="{9D8B030D-6E8A-4147-A177-3AD203B41FA5}">
                      <a16:colId xmlns:a16="http://schemas.microsoft.com/office/drawing/2014/main" val="3956983059"/>
                    </a:ext>
                  </a:extLst>
                </a:gridCol>
                <a:gridCol w="1499286">
                  <a:extLst>
                    <a:ext uri="{9D8B030D-6E8A-4147-A177-3AD203B41FA5}">
                      <a16:colId xmlns:a16="http://schemas.microsoft.com/office/drawing/2014/main" val="2723616987"/>
                    </a:ext>
                  </a:extLst>
                </a:gridCol>
                <a:gridCol w="1378074">
                  <a:extLst>
                    <a:ext uri="{9D8B030D-6E8A-4147-A177-3AD203B41FA5}">
                      <a16:colId xmlns:a16="http://schemas.microsoft.com/office/drawing/2014/main" val="598238824"/>
                    </a:ext>
                  </a:extLst>
                </a:gridCol>
                <a:gridCol w="1153886">
                  <a:extLst>
                    <a:ext uri="{9D8B030D-6E8A-4147-A177-3AD203B41FA5}">
                      <a16:colId xmlns:a16="http://schemas.microsoft.com/office/drawing/2014/main" val="3412997383"/>
                    </a:ext>
                  </a:extLst>
                </a:gridCol>
                <a:gridCol w="1153886">
                  <a:extLst>
                    <a:ext uri="{9D8B030D-6E8A-4147-A177-3AD203B41FA5}">
                      <a16:colId xmlns:a16="http://schemas.microsoft.com/office/drawing/2014/main" val="2026699358"/>
                    </a:ext>
                  </a:extLst>
                </a:gridCol>
                <a:gridCol w="1153886">
                  <a:extLst>
                    <a:ext uri="{9D8B030D-6E8A-4147-A177-3AD203B41FA5}">
                      <a16:colId xmlns:a16="http://schemas.microsoft.com/office/drawing/2014/main" val="2595499657"/>
                    </a:ext>
                  </a:extLst>
                </a:gridCol>
              </a:tblGrid>
              <a:tr h="927719">
                <a:tc>
                  <a:txBody>
                    <a:bodyPr/>
                    <a:lstStyle/>
                    <a:p>
                      <a:pPr algn="ctr" fontAlgn="b"/>
                      <a:r>
                        <a:rPr lang="en-US" sz="1400" u="none" strike="noStrike" dirty="0">
                          <a:effectLst/>
                        </a:rPr>
                        <a:t>County</a:t>
                      </a:r>
                      <a:endParaRPr lang="en-US" sz="14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US Rank</a:t>
                      </a:r>
                      <a:endParaRPr lang="en-US" sz="14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2019 Population Estimate</a:t>
                      </a:r>
                      <a:endParaRPr lang="en-US" sz="14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Population</a:t>
                      </a:r>
                      <a:r>
                        <a:rPr lang="en-US" sz="1400" u="none" strike="noStrike" baseline="0" dirty="0">
                          <a:effectLst/>
                        </a:rPr>
                        <a:t> Change </a:t>
                      </a:r>
                    </a:p>
                    <a:p>
                      <a:pPr algn="ctr" fontAlgn="b"/>
                      <a:r>
                        <a:rPr lang="en-US" sz="1400" u="none" strike="noStrike" baseline="0" dirty="0">
                          <a:effectLst/>
                        </a:rPr>
                        <a:t>2018-2019</a:t>
                      </a:r>
                      <a:endParaRPr lang="en-US" sz="14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Percent of Change from Natural Increase</a:t>
                      </a:r>
                      <a:endParaRPr lang="en-US" sz="14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Percent of Change from Domestic Migration</a:t>
                      </a:r>
                      <a:endParaRPr lang="en-US" sz="14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Percent of Change from International Migration</a:t>
                      </a:r>
                      <a:endParaRPr lang="en-US" sz="1400" b="0" i="0" u="none" strike="noStrike" dirty="0">
                        <a:solidFill>
                          <a:schemeClr val="bg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678481"/>
                  </a:ext>
                </a:extLst>
              </a:tr>
              <a:tr h="239610">
                <a:tc>
                  <a:txBody>
                    <a:bodyPr/>
                    <a:lstStyle/>
                    <a:p>
                      <a:pPr algn="ctr" fontAlgn="b"/>
                      <a:r>
                        <a:rPr lang="en-US" sz="1400" u="none" strike="noStrike" dirty="0">
                          <a:effectLst/>
                        </a:rPr>
                        <a:t>Harris</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3</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4,713,325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33,280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Calibri" panose="020F0502020204030204" pitchFamily="34" charset="0"/>
                        </a:rPr>
                        <a:t>116.5%</a:t>
                      </a:r>
                    </a:p>
                  </a:txBody>
                  <a:tcPr marL="6350" marR="6350" marT="6350" marB="0" anchor="b"/>
                </a:tc>
                <a:tc>
                  <a:txBody>
                    <a:bodyPr/>
                    <a:lstStyle/>
                    <a:p>
                      <a:pPr algn="r" fontAlgn="b"/>
                      <a:r>
                        <a:rPr lang="en-US" sz="1400" b="0" i="0" u="none" strike="noStrike" dirty="0">
                          <a:solidFill>
                            <a:srgbClr val="C00000"/>
                          </a:solidFill>
                          <a:effectLst/>
                          <a:latin typeface="Calibri" panose="020F0502020204030204" pitchFamily="34" charset="0"/>
                        </a:rPr>
                        <a:t>-91.5%</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74.8%</a:t>
                      </a:r>
                    </a:p>
                  </a:txBody>
                  <a:tcPr marL="6350" marR="6350" marT="6350" marB="0" anchor="b"/>
                </a:tc>
                <a:extLst>
                  <a:ext uri="{0D108BD9-81ED-4DB2-BD59-A6C34878D82A}">
                    <a16:rowId xmlns:a16="http://schemas.microsoft.com/office/drawing/2014/main" val="377172438"/>
                  </a:ext>
                </a:extLst>
              </a:tr>
              <a:tr h="239610">
                <a:tc>
                  <a:txBody>
                    <a:bodyPr/>
                    <a:lstStyle/>
                    <a:p>
                      <a:pPr algn="ctr" fontAlgn="b"/>
                      <a:r>
                        <a:rPr lang="en-US" sz="1400" b="1" u="none" strike="noStrike" dirty="0">
                          <a:effectLst/>
                        </a:rPr>
                        <a:t>Collin</a:t>
                      </a:r>
                      <a:endParaRPr lang="en-US" sz="1400" b="1"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4</a:t>
                      </a:r>
                      <a:endParaRPr lang="en-US" sz="1400" b="1"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b="1" u="none" strike="noStrike" dirty="0">
                          <a:effectLst/>
                        </a:rPr>
                        <a:t>           1,034,730 </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u="none" strike="noStrike" dirty="0">
                          <a:effectLst/>
                        </a:rPr>
                        <a:t>           30,423 </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mn-lt"/>
                        </a:rPr>
                        <a:t>20.8%</a:t>
                      </a:r>
                    </a:p>
                  </a:txBody>
                  <a:tcPr marL="6350" marR="6350" marT="6350" marB="0" anchor="b"/>
                </a:tc>
                <a:tc>
                  <a:txBody>
                    <a:bodyPr/>
                    <a:lstStyle/>
                    <a:p>
                      <a:pPr algn="r" fontAlgn="b"/>
                      <a:r>
                        <a:rPr lang="en-US" sz="1400" b="1" i="0" u="none" strike="noStrike" dirty="0">
                          <a:solidFill>
                            <a:srgbClr val="000000"/>
                          </a:solidFill>
                          <a:effectLst/>
                          <a:latin typeface="+mn-lt"/>
                        </a:rPr>
                        <a:t>65.6%</a:t>
                      </a:r>
                    </a:p>
                  </a:txBody>
                  <a:tcPr marL="6350" marR="6350" marT="6350" marB="0" anchor="b"/>
                </a:tc>
                <a:tc>
                  <a:txBody>
                    <a:bodyPr/>
                    <a:lstStyle/>
                    <a:p>
                      <a:pPr algn="r" fontAlgn="b"/>
                      <a:r>
                        <a:rPr lang="en-US" sz="1400" b="1" i="0" u="none" strike="noStrike" dirty="0">
                          <a:solidFill>
                            <a:srgbClr val="000000"/>
                          </a:solidFill>
                          <a:effectLst/>
                          <a:latin typeface="+mn-lt"/>
                        </a:rPr>
                        <a:t>13.5%</a:t>
                      </a:r>
                    </a:p>
                  </a:txBody>
                  <a:tcPr marL="6350" marR="6350" marT="6350" marB="0" anchor="b"/>
                </a:tc>
                <a:extLst>
                  <a:ext uri="{0D108BD9-81ED-4DB2-BD59-A6C34878D82A}">
                    <a16:rowId xmlns:a16="http://schemas.microsoft.com/office/drawing/2014/main" val="2439762210"/>
                  </a:ext>
                </a:extLst>
              </a:tr>
              <a:tr h="239610">
                <a:tc>
                  <a:txBody>
                    <a:bodyPr/>
                    <a:lstStyle/>
                    <a:p>
                      <a:pPr algn="ctr" fontAlgn="b"/>
                      <a:r>
                        <a:rPr lang="en-US" sz="1400" b="1" u="none" strike="noStrike" dirty="0">
                          <a:effectLst/>
                        </a:rPr>
                        <a:t>Denton</a:t>
                      </a:r>
                      <a:endParaRPr lang="en-US" sz="1400" b="1"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b="1" i="0" u="none" strike="noStrike" dirty="0">
                          <a:solidFill>
                            <a:schemeClr val="dk1"/>
                          </a:solidFill>
                          <a:effectLst/>
                          <a:latin typeface="+mn-lt"/>
                        </a:rPr>
                        <a:t>5</a:t>
                      </a:r>
                      <a:endParaRPr lang="en-US" sz="1400" b="1"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b="1" u="none" strike="noStrike" dirty="0">
                          <a:effectLst/>
                        </a:rPr>
                        <a:t>           887,207 </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u="none" strike="noStrike" dirty="0">
                          <a:effectLst/>
                        </a:rPr>
                        <a:t>           28,466 </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mn-lt"/>
                        </a:rPr>
                        <a:t>19.8%</a:t>
                      </a:r>
                    </a:p>
                  </a:txBody>
                  <a:tcPr marL="6350" marR="6350" marT="6350" marB="0" anchor="b"/>
                </a:tc>
                <a:tc>
                  <a:txBody>
                    <a:bodyPr/>
                    <a:lstStyle/>
                    <a:p>
                      <a:pPr algn="r" fontAlgn="b"/>
                      <a:r>
                        <a:rPr lang="en-US" sz="1400" b="1" i="0" u="none" strike="noStrike" dirty="0">
                          <a:solidFill>
                            <a:srgbClr val="000000"/>
                          </a:solidFill>
                          <a:effectLst/>
                          <a:latin typeface="+mn-lt"/>
                        </a:rPr>
                        <a:t>74.0%</a:t>
                      </a:r>
                    </a:p>
                  </a:txBody>
                  <a:tcPr marL="6350" marR="6350" marT="6350" marB="0" anchor="b"/>
                </a:tc>
                <a:tc>
                  <a:txBody>
                    <a:bodyPr/>
                    <a:lstStyle/>
                    <a:p>
                      <a:pPr algn="r" fontAlgn="b"/>
                      <a:r>
                        <a:rPr lang="en-US" sz="1400" b="1" i="0" u="none" strike="noStrike" dirty="0">
                          <a:solidFill>
                            <a:srgbClr val="000000"/>
                          </a:solidFill>
                          <a:effectLst/>
                          <a:latin typeface="+mn-lt"/>
                        </a:rPr>
                        <a:t>5.8%</a:t>
                      </a:r>
                    </a:p>
                  </a:txBody>
                  <a:tcPr marL="6350" marR="6350" marT="6350" marB="0" anchor="b"/>
                </a:tc>
                <a:extLst>
                  <a:ext uri="{0D108BD9-81ED-4DB2-BD59-A6C34878D82A}">
                    <a16:rowId xmlns:a16="http://schemas.microsoft.com/office/drawing/2014/main" val="2830926044"/>
                  </a:ext>
                </a:extLst>
              </a:tr>
              <a:tr h="239610">
                <a:tc>
                  <a:txBody>
                    <a:bodyPr/>
                    <a:lstStyle/>
                    <a:p>
                      <a:pPr algn="ctr" fontAlgn="b"/>
                      <a:r>
                        <a:rPr lang="en-US" sz="1400" u="none" strike="noStrike" dirty="0">
                          <a:effectLst/>
                        </a:rPr>
                        <a:t>Travis</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chemeClr val="dk1"/>
                          </a:solidFill>
                          <a:effectLst/>
                          <a:latin typeface="+mn-lt"/>
                        </a:rPr>
                        <a:t>6</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1,273954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27,382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Calibri" panose="020F0502020204030204" pitchFamily="34" charset="0"/>
                        </a:rPr>
                        <a:t>32.7%</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51.0%</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15.7%</a:t>
                      </a:r>
                    </a:p>
                  </a:txBody>
                  <a:tcPr marL="6350" marR="6350" marT="6350" marB="0" anchor="b"/>
                </a:tc>
                <a:extLst>
                  <a:ext uri="{0D108BD9-81ED-4DB2-BD59-A6C34878D82A}">
                    <a16:rowId xmlns:a16="http://schemas.microsoft.com/office/drawing/2014/main" val="814183867"/>
                  </a:ext>
                </a:extLst>
              </a:tr>
              <a:tr h="239610">
                <a:tc>
                  <a:txBody>
                    <a:bodyPr/>
                    <a:lstStyle/>
                    <a:p>
                      <a:pPr algn="ctr" fontAlgn="b"/>
                      <a:r>
                        <a:rPr lang="en-US" sz="1400" u="none" strike="noStrike" dirty="0">
                          <a:effectLst/>
                        </a:rPr>
                        <a:t>Williamson</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chemeClr val="dk1"/>
                          </a:solidFill>
                          <a:effectLst/>
                          <a:latin typeface="+mn-lt"/>
                        </a:rPr>
                        <a:t>9</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590,551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24,088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mn-lt"/>
                        </a:rPr>
                        <a:t>15.3%</a:t>
                      </a:r>
                    </a:p>
                  </a:txBody>
                  <a:tcPr marL="6350" marR="6350" marT="6350" marB="0" anchor="b"/>
                </a:tc>
                <a:tc>
                  <a:txBody>
                    <a:bodyPr/>
                    <a:lstStyle/>
                    <a:p>
                      <a:pPr algn="r" fontAlgn="b"/>
                      <a:r>
                        <a:rPr lang="en-US" sz="1400" b="0" i="0" u="none" strike="noStrike" dirty="0">
                          <a:solidFill>
                            <a:srgbClr val="000000"/>
                          </a:solidFill>
                          <a:effectLst/>
                          <a:latin typeface="+mn-lt"/>
                        </a:rPr>
                        <a:t>81.0%</a:t>
                      </a:r>
                    </a:p>
                  </a:txBody>
                  <a:tcPr marL="6350" marR="6350" marT="6350" marB="0" anchor="b"/>
                </a:tc>
                <a:tc>
                  <a:txBody>
                    <a:bodyPr/>
                    <a:lstStyle/>
                    <a:p>
                      <a:pPr algn="r" fontAlgn="b"/>
                      <a:r>
                        <a:rPr lang="en-US" sz="1400" b="0" i="0" u="none" strike="noStrike" dirty="0">
                          <a:solidFill>
                            <a:srgbClr val="000000"/>
                          </a:solidFill>
                          <a:effectLst/>
                          <a:latin typeface="+mn-lt"/>
                        </a:rPr>
                        <a:t>3.3%</a:t>
                      </a:r>
                    </a:p>
                  </a:txBody>
                  <a:tcPr marL="6350" marR="6350" marT="6350" marB="0" anchor="b"/>
                </a:tc>
                <a:extLst>
                  <a:ext uri="{0D108BD9-81ED-4DB2-BD59-A6C34878D82A}">
                    <a16:rowId xmlns:a16="http://schemas.microsoft.com/office/drawing/2014/main" val="3798593721"/>
                  </a:ext>
                </a:extLst>
              </a:tr>
              <a:tr h="239610">
                <a:tc>
                  <a:txBody>
                    <a:bodyPr/>
                    <a:lstStyle/>
                    <a:p>
                      <a:pPr algn="ctr" fontAlgn="b"/>
                      <a:r>
                        <a:rPr lang="en-US" sz="1400" u="none" strike="noStrike" dirty="0">
                          <a:effectLst/>
                        </a:rPr>
                        <a:t>Fort Bend</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10</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811,688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23,607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Calibri" panose="020F0502020204030204" pitchFamily="34" charset="0"/>
                        </a:rPr>
                        <a:t>24.4%</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57.1%</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18.5%</a:t>
                      </a:r>
                    </a:p>
                  </a:txBody>
                  <a:tcPr marL="6350" marR="6350" marT="6350" marB="0" anchor="b"/>
                </a:tc>
                <a:extLst>
                  <a:ext uri="{0D108BD9-81ED-4DB2-BD59-A6C34878D82A}">
                    <a16:rowId xmlns:a16="http://schemas.microsoft.com/office/drawing/2014/main" val="588169718"/>
                  </a:ext>
                </a:extLst>
              </a:tr>
              <a:tr h="239610">
                <a:tc>
                  <a:txBody>
                    <a:bodyPr/>
                    <a:lstStyle/>
                    <a:p>
                      <a:pPr algn="ctr" fontAlgn="b"/>
                      <a:r>
                        <a:rPr lang="en-US" sz="1400" u="none" strike="noStrike" dirty="0">
                          <a:effectLst/>
                        </a:rPr>
                        <a:t>Bexar</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11</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2,003,554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22,367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Calibri" panose="020F0502020204030204" pitchFamily="34" charset="0"/>
                        </a:rPr>
                        <a:t>56.0%</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33.5%</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10.5%</a:t>
                      </a:r>
                    </a:p>
                  </a:txBody>
                  <a:tcPr marL="6350" marR="6350" marT="6350" marB="0" anchor="b"/>
                </a:tc>
                <a:extLst>
                  <a:ext uri="{0D108BD9-81ED-4DB2-BD59-A6C34878D82A}">
                    <a16:rowId xmlns:a16="http://schemas.microsoft.com/office/drawing/2014/main" val="1626814583"/>
                  </a:ext>
                </a:extLst>
              </a:tr>
              <a:tr h="239610">
                <a:tc>
                  <a:txBody>
                    <a:bodyPr/>
                    <a:lstStyle/>
                    <a:p>
                      <a:pPr algn="ctr" fontAlgn="b"/>
                      <a:r>
                        <a:rPr lang="en-US" sz="1400" b="1" u="none" strike="noStrike" dirty="0">
                          <a:effectLst/>
                        </a:rPr>
                        <a:t>Tarrant</a:t>
                      </a:r>
                      <a:endParaRPr lang="en-US" sz="1400" b="1"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12</a:t>
                      </a:r>
                    </a:p>
                  </a:txBody>
                  <a:tcPr marL="9525" marR="9525" marT="9525" marB="0" anchor="ctr"/>
                </a:tc>
                <a:tc>
                  <a:txBody>
                    <a:bodyPr/>
                    <a:lstStyle/>
                    <a:p>
                      <a:pPr algn="r" fontAlgn="b"/>
                      <a:r>
                        <a:rPr lang="en-US" sz="1400" b="1" u="none" strike="noStrike" dirty="0">
                          <a:effectLst/>
                        </a:rPr>
                        <a:t>               2,102,515 </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u="none" strike="noStrike" dirty="0">
                          <a:effectLst/>
                        </a:rPr>
                        <a:t>           21,069 </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65.1%</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12.1%</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23.0%</a:t>
                      </a:r>
                    </a:p>
                  </a:txBody>
                  <a:tcPr marL="6350" marR="6350" marT="6350" marB="0" anchor="b"/>
                </a:tc>
                <a:extLst>
                  <a:ext uri="{0D108BD9-81ED-4DB2-BD59-A6C34878D82A}">
                    <a16:rowId xmlns:a16="http://schemas.microsoft.com/office/drawing/2014/main" val="888018286"/>
                  </a:ext>
                </a:extLst>
              </a:tr>
              <a:tr h="239610">
                <a:tc>
                  <a:txBody>
                    <a:bodyPr/>
                    <a:lstStyle/>
                    <a:p>
                      <a:pPr algn="ctr" fontAlgn="b"/>
                      <a:r>
                        <a:rPr lang="en-US" sz="1400" u="none" strike="noStrike" dirty="0">
                          <a:effectLst/>
                        </a:rPr>
                        <a:t>Montgomery</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16</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607,391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17,621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Calibri" panose="020F0502020204030204" pitchFamily="34" charset="0"/>
                        </a:rPr>
                        <a:t>18.3%</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76.2%</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5.3%</a:t>
                      </a:r>
                    </a:p>
                  </a:txBody>
                  <a:tcPr marL="6350" marR="6350" marT="6350" marB="0" anchor="b"/>
                </a:tc>
                <a:extLst>
                  <a:ext uri="{0D108BD9-81ED-4DB2-BD59-A6C34878D82A}">
                    <a16:rowId xmlns:a16="http://schemas.microsoft.com/office/drawing/2014/main" val="206543038"/>
                  </a:ext>
                </a:extLst>
              </a:tr>
              <a:tr h="0">
                <a:tc>
                  <a:txBody>
                    <a:bodyPr/>
                    <a:lstStyle/>
                    <a:p>
                      <a:pPr algn="ctr" fontAlgn="b"/>
                      <a:r>
                        <a:rPr lang="en-US" sz="1400" u="none" strike="noStrike" dirty="0">
                          <a:effectLst/>
                        </a:rPr>
                        <a:t>Comal</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46</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156,209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8,068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mn-lt"/>
                        </a:rPr>
                        <a:t>4.3%</a:t>
                      </a:r>
                    </a:p>
                  </a:txBody>
                  <a:tcPr marL="6350" marR="6350" marT="6350" marB="0" anchor="b"/>
                </a:tc>
                <a:tc>
                  <a:txBody>
                    <a:bodyPr/>
                    <a:lstStyle/>
                    <a:p>
                      <a:pPr algn="r" fontAlgn="b"/>
                      <a:r>
                        <a:rPr lang="en-US" sz="1400" b="0" i="0" u="none" strike="noStrike" dirty="0">
                          <a:solidFill>
                            <a:srgbClr val="000000"/>
                          </a:solidFill>
                          <a:effectLst/>
                          <a:latin typeface="+mn-lt"/>
                        </a:rPr>
                        <a:t>94.2%</a:t>
                      </a:r>
                    </a:p>
                  </a:txBody>
                  <a:tcPr marL="6350" marR="6350" marT="6350" marB="0" anchor="b"/>
                </a:tc>
                <a:tc>
                  <a:txBody>
                    <a:bodyPr/>
                    <a:lstStyle/>
                    <a:p>
                      <a:pPr algn="r" fontAlgn="b"/>
                      <a:r>
                        <a:rPr lang="en-US" sz="1400" b="0" i="0" u="none" strike="noStrike" dirty="0">
                          <a:solidFill>
                            <a:srgbClr val="000000"/>
                          </a:solidFill>
                          <a:effectLst/>
                          <a:latin typeface="+mn-lt"/>
                        </a:rPr>
                        <a:t>1.1%</a:t>
                      </a:r>
                    </a:p>
                  </a:txBody>
                  <a:tcPr marL="6350" marR="6350" marT="6350" marB="0" anchor="b"/>
                </a:tc>
                <a:extLst>
                  <a:ext uri="{0D108BD9-81ED-4DB2-BD59-A6C34878D82A}">
                    <a16:rowId xmlns:a16="http://schemas.microsoft.com/office/drawing/2014/main" val="3299362724"/>
                  </a:ext>
                </a:extLst>
              </a:tr>
              <a:tr h="239610">
                <a:tc>
                  <a:txBody>
                    <a:bodyPr/>
                    <a:lstStyle/>
                    <a:p>
                      <a:pPr algn="ctr" fontAlgn="b"/>
                      <a:r>
                        <a:rPr lang="en-US" sz="1400" b="1" u="none" strike="noStrike" dirty="0">
                          <a:effectLst/>
                        </a:rPr>
                        <a:t>Kaufman</a:t>
                      </a:r>
                      <a:endParaRPr lang="en-US" sz="1400" b="1"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49</a:t>
                      </a:r>
                      <a:endParaRPr lang="en-US" sz="1400" b="1"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b="1" u="none" strike="noStrike" dirty="0">
                          <a:effectLst/>
                        </a:rPr>
                        <a:t>               136,154 </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u="none" strike="noStrike" dirty="0">
                          <a:effectLst/>
                        </a:rPr>
                        <a:t>             7,875 </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mn-lt"/>
                        </a:rPr>
                        <a:t>9.4%</a:t>
                      </a:r>
                    </a:p>
                  </a:txBody>
                  <a:tcPr marL="6350" marR="6350" marT="6350" marB="0" anchor="b"/>
                </a:tc>
                <a:tc>
                  <a:txBody>
                    <a:bodyPr/>
                    <a:lstStyle/>
                    <a:p>
                      <a:pPr algn="r" fontAlgn="b"/>
                      <a:r>
                        <a:rPr lang="en-US" sz="1400" b="1" i="0" u="none" strike="noStrike" dirty="0">
                          <a:solidFill>
                            <a:srgbClr val="000000"/>
                          </a:solidFill>
                          <a:effectLst/>
                          <a:latin typeface="+mn-lt"/>
                        </a:rPr>
                        <a:t>90.5%</a:t>
                      </a:r>
                    </a:p>
                  </a:txBody>
                  <a:tcPr marL="6350" marR="6350" marT="6350" marB="0" anchor="b"/>
                </a:tc>
                <a:tc>
                  <a:txBody>
                    <a:bodyPr/>
                    <a:lstStyle/>
                    <a:p>
                      <a:pPr algn="r" fontAlgn="b"/>
                      <a:r>
                        <a:rPr lang="en-US" sz="1400" b="1" i="0" u="none" strike="noStrike" dirty="0">
                          <a:solidFill>
                            <a:srgbClr val="C00000"/>
                          </a:solidFill>
                          <a:effectLst/>
                          <a:latin typeface="+mn-lt"/>
                        </a:rPr>
                        <a:t>-0.1%</a:t>
                      </a:r>
                    </a:p>
                  </a:txBody>
                  <a:tcPr marL="6350" marR="6350" marT="6350" marB="0" anchor="b"/>
                </a:tc>
                <a:extLst>
                  <a:ext uri="{0D108BD9-81ED-4DB2-BD59-A6C34878D82A}">
                    <a16:rowId xmlns:a16="http://schemas.microsoft.com/office/drawing/2014/main" val="4077077208"/>
                  </a:ext>
                </a:extLst>
              </a:tr>
              <a:tr h="239610">
                <a:tc>
                  <a:txBody>
                    <a:bodyPr/>
                    <a:lstStyle/>
                    <a:p>
                      <a:pPr algn="ctr" fontAlgn="b"/>
                      <a:r>
                        <a:rPr lang="en-US" sz="1400" u="none" strike="noStrike" dirty="0">
                          <a:effectLst/>
                        </a:rPr>
                        <a:t>Bell</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53</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362,924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7,527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Calibri" panose="020F0502020204030204" pitchFamily="34" charset="0"/>
                        </a:rPr>
                        <a:t>48.3%</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49.8%</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1.5%</a:t>
                      </a:r>
                    </a:p>
                  </a:txBody>
                  <a:tcPr marL="6350" marR="6350" marT="6350" marB="0" anchor="b"/>
                </a:tc>
                <a:extLst>
                  <a:ext uri="{0D108BD9-81ED-4DB2-BD59-A6C34878D82A}">
                    <a16:rowId xmlns:a16="http://schemas.microsoft.com/office/drawing/2014/main" val="2518785377"/>
                  </a:ext>
                </a:extLst>
              </a:tr>
              <a:tr h="239610">
                <a:tc>
                  <a:txBody>
                    <a:bodyPr/>
                    <a:lstStyle/>
                    <a:p>
                      <a:pPr algn="ctr" fontAlgn="b"/>
                      <a:r>
                        <a:rPr lang="en-US" sz="1400" u="none" strike="noStrike" dirty="0">
                          <a:solidFill>
                            <a:schemeClr val="tx1"/>
                          </a:solidFill>
                          <a:effectLst/>
                        </a:rPr>
                        <a:t>Hays </a:t>
                      </a:r>
                      <a:endParaRPr lang="en-US"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54</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230,191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7,485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mn-lt"/>
                        </a:rPr>
                        <a:t>19.9%</a:t>
                      </a:r>
                    </a:p>
                  </a:txBody>
                  <a:tcPr marL="6350" marR="6350" marT="6350" marB="0" anchor="b"/>
                </a:tc>
                <a:tc>
                  <a:txBody>
                    <a:bodyPr/>
                    <a:lstStyle/>
                    <a:p>
                      <a:pPr algn="r" fontAlgn="b"/>
                      <a:r>
                        <a:rPr lang="en-US" sz="1400" b="0" i="0" u="none" strike="noStrike" dirty="0">
                          <a:solidFill>
                            <a:srgbClr val="000000"/>
                          </a:solidFill>
                          <a:effectLst/>
                          <a:latin typeface="+mn-lt"/>
                        </a:rPr>
                        <a:t>76.8%</a:t>
                      </a:r>
                    </a:p>
                  </a:txBody>
                  <a:tcPr marL="6350" marR="6350" marT="6350" marB="0" anchor="b"/>
                </a:tc>
                <a:tc>
                  <a:txBody>
                    <a:bodyPr/>
                    <a:lstStyle/>
                    <a:p>
                      <a:pPr algn="r" fontAlgn="b"/>
                      <a:r>
                        <a:rPr lang="en-US" sz="1400" b="0" i="0" u="none" strike="noStrike" dirty="0">
                          <a:solidFill>
                            <a:srgbClr val="000000"/>
                          </a:solidFill>
                          <a:effectLst/>
                          <a:latin typeface="+mn-lt"/>
                        </a:rPr>
                        <a:t>2.8%</a:t>
                      </a:r>
                    </a:p>
                  </a:txBody>
                  <a:tcPr marL="6350" marR="6350" marT="6350" marB="0" anchor="b"/>
                </a:tc>
                <a:extLst>
                  <a:ext uri="{0D108BD9-81ED-4DB2-BD59-A6C34878D82A}">
                    <a16:rowId xmlns:a16="http://schemas.microsoft.com/office/drawing/2014/main" val="2480702678"/>
                  </a:ext>
                </a:extLst>
              </a:tr>
              <a:tr h="234783">
                <a:tc>
                  <a:txBody>
                    <a:bodyPr/>
                    <a:lstStyle/>
                    <a:p>
                      <a:pPr algn="ctr" fontAlgn="b"/>
                      <a:r>
                        <a:rPr lang="en-US" sz="1400" b="0" i="0" u="none" strike="noStrike" dirty="0">
                          <a:solidFill>
                            <a:schemeClr val="tx1"/>
                          </a:solidFill>
                          <a:effectLst/>
                          <a:latin typeface="Calibri" panose="020F0502020204030204" pitchFamily="34" charset="0"/>
                        </a:rPr>
                        <a:t>Hidalgo</a:t>
                      </a:r>
                    </a:p>
                  </a:txBody>
                  <a:tcPr marL="9525" marR="9525" marT="9525" marB="0" anchor="ctr"/>
                </a:tc>
                <a:tc>
                  <a:txBody>
                    <a:bodyPr/>
                    <a:lstStyle/>
                    <a:p>
                      <a:pPr algn="ctr" fontAlgn="b"/>
                      <a:r>
                        <a:rPr lang="en-US" sz="1400" b="0" i="0" u="none" strike="noStrike" dirty="0">
                          <a:solidFill>
                            <a:schemeClr val="tx1"/>
                          </a:solidFill>
                          <a:effectLst/>
                          <a:latin typeface="Calibri" panose="020F0502020204030204" pitchFamily="34" charset="0"/>
                        </a:rPr>
                        <a:t>74</a:t>
                      </a:r>
                    </a:p>
                  </a:txBody>
                  <a:tcPr marL="9525" marR="9525" marT="9525" marB="0" anchor="ctr"/>
                </a:tc>
                <a:tc>
                  <a:txBody>
                    <a:bodyPr/>
                    <a:lstStyle/>
                    <a:p>
                      <a:pPr algn="r" fontAlgn="b"/>
                      <a:r>
                        <a:rPr lang="en-US" sz="1400" b="0" i="0" u="none" strike="noStrike" dirty="0">
                          <a:solidFill>
                            <a:schemeClr val="tx1"/>
                          </a:solidFill>
                          <a:effectLst/>
                          <a:latin typeface="Calibri" panose="020F0502020204030204" pitchFamily="34" charset="0"/>
                        </a:rPr>
                        <a:t>868,707</a:t>
                      </a:r>
                    </a:p>
                  </a:txBody>
                  <a:tcPr marL="9525" marR="9525" marT="9525" marB="0" anchor="b"/>
                </a:tc>
                <a:tc>
                  <a:txBody>
                    <a:bodyPr/>
                    <a:lstStyle/>
                    <a:p>
                      <a:pPr algn="r" fontAlgn="b"/>
                      <a:r>
                        <a:rPr lang="en-US" sz="1400" b="0" i="0" u="none" strike="noStrike" dirty="0">
                          <a:solidFill>
                            <a:srgbClr val="000000"/>
                          </a:solidFill>
                          <a:effectLst/>
                          <a:latin typeface="Calibri" panose="020F0502020204030204" pitchFamily="34" charset="0"/>
                        </a:rPr>
                        <a:t>6,409</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147.6%</a:t>
                      </a:r>
                    </a:p>
                  </a:txBody>
                  <a:tcPr marL="6350" marR="6350" marT="6350" marB="0" anchor="b"/>
                </a:tc>
                <a:tc>
                  <a:txBody>
                    <a:bodyPr/>
                    <a:lstStyle/>
                    <a:p>
                      <a:pPr algn="r" fontAlgn="b"/>
                      <a:r>
                        <a:rPr lang="en-US" sz="1400" b="0" i="0" u="none" strike="noStrike" dirty="0">
                          <a:solidFill>
                            <a:srgbClr val="C00000"/>
                          </a:solidFill>
                          <a:effectLst/>
                          <a:latin typeface="Calibri" panose="020F0502020204030204" pitchFamily="34" charset="0"/>
                        </a:rPr>
                        <a:t>-47.4%</a:t>
                      </a:r>
                    </a:p>
                  </a:txBody>
                  <a:tcPr marL="6350" marR="6350" marT="6350" marB="0" anchor="b"/>
                </a:tc>
                <a:tc>
                  <a:txBody>
                    <a:bodyPr/>
                    <a:lstStyle/>
                    <a:p>
                      <a:pPr algn="r" fontAlgn="b"/>
                      <a:r>
                        <a:rPr lang="en-US" sz="1400" b="0" i="0" u="none" strike="noStrike" dirty="0">
                          <a:solidFill>
                            <a:srgbClr val="C00000"/>
                          </a:solidFill>
                          <a:effectLst/>
                          <a:latin typeface="Calibri" panose="020F0502020204030204" pitchFamily="34" charset="0"/>
                        </a:rPr>
                        <a:t>-0.3%</a:t>
                      </a:r>
                    </a:p>
                  </a:txBody>
                  <a:tcPr marL="6350" marR="6350" marT="6350" marB="0" anchor="b"/>
                </a:tc>
                <a:extLst>
                  <a:ext uri="{0D108BD9-81ED-4DB2-BD59-A6C34878D82A}">
                    <a16:rowId xmlns:a16="http://schemas.microsoft.com/office/drawing/2014/main" val="4151308238"/>
                  </a:ext>
                </a:extLst>
              </a:tr>
              <a:tr h="239610">
                <a:tc>
                  <a:txBody>
                    <a:bodyPr/>
                    <a:lstStyle/>
                    <a:p>
                      <a:pPr algn="ctr" fontAlgn="b"/>
                      <a:r>
                        <a:rPr lang="en-US" sz="1400" b="1" i="0" u="none" strike="noStrike" dirty="0">
                          <a:solidFill>
                            <a:schemeClr val="tx1"/>
                          </a:solidFill>
                          <a:effectLst/>
                          <a:latin typeface="Calibri" panose="020F0502020204030204" pitchFamily="34" charset="0"/>
                        </a:rPr>
                        <a:t>Dallas</a:t>
                      </a:r>
                    </a:p>
                  </a:txBody>
                  <a:tcPr marL="9525" marR="9525" marT="9525" marB="0" anchor="ctr"/>
                </a:tc>
                <a:tc>
                  <a:txBody>
                    <a:bodyPr/>
                    <a:lstStyle/>
                    <a:p>
                      <a:pPr algn="ctr" fontAlgn="b"/>
                      <a:r>
                        <a:rPr lang="en-US" sz="1400" b="1" i="0" u="none" strike="noStrike" dirty="0">
                          <a:solidFill>
                            <a:schemeClr val="tx1"/>
                          </a:solidFill>
                          <a:effectLst/>
                          <a:latin typeface="Calibri" panose="020F0502020204030204" pitchFamily="34" charset="0"/>
                        </a:rPr>
                        <a:t>77</a:t>
                      </a:r>
                    </a:p>
                  </a:txBody>
                  <a:tcPr marL="9525" marR="9525" marT="9525" marB="0" anchor="ctr"/>
                </a:tc>
                <a:tc>
                  <a:txBody>
                    <a:bodyPr/>
                    <a:lstStyle/>
                    <a:p>
                      <a:pPr algn="r" fontAlgn="b"/>
                      <a:r>
                        <a:rPr lang="en-US" sz="1400" b="1" i="0" u="none" strike="noStrike" dirty="0">
                          <a:solidFill>
                            <a:schemeClr val="tx1"/>
                          </a:solidFill>
                          <a:effectLst/>
                          <a:latin typeface="Calibri" panose="020F0502020204030204" pitchFamily="34" charset="0"/>
                        </a:rPr>
                        <a:t>2,635,516</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6,166</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345.9%</a:t>
                      </a:r>
                    </a:p>
                  </a:txBody>
                  <a:tcPr marL="6350" marR="6350" marT="6350" marB="0" anchor="b"/>
                </a:tc>
                <a:tc>
                  <a:txBody>
                    <a:bodyPr/>
                    <a:lstStyle/>
                    <a:p>
                      <a:pPr algn="r" fontAlgn="b"/>
                      <a:r>
                        <a:rPr lang="en-US" sz="1400" b="1" i="0" u="none" strike="noStrike" dirty="0">
                          <a:solidFill>
                            <a:srgbClr val="C00000"/>
                          </a:solidFill>
                          <a:effectLst/>
                          <a:latin typeface="Calibri" panose="020F0502020204030204" pitchFamily="34" charset="0"/>
                        </a:rPr>
                        <a:t>-395.5%</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149.9%</a:t>
                      </a:r>
                    </a:p>
                  </a:txBody>
                  <a:tcPr marL="6350" marR="6350" marT="6350" marB="0" anchor="b"/>
                </a:tc>
                <a:extLst>
                  <a:ext uri="{0D108BD9-81ED-4DB2-BD59-A6C34878D82A}">
                    <a16:rowId xmlns:a16="http://schemas.microsoft.com/office/drawing/2014/main" val="4135546627"/>
                  </a:ext>
                </a:extLst>
              </a:tr>
            </a:tbl>
          </a:graphicData>
        </a:graphic>
      </p:graphicFrame>
      <p:sp>
        <p:nvSpPr>
          <p:cNvPr id="3" name="Rectangle 2"/>
          <p:cNvSpPr/>
          <p:nvPr/>
        </p:nvSpPr>
        <p:spPr>
          <a:xfrm>
            <a:off x="1745719" y="748788"/>
            <a:ext cx="7024162" cy="461665"/>
          </a:xfrm>
          <a:prstGeom prst="rect">
            <a:avLst/>
          </a:prstGeom>
        </p:spPr>
        <p:txBody>
          <a:bodyPr wrap="square">
            <a:spAutoFit/>
          </a:bodyPr>
          <a:lstStyle/>
          <a:p>
            <a:pPr algn="ctr"/>
            <a:r>
              <a:rPr lang="en-US" sz="2400" dirty="0">
                <a:solidFill>
                  <a:schemeClr val="accent1">
                    <a:lumMod val="75000"/>
                  </a:schemeClr>
                </a:solidFill>
              </a:rPr>
              <a:t>Top Counties for Numeric Growth in Texas, 2018-2019</a:t>
            </a:r>
          </a:p>
        </p:txBody>
      </p:sp>
      <p:sp>
        <p:nvSpPr>
          <p:cNvPr id="4" name="Rectangle 3"/>
          <p:cNvSpPr/>
          <p:nvPr/>
        </p:nvSpPr>
        <p:spPr>
          <a:xfrm>
            <a:off x="2133600" y="6219572"/>
            <a:ext cx="6248400" cy="261610"/>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Harris, Dallas, and Hidalgo Counties had negative net migration</a:t>
            </a:r>
            <a:endParaRPr lang="en-US" sz="1100" dirty="0"/>
          </a:p>
        </p:txBody>
      </p:sp>
      <p:sp>
        <p:nvSpPr>
          <p:cNvPr id="5" name="Rectangle 4"/>
          <p:cNvSpPr/>
          <p:nvPr/>
        </p:nvSpPr>
        <p:spPr>
          <a:xfrm>
            <a:off x="1524000" y="6455484"/>
            <a:ext cx="4572000" cy="257506"/>
          </a:xfrm>
          <a:prstGeom prst="rect">
            <a:avLst/>
          </a:prstGeom>
        </p:spPr>
        <p:txBody>
          <a:bodyPr>
            <a:spAutoFit/>
          </a:bodyPr>
          <a:lstStyle/>
          <a:p>
            <a:pPr>
              <a:lnSpc>
                <a:spcPct val="107000"/>
              </a:lnSpc>
            </a:pPr>
            <a:r>
              <a:rPr lang="en-US" sz="1000" dirty="0">
                <a:solidFill>
                  <a:schemeClr val="tx1">
                    <a:lumMod val="65000"/>
                    <a:lumOff val="35000"/>
                  </a:schemeClr>
                </a:solidFill>
              </a:rPr>
              <a:t>Source: US Census  Bureau, 2018 Population Estimates</a:t>
            </a:r>
            <a:endParaRPr lang="en-US" sz="1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9912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5719" y="748788"/>
            <a:ext cx="7024162" cy="461665"/>
          </a:xfrm>
          <a:prstGeom prst="rect">
            <a:avLst/>
          </a:prstGeom>
        </p:spPr>
        <p:txBody>
          <a:bodyPr wrap="square">
            <a:spAutoFit/>
          </a:bodyPr>
          <a:lstStyle/>
          <a:p>
            <a:pPr algn="ctr"/>
            <a:r>
              <a:rPr lang="en-US" sz="2400" dirty="0">
                <a:solidFill>
                  <a:schemeClr val="accent1">
                    <a:lumMod val="75000"/>
                  </a:schemeClr>
                </a:solidFill>
              </a:rPr>
              <a:t>Top Counties for Percent Growth in Texas, 2018-2019*</a:t>
            </a:r>
          </a:p>
        </p:txBody>
      </p:sp>
      <p:graphicFrame>
        <p:nvGraphicFramePr>
          <p:cNvPr id="8" name="Content Placeholder 3">
            <a:extLst>
              <a:ext uri="{FF2B5EF4-FFF2-40B4-BE49-F238E27FC236}">
                <a16:creationId xmlns:a16="http://schemas.microsoft.com/office/drawing/2014/main" id="{4FE6A20C-36E4-4003-9A85-43A1F2A1B3B2}"/>
              </a:ext>
            </a:extLst>
          </p:cNvPr>
          <p:cNvGraphicFramePr>
            <a:graphicFrameLocks/>
          </p:cNvGraphicFramePr>
          <p:nvPr>
            <p:extLst>
              <p:ext uri="{D42A27DB-BD31-4B8C-83A1-F6EECF244321}">
                <p14:modId xmlns:p14="http://schemas.microsoft.com/office/powerpoint/2010/main" val="3352828105"/>
              </p:ext>
            </p:extLst>
          </p:nvPr>
        </p:nvGraphicFramePr>
        <p:xfrm>
          <a:off x="1790700" y="1438713"/>
          <a:ext cx="8458200" cy="4496936"/>
        </p:xfrm>
        <a:graphic>
          <a:graphicData uri="http://schemas.openxmlformats.org/drawingml/2006/table">
            <a:tbl>
              <a:tblPr firstRow="1" bandRow="1">
                <a:tableStyleId>{5C22544A-7EE6-4342-B048-85BDC9FD1C3A}</a:tableStyleId>
              </a:tblPr>
              <a:tblGrid>
                <a:gridCol w="1057275">
                  <a:extLst>
                    <a:ext uri="{9D8B030D-6E8A-4147-A177-3AD203B41FA5}">
                      <a16:colId xmlns:a16="http://schemas.microsoft.com/office/drawing/2014/main" val="3618365980"/>
                    </a:ext>
                  </a:extLst>
                </a:gridCol>
                <a:gridCol w="850900">
                  <a:extLst>
                    <a:ext uri="{9D8B030D-6E8A-4147-A177-3AD203B41FA5}">
                      <a16:colId xmlns:a16="http://schemas.microsoft.com/office/drawing/2014/main" val="272417622"/>
                    </a:ext>
                  </a:extLst>
                </a:gridCol>
                <a:gridCol w="1263650">
                  <a:extLst>
                    <a:ext uri="{9D8B030D-6E8A-4147-A177-3AD203B41FA5}">
                      <a16:colId xmlns:a16="http://schemas.microsoft.com/office/drawing/2014/main" val="1015821435"/>
                    </a:ext>
                  </a:extLst>
                </a:gridCol>
                <a:gridCol w="1057275">
                  <a:extLst>
                    <a:ext uri="{9D8B030D-6E8A-4147-A177-3AD203B41FA5}">
                      <a16:colId xmlns:a16="http://schemas.microsoft.com/office/drawing/2014/main" val="2286551118"/>
                    </a:ext>
                  </a:extLst>
                </a:gridCol>
                <a:gridCol w="1057275">
                  <a:extLst>
                    <a:ext uri="{9D8B030D-6E8A-4147-A177-3AD203B41FA5}">
                      <a16:colId xmlns:a16="http://schemas.microsoft.com/office/drawing/2014/main" val="1610831424"/>
                    </a:ext>
                  </a:extLst>
                </a:gridCol>
                <a:gridCol w="1057275">
                  <a:extLst>
                    <a:ext uri="{9D8B030D-6E8A-4147-A177-3AD203B41FA5}">
                      <a16:colId xmlns:a16="http://schemas.microsoft.com/office/drawing/2014/main" val="1733748141"/>
                    </a:ext>
                  </a:extLst>
                </a:gridCol>
                <a:gridCol w="1057275">
                  <a:extLst>
                    <a:ext uri="{9D8B030D-6E8A-4147-A177-3AD203B41FA5}">
                      <a16:colId xmlns:a16="http://schemas.microsoft.com/office/drawing/2014/main" val="173708240"/>
                    </a:ext>
                  </a:extLst>
                </a:gridCol>
                <a:gridCol w="1057275">
                  <a:extLst>
                    <a:ext uri="{9D8B030D-6E8A-4147-A177-3AD203B41FA5}">
                      <a16:colId xmlns:a16="http://schemas.microsoft.com/office/drawing/2014/main" val="2155483443"/>
                    </a:ext>
                  </a:extLst>
                </a:gridCol>
              </a:tblGrid>
              <a:tr h="1123375">
                <a:tc>
                  <a:txBody>
                    <a:bodyPr/>
                    <a:lstStyle/>
                    <a:p>
                      <a:pPr algn="ctr" fontAlgn="b"/>
                      <a:r>
                        <a:rPr lang="en-US" sz="1400" u="none" strike="noStrike" dirty="0">
                          <a:effectLst/>
                        </a:rPr>
                        <a:t>County100</a:t>
                      </a:r>
                      <a:endParaRPr lang="en-U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US Rank</a:t>
                      </a:r>
                      <a:endParaRPr lang="en-U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2019 Population Estimate</a:t>
                      </a:r>
                      <a:endParaRPr lang="en-U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Population Change </a:t>
                      </a:r>
                    </a:p>
                    <a:p>
                      <a:pPr algn="ctr" fontAlgn="b"/>
                      <a:r>
                        <a:rPr lang="en-US" sz="1400" u="none" strike="noStrike" dirty="0">
                          <a:effectLst/>
                        </a:rPr>
                        <a:t>2018-2019</a:t>
                      </a:r>
                      <a:endParaRPr lang="en-U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Percent Population</a:t>
                      </a:r>
                      <a:r>
                        <a:rPr lang="en-US" sz="1400" u="none" strike="noStrike" baseline="0" dirty="0">
                          <a:effectLst/>
                        </a:rPr>
                        <a:t> Change </a:t>
                      </a:r>
                    </a:p>
                    <a:p>
                      <a:pPr algn="ctr" fontAlgn="b"/>
                      <a:r>
                        <a:rPr lang="en-US" sz="1400" u="none" strike="noStrike" baseline="0" dirty="0">
                          <a:effectLst/>
                        </a:rPr>
                        <a:t>2018-2019</a:t>
                      </a:r>
                      <a:endParaRPr lang="en-U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Percent of Population</a:t>
                      </a:r>
                      <a:r>
                        <a:rPr lang="en-US" sz="1400" u="none" strike="noStrike" baseline="0" dirty="0">
                          <a:effectLst/>
                        </a:rPr>
                        <a:t> Change from Natural Increase</a:t>
                      </a:r>
                      <a:endParaRPr lang="en-U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Percent of Population Change from Domestic Migration</a:t>
                      </a:r>
                      <a:endParaRPr lang="en-U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Percent of Population Change from International Migration</a:t>
                      </a:r>
                      <a:endParaRPr lang="en-US" sz="1400" b="1" i="0" u="none" strike="noStrike" dirty="0">
                        <a:solidFill>
                          <a:schemeClr val="bg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48485120"/>
                  </a:ext>
                </a:extLst>
              </a:tr>
              <a:tr h="277365">
                <a:tc>
                  <a:txBody>
                    <a:bodyPr/>
                    <a:lstStyle/>
                    <a:p>
                      <a:pPr algn="ctr" fontAlgn="b"/>
                      <a:r>
                        <a:rPr lang="en-US" sz="1400" b="1" u="none" strike="noStrike" dirty="0">
                          <a:effectLst/>
                        </a:rPr>
                        <a:t>Kaufman</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b="1" i="0" u="none" strike="noStrike" dirty="0">
                          <a:solidFill>
                            <a:schemeClr val="dk1"/>
                          </a:solidFill>
                          <a:effectLst/>
                          <a:latin typeface="+mn-lt"/>
                        </a:rPr>
                        <a:t>2</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mn-lt"/>
                        </a:rPr>
                        <a:t>136,154</a:t>
                      </a:r>
                    </a:p>
                  </a:txBody>
                  <a:tcPr marL="6350" marR="6350" marT="6350" marB="0" anchor="b"/>
                </a:tc>
                <a:tc>
                  <a:txBody>
                    <a:bodyPr/>
                    <a:lstStyle/>
                    <a:p>
                      <a:pPr algn="r" fontAlgn="b"/>
                      <a:r>
                        <a:rPr lang="en-US" sz="1400" b="1" i="0" u="none" strike="noStrike" dirty="0">
                          <a:solidFill>
                            <a:srgbClr val="000000"/>
                          </a:solidFill>
                          <a:effectLst/>
                          <a:latin typeface="+mn-lt"/>
                        </a:rPr>
                        <a:t>7,875</a:t>
                      </a:r>
                    </a:p>
                  </a:txBody>
                  <a:tcPr marL="6350" marR="6350" marT="6350" marB="0" anchor="b"/>
                </a:tc>
                <a:tc>
                  <a:txBody>
                    <a:bodyPr/>
                    <a:lstStyle/>
                    <a:p>
                      <a:pPr algn="ctr" fontAlgn="b"/>
                      <a:r>
                        <a:rPr lang="en-US" sz="1400" b="1" i="0" u="none" strike="noStrike" dirty="0">
                          <a:solidFill>
                            <a:schemeClr val="dk1"/>
                          </a:solidFill>
                          <a:effectLst/>
                          <a:latin typeface="+mn-lt"/>
                        </a:rPr>
                        <a:t>6.1%</a:t>
                      </a:r>
                      <a:endParaRPr lang="en-US" sz="1400" b="1" i="0" u="none" strike="noStrike" dirty="0">
                        <a:solidFill>
                          <a:schemeClr val="tx2"/>
                        </a:solidFill>
                        <a:effectLst/>
                        <a:latin typeface="+mn-lt"/>
                      </a:endParaRPr>
                    </a:p>
                  </a:txBody>
                  <a:tcPr marL="9525" marR="9525" marT="9525" marB="0" anchor="b"/>
                </a:tc>
                <a:tc>
                  <a:txBody>
                    <a:bodyPr/>
                    <a:lstStyle/>
                    <a:p>
                      <a:pPr algn="r" fontAlgn="b"/>
                      <a:r>
                        <a:rPr lang="en-US" sz="1400" b="1" i="0" u="none" strike="noStrike" dirty="0">
                          <a:solidFill>
                            <a:srgbClr val="000000"/>
                          </a:solidFill>
                          <a:effectLst/>
                          <a:latin typeface="+mn-lt"/>
                        </a:rPr>
                        <a:t>9.4%</a:t>
                      </a:r>
                    </a:p>
                  </a:txBody>
                  <a:tcPr marL="6350" marR="6350" marT="6350" marB="0" anchor="b"/>
                </a:tc>
                <a:tc>
                  <a:txBody>
                    <a:bodyPr/>
                    <a:lstStyle/>
                    <a:p>
                      <a:pPr algn="r" fontAlgn="b"/>
                      <a:r>
                        <a:rPr lang="en-US" sz="1400" b="1" i="0" u="none" strike="noStrike" dirty="0">
                          <a:solidFill>
                            <a:srgbClr val="000000"/>
                          </a:solidFill>
                          <a:effectLst/>
                          <a:latin typeface="+mn-lt"/>
                        </a:rPr>
                        <a:t>90.5%</a:t>
                      </a:r>
                    </a:p>
                  </a:txBody>
                  <a:tcPr marL="6350" marR="6350" marT="6350" marB="0" anchor="b"/>
                </a:tc>
                <a:tc>
                  <a:txBody>
                    <a:bodyPr/>
                    <a:lstStyle/>
                    <a:p>
                      <a:pPr algn="r" fontAlgn="b"/>
                      <a:r>
                        <a:rPr lang="en-US" sz="1400" b="1" i="0" u="none" strike="noStrike" dirty="0">
                          <a:solidFill>
                            <a:srgbClr val="C00000"/>
                          </a:solidFill>
                          <a:effectLst/>
                          <a:latin typeface="+mn-lt"/>
                        </a:rPr>
                        <a:t>-0.1%</a:t>
                      </a:r>
                    </a:p>
                  </a:txBody>
                  <a:tcPr marL="6350" marR="6350" marT="6350" marB="0" anchor="b"/>
                </a:tc>
                <a:extLst>
                  <a:ext uri="{0D108BD9-81ED-4DB2-BD59-A6C34878D82A}">
                    <a16:rowId xmlns:a16="http://schemas.microsoft.com/office/drawing/2014/main" val="179818557"/>
                  </a:ext>
                </a:extLst>
              </a:tr>
              <a:tr h="240631">
                <a:tc>
                  <a:txBody>
                    <a:bodyPr/>
                    <a:lstStyle/>
                    <a:p>
                      <a:pPr algn="ctr" fontAlgn="b"/>
                      <a:r>
                        <a:rPr lang="en-US" sz="1400" u="none" strike="noStrike" dirty="0">
                          <a:effectLst/>
                        </a:rPr>
                        <a:t>Comal</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4</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a:solidFill>
                            <a:srgbClr val="000000"/>
                          </a:solidFill>
                          <a:effectLst/>
                          <a:latin typeface="+mn-lt"/>
                        </a:rPr>
                        <a:t>156,209</a:t>
                      </a:r>
                    </a:p>
                  </a:txBody>
                  <a:tcPr marL="6350" marR="6350" marT="6350" marB="0" anchor="b"/>
                </a:tc>
                <a:tc>
                  <a:txBody>
                    <a:bodyPr/>
                    <a:lstStyle/>
                    <a:p>
                      <a:pPr algn="r" fontAlgn="b"/>
                      <a:r>
                        <a:rPr lang="en-US" sz="1400" b="0" i="0" u="none" strike="noStrike" dirty="0">
                          <a:solidFill>
                            <a:srgbClr val="000000"/>
                          </a:solidFill>
                          <a:effectLst/>
                          <a:latin typeface="+mn-lt"/>
                        </a:rPr>
                        <a:t>8,068</a:t>
                      </a:r>
                    </a:p>
                  </a:txBody>
                  <a:tcPr marL="6350" marR="6350" marT="6350" marB="0" anchor="b"/>
                </a:tc>
                <a:tc>
                  <a:txBody>
                    <a:bodyPr/>
                    <a:lstStyle/>
                    <a:p>
                      <a:pPr algn="ctr" fontAlgn="b"/>
                      <a:r>
                        <a:rPr lang="en-US" sz="1400" b="0" i="0" u="none" strike="noStrike" dirty="0">
                          <a:solidFill>
                            <a:srgbClr val="000000"/>
                          </a:solidFill>
                          <a:effectLst/>
                          <a:latin typeface="+mn-lt"/>
                        </a:rPr>
                        <a:t>5.4%</a:t>
                      </a:r>
                    </a:p>
                  </a:txBody>
                  <a:tcPr marL="6350" marR="6350" marT="6350" marB="0" anchor="b"/>
                </a:tc>
                <a:tc>
                  <a:txBody>
                    <a:bodyPr/>
                    <a:lstStyle/>
                    <a:p>
                      <a:pPr algn="r" fontAlgn="b"/>
                      <a:r>
                        <a:rPr lang="en-US" sz="1400" b="0" i="0" u="none" strike="noStrike" dirty="0">
                          <a:solidFill>
                            <a:srgbClr val="000000"/>
                          </a:solidFill>
                          <a:effectLst/>
                          <a:latin typeface="+mn-lt"/>
                        </a:rPr>
                        <a:t>4.3%</a:t>
                      </a:r>
                    </a:p>
                  </a:txBody>
                  <a:tcPr marL="6350" marR="6350" marT="6350" marB="0" anchor="b"/>
                </a:tc>
                <a:tc>
                  <a:txBody>
                    <a:bodyPr/>
                    <a:lstStyle/>
                    <a:p>
                      <a:pPr algn="r" fontAlgn="b"/>
                      <a:r>
                        <a:rPr lang="en-US" sz="1400" b="0" i="0" u="none" strike="noStrike" dirty="0">
                          <a:solidFill>
                            <a:srgbClr val="000000"/>
                          </a:solidFill>
                          <a:effectLst/>
                          <a:latin typeface="+mn-lt"/>
                        </a:rPr>
                        <a:t>94.2%</a:t>
                      </a:r>
                    </a:p>
                  </a:txBody>
                  <a:tcPr marL="6350" marR="6350" marT="6350" marB="0" anchor="b"/>
                </a:tc>
                <a:tc>
                  <a:txBody>
                    <a:bodyPr/>
                    <a:lstStyle/>
                    <a:p>
                      <a:pPr algn="r" fontAlgn="b"/>
                      <a:r>
                        <a:rPr lang="en-US" sz="1400" b="0" i="0" u="none" strike="noStrike" dirty="0">
                          <a:solidFill>
                            <a:srgbClr val="000000"/>
                          </a:solidFill>
                          <a:effectLst/>
                          <a:latin typeface="+mn-lt"/>
                        </a:rPr>
                        <a:t>1.1%</a:t>
                      </a:r>
                    </a:p>
                  </a:txBody>
                  <a:tcPr marL="6350" marR="6350" marT="6350" marB="0" anchor="b"/>
                </a:tc>
                <a:extLst>
                  <a:ext uri="{0D108BD9-81ED-4DB2-BD59-A6C34878D82A}">
                    <a16:rowId xmlns:a16="http://schemas.microsoft.com/office/drawing/2014/main" val="2664998668"/>
                  </a:ext>
                </a:extLst>
              </a:tr>
              <a:tr h="224572">
                <a:tc>
                  <a:txBody>
                    <a:bodyPr/>
                    <a:lstStyle/>
                    <a:p>
                      <a:pPr algn="ctr" fontAlgn="b"/>
                      <a:r>
                        <a:rPr lang="en-US" sz="1400" b="1" u="none" strike="noStrike" dirty="0">
                          <a:effectLst/>
                        </a:rPr>
                        <a:t>Rockwall</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effectLst/>
                        </a:rPr>
                        <a:t>6</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mn-lt"/>
                        </a:rPr>
                        <a:t>104,915</a:t>
                      </a:r>
                    </a:p>
                  </a:txBody>
                  <a:tcPr marL="6350" marR="6350" marT="6350" marB="0" anchor="b"/>
                </a:tc>
                <a:tc>
                  <a:txBody>
                    <a:bodyPr/>
                    <a:lstStyle/>
                    <a:p>
                      <a:pPr algn="r" fontAlgn="b"/>
                      <a:r>
                        <a:rPr lang="en-US" sz="1400" b="1" i="0" u="none" strike="noStrike" dirty="0">
                          <a:solidFill>
                            <a:srgbClr val="000000"/>
                          </a:solidFill>
                          <a:effectLst/>
                          <a:latin typeface="+mn-lt"/>
                        </a:rPr>
                        <a:t>4,369</a:t>
                      </a:r>
                    </a:p>
                  </a:txBody>
                  <a:tcPr marL="6350" marR="6350" marT="6350" marB="0" anchor="b"/>
                </a:tc>
                <a:tc>
                  <a:txBody>
                    <a:bodyPr/>
                    <a:lstStyle/>
                    <a:p>
                      <a:pPr algn="ctr" fontAlgn="b"/>
                      <a:r>
                        <a:rPr lang="en-US" sz="1400" b="1" i="0" u="none" strike="noStrike" dirty="0">
                          <a:solidFill>
                            <a:srgbClr val="000000"/>
                          </a:solidFill>
                          <a:effectLst/>
                          <a:latin typeface="+mn-lt"/>
                        </a:rPr>
                        <a:t>4.3%</a:t>
                      </a:r>
                    </a:p>
                  </a:txBody>
                  <a:tcPr marL="6350" marR="6350" marT="6350" marB="0" anchor="b"/>
                </a:tc>
                <a:tc>
                  <a:txBody>
                    <a:bodyPr/>
                    <a:lstStyle/>
                    <a:p>
                      <a:pPr algn="r" fontAlgn="b"/>
                      <a:r>
                        <a:rPr lang="en-US" sz="1400" b="1" i="0" u="none" strike="noStrike" dirty="0">
                          <a:solidFill>
                            <a:srgbClr val="000000"/>
                          </a:solidFill>
                          <a:effectLst/>
                          <a:latin typeface="+mn-lt"/>
                        </a:rPr>
                        <a:t>9.8%</a:t>
                      </a:r>
                    </a:p>
                  </a:txBody>
                  <a:tcPr marL="6350" marR="6350" marT="6350" marB="0" anchor="b"/>
                </a:tc>
                <a:tc>
                  <a:txBody>
                    <a:bodyPr/>
                    <a:lstStyle/>
                    <a:p>
                      <a:pPr algn="r" fontAlgn="b"/>
                      <a:r>
                        <a:rPr lang="en-US" sz="1400" b="1" i="0" u="none" strike="noStrike" dirty="0">
                          <a:solidFill>
                            <a:srgbClr val="000000"/>
                          </a:solidFill>
                          <a:effectLst/>
                          <a:latin typeface="+mn-lt"/>
                        </a:rPr>
                        <a:t>88.6%</a:t>
                      </a:r>
                    </a:p>
                  </a:txBody>
                  <a:tcPr marL="6350" marR="6350" marT="6350" marB="0" anchor="b"/>
                </a:tc>
                <a:tc>
                  <a:txBody>
                    <a:bodyPr/>
                    <a:lstStyle/>
                    <a:p>
                      <a:pPr algn="r" fontAlgn="b"/>
                      <a:r>
                        <a:rPr lang="en-US" sz="1400" b="1" i="0" u="none" strike="noStrike" dirty="0">
                          <a:solidFill>
                            <a:srgbClr val="000000"/>
                          </a:solidFill>
                          <a:effectLst/>
                          <a:latin typeface="+mn-lt"/>
                        </a:rPr>
                        <a:t>1.5%</a:t>
                      </a:r>
                    </a:p>
                  </a:txBody>
                  <a:tcPr marL="6350" marR="6350" marT="6350" marB="0" anchor="b"/>
                </a:tc>
                <a:extLst>
                  <a:ext uri="{0D108BD9-81ED-4DB2-BD59-A6C34878D82A}">
                    <a16:rowId xmlns:a16="http://schemas.microsoft.com/office/drawing/2014/main" val="965111107"/>
                  </a:ext>
                </a:extLst>
              </a:tr>
              <a:tr h="232628">
                <a:tc>
                  <a:txBody>
                    <a:bodyPr/>
                    <a:lstStyle/>
                    <a:p>
                      <a:pPr algn="ctr" fontAlgn="b"/>
                      <a:r>
                        <a:rPr lang="en-US" sz="1400" u="none" strike="noStrike" dirty="0">
                          <a:effectLst/>
                        </a:rPr>
                        <a:t>Williamson</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b="0" i="0" u="none" strike="noStrike" dirty="0">
                          <a:solidFill>
                            <a:schemeClr val="dk1"/>
                          </a:solidFill>
                          <a:effectLst/>
                          <a:latin typeface="+mn-lt"/>
                        </a:rPr>
                        <a:t>9</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a:solidFill>
                            <a:srgbClr val="000000"/>
                          </a:solidFill>
                          <a:effectLst/>
                          <a:latin typeface="+mn-lt"/>
                        </a:rPr>
                        <a:t>590,551</a:t>
                      </a:r>
                    </a:p>
                  </a:txBody>
                  <a:tcPr marL="6350" marR="6350" marT="6350" marB="0" anchor="b"/>
                </a:tc>
                <a:tc>
                  <a:txBody>
                    <a:bodyPr/>
                    <a:lstStyle/>
                    <a:p>
                      <a:pPr algn="r" fontAlgn="b"/>
                      <a:r>
                        <a:rPr lang="en-US" sz="1400" b="0" i="0" u="none" strike="noStrike">
                          <a:solidFill>
                            <a:srgbClr val="000000"/>
                          </a:solidFill>
                          <a:effectLst/>
                          <a:latin typeface="+mn-lt"/>
                        </a:rPr>
                        <a:t>24,088</a:t>
                      </a:r>
                    </a:p>
                  </a:txBody>
                  <a:tcPr marL="6350" marR="6350" marT="6350" marB="0" anchor="b"/>
                </a:tc>
                <a:tc>
                  <a:txBody>
                    <a:bodyPr/>
                    <a:lstStyle/>
                    <a:p>
                      <a:pPr algn="ctr" fontAlgn="b"/>
                      <a:r>
                        <a:rPr lang="en-US" sz="1400" b="0" i="0" u="none" strike="noStrike" dirty="0">
                          <a:solidFill>
                            <a:srgbClr val="000000"/>
                          </a:solidFill>
                          <a:effectLst/>
                          <a:latin typeface="+mn-lt"/>
                        </a:rPr>
                        <a:t>4.3%</a:t>
                      </a:r>
                    </a:p>
                  </a:txBody>
                  <a:tcPr marL="6350" marR="6350" marT="6350" marB="0" anchor="b"/>
                </a:tc>
                <a:tc>
                  <a:txBody>
                    <a:bodyPr/>
                    <a:lstStyle/>
                    <a:p>
                      <a:pPr algn="r" fontAlgn="b"/>
                      <a:r>
                        <a:rPr lang="en-US" sz="1400" b="0" i="0" u="none" strike="noStrike" dirty="0">
                          <a:solidFill>
                            <a:srgbClr val="000000"/>
                          </a:solidFill>
                          <a:effectLst/>
                          <a:latin typeface="+mn-lt"/>
                        </a:rPr>
                        <a:t>15.3%</a:t>
                      </a:r>
                    </a:p>
                  </a:txBody>
                  <a:tcPr marL="6350" marR="6350" marT="6350" marB="0" anchor="b"/>
                </a:tc>
                <a:tc>
                  <a:txBody>
                    <a:bodyPr/>
                    <a:lstStyle/>
                    <a:p>
                      <a:pPr algn="r" fontAlgn="b"/>
                      <a:r>
                        <a:rPr lang="en-US" sz="1400" b="0" i="0" u="none" strike="noStrike" dirty="0">
                          <a:solidFill>
                            <a:srgbClr val="000000"/>
                          </a:solidFill>
                          <a:effectLst/>
                          <a:latin typeface="+mn-lt"/>
                        </a:rPr>
                        <a:t>81.0%</a:t>
                      </a:r>
                    </a:p>
                  </a:txBody>
                  <a:tcPr marL="6350" marR="6350" marT="6350" marB="0" anchor="b"/>
                </a:tc>
                <a:tc>
                  <a:txBody>
                    <a:bodyPr/>
                    <a:lstStyle/>
                    <a:p>
                      <a:pPr algn="r" fontAlgn="b"/>
                      <a:r>
                        <a:rPr lang="en-US" sz="1400" b="0" i="0" u="none" strike="noStrike" dirty="0">
                          <a:solidFill>
                            <a:srgbClr val="000000"/>
                          </a:solidFill>
                          <a:effectLst/>
                          <a:latin typeface="+mn-lt"/>
                        </a:rPr>
                        <a:t>3.3%</a:t>
                      </a:r>
                    </a:p>
                  </a:txBody>
                  <a:tcPr marL="6350" marR="6350" marT="6350" marB="0" anchor="b"/>
                </a:tc>
                <a:extLst>
                  <a:ext uri="{0D108BD9-81ED-4DB2-BD59-A6C34878D82A}">
                    <a16:rowId xmlns:a16="http://schemas.microsoft.com/office/drawing/2014/main" val="3757969331"/>
                  </a:ext>
                </a:extLst>
              </a:tr>
              <a:tr h="232628">
                <a:tc>
                  <a:txBody>
                    <a:bodyPr/>
                    <a:lstStyle/>
                    <a:p>
                      <a:pPr algn="ctr" fontAlgn="b"/>
                      <a:r>
                        <a:rPr lang="en-US" sz="1400" u="none" strike="noStrike">
                          <a:effectLst/>
                        </a:rPr>
                        <a:t>Kendall</a:t>
                      </a:r>
                      <a:endParaRPr lang="en-US" sz="1400" b="0" i="0" u="none" strike="noStrike">
                        <a:solidFill>
                          <a:schemeClr val="tx2"/>
                        </a:solidFill>
                        <a:effectLst/>
                        <a:latin typeface="Calibri" panose="020F0502020204030204" pitchFamily="34" charset="0"/>
                      </a:endParaRPr>
                    </a:p>
                  </a:txBody>
                  <a:tcPr marL="9525" marR="9525" marT="9525" marB="0" anchor="b"/>
                </a:tc>
                <a:tc>
                  <a:txBody>
                    <a:bodyPr/>
                    <a:lstStyle/>
                    <a:p>
                      <a:pPr algn="ctr" fontAlgn="b"/>
                      <a:r>
                        <a:rPr lang="en-US" sz="1400" b="0" i="0" u="none" strike="noStrike" dirty="0">
                          <a:solidFill>
                            <a:schemeClr val="dk1"/>
                          </a:solidFill>
                          <a:effectLst/>
                          <a:latin typeface="+mn-lt"/>
                        </a:rPr>
                        <a:t>14</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a:solidFill>
                            <a:srgbClr val="000000"/>
                          </a:solidFill>
                          <a:effectLst/>
                          <a:latin typeface="+mn-lt"/>
                        </a:rPr>
                        <a:t>47,431</a:t>
                      </a:r>
                    </a:p>
                  </a:txBody>
                  <a:tcPr marL="6350" marR="6350" marT="6350" marB="0" anchor="b"/>
                </a:tc>
                <a:tc>
                  <a:txBody>
                    <a:bodyPr/>
                    <a:lstStyle/>
                    <a:p>
                      <a:pPr algn="r" fontAlgn="b"/>
                      <a:r>
                        <a:rPr lang="en-US" sz="1400" b="0" i="0" u="none" strike="noStrike" dirty="0">
                          <a:solidFill>
                            <a:srgbClr val="000000"/>
                          </a:solidFill>
                          <a:effectLst/>
                          <a:latin typeface="+mn-lt"/>
                        </a:rPr>
                        <a:t>1,828</a:t>
                      </a:r>
                    </a:p>
                  </a:txBody>
                  <a:tcPr marL="6350" marR="6350" marT="6350" marB="0" anchor="b"/>
                </a:tc>
                <a:tc>
                  <a:txBody>
                    <a:bodyPr/>
                    <a:lstStyle/>
                    <a:p>
                      <a:pPr algn="ctr" fontAlgn="b"/>
                      <a:r>
                        <a:rPr lang="en-US" sz="1400" b="0" i="0" u="none" strike="noStrike" dirty="0">
                          <a:solidFill>
                            <a:srgbClr val="000000"/>
                          </a:solidFill>
                          <a:effectLst/>
                          <a:latin typeface="+mn-lt"/>
                        </a:rPr>
                        <a:t>4.0%</a:t>
                      </a:r>
                    </a:p>
                  </a:txBody>
                  <a:tcPr marL="6350" marR="6350" marT="6350" marB="0" anchor="b"/>
                </a:tc>
                <a:tc>
                  <a:txBody>
                    <a:bodyPr/>
                    <a:lstStyle/>
                    <a:p>
                      <a:pPr algn="r" fontAlgn="b"/>
                      <a:r>
                        <a:rPr lang="en-US" sz="1400" b="0" i="0" u="none" strike="noStrike" dirty="0">
                          <a:solidFill>
                            <a:srgbClr val="000000"/>
                          </a:solidFill>
                          <a:effectLst/>
                          <a:latin typeface="+mn-lt"/>
                        </a:rPr>
                        <a:t>0.6%</a:t>
                      </a:r>
                    </a:p>
                  </a:txBody>
                  <a:tcPr marL="6350" marR="6350" marT="6350" marB="0" anchor="b"/>
                </a:tc>
                <a:tc>
                  <a:txBody>
                    <a:bodyPr/>
                    <a:lstStyle/>
                    <a:p>
                      <a:pPr algn="r" fontAlgn="b"/>
                      <a:r>
                        <a:rPr lang="en-US" sz="1400" b="0" i="0" u="none" strike="noStrike" dirty="0">
                          <a:solidFill>
                            <a:srgbClr val="000000"/>
                          </a:solidFill>
                          <a:effectLst/>
                          <a:latin typeface="+mn-lt"/>
                        </a:rPr>
                        <a:t>97.9%</a:t>
                      </a:r>
                    </a:p>
                  </a:txBody>
                  <a:tcPr marL="6350" marR="6350" marT="6350" marB="0" anchor="b"/>
                </a:tc>
                <a:tc>
                  <a:txBody>
                    <a:bodyPr/>
                    <a:lstStyle/>
                    <a:p>
                      <a:pPr algn="r" fontAlgn="b"/>
                      <a:r>
                        <a:rPr lang="en-US" sz="1400" b="0" i="0" u="none" strike="noStrike" dirty="0">
                          <a:solidFill>
                            <a:srgbClr val="000000"/>
                          </a:solidFill>
                          <a:effectLst/>
                          <a:latin typeface="+mn-lt"/>
                        </a:rPr>
                        <a:t>1.5%</a:t>
                      </a:r>
                    </a:p>
                  </a:txBody>
                  <a:tcPr marL="6350" marR="6350" marT="6350" marB="0" anchor="b"/>
                </a:tc>
                <a:extLst>
                  <a:ext uri="{0D108BD9-81ED-4DB2-BD59-A6C34878D82A}">
                    <a16:rowId xmlns:a16="http://schemas.microsoft.com/office/drawing/2014/main" val="106070291"/>
                  </a:ext>
                </a:extLst>
              </a:tr>
              <a:tr h="232628">
                <a:tc>
                  <a:txBody>
                    <a:bodyPr/>
                    <a:lstStyle/>
                    <a:p>
                      <a:pPr algn="ctr" fontAlgn="b"/>
                      <a:r>
                        <a:rPr lang="en-US" sz="1400" u="none" strike="noStrike" dirty="0">
                          <a:effectLst/>
                        </a:rPr>
                        <a:t>Andrews</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18</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a:solidFill>
                            <a:srgbClr val="000000"/>
                          </a:solidFill>
                          <a:effectLst/>
                          <a:latin typeface="+mn-lt"/>
                        </a:rPr>
                        <a:t>18,705</a:t>
                      </a:r>
                    </a:p>
                  </a:txBody>
                  <a:tcPr marL="6350" marR="6350" marT="6350" marB="0" anchor="b"/>
                </a:tc>
                <a:tc>
                  <a:txBody>
                    <a:bodyPr/>
                    <a:lstStyle/>
                    <a:p>
                      <a:pPr algn="r" fontAlgn="b"/>
                      <a:r>
                        <a:rPr lang="en-US" sz="1400" b="0" i="0" u="none" strike="noStrike">
                          <a:solidFill>
                            <a:srgbClr val="000000"/>
                          </a:solidFill>
                          <a:effectLst/>
                          <a:latin typeface="+mn-lt"/>
                        </a:rPr>
                        <a:t>694</a:t>
                      </a:r>
                    </a:p>
                  </a:txBody>
                  <a:tcPr marL="6350" marR="6350" marT="6350" marB="0" anchor="b"/>
                </a:tc>
                <a:tc>
                  <a:txBody>
                    <a:bodyPr/>
                    <a:lstStyle/>
                    <a:p>
                      <a:pPr algn="ctr" fontAlgn="b"/>
                      <a:r>
                        <a:rPr lang="en-US" sz="1400" b="0" i="0" u="none" strike="noStrike" dirty="0">
                          <a:solidFill>
                            <a:srgbClr val="000000"/>
                          </a:solidFill>
                          <a:effectLst/>
                          <a:latin typeface="+mn-lt"/>
                        </a:rPr>
                        <a:t>3.9%</a:t>
                      </a:r>
                    </a:p>
                  </a:txBody>
                  <a:tcPr marL="6350" marR="6350" marT="6350" marB="0" anchor="b"/>
                </a:tc>
                <a:tc>
                  <a:txBody>
                    <a:bodyPr/>
                    <a:lstStyle/>
                    <a:p>
                      <a:pPr algn="r" fontAlgn="b"/>
                      <a:r>
                        <a:rPr lang="en-US" sz="1400" b="0" i="0" u="none" strike="noStrike" dirty="0">
                          <a:solidFill>
                            <a:srgbClr val="000000"/>
                          </a:solidFill>
                          <a:effectLst/>
                          <a:latin typeface="+mn-lt"/>
                        </a:rPr>
                        <a:t>14.0%</a:t>
                      </a:r>
                    </a:p>
                  </a:txBody>
                  <a:tcPr marL="6350" marR="6350" marT="6350" marB="0" anchor="b"/>
                </a:tc>
                <a:tc>
                  <a:txBody>
                    <a:bodyPr/>
                    <a:lstStyle/>
                    <a:p>
                      <a:pPr algn="r" fontAlgn="b"/>
                      <a:r>
                        <a:rPr lang="en-US" sz="1400" b="0" i="0" u="none" strike="noStrike" dirty="0">
                          <a:solidFill>
                            <a:srgbClr val="000000"/>
                          </a:solidFill>
                          <a:effectLst/>
                          <a:latin typeface="+mn-lt"/>
                        </a:rPr>
                        <a:t>84.0%</a:t>
                      </a:r>
                    </a:p>
                  </a:txBody>
                  <a:tcPr marL="6350" marR="6350" marT="6350" marB="0" anchor="b"/>
                </a:tc>
                <a:tc>
                  <a:txBody>
                    <a:bodyPr/>
                    <a:lstStyle/>
                    <a:p>
                      <a:pPr algn="r" fontAlgn="b"/>
                      <a:r>
                        <a:rPr lang="en-US" sz="1400" b="0" i="0" u="none" strike="noStrike" dirty="0">
                          <a:solidFill>
                            <a:srgbClr val="000000"/>
                          </a:solidFill>
                          <a:effectLst/>
                          <a:latin typeface="+mn-lt"/>
                        </a:rPr>
                        <a:t>2.0%</a:t>
                      </a:r>
                    </a:p>
                  </a:txBody>
                  <a:tcPr marL="6350" marR="6350" marT="6350" marB="0" anchor="b"/>
                </a:tc>
                <a:extLst>
                  <a:ext uri="{0D108BD9-81ED-4DB2-BD59-A6C34878D82A}">
                    <a16:rowId xmlns:a16="http://schemas.microsoft.com/office/drawing/2014/main" val="4226570209"/>
                  </a:ext>
                </a:extLst>
              </a:tr>
              <a:tr h="232628">
                <a:tc>
                  <a:txBody>
                    <a:bodyPr/>
                    <a:lstStyle/>
                    <a:p>
                      <a:pPr algn="ctr" fontAlgn="b"/>
                      <a:r>
                        <a:rPr lang="en-US" sz="1400" u="none" strike="noStrike" dirty="0">
                          <a:effectLst/>
                        </a:rPr>
                        <a:t>Chambers</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20</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a:solidFill>
                            <a:srgbClr val="000000"/>
                          </a:solidFill>
                          <a:effectLst/>
                          <a:latin typeface="+mn-lt"/>
                        </a:rPr>
                        <a:t>43,837</a:t>
                      </a:r>
                    </a:p>
                  </a:txBody>
                  <a:tcPr marL="6350" marR="6350" marT="6350" marB="0" anchor="b"/>
                </a:tc>
                <a:tc>
                  <a:txBody>
                    <a:bodyPr/>
                    <a:lstStyle/>
                    <a:p>
                      <a:pPr algn="r" fontAlgn="b"/>
                      <a:r>
                        <a:rPr lang="en-US" sz="1400" b="0" i="0" u="none" strike="noStrike">
                          <a:solidFill>
                            <a:srgbClr val="000000"/>
                          </a:solidFill>
                          <a:effectLst/>
                          <a:latin typeface="+mn-lt"/>
                        </a:rPr>
                        <a:t>1,610</a:t>
                      </a:r>
                    </a:p>
                  </a:txBody>
                  <a:tcPr marL="6350" marR="6350" marT="6350" marB="0" anchor="b"/>
                </a:tc>
                <a:tc>
                  <a:txBody>
                    <a:bodyPr/>
                    <a:lstStyle/>
                    <a:p>
                      <a:pPr algn="ctr" fontAlgn="b"/>
                      <a:r>
                        <a:rPr lang="en-US" sz="1400" b="0" i="0" u="none" strike="noStrike" dirty="0">
                          <a:solidFill>
                            <a:srgbClr val="000000"/>
                          </a:solidFill>
                          <a:effectLst/>
                          <a:latin typeface="+mn-lt"/>
                        </a:rPr>
                        <a:t>3.8%</a:t>
                      </a:r>
                    </a:p>
                  </a:txBody>
                  <a:tcPr marL="6350" marR="6350" marT="6350" marB="0" anchor="b"/>
                </a:tc>
                <a:tc>
                  <a:txBody>
                    <a:bodyPr/>
                    <a:lstStyle/>
                    <a:p>
                      <a:pPr algn="r" fontAlgn="b"/>
                      <a:r>
                        <a:rPr lang="en-US" sz="1400" b="0" i="0" u="none" strike="noStrike" dirty="0">
                          <a:solidFill>
                            <a:srgbClr val="000000"/>
                          </a:solidFill>
                          <a:effectLst/>
                          <a:latin typeface="+mn-lt"/>
                        </a:rPr>
                        <a:t>17.8%</a:t>
                      </a:r>
                    </a:p>
                  </a:txBody>
                  <a:tcPr marL="6350" marR="6350" marT="6350" marB="0" anchor="b"/>
                </a:tc>
                <a:tc>
                  <a:txBody>
                    <a:bodyPr/>
                    <a:lstStyle/>
                    <a:p>
                      <a:pPr algn="r" fontAlgn="b"/>
                      <a:r>
                        <a:rPr lang="en-US" sz="1400" b="0" i="0" u="none" strike="noStrike" dirty="0">
                          <a:solidFill>
                            <a:srgbClr val="000000"/>
                          </a:solidFill>
                          <a:effectLst/>
                          <a:latin typeface="+mn-lt"/>
                        </a:rPr>
                        <a:t>80.1%</a:t>
                      </a:r>
                    </a:p>
                  </a:txBody>
                  <a:tcPr marL="6350" marR="6350" marT="6350" marB="0" anchor="b"/>
                </a:tc>
                <a:tc>
                  <a:txBody>
                    <a:bodyPr/>
                    <a:lstStyle/>
                    <a:p>
                      <a:pPr algn="r" fontAlgn="b"/>
                      <a:r>
                        <a:rPr lang="en-US" sz="1400" b="0" i="0" u="none" strike="noStrike" dirty="0">
                          <a:solidFill>
                            <a:srgbClr val="000000"/>
                          </a:solidFill>
                          <a:effectLst/>
                          <a:latin typeface="+mn-lt"/>
                        </a:rPr>
                        <a:t>2.2%</a:t>
                      </a:r>
                    </a:p>
                  </a:txBody>
                  <a:tcPr marL="6350" marR="6350" marT="6350" marB="0" anchor="b"/>
                </a:tc>
                <a:extLst>
                  <a:ext uri="{0D108BD9-81ED-4DB2-BD59-A6C34878D82A}">
                    <a16:rowId xmlns:a16="http://schemas.microsoft.com/office/drawing/2014/main" val="103439868"/>
                  </a:ext>
                </a:extLst>
              </a:tr>
              <a:tr h="232628">
                <a:tc>
                  <a:txBody>
                    <a:bodyPr/>
                    <a:lstStyle/>
                    <a:p>
                      <a:pPr algn="ctr" fontAlgn="b"/>
                      <a:r>
                        <a:rPr lang="en-US" sz="1400" b="1" u="none" strike="noStrike" dirty="0">
                          <a:effectLst/>
                        </a:rPr>
                        <a:t>Parker</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b="1" i="0" u="none" strike="noStrike" dirty="0">
                          <a:solidFill>
                            <a:schemeClr val="dk1"/>
                          </a:solidFill>
                          <a:effectLst/>
                          <a:latin typeface="+mn-lt"/>
                        </a:rPr>
                        <a:t>25</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mn-lt"/>
                        </a:rPr>
                        <a:t>142,878</a:t>
                      </a:r>
                    </a:p>
                  </a:txBody>
                  <a:tcPr marL="6350" marR="6350" marT="6350" marB="0" anchor="b"/>
                </a:tc>
                <a:tc>
                  <a:txBody>
                    <a:bodyPr/>
                    <a:lstStyle/>
                    <a:p>
                      <a:pPr algn="r" fontAlgn="b"/>
                      <a:r>
                        <a:rPr lang="en-US" sz="1400" b="1" i="0" u="none" strike="noStrike" dirty="0">
                          <a:solidFill>
                            <a:srgbClr val="000000"/>
                          </a:solidFill>
                          <a:effectLst/>
                          <a:latin typeface="+mn-lt"/>
                        </a:rPr>
                        <a:t>4,808</a:t>
                      </a:r>
                    </a:p>
                  </a:txBody>
                  <a:tcPr marL="6350" marR="6350" marT="6350" marB="0" anchor="b"/>
                </a:tc>
                <a:tc>
                  <a:txBody>
                    <a:bodyPr/>
                    <a:lstStyle/>
                    <a:p>
                      <a:pPr algn="ctr" fontAlgn="b"/>
                      <a:r>
                        <a:rPr lang="en-US" sz="1400" b="1" i="0" u="none" strike="noStrike" dirty="0">
                          <a:solidFill>
                            <a:srgbClr val="000000"/>
                          </a:solidFill>
                          <a:effectLst/>
                          <a:latin typeface="+mn-lt"/>
                        </a:rPr>
                        <a:t>3.5%</a:t>
                      </a:r>
                    </a:p>
                  </a:txBody>
                  <a:tcPr marL="6350" marR="6350" marT="6350" marB="0" anchor="b"/>
                </a:tc>
                <a:tc>
                  <a:txBody>
                    <a:bodyPr/>
                    <a:lstStyle/>
                    <a:p>
                      <a:pPr algn="r" fontAlgn="b"/>
                      <a:r>
                        <a:rPr lang="en-US" sz="1400" b="1" i="0" u="none" strike="noStrike" dirty="0">
                          <a:solidFill>
                            <a:srgbClr val="000000"/>
                          </a:solidFill>
                          <a:effectLst/>
                          <a:latin typeface="+mn-lt"/>
                        </a:rPr>
                        <a:t>8.2%</a:t>
                      </a:r>
                    </a:p>
                  </a:txBody>
                  <a:tcPr marL="6350" marR="6350" marT="6350" marB="0" anchor="b"/>
                </a:tc>
                <a:tc>
                  <a:txBody>
                    <a:bodyPr/>
                    <a:lstStyle/>
                    <a:p>
                      <a:pPr algn="r" fontAlgn="b"/>
                      <a:r>
                        <a:rPr lang="en-US" sz="1400" b="1" i="0" u="none" strike="noStrike" dirty="0">
                          <a:solidFill>
                            <a:srgbClr val="000000"/>
                          </a:solidFill>
                          <a:effectLst/>
                          <a:latin typeface="+mn-lt"/>
                        </a:rPr>
                        <a:t>90.9%</a:t>
                      </a:r>
                    </a:p>
                  </a:txBody>
                  <a:tcPr marL="6350" marR="6350" marT="6350" marB="0" anchor="b"/>
                </a:tc>
                <a:tc>
                  <a:txBody>
                    <a:bodyPr/>
                    <a:lstStyle/>
                    <a:p>
                      <a:pPr algn="r" fontAlgn="b"/>
                      <a:r>
                        <a:rPr lang="en-US" sz="1400" b="1" i="0" u="none" strike="noStrike" dirty="0">
                          <a:solidFill>
                            <a:srgbClr val="000000"/>
                          </a:solidFill>
                          <a:effectLst/>
                          <a:latin typeface="+mn-lt"/>
                        </a:rPr>
                        <a:t>0.7%</a:t>
                      </a:r>
                    </a:p>
                  </a:txBody>
                  <a:tcPr marL="6350" marR="6350" marT="6350" marB="0" anchor="b"/>
                </a:tc>
                <a:extLst>
                  <a:ext uri="{0D108BD9-81ED-4DB2-BD59-A6C34878D82A}">
                    <a16:rowId xmlns:a16="http://schemas.microsoft.com/office/drawing/2014/main" val="275767631"/>
                  </a:ext>
                </a:extLst>
              </a:tr>
              <a:tr h="232628">
                <a:tc>
                  <a:txBody>
                    <a:bodyPr/>
                    <a:lstStyle/>
                    <a:p>
                      <a:pPr algn="ctr" fontAlgn="b"/>
                      <a:r>
                        <a:rPr lang="en-US" sz="1400" u="none" strike="noStrike" dirty="0">
                          <a:effectLst/>
                        </a:rPr>
                        <a:t>Hays</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28</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a:solidFill>
                            <a:srgbClr val="000000"/>
                          </a:solidFill>
                          <a:effectLst/>
                          <a:latin typeface="+mn-lt"/>
                        </a:rPr>
                        <a:t>230,191</a:t>
                      </a:r>
                    </a:p>
                  </a:txBody>
                  <a:tcPr marL="6350" marR="6350" marT="6350" marB="0" anchor="b"/>
                </a:tc>
                <a:tc>
                  <a:txBody>
                    <a:bodyPr/>
                    <a:lstStyle/>
                    <a:p>
                      <a:pPr algn="r" fontAlgn="b"/>
                      <a:r>
                        <a:rPr lang="en-US" sz="1400" b="0" i="0" u="none" strike="noStrike">
                          <a:solidFill>
                            <a:srgbClr val="000000"/>
                          </a:solidFill>
                          <a:effectLst/>
                          <a:latin typeface="+mn-lt"/>
                        </a:rPr>
                        <a:t>7,485</a:t>
                      </a:r>
                    </a:p>
                  </a:txBody>
                  <a:tcPr marL="6350" marR="6350" marT="6350" marB="0" anchor="b"/>
                </a:tc>
                <a:tc>
                  <a:txBody>
                    <a:bodyPr/>
                    <a:lstStyle/>
                    <a:p>
                      <a:pPr algn="ctr" fontAlgn="b"/>
                      <a:r>
                        <a:rPr lang="en-US" sz="1400" b="0" i="0" u="none" strike="noStrike" dirty="0">
                          <a:solidFill>
                            <a:srgbClr val="000000"/>
                          </a:solidFill>
                          <a:effectLst/>
                          <a:latin typeface="+mn-lt"/>
                        </a:rPr>
                        <a:t>3.4%</a:t>
                      </a:r>
                    </a:p>
                  </a:txBody>
                  <a:tcPr marL="6350" marR="6350" marT="6350" marB="0" anchor="b"/>
                </a:tc>
                <a:tc>
                  <a:txBody>
                    <a:bodyPr/>
                    <a:lstStyle/>
                    <a:p>
                      <a:pPr algn="r" fontAlgn="b"/>
                      <a:r>
                        <a:rPr lang="en-US" sz="1400" b="0" i="0" u="none" strike="noStrike" dirty="0">
                          <a:solidFill>
                            <a:srgbClr val="000000"/>
                          </a:solidFill>
                          <a:effectLst/>
                          <a:latin typeface="+mn-lt"/>
                        </a:rPr>
                        <a:t>19.9%</a:t>
                      </a:r>
                    </a:p>
                  </a:txBody>
                  <a:tcPr marL="6350" marR="6350" marT="6350" marB="0" anchor="b"/>
                </a:tc>
                <a:tc>
                  <a:txBody>
                    <a:bodyPr/>
                    <a:lstStyle/>
                    <a:p>
                      <a:pPr algn="r" fontAlgn="b"/>
                      <a:r>
                        <a:rPr lang="en-US" sz="1400" b="0" i="0" u="none" strike="noStrike" dirty="0">
                          <a:solidFill>
                            <a:srgbClr val="000000"/>
                          </a:solidFill>
                          <a:effectLst/>
                          <a:latin typeface="+mn-lt"/>
                        </a:rPr>
                        <a:t>76.8%</a:t>
                      </a:r>
                    </a:p>
                  </a:txBody>
                  <a:tcPr marL="6350" marR="6350" marT="6350" marB="0" anchor="b"/>
                </a:tc>
                <a:tc>
                  <a:txBody>
                    <a:bodyPr/>
                    <a:lstStyle/>
                    <a:p>
                      <a:pPr algn="r" fontAlgn="b"/>
                      <a:r>
                        <a:rPr lang="en-US" sz="1400" b="0" i="0" u="none" strike="noStrike" dirty="0">
                          <a:solidFill>
                            <a:srgbClr val="000000"/>
                          </a:solidFill>
                          <a:effectLst/>
                          <a:latin typeface="+mn-lt"/>
                        </a:rPr>
                        <a:t>2.8%</a:t>
                      </a:r>
                    </a:p>
                  </a:txBody>
                  <a:tcPr marL="6350" marR="6350" marT="6350" marB="0" anchor="b"/>
                </a:tc>
                <a:extLst>
                  <a:ext uri="{0D108BD9-81ED-4DB2-BD59-A6C34878D82A}">
                    <a16:rowId xmlns:a16="http://schemas.microsoft.com/office/drawing/2014/main" val="2049704231"/>
                  </a:ext>
                </a:extLst>
              </a:tr>
              <a:tr h="304713">
                <a:tc>
                  <a:txBody>
                    <a:bodyPr/>
                    <a:lstStyle/>
                    <a:p>
                      <a:pPr algn="ctr" fontAlgn="b"/>
                      <a:r>
                        <a:rPr lang="en-US" sz="1400" b="1" u="none" strike="noStrike" dirty="0">
                          <a:effectLst/>
                        </a:rPr>
                        <a:t>Denton</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effectLst/>
                        </a:rPr>
                        <a:t>32</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mn-lt"/>
                        </a:rPr>
                        <a:t>887,207</a:t>
                      </a:r>
                    </a:p>
                  </a:txBody>
                  <a:tcPr marL="6350" marR="6350" marT="6350" marB="0" anchor="b"/>
                </a:tc>
                <a:tc>
                  <a:txBody>
                    <a:bodyPr/>
                    <a:lstStyle/>
                    <a:p>
                      <a:pPr algn="r" fontAlgn="b"/>
                      <a:r>
                        <a:rPr lang="en-US" sz="1400" b="1" i="0" u="none" strike="noStrike" dirty="0">
                          <a:solidFill>
                            <a:srgbClr val="000000"/>
                          </a:solidFill>
                          <a:effectLst/>
                          <a:latin typeface="+mn-lt"/>
                        </a:rPr>
                        <a:t>28,466</a:t>
                      </a:r>
                    </a:p>
                  </a:txBody>
                  <a:tcPr marL="6350" marR="6350" marT="6350" marB="0" anchor="b"/>
                </a:tc>
                <a:tc>
                  <a:txBody>
                    <a:bodyPr/>
                    <a:lstStyle/>
                    <a:p>
                      <a:pPr algn="ctr" fontAlgn="b"/>
                      <a:r>
                        <a:rPr lang="en-US" sz="1400" b="1" i="0" u="none" strike="noStrike" dirty="0">
                          <a:solidFill>
                            <a:srgbClr val="000000"/>
                          </a:solidFill>
                          <a:effectLst/>
                          <a:latin typeface="+mn-lt"/>
                        </a:rPr>
                        <a:t>3.3%</a:t>
                      </a:r>
                    </a:p>
                  </a:txBody>
                  <a:tcPr marL="6350" marR="6350" marT="6350" marB="0" anchor="b"/>
                </a:tc>
                <a:tc>
                  <a:txBody>
                    <a:bodyPr/>
                    <a:lstStyle/>
                    <a:p>
                      <a:pPr algn="r" fontAlgn="b"/>
                      <a:r>
                        <a:rPr lang="en-US" sz="1400" b="1" i="0" u="none" strike="noStrike" dirty="0">
                          <a:solidFill>
                            <a:srgbClr val="000000"/>
                          </a:solidFill>
                          <a:effectLst/>
                          <a:latin typeface="+mn-lt"/>
                        </a:rPr>
                        <a:t>19.8%</a:t>
                      </a:r>
                    </a:p>
                  </a:txBody>
                  <a:tcPr marL="6350" marR="6350" marT="6350" marB="0" anchor="b"/>
                </a:tc>
                <a:tc>
                  <a:txBody>
                    <a:bodyPr/>
                    <a:lstStyle/>
                    <a:p>
                      <a:pPr algn="r" fontAlgn="b"/>
                      <a:r>
                        <a:rPr lang="en-US" sz="1400" b="1" i="0" u="none" strike="noStrike" dirty="0">
                          <a:solidFill>
                            <a:srgbClr val="000000"/>
                          </a:solidFill>
                          <a:effectLst/>
                          <a:latin typeface="+mn-lt"/>
                        </a:rPr>
                        <a:t>74.0%</a:t>
                      </a:r>
                    </a:p>
                  </a:txBody>
                  <a:tcPr marL="6350" marR="6350" marT="6350" marB="0" anchor="b"/>
                </a:tc>
                <a:tc>
                  <a:txBody>
                    <a:bodyPr/>
                    <a:lstStyle/>
                    <a:p>
                      <a:pPr algn="r" fontAlgn="b"/>
                      <a:r>
                        <a:rPr lang="en-US" sz="1400" b="1" i="0" u="none" strike="noStrike" dirty="0">
                          <a:solidFill>
                            <a:srgbClr val="000000"/>
                          </a:solidFill>
                          <a:effectLst/>
                          <a:latin typeface="+mn-lt"/>
                        </a:rPr>
                        <a:t>5.8%</a:t>
                      </a:r>
                    </a:p>
                  </a:txBody>
                  <a:tcPr marL="6350" marR="6350" marT="6350" marB="0" anchor="b"/>
                </a:tc>
                <a:extLst>
                  <a:ext uri="{0D108BD9-81ED-4DB2-BD59-A6C34878D82A}">
                    <a16:rowId xmlns:a16="http://schemas.microsoft.com/office/drawing/2014/main" val="1865485350"/>
                  </a:ext>
                </a:extLst>
              </a:tr>
              <a:tr h="232628">
                <a:tc>
                  <a:txBody>
                    <a:bodyPr/>
                    <a:lstStyle/>
                    <a:p>
                      <a:pPr algn="ctr" fontAlgn="b"/>
                      <a:r>
                        <a:rPr lang="en-US" sz="1400" b="1" u="none" strike="noStrike" dirty="0">
                          <a:effectLst/>
                        </a:rPr>
                        <a:t>Ellis</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effectLst/>
                        </a:rPr>
                        <a:t>34</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mn-lt"/>
                        </a:rPr>
                        <a:t>184,826</a:t>
                      </a:r>
                    </a:p>
                  </a:txBody>
                  <a:tcPr marL="6350" marR="6350" marT="6350" marB="0" anchor="b"/>
                </a:tc>
                <a:tc>
                  <a:txBody>
                    <a:bodyPr/>
                    <a:lstStyle/>
                    <a:p>
                      <a:pPr algn="r" fontAlgn="b"/>
                      <a:r>
                        <a:rPr lang="en-US" sz="1400" b="1" i="0" u="none" strike="noStrike" dirty="0">
                          <a:solidFill>
                            <a:srgbClr val="000000"/>
                          </a:solidFill>
                          <a:effectLst/>
                          <a:latin typeface="+mn-lt"/>
                        </a:rPr>
                        <a:t>5,820</a:t>
                      </a:r>
                    </a:p>
                  </a:txBody>
                  <a:tcPr marL="6350" marR="6350" marT="6350" marB="0" anchor="b"/>
                </a:tc>
                <a:tc>
                  <a:txBody>
                    <a:bodyPr/>
                    <a:lstStyle/>
                    <a:p>
                      <a:pPr algn="ctr" fontAlgn="b"/>
                      <a:r>
                        <a:rPr lang="en-US" sz="1400" b="1" i="0" u="none" strike="noStrike" dirty="0">
                          <a:solidFill>
                            <a:srgbClr val="000000"/>
                          </a:solidFill>
                          <a:effectLst/>
                          <a:latin typeface="+mn-lt"/>
                        </a:rPr>
                        <a:t>3.3%</a:t>
                      </a:r>
                    </a:p>
                  </a:txBody>
                  <a:tcPr marL="6350" marR="6350" marT="6350" marB="0" anchor="b"/>
                </a:tc>
                <a:tc>
                  <a:txBody>
                    <a:bodyPr/>
                    <a:lstStyle/>
                    <a:p>
                      <a:pPr algn="r" fontAlgn="b"/>
                      <a:r>
                        <a:rPr lang="en-US" sz="1400" b="1" i="0" u="none" strike="noStrike" dirty="0">
                          <a:solidFill>
                            <a:srgbClr val="000000"/>
                          </a:solidFill>
                          <a:effectLst/>
                          <a:latin typeface="+mn-lt"/>
                        </a:rPr>
                        <a:t>16.0%</a:t>
                      </a:r>
                    </a:p>
                  </a:txBody>
                  <a:tcPr marL="6350" marR="6350" marT="6350" marB="0" anchor="b"/>
                </a:tc>
                <a:tc>
                  <a:txBody>
                    <a:bodyPr/>
                    <a:lstStyle/>
                    <a:p>
                      <a:pPr algn="r" fontAlgn="b"/>
                      <a:r>
                        <a:rPr lang="en-US" sz="1400" b="1" i="0" u="none" strike="noStrike" dirty="0">
                          <a:solidFill>
                            <a:srgbClr val="000000"/>
                          </a:solidFill>
                          <a:effectLst/>
                          <a:latin typeface="+mn-lt"/>
                        </a:rPr>
                        <a:t>83.2%</a:t>
                      </a:r>
                    </a:p>
                  </a:txBody>
                  <a:tcPr marL="6350" marR="6350" marT="6350" marB="0" anchor="b"/>
                </a:tc>
                <a:tc>
                  <a:txBody>
                    <a:bodyPr/>
                    <a:lstStyle/>
                    <a:p>
                      <a:pPr algn="r" fontAlgn="b"/>
                      <a:r>
                        <a:rPr lang="en-US" sz="1400" b="1" i="0" u="none" strike="noStrike" dirty="0">
                          <a:solidFill>
                            <a:srgbClr val="000000"/>
                          </a:solidFill>
                          <a:effectLst/>
                          <a:latin typeface="+mn-lt"/>
                        </a:rPr>
                        <a:t>0.7%</a:t>
                      </a:r>
                    </a:p>
                  </a:txBody>
                  <a:tcPr marL="6350" marR="6350" marT="6350" marB="0" anchor="b"/>
                </a:tc>
                <a:extLst>
                  <a:ext uri="{0D108BD9-81ED-4DB2-BD59-A6C34878D82A}">
                    <a16:rowId xmlns:a16="http://schemas.microsoft.com/office/drawing/2014/main" val="2116764489"/>
                  </a:ext>
                </a:extLst>
              </a:tr>
              <a:tr h="232628">
                <a:tc>
                  <a:txBody>
                    <a:bodyPr/>
                    <a:lstStyle/>
                    <a:p>
                      <a:pPr algn="ctr" fontAlgn="b"/>
                      <a:r>
                        <a:rPr lang="en-US" sz="1400" u="none" strike="noStrike" dirty="0">
                          <a:effectLst/>
                        </a:rPr>
                        <a:t>Waller</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36</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mn-lt"/>
                        </a:rPr>
                        <a:t>55,246</a:t>
                      </a:r>
                    </a:p>
                  </a:txBody>
                  <a:tcPr marL="6350" marR="6350" marT="6350" marB="0" anchor="b"/>
                </a:tc>
                <a:tc>
                  <a:txBody>
                    <a:bodyPr/>
                    <a:lstStyle/>
                    <a:p>
                      <a:pPr algn="r" fontAlgn="b"/>
                      <a:r>
                        <a:rPr lang="en-US" sz="1400" b="0" i="0" u="none" strike="noStrike">
                          <a:solidFill>
                            <a:srgbClr val="000000"/>
                          </a:solidFill>
                          <a:effectLst/>
                          <a:latin typeface="+mn-lt"/>
                        </a:rPr>
                        <a:t>1,734</a:t>
                      </a:r>
                    </a:p>
                  </a:txBody>
                  <a:tcPr marL="6350" marR="6350" marT="6350" marB="0" anchor="b"/>
                </a:tc>
                <a:tc>
                  <a:txBody>
                    <a:bodyPr/>
                    <a:lstStyle/>
                    <a:p>
                      <a:pPr algn="ctr" fontAlgn="b"/>
                      <a:r>
                        <a:rPr lang="en-US" sz="1400" b="0" i="0" u="none" strike="noStrike" dirty="0">
                          <a:solidFill>
                            <a:srgbClr val="000000"/>
                          </a:solidFill>
                          <a:effectLst/>
                          <a:latin typeface="+mn-lt"/>
                        </a:rPr>
                        <a:t>3.2%</a:t>
                      </a:r>
                    </a:p>
                  </a:txBody>
                  <a:tcPr marL="6350" marR="6350" marT="6350" marB="0" anchor="b"/>
                </a:tc>
                <a:tc>
                  <a:txBody>
                    <a:bodyPr/>
                    <a:lstStyle/>
                    <a:p>
                      <a:pPr algn="r" fontAlgn="b"/>
                      <a:r>
                        <a:rPr lang="en-US" sz="1400" b="0" i="0" u="none" strike="noStrike" dirty="0">
                          <a:solidFill>
                            <a:srgbClr val="000000"/>
                          </a:solidFill>
                          <a:effectLst/>
                          <a:latin typeface="+mn-lt"/>
                        </a:rPr>
                        <a:t>20.0%</a:t>
                      </a:r>
                    </a:p>
                  </a:txBody>
                  <a:tcPr marL="6350" marR="6350" marT="6350" marB="0" anchor="b"/>
                </a:tc>
                <a:tc>
                  <a:txBody>
                    <a:bodyPr/>
                    <a:lstStyle/>
                    <a:p>
                      <a:pPr algn="r" fontAlgn="b"/>
                      <a:r>
                        <a:rPr lang="en-US" sz="1400" b="0" i="0" u="none" strike="noStrike" dirty="0">
                          <a:solidFill>
                            <a:srgbClr val="000000"/>
                          </a:solidFill>
                          <a:effectLst/>
                          <a:latin typeface="+mn-lt"/>
                        </a:rPr>
                        <a:t>78.4%</a:t>
                      </a:r>
                    </a:p>
                  </a:txBody>
                  <a:tcPr marL="6350" marR="6350" marT="6350" marB="0" anchor="b"/>
                </a:tc>
                <a:tc>
                  <a:txBody>
                    <a:bodyPr/>
                    <a:lstStyle/>
                    <a:p>
                      <a:pPr algn="r" fontAlgn="b"/>
                      <a:r>
                        <a:rPr lang="en-US" sz="1400" b="0" i="0" u="none" strike="noStrike" dirty="0">
                          <a:solidFill>
                            <a:srgbClr val="000000"/>
                          </a:solidFill>
                          <a:effectLst/>
                          <a:latin typeface="+mn-lt"/>
                        </a:rPr>
                        <a:t>1.4%</a:t>
                      </a:r>
                    </a:p>
                  </a:txBody>
                  <a:tcPr marL="6350" marR="6350" marT="6350" marB="0" anchor="b"/>
                </a:tc>
                <a:extLst>
                  <a:ext uri="{0D108BD9-81ED-4DB2-BD59-A6C34878D82A}">
                    <a16:rowId xmlns:a16="http://schemas.microsoft.com/office/drawing/2014/main" val="4264783779"/>
                  </a:ext>
                </a:extLst>
              </a:tr>
              <a:tr h="232628">
                <a:tc>
                  <a:txBody>
                    <a:bodyPr/>
                    <a:lstStyle/>
                    <a:p>
                      <a:pPr algn="ctr" fontAlgn="b"/>
                      <a:r>
                        <a:rPr lang="en-US" sz="1400" b="0" i="0" u="none" strike="noStrike" dirty="0">
                          <a:solidFill>
                            <a:schemeClr val="dk1"/>
                          </a:solidFill>
                          <a:effectLst/>
                          <a:latin typeface="+mn-lt"/>
                        </a:rPr>
                        <a:t>Gaines</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37</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mn-lt"/>
                        </a:rPr>
                        <a:t>21,492</a:t>
                      </a:r>
                    </a:p>
                  </a:txBody>
                  <a:tcPr marL="6350" marR="6350" marT="6350" marB="0" anchor="b"/>
                </a:tc>
                <a:tc>
                  <a:txBody>
                    <a:bodyPr/>
                    <a:lstStyle/>
                    <a:p>
                      <a:pPr algn="r" fontAlgn="b"/>
                      <a:r>
                        <a:rPr lang="en-US" sz="1400" b="0" i="0" u="none" strike="noStrike">
                          <a:solidFill>
                            <a:srgbClr val="000000"/>
                          </a:solidFill>
                          <a:effectLst/>
                          <a:latin typeface="+mn-lt"/>
                        </a:rPr>
                        <a:t>672</a:t>
                      </a:r>
                    </a:p>
                  </a:txBody>
                  <a:tcPr marL="6350" marR="6350" marT="6350" marB="0" anchor="b"/>
                </a:tc>
                <a:tc>
                  <a:txBody>
                    <a:bodyPr/>
                    <a:lstStyle/>
                    <a:p>
                      <a:pPr algn="ctr" fontAlgn="b"/>
                      <a:r>
                        <a:rPr lang="en-US" sz="1400" b="0" i="0" u="none" strike="noStrike" dirty="0">
                          <a:solidFill>
                            <a:srgbClr val="000000"/>
                          </a:solidFill>
                          <a:effectLst/>
                          <a:latin typeface="+mn-lt"/>
                        </a:rPr>
                        <a:t>3.2%</a:t>
                      </a:r>
                    </a:p>
                  </a:txBody>
                  <a:tcPr marL="6350" marR="6350" marT="6350" marB="0" anchor="b"/>
                </a:tc>
                <a:tc>
                  <a:txBody>
                    <a:bodyPr/>
                    <a:lstStyle/>
                    <a:p>
                      <a:pPr algn="r" fontAlgn="b"/>
                      <a:r>
                        <a:rPr lang="en-US" sz="1400" b="0" i="0" u="none" strike="noStrike" dirty="0">
                          <a:solidFill>
                            <a:srgbClr val="000000"/>
                          </a:solidFill>
                          <a:effectLst/>
                          <a:latin typeface="+mn-lt"/>
                        </a:rPr>
                        <a:t>46.0%</a:t>
                      </a:r>
                    </a:p>
                  </a:txBody>
                  <a:tcPr marL="6350" marR="6350" marT="6350" marB="0" anchor="b"/>
                </a:tc>
                <a:tc>
                  <a:txBody>
                    <a:bodyPr/>
                    <a:lstStyle/>
                    <a:p>
                      <a:pPr algn="r" fontAlgn="b"/>
                      <a:r>
                        <a:rPr lang="en-US" sz="1400" b="0" i="0" u="none" strike="noStrike" dirty="0">
                          <a:solidFill>
                            <a:srgbClr val="000000"/>
                          </a:solidFill>
                          <a:effectLst/>
                          <a:latin typeface="+mn-lt"/>
                        </a:rPr>
                        <a:t>43.9%</a:t>
                      </a:r>
                    </a:p>
                  </a:txBody>
                  <a:tcPr marL="6350" marR="6350" marT="6350" marB="0" anchor="b"/>
                </a:tc>
                <a:tc>
                  <a:txBody>
                    <a:bodyPr/>
                    <a:lstStyle/>
                    <a:p>
                      <a:pPr algn="r" fontAlgn="b"/>
                      <a:r>
                        <a:rPr lang="en-US" sz="1400" b="0" i="0" u="none" strike="noStrike" dirty="0">
                          <a:solidFill>
                            <a:srgbClr val="000000"/>
                          </a:solidFill>
                          <a:effectLst/>
                          <a:latin typeface="+mn-lt"/>
                        </a:rPr>
                        <a:t>10.0%</a:t>
                      </a:r>
                    </a:p>
                  </a:txBody>
                  <a:tcPr marL="6350" marR="6350" marT="6350" marB="0" anchor="b"/>
                </a:tc>
                <a:extLst>
                  <a:ext uri="{0D108BD9-81ED-4DB2-BD59-A6C34878D82A}">
                    <a16:rowId xmlns:a16="http://schemas.microsoft.com/office/drawing/2014/main" val="1790687147"/>
                  </a:ext>
                </a:extLst>
              </a:tr>
              <a:tr h="232628">
                <a:tc>
                  <a:txBody>
                    <a:bodyPr/>
                    <a:lstStyle/>
                    <a:p>
                      <a:pPr algn="ctr" fontAlgn="b"/>
                      <a:r>
                        <a:rPr lang="en-US" sz="1400" b="1" i="0" u="none" strike="noStrike" dirty="0">
                          <a:solidFill>
                            <a:schemeClr val="tx1"/>
                          </a:solidFill>
                          <a:effectLst/>
                          <a:latin typeface="Calibri" panose="020F0502020204030204" pitchFamily="34" charset="0"/>
                        </a:rPr>
                        <a:t>Collin</a:t>
                      </a:r>
                    </a:p>
                  </a:txBody>
                  <a:tcPr marL="9525" marR="9525" marT="9525" marB="0" anchor="b"/>
                </a:tc>
                <a:tc>
                  <a:txBody>
                    <a:bodyPr/>
                    <a:lstStyle/>
                    <a:p>
                      <a:pPr algn="ctr" fontAlgn="b"/>
                      <a:r>
                        <a:rPr lang="en-US" sz="1400" b="1" i="0" u="none" strike="noStrike" dirty="0">
                          <a:solidFill>
                            <a:schemeClr val="tx1"/>
                          </a:solidFill>
                          <a:effectLst/>
                          <a:latin typeface="Calibri" panose="020F0502020204030204" pitchFamily="34" charset="0"/>
                        </a:rPr>
                        <a:t>49</a:t>
                      </a:r>
                    </a:p>
                  </a:txBody>
                  <a:tcPr marL="9525" marR="9525" marT="9525" marB="0" anchor="b"/>
                </a:tc>
                <a:tc>
                  <a:txBody>
                    <a:bodyPr/>
                    <a:lstStyle/>
                    <a:p>
                      <a:pPr algn="r" fontAlgn="b"/>
                      <a:r>
                        <a:rPr lang="en-US" sz="1400" b="1" i="0" u="none" strike="noStrike" dirty="0">
                          <a:solidFill>
                            <a:srgbClr val="000000"/>
                          </a:solidFill>
                          <a:effectLst/>
                          <a:latin typeface="+mn-lt"/>
                        </a:rPr>
                        <a:t>1,034,730</a:t>
                      </a:r>
                    </a:p>
                  </a:txBody>
                  <a:tcPr marL="6350" marR="6350" marT="6350" marB="0" anchor="b"/>
                </a:tc>
                <a:tc>
                  <a:txBody>
                    <a:bodyPr/>
                    <a:lstStyle/>
                    <a:p>
                      <a:pPr algn="r" fontAlgn="b"/>
                      <a:r>
                        <a:rPr lang="en-US" sz="1400" b="1" i="0" u="none" strike="noStrike" dirty="0">
                          <a:solidFill>
                            <a:srgbClr val="000000"/>
                          </a:solidFill>
                          <a:effectLst/>
                          <a:latin typeface="+mn-lt"/>
                        </a:rPr>
                        <a:t>30,423</a:t>
                      </a:r>
                    </a:p>
                  </a:txBody>
                  <a:tcPr marL="6350" marR="6350" marT="6350" marB="0" anchor="b"/>
                </a:tc>
                <a:tc>
                  <a:txBody>
                    <a:bodyPr/>
                    <a:lstStyle/>
                    <a:p>
                      <a:pPr algn="ctr" fontAlgn="b"/>
                      <a:r>
                        <a:rPr lang="en-US" sz="1400" b="1" i="0" u="none" strike="noStrike" dirty="0">
                          <a:solidFill>
                            <a:srgbClr val="000000"/>
                          </a:solidFill>
                          <a:effectLst/>
                          <a:latin typeface="+mn-lt"/>
                        </a:rPr>
                        <a:t>3.0%</a:t>
                      </a:r>
                    </a:p>
                  </a:txBody>
                  <a:tcPr marL="6350" marR="6350" marT="6350" marB="0" anchor="b"/>
                </a:tc>
                <a:tc>
                  <a:txBody>
                    <a:bodyPr/>
                    <a:lstStyle/>
                    <a:p>
                      <a:pPr algn="r" fontAlgn="b"/>
                      <a:r>
                        <a:rPr lang="en-US" sz="1400" b="1" i="0" u="none" strike="noStrike" dirty="0">
                          <a:solidFill>
                            <a:srgbClr val="000000"/>
                          </a:solidFill>
                          <a:effectLst/>
                          <a:latin typeface="+mn-lt"/>
                        </a:rPr>
                        <a:t>20.8%</a:t>
                      </a:r>
                    </a:p>
                  </a:txBody>
                  <a:tcPr marL="6350" marR="6350" marT="6350" marB="0" anchor="b"/>
                </a:tc>
                <a:tc>
                  <a:txBody>
                    <a:bodyPr/>
                    <a:lstStyle/>
                    <a:p>
                      <a:pPr algn="r" fontAlgn="b"/>
                      <a:r>
                        <a:rPr lang="en-US" sz="1400" b="1" i="0" u="none" strike="noStrike" dirty="0">
                          <a:solidFill>
                            <a:srgbClr val="000000"/>
                          </a:solidFill>
                          <a:effectLst/>
                          <a:latin typeface="+mn-lt"/>
                        </a:rPr>
                        <a:t>65.6%</a:t>
                      </a:r>
                    </a:p>
                  </a:txBody>
                  <a:tcPr marL="6350" marR="6350" marT="6350" marB="0" anchor="b"/>
                </a:tc>
                <a:tc>
                  <a:txBody>
                    <a:bodyPr/>
                    <a:lstStyle/>
                    <a:p>
                      <a:pPr algn="r" fontAlgn="b"/>
                      <a:r>
                        <a:rPr lang="en-US" sz="1400" b="1" i="0" u="none" strike="noStrike" dirty="0">
                          <a:solidFill>
                            <a:srgbClr val="000000"/>
                          </a:solidFill>
                          <a:effectLst/>
                          <a:latin typeface="+mn-lt"/>
                        </a:rPr>
                        <a:t>13.5%</a:t>
                      </a:r>
                    </a:p>
                  </a:txBody>
                  <a:tcPr marL="6350" marR="6350" marT="6350" marB="0" anchor="b"/>
                </a:tc>
                <a:extLst>
                  <a:ext uri="{0D108BD9-81ED-4DB2-BD59-A6C34878D82A}">
                    <a16:rowId xmlns:a16="http://schemas.microsoft.com/office/drawing/2014/main" val="3831486244"/>
                  </a:ext>
                </a:extLst>
              </a:tr>
            </a:tbl>
          </a:graphicData>
        </a:graphic>
      </p:graphicFrame>
      <p:sp>
        <p:nvSpPr>
          <p:cNvPr id="9" name="Rectangle 8">
            <a:extLst>
              <a:ext uri="{FF2B5EF4-FFF2-40B4-BE49-F238E27FC236}">
                <a16:creationId xmlns:a16="http://schemas.microsoft.com/office/drawing/2014/main" id="{33CDF97D-D3A2-44B0-9D14-CF3E19837EB6}"/>
              </a:ext>
            </a:extLst>
          </p:cNvPr>
          <p:cNvSpPr/>
          <p:nvPr/>
        </p:nvSpPr>
        <p:spPr>
          <a:xfrm>
            <a:off x="4561312" y="6473512"/>
            <a:ext cx="6248400" cy="261610"/>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*Among counties with populations of 10,000 or more in 2018</a:t>
            </a:r>
            <a:endParaRPr lang="en-US" sz="1100" dirty="0"/>
          </a:p>
        </p:txBody>
      </p:sp>
      <p:sp>
        <p:nvSpPr>
          <p:cNvPr id="10" name="Rectangle 9">
            <a:extLst>
              <a:ext uri="{FF2B5EF4-FFF2-40B4-BE49-F238E27FC236}">
                <a16:creationId xmlns:a16="http://schemas.microsoft.com/office/drawing/2014/main" id="{3C1931F9-521F-497B-B7DD-C59494AB84DF}"/>
              </a:ext>
            </a:extLst>
          </p:cNvPr>
          <p:cNvSpPr/>
          <p:nvPr/>
        </p:nvSpPr>
        <p:spPr>
          <a:xfrm>
            <a:off x="1095375" y="6473512"/>
            <a:ext cx="4572000" cy="257506"/>
          </a:xfrm>
          <a:prstGeom prst="rect">
            <a:avLst/>
          </a:prstGeom>
        </p:spPr>
        <p:txBody>
          <a:bodyPr>
            <a:spAutoFit/>
          </a:bodyPr>
          <a:lstStyle/>
          <a:p>
            <a:pPr>
              <a:lnSpc>
                <a:spcPct val="107000"/>
              </a:lnSpc>
            </a:pPr>
            <a:r>
              <a:rPr lang="en-US" sz="1000" dirty="0">
                <a:solidFill>
                  <a:schemeClr val="tx1">
                    <a:lumMod val="65000"/>
                    <a:lumOff val="35000"/>
                  </a:schemeClr>
                </a:solidFill>
              </a:rPr>
              <a:t>Source: US Census  Bureau, 2019 Population Estimates</a:t>
            </a:r>
            <a:endParaRPr lang="en-US" sz="1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2E5F8647-0ECD-413C-A8DD-F276486416DA}"/>
              </a:ext>
            </a:extLst>
          </p:cNvPr>
          <p:cNvSpPr/>
          <p:nvPr/>
        </p:nvSpPr>
        <p:spPr>
          <a:xfrm>
            <a:off x="8193506" y="2570356"/>
            <a:ext cx="1034128" cy="3348857"/>
          </a:xfrm>
          <a:prstGeom prst="rect">
            <a:avLst/>
          </a:prstGeom>
          <a:noFill/>
          <a:ln w="34925">
            <a:solidFill>
              <a:srgbClr val="BF5B09"/>
            </a:solidFill>
          </a:ln>
        </p:spPr>
        <p:txBody>
          <a:bodyPr wrap="square" rtlCol="0" anchor="ctr">
            <a:spAutoFit/>
          </a:bodyPr>
          <a:lstStyle/>
          <a:p>
            <a:pPr algn="ctr">
              <a:defRPr/>
            </a:pPr>
            <a:endParaRPr lang="en-US" dirty="0">
              <a:solidFill>
                <a:srgbClr val="1F497D"/>
              </a:solidFill>
              <a:latin typeface="Calibri" panose="020F0502020204030204"/>
            </a:endParaRPr>
          </a:p>
        </p:txBody>
      </p:sp>
    </p:spTree>
    <p:extLst>
      <p:ext uri="{BB962C8B-B14F-4D97-AF65-F5344CB8AC3E}">
        <p14:creationId xmlns:p14="http://schemas.microsoft.com/office/powerpoint/2010/main" val="18093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extLst>
              <p:ext uri="{D42A27DB-BD31-4B8C-83A1-F6EECF244321}">
                <p14:modId xmlns:p14="http://schemas.microsoft.com/office/powerpoint/2010/main" val="4015663879"/>
              </p:ext>
            </p:extLst>
          </p:nvPr>
        </p:nvGraphicFramePr>
        <p:xfrm>
          <a:off x="1689392" y="1463686"/>
          <a:ext cx="9896631" cy="4863045"/>
        </p:xfrm>
        <a:graphic>
          <a:graphicData uri="http://schemas.openxmlformats.org/drawingml/2006/table">
            <a:tbl>
              <a:tblPr firstRow="1" bandRow="1">
                <a:tableStyleId>{5C22544A-7EE6-4342-B048-85BDC9FD1C3A}</a:tableStyleId>
              </a:tblPr>
              <a:tblGrid>
                <a:gridCol w="659931">
                  <a:extLst>
                    <a:ext uri="{9D8B030D-6E8A-4147-A177-3AD203B41FA5}">
                      <a16:colId xmlns:a16="http://schemas.microsoft.com/office/drawing/2014/main" val="4259437566"/>
                    </a:ext>
                  </a:extLst>
                </a:gridCol>
                <a:gridCol w="3685717">
                  <a:extLst>
                    <a:ext uri="{9D8B030D-6E8A-4147-A177-3AD203B41FA5}">
                      <a16:colId xmlns:a16="http://schemas.microsoft.com/office/drawing/2014/main" val="720989842"/>
                    </a:ext>
                  </a:extLst>
                </a:gridCol>
                <a:gridCol w="1223010">
                  <a:extLst>
                    <a:ext uri="{9D8B030D-6E8A-4147-A177-3AD203B41FA5}">
                      <a16:colId xmlns:a16="http://schemas.microsoft.com/office/drawing/2014/main" val="983207012"/>
                    </a:ext>
                  </a:extLst>
                </a:gridCol>
                <a:gridCol w="1234440">
                  <a:extLst>
                    <a:ext uri="{9D8B030D-6E8A-4147-A177-3AD203B41FA5}">
                      <a16:colId xmlns:a16="http://schemas.microsoft.com/office/drawing/2014/main" val="1956377176"/>
                    </a:ext>
                  </a:extLst>
                </a:gridCol>
                <a:gridCol w="1120140">
                  <a:extLst>
                    <a:ext uri="{9D8B030D-6E8A-4147-A177-3AD203B41FA5}">
                      <a16:colId xmlns:a16="http://schemas.microsoft.com/office/drawing/2014/main" val="1101011030"/>
                    </a:ext>
                  </a:extLst>
                </a:gridCol>
                <a:gridCol w="1017813">
                  <a:extLst>
                    <a:ext uri="{9D8B030D-6E8A-4147-A177-3AD203B41FA5}">
                      <a16:colId xmlns:a16="http://schemas.microsoft.com/office/drawing/2014/main" val="1716892498"/>
                    </a:ext>
                  </a:extLst>
                </a:gridCol>
                <a:gridCol w="955580">
                  <a:extLst>
                    <a:ext uri="{9D8B030D-6E8A-4147-A177-3AD203B41FA5}">
                      <a16:colId xmlns:a16="http://schemas.microsoft.com/office/drawing/2014/main" val="2910936382"/>
                    </a:ext>
                  </a:extLst>
                </a:gridCol>
              </a:tblGrid>
              <a:tr h="396741">
                <a:tc>
                  <a:txBody>
                    <a:bodyPr/>
                    <a:lstStyle/>
                    <a:p>
                      <a:pPr algn="ctr" fontAlgn="base" latinLnBrk="0"/>
                      <a:r>
                        <a:rPr lang="en-US" sz="1400" b="1" dirty="0">
                          <a:solidFill>
                            <a:schemeClr val="bg1"/>
                          </a:solidFill>
                          <a:effectLst/>
                          <a:latin typeface="Roboto"/>
                        </a:rPr>
                        <a:t>Rank</a:t>
                      </a:r>
                      <a:endParaRPr lang="en-US" sz="1400" dirty="0">
                        <a:solidFill>
                          <a:schemeClr val="bg1"/>
                        </a:solidFill>
                        <a:effectLst/>
                        <a:latin typeface="Roboto"/>
                      </a:endParaRPr>
                    </a:p>
                  </a:txBody>
                  <a:tcPr marL="60960" marR="60960" marT="30480" marB="30480" anchor="b"/>
                </a:tc>
                <a:tc>
                  <a:txBody>
                    <a:bodyPr/>
                    <a:lstStyle/>
                    <a:p>
                      <a:pPr algn="ctr" fontAlgn="base" latinLnBrk="0"/>
                      <a:r>
                        <a:rPr lang="en-US" sz="1400" b="1">
                          <a:solidFill>
                            <a:schemeClr val="bg1"/>
                          </a:solidFill>
                          <a:effectLst/>
                          <a:latin typeface="Roboto"/>
                        </a:rPr>
                        <a:t>Name</a:t>
                      </a:r>
                      <a:endParaRPr lang="en-US" sz="1400">
                        <a:solidFill>
                          <a:schemeClr val="bg1"/>
                        </a:solidFill>
                        <a:effectLst/>
                        <a:latin typeface="Roboto"/>
                      </a:endParaRPr>
                    </a:p>
                  </a:txBody>
                  <a:tcPr marL="60960" marR="60960" marT="30480" marB="30480" anchor="b"/>
                </a:tc>
                <a:tc>
                  <a:txBody>
                    <a:bodyPr/>
                    <a:lstStyle/>
                    <a:p>
                      <a:pPr algn="ctr" fontAlgn="base" latinLnBrk="0"/>
                      <a:r>
                        <a:rPr lang="en-US" sz="1400" b="1" dirty="0">
                          <a:solidFill>
                            <a:schemeClr val="bg1"/>
                          </a:solidFill>
                          <a:effectLst/>
                          <a:latin typeface="Roboto"/>
                        </a:rPr>
                        <a:t>April 1, 2010</a:t>
                      </a:r>
                      <a:endParaRPr lang="en-US" sz="1400" dirty="0">
                        <a:solidFill>
                          <a:schemeClr val="bg1"/>
                        </a:solidFill>
                        <a:effectLst/>
                        <a:latin typeface="Roboto"/>
                      </a:endParaRPr>
                    </a:p>
                  </a:txBody>
                  <a:tcPr marL="60960" marR="60960" marT="30480" marB="30480" anchor="b"/>
                </a:tc>
                <a:tc>
                  <a:txBody>
                    <a:bodyPr/>
                    <a:lstStyle/>
                    <a:p>
                      <a:pPr algn="ctr" fontAlgn="base" latinLnBrk="0"/>
                      <a:r>
                        <a:rPr lang="en-US" sz="1400" b="1" dirty="0">
                          <a:solidFill>
                            <a:schemeClr val="bg1"/>
                          </a:solidFill>
                          <a:effectLst/>
                          <a:latin typeface="Roboto"/>
                        </a:rPr>
                        <a:t>July 1, 2018</a:t>
                      </a:r>
                      <a:endParaRPr lang="en-US" sz="1400" dirty="0">
                        <a:solidFill>
                          <a:schemeClr val="bg1"/>
                        </a:solidFill>
                        <a:effectLst/>
                        <a:latin typeface="Roboto"/>
                      </a:endParaRPr>
                    </a:p>
                  </a:txBody>
                  <a:tcPr marL="60960" marR="60960" marT="30480" marB="30480" anchor="b"/>
                </a:tc>
                <a:tc>
                  <a:txBody>
                    <a:bodyPr/>
                    <a:lstStyle/>
                    <a:p>
                      <a:pPr algn="ctr" fontAlgn="base" latinLnBrk="0"/>
                      <a:r>
                        <a:rPr lang="en-US" sz="1400" b="1" dirty="0">
                          <a:solidFill>
                            <a:schemeClr val="bg1"/>
                          </a:solidFill>
                          <a:effectLst/>
                          <a:latin typeface="Roboto"/>
                        </a:rPr>
                        <a:t>July 1, 2019</a:t>
                      </a:r>
                      <a:endParaRPr lang="en-US" sz="1400" dirty="0">
                        <a:solidFill>
                          <a:schemeClr val="bg1"/>
                        </a:solidFill>
                        <a:effectLst/>
                        <a:latin typeface="Roboto"/>
                      </a:endParaRPr>
                    </a:p>
                  </a:txBody>
                  <a:tcPr marL="60960" marR="60960" marT="30480" marB="30480" anchor="b"/>
                </a:tc>
                <a:tc>
                  <a:txBody>
                    <a:bodyPr/>
                    <a:lstStyle/>
                    <a:p>
                      <a:pPr algn="ctr" fontAlgn="base" latinLnBrk="0"/>
                      <a:r>
                        <a:rPr lang="en-US" sz="1400" dirty="0">
                          <a:solidFill>
                            <a:schemeClr val="bg1"/>
                          </a:solidFill>
                          <a:effectLst/>
                          <a:latin typeface="Roboto"/>
                        </a:rPr>
                        <a:t>Numeric</a:t>
                      </a:r>
                      <a:r>
                        <a:rPr lang="en-US" sz="1400" baseline="0" dirty="0">
                          <a:solidFill>
                            <a:schemeClr val="bg1"/>
                          </a:solidFill>
                          <a:effectLst/>
                          <a:latin typeface="Roboto"/>
                        </a:rPr>
                        <a:t> Change</a:t>
                      </a:r>
                      <a:endParaRPr lang="en-US" sz="1400" dirty="0">
                        <a:solidFill>
                          <a:schemeClr val="bg1"/>
                        </a:solidFill>
                        <a:effectLst/>
                        <a:latin typeface="Roboto"/>
                      </a:endParaRPr>
                    </a:p>
                  </a:txBody>
                  <a:tcPr marL="60960" marR="60960" marT="30480" marB="30480" anchor="b"/>
                </a:tc>
                <a:tc>
                  <a:txBody>
                    <a:bodyPr/>
                    <a:lstStyle/>
                    <a:p>
                      <a:pPr algn="ctr" fontAlgn="base" latinLnBrk="0"/>
                      <a:r>
                        <a:rPr lang="en-US" sz="1400" b="1" dirty="0">
                          <a:solidFill>
                            <a:schemeClr val="bg1"/>
                          </a:solidFill>
                          <a:effectLst/>
                          <a:latin typeface="Roboto"/>
                        </a:rPr>
                        <a:t>Percent Change</a:t>
                      </a:r>
                      <a:endParaRPr lang="en-US" sz="1400" dirty="0">
                        <a:solidFill>
                          <a:schemeClr val="bg1"/>
                        </a:solidFill>
                        <a:effectLst/>
                        <a:latin typeface="Roboto"/>
                      </a:endParaRPr>
                    </a:p>
                  </a:txBody>
                  <a:tcPr marL="60960" marR="60960" marT="30480" marB="30480" anchor="b"/>
                </a:tc>
                <a:extLst>
                  <a:ext uri="{0D108BD9-81ED-4DB2-BD59-A6C34878D82A}">
                    <a16:rowId xmlns:a16="http://schemas.microsoft.com/office/drawing/2014/main" val="1414758493"/>
                  </a:ext>
                </a:extLst>
              </a:tr>
              <a:tr h="291691">
                <a:tc>
                  <a:txBody>
                    <a:bodyPr/>
                    <a:lstStyle/>
                    <a:p>
                      <a:pPr algn="ctr" fontAlgn="base" latinLnBrk="0"/>
                      <a:r>
                        <a:rPr lang="en-US" sz="1400" b="1" dirty="0">
                          <a:solidFill>
                            <a:srgbClr val="000000"/>
                          </a:solidFill>
                          <a:effectLst/>
                          <a:latin typeface="Roboto"/>
                        </a:rPr>
                        <a:t>1</a:t>
                      </a:r>
                    </a:p>
                  </a:txBody>
                  <a:tcPr marL="60960" marR="60960" marT="30480" marB="30480" anchor="b"/>
                </a:tc>
                <a:tc>
                  <a:txBody>
                    <a:bodyPr/>
                    <a:lstStyle/>
                    <a:p>
                      <a:pPr algn="l" fontAlgn="b"/>
                      <a:r>
                        <a:rPr lang="en-US" sz="1400" b="1" i="0" u="none" strike="noStrike" dirty="0">
                          <a:solidFill>
                            <a:srgbClr val="000000"/>
                          </a:solidFill>
                          <a:effectLst/>
                          <a:latin typeface="Calibri" panose="020F0502020204030204" pitchFamily="34" charset="0"/>
                        </a:rPr>
                        <a:t>Dallas-Fort Worth-Arlington, TX</a:t>
                      </a:r>
                      <a:endParaRPr lang="en-US" sz="1400" b="1"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1" i="0" u="none" strike="noStrike">
                          <a:solidFill>
                            <a:srgbClr val="000000"/>
                          </a:solidFill>
                          <a:effectLst/>
                          <a:latin typeface="Calibri" panose="020F0502020204030204" pitchFamily="34" charset="0"/>
                        </a:rPr>
                        <a:t>6,366,537</a:t>
                      </a:r>
                    </a:p>
                  </a:txBody>
                  <a:tcPr marL="6350" marR="6350" marT="6350" marB="0" anchor="b"/>
                </a:tc>
                <a:tc>
                  <a:txBody>
                    <a:bodyPr/>
                    <a:lstStyle/>
                    <a:p>
                      <a:pPr algn="r" fontAlgn="b"/>
                      <a:r>
                        <a:rPr lang="en-US" sz="1400" b="1" i="0" u="none" strike="noStrike">
                          <a:solidFill>
                            <a:srgbClr val="000000"/>
                          </a:solidFill>
                          <a:effectLst/>
                          <a:latin typeface="Calibri" panose="020F0502020204030204" pitchFamily="34" charset="0"/>
                        </a:rPr>
                        <a:t>7,455,756</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7,573,136</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1,206,599</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19.0</a:t>
                      </a:r>
                    </a:p>
                  </a:txBody>
                  <a:tcPr marL="6350" marR="6350" marT="6350" marB="0" anchor="b"/>
                </a:tc>
                <a:extLst>
                  <a:ext uri="{0D108BD9-81ED-4DB2-BD59-A6C34878D82A}">
                    <a16:rowId xmlns:a16="http://schemas.microsoft.com/office/drawing/2014/main" val="3163341859"/>
                  </a:ext>
                </a:extLst>
              </a:tr>
              <a:tr h="291691">
                <a:tc>
                  <a:txBody>
                    <a:bodyPr/>
                    <a:lstStyle/>
                    <a:p>
                      <a:pPr algn="ctr" fontAlgn="base" latinLnBrk="0"/>
                      <a:r>
                        <a:rPr lang="en-US" sz="1400" b="1" dirty="0">
                          <a:solidFill>
                            <a:srgbClr val="000000"/>
                          </a:solidFill>
                          <a:effectLst/>
                          <a:latin typeface="Roboto"/>
                        </a:rPr>
                        <a:t>2</a:t>
                      </a:r>
                    </a:p>
                  </a:txBody>
                  <a:tcPr marL="60960" marR="60960" marT="30480" marB="30480" anchor="b"/>
                </a:tc>
                <a:tc>
                  <a:txBody>
                    <a:bodyPr/>
                    <a:lstStyle/>
                    <a:p>
                      <a:pPr algn="l" fontAlgn="b"/>
                      <a:r>
                        <a:rPr lang="en-US" sz="1400" b="1" i="0" u="none" strike="noStrike" dirty="0">
                          <a:solidFill>
                            <a:srgbClr val="000000"/>
                          </a:solidFill>
                          <a:effectLst/>
                          <a:latin typeface="Calibri" panose="020F0502020204030204" pitchFamily="34" charset="0"/>
                        </a:rPr>
                        <a:t>Houston-The Woodlands-Sugar Land, TX</a:t>
                      </a:r>
                      <a:endParaRPr lang="en-US" sz="1400" b="1"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1" i="0" u="none" strike="noStrike">
                          <a:solidFill>
                            <a:srgbClr val="000000"/>
                          </a:solidFill>
                          <a:effectLst/>
                          <a:latin typeface="Calibri" panose="020F0502020204030204" pitchFamily="34" charset="0"/>
                        </a:rPr>
                        <a:t>5,920,487</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4,849,209</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7,066,141</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1,145,654</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19.4</a:t>
                      </a:r>
                    </a:p>
                  </a:txBody>
                  <a:tcPr marL="6350" marR="6350" marT="6350" marB="0" anchor="b"/>
                </a:tc>
                <a:extLst>
                  <a:ext uri="{0D108BD9-81ED-4DB2-BD59-A6C34878D82A}">
                    <a16:rowId xmlns:a16="http://schemas.microsoft.com/office/drawing/2014/main" val="3838007786"/>
                  </a:ext>
                </a:extLst>
              </a:tr>
              <a:tr h="291691">
                <a:tc>
                  <a:txBody>
                    <a:bodyPr/>
                    <a:lstStyle/>
                    <a:p>
                      <a:pPr algn="ctr" fontAlgn="base" latinLnBrk="0"/>
                      <a:r>
                        <a:rPr lang="en-US" sz="1400" dirty="0">
                          <a:solidFill>
                            <a:srgbClr val="000000"/>
                          </a:solidFill>
                          <a:effectLst/>
                          <a:latin typeface="Roboto"/>
                        </a:rPr>
                        <a:t>3</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Phoenix-Mesa-Chandler, AZ</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4,193,129</a:t>
                      </a: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4,849,209</a:t>
                      </a: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4,948,203</a:t>
                      </a: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755,074</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18.0</a:t>
                      </a:r>
                    </a:p>
                  </a:txBody>
                  <a:tcPr marL="6350" marR="6350" marT="6350" marB="0" anchor="b"/>
                </a:tc>
                <a:extLst>
                  <a:ext uri="{0D108BD9-81ED-4DB2-BD59-A6C34878D82A}">
                    <a16:rowId xmlns:a16="http://schemas.microsoft.com/office/drawing/2014/main" val="2715988985"/>
                  </a:ext>
                </a:extLst>
              </a:tr>
              <a:tr h="291691">
                <a:tc>
                  <a:txBody>
                    <a:bodyPr/>
                    <a:lstStyle/>
                    <a:p>
                      <a:pPr algn="ctr" fontAlgn="base" latinLnBrk="0"/>
                      <a:r>
                        <a:rPr lang="en-US" sz="1400" dirty="0">
                          <a:solidFill>
                            <a:srgbClr val="000000"/>
                          </a:solidFill>
                          <a:effectLst/>
                          <a:latin typeface="Roboto"/>
                        </a:rPr>
                        <a:t>4</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Atlanta-Sandy Springs-Alpharetta, GA </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5,286,718</a:t>
                      </a: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6,976,147</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6,020,364</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733,646</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13.9</a:t>
                      </a:r>
                    </a:p>
                  </a:txBody>
                  <a:tcPr marL="6350" marR="6350" marT="6350" marB="0" anchor="b"/>
                </a:tc>
                <a:extLst>
                  <a:ext uri="{0D108BD9-81ED-4DB2-BD59-A6C34878D82A}">
                    <a16:rowId xmlns:a16="http://schemas.microsoft.com/office/drawing/2014/main" val="2269608905"/>
                  </a:ext>
                </a:extLst>
              </a:tr>
              <a:tr h="291691">
                <a:tc>
                  <a:txBody>
                    <a:bodyPr/>
                    <a:lstStyle/>
                    <a:p>
                      <a:pPr algn="ctr" fontAlgn="base" latinLnBrk="0"/>
                      <a:r>
                        <a:rPr lang="en-US" sz="1400" dirty="0">
                          <a:solidFill>
                            <a:srgbClr val="000000"/>
                          </a:solidFill>
                          <a:effectLst/>
                          <a:latin typeface="Roboto"/>
                        </a:rPr>
                        <a:t>5</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Washington-Arlington-Alexandria, DC-VA-MD-WV </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5,649,688</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5,945,303</a:t>
                      </a: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6,280,487</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630,799</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11.2</a:t>
                      </a:r>
                    </a:p>
                  </a:txBody>
                  <a:tcPr marL="6350" marR="6350" marT="6350" marB="0" anchor="b"/>
                </a:tc>
                <a:extLst>
                  <a:ext uri="{0D108BD9-81ED-4DB2-BD59-A6C34878D82A}">
                    <a16:rowId xmlns:a16="http://schemas.microsoft.com/office/drawing/2014/main" val="3198443434"/>
                  </a:ext>
                </a:extLst>
              </a:tr>
              <a:tr h="291691">
                <a:tc>
                  <a:txBody>
                    <a:bodyPr/>
                    <a:lstStyle/>
                    <a:p>
                      <a:pPr algn="ctr" fontAlgn="base" latinLnBrk="0"/>
                      <a:r>
                        <a:rPr lang="en-US" sz="1400" dirty="0">
                          <a:solidFill>
                            <a:srgbClr val="000000"/>
                          </a:solidFill>
                          <a:effectLst/>
                          <a:latin typeface="Roboto"/>
                        </a:rPr>
                        <a:t>6</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Miami-Fort Lauderdale-Pompano Beach, FL </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5,566,274</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6,143,837</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6,166,488</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600,214</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10.8</a:t>
                      </a:r>
                    </a:p>
                  </a:txBody>
                  <a:tcPr marL="6350" marR="6350" marT="6350" marB="0" anchor="b"/>
                </a:tc>
                <a:extLst>
                  <a:ext uri="{0D108BD9-81ED-4DB2-BD59-A6C34878D82A}">
                    <a16:rowId xmlns:a16="http://schemas.microsoft.com/office/drawing/2014/main" val="2758596255"/>
                  </a:ext>
                </a:extLst>
              </a:tr>
              <a:tr h="291691">
                <a:tc>
                  <a:txBody>
                    <a:bodyPr/>
                    <a:lstStyle/>
                    <a:p>
                      <a:pPr algn="ctr" fontAlgn="base" latinLnBrk="0"/>
                      <a:r>
                        <a:rPr lang="en-US" sz="1400" dirty="0">
                          <a:solidFill>
                            <a:srgbClr val="000000"/>
                          </a:solidFill>
                          <a:effectLst/>
                          <a:latin typeface="Roboto"/>
                        </a:rPr>
                        <a:t>7</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Seattle-Tacoma-Bellevue, WA </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3,439,808</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3,935,179</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3,979,845</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540,037</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15.7</a:t>
                      </a:r>
                    </a:p>
                  </a:txBody>
                  <a:tcPr marL="6350" marR="6350" marT="6350" marB="0" anchor="b"/>
                </a:tc>
                <a:extLst>
                  <a:ext uri="{0D108BD9-81ED-4DB2-BD59-A6C34878D82A}">
                    <a16:rowId xmlns:a16="http://schemas.microsoft.com/office/drawing/2014/main" val="3669025150"/>
                  </a:ext>
                </a:extLst>
              </a:tr>
              <a:tr h="291691">
                <a:tc>
                  <a:txBody>
                    <a:bodyPr/>
                    <a:lstStyle/>
                    <a:p>
                      <a:pPr algn="ctr" fontAlgn="base" latinLnBrk="0"/>
                      <a:r>
                        <a:rPr lang="en-US" sz="1400" b="1" dirty="0">
                          <a:solidFill>
                            <a:srgbClr val="000000"/>
                          </a:solidFill>
                          <a:effectLst/>
                          <a:latin typeface="Roboto"/>
                        </a:rPr>
                        <a:t>8</a:t>
                      </a:r>
                    </a:p>
                  </a:txBody>
                  <a:tcPr marL="60960" marR="60960" marT="30480" marB="30480" anchor="b"/>
                </a:tc>
                <a:tc>
                  <a:txBody>
                    <a:bodyPr/>
                    <a:lstStyle/>
                    <a:p>
                      <a:pPr algn="l" fontAlgn="b"/>
                      <a:r>
                        <a:rPr lang="en-US" sz="1400" b="1" i="0" u="none" strike="noStrike" dirty="0">
                          <a:solidFill>
                            <a:srgbClr val="000000"/>
                          </a:solidFill>
                          <a:effectLst/>
                          <a:latin typeface="Calibri" panose="020F0502020204030204" pitchFamily="34" charset="0"/>
                        </a:rPr>
                        <a:t>Austin-Round Rock-Georgetown, TX </a:t>
                      </a:r>
                      <a:endParaRPr lang="en-US" sz="1400" b="1"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1" i="0" u="none" strike="noStrike">
                          <a:solidFill>
                            <a:srgbClr val="000000"/>
                          </a:solidFill>
                          <a:effectLst/>
                          <a:latin typeface="Calibri" panose="020F0502020204030204" pitchFamily="34" charset="0"/>
                        </a:rPr>
                        <a:t>1,716,323</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2,165,497</a:t>
                      </a:r>
                    </a:p>
                  </a:txBody>
                  <a:tcPr marL="6350" marR="6350" marT="6350" marB="0" anchor="b"/>
                </a:tc>
                <a:tc>
                  <a:txBody>
                    <a:bodyPr/>
                    <a:lstStyle/>
                    <a:p>
                      <a:pPr algn="r" fontAlgn="b"/>
                      <a:r>
                        <a:rPr lang="en-US" sz="1400" b="1" i="0" u="none" strike="noStrike">
                          <a:solidFill>
                            <a:srgbClr val="000000"/>
                          </a:solidFill>
                          <a:effectLst/>
                          <a:latin typeface="Calibri" panose="020F0502020204030204" pitchFamily="34" charset="0"/>
                        </a:rPr>
                        <a:t>2,227,083</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510,760</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29.8</a:t>
                      </a:r>
                    </a:p>
                  </a:txBody>
                  <a:tcPr marL="6350" marR="6350" marT="6350" marB="0" anchor="b"/>
                </a:tc>
                <a:extLst>
                  <a:ext uri="{0D108BD9-81ED-4DB2-BD59-A6C34878D82A}">
                    <a16:rowId xmlns:a16="http://schemas.microsoft.com/office/drawing/2014/main" val="3587055786"/>
                  </a:ext>
                </a:extLst>
              </a:tr>
              <a:tr h="291691">
                <a:tc>
                  <a:txBody>
                    <a:bodyPr/>
                    <a:lstStyle/>
                    <a:p>
                      <a:pPr algn="ctr" fontAlgn="base" latinLnBrk="0"/>
                      <a:r>
                        <a:rPr lang="en-US" sz="1400" b="0" dirty="0">
                          <a:solidFill>
                            <a:srgbClr val="000000"/>
                          </a:solidFill>
                          <a:effectLst/>
                          <a:latin typeface="Roboto"/>
                        </a:rPr>
                        <a:t>9</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Orlando-Kissimmee-Sanford, FL </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2,134,399</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2,574,838</a:t>
                      </a: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2,608,147</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473,748</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22.2</a:t>
                      </a:r>
                    </a:p>
                  </a:txBody>
                  <a:tcPr marL="6350" marR="6350" marT="6350" marB="0" anchor="b"/>
                </a:tc>
                <a:extLst>
                  <a:ext uri="{0D108BD9-81ED-4DB2-BD59-A6C34878D82A}">
                    <a16:rowId xmlns:a16="http://schemas.microsoft.com/office/drawing/2014/main" val="3382925926"/>
                  </a:ext>
                </a:extLst>
              </a:tr>
              <a:tr h="291691">
                <a:tc>
                  <a:txBody>
                    <a:bodyPr/>
                    <a:lstStyle/>
                    <a:p>
                      <a:pPr algn="ctr" fontAlgn="base" latinLnBrk="0"/>
                      <a:r>
                        <a:rPr lang="en-US" sz="1400" dirty="0">
                          <a:solidFill>
                            <a:srgbClr val="000000"/>
                          </a:solidFill>
                          <a:effectLst/>
                          <a:latin typeface="Roboto"/>
                        </a:rPr>
                        <a:t>10</a:t>
                      </a:r>
                    </a:p>
                  </a:txBody>
                  <a:tcPr marL="60960" marR="60960" marT="30480" marB="30480" anchor="b"/>
                </a:tc>
                <a:tc>
                  <a:txBody>
                    <a:bodyPr/>
                    <a:lstStyle/>
                    <a:p>
                      <a:pPr algn="l" fontAlgn="b"/>
                      <a:r>
                        <a:rPr lang="it-IT" sz="1400" b="0" i="0" u="none" strike="noStrike" dirty="0">
                          <a:solidFill>
                            <a:srgbClr val="000000"/>
                          </a:solidFill>
                          <a:effectLst/>
                          <a:latin typeface="Calibri" panose="020F0502020204030204" pitchFamily="34" charset="0"/>
                        </a:rPr>
                        <a:t>Riverside-San Bernardino-Ontario, CA </a:t>
                      </a:r>
                      <a:endParaRPr lang="it-IT"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4,224,948</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4,612,542</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4,650,631</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425,683</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10.1</a:t>
                      </a:r>
                    </a:p>
                  </a:txBody>
                  <a:tcPr marL="6350" marR="6350" marT="6350" marB="0" anchor="b"/>
                </a:tc>
                <a:extLst>
                  <a:ext uri="{0D108BD9-81ED-4DB2-BD59-A6C34878D82A}">
                    <a16:rowId xmlns:a16="http://schemas.microsoft.com/office/drawing/2014/main" val="3766273993"/>
                  </a:ext>
                </a:extLst>
              </a:tr>
              <a:tr h="291691">
                <a:tc>
                  <a:txBody>
                    <a:bodyPr/>
                    <a:lstStyle/>
                    <a:p>
                      <a:pPr algn="ctr" fontAlgn="base" latinLnBrk="0"/>
                      <a:r>
                        <a:rPr lang="en-US" sz="1400" dirty="0">
                          <a:solidFill>
                            <a:srgbClr val="000000"/>
                          </a:solidFill>
                          <a:effectLst/>
                          <a:latin typeface="Roboto"/>
                        </a:rPr>
                        <a:t>11</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Denver-Aurora-Lakewood, CO </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2,543,608</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2,931,665</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2,967,239</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423,631</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16.7</a:t>
                      </a:r>
                    </a:p>
                  </a:txBody>
                  <a:tcPr marL="6350" marR="6350" marT="6350" marB="0" anchor="b"/>
                </a:tc>
                <a:extLst>
                  <a:ext uri="{0D108BD9-81ED-4DB2-BD59-A6C34878D82A}">
                    <a16:rowId xmlns:a16="http://schemas.microsoft.com/office/drawing/2014/main" val="3160837458"/>
                  </a:ext>
                </a:extLst>
              </a:tr>
              <a:tr h="291691">
                <a:tc>
                  <a:txBody>
                    <a:bodyPr/>
                    <a:lstStyle/>
                    <a:p>
                      <a:pPr algn="ctr" fontAlgn="base" latinLnBrk="0"/>
                      <a:r>
                        <a:rPr lang="en-US" sz="1400" dirty="0">
                          <a:solidFill>
                            <a:srgbClr val="000000"/>
                          </a:solidFill>
                          <a:effectLst/>
                          <a:latin typeface="Roboto"/>
                        </a:rPr>
                        <a:t>12</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Tampa-St Petersburg-Clearwater, FL</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2,783,485</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3,154,649</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3,194,831</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411,346</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14.8</a:t>
                      </a:r>
                    </a:p>
                  </a:txBody>
                  <a:tcPr marL="6350" marR="6350" marT="6350" marB="0" anchor="b"/>
                </a:tc>
                <a:extLst>
                  <a:ext uri="{0D108BD9-81ED-4DB2-BD59-A6C34878D82A}">
                    <a16:rowId xmlns:a16="http://schemas.microsoft.com/office/drawing/2014/main" val="709184271"/>
                  </a:ext>
                </a:extLst>
              </a:tr>
              <a:tr h="291691">
                <a:tc>
                  <a:txBody>
                    <a:bodyPr/>
                    <a:lstStyle/>
                    <a:p>
                      <a:pPr algn="ctr" fontAlgn="base" latinLnBrk="0"/>
                      <a:r>
                        <a:rPr lang="en-US" sz="1400" b="1" dirty="0">
                          <a:solidFill>
                            <a:srgbClr val="000000"/>
                          </a:solidFill>
                          <a:effectLst/>
                          <a:latin typeface="Roboto"/>
                        </a:rPr>
                        <a:t>13</a:t>
                      </a:r>
                    </a:p>
                  </a:txBody>
                  <a:tcPr marL="60960" marR="60960" marT="30480" marB="30480" anchor="b"/>
                </a:tc>
                <a:tc>
                  <a:txBody>
                    <a:bodyPr/>
                    <a:lstStyle/>
                    <a:p>
                      <a:pPr algn="l" fontAlgn="b"/>
                      <a:r>
                        <a:rPr lang="en-US" sz="1400" b="1" i="0" u="none" strike="noStrike" dirty="0">
                          <a:solidFill>
                            <a:srgbClr val="000000"/>
                          </a:solidFill>
                          <a:effectLst/>
                          <a:latin typeface="Calibri" panose="020F0502020204030204" pitchFamily="34" charset="0"/>
                        </a:rPr>
                        <a:t>San Antonio-New Braunfels, TX </a:t>
                      </a:r>
                      <a:endParaRPr lang="en-US" sz="1400" b="1"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2,142,520</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2,512,379</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2,550,960</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408,440</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19.1</a:t>
                      </a:r>
                    </a:p>
                  </a:txBody>
                  <a:tcPr marL="6350" marR="6350" marT="6350" marB="0" anchor="b"/>
                </a:tc>
                <a:extLst>
                  <a:ext uri="{0D108BD9-81ED-4DB2-BD59-A6C34878D82A}">
                    <a16:rowId xmlns:a16="http://schemas.microsoft.com/office/drawing/2014/main" val="2121149627"/>
                  </a:ext>
                </a:extLst>
              </a:tr>
              <a:tr h="291691">
                <a:tc>
                  <a:txBody>
                    <a:bodyPr/>
                    <a:lstStyle/>
                    <a:p>
                      <a:pPr algn="ctr" fontAlgn="base" latinLnBrk="0"/>
                      <a:r>
                        <a:rPr lang="en-US" sz="1400" dirty="0">
                          <a:solidFill>
                            <a:srgbClr val="000000"/>
                          </a:solidFill>
                          <a:effectLst/>
                          <a:latin typeface="Roboto"/>
                        </a:rPr>
                        <a:t>14</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San Francisco-Oakland-Berkeley, CA </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4,335,593</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4,726,314</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4,731,803</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396,210</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9.1</a:t>
                      </a:r>
                    </a:p>
                  </a:txBody>
                  <a:tcPr marL="6350" marR="6350" marT="6350" marB="0" anchor="b"/>
                </a:tc>
                <a:extLst>
                  <a:ext uri="{0D108BD9-81ED-4DB2-BD59-A6C34878D82A}">
                    <a16:rowId xmlns:a16="http://schemas.microsoft.com/office/drawing/2014/main" val="4014707977"/>
                  </a:ext>
                </a:extLst>
              </a:tr>
              <a:tr h="291691">
                <a:tc>
                  <a:txBody>
                    <a:bodyPr/>
                    <a:lstStyle/>
                    <a:p>
                      <a:pPr algn="ctr" fontAlgn="base" latinLnBrk="0"/>
                      <a:r>
                        <a:rPr lang="en-US" sz="1400" dirty="0">
                          <a:solidFill>
                            <a:srgbClr val="000000"/>
                          </a:solidFill>
                          <a:effectLst/>
                          <a:latin typeface="Roboto"/>
                        </a:rPr>
                        <a:t>15</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Charlotte-Concord-Gastonia, NC-SC </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2,243,963</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2,592,950</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2,636,883</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392,920</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17.5</a:t>
                      </a:r>
                    </a:p>
                  </a:txBody>
                  <a:tcPr marL="6350" marR="6350" marT="6350" marB="0" anchor="b"/>
                </a:tc>
                <a:extLst>
                  <a:ext uri="{0D108BD9-81ED-4DB2-BD59-A6C34878D82A}">
                    <a16:rowId xmlns:a16="http://schemas.microsoft.com/office/drawing/2014/main" val="610811356"/>
                  </a:ext>
                </a:extLst>
              </a:tr>
            </a:tbl>
          </a:graphicData>
        </a:graphic>
      </p:graphicFrame>
      <p:sp>
        <p:nvSpPr>
          <p:cNvPr id="4" name="Slide Number Placeholder 3"/>
          <p:cNvSpPr>
            <a:spLocks noGrp="1"/>
          </p:cNvSpPr>
          <p:nvPr>
            <p:ph type="sldNum" sz="quarter" idx="4294967295"/>
          </p:nvPr>
        </p:nvSpPr>
        <p:spPr>
          <a:xfrm>
            <a:off x="11101388" y="6407150"/>
            <a:ext cx="1090612" cy="3143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1FA3B-F0C1-4F58-90BE-DCC7501F4B28}" type="slidenum">
              <a:rPr kumimoji="0" lang="en-US" sz="1200" b="0" i="0" u="none" strike="noStrike" kern="1200" cap="none" spc="0" normalizeH="0" baseline="0" noProof="0" smtClean="0">
                <a:ln>
                  <a:noFill/>
                </a:ln>
                <a:solidFill>
                  <a:srgbClr val="8FA5D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8FA5D1"/>
              </a:solidFill>
              <a:effectLst/>
              <a:uLnTx/>
              <a:uFillTx/>
              <a:latin typeface="Calibri" panose="020F0502020204030204"/>
              <a:ea typeface="+mn-ea"/>
              <a:cs typeface="+mn-cs"/>
            </a:endParaRPr>
          </a:p>
        </p:txBody>
      </p:sp>
      <p:sp>
        <p:nvSpPr>
          <p:cNvPr id="7" name="Rectangle 6"/>
          <p:cNvSpPr/>
          <p:nvPr/>
        </p:nvSpPr>
        <p:spPr>
          <a:xfrm>
            <a:off x="1600200" y="6523476"/>
            <a:ext cx="4572000" cy="264368"/>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Source: US Census  Bureau, 2019 Vintage Population Estimates</a:t>
            </a:r>
            <a:endParaRPr kumimoji="0" lang="en-US" sz="105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Content Placeholder 2"/>
          <p:cNvSpPr txBox="1">
            <a:spLocks/>
          </p:cNvSpPr>
          <p:nvPr/>
        </p:nvSpPr>
        <p:spPr>
          <a:xfrm>
            <a:off x="1689393" y="791884"/>
            <a:ext cx="9896630" cy="548295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05493"/>
                </a:solidFill>
                <a:effectLst/>
                <a:uLnTx/>
                <a:uFillTx/>
                <a:latin typeface="Century Gothic" panose="020B0502020202020204" pitchFamily="34" charset="0"/>
                <a:ea typeface="+mn-ea"/>
                <a:cs typeface="+mn-cs"/>
              </a:rPr>
              <a:t>Top 15 Metros in Numeric Growth, 2010-2019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0490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EE173D-305B-4AAC-8A4F-16E212FECFA8}"/>
              </a:ext>
            </a:extLst>
          </p:cNvPr>
          <p:cNvSpPr>
            <a:spLocks noGrp="1"/>
          </p:cNvSpPr>
          <p:nvPr>
            <p:ph type="sldNum" sz="quarter" idx="12"/>
          </p:nvPr>
        </p:nvSpPr>
        <p:spPr/>
        <p:txBody>
          <a:bodyPr/>
          <a:lstStyle/>
          <a:p>
            <a:fld id="{CFD7B3FC-F52A-4C3D-BF43-F2954D09CBBE}" type="slidenum">
              <a:rPr lang="en-US" smtClean="0"/>
              <a:t>14</a:t>
            </a:fld>
            <a:endParaRPr lang="en-US" dirty="0"/>
          </a:p>
        </p:txBody>
      </p:sp>
      <p:pic>
        <p:nvPicPr>
          <p:cNvPr id="3" name="Picture 2">
            <a:extLst>
              <a:ext uri="{FF2B5EF4-FFF2-40B4-BE49-F238E27FC236}">
                <a16:creationId xmlns:a16="http://schemas.microsoft.com/office/drawing/2014/main" id="{55286FFF-59D9-4C32-B0D9-6450CA397B2A}"/>
              </a:ext>
            </a:extLst>
          </p:cNvPr>
          <p:cNvPicPr>
            <a:picLocks noChangeAspect="1"/>
          </p:cNvPicPr>
          <p:nvPr/>
        </p:nvPicPr>
        <p:blipFill>
          <a:blip r:embed="rId2"/>
          <a:stretch>
            <a:fillRect/>
          </a:stretch>
        </p:blipFill>
        <p:spPr>
          <a:xfrm>
            <a:off x="7023846" y="1177788"/>
            <a:ext cx="3593953" cy="2385028"/>
          </a:xfrm>
          <a:prstGeom prst="rect">
            <a:avLst/>
          </a:prstGeom>
        </p:spPr>
      </p:pic>
      <p:pic>
        <p:nvPicPr>
          <p:cNvPr id="4" name="Picture 3">
            <a:extLst>
              <a:ext uri="{FF2B5EF4-FFF2-40B4-BE49-F238E27FC236}">
                <a16:creationId xmlns:a16="http://schemas.microsoft.com/office/drawing/2014/main" id="{EC3FF7D9-3E36-4A01-80B0-92FA0AE6E9DE}"/>
              </a:ext>
            </a:extLst>
          </p:cNvPr>
          <p:cNvPicPr>
            <a:picLocks noChangeAspect="1"/>
          </p:cNvPicPr>
          <p:nvPr/>
        </p:nvPicPr>
        <p:blipFill>
          <a:blip r:embed="rId3"/>
          <a:stretch>
            <a:fillRect/>
          </a:stretch>
        </p:blipFill>
        <p:spPr>
          <a:xfrm>
            <a:off x="7023846" y="4134341"/>
            <a:ext cx="3617887" cy="2404571"/>
          </a:xfrm>
          <a:prstGeom prst="rect">
            <a:avLst/>
          </a:prstGeom>
        </p:spPr>
      </p:pic>
      <p:pic>
        <p:nvPicPr>
          <p:cNvPr id="5" name="Picture 4">
            <a:extLst>
              <a:ext uri="{FF2B5EF4-FFF2-40B4-BE49-F238E27FC236}">
                <a16:creationId xmlns:a16="http://schemas.microsoft.com/office/drawing/2014/main" id="{C1C9BFB6-0942-4129-9AB9-4FF746F10EFC}"/>
              </a:ext>
            </a:extLst>
          </p:cNvPr>
          <p:cNvPicPr>
            <a:picLocks noChangeAspect="1"/>
          </p:cNvPicPr>
          <p:nvPr/>
        </p:nvPicPr>
        <p:blipFill>
          <a:blip r:embed="rId4"/>
          <a:stretch>
            <a:fillRect/>
          </a:stretch>
        </p:blipFill>
        <p:spPr>
          <a:xfrm>
            <a:off x="1793929" y="4134340"/>
            <a:ext cx="3572740" cy="2404572"/>
          </a:xfrm>
          <a:prstGeom prst="rect">
            <a:avLst/>
          </a:prstGeom>
        </p:spPr>
      </p:pic>
      <p:pic>
        <p:nvPicPr>
          <p:cNvPr id="6" name="Picture 5">
            <a:extLst>
              <a:ext uri="{FF2B5EF4-FFF2-40B4-BE49-F238E27FC236}">
                <a16:creationId xmlns:a16="http://schemas.microsoft.com/office/drawing/2014/main" id="{C1BBD94A-309C-4033-9F0C-75B2ADD95908}"/>
              </a:ext>
            </a:extLst>
          </p:cNvPr>
          <p:cNvPicPr>
            <a:picLocks noChangeAspect="1"/>
          </p:cNvPicPr>
          <p:nvPr/>
        </p:nvPicPr>
        <p:blipFill>
          <a:blip r:embed="rId5"/>
          <a:stretch>
            <a:fillRect/>
          </a:stretch>
        </p:blipFill>
        <p:spPr>
          <a:xfrm>
            <a:off x="1793929" y="1176454"/>
            <a:ext cx="3572740" cy="2386362"/>
          </a:xfrm>
          <a:prstGeom prst="rect">
            <a:avLst/>
          </a:prstGeom>
        </p:spPr>
      </p:pic>
      <p:sp>
        <p:nvSpPr>
          <p:cNvPr id="7" name="TextBox 6">
            <a:extLst>
              <a:ext uri="{FF2B5EF4-FFF2-40B4-BE49-F238E27FC236}">
                <a16:creationId xmlns:a16="http://schemas.microsoft.com/office/drawing/2014/main" id="{1347ECFA-BF12-4B81-931F-88AFCBEE6F1D}"/>
              </a:ext>
            </a:extLst>
          </p:cNvPr>
          <p:cNvSpPr txBox="1"/>
          <p:nvPr/>
        </p:nvSpPr>
        <p:spPr>
          <a:xfrm>
            <a:off x="2716280" y="807122"/>
            <a:ext cx="1728037" cy="369332"/>
          </a:xfrm>
          <a:prstGeom prst="rect">
            <a:avLst/>
          </a:prstGeom>
          <a:noFill/>
        </p:spPr>
        <p:txBody>
          <a:bodyPr wrap="none" rtlCol="0">
            <a:spAutoFit/>
          </a:bodyPr>
          <a:lstStyle/>
          <a:p>
            <a:r>
              <a:rPr lang="en-US" dirty="0">
                <a:solidFill>
                  <a:schemeClr val="accent1">
                    <a:lumMod val="50000"/>
                  </a:schemeClr>
                </a:solidFill>
              </a:rPr>
              <a:t>1969 and before</a:t>
            </a:r>
          </a:p>
        </p:txBody>
      </p:sp>
      <p:sp>
        <p:nvSpPr>
          <p:cNvPr id="8" name="TextBox 7">
            <a:extLst>
              <a:ext uri="{FF2B5EF4-FFF2-40B4-BE49-F238E27FC236}">
                <a16:creationId xmlns:a16="http://schemas.microsoft.com/office/drawing/2014/main" id="{C141B13E-93D0-435D-9441-C684E7BC9957}"/>
              </a:ext>
            </a:extLst>
          </p:cNvPr>
          <p:cNvSpPr txBox="1"/>
          <p:nvPr/>
        </p:nvSpPr>
        <p:spPr>
          <a:xfrm>
            <a:off x="2984622" y="3747482"/>
            <a:ext cx="1191352" cy="369332"/>
          </a:xfrm>
          <a:prstGeom prst="rect">
            <a:avLst/>
          </a:prstGeom>
          <a:noFill/>
        </p:spPr>
        <p:txBody>
          <a:bodyPr wrap="none" rtlCol="0">
            <a:spAutoFit/>
          </a:bodyPr>
          <a:lstStyle/>
          <a:p>
            <a:r>
              <a:rPr lang="en-US" dirty="0">
                <a:solidFill>
                  <a:schemeClr val="accent1">
                    <a:lumMod val="50000"/>
                  </a:schemeClr>
                </a:solidFill>
              </a:rPr>
              <a:t>1970-1989</a:t>
            </a:r>
          </a:p>
        </p:txBody>
      </p:sp>
      <p:sp>
        <p:nvSpPr>
          <p:cNvPr id="9" name="TextBox 8">
            <a:extLst>
              <a:ext uri="{FF2B5EF4-FFF2-40B4-BE49-F238E27FC236}">
                <a16:creationId xmlns:a16="http://schemas.microsoft.com/office/drawing/2014/main" id="{234B62C2-70EE-4BD2-B358-B50CE081B384}"/>
              </a:ext>
            </a:extLst>
          </p:cNvPr>
          <p:cNvSpPr txBox="1"/>
          <p:nvPr/>
        </p:nvSpPr>
        <p:spPr>
          <a:xfrm>
            <a:off x="8225146" y="807122"/>
            <a:ext cx="1191352" cy="369332"/>
          </a:xfrm>
          <a:prstGeom prst="rect">
            <a:avLst/>
          </a:prstGeom>
          <a:noFill/>
        </p:spPr>
        <p:txBody>
          <a:bodyPr wrap="none" rtlCol="0">
            <a:spAutoFit/>
          </a:bodyPr>
          <a:lstStyle/>
          <a:p>
            <a:r>
              <a:rPr lang="en-US" dirty="0">
                <a:solidFill>
                  <a:schemeClr val="accent1">
                    <a:lumMod val="50000"/>
                  </a:schemeClr>
                </a:solidFill>
              </a:rPr>
              <a:t>1990-2009</a:t>
            </a:r>
          </a:p>
        </p:txBody>
      </p:sp>
      <p:sp>
        <p:nvSpPr>
          <p:cNvPr id="10" name="TextBox 9">
            <a:extLst>
              <a:ext uri="{FF2B5EF4-FFF2-40B4-BE49-F238E27FC236}">
                <a16:creationId xmlns:a16="http://schemas.microsoft.com/office/drawing/2014/main" id="{CAD7F6C6-22E6-42D9-BD62-47512F323616}"/>
              </a:ext>
            </a:extLst>
          </p:cNvPr>
          <p:cNvSpPr txBox="1"/>
          <p:nvPr/>
        </p:nvSpPr>
        <p:spPr>
          <a:xfrm>
            <a:off x="8225146" y="3747482"/>
            <a:ext cx="1191352" cy="369332"/>
          </a:xfrm>
          <a:prstGeom prst="rect">
            <a:avLst/>
          </a:prstGeom>
          <a:noFill/>
        </p:spPr>
        <p:txBody>
          <a:bodyPr wrap="none" rtlCol="0">
            <a:spAutoFit/>
          </a:bodyPr>
          <a:lstStyle/>
          <a:p>
            <a:r>
              <a:rPr lang="en-US" dirty="0">
                <a:solidFill>
                  <a:schemeClr val="accent1">
                    <a:lumMod val="50000"/>
                  </a:schemeClr>
                </a:solidFill>
              </a:rPr>
              <a:t>2010-2019</a:t>
            </a:r>
          </a:p>
        </p:txBody>
      </p:sp>
      <p:sp>
        <p:nvSpPr>
          <p:cNvPr id="11" name="TextBox 10">
            <a:extLst>
              <a:ext uri="{FF2B5EF4-FFF2-40B4-BE49-F238E27FC236}">
                <a16:creationId xmlns:a16="http://schemas.microsoft.com/office/drawing/2014/main" id="{7839D91A-A2B8-497B-BDF0-65D450E047F0}"/>
              </a:ext>
            </a:extLst>
          </p:cNvPr>
          <p:cNvSpPr txBox="1"/>
          <p:nvPr/>
        </p:nvSpPr>
        <p:spPr>
          <a:xfrm>
            <a:off x="117088" y="6590670"/>
            <a:ext cx="5020926" cy="261610"/>
          </a:xfrm>
          <a:prstGeom prst="rect">
            <a:avLst/>
          </a:prstGeom>
          <a:noFill/>
        </p:spPr>
        <p:txBody>
          <a:bodyPr wrap="none" rtlCol="0">
            <a:spAutoFit/>
          </a:bodyPr>
          <a:lstStyle/>
          <a:p>
            <a:r>
              <a:rPr lang="en-US" sz="1100" dirty="0">
                <a:solidFill>
                  <a:schemeClr val="accent1">
                    <a:lumMod val="50000"/>
                  </a:schemeClr>
                </a:solidFill>
              </a:rPr>
              <a:t>Source: U.S. Census Bureau, American Community Survey, 5-Year Sample 2014-2019</a:t>
            </a:r>
          </a:p>
        </p:txBody>
      </p:sp>
      <p:sp>
        <p:nvSpPr>
          <p:cNvPr id="12" name="TextBox 11">
            <a:extLst>
              <a:ext uri="{FF2B5EF4-FFF2-40B4-BE49-F238E27FC236}">
                <a16:creationId xmlns:a16="http://schemas.microsoft.com/office/drawing/2014/main" id="{74C03248-4E01-482D-8D2A-E9C55CC5F094}"/>
              </a:ext>
            </a:extLst>
          </p:cNvPr>
          <p:cNvSpPr txBox="1"/>
          <p:nvPr/>
        </p:nvSpPr>
        <p:spPr>
          <a:xfrm>
            <a:off x="2090853" y="342079"/>
            <a:ext cx="7694671" cy="369332"/>
          </a:xfrm>
          <a:prstGeom prst="rect">
            <a:avLst/>
          </a:prstGeom>
          <a:noFill/>
        </p:spPr>
        <p:txBody>
          <a:bodyPr wrap="none" rtlCol="0">
            <a:spAutoFit/>
          </a:bodyPr>
          <a:lstStyle/>
          <a:p>
            <a:r>
              <a:rPr lang="en-US" dirty="0">
                <a:solidFill>
                  <a:schemeClr val="accent1">
                    <a:lumMod val="50000"/>
                  </a:schemeClr>
                </a:solidFill>
              </a:rPr>
              <a:t>Percent of Housing Stock Built in Select Periods, Census Tracts, Texas, 2014-2019</a:t>
            </a:r>
          </a:p>
        </p:txBody>
      </p:sp>
      <p:pic>
        <p:nvPicPr>
          <p:cNvPr id="13" name="Picture 12">
            <a:extLst>
              <a:ext uri="{FF2B5EF4-FFF2-40B4-BE49-F238E27FC236}">
                <a16:creationId xmlns:a16="http://schemas.microsoft.com/office/drawing/2014/main" id="{F710B9EE-9026-48EB-8783-FFD6AE65E0C5}"/>
              </a:ext>
            </a:extLst>
          </p:cNvPr>
          <p:cNvPicPr>
            <a:picLocks noChangeAspect="1"/>
          </p:cNvPicPr>
          <p:nvPr/>
        </p:nvPicPr>
        <p:blipFill rotWithShape="1">
          <a:blip r:embed="rId6"/>
          <a:srcRect t="3847"/>
          <a:stretch/>
        </p:blipFill>
        <p:spPr>
          <a:xfrm>
            <a:off x="5652236" y="3010829"/>
            <a:ext cx="1143671" cy="1377756"/>
          </a:xfrm>
          <a:prstGeom prst="rect">
            <a:avLst/>
          </a:prstGeom>
        </p:spPr>
      </p:pic>
    </p:spTree>
    <p:extLst>
      <p:ext uri="{BB962C8B-B14F-4D97-AF65-F5344CB8AC3E}">
        <p14:creationId xmlns:p14="http://schemas.microsoft.com/office/powerpoint/2010/main" val="1860645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D7B3FC-F52A-4C3D-BF43-F2954D09CBBE}" type="slidenum">
              <a:rPr lang="en-US" smtClean="0"/>
              <a:t>15</a:t>
            </a:fld>
            <a:endParaRPr lang="en-US" dirty="0"/>
          </a:p>
        </p:txBody>
      </p:sp>
      <p:graphicFrame>
        <p:nvGraphicFramePr>
          <p:cNvPr id="3" name="Chart 2"/>
          <p:cNvGraphicFramePr>
            <a:graphicFrameLocks noGrp="1"/>
          </p:cNvGraphicFramePr>
          <p:nvPr>
            <p:extLst>
              <p:ext uri="{D42A27DB-BD31-4B8C-83A1-F6EECF244321}">
                <p14:modId xmlns:p14="http://schemas.microsoft.com/office/powerpoint/2010/main" val="899164468"/>
              </p:ext>
            </p:extLst>
          </p:nvPr>
        </p:nvGraphicFramePr>
        <p:xfrm>
          <a:off x="0" y="1229777"/>
          <a:ext cx="3971263" cy="32298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1908674943"/>
              </p:ext>
            </p:extLst>
          </p:nvPr>
        </p:nvGraphicFramePr>
        <p:xfrm>
          <a:off x="5135419" y="1625600"/>
          <a:ext cx="6724072" cy="37859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1040706585"/>
              </p:ext>
            </p:extLst>
          </p:nvPr>
        </p:nvGraphicFramePr>
        <p:xfrm>
          <a:off x="1598276" y="3632933"/>
          <a:ext cx="4581237" cy="283961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6637708" y="5577784"/>
            <a:ext cx="4315284" cy="338554"/>
          </a:xfrm>
          <a:prstGeom prst="rect">
            <a:avLst/>
          </a:prstGeom>
          <a:noFill/>
        </p:spPr>
        <p:txBody>
          <a:bodyPr wrap="none" rtlCol="0">
            <a:spAutoFit/>
          </a:bodyPr>
          <a:lstStyle/>
          <a:p>
            <a:r>
              <a:rPr lang="en-US" sz="1600" b="1" dirty="0">
                <a:solidFill>
                  <a:prstClr val="black"/>
                </a:solidFill>
                <a:latin typeface="Calibri" panose="020F0502020204030204"/>
              </a:rPr>
              <a:t>86.4% of growth has been from minority groups</a:t>
            </a:r>
          </a:p>
        </p:txBody>
      </p:sp>
      <p:sp>
        <p:nvSpPr>
          <p:cNvPr id="7" name="Content Placeholder 2"/>
          <p:cNvSpPr txBox="1">
            <a:spLocks/>
          </p:cNvSpPr>
          <p:nvPr/>
        </p:nvSpPr>
        <p:spPr>
          <a:xfrm>
            <a:off x="2012795" y="360948"/>
            <a:ext cx="9746772" cy="428818"/>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srgbClr val="205493"/>
                </a:solidFill>
                <a:latin typeface="Century Gothic" panose="020B0502020202020204" pitchFamily="34" charset="0"/>
              </a:rPr>
              <a:t>Race/Ethnic Composition, Texas, 2010-2019</a:t>
            </a:r>
            <a:r>
              <a:rPr lang="en-US" sz="2400" noProof="0" dirty="0">
                <a:solidFill>
                  <a:srgbClr val="205493"/>
                </a:solidFill>
                <a:latin typeface="Century Gothic" panose="020B0502020202020204" pitchFamily="34" charset="0"/>
              </a:rPr>
              <a:t> </a:t>
            </a:r>
            <a:endParaRPr kumimoji="0" lang="en-US" sz="2400" i="0" u="none" strike="noStrike" kern="1200" cap="none" spc="0" normalizeH="0" baseline="0" noProof="0" dirty="0">
              <a:ln>
                <a:noFill/>
              </a:ln>
              <a:solidFill>
                <a:srgbClr val="205493"/>
              </a:solidFill>
              <a:effectLst/>
              <a:uLnTx/>
              <a:uFillTx/>
              <a:latin typeface="Century Gothic" panose="020B0502020202020204" pitchFamily="34" charset="0"/>
              <a:ea typeface="+mn-ea"/>
              <a:cs typeface="+mn-cs"/>
            </a:endParaRPr>
          </a:p>
          <a:p>
            <a:endParaRPr lang="en-US" sz="2000" dirty="0">
              <a:latin typeface="Century Gothic" panose="020B0502020202020204" pitchFamily="34" charset="0"/>
            </a:endParaRPr>
          </a:p>
        </p:txBody>
      </p:sp>
      <p:sp>
        <p:nvSpPr>
          <p:cNvPr id="8" name="Rectangle 7"/>
          <p:cNvSpPr/>
          <p:nvPr/>
        </p:nvSpPr>
        <p:spPr>
          <a:xfrm>
            <a:off x="1524000" y="6472543"/>
            <a:ext cx="8001000" cy="261610"/>
          </a:xfrm>
          <a:prstGeom prst="rect">
            <a:avLst/>
          </a:prstGeom>
        </p:spPr>
        <p:txBody>
          <a:bodyPr wrap="square">
            <a:spAutoFit/>
          </a:bodyPr>
          <a:lstStyle/>
          <a:p>
            <a:r>
              <a:rPr lang="en-US" sz="1100" dirty="0">
                <a:solidFill>
                  <a:schemeClr val="tx1">
                    <a:lumMod val="50000"/>
                    <a:lumOff val="50000"/>
                  </a:schemeClr>
                </a:solidFill>
              </a:rPr>
              <a:t>Source: US Census Bureau 2019 Population Estimates					</a:t>
            </a:r>
          </a:p>
        </p:txBody>
      </p:sp>
    </p:spTree>
    <p:extLst>
      <p:ext uri="{BB962C8B-B14F-4D97-AF65-F5344CB8AC3E}">
        <p14:creationId xmlns:p14="http://schemas.microsoft.com/office/powerpoint/2010/main" val="1889029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711695" y="0"/>
            <a:ext cx="9896630" cy="548295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srgbClr val="205493"/>
                </a:solidFill>
                <a:latin typeface="Century Gothic" panose="020B0502020202020204" pitchFamily="34" charset="0"/>
              </a:rPr>
              <a:t>Annual Shares of Recent Immigrants to Texas by World Area of Birth, 2005-2015</a:t>
            </a:r>
            <a:r>
              <a:rPr lang="en-US" sz="2400" noProof="0" dirty="0">
                <a:solidFill>
                  <a:srgbClr val="205493"/>
                </a:solidFill>
                <a:latin typeface="Century Gothic" panose="020B0502020202020204" pitchFamily="34" charset="0"/>
              </a:rPr>
              <a:t> </a:t>
            </a:r>
            <a:endParaRPr kumimoji="0" lang="en-US" sz="2400" i="0" u="none" strike="noStrike" kern="1200" cap="none" spc="0" normalizeH="0" baseline="0" noProof="0" dirty="0">
              <a:ln>
                <a:noFill/>
              </a:ln>
              <a:solidFill>
                <a:srgbClr val="205493"/>
              </a:solidFill>
              <a:effectLst/>
              <a:uLnTx/>
              <a:uFillTx/>
              <a:latin typeface="Century Gothic" panose="020B0502020202020204" pitchFamily="34" charset="0"/>
              <a:ea typeface="+mn-ea"/>
              <a:cs typeface="+mn-cs"/>
            </a:endParaRPr>
          </a:p>
          <a:p>
            <a:endParaRPr lang="en-US" sz="2000" dirty="0">
              <a:latin typeface="Century Gothic" panose="020B0502020202020204" pitchFamily="34" charset="0"/>
            </a:endParaRPr>
          </a:p>
        </p:txBody>
      </p:sp>
      <p:sp>
        <p:nvSpPr>
          <p:cNvPr id="2" name="Slide Number Placeholder 1"/>
          <p:cNvSpPr>
            <a:spLocks noGrp="1"/>
          </p:cNvSpPr>
          <p:nvPr>
            <p:ph type="sldNum" sz="quarter" idx="12"/>
          </p:nvPr>
        </p:nvSpPr>
        <p:spPr/>
        <p:txBody>
          <a:bodyPr/>
          <a:lstStyle/>
          <a:p>
            <a:fld id="{CFD7B3FC-F52A-4C3D-BF43-F2954D09CBBE}" type="slidenum">
              <a:rPr lang="en-US" smtClean="0"/>
              <a:t>16</a:t>
            </a:fld>
            <a:endParaRPr lang="en-US" dirty="0"/>
          </a:p>
        </p:txBody>
      </p:sp>
      <p:sp>
        <p:nvSpPr>
          <p:cNvPr id="4" name="Rectangle 3"/>
          <p:cNvSpPr/>
          <p:nvPr/>
        </p:nvSpPr>
        <p:spPr>
          <a:xfrm>
            <a:off x="1524000" y="6400807"/>
            <a:ext cx="8001000" cy="261610"/>
          </a:xfrm>
          <a:prstGeom prst="rect">
            <a:avLst/>
          </a:prstGeom>
        </p:spPr>
        <p:txBody>
          <a:bodyPr wrap="square">
            <a:spAutoFit/>
          </a:bodyPr>
          <a:lstStyle/>
          <a:p>
            <a:pPr>
              <a:defRPr/>
            </a:pPr>
            <a:r>
              <a:rPr lang="en-US" sz="1100" dirty="0">
                <a:solidFill>
                  <a:prstClr val="black">
                    <a:lumMod val="50000"/>
                    <a:lumOff val="50000"/>
                  </a:prstClr>
                </a:solidFill>
                <a:latin typeface="Calibri" panose="020F0502020204030204"/>
              </a:rPr>
              <a:t>Source: US Census Bureau, American Community Survey, 1-Year PUMS</a:t>
            </a:r>
          </a:p>
        </p:txBody>
      </p:sp>
      <p:graphicFrame>
        <p:nvGraphicFramePr>
          <p:cNvPr id="5" name="Chart 4"/>
          <p:cNvGraphicFramePr>
            <a:graphicFrameLocks noGrp="1"/>
          </p:cNvGraphicFramePr>
          <p:nvPr>
            <p:extLst>
              <p:ext uri="{D42A27DB-BD31-4B8C-83A1-F6EECF244321}">
                <p14:modId xmlns:p14="http://schemas.microsoft.com/office/powerpoint/2010/main" val="2493049174"/>
              </p:ext>
            </p:extLst>
          </p:nvPr>
        </p:nvGraphicFramePr>
        <p:xfrm>
          <a:off x="1973766" y="1043352"/>
          <a:ext cx="6657708" cy="548295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8610600" y="907246"/>
            <a:ext cx="2317596" cy="4524315"/>
          </a:xfrm>
          <a:prstGeom prst="rect">
            <a:avLst/>
          </a:prstGeom>
          <a:noFill/>
        </p:spPr>
        <p:txBody>
          <a:bodyPr wrap="square" rtlCol="0">
            <a:spAutoFit/>
          </a:bodyPr>
          <a:lstStyle/>
          <a:p>
            <a:pPr>
              <a:defRPr/>
            </a:pPr>
            <a:r>
              <a:rPr lang="en-US" sz="1600" dirty="0">
                <a:solidFill>
                  <a:prstClr val="black"/>
                </a:solidFill>
                <a:latin typeface="Century Gothic" panose="020B0502020202020204" pitchFamily="34" charset="0"/>
              </a:rPr>
              <a:t>Estimated number of international migrants to Texas</a:t>
            </a:r>
          </a:p>
          <a:p>
            <a:pPr>
              <a:defRPr/>
            </a:pPr>
            <a:endParaRPr lang="en-US" sz="1600" dirty="0">
              <a:solidFill>
                <a:prstClr val="black"/>
              </a:solidFill>
              <a:latin typeface="Century Gothic" panose="020B0502020202020204" pitchFamily="34" charset="0"/>
            </a:endParaRPr>
          </a:p>
          <a:p>
            <a:pPr algn="ctr">
              <a:defRPr/>
            </a:pPr>
            <a:r>
              <a:rPr lang="en-US" sz="1600" dirty="0">
                <a:solidFill>
                  <a:prstClr val="black"/>
                </a:solidFill>
                <a:latin typeface="Century Gothic" panose="020B0502020202020204" pitchFamily="34" charset="0"/>
              </a:rPr>
              <a:t>101,588</a:t>
            </a:r>
          </a:p>
          <a:p>
            <a:pPr algn="ctr">
              <a:defRPr/>
            </a:pPr>
            <a:endParaRPr lang="en-US" sz="1600" dirty="0">
              <a:solidFill>
                <a:prstClr val="black"/>
              </a:solidFill>
              <a:latin typeface="Century Gothic" panose="020B0502020202020204" pitchFamily="34" charset="0"/>
            </a:endParaRPr>
          </a:p>
          <a:p>
            <a:pPr algn="ctr">
              <a:defRPr/>
            </a:pPr>
            <a:endParaRPr lang="en-US" sz="1600" dirty="0">
              <a:solidFill>
                <a:prstClr val="black"/>
              </a:solidFill>
              <a:latin typeface="Century Gothic" panose="020B0502020202020204" pitchFamily="34" charset="0"/>
            </a:endParaRPr>
          </a:p>
          <a:p>
            <a:pPr algn="ctr">
              <a:defRPr/>
            </a:pPr>
            <a:endParaRPr lang="en-US" sz="1600" dirty="0">
              <a:solidFill>
                <a:prstClr val="black"/>
              </a:solidFill>
              <a:latin typeface="Century Gothic" panose="020B0502020202020204" pitchFamily="34" charset="0"/>
            </a:endParaRPr>
          </a:p>
          <a:p>
            <a:pPr algn="ctr">
              <a:defRPr/>
            </a:pPr>
            <a:endParaRPr lang="en-US" sz="1600" dirty="0">
              <a:solidFill>
                <a:prstClr val="black"/>
              </a:solidFill>
              <a:latin typeface="Century Gothic" panose="020B0502020202020204" pitchFamily="34" charset="0"/>
            </a:endParaRPr>
          </a:p>
          <a:p>
            <a:pPr algn="ctr">
              <a:defRPr/>
            </a:pPr>
            <a:endParaRPr lang="en-US" sz="1600" dirty="0">
              <a:solidFill>
                <a:prstClr val="black"/>
              </a:solidFill>
              <a:latin typeface="Century Gothic" panose="020B0502020202020204" pitchFamily="34" charset="0"/>
            </a:endParaRPr>
          </a:p>
          <a:p>
            <a:pPr algn="ctr">
              <a:defRPr/>
            </a:pPr>
            <a:endParaRPr lang="en-US" sz="1600" dirty="0">
              <a:solidFill>
                <a:prstClr val="black"/>
              </a:solidFill>
              <a:latin typeface="Century Gothic" panose="020B0502020202020204" pitchFamily="34" charset="0"/>
            </a:endParaRPr>
          </a:p>
          <a:p>
            <a:pPr algn="ctr">
              <a:defRPr/>
            </a:pPr>
            <a:r>
              <a:rPr lang="en-US" sz="1600" dirty="0">
                <a:solidFill>
                  <a:prstClr val="black"/>
                </a:solidFill>
                <a:latin typeface="Century Gothic" panose="020B0502020202020204" pitchFamily="34" charset="0"/>
              </a:rPr>
              <a:t>77,702</a:t>
            </a:r>
          </a:p>
          <a:p>
            <a:pPr algn="ctr">
              <a:defRPr/>
            </a:pPr>
            <a:endParaRPr lang="en-US" sz="1600" dirty="0">
              <a:solidFill>
                <a:prstClr val="black"/>
              </a:solidFill>
              <a:latin typeface="Century Gothic" panose="020B0502020202020204" pitchFamily="34" charset="0"/>
            </a:endParaRPr>
          </a:p>
          <a:p>
            <a:pPr algn="ctr">
              <a:defRPr/>
            </a:pPr>
            <a:endParaRPr lang="en-US" sz="1600" dirty="0">
              <a:solidFill>
                <a:prstClr val="black"/>
              </a:solidFill>
              <a:latin typeface="Century Gothic" panose="020B0502020202020204" pitchFamily="34" charset="0"/>
            </a:endParaRPr>
          </a:p>
          <a:p>
            <a:pPr algn="ctr">
              <a:defRPr/>
            </a:pPr>
            <a:endParaRPr lang="en-US" sz="1600" dirty="0">
              <a:solidFill>
                <a:prstClr val="black"/>
              </a:solidFill>
              <a:latin typeface="Century Gothic" panose="020B0502020202020204" pitchFamily="34" charset="0"/>
            </a:endParaRPr>
          </a:p>
          <a:p>
            <a:pPr algn="ctr">
              <a:defRPr/>
            </a:pPr>
            <a:endParaRPr lang="en-US" sz="1600" dirty="0">
              <a:solidFill>
                <a:prstClr val="black"/>
              </a:solidFill>
              <a:latin typeface="Century Gothic" panose="020B0502020202020204" pitchFamily="34" charset="0"/>
            </a:endParaRPr>
          </a:p>
          <a:p>
            <a:pPr algn="ctr">
              <a:defRPr/>
            </a:pPr>
            <a:endParaRPr lang="en-US" sz="1600" dirty="0">
              <a:solidFill>
                <a:prstClr val="black"/>
              </a:solidFill>
              <a:latin typeface="Century Gothic" panose="020B0502020202020204" pitchFamily="34" charset="0"/>
            </a:endParaRPr>
          </a:p>
          <a:p>
            <a:pPr algn="ctr">
              <a:defRPr/>
            </a:pPr>
            <a:r>
              <a:rPr lang="en-US" sz="1600" dirty="0">
                <a:solidFill>
                  <a:prstClr val="black"/>
                </a:solidFill>
                <a:latin typeface="Century Gothic" panose="020B0502020202020204" pitchFamily="34" charset="0"/>
              </a:rPr>
              <a:t>98,194</a:t>
            </a:r>
          </a:p>
        </p:txBody>
      </p:sp>
    </p:spTree>
    <p:extLst>
      <p:ext uri="{BB962C8B-B14F-4D97-AF65-F5344CB8AC3E}">
        <p14:creationId xmlns:p14="http://schemas.microsoft.com/office/powerpoint/2010/main" val="3467134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fld id="{2BC1FA3B-F0C1-4F58-90BE-DCC7501F4B28}" type="slidenum">
              <a:rPr lang="en-US" smtClean="0"/>
              <a:pPr/>
              <a:t>17</a:t>
            </a:fld>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525361548"/>
              </p:ext>
            </p:extLst>
          </p:nvPr>
        </p:nvGraphicFramePr>
        <p:xfrm>
          <a:off x="1414345" y="1248233"/>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a:spLocks noGrp="1"/>
          </p:cNvSpPr>
          <p:nvPr>
            <p:ph type="title" idx="4294967295"/>
          </p:nvPr>
        </p:nvSpPr>
        <p:spPr>
          <a:xfrm>
            <a:off x="1839951" y="-115656"/>
            <a:ext cx="10515600" cy="1325563"/>
          </a:xfrm>
        </p:spPr>
        <p:txBody>
          <a:bodyPr>
            <a:noAutofit/>
          </a:bodyPr>
          <a:lstStyle/>
          <a:p>
            <a:r>
              <a:rPr lang="en-US" sz="2800" dirty="0">
                <a:solidFill>
                  <a:schemeClr val="accent1">
                    <a:lumMod val="50000"/>
                  </a:schemeClr>
                </a:solidFill>
              </a:rPr>
              <a:t>Texas Population Pyramid by Race/Ethnicity, 2019</a:t>
            </a:r>
          </a:p>
        </p:txBody>
      </p:sp>
      <p:sp>
        <p:nvSpPr>
          <p:cNvPr id="7" name="TextBox 6"/>
          <p:cNvSpPr txBox="1"/>
          <p:nvPr/>
        </p:nvSpPr>
        <p:spPr>
          <a:xfrm>
            <a:off x="1501698" y="6467922"/>
            <a:ext cx="2457724" cy="215444"/>
          </a:xfrm>
          <a:prstGeom prst="rect">
            <a:avLst/>
          </a:prstGeom>
          <a:noFill/>
        </p:spPr>
        <p:txBody>
          <a:bodyPr wrap="none" rtlCol="0">
            <a:spAutoFit/>
          </a:bodyPr>
          <a:lstStyle/>
          <a:p>
            <a:r>
              <a:rPr lang="en-US" sz="800" dirty="0">
                <a:solidFill>
                  <a:schemeClr val="tx1">
                    <a:lumMod val="50000"/>
                    <a:lumOff val="50000"/>
                  </a:schemeClr>
                </a:solidFill>
              </a:rPr>
              <a:t>Source: US Census Bureau, 2019 Population Estimates</a:t>
            </a:r>
          </a:p>
        </p:txBody>
      </p:sp>
    </p:spTree>
    <p:extLst>
      <p:ext uri="{BB962C8B-B14F-4D97-AF65-F5344CB8AC3E}">
        <p14:creationId xmlns:p14="http://schemas.microsoft.com/office/powerpoint/2010/main" val="23363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5ED1F5-8FA7-4852-AA21-1CCEAF32E65C}"/>
              </a:ext>
            </a:extLst>
          </p:cNvPr>
          <p:cNvSpPr>
            <a:spLocks noGrp="1"/>
          </p:cNvSpPr>
          <p:nvPr>
            <p:ph type="sldNum" sz="quarter" idx="12"/>
          </p:nvPr>
        </p:nvSpPr>
        <p:spPr/>
        <p:txBody>
          <a:bodyPr/>
          <a:lstStyle/>
          <a:p>
            <a:fld id="{CFD7B3FC-F52A-4C3D-BF43-F2954D09CBBE}" type="slidenum">
              <a:rPr lang="en-US" smtClean="0"/>
              <a:t>18</a:t>
            </a:fld>
            <a:endParaRPr lang="en-US" dirty="0"/>
          </a:p>
        </p:txBody>
      </p:sp>
      <p:pic>
        <p:nvPicPr>
          <p:cNvPr id="3" name="Picture 2">
            <a:extLst>
              <a:ext uri="{FF2B5EF4-FFF2-40B4-BE49-F238E27FC236}">
                <a16:creationId xmlns:a16="http://schemas.microsoft.com/office/drawing/2014/main" id="{A6081F7D-684A-4921-AA4A-E2208A2B7C8C}"/>
              </a:ext>
            </a:extLst>
          </p:cNvPr>
          <p:cNvPicPr>
            <a:picLocks noChangeAspect="1"/>
          </p:cNvPicPr>
          <p:nvPr/>
        </p:nvPicPr>
        <p:blipFill>
          <a:blip r:embed="rId2"/>
          <a:stretch>
            <a:fillRect/>
          </a:stretch>
        </p:blipFill>
        <p:spPr>
          <a:xfrm>
            <a:off x="2627550" y="863368"/>
            <a:ext cx="7090737" cy="5752398"/>
          </a:xfrm>
          <a:prstGeom prst="rect">
            <a:avLst/>
          </a:prstGeom>
        </p:spPr>
      </p:pic>
      <p:sp>
        <p:nvSpPr>
          <p:cNvPr id="4" name="TextBox 3">
            <a:extLst>
              <a:ext uri="{FF2B5EF4-FFF2-40B4-BE49-F238E27FC236}">
                <a16:creationId xmlns:a16="http://schemas.microsoft.com/office/drawing/2014/main" id="{545F7607-8F5D-40AF-A4CC-7A2D9EF6EBD2}"/>
              </a:ext>
            </a:extLst>
          </p:cNvPr>
          <p:cNvSpPr txBox="1"/>
          <p:nvPr/>
        </p:nvSpPr>
        <p:spPr>
          <a:xfrm>
            <a:off x="2079702" y="356839"/>
            <a:ext cx="7158883" cy="369332"/>
          </a:xfrm>
          <a:prstGeom prst="rect">
            <a:avLst/>
          </a:prstGeom>
          <a:noFill/>
        </p:spPr>
        <p:txBody>
          <a:bodyPr wrap="none" rtlCol="0">
            <a:spAutoFit/>
          </a:bodyPr>
          <a:lstStyle/>
          <a:p>
            <a:r>
              <a:rPr lang="en-US" dirty="0">
                <a:solidFill>
                  <a:schemeClr val="accent1">
                    <a:lumMod val="50000"/>
                  </a:schemeClr>
                </a:solidFill>
              </a:rPr>
              <a:t>Percent of the Population that is Hispanic, Census Tracts, Texas, 2014-2019</a:t>
            </a:r>
          </a:p>
        </p:txBody>
      </p:sp>
      <p:pic>
        <p:nvPicPr>
          <p:cNvPr id="5" name="Picture 4">
            <a:extLst>
              <a:ext uri="{FF2B5EF4-FFF2-40B4-BE49-F238E27FC236}">
                <a16:creationId xmlns:a16="http://schemas.microsoft.com/office/drawing/2014/main" id="{40549982-FB36-49DC-BBA4-73FF254BD0FF}"/>
              </a:ext>
            </a:extLst>
          </p:cNvPr>
          <p:cNvPicPr>
            <a:picLocks noChangeAspect="1"/>
          </p:cNvPicPr>
          <p:nvPr/>
        </p:nvPicPr>
        <p:blipFill rotWithShape="1">
          <a:blip r:embed="rId3"/>
          <a:srcRect t="6230"/>
          <a:stretch/>
        </p:blipFill>
        <p:spPr>
          <a:xfrm>
            <a:off x="1549824" y="2882590"/>
            <a:ext cx="1059756" cy="1253467"/>
          </a:xfrm>
          <a:prstGeom prst="rect">
            <a:avLst/>
          </a:prstGeom>
        </p:spPr>
      </p:pic>
      <p:sp>
        <p:nvSpPr>
          <p:cNvPr id="6" name="TextBox 5">
            <a:extLst>
              <a:ext uri="{FF2B5EF4-FFF2-40B4-BE49-F238E27FC236}">
                <a16:creationId xmlns:a16="http://schemas.microsoft.com/office/drawing/2014/main" id="{95E44CB4-B1B3-4580-B06C-339B59D2648A}"/>
              </a:ext>
            </a:extLst>
          </p:cNvPr>
          <p:cNvSpPr txBox="1"/>
          <p:nvPr/>
        </p:nvSpPr>
        <p:spPr>
          <a:xfrm>
            <a:off x="117088" y="6590670"/>
            <a:ext cx="5020926" cy="261610"/>
          </a:xfrm>
          <a:prstGeom prst="rect">
            <a:avLst/>
          </a:prstGeom>
          <a:noFill/>
        </p:spPr>
        <p:txBody>
          <a:bodyPr wrap="none" rtlCol="0">
            <a:spAutoFit/>
          </a:bodyPr>
          <a:lstStyle/>
          <a:p>
            <a:r>
              <a:rPr lang="en-US" sz="1100" dirty="0">
                <a:solidFill>
                  <a:schemeClr val="accent1">
                    <a:lumMod val="50000"/>
                  </a:schemeClr>
                </a:solidFill>
              </a:rPr>
              <a:t>Source: U.S. Census Bureau, American Community Survey, 5-Year Sample 2014-2019</a:t>
            </a:r>
          </a:p>
        </p:txBody>
      </p:sp>
    </p:spTree>
    <p:extLst>
      <p:ext uri="{BB962C8B-B14F-4D97-AF65-F5344CB8AC3E}">
        <p14:creationId xmlns:p14="http://schemas.microsoft.com/office/powerpoint/2010/main" val="2049867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5ED1F5-8FA7-4852-AA21-1CCEAF32E65C}"/>
              </a:ext>
            </a:extLst>
          </p:cNvPr>
          <p:cNvSpPr>
            <a:spLocks noGrp="1"/>
          </p:cNvSpPr>
          <p:nvPr>
            <p:ph type="sldNum" sz="quarter" idx="12"/>
          </p:nvPr>
        </p:nvSpPr>
        <p:spPr/>
        <p:txBody>
          <a:bodyPr/>
          <a:lstStyle/>
          <a:p>
            <a:fld id="{CFD7B3FC-F52A-4C3D-BF43-F2954D09CBBE}" type="slidenum">
              <a:rPr lang="en-US" smtClean="0"/>
              <a:t>19</a:t>
            </a:fld>
            <a:endParaRPr lang="en-US" dirty="0"/>
          </a:p>
        </p:txBody>
      </p:sp>
      <p:sp>
        <p:nvSpPr>
          <p:cNvPr id="4" name="TextBox 3">
            <a:extLst>
              <a:ext uri="{FF2B5EF4-FFF2-40B4-BE49-F238E27FC236}">
                <a16:creationId xmlns:a16="http://schemas.microsoft.com/office/drawing/2014/main" id="{545F7607-8F5D-40AF-A4CC-7A2D9EF6EBD2}"/>
              </a:ext>
            </a:extLst>
          </p:cNvPr>
          <p:cNvSpPr txBox="1"/>
          <p:nvPr/>
        </p:nvSpPr>
        <p:spPr>
          <a:xfrm>
            <a:off x="2079702" y="356839"/>
            <a:ext cx="8165569" cy="369332"/>
          </a:xfrm>
          <a:prstGeom prst="rect">
            <a:avLst/>
          </a:prstGeom>
          <a:noFill/>
        </p:spPr>
        <p:txBody>
          <a:bodyPr wrap="none" rtlCol="0">
            <a:spAutoFit/>
          </a:bodyPr>
          <a:lstStyle/>
          <a:p>
            <a:r>
              <a:rPr lang="en-US" dirty="0">
                <a:solidFill>
                  <a:schemeClr val="accent1">
                    <a:lumMod val="50000"/>
                  </a:schemeClr>
                </a:solidFill>
              </a:rPr>
              <a:t>Percent of the Population that is Non-Hispanic Black, Census Tracts, Texas, 2014-2019</a:t>
            </a:r>
          </a:p>
        </p:txBody>
      </p:sp>
      <p:sp>
        <p:nvSpPr>
          <p:cNvPr id="6" name="TextBox 5">
            <a:extLst>
              <a:ext uri="{FF2B5EF4-FFF2-40B4-BE49-F238E27FC236}">
                <a16:creationId xmlns:a16="http://schemas.microsoft.com/office/drawing/2014/main" id="{95E44CB4-B1B3-4580-B06C-339B59D2648A}"/>
              </a:ext>
            </a:extLst>
          </p:cNvPr>
          <p:cNvSpPr txBox="1"/>
          <p:nvPr/>
        </p:nvSpPr>
        <p:spPr>
          <a:xfrm>
            <a:off x="117088" y="6590670"/>
            <a:ext cx="5020926" cy="261610"/>
          </a:xfrm>
          <a:prstGeom prst="rect">
            <a:avLst/>
          </a:prstGeom>
          <a:noFill/>
        </p:spPr>
        <p:txBody>
          <a:bodyPr wrap="none" rtlCol="0">
            <a:spAutoFit/>
          </a:bodyPr>
          <a:lstStyle/>
          <a:p>
            <a:r>
              <a:rPr lang="en-US" sz="1100" dirty="0">
                <a:solidFill>
                  <a:schemeClr val="accent1">
                    <a:lumMod val="50000"/>
                  </a:schemeClr>
                </a:solidFill>
              </a:rPr>
              <a:t>Source: U.S. Census Bureau, American Community Survey, 5-Year Sample 2014-2019</a:t>
            </a:r>
          </a:p>
        </p:txBody>
      </p:sp>
      <p:pic>
        <p:nvPicPr>
          <p:cNvPr id="8" name="Picture 7">
            <a:extLst>
              <a:ext uri="{FF2B5EF4-FFF2-40B4-BE49-F238E27FC236}">
                <a16:creationId xmlns:a16="http://schemas.microsoft.com/office/drawing/2014/main" id="{521F64F0-5548-4C8F-9423-A64288E97FF5}"/>
              </a:ext>
            </a:extLst>
          </p:cNvPr>
          <p:cNvPicPr>
            <a:picLocks noChangeAspect="1"/>
          </p:cNvPicPr>
          <p:nvPr/>
        </p:nvPicPr>
        <p:blipFill>
          <a:blip r:embed="rId2"/>
          <a:stretch>
            <a:fillRect/>
          </a:stretch>
        </p:blipFill>
        <p:spPr>
          <a:xfrm>
            <a:off x="2266088" y="864968"/>
            <a:ext cx="7222983" cy="5352585"/>
          </a:xfrm>
          <a:prstGeom prst="rect">
            <a:avLst/>
          </a:prstGeom>
        </p:spPr>
      </p:pic>
      <p:pic>
        <p:nvPicPr>
          <p:cNvPr id="9" name="Picture 8">
            <a:extLst>
              <a:ext uri="{FF2B5EF4-FFF2-40B4-BE49-F238E27FC236}">
                <a16:creationId xmlns:a16="http://schemas.microsoft.com/office/drawing/2014/main" id="{9BC5F745-E100-4A56-8520-A4FC2EA4B680}"/>
              </a:ext>
            </a:extLst>
          </p:cNvPr>
          <p:cNvPicPr>
            <a:picLocks noChangeAspect="1"/>
          </p:cNvPicPr>
          <p:nvPr/>
        </p:nvPicPr>
        <p:blipFill>
          <a:blip r:embed="rId3"/>
          <a:stretch>
            <a:fillRect/>
          </a:stretch>
        </p:blipFill>
        <p:spPr>
          <a:xfrm>
            <a:off x="1292147" y="3017385"/>
            <a:ext cx="876300" cy="1047750"/>
          </a:xfrm>
          <a:prstGeom prst="rect">
            <a:avLst/>
          </a:prstGeom>
        </p:spPr>
      </p:pic>
    </p:spTree>
    <p:extLst>
      <p:ext uri="{BB962C8B-B14F-4D97-AF65-F5344CB8AC3E}">
        <p14:creationId xmlns:p14="http://schemas.microsoft.com/office/powerpoint/2010/main" val="1869416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25433" y="858741"/>
            <a:ext cx="9072665" cy="5593014"/>
          </a:xfrm>
        </p:spPr>
        <p:txBody>
          <a:bodyPr>
            <a:normAutofit/>
          </a:bodyPr>
          <a:lstStyle/>
          <a:p>
            <a:pPr marL="0" indent="0">
              <a:buNone/>
            </a:pPr>
            <a:r>
              <a:rPr lang="en-US" sz="2400" b="1" dirty="0">
                <a:solidFill>
                  <a:schemeClr val="accent5">
                    <a:lumMod val="75000"/>
                  </a:schemeClr>
                </a:solidFill>
                <a:latin typeface="Arial" panose="020B0604020202020204" pitchFamily="34" charset="0"/>
                <a:cs typeface="Arial" panose="020B0604020202020204" pitchFamily="34" charset="0"/>
              </a:rPr>
              <a:t>Redistricting Dates</a:t>
            </a:r>
          </a:p>
          <a:p>
            <a:endParaRPr lang="en-US" sz="2400" dirty="0">
              <a:solidFill>
                <a:schemeClr val="accent1">
                  <a:lumMod val="50000"/>
                </a:schemeClr>
              </a:solidFill>
              <a:latin typeface="Arial" panose="020B0604020202020204" pitchFamily="34" charset="0"/>
              <a:cs typeface="Arial" panose="020B0604020202020204" pitchFamily="34" charset="0"/>
            </a:endParaRPr>
          </a:p>
          <a:p>
            <a:r>
              <a:rPr lang="en-US" sz="2400" dirty="0">
                <a:solidFill>
                  <a:schemeClr val="tx2"/>
                </a:solidFill>
                <a:latin typeface="Arial" panose="020B0604020202020204" pitchFamily="34" charset="0"/>
                <a:cs typeface="Arial" panose="020B0604020202020204" pitchFamily="34" charset="0"/>
              </a:rPr>
              <a:t>Apportionment File sent to POTUS on </a:t>
            </a:r>
            <a:r>
              <a:rPr lang="en-US" sz="2400" strike="sngStrike" dirty="0">
                <a:solidFill>
                  <a:schemeClr val="tx2"/>
                </a:solidFill>
                <a:latin typeface="Arial" panose="020B0604020202020204" pitchFamily="34" charset="0"/>
                <a:cs typeface="Arial" panose="020B0604020202020204" pitchFamily="34" charset="0"/>
              </a:rPr>
              <a:t>12/31/2020</a:t>
            </a:r>
            <a:r>
              <a:rPr lang="en-US" sz="2400" dirty="0">
                <a:solidFill>
                  <a:schemeClr val="tx2"/>
                </a:solidFill>
                <a:latin typeface="Arial" panose="020B0604020202020204" pitchFamily="34" charset="0"/>
                <a:cs typeface="Arial" panose="020B0604020202020204" pitchFamily="34" charset="0"/>
              </a:rPr>
              <a:t>- now by  April 30, 2021</a:t>
            </a:r>
          </a:p>
          <a:p>
            <a:r>
              <a:rPr lang="en-US" sz="2400" dirty="0">
                <a:solidFill>
                  <a:schemeClr val="tx2"/>
                </a:solidFill>
                <a:latin typeface="Arial" panose="020B0604020202020204" pitchFamily="34" charset="0"/>
                <a:cs typeface="Arial" panose="020B0604020202020204" pitchFamily="34" charset="0"/>
              </a:rPr>
              <a:t>Redistricting Data File (Public Law 94-171 File) received by the Governor no later than </a:t>
            </a:r>
            <a:r>
              <a:rPr lang="en-US" sz="2400" strike="sngStrike" dirty="0">
                <a:solidFill>
                  <a:schemeClr val="tx2"/>
                </a:solidFill>
                <a:latin typeface="Arial" panose="020B0604020202020204" pitchFamily="34" charset="0"/>
                <a:cs typeface="Arial" panose="020B0604020202020204" pitchFamily="34" charset="0"/>
              </a:rPr>
              <a:t>April 1, 2021 </a:t>
            </a:r>
            <a:r>
              <a:rPr lang="en-US" sz="2400" dirty="0">
                <a:solidFill>
                  <a:schemeClr val="tx2"/>
                </a:solidFill>
                <a:latin typeface="Arial" panose="020B0604020202020204" pitchFamily="34" charset="0"/>
                <a:cs typeface="Arial" panose="020B0604020202020204" pitchFamily="34" charset="0"/>
              </a:rPr>
              <a:t> - now by September 30, 2021</a:t>
            </a:r>
            <a:endParaRPr lang="en-US" sz="2400" strike="sngStrike" dirty="0">
              <a:solidFill>
                <a:schemeClr val="tx2"/>
              </a:solidFill>
              <a:latin typeface="Arial" panose="020B0604020202020204" pitchFamily="34" charset="0"/>
              <a:cs typeface="Arial" panose="020B0604020202020204" pitchFamily="34" charset="0"/>
            </a:endParaRPr>
          </a:p>
          <a:p>
            <a:r>
              <a:rPr lang="en-US" sz="2400" dirty="0">
                <a:solidFill>
                  <a:schemeClr val="tx2"/>
                </a:solidFill>
                <a:latin typeface="Arial" panose="020B0604020202020204" pitchFamily="34" charset="0"/>
                <a:cs typeface="Arial" panose="020B0604020202020204" pitchFamily="34" charset="0"/>
              </a:rPr>
              <a:t>PL 94-171 released to states in groups of 8 states per week, with one week prior notice</a:t>
            </a:r>
          </a:p>
          <a:p>
            <a:r>
              <a:rPr lang="en-US" sz="2400" dirty="0">
                <a:solidFill>
                  <a:schemeClr val="tx2"/>
                </a:solidFill>
                <a:latin typeface="Arial" panose="020B0604020202020204" pitchFamily="34" charset="0"/>
                <a:cs typeface="Arial" panose="020B0604020202020204" pitchFamily="34" charset="0"/>
              </a:rPr>
              <a:t>PL 94-171 File to include: </a:t>
            </a:r>
          </a:p>
          <a:p>
            <a:pPr lvl="1"/>
            <a:r>
              <a:rPr lang="en-US" dirty="0">
                <a:solidFill>
                  <a:schemeClr val="tx2"/>
                </a:solidFill>
                <a:latin typeface="Arial" panose="020B0604020202020204" pitchFamily="34" charset="0"/>
                <a:cs typeface="Arial" panose="020B0604020202020204" pitchFamily="34" charset="0"/>
              </a:rPr>
              <a:t>Race, Hispanic origin, 18 and older, occupancy status, and group quarters by type.</a:t>
            </a:r>
          </a:p>
          <a:p>
            <a:r>
              <a:rPr lang="en-US" sz="2400" dirty="0">
                <a:solidFill>
                  <a:schemeClr val="tx2"/>
                </a:solidFill>
                <a:latin typeface="Arial" panose="020B0604020202020204" pitchFamily="34" charset="0"/>
                <a:cs typeface="Arial" panose="020B0604020202020204" pitchFamily="34" charset="0"/>
              </a:rPr>
              <a:t>Data available at </a:t>
            </a:r>
            <a:r>
              <a:rPr lang="en-US" sz="2400" dirty="0">
                <a:solidFill>
                  <a:schemeClr val="accent1">
                    <a:lumMod val="50000"/>
                  </a:schemeClr>
                </a:solidFill>
                <a:latin typeface="Arial" panose="020B0604020202020204" pitchFamily="34" charset="0"/>
                <a:cs typeface="Arial" panose="020B0604020202020204" pitchFamily="34" charset="0"/>
                <a:hlinkClick r:id="rId3"/>
              </a:rPr>
              <a:t>WWW.CENSUS.GOV/RDO</a:t>
            </a:r>
            <a:r>
              <a:rPr lang="en-US" sz="2400" dirty="0">
                <a:solidFill>
                  <a:schemeClr val="accent1">
                    <a:lumMod val="50000"/>
                  </a:schemeClr>
                </a:solidFill>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D8B68E9A-AEB1-4FD3-BFDE-5A2A5CBBA9E8}"/>
              </a:ext>
            </a:extLst>
          </p:cNvPr>
          <p:cNvSpPr>
            <a:spLocks noGrp="1"/>
          </p:cNvSpPr>
          <p:nvPr>
            <p:ph type="sldNum" sz="quarter" idx="12"/>
          </p:nvPr>
        </p:nvSpPr>
        <p:spPr/>
        <p:txBody>
          <a:bodyPr/>
          <a:lstStyle/>
          <a:p>
            <a:fld id="{CFD7B3FC-F52A-4C3D-BF43-F2954D09CBBE}" type="slidenum">
              <a:rPr lang="en-US" smtClean="0"/>
              <a:t>2</a:t>
            </a:fld>
            <a:endParaRPr lang="en-US" dirty="0"/>
          </a:p>
        </p:txBody>
      </p:sp>
    </p:spTree>
    <p:extLst>
      <p:ext uri="{BB962C8B-B14F-4D97-AF65-F5344CB8AC3E}">
        <p14:creationId xmlns:p14="http://schemas.microsoft.com/office/powerpoint/2010/main" val="543825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5ED1F5-8FA7-4852-AA21-1CCEAF32E65C}"/>
              </a:ext>
            </a:extLst>
          </p:cNvPr>
          <p:cNvSpPr>
            <a:spLocks noGrp="1"/>
          </p:cNvSpPr>
          <p:nvPr>
            <p:ph type="sldNum" sz="quarter" idx="12"/>
          </p:nvPr>
        </p:nvSpPr>
        <p:spPr/>
        <p:txBody>
          <a:bodyPr/>
          <a:lstStyle/>
          <a:p>
            <a:fld id="{CFD7B3FC-F52A-4C3D-BF43-F2954D09CBBE}" type="slidenum">
              <a:rPr lang="en-US" smtClean="0"/>
              <a:t>20</a:t>
            </a:fld>
            <a:endParaRPr lang="en-US" dirty="0"/>
          </a:p>
        </p:txBody>
      </p:sp>
      <p:sp>
        <p:nvSpPr>
          <p:cNvPr id="4" name="TextBox 3">
            <a:extLst>
              <a:ext uri="{FF2B5EF4-FFF2-40B4-BE49-F238E27FC236}">
                <a16:creationId xmlns:a16="http://schemas.microsoft.com/office/drawing/2014/main" id="{545F7607-8F5D-40AF-A4CC-7A2D9EF6EBD2}"/>
              </a:ext>
            </a:extLst>
          </p:cNvPr>
          <p:cNvSpPr txBox="1"/>
          <p:nvPr/>
        </p:nvSpPr>
        <p:spPr>
          <a:xfrm>
            <a:off x="2079702" y="356839"/>
            <a:ext cx="6875152" cy="369332"/>
          </a:xfrm>
          <a:prstGeom prst="rect">
            <a:avLst/>
          </a:prstGeom>
          <a:noFill/>
        </p:spPr>
        <p:txBody>
          <a:bodyPr wrap="none" rtlCol="0">
            <a:spAutoFit/>
          </a:bodyPr>
          <a:lstStyle/>
          <a:p>
            <a:r>
              <a:rPr lang="en-US" dirty="0">
                <a:solidFill>
                  <a:schemeClr val="accent1">
                    <a:lumMod val="50000"/>
                  </a:schemeClr>
                </a:solidFill>
              </a:rPr>
              <a:t>Percent of the Population that is Asian, Census Tracts, Texas, 2014-2019</a:t>
            </a:r>
          </a:p>
        </p:txBody>
      </p:sp>
      <p:sp>
        <p:nvSpPr>
          <p:cNvPr id="6" name="TextBox 5">
            <a:extLst>
              <a:ext uri="{FF2B5EF4-FFF2-40B4-BE49-F238E27FC236}">
                <a16:creationId xmlns:a16="http://schemas.microsoft.com/office/drawing/2014/main" id="{95E44CB4-B1B3-4580-B06C-339B59D2648A}"/>
              </a:ext>
            </a:extLst>
          </p:cNvPr>
          <p:cNvSpPr txBox="1"/>
          <p:nvPr/>
        </p:nvSpPr>
        <p:spPr>
          <a:xfrm>
            <a:off x="117088" y="6590670"/>
            <a:ext cx="5020926" cy="261610"/>
          </a:xfrm>
          <a:prstGeom prst="rect">
            <a:avLst/>
          </a:prstGeom>
          <a:noFill/>
        </p:spPr>
        <p:txBody>
          <a:bodyPr wrap="none" rtlCol="0">
            <a:spAutoFit/>
          </a:bodyPr>
          <a:lstStyle/>
          <a:p>
            <a:r>
              <a:rPr lang="en-US" sz="1100" dirty="0">
                <a:solidFill>
                  <a:schemeClr val="accent1">
                    <a:lumMod val="50000"/>
                  </a:schemeClr>
                </a:solidFill>
              </a:rPr>
              <a:t>Source: U.S. Census Bureau, American Community Survey, 5-Year Sample 2014-2019</a:t>
            </a:r>
          </a:p>
        </p:txBody>
      </p:sp>
      <p:pic>
        <p:nvPicPr>
          <p:cNvPr id="8" name="Picture 7">
            <a:extLst>
              <a:ext uri="{FF2B5EF4-FFF2-40B4-BE49-F238E27FC236}">
                <a16:creationId xmlns:a16="http://schemas.microsoft.com/office/drawing/2014/main" id="{8ED00A7A-6087-4EFB-859C-EF50F57948CD}"/>
              </a:ext>
            </a:extLst>
          </p:cNvPr>
          <p:cNvPicPr>
            <a:picLocks noChangeAspect="1"/>
          </p:cNvPicPr>
          <p:nvPr/>
        </p:nvPicPr>
        <p:blipFill>
          <a:blip r:embed="rId2"/>
          <a:stretch>
            <a:fillRect/>
          </a:stretch>
        </p:blipFill>
        <p:spPr>
          <a:xfrm>
            <a:off x="1971442" y="2909887"/>
            <a:ext cx="800100" cy="1038225"/>
          </a:xfrm>
          <a:prstGeom prst="rect">
            <a:avLst/>
          </a:prstGeom>
        </p:spPr>
      </p:pic>
      <p:pic>
        <p:nvPicPr>
          <p:cNvPr id="9" name="Picture 8">
            <a:extLst>
              <a:ext uri="{FF2B5EF4-FFF2-40B4-BE49-F238E27FC236}">
                <a16:creationId xmlns:a16="http://schemas.microsoft.com/office/drawing/2014/main" id="{72D6ECB4-B09A-4B9C-B57B-7F5A402E655D}"/>
              </a:ext>
            </a:extLst>
          </p:cNvPr>
          <p:cNvPicPr>
            <a:picLocks noChangeAspect="1"/>
          </p:cNvPicPr>
          <p:nvPr/>
        </p:nvPicPr>
        <p:blipFill>
          <a:blip r:embed="rId3"/>
          <a:stretch>
            <a:fillRect/>
          </a:stretch>
        </p:blipFill>
        <p:spPr>
          <a:xfrm>
            <a:off x="2839324" y="1023257"/>
            <a:ext cx="7135442" cy="5575320"/>
          </a:xfrm>
          <a:prstGeom prst="rect">
            <a:avLst/>
          </a:prstGeom>
        </p:spPr>
      </p:pic>
    </p:spTree>
    <p:extLst>
      <p:ext uri="{BB962C8B-B14F-4D97-AF65-F5344CB8AC3E}">
        <p14:creationId xmlns:p14="http://schemas.microsoft.com/office/powerpoint/2010/main" val="2262476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5ED1F5-8FA7-4852-AA21-1CCEAF32E65C}"/>
              </a:ext>
            </a:extLst>
          </p:cNvPr>
          <p:cNvSpPr>
            <a:spLocks noGrp="1"/>
          </p:cNvSpPr>
          <p:nvPr>
            <p:ph type="sldNum" sz="quarter" idx="12"/>
          </p:nvPr>
        </p:nvSpPr>
        <p:spPr/>
        <p:txBody>
          <a:bodyPr/>
          <a:lstStyle/>
          <a:p>
            <a:fld id="{CFD7B3FC-F52A-4C3D-BF43-F2954D09CBBE}" type="slidenum">
              <a:rPr lang="en-US" smtClean="0"/>
              <a:t>21</a:t>
            </a:fld>
            <a:endParaRPr lang="en-US" dirty="0"/>
          </a:p>
        </p:txBody>
      </p:sp>
      <p:sp>
        <p:nvSpPr>
          <p:cNvPr id="4" name="TextBox 3">
            <a:extLst>
              <a:ext uri="{FF2B5EF4-FFF2-40B4-BE49-F238E27FC236}">
                <a16:creationId xmlns:a16="http://schemas.microsoft.com/office/drawing/2014/main" id="{545F7607-8F5D-40AF-A4CC-7A2D9EF6EBD2}"/>
              </a:ext>
            </a:extLst>
          </p:cNvPr>
          <p:cNvSpPr txBox="1"/>
          <p:nvPr/>
        </p:nvSpPr>
        <p:spPr>
          <a:xfrm>
            <a:off x="2079702" y="356839"/>
            <a:ext cx="8244821" cy="369332"/>
          </a:xfrm>
          <a:prstGeom prst="rect">
            <a:avLst/>
          </a:prstGeom>
          <a:noFill/>
        </p:spPr>
        <p:txBody>
          <a:bodyPr wrap="none" rtlCol="0">
            <a:spAutoFit/>
          </a:bodyPr>
          <a:lstStyle/>
          <a:p>
            <a:r>
              <a:rPr lang="en-US" dirty="0">
                <a:solidFill>
                  <a:schemeClr val="accent1">
                    <a:lumMod val="50000"/>
                  </a:schemeClr>
                </a:solidFill>
              </a:rPr>
              <a:t>Percent of the Population that is Non-Hispanic White, Census Tracts, Texas, 2014-2019</a:t>
            </a:r>
          </a:p>
        </p:txBody>
      </p:sp>
      <p:sp>
        <p:nvSpPr>
          <p:cNvPr id="6" name="TextBox 5">
            <a:extLst>
              <a:ext uri="{FF2B5EF4-FFF2-40B4-BE49-F238E27FC236}">
                <a16:creationId xmlns:a16="http://schemas.microsoft.com/office/drawing/2014/main" id="{95E44CB4-B1B3-4580-B06C-339B59D2648A}"/>
              </a:ext>
            </a:extLst>
          </p:cNvPr>
          <p:cNvSpPr txBox="1"/>
          <p:nvPr/>
        </p:nvSpPr>
        <p:spPr>
          <a:xfrm>
            <a:off x="117088" y="6590670"/>
            <a:ext cx="5020926" cy="261610"/>
          </a:xfrm>
          <a:prstGeom prst="rect">
            <a:avLst/>
          </a:prstGeom>
          <a:noFill/>
        </p:spPr>
        <p:txBody>
          <a:bodyPr wrap="none" rtlCol="0">
            <a:spAutoFit/>
          </a:bodyPr>
          <a:lstStyle/>
          <a:p>
            <a:r>
              <a:rPr lang="en-US" sz="1100" dirty="0">
                <a:solidFill>
                  <a:schemeClr val="accent1">
                    <a:lumMod val="50000"/>
                  </a:schemeClr>
                </a:solidFill>
              </a:rPr>
              <a:t>Source: U.S. Census Bureau, American Community Survey, 5-Year Sample 2014-2019</a:t>
            </a:r>
          </a:p>
        </p:txBody>
      </p:sp>
      <p:pic>
        <p:nvPicPr>
          <p:cNvPr id="7" name="Picture 6">
            <a:extLst>
              <a:ext uri="{FF2B5EF4-FFF2-40B4-BE49-F238E27FC236}">
                <a16:creationId xmlns:a16="http://schemas.microsoft.com/office/drawing/2014/main" id="{5FD683A1-00B4-4CFF-B151-45C4C04DB49C}"/>
              </a:ext>
            </a:extLst>
          </p:cNvPr>
          <p:cNvPicPr>
            <a:picLocks noChangeAspect="1"/>
          </p:cNvPicPr>
          <p:nvPr/>
        </p:nvPicPr>
        <p:blipFill>
          <a:blip r:embed="rId2"/>
          <a:stretch>
            <a:fillRect/>
          </a:stretch>
        </p:blipFill>
        <p:spPr>
          <a:xfrm>
            <a:off x="2022364" y="842785"/>
            <a:ext cx="7829538" cy="5728132"/>
          </a:xfrm>
          <a:prstGeom prst="rect">
            <a:avLst/>
          </a:prstGeom>
        </p:spPr>
      </p:pic>
      <p:pic>
        <p:nvPicPr>
          <p:cNvPr id="8" name="Picture 7">
            <a:extLst>
              <a:ext uri="{FF2B5EF4-FFF2-40B4-BE49-F238E27FC236}">
                <a16:creationId xmlns:a16="http://schemas.microsoft.com/office/drawing/2014/main" id="{49EE795F-EC26-448F-8500-E9CE6536D831}"/>
              </a:ext>
            </a:extLst>
          </p:cNvPr>
          <p:cNvPicPr>
            <a:picLocks noChangeAspect="1"/>
          </p:cNvPicPr>
          <p:nvPr/>
        </p:nvPicPr>
        <p:blipFill rotWithShape="1">
          <a:blip r:embed="rId3"/>
          <a:srcRect b="4622"/>
          <a:stretch/>
        </p:blipFill>
        <p:spPr>
          <a:xfrm>
            <a:off x="867123" y="2814638"/>
            <a:ext cx="1057275" cy="1171924"/>
          </a:xfrm>
          <a:prstGeom prst="rect">
            <a:avLst/>
          </a:prstGeom>
        </p:spPr>
      </p:pic>
    </p:spTree>
    <p:extLst>
      <p:ext uri="{BB962C8B-B14F-4D97-AF65-F5344CB8AC3E}">
        <p14:creationId xmlns:p14="http://schemas.microsoft.com/office/powerpoint/2010/main" val="3916294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5ED1F5-8FA7-4852-AA21-1CCEAF32E65C}"/>
              </a:ext>
            </a:extLst>
          </p:cNvPr>
          <p:cNvSpPr>
            <a:spLocks noGrp="1"/>
          </p:cNvSpPr>
          <p:nvPr>
            <p:ph type="sldNum" sz="quarter" idx="12"/>
          </p:nvPr>
        </p:nvSpPr>
        <p:spPr/>
        <p:txBody>
          <a:bodyPr/>
          <a:lstStyle/>
          <a:p>
            <a:fld id="{CFD7B3FC-F52A-4C3D-BF43-F2954D09CBBE}" type="slidenum">
              <a:rPr lang="en-US" smtClean="0"/>
              <a:t>22</a:t>
            </a:fld>
            <a:endParaRPr lang="en-US" dirty="0"/>
          </a:p>
        </p:txBody>
      </p:sp>
      <p:sp>
        <p:nvSpPr>
          <p:cNvPr id="4" name="TextBox 3">
            <a:extLst>
              <a:ext uri="{FF2B5EF4-FFF2-40B4-BE49-F238E27FC236}">
                <a16:creationId xmlns:a16="http://schemas.microsoft.com/office/drawing/2014/main" id="{545F7607-8F5D-40AF-A4CC-7A2D9EF6EBD2}"/>
              </a:ext>
            </a:extLst>
          </p:cNvPr>
          <p:cNvSpPr txBox="1"/>
          <p:nvPr/>
        </p:nvSpPr>
        <p:spPr>
          <a:xfrm>
            <a:off x="2079702" y="356839"/>
            <a:ext cx="7768922" cy="369332"/>
          </a:xfrm>
          <a:prstGeom prst="rect">
            <a:avLst/>
          </a:prstGeom>
          <a:noFill/>
        </p:spPr>
        <p:txBody>
          <a:bodyPr wrap="none" rtlCol="0">
            <a:spAutoFit/>
          </a:bodyPr>
          <a:lstStyle/>
          <a:p>
            <a:r>
              <a:rPr lang="en-US" dirty="0">
                <a:solidFill>
                  <a:schemeClr val="accent1">
                    <a:lumMod val="50000"/>
                  </a:schemeClr>
                </a:solidFill>
              </a:rPr>
              <a:t>Percent of Households with Broadband Internet, Census Tracts, Texas, 2014-2019</a:t>
            </a:r>
          </a:p>
        </p:txBody>
      </p:sp>
      <p:sp>
        <p:nvSpPr>
          <p:cNvPr id="6" name="TextBox 5">
            <a:extLst>
              <a:ext uri="{FF2B5EF4-FFF2-40B4-BE49-F238E27FC236}">
                <a16:creationId xmlns:a16="http://schemas.microsoft.com/office/drawing/2014/main" id="{95E44CB4-B1B3-4580-B06C-339B59D2648A}"/>
              </a:ext>
            </a:extLst>
          </p:cNvPr>
          <p:cNvSpPr txBox="1"/>
          <p:nvPr/>
        </p:nvSpPr>
        <p:spPr>
          <a:xfrm>
            <a:off x="117088" y="6590670"/>
            <a:ext cx="5020926" cy="261610"/>
          </a:xfrm>
          <a:prstGeom prst="rect">
            <a:avLst/>
          </a:prstGeom>
          <a:noFill/>
        </p:spPr>
        <p:txBody>
          <a:bodyPr wrap="none" rtlCol="0">
            <a:spAutoFit/>
          </a:bodyPr>
          <a:lstStyle/>
          <a:p>
            <a:r>
              <a:rPr lang="en-US" sz="1100" dirty="0">
                <a:solidFill>
                  <a:schemeClr val="accent1">
                    <a:lumMod val="50000"/>
                  </a:schemeClr>
                </a:solidFill>
              </a:rPr>
              <a:t>Source: U.S. Census Bureau, American Community Survey, 5-Year Sample 2014-2019</a:t>
            </a:r>
          </a:p>
        </p:txBody>
      </p:sp>
      <p:pic>
        <p:nvPicPr>
          <p:cNvPr id="8" name="Picture 7">
            <a:extLst>
              <a:ext uri="{FF2B5EF4-FFF2-40B4-BE49-F238E27FC236}">
                <a16:creationId xmlns:a16="http://schemas.microsoft.com/office/drawing/2014/main" id="{CC1F6B98-0CB3-44BF-81DC-72C11FE67ED1}"/>
              </a:ext>
            </a:extLst>
          </p:cNvPr>
          <p:cNvPicPr>
            <a:picLocks noChangeAspect="1"/>
          </p:cNvPicPr>
          <p:nvPr/>
        </p:nvPicPr>
        <p:blipFill>
          <a:blip r:embed="rId2"/>
          <a:stretch>
            <a:fillRect/>
          </a:stretch>
        </p:blipFill>
        <p:spPr>
          <a:xfrm>
            <a:off x="842403" y="3192149"/>
            <a:ext cx="857250" cy="1009650"/>
          </a:xfrm>
          <a:prstGeom prst="rect">
            <a:avLst/>
          </a:prstGeom>
        </p:spPr>
      </p:pic>
      <p:pic>
        <p:nvPicPr>
          <p:cNvPr id="9" name="Picture 8">
            <a:extLst>
              <a:ext uri="{FF2B5EF4-FFF2-40B4-BE49-F238E27FC236}">
                <a16:creationId xmlns:a16="http://schemas.microsoft.com/office/drawing/2014/main" id="{5F38E007-4F78-4B6D-9A10-D9647F2CF75A}"/>
              </a:ext>
            </a:extLst>
          </p:cNvPr>
          <p:cNvPicPr>
            <a:picLocks noChangeAspect="1"/>
          </p:cNvPicPr>
          <p:nvPr/>
        </p:nvPicPr>
        <p:blipFill rotWithShape="1">
          <a:blip r:embed="rId3"/>
          <a:srcRect b="4723"/>
          <a:stretch/>
        </p:blipFill>
        <p:spPr>
          <a:xfrm>
            <a:off x="2022364" y="823032"/>
            <a:ext cx="7829538" cy="5747885"/>
          </a:xfrm>
          <a:prstGeom prst="rect">
            <a:avLst/>
          </a:prstGeom>
        </p:spPr>
      </p:pic>
    </p:spTree>
    <p:extLst>
      <p:ext uri="{BB962C8B-B14F-4D97-AF65-F5344CB8AC3E}">
        <p14:creationId xmlns:p14="http://schemas.microsoft.com/office/powerpoint/2010/main" val="3519101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5ED1F5-8FA7-4852-AA21-1CCEAF32E65C}"/>
              </a:ext>
            </a:extLst>
          </p:cNvPr>
          <p:cNvSpPr>
            <a:spLocks noGrp="1"/>
          </p:cNvSpPr>
          <p:nvPr>
            <p:ph type="sldNum" sz="quarter" idx="12"/>
          </p:nvPr>
        </p:nvSpPr>
        <p:spPr/>
        <p:txBody>
          <a:bodyPr/>
          <a:lstStyle/>
          <a:p>
            <a:fld id="{CFD7B3FC-F52A-4C3D-BF43-F2954D09CBBE}" type="slidenum">
              <a:rPr lang="en-US" smtClean="0"/>
              <a:t>23</a:t>
            </a:fld>
            <a:endParaRPr lang="en-US" dirty="0"/>
          </a:p>
        </p:txBody>
      </p:sp>
      <p:sp>
        <p:nvSpPr>
          <p:cNvPr id="4" name="TextBox 3">
            <a:extLst>
              <a:ext uri="{FF2B5EF4-FFF2-40B4-BE49-F238E27FC236}">
                <a16:creationId xmlns:a16="http://schemas.microsoft.com/office/drawing/2014/main" id="{545F7607-8F5D-40AF-A4CC-7A2D9EF6EBD2}"/>
              </a:ext>
            </a:extLst>
          </p:cNvPr>
          <p:cNvSpPr txBox="1"/>
          <p:nvPr/>
        </p:nvSpPr>
        <p:spPr>
          <a:xfrm>
            <a:off x="2090853" y="342079"/>
            <a:ext cx="9352945" cy="369332"/>
          </a:xfrm>
          <a:prstGeom prst="rect">
            <a:avLst/>
          </a:prstGeom>
          <a:noFill/>
        </p:spPr>
        <p:txBody>
          <a:bodyPr wrap="none" rtlCol="0">
            <a:spAutoFit/>
          </a:bodyPr>
          <a:lstStyle/>
          <a:p>
            <a:r>
              <a:rPr lang="en-US" dirty="0">
                <a:solidFill>
                  <a:schemeClr val="accent1">
                    <a:lumMod val="50000"/>
                  </a:schemeClr>
                </a:solidFill>
              </a:rPr>
              <a:t>Percent of the Population that with a Bachelor’s Degree or Higher, Census Tracts, Texas, 2014-2019</a:t>
            </a:r>
          </a:p>
        </p:txBody>
      </p:sp>
      <p:sp>
        <p:nvSpPr>
          <p:cNvPr id="6" name="TextBox 5">
            <a:extLst>
              <a:ext uri="{FF2B5EF4-FFF2-40B4-BE49-F238E27FC236}">
                <a16:creationId xmlns:a16="http://schemas.microsoft.com/office/drawing/2014/main" id="{95E44CB4-B1B3-4580-B06C-339B59D2648A}"/>
              </a:ext>
            </a:extLst>
          </p:cNvPr>
          <p:cNvSpPr txBox="1"/>
          <p:nvPr/>
        </p:nvSpPr>
        <p:spPr>
          <a:xfrm>
            <a:off x="117088" y="6590670"/>
            <a:ext cx="5020926" cy="261610"/>
          </a:xfrm>
          <a:prstGeom prst="rect">
            <a:avLst/>
          </a:prstGeom>
          <a:noFill/>
        </p:spPr>
        <p:txBody>
          <a:bodyPr wrap="none" rtlCol="0">
            <a:spAutoFit/>
          </a:bodyPr>
          <a:lstStyle/>
          <a:p>
            <a:r>
              <a:rPr lang="en-US" sz="1100" dirty="0">
                <a:solidFill>
                  <a:schemeClr val="accent1">
                    <a:lumMod val="50000"/>
                  </a:schemeClr>
                </a:solidFill>
              </a:rPr>
              <a:t>Source: U.S. Census Bureau, American Community Survey, 5-Year Sample 2014-2019</a:t>
            </a:r>
          </a:p>
        </p:txBody>
      </p:sp>
      <p:pic>
        <p:nvPicPr>
          <p:cNvPr id="7" name="Picture 6">
            <a:extLst>
              <a:ext uri="{FF2B5EF4-FFF2-40B4-BE49-F238E27FC236}">
                <a16:creationId xmlns:a16="http://schemas.microsoft.com/office/drawing/2014/main" id="{82C9BD5A-492A-4E8E-A968-90D137011E35}"/>
              </a:ext>
            </a:extLst>
          </p:cNvPr>
          <p:cNvPicPr>
            <a:picLocks noChangeAspect="1"/>
          </p:cNvPicPr>
          <p:nvPr/>
        </p:nvPicPr>
        <p:blipFill>
          <a:blip r:embed="rId2"/>
          <a:stretch>
            <a:fillRect/>
          </a:stretch>
        </p:blipFill>
        <p:spPr>
          <a:xfrm>
            <a:off x="2343712" y="909123"/>
            <a:ext cx="7504575" cy="5748454"/>
          </a:xfrm>
          <a:prstGeom prst="rect">
            <a:avLst/>
          </a:prstGeom>
        </p:spPr>
      </p:pic>
      <p:pic>
        <p:nvPicPr>
          <p:cNvPr id="8" name="Picture 7">
            <a:extLst>
              <a:ext uri="{FF2B5EF4-FFF2-40B4-BE49-F238E27FC236}">
                <a16:creationId xmlns:a16="http://schemas.microsoft.com/office/drawing/2014/main" id="{4AD16A17-D747-44B2-AA1F-7DFB447E4E9D}"/>
              </a:ext>
            </a:extLst>
          </p:cNvPr>
          <p:cNvPicPr>
            <a:picLocks noChangeAspect="1"/>
          </p:cNvPicPr>
          <p:nvPr/>
        </p:nvPicPr>
        <p:blipFill>
          <a:blip r:embed="rId3"/>
          <a:stretch>
            <a:fillRect/>
          </a:stretch>
        </p:blipFill>
        <p:spPr>
          <a:xfrm>
            <a:off x="1478906" y="3131928"/>
            <a:ext cx="809625" cy="1038225"/>
          </a:xfrm>
          <a:prstGeom prst="rect">
            <a:avLst/>
          </a:prstGeom>
        </p:spPr>
      </p:pic>
    </p:spTree>
    <p:extLst>
      <p:ext uri="{BB962C8B-B14F-4D97-AF65-F5344CB8AC3E}">
        <p14:creationId xmlns:p14="http://schemas.microsoft.com/office/powerpoint/2010/main" val="371081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5ED1F5-8FA7-4852-AA21-1CCEAF32E65C}"/>
              </a:ext>
            </a:extLst>
          </p:cNvPr>
          <p:cNvSpPr>
            <a:spLocks noGrp="1"/>
          </p:cNvSpPr>
          <p:nvPr>
            <p:ph type="sldNum" sz="quarter" idx="12"/>
          </p:nvPr>
        </p:nvSpPr>
        <p:spPr/>
        <p:txBody>
          <a:bodyPr/>
          <a:lstStyle/>
          <a:p>
            <a:fld id="{CFD7B3FC-F52A-4C3D-BF43-F2954D09CBBE}" type="slidenum">
              <a:rPr lang="en-US" smtClean="0"/>
              <a:t>24</a:t>
            </a:fld>
            <a:endParaRPr lang="en-US" dirty="0"/>
          </a:p>
        </p:txBody>
      </p:sp>
      <p:sp>
        <p:nvSpPr>
          <p:cNvPr id="4" name="TextBox 3">
            <a:extLst>
              <a:ext uri="{FF2B5EF4-FFF2-40B4-BE49-F238E27FC236}">
                <a16:creationId xmlns:a16="http://schemas.microsoft.com/office/drawing/2014/main" id="{545F7607-8F5D-40AF-A4CC-7A2D9EF6EBD2}"/>
              </a:ext>
            </a:extLst>
          </p:cNvPr>
          <p:cNvSpPr txBox="1"/>
          <p:nvPr/>
        </p:nvSpPr>
        <p:spPr>
          <a:xfrm>
            <a:off x="2090853" y="342079"/>
            <a:ext cx="7916591" cy="369332"/>
          </a:xfrm>
          <a:prstGeom prst="rect">
            <a:avLst/>
          </a:prstGeom>
          <a:noFill/>
        </p:spPr>
        <p:txBody>
          <a:bodyPr wrap="none" rtlCol="0">
            <a:spAutoFit/>
          </a:bodyPr>
          <a:lstStyle/>
          <a:p>
            <a:r>
              <a:rPr lang="en-US" dirty="0">
                <a:solidFill>
                  <a:schemeClr val="accent1">
                    <a:lumMod val="50000"/>
                  </a:schemeClr>
                </a:solidFill>
              </a:rPr>
              <a:t>Percent of the Labor Force that Works from Home, Census Tracts, Texas, 2014-2019</a:t>
            </a:r>
          </a:p>
        </p:txBody>
      </p:sp>
      <p:sp>
        <p:nvSpPr>
          <p:cNvPr id="6" name="TextBox 5">
            <a:extLst>
              <a:ext uri="{FF2B5EF4-FFF2-40B4-BE49-F238E27FC236}">
                <a16:creationId xmlns:a16="http://schemas.microsoft.com/office/drawing/2014/main" id="{95E44CB4-B1B3-4580-B06C-339B59D2648A}"/>
              </a:ext>
            </a:extLst>
          </p:cNvPr>
          <p:cNvSpPr txBox="1"/>
          <p:nvPr/>
        </p:nvSpPr>
        <p:spPr>
          <a:xfrm>
            <a:off x="117088" y="6590670"/>
            <a:ext cx="5020926" cy="261610"/>
          </a:xfrm>
          <a:prstGeom prst="rect">
            <a:avLst/>
          </a:prstGeom>
          <a:noFill/>
        </p:spPr>
        <p:txBody>
          <a:bodyPr wrap="none" rtlCol="0">
            <a:spAutoFit/>
          </a:bodyPr>
          <a:lstStyle/>
          <a:p>
            <a:r>
              <a:rPr lang="en-US" sz="1100" dirty="0">
                <a:solidFill>
                  <a:schemeClr val="accent1">
                    <a:lumMod val="50000"/>
                  </a:schemeClr>
                </a:solidFill>
              </a:rPr>
              <a:t>Source: U.S. Census Bureau, American Community Survey, 5-Year Sample 2014-2019</a:t>
            </a:r>
          </a:p>
        </p:txBody>
      </p:sp>
      <p:pic>
        <p:nvPicPr>
          <p:cNvPr id="3" name="Picture 2">
            <a:extLst>
              <a:ext uri="{FF2B5EF4-FFF2-40B4-BE49-F238E27FC236}">
                <a16:creationId xmlns:a16="http://schemas.microsoft.com/office/drawing/2014/main" id="{BCB3038E-9DD7-43BE-9E98-C23CAA4C9BF7}"/>
              </a:ext>
            </a:extLst>
          </p:cNvPr>
          <p:cNvPicPr>
            <a:picLocks noChangeAspect="1"/>
          </p:cNvPicPr>
          <p:nvPr/>
        </p:nvPicPr>
        <p:blipFill>
          <a:blip r:embed="rId2"/>
          <a:stretch>
            <a:fillRect/>
          </a:stretch>
        </p:blipFill>
        <p:spPr>
          <a:xfrm>
            <a:off x="3108011" y="868739"/>
            <a:ext cx="7318627" cy="5408341"/>
          </a:xfrm>
          <a:prstGeom prst="rect">
            <a:avLst/>
          </a:prstGeom>
        </p:spPr>
      </p:pic>
    </p:spTree>
    <p:extLst>
      <p:ext uri="{BB962C8B-B14F-4D97-AF65-F5344CB8AC3E}">
        <p14:creationId xmlns:p14="http://schemas.microsoft.com/office/powerpoint/2010/main" val="1240516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0506F2A-DB9D-4CDF-A6C6-8668DC902C36}"/>
              </a:ext>
            </a:extLst>
          </p:cNvPr>
          <p:cNvGraphicFramePr/>
          <p:nvPr>
            <p:extLst/>
          </p:nvPr>
        </p:nvGraphicFramePr>
        <p:xfrm>
          <a:off x="2116253" y="1503171"/>
          <a:ext cx="7959493" cy="515702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5F7FA262-48B5-4A83-8078-DDB52BFF4C22}"/>
              </a:ext>
            </a:extLst>
          </p:cNvPr>
          <p:cNvSpPr/>
          <p:nvPr/>
        </p:nvSpPr>
        <p:spPr>
          <a:xfrm>
            <a:off x="1520284" y="735981"/>
            <a:ext cx="10495155" cy="830997"/>
          </a:xfrm>
          <a:prstGeom prst="rect">
            <a:avLst/>
          </a:prstGeom>
        </p:spPr>
        <p:txBody>
          <a:bodyPr wrap="square">
            <a:spAutoFit/>
          </a:bodyPr>
          <a:lstStyle/>
          <a:p>
            <a:pPr algn="ctr">
              <a:defRPr sz="1400" b="0" i="0" u="none" strike="noStrike" kern="1200" spc="0" baseline="0">
                <a:solidFill>
                  <a:sysClr val="windowText" lastClr="000000">
                    <a:lumMod val="65000"/>
                    <a:lumOff val="35000"/>
                  </a:sysClr>
                </a:solidFill>
                <a:latin typeface="+mn-lt"/>
                <a:ea typeface="+mn-ea"/>
                <a:cs typeface="+mn-cs"/>
              </a:defRPr>
            </a:pPr>
            <a:r>
              <a:rPr lang="en-US" sz="2400" b="1" dirty="0">
                <a:solidFill>
                  <a:schemeClr val="accent1">
                    <a:lumMod val="50000"/>
                  </a:schemeClr>
                </a:solidFill>
              </a:rPr>
              <a:t>Some adult in household substituted some or all of their typical in-person work for telework because of the coronavirus pandemic (December 9– December 21)</a:t>
            </a:r>
          </a:p>
        </p:txBody>
      </p:sp>
      <p:sp>
        <p:nvSpPr>
          <p:cNvPr id="7" name="Rectangle 6">
            <a:extLst>
              <a:ext uri="{FF2B5EF4-FFF2-40B4-BE49-F238E27FC236}">
                <a16:creationId xmlns:a16="http://schemas.microsoft.com/office/drawing/2014/main" id="{E87F42A8-7BF1-4B37-9548-DADBCE7F296E}"/>
              </a:ext>
            </a:extLst>
          </p:cNvPr>
          <p:cNvSpPr/>
          <p:nvPr/>
        </p:nvSpPr>
        <p:spPr>
          <a:xfrm>
            <a:off x="19940" y="6596390"/>
            <a:ext cx="3809056" cy="261610"/>
          </a:xfrm>
          <a:prstGeom prst="rect">
            <a:avLst/>
          </a:prstGeom>
        </p:spPr>
        <p:txBody>
          <a:bodyPr wrap="none">
            <a:spAutoFit/>
          </a:bodyPr>
          <a:lstStyle/>
          <a:p>
            <a:r>
              <a:rPr lang="en-US" sz="1100" dirty="0">
                <a:solidFill>
                  <a:schemeClr val="bg1">
                    <a:lumMod val="50000"/>
                  </a:schemeClr>
                </a:solidFill>
                <a:latin typeface="Calibri" panose="020F0502020204030204" pitchFamily="34" charset="0"/>
              </a:rPr>
              <a:t>Source: U.S. Census Bureau Household Pulse Survey, Weeks 22</a:t>
            </a:r>
            <a:r>
              <a:rPr lang="en-US" sz="1100" dirty="0">
                <a:solidFill>
                  <a:schemeClr val="bg1">
                    <a:lumMod val="50000"/>
                  </a:schemeClr>
                </a:solidFill>
              </a:rPr>
              <a:t> </a:t>
            </a:r>
          </a:p>
        </p:txBody>
      </p:sp>
      <p:sp>
        <p:nvSpPr>
          <p:cNvPr id="2" name="Slide Number Placeholder 1">
            <a:extLst>
              <a:ext uri="{FF2B5EF4-FFF2-40B4-BE49-F238E27FC236}">
                <a16:creationId xmlns:a16="http://schemas.microsoft.com/office/drawing/2014/main" id="{3A34632A-26B4-4139-82FC-75966E33EF9C}"/>
              </a:ext>
            </a:extLst>
          </p:cNvPr>
          <p:cNvSpPr>
            <a:spLocks noGrp="1"/>
          </p:cNvSpPr>
          <p:nvPr>
            <p:ph type="sldNum" sz="quarter" idx="12"/>
          </p:nvPr>
        </p:nvSpPr>
        <p:spPr/>
        <p:txBody>
          <a:bodyPr/>
          <a:lstStyle/>
          <a:p>
            <a:fld id="{CFD7B3FC-F52A-4C3D-BF43-F2954D09CBBE}" type="slidenum">
              <a:rPr lang="en-US" smtClean="0"/>
              <a:t>25</a:t>
            </a:fld>
            <a:endParaRPr lang="en-US" dirty="0"/>
          </a:p>
        </p:txBody>
      </p:sp>
    </p:spTree>
    <p:extLst>
      <p:ext uri="{BB962C8B-B14F-4D97-AF65-F5344CB8AC3E}">
        <p14:creationId xmlns:p14="http://schemas.microsoft.com/office/powerpoint/2010/main" val="3560213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96CB99D-5597-4DB2-91F1-FB17865115F5}"/>
              </a:ext>
            </a:extLst>
          </p:cNvPr>
          <p:cNvGraphicFramePr/>
          <p:nvPr>
            <p:extLst/>
          </p:nvPr>
        </p:nvGraphicFramePr>
        <p:xfrm>
          <a:off x="1051949" y="1795346"/>
          <a:ext cx="10327870" cy="4600921"/>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CDD39775-FF6C-4A8B-86CF-26E9F1A99C60}"/>
              </a:ext>
            </a:extLst>
          </p:cNvPr>
          <p:cNvSpPr/>
          <p:nvPr/>
        </p:nvSpPr>
        <p:spPr>
          <a:xfrm>
            <a:off x="1796301" y="915818"/>
            <a:ext cx="9867874" cy="830997"/>
          </a:xfrm>
          <a:prstGeom prst="rect">
            <a:avLst/>
          </a:prstGeom>
        </p:spPr>
        <p:txBody>
          <a:bodyPr wrap="square">
            <a:spAutoFit/>
          </a:bodyPr>
          <a:lstStyle/>
          <a:p>
            <a:r>
              <a:rPr lang="en-US" sz="2400" b="1" dirty="0">
                <a:solidFill>
                  <a:schemeClr val="accent1">
                    <a:lumMod val="50000"/>
                  </a:schemeClr>
                </a:solidFill>
              </a:rPr>
              <a:t>Some adult in household substituted some or all of their typical in-person work for telework because of the coronavirus pandemic</a:t>
            </a:r>
            <a:endParaRPr lang="en-US" sz="2400" dirty="0">
              <a:solidFill>
                <a:schemeClr val="accent1">
                  <a:lumMod val="50000"/>
                </a:schemeClr>
              </a:solidFill>
            </a:endParaRPr>
          </a:p>
        </p:txBody>
      </p:sp>
      <p:sp>
        <p:nvSpPr>
          <p:cNvPr id="8" name="Rectangle 7">
            <a:extLst>
              <a:ext uri="{FF2B5EF4-FFF2-40B4-BE49-F238E27FC236}">
                <a16:creationId xmlns:a16="http://schemas.microsoft.com/office/drawing/2014/main" id="{F2E7D7AB-E0B4-4BD1-8FC7-061737756218}"/>
              </a:ext>
            </a:extLst>
          </p:cNvPr>
          <p:cNvSpPr/>
          <p:nvPr/>
        </p:nvSpPr>
        <p:spPr>
          <a:xfrm>
            <a:off x="19940" y="6596390"/>
            <a:ext cx="3996607" cy="261610"/>
          </a:xfrm>
          <a:prstGeom prst="rect">
            <a:avLst/>
          </a:prstGeom>
        </p:spPr>
        <p:txBody>
          <a:bodyPr wrap="none">
            <a:spAutoFit/>
          </a:bodyPr>
          <a:lstStyle/>
          <a:p>
            <a:r>
              <a:rPr lang="en-US" sz="1100" dirty="0">
                <a:solidFill>
                  <a:schemeClr val="bg1">
                    <a:lumMod val="50000"/>
                  </a:schemeClr>
                </a:solidFill>
                <a:latin typeface="Calibri" panose="020F0502020204030204" pitchFamily="34" charset="0"/>
              </a:rPr>
              <a:t>Source: U.S. Census Bureau Household Pulse Survey, Weeks 13-22</a:t>
            </a:r>
            <a:r>
              <a:rPr lang="en-US" sz="1100" dirty="0">
                <a:solidFill>
                  <a:schemeClr val="bg1">
                    <a:lumMod val="50000"/>
                  </a:schemeClr>
                </a:solidFill>
              </a:rPr>
              <a:t> </a:t>
            </a:r>
          </a:p>
        </p:txBody>
      </p:sp>
    </p:spTree>
    <p:extLst>
      <p:ext uri="{BB962C8B-B14F-4D97-AF65-F5344CB8AC3E}">
        <p14:creationId xmlns:p14="http://schemas.microsoft.com/office/powerpoint/2010/main" val="2440282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2F73C35-61FF-4199-8A34-9AAFCBF673BB}"/>
              </a:ext>
            </a:extLst>
          </p:cNvPr>
          <p:cNvGraphicFramePr>
            <a:graphicFrameLocks/>
          </p:cNvGraphicFramePr>
          <p:nvPr>
            <p:extLst/>
          </p:nvPr>
        </p:nvGraphicFramePr>
        <p:xfrm>
          <a:off x="910491" y="1399478"/>
          <a:ext cx="10502783" cy="4905475"/>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36289A90-C548-40E1-994A-062151144B81}"/>
              </a:ext>
            </a:extLst>
          </p:cNvPr>
          <p:cNvSpPr/>
          <p:nvPr/>
        </p:nvSpPr>
        <p:spPr>
          <a:xfrm>
            <a:off x="0" y="6596390"/>
            <a:ext cx="11929929" cy="230832"/>
          </a:xfrm>
          <a:prstGeom prst="rect">
            <a:avLst/>
          </a:prstGeom>
        </p:spPr>
        <p:txBody>
          <a:bodyPr wrap="square">
            <a:spAutoFit/>
          </a:bodyPr>
          <a:lstStyle/>
          <a:p>
            <a:r>
              <a:rPr lang="en-US" sz="900" dirty="0">
                <a:solidFill>
                  <a:srgbClr val="1E1E20"/>
                </a:solidFill>
                <a:latin typeface="Arial" panose="020B0604020202020204" pitchFamily="34" charset="0"/>
                <a:cs typeface="Arial" panose="020B0604020202020204" pitchFamily="34" charset="0"/>
              </a:rPr>
              <a:t>NOTE: Data for the weeks of December 26 and January 2 impacted by major holidays and may not be a good reflection of job changes</a:t>
            </a:r>
            <a:endParaRPr lang="en-US" sz="900" dirty="0"/>
          </a:p>
        </p:txBody>
      </p:sp>
      <p:sp>
        <p:nvSpPr>
          <p:cNvPr id="4" name="TextBox 2">
            <a:extLst>
              <a:ext uri="{FF2B5EF4-FFF2-40B4-BE49-F238E27FC236}">
                <a16:creationId xmlns:a16="http://schemas.microsoft.com/office/drawing/2014/main" id="{266E79A0-1D1C-41EB-BD71-B9C00BB7C200}"/>
              </a:ext>
            </a:extLst>
          </p:cNvPr>
          <p:cNvSpPr txBox="1"/>
          <p:nvPr/>
        </p:nvSpPr>
        <p:spPr>
          <a:xfrm>
            <a:off x="85458" y="6372362"/>
            <a:ext cx="2354826" cy="224028"/>
          </a:xfrm>
          <a:prstGeom prst="rect">
            <a:avLst/>
          </a:prstGeom>
          <a:noFill/>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000" b="0" kern="800" baseline="0" dirty="0">
                <a:solidFill>
                  <a:schemeClr val="tx1">
                    <a:lumMod val="75000"/>
                    <a:lumOff val="25000"/>
                  </a:schemeClr>
                </a:solidFill>
                <a:latin typeface="Arial" panose="020B0604020202020204" pitchFamily="34" charset="0"/>
                <a:cs typeface="Arial" panose="020B0604020202020204" pitchFamily="34" charset="0"/>
              </a:rPr>
              <a:t>Source: Federal Reserve Bank of Dallas</a:t>
            </a:r>
          </a:p>
        </p:txBody>
      </p:sp>
      <p:sp>
        <p:nvSpPr>
          <p:cNvPr id="5" name="TextBox 1">
            <a:extLst>
              <a:ext uri="{FF2B5EF4-FFF2-40B4-BE49-F238E27FC236}">
                <a16:creationId xmlns:a16="http://schemas.microsoft.com/office/drawing/2014/main" id="{33B91459-989F-4ACD-8FC3-88C1F280A3C4}"/>
              </a:ext>
            </a:extLst>
          </p:cNvPr>
          <p:cNvSpPr txBox="1"/>
          <p:nvPr/>
        </p:nvSpPr>
        <p:spPr>
          <a:xfrm>
            <a:off x="1865244" y="905079"/>
            <a:ext cx="10326756" cy="697362"/>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lnSpc>
                <a:spcPts val="1800"/>
              </a:lnSpc>
            </a:pPr>
            <a:r>
              <a:rPr lang="en-US" sz="2400" i="0" baseline="0" dirty="0">
                <a:solidFill>
                  <a:srgbClr val="1F497D"/>
                </a:solidFill>
                <a:effectLst/>
                <a:ea typeface="+mn-ea"/>
                <a:cs typeface="Arial" panose="020B0604020202020204" pitchFamily="34" charset="0"/>
              </a:rPr>
              <a:t>Texas Weekly Employment Estimate</a:t>
            </a:r>
            <a:endParaRPr lang="en-US" sz="2400" dirty="0">
              <a:solidFill>
                <a:srgbClr val="1F497D"/>
              </a:solidFill>
              <a:effectLst/>
              <a:cs typeface="Arial" panose="020B0604020202020204" pitchFamily="34" charset="0"/>
            </a:endParaRPr>
          </a:p>
        </p:txBody>
      </p:sp>
    </p:spTree>
    <p:extLst>
      <p:ext uri="{BB962C8B-B14F-4D97-AF65-F5344CB8AC3E}">
        <p14:creationId xmlns:p14="http://schemas.microsoft.com/office/powerpoint/2010/main" val="1627961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2E5698-5562-4B16-859C-68C3E0EA702A}"/>
              </a:ext>
            </a:extLst>
          </p:cNvPr>
          <p:cNvSpPr>
            <a:spLocks noGrp="1"/>
          </p:cNvSpPr>
          <p:nvPr>
            <p:ph type="sldNum" sz="quarter" idx="12"/>
          </p:nvPr>
        </p:nvSpPr>
        <p:spPr/>
        <p:txBody>
          <a:bodyPr/>
          <a:lstStyle/>
          <a:p>
            <a:fld id="{CFD7B3FC-F52A-4C3D-BF43-F2954D09CBBE}" type="slidenum">
              <a:rPr lang="en-US" smtClean="0"/>
              <a:t>28</a:t>
            </a:fld>
            <a:endParaRPr lang="en-US" dirty="0"/>
          </a:p>
        </p:txBody>
      </p:sp>
      <p:pic>
        <p:nvPicPr>
          <p:cNvPr id="4" name="Picture 3">
            <a:extLst>
              <a:ext uri="{FF2B5EF4-FFF2-40B4-BE49-F238E27FC236}">
                <a16:creationId xmlns:a16="http://schemas.microsoft.com/office/drawing/2014/main" id="{20C784F6-0E4B-432B-8E7F-E5F3E9FB0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837" y="1752804"/>
            <a:ext cx="9797121" cy="4968671"/>
          </a:xfrm>
          <a:prstGeom prst="rect">
            <a:avLst/>
          </a:prstGeom>
        </p:spPr>
      </p:pic>
      <p:sp>
        <p:nvSpPr>
          <p:cNvPr id="5" name="Rectangle 4">
            <a:extLst>
              <a:ext uri="{FF2B5EF4-FFF2-40B4-BE49-F238E27FC236}">
                <a16:creationId xmlns:a16="http://schemas.microsoft.com/office/drawing/2014/main" id="{D058B629-BC9A-4741-9B08-68EEFBD6F097}"/>
              </a:ext>
            </a:extLst>
          </p:cNvPr>
          <p:cNvSpPr/>
          <p:nvPr/>
        </p:nvSpPr>
        <p:spPr>
          <a:xfrm>
            <a:off x="1760763" y="739244"/>
            <a:ext cx="8429001" cy="830997"/>
          </a:xfrm>
          <a:prstGeom prst="rect">
            <a:avLst/>
          </a:prstGeom>
        </p:spPr>
        <p:txBody>
          <a:bodyPr wrap="square">
            <a:spAutoFit/>
          </a:bodyPr>
          <a:lstStyle/>
          <a:p>
            <a:r>
              <a:rPr lang="en-US" sz="2400" dirty="0">
                <a:solidFill>
                  <a:schemeClr val="accent1">
                    <a:lumMod val="50000"/>
                  </a:schemeClr>
                </a:solidFill>
              </a:rPr>
              <a:t>The MEI measures the deviation from normal mobility behaviors induced by COVID-19. </a:t>
            </a:r>
          </a:p>
        </p:txBody>
      </p:sp>
    </p:spTree>
    <p:extLst>
      <p:ext uri="{BB962C8B-B14F-4D97-AF65-F5344CB8AC3E}">
        <p14:creationId xmlns:p14="http://schemas.microsoft.com/office/powerpoint/2010/main" val="2032557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a:defRPr/>
            </a:pPr>
            <a:fld id="{2BC1FA3B-F0C1-4F58-90BE-DCC7501F4B28}" type="slidenum">
              <a:rPr lang="en-US" sz="1200">
                <a:solidFill>
                  <a:srgbClr val="8FA5D1"/>
                </a:solidFill>
                <a:latin typeface="Calibri" panose="020F0502020204030204"/>
              </a:rPr>
              <a:pPr algn="r">
                <a:defRPr/>
              </a:pPr>
              <a:t>29</a:t>
            </a:fld>
            <a:endParaRPr lang="en-US" sz="1200" dirty="0">
              <a:solidFill>
                <a:srgbClr val="8FA5D1"/>
              </a:solidFill>
              <a:latin typeface="Calibri" panose="020F0502020204030204"/>
            </a:endParaRPr>
          </a:p>
        </p:txBody>
      </p:sp>
      <p:sp>
        <p:nvSpPr>
          <p:cNvPr id="2" name="Title 1"/>
          <p:cNvSpPr>
            <a:spLocks noGrp="1"/>
          </p:cNvSpPr>
          <p:nvPr>
            <p:ph type="title" idx="4294967295"/>
          </p:nvPr>
        </p:nvSpPr>
        <p:spPr>
          <a:xfrm>
            <a:off x="1947164" y="173211"/>
            <a:ext cx="8797035" cy="466222"/>
          </a:xfrm>
        </p:spPr>
        <p:txBody>
          <a:bodyPr>
            <a:normAutofit/>
          </a:bodyPr>
          <a:lstStyle/>
          <a:p>
            <a:r>
              <a:rPr lang="en-US" sz="2400" dirty="0">
                <a:solidFill>
                  <a:schemeClr val="accent1">
                    <a:lumMod val="50000"/>
                  </a:schemeClr>
                </a:solidFill>
              </a:rPr>
              <a:t>Projected Population, 2010-2050, Texas</a:t>
            </a:r>
          </a:p>
        </p:txBody>
      </p:sp>
      <p:graphicFrame>
        <p:nvGraphicFramePr>
          <p:cNvPr id="5" name="Chart 4"/>
          <p:cNvGraphicFramePr>
            <a:graphicFrameLocks noGrp="1"/>
          </p:cNvGraphicFramePr>
          <p:nvPr>
            <p:extLst>
              <p:ext uri="{D42A27DB-BD31-4B8C-83A1-F6EECF244321}">
                <p14:modId xmlns:p14="http://schemas.microsoft.com/office/powerpoint/2010/main" val="1075873059"/>
              </p:ext>
            </p:extLst>
          </p:nvPr>
        </p:nvGraphicFramePr>
        <p:xfrm>
          <a:off x="385010" y="1069104"/>
          <a:ext cx="11225463" cy="538257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676403" y="6489550"/>
            <a:ext cx="4397358" cy="261610"/>
          </a:xfrm>
          <a:prstGeom prst="rect">
            <a:avLst/>
          </a:prstGeom>
          <a:noFill/>
        </p:spPr>
        <p:txBody>
          <a:bodyPr wrap="none" rtlCol="0">
            <a:spAutoFit/>
          </a:bodyPr>
          <a:lstStyle/>
          <a:p>
            <a:r>
              <a:rPr lang="en-US" sz="1100" dirty="0">
                <a:solidFill>
                  <a:schemeClr val="tx1">
                    <a:lumMod val="50000"/>
                    <a:lumOff val="50000"/>
                  </a:schemeClr>
                </a:solidFill>
              </a:rPr>
              <a:t>Source: Texas Demographic Center, 2014 and 2018 Population Projections</a:t>
            </a:r>
          </a:p>
        </p:txBody>
      </p:sp>
    </p:spTree>
    <p:extLst>
      <p:ext uri="{BB962C8B-B14F-4D97-AF65-F5344CB8AC3E}">
        <p14:creationId xmlns:p14="http://schemas.microsoft.com/office/powerpoint/2010/main" val="468594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C69FF5-790E-48E8-A5C5-294F8899C685}"/>
              </a:ext>
            </a:extLst>
          </p:cNvPr>
          <p:cNvSpPr>
            <a:spLocks noGrp="1"/>
          </p:cNvSpPr>
          <p:nvPr>
            <p:ph type="sldNum" sz="quarter" idx="12"/>
          </p:nvPr>
        </p:nvSpPr>
        <p:spPr/>
        <p:txBody>
          <a:bodyPr/>
          <a:lstStyle/>
          <a:p>
            <a:fld id="{CFD7B3FC-F52A-4C3D-BF43-F2954D09CBBE}" type="slidenum">
              <a:rPr lang="en-US" smtClean="0"/>
              <a:t>3</a:t>
            </a:fld>
            <a:endParaRPr lang="en-US" dirty="0"/>
          </a:p>
        </p:txBody>
      </p:sp>
      <p:sp>
        <p:nvSpPr>
          <p:cNvPr id="5" name="Title 1"/>
          <p:cNvSpPr>
            <a:spLocks noGrp="1"/>
          </p:cNvSpPr>
          <p:nvPr>
            <p:ph type="title" idx="4294967295"/>
          </p:nvPr>
        </p:nvSpPr>
        <p:spPr>
          <a:xfrm>
            <a:off x="1721965" y="0"/>
            <a:ext cx="10262839" cy="783451"/>
          </a:xfrm>
        </p:spPr>
        <p:txBody>
          <a:bodyPr>
            <a:normAutofit/>
          </a:bodyPr>
          <a:lstStyle/>
          <a:p>
            <a:r>
              <a:rPr lang="en-US" sz="2400" b="1" dirty="0">
                <a:solidFill>
                  <a:schemeClr val="accent5">
                    <a:lumMod val="75000"/>
                  </a:schemeClr>
                </a:solidFill>
                <a:latin typeface="Arial" panose="020B0604020202020204" pitchFamily="34" charset="0"/>
                <a:cs typeface="Arial" panose="020B0604020202020204" pitchFamily="34" charset="0"/>
              </a:rPr>
              <a:t>Population Growth and Projected Congressional Seats of Select States</a:t>
            </a:r>
          </a:p>
        </p:txBody>
      </p:sp>
      <p:graphicFrame>
        <p:nvGraphicFramePr>
          <p:cNvPr id="6" name="Table 5"/>
          <p:cNvGraphicFramePr>
            <a:graphicFrameLocks noGrp="1"/>
          </p:cNvGraphicFramePr>
          <p:nvPr>
            <p:extLst/>
          </p:nvPr>
        </p:nvGraphicFramePr>
        <p:xfrm>
          <a:off x="1796494" y="1545031"/>
          <a:ext cx="9406895" cy="4733706"/>
        </p:xfrm>
        <a:graphic>
          <a:graphicData uri="http://schemas.openxmlformats.org/drawingml/2006/table">
            <a:tbl>
              <a:tblPr firstRow="1" bandRow="1">
                <a:tableStyleId>{3B4B98B0-60AC-42C2-AFA5-B58CD77FA1E5}</a:tableStyleId>
              </a:tblPr>
              <a:tblGrid>
                <a:gridCol w="1537801">
                  <a:extLst>
                    <a:ext uri="{9D8B030D-6E8A-4147-A177-3AD203B41FA5}">
                      <a16:colId xmlns:a16="http://schemas.microsoft.com/office/drawing/2014/main" val="20000"/>
                    </a:ext>
                  </a:extLst>
                </a:gridCol>
                <a:gridCol w="1714815">
                  <a:extLst>
                    <a:ext uri="{9D8B030D-6E8A-4147-A177-3AD203B41FA5}">
                      <a16:colId xmlns:a16="http://schemas.microsoft.com/office/drawing/2014/main" val="20002"/>
                    </a:ext>
                  </a:extLst>
                </a:gridCol>
                <a:gridCol w="1648128">
                  <a:extLst>
                    <a:ext uri="{9D8B030D-6E8A-4147-A177-3AD203B41FA5}">
                      <a16:colId xmlns:a16="http://schemas.microsoft.com/office/drawing/2014/main" val="20003"/>
                    </a:ext>
                  </a:extLst>
                </a:gridCol>
                <a:gridCol w="1600494">
                  <a:extLst>
                    <a:ext uri="{9D8B030D-6E8A-4147-A177-3AD203B41FA5}">
                      <a16:colId xmlns:a16="http://schemas.microsoft.com/office/drawing/2014/main" val="20004"/>
                    </a:ext>
                  </a:extLst>
                </a:gridCol>
                <a:gridCol w="1333745">
                  <a:extLst>
                    <a:ext uri="{9D8B030D-6E8A-4147-A177-3AD203B41FA5}">
                      <a16:colId xmlns:a16="http://schemas.microsoft.com/office/drawing/2014/main" val="20005"/>
                    </a:ext>
                  </a:extLst>
                </a:gridCol>
                <a:gridCol w="1571912">
                  <a:extLst>
                    <a:ext uri="{9D8B030D-6E8A-4147-A177-3AD203B41FA5}">
                      <a16:colId xmlns:a16="http://schemas.microsoft.com/office/drawing/2014/main" val="844658184"/>
                    </a:ext>
                  </a:extLst>
                </a:gridCol>
              </a:tblGrid>
              <a:tr h="801769">
                <a:tc>
                  <a:txBody>
                    <a:bodyPr/>
                    <a:lstStyle/>
                    <a:p>
                      <a:pPr marL="117475" indent="0" algn="l"/>
                      <a:endParaRPr lang="en-US" sz="1600" b="1" dirty="0">
                        <a:solidFill>
                          <a:schemeClr val="accent1">
                            <a:lumMod val="50000"/>
                          </a:schemeClr>
                        </a:solidFill>
                        <a:latin typeface="Arial" pitchFamily="34" charset="0"/>
                        <a:cs typeface="Arial" pitchFamily="34" charset="0"/>
                      </a:endParaRPr>
                    </a:p>
                  </a:txBody>
                  <a:tcPr anchor="b"/>
                </a:tc>
                <a:tc>
                  <a:txBody>
                    <a:bodyPr/>
                    <a:lstStyle/>
                    <a:p>
                      <a:pPr marL="233363" indent="0" algn="ctr" defTabSz="914400" rtl="0" eaLnBrk="1" latinLnBrk="0" hangingPunct="1"/>
                      <a:r>
                        <a:rPr lang="en-US" sz="1600" kern="1200" dirty="0">
                          <a:solidFill>
                            <a:schemeClr val="accent1">
                              <a:lumMod val="50000"/>
                            </a:schemeClr>
                          </a:solidFill>
                        </a:rPr>
                        <a:t>2010</a:t>
                      </a:r>
                    </a:p>
                    <a:p>
                      <a:pPr marL="233363" indent="0" algn="ctr" defTabSz="914400" rtl="0" eaLnBrk="1" latinLnBrk="0" hangingPunct="1"/>
                      <a:r>
                        <a:rPr lang="en-US" sz="1600" kern="1200" dirty="0">
                          <a:solidFill>
                            <a:schemeClr val="accent1">
                              <a:lumMod val="50000"/>
                            </a:schemeClr>
                          </a:solidFill>
                        </a:rPr>
                        <a:t>Population</a:t>
                      </a:r>
                      <a:endParaRPr lang="en-US" sz="1600" b="1" kern="1200" dirty="0">
                        <a:solidFill>
                          <a:schemeClr val="accent1">
                            <a:lumMod val="50000"/>
                          </a:schemeClr>
                        </a:solidFill>
                        <a:latin typeface="Arial" pitchFamily="34" charset="0"/>
                        <a:ea typeface="+mn-ea"/>
                        <a:cs typeface="Arial" pitchFamily="34" charset="0"/>
                      </a:endParaRPr>
                    </a:p>
                  </a:txBody>
                  <a:tcPr anchor="b"/>
                </a:tc>
                <a:tc>
                  <a:txBody>
                    <a:bodyPr/>
                    <a:lstStyle/>
                    <a:p>
                      <a:pPr marL="233363" indent="0" algn="ctr" defTabSz="914400" rtl="0" eaLnBrk="1" latinLnBrk="0" hangingPunct="1"/>
                      <a:r>
                        <a:rPr lang="en-US" sz="1600" kern="1200" dirty="0">
                          <a:solidFill>
                            <a:schemeClr val="accent1">
                              <a:lumMod val="50000"/>
                            </a:schemeClr>
                          </a:solidFill>
                        </a:rPr>
                        <a:t>2020 Population</a:t>
                      </a:r>
                      <a:endParaRPr lang="en-US" sz="1600" b="1" kern="1200" dirty="0">
                        <a:solidFill>
                          <a:schemeClr val="accent1">
                            <a:lumMod val="50000"/>
                          </a:schemeClr>
                        </a:solidFill>
                        <a:latin typeface="Arial" pitchFamily="34" charset="0"/>
                        <a:ea typeface="+mn-ea"/>
                        <a:cs typeface="Arial" pitchFamily="34" charset="0"/>
                      </a:endParaRPr>
                    </a:p>
                  </a:txBody>
                  <a:tcPr anchor="b"/>
                </a:tc>
                <a:tc>
                  <a:txBody>
                    <a:bodyPr/>
                    <a:lstStyle/>
                    <a:p>
                      <a:pPr marL="233363" indent="0" algn="ctr" defTabSz="914400" rtl="0" eaLnBrk="1" latinLnBrk="0" hangingPunct="1"/>
                      <a:r>
                        <a:rPr lang="en-US" sz="1600" kern="1200" dirty="0">
                          <a:solidFill>
                            <a:schemeClr val="accent1">
                              <a:lumMod val="50000"/>
                            </a:schemeClr>
                          </a:solidFill>
                        </a:rPr>
                        <a:t>Numeric</a:t>
                      </a:r>
                    </a:p>
                    <a:p>
                      <a:pPr marL="233363" indent="0" algn="ctr" defTabSz="914400" rtl="0" eaLnBrk="1" latinLnBrk="0" hangingPunct="1"/>
                      <a:r>
                        <a:rPr lang="en-US" sz="1600" kern="1200" dirty="0">
                          <a:solidFill>
                            <a:schemeClr val="accent1">
                              <a:lumMod val="50000"/>
                            </a:schemeClr>
                          </a:solidFill>
                        </a:rPr>
                        <a:t>Change</a:t>
                      </a:r>
                    </a:p>
                    <a:p>
                      <a:pPr marL="233363" indent="0" algn="ctr" defTabSz="914400" rtl="0" eaLnBrk="1" latinLnBrk="0" hangingPunct="1"/>
                      <a:r>
                        <a:rPr lang="en-US" sz="1600" kern="1200" dirty="0">
                          <a:solidFill>
                            <a:schemeClr val="accent1">
                              <a:lumMod val="50000"/>
                            </a:schemeClr>
                          </a:solidFill>
                        </a:rPr>
                        <a:t>2010-2020</a:t>
                      </a:r>
                      <a:endParaRPr lang="en-US" sz="1600" b="1" kern="1200" dirty="0">
                        <a:solidFill>
                          <a:schemeClr val="accent1">
                            <a:lumMod val="50000"/>
                          </a:schemeClr>
                        </a:solidFill>
                        <a:latin typeface="Arial" pitchFamily="34" charset="0"/>
                        <a:ea typeface="+mn-ea"/>
                        <a:cs typeface="Arial" pitchFamily="34" charset="0"/>
                      </a:endParaRPr>
                    </a:p>
                  </a:txBody>
                  <a:tcPr anchor="b"/>
                </a:tc>
                <a:tc>
                  <a:txBody>
                    <a:bodyPr/>
                    <a:lstStyle/>
                    <a:p>
                      <a:pPr marL="58738" indent="0" algn="ctr"/>
                      <a:r>
                        <a:rPr lang="en-US" sz="1600" dirty="0">
                          <a:solidFill>
                            <a:schemeClr val="accent1">
                              <a:lumMod val="50000"/>
                            </a:schemeClr>
                          </a:solidFill>
                        </a:rPr>
                        <a:t>Percent</a:t>
                      </a:r>
                    </a:p>
                    <a:p>
                      <a:pPr marL="58738" indent="0" algn="ctr"/>
                      <a:r>
                        <a:rPr lang="en-US" sz="1600" dirty="0">
                          <a:solidFill>
                            <a:schemeClr val="accent1">
                              <a:lumMod val="50000"/>
                            </a:schemeClr>
                          </a:solidFill>
                        </a:rPr>
                        <a:t>Change</a:t>
                      </a:r>
                    </a:p>
                    <a:p>
                      <a:pPr marL="58738" indent="0" algn="ctr"/>
                      <a:r>
                        <a:rPr lang="en-US" sz="1600" dirty="0">
                          <a:solidFill>
                            <a:schemeClr val="accent1">
                              <a:lumMod val="50000"/>
                            </a:schemeClr>
                          </a:solidFill>
                        </a:rPr>
                        <a:t>2010-2020</a:t>
                      </a:r>
                      <a:endParaRPr lang="en-US" sz="1600" b="1" dirty="0">
                        <a:solidFill>
                          <a:schemeClr val="accent1">
                            <a:lumMod val="50000"/>
                          </a:schemeClr>
                        </a:solidFill>
                        <a:latin typeface="Arial" pitchFamily="34" charset="0"/>
                        <a:cs typeface="Arial" pitchFamily="34" charset="0"/>
                      </a:endParaRPr>
                    </a:p>
                  </a:txBody>
                  <a:tcPr anchor="b"/>
                </a:tc>
                <a:tc>
                  <a:txBody>
                    <a:bodyPr/>
                    <a:lstStyle/>
                    <a:p>
                      <a:pPr marL="58738" indent="0" algn="ctr"/>
                      <a:r>
                        <a:rPr lang="en-US" sz="1600" b="1" dirty="0">
                          <a:solidFill>
                            <a:schemeClr val="accent1">
                              <a:lumMod val="50000"/>
                            </a:schemeClr>
                          </a:solidFill>
                          <a:latin typeface="+mn-lt"/>
                          <a:cs typeface="Arial" pitchFamily="34" charset="0"/>
                        </a:rPr>
                        <a:t>Projected</a:t>
                      </a:r>
                      <a:r>
                        <a:rPr lang="en-US" sz="1600" b="1" baseline="0" dirty="0">
                          <a:solidFill>
                            <a:schemeClr val="accent1">
                              <a:lumMod val="50000"/>
                            </a:schemeClr>
                          </a:solidFill>
                          <a:latin typeface="+mn-lt"/>
                          <a:cs typeface="Arial" pitchFamily="34" charset="0"/>
                        </a:rPr>
                        <a:t> Congressional Seats Added</a:t>
                      </a:r>
                      <a:endParaRPr lang="en-US" sz="1600" b="1" dirty="0">
                        <a:solidFill>
                          <a:schemeClr val="accent1">
                            <a:lumMod val="50000"/>
                          </a:schemeClr>
                        </a:solidFill>
                        <a:latin typeface="+mn-lt"/>
                        <a:cs typeface="Arial" pitchFamily="34" charset="0"/>
                      </a:endParaRPr>
                    </a:p>
                  </a:txBody>
                  <a:tcPr anchor="b"/>
                </a:tc>
                <a:extLst>
                  <a:ext uri="{0D108BD9-81ED-4DB2-BD59-A6C34878D82A}">
                    <a16:rowId xmlns:a16="http://schemas.microsoft.com/office/drawing/2014/main" val="10000"/>
                  </a:ext>
                </a:extLst>
              </a:tr>
              <a:tr h="364542">
                <a:tc>
                  <a:txBody>
                    <a:bodyPr/>
                    <a:lstStyle/>
                    <a:p>
                      <a:pPr algn="l" rtl="0" fontAlgn="ctr"/>
                      <a:r>
                        <a:rPr lang="en-US" sz="1600" u="none" strike="noStrike" dirty="0">
                          <a:effectLst/>
                        </a:rPr>
                        <a:t>United States</a:t>
                      </a:r>
                      <a:endParaRPr lang="en-US" sz="1600" b="1" i="0" u="none" strike="noStrike" dirty="0">
                        <a:solidFill>
                          <a:schemeClr val="tx1"/>
                        </a:solidFill>
                        <a:effectLst/>
                        <a:latin typeface="Calibri" panose="020F0502020204030204" pitchFamily="34" charset="0"/>
                      </a:endParaRPr>
                    </a:p>
                  </a:txBody>
                  <a:tcPr marL="7620" marR="7620" marT="7620" marB="0" anchor="ctr">
                    <a:noFill/>
                  </a:tcPr>
                </a:tc>
                <a:tc>
                  <a:txBody>
                    <a:bodyPr/>
                    <a:lstStyle/>
                    <a:p>
                      <a:pPr algn="r" rtl="0" fontAlgn="b"/>
                      <a:r>
                        <a:rPr lang="en-US" sz="1600" u="none" strike="noStrike" dirty="0">
                          <a:solidFill>
                            <a:schemeClr val="tx2"/>
                          </a:solidFill>
                          <a:effectLst/>
                          <a:latin typeface="+mn-lt"/>
                        </a:rPr>
                        <a:t>308,745,538</a:t>
                      </a:r>
                      <a:endParaRPr lang="en-US" sz="1600" b="1" i="0" u="none" strike="noStrike" dirty="0">
                        <a:solidFill>
                          <a:schemeClr val="tx2"/>
                        </a:solidFill>
                        <a:effectLst/>
                        <a:latin typeface="+mn-lt"/>
                      </a:endParaRPr>
                    </a:p>
                  </a:txBody>
                  <a:tcPr marL="7620" marR="7620" marT="7620" marB="0" anchor="ctr">
                    <a:noFill/>
                  </a:tcPr>
                </a:tc>
                <a:tc>
                  <a:txBody>
                    <a:bodyPr/>
                    <a:lstStyle/>
                    <a:p>
                      <a:pPr algn="r" fontAlgn="b"/>
                      <a:r>
                        <a:rPr lang="en-US" sz="1600" b="0" i="0" u="none" strike="noStrike" dirty="0">
                          <a:solidFill>
                            <a:schemeClr val="tx2"/>
                          </a:solidFill>
                          <a:effectLst/>
                          <a:latin typeface="+mn-lt"/>
                        </a:rPr>
                        <a:t>329,484,123</a:t>
                      </a:r>
                    </a:p>
                  </a:txBody>
                  <a:tcPr marL="9525" marR="9525" marT="9525" marB="0" anchor="ctr">
                    <a:noFill/>
                  </a:tcPr>
                </a:tc>
                <a:tc>
                  <a:txBody>
                    <a:bodyPr/>
                    <a:lstStyle/>
                    <a:p>
                      <a:pPr algn="r" fontAlgn="b"/>
                      <a:r>
                        <a:rPr lang="en-US" sz="1600" b="0" i="0" u="none" strike="noStrike" dirty="0">
                          <a:solidFill>
                            <a:schemeClr val="tx2"/>
                          </a:solidFill>
                          <a:effectLst/>
                          <a:latin typeface="+mn-lt"/>
                        </a:rPr>
                        <a:t>20,738,585</a:t>
                      </a:r>
                    </a:p>
                  </a:txBody>
                  <a:tcPr marL="9525" marR="9525" marT="9525" marB="0" anchor="ctr">
                    <a:noFill/>
                  </a:tcPr>
                </a:tc>
                <a:tc>
                  <a:txBody>
                    <a:bodyPr/>
                    <a:lstStyle/>
                    <a:p>
                      <a:pPr algn="r" fontAlgn="b"/>
                      <a:r>
                        <a:rPr lang="en-US" sz="1600" b="0" i="0" u="none" strike="noStrike" dirty="0">
                          <a:solidFill>
                            <a:schemeClr val="tx2"/>
                          </a:solidFill>
                          <a:effectLst/>
                          <a:latin typeface="+mn-lt"/>
                        </a:rPr>
                        <a:t>6.7%</a:t>
                      </a:r>
                    </a:p>
                  </a:txBody>
                  <a:tcPr marL="9525" marR="9525" marT="9525" marB="0" anchor="ctr">
                    <a:noFill/>
                  </a:tcPr>
                </a:tc>
                <a:tc>
                  <a:txBody>
                    <a:bodyPr/>
                    <a:lstStyle/>
                    <a:p>
                      <a:pPr algn="ctr" rtl="0" fontAlgn="b"/>
                      <a:endParaRPr lang="en-US" sz="1600" b="1" i="0" u="none" strike="noStrike" dirty="0">
                        <a:solidFill>
                          <a:schemeClr val="tx1"/>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1"/>
                  </a:ext>
                </a:extLst>
              </a:tr>
              <a:tr h="364542">
                <a:tc>
                  <a:txBody>
                    <a:bodyPr/>
                    <a:lstStyle/>
                    <a:p>
                      <a:pPr algn="l" rtl="0" fontAlgn="ctr"/>
                      <a:r>
                        <a:rPr lang="en-US" sz="1600" b="1" u="none" strike="noStrike" dirty="0">
                          <a:solidFill>
                            <a:schemeClr val="tx1"/>
                          </a:solidFill>
                          <a:effectLst/>
                        </a:rPr>
                        <a:t>Texas</a:t>
                      </a:r>
                      <a:endParaRPr lang="en-US" sz="1600" b="1" i="0" u="none" strike="noStrike" dirty="0">
                        <a:solidFill>
                          <a:schemeClr val="tx1"/>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r" rtl="0" fontAlgn="b"/>
                      <a:r>
                        <a:rPr lang="en-US" sz="1600" b="1" u="none" strike="noStrike" dirty="0">
                          <a:solidFill>
                            <a:schemeClr val="tx2"/>
                          </a:solidFill>
                          <a:effectLst/>
                          <a:latin typeface="+mn-lt"/>
                        </a:rPr>
                        <a:t>25,145,561</a:t>
                      </a:r>
                      <a:endParaRPr lang="en-US" sz="1600" b="1" i="0" u="none" strike="noStrike" dirty="0">
                        <a:solidFill>
                          <a:schemeClr val="tx2"/>
                        </a:solidFill>
                        <a:effectLst/>
                        <a:latin typeface="+mn-lt"/>
                      </a:endParaRPr>
                    </a:p>
                  </a:txBody>
                  <a:tcPr marL="7620" marR="7620" marT="7620" marB="0" anchor="ctr">
                    <a:solidFill>
                      <a:schemeClr val="accent1">
                        <a:lumMod val="60000"/>
                        <a:lumOff val="40000"/>
                      </a:schemeClr>
                    </a:solidFill>
                  </a:tcPr>
                </a:tc>
                <a:tc>
                  <a:txBody>
                    <a:bodyPr/>
                    <a:lstStyle/>
                    <a:p>
                      <a:pPr algn="r" fontAlgn="b"/>
                      <a:r>
                        <a:rPr lang="en-US" sz="1600" b="1" i="0" u="none" strike="noStrike" dirty="0">
                          <a:solidFill>
                            <a:schemeClr val="tx2"/>
                          </a:solidFill>
                          <a:effectLst/>
                          <a:latin typeface="+mn-lt"/>
                        </a:rPr>
                        <a:t>29,360,759</a:t>
                      </a:r>
                    </a:p>
                  </a:txBody>
                  <a:tcPr marL="9525" marR="9525" marT="9525" marB="0" anchor="ctr">
                    <a:solidFill>
                      <a:schemeClr val="accent1">
                        <a:lumMod val="60000"/>
                        <a:lumOff val="40000"/>
                      </a:schemeClr>
                    </a:solidFill>
                  </a:tcPr>
                </a:tc>
                <a:tc>
                  <a:txBody>
                    <a:bodyPr/>
                    <a:lstStyle/>
                    <a:p>
                      <a:pPr algn="r" fontAlgn="b"/>
                      <a:r>
                        <a:rPr lang="en-US" sz="1600" b="1" i="0" u="none" strike="noStrike" dirty="0">
                          <a:solidFill>
                            <a:schemeClr val="tx2"/>
                          </a:solidFill>
                          <a:effectLst/>
                          <a:latin typeface="+mn-lt"/>
                        </a:rPr>
                        <a:t>4,215,198</a:t>
                      </a:r>
                    </a:p>
                  </a:txBody>
                  <a:tcPr marL="9525" marR="9525" marT="9525" marB="0" anchor="ctr">
                    <a:solidFill>
                      <a:schemeClr val="accent1">
                        <a:lumMod val="60000"/>
                        <a:lumOff val="40000"/>
                      </a:schemeClr>
                    </a:solidFill>
                  </a:tcPr>
                </a:tc>
                <a:tc>
                  <a:txBody>
                    <a:bodyPr/>
                    <a:lstStyle/>
                    <a:p>
                      <a:pPr algn="r" fontAlgn="b"/>
                      <a:r>
                        <a:rPr lang="en-US" sz="1600" b="1" i="0" u="none" strike="noStrike" dirty="0">
                          <a:solidFill>
                            <a:schemeClr val="tx2"/>
                          </a:solidFill>
                          <a:effectLst/>
                          <a:latin typeface="+mn-lt"/>
                        </a:rPr>
                        <a:t>16.8%</a:t>
                      </a:r>
                    </a:p>
                  </a:txBody>
                  <a:tcPr marL="9525" marR="9525" marT="9525" marB="0" anchor="ctr">
                    <a:solidFill>
                      <a:schemeClr val="accent1">
                        <a:lumMod val="60000"/>
                        <a:lumOff val="40000"/>
                      </a:schemeClr>
                    </a:solidFill>
                  </a:tcPr>
                </a:tc>
                <a:tc>
                  <a:txBody>
                    <a:bodyPr/>
                    <a:lstStyle/>
                    <a:p>
                      <a:pPr algn="ctr" rtl="0" fontAlgn="b"/>
                      <a:r>
                        <a:rPr lang="en-US" sz="1600" b="1" i="0" u="none" strike="noStrike" dirty="0">
                          <a:solidFill>
                            <a:schemeClr val="tx1"/>
                          </a:solidFill>
                          <a:effectLst/>
                          <a:latin typeface="Calibri" panose="020F0502020204030204" pitchFamily="34" charset="0"/>
                        </a:rPr>
                        <a:t>3</a:t>
                      </a:r>
                    </a:p>
                  </a:txBody>
                  <a:tcPr marL="7620" marR="7620" marT="7620" marB="0" anchor="ctr">
                    <a:solidFill>
                      <a:schemeClr val="accent1">
                        <a:lumMod val="60000"/>
                        <a:lumOff val="40000"/>
                      </a:schemeClr>
                    </a:solidFill>
                  </a:tcPr>
                </a:tc>
                <a:extLst>
                  <a:ext uri="{0D108BD9-81ED-4DB2-BD59-A6C34878D82A}">
                    <a16:rowId xmlns:a16="http://schemas.microsoft.com/office/drawing/2014/main" val="10002"/>
                  </a:ext>
                </a:extLst>
              </a:tr>
              <a:tr h="364542">
                <a:tc>
                  <a:txBody>
                    <a:bodyPr/>
                    <a:lstStyle/>
                    <a:p>
                      <a:pPr algn="l" rtl="0" fontAlgn="ctr"/>
                      <a:r>
                        <a:rPr lang="en-US" sz="1600" u="none" strike="noStrike" dirty="0">
                          <a:effectLst/>
                        </a:rPr>
                        <a:t>Florida</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1">
                        <a:lumMod val="40000"/>
                        <a:lumOff val="60000"/>
                      </a:schemeClr>
                    </a:solidFill>
                  </a:tcPr>
                </a:tc>
                <a:tc>
                  <a:txBody>
                    <a:bodyPr/>
                    <a:lstStyle/>
                    <a:p>
                      <a:pPr algn="r" rtl="0" fontAlgn="b"/>
                      <a:r>
                        <a:rPr lang="en-US" sz="1600" u="none" strike="noStrike" dirty="0">
                          <a:solidFill>
                            <a:schemeClr val="tx2"/>
                          </a:solidFill>
                          <a:effectLst/>
                          <a:latin typeface="+mn-lt"/>
                        </a:rPr>
                        <a:t>18,801,310</a:t>
                      </a:r>
                      <a:endParaRPr lang="en-US" sz="1600" b="0" i="0" u="none" strike="noStrike" dirty="0">
                        <a:solidFill>
                          <a:schemeClr val="tx2"/>
                        </a:solidFill>
                        <a:effectLst/>
                        <a:latin typeface="+mn-lt"/>
                      </a:endParaRPr>
                    </a:p>
                  </a:txBody>
                  <a:tcPr marL="7620" marR="7620" marT="7620" marB="0" anchor="ctr">
                    <a:solidFill>
                      <a:schemeClr val="accent1">
                        <a:lumMod val="40000"/>
                        <a:lumOff val="60000"/>
                      </a:schemeClr>
                    </a:solidFill>
                  </a:tcPr>
                </a:tc>
                <a:tc>
                  <a:txBody>
                    <a:bodyPr/>
                    <a:lstStyle/>
                    <a:p>
                      <a:pPr algn="r" fontAlgn="b"/>
                      <a:r>
                        <a:rPr lang="en-US" sz="1600" b="0" i="0" u="none" strike="noStrike" dirty="0">
                          <a:solidFill>
                            <a:schemeClr val="tx2"/>
                          </a:solidFill>
                          <a:effectLst/>
                          <a:latin typeface="+mn-lt"/>
                        </a:rPr>
                        <a:t>21,733,312</a:t>
                      </a:r>
                    </a:p>
                  </a:txBody>
                  <a:tcPr marL="9525" marR="9525" marT="9525" marB="0" anchor="ctr">
                    <a:solidFill>
                      <a:schemeClr val="accent1">
                        <a:lumMod val="40000"/>
                        <a:lumOff val="60000"/>
                      </a:schemeClr>
                    </a:solidFill>
                  </a:tcPr>
                </a:tc>
                <a:tc>
                  <a:txBody>
                    <a:bodyPr/>
                    <a:lstStyle/>
                    <a:p>
                      <a:pPr algn="r" fontAlgn="b"/>
                      <a:r>
                        <a:rPr lang="en-US" sz="1600" b="0" i="0" u="none" strike="noStrike" dirty="0">
                          <a:solidFill>
                            <a:schemeClr val="tx2"/>
                          </a:solidFill>
                          <a:effectLst/>
                          <a:latin typeface="+mn-lt"/>
                        </a:rPr>
                        <a:t>2,932,002</a:t>
                      </a:r>
                    </a:p>
                  </a:txBody>
                  <a:tcPr marL="9525" marR="9525" marT="9525" marB="0" anchor="ctr">
                    <a:solidFill>
                      <a:schemeClr val="accent1">
                        <a:lumMod val="40000"/>
                        <a:lumOff val="60000"/>
                      </a:schemeClr>
                    </a:solidFill>
                  </a:tcPr>
                </a:tc>
                <a:tc>
                  <a:txBody>
                    <a:bodyPr/>
                    <a:lstStyle/>
                    <a:p>
                      <a:pPr algn="r" fontAlgn="b"/>
                      <a:r>
                        <a:rPr lang="en-US" sz="1600" b="0" i="0" u="none" strike="noStrike" dirty="0">
                          <a:solidFill>
                            <a:schemeClr val="tx2"/>
                          </a:solidFill>
                          <a:effectLst/>
                          <a:latin typeface="+mn-lt"/>
                        </a:rPr>
                        <a:t>15.6%</a:t>
                      </a:r>
                    </a:p>
                  </a:txBody>
                  <a:tcPr marL="9525" marR="9525" marT="9525" marB="0" anchor="ctr">
                    <a:solidFill>
                      <a:schemeClr val="accent1">
                        <a:lumMod val="40000"/>
                        <a:lumOff val="6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2</a:t>
                      </a:r>
                    </a:p>
                  </a:txBody>
                  <a:tcPr marL="7620" marR="7620" marT="7620" marB="0" anchor="ctr">
                    <a:solidFill>
                      <a:schemeClr val="accent1">
                        <a:lumMod val="40000"/>
                        <a:lumOff val="60000"/>
                      </a:schemeClr>
                    </a:solidFill>
                  </a:tcPr>
                </a:tc>
                <a:extLst>
                  <a:ext uri="{0D108BD9-81ED-4DB2-BD59-A6C34878D82A}">
                    <a16:rowId xmlns:a16="http://schemas.microsoft.com/office/drawing/2014/main" val="10004"/>
                  </a:ext>
                </a:extLst>
              </a:tr>
              <a:tr h="364542">
                <a:tc>
                  <a:txBody>
                    <a:bodyPr/>
                    <a:lstStyle/>
                    <a:p>
                      <a:pPr algn="l" rtl="0" fontAlgn="b"/>
                      <a:r>
                        <a:rPr lang="en-US" sz="1600" u="none" strike="noStrike" dirty="0">
                          <a:effectLst/>
                        </a:rPr>
                        <a:t>North Carolina</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r" rtl="0" fontAlgn="b"/>
                      <a:r>
                        <a:rPr lang="en-US" sz="1600" u="none" strike="noStrike" dirty="0">
                          <a:solidFill>
                            <a:schemeClr val="tx2"/>
                          </a:solidFill>
                          <a:effectLst/>
                          <a:latin typeface="+mn-lt"/>
                        </a:rPr>
                        <a:t>9,535,483</a:t>
                      </a:r>
                      <a:endParaRPr lang="en-US" sz="1600" b="0" i="0" u="none" strike="noStrike" dirty="0">
                        <a:solidFill>
                          <a:schemeClr val="tx2"/>
                        </a:solidFill>
                        <a:effectLst/>
                        <a:latin typeface="+mn-lt"/>
                      </a:endParaRPr>
                    </a:p>
                  </a:txBody>
                  <a:tcPr marL="7620" marR="7620" marT="7620"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10,600,823</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1,065,340</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11.2%</a:t>
                      </a:r>
                    </a:p>
                  </a:txBody>
                  <a:tcPr marL="9525" marR="9525" marT="9525" marB="0" anchor="ctr">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ctr">
                    <a:solidFill>
                      <a:schemeClr val="accent1">
                        <a:lumMod val="20000"/>
                        <a:lumOff val="80000"/>
                      </a:schemeClr>
                    </a:solidFill>
                  </a:tcPr>
                </a:tc>
                <a:extLst>
                  <a:ext uri="{0D108BD9-81ED-4DB2-BD59-A6C34878D82A}">
                    <a16:rowId xmlns:a16="http://schemas.microsoft.com/office/drawing/2014/main" val="967118346"/>
                  </a:ext>
                </a:extLst>
              </a:tr>
              <a:tr h="364542">
                <a:tc>
                  <a:txBody>
                    <a:bodyPr/>
                    <a:lstStyle/>
                    <a:p>
                      <a:pPr algn="l" rtl="0" fontAlgn="b"/>
                      <a:r>
                        <a:rPr lang="en-US" sz="1600" u="none" strike="noStrike" dirty="0">
                          <a:effectLst/>
                        </a:rPr>
                        <a:t>Arizona</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r" rtl="0" fontAlgn="b"/>
                      <a:r>
                        <a:rPr lang="en-US" sz="1600" u="none" strike="noStrike" dirty="0">
                          <a:solidFill>
                            <a:schemeClr val="tx2"/>
                          </a:solidFill>
                          <a:effectLst/>
                          <a:latin typeface="+mn-lt"/>
                        </a:rPr>
                        <a:t>6,392,017</a:t>
                      </a:r>
                      <a:endParaRPr lang="en-US" sz="1600" b="0" i="0" u="none" strike="noStrike" dirty="0">
                        <a:solidFill>
                          <a:schemeClr val="tx2"/>
                        </a:solidFill>
                        <a:effectLst/>
                        <a:latin typeface="+mn-lt"/>
                      </a:endParaRPr>
                    </a:p>
                  </a:txBody>
                  <a:tcPr marL="7620" marR="7620" marT="7620"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7,421,401</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1,029,384</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16.1%</a:t>
                      </a:r>
                    </a:p>
                  </a:txBody>
                  <a:tcPr marL="9525" marR="9525" marT="9525" marB="0" anchor="ctr">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ctr">
                    <a:solidFill>
                      <a:schemeClr val="accent1">
                        <a:lumMod val="20000"/>
                        <a:lumOff val="80000"/>
                      </a:schemeClr>
                    </a:solidFill>
                  </a:tcPr>
                </a:tc>
                <a:extLst>
                  <a:ext uri="{0D108BD9-81ED-4DB2-BD59-A6C34878D82A}">
                    <a16:rowId xmlns:a16="http://schemas.microsoft.com/office/drawing/2014/main" val="903805305"/>
                  </a:ext>
                </a:extLst>
              </a:tr>
              <a:tr h="364542">
                <a:tc>
                  <a:txBody>
                    <a:bodyPr/>
                    <a:lstStyle/>
                    <a:p>
                      <a:pPr algn="l" rtl="0" fontAlgn="b"/>
                      <a:r>
                        <a:rPr lang="en-US" sz="1600" b="0" i="0" u="none" strike="noStrike" dirty="0">
                          <a:solidFill>
                            <a:srgbClr val="000000"/>
                          </a:solidFill>
                          <a:effectLst/>
                          <a:latin typeface="Calibri" panose="020F0502020204030204" pitchFamily="34" charset="0"/>
                        </a:rPr>
                        <a:t>Colorado</a:t>
                      </a:r>
                    </a:p>
                  </a:txBody>
                  <a:tcPr marL="7620" marR="7620" marT="7620" marB="0" anchor="ctr">
                    <a:solidFill>
                      <a:schemeClr val="accent1">
                        <a:lumMod val="20000"/>
                        <a:lumOff val="80000"/>
                      </a:schemeClr>
                    </a:solidFill>
                  </a:tcPr>
                </a:tc>
                <a:tc>
                  <a:txBody>
                    <a:bodyPr/>
                    <a:lstStyle/>
                    <a:p>
                      <a:pPr algn="r" rtl="0" fontAlgn="b"/>
                      <a:r>
                        <a:rPr lang="en-US" sz="1600" b="0" i="0" u="none" strike="noStrike" dirty="0">
                          <a:solidFill>
                            <a:schemeClr val="tx2"/>
                          </a:solidFill>
                          <a:effectLst/>
                          <a:latin typeface="+mn-lt"/>
                        </a:rPr>
                        <a:t>5,029,196</a:t>
                      </a:r>
                    </a:p>
                  </a:txBody>
                  <a:tcPr marL="7620" marR="7620" marT="7620"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5,807,719</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778,523</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15.5%</a:t>
                      </a:r>
                    </a:p>
                  </a:txBody>
                  <a:tcPr marL="9525" marR="9525" marT="9525" marB="0" anchor="ctr">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ctr">
                    <a:solidFill>
                      <a:schemeClr val="accent1">
                        <a:lumMod val="20000"/>
                        <a:lumOff val="80000"/>
                      </a:schemeClr>
                    </a:solidFill>
                  </a:tcPr>
                </a:tc>
                <a:extLst>
                  <a:ext uri="{0D108BD9-81ED-4DB2-BD59-A6C34878D82A}">
                    <a16:rowId xmlns:a16="http://schemas.microsoft.com/office/drawing/2014/main" val="2687128006"/>
                  </a:ext>
                </a:extLst>
              </a:tr>
              <a:tr h="484402">
                <a:tc>
                  <a:txBody>
                    <a:bodyPr/>
                    <a:lstStyle/>
                    <a:p>
                      <a:pPr algn="l" rtl="0" fontAlgn="ctr"/>
                      <a:r>
                        <a:rPr lang="en-US" sz="1600" u="none" strike="noStrike" dirty="0">
                          <a:effectLst/>
                        </a:rPr>
                        <a:t>Oregon</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r" rtl="0" fontAlgn="b"/>
                      <a:r>
                        <a:rPr lang="en-US" sz="1600" u="none" strike="noStrike" dirty="0">
                          <a:solidFill>
                            <a:schemeClr val="tx2"/>
                          </a:solidFill>
                          <a:effectLst/>
                          <a:latin typeface="+mn-lt"/>
                        </a:rPr>
                        <a:t>3,831,074</a:t>
                      </a:r>
                      <a:endParaRPr lang="en-US" sz="1600" b="0" i="0" u="none" strike="noStrike" dirty="0">
                        <a:solidFill>
                          <a:schemeClr val="tx2"/>
                        </a:solidFill>
                        <a:effectLst/>
                        <a:latin typeface="+mn-lt"/>
                      </a:endParaRPr>
                    </a:p>
                  </a:txBody>
                  <a:tcPr marL="7620" marR="7620" marT="7620"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                   4,241,507 </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               410,433 </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10.7%</a:t>
                      </a:r>
                    </a:p>
                  </a:txBody>
                  <a:tcPr marL="9525" marR="9525" marT="9525" marB="0" anchor="ctr">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ctr">
                    <a:solidFill>
                      <a:schemeClr val="accent1">
                        <a:lumMod val="20000"/>
                        <a:lumOff val="80000"/>
                      </a:schemeClr>
                    </a:solidFill>
                  </a:tcPr>
                </a:tc>
                <a:extLst>
                  <a:ext uri="{0D108BD9-81ED-4DB2-BD59-A6C34878D82A}">
                    <a16:rowId xmlns:a16="http://schemas.microsoft.com/office/drawing/2014/main" val="10005"/>
                  </a:ext>
                </a:extLst>
              </a:tr>
              <a:tr h="484402">
                <a:tc>
                  <a:txBody>
                    <a:bodyPr/>
                    <a:lstStyle/>
                    <a:p>
                      <a:pPr algn="l" rtl="0" fontAlgn="b"/>
                      <a:r>
                        <a:rPr lang="en-US" sz="1600" u="none" strike="noStrike" dirty="0">
                          <a:effectLst/>
                        </a:rPr>
                        <a:t>Montana</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r" rtl="0" fontAlgn="b"/>
                      <a:r>
                        <a:rPr lang="en-US" sz="1600" u="none" strike="noStrike" dirty="0">
                          <a:solidFill>
                            <a:schemeClr val="tx2"/>
                          </a:solidFill>
                          <a:effectLst/>
                          <a:latin typeface="+mn-lt"/>
                        </a:rPr>
                        <a:t>989,415</a:t>
                      </a:r>
                      <a:endParaRPr lang="en-US" sz="1600" b="0" i="0" u="none" strike="noStrike" dirty="0">
                        <a:solidFill>
                          <a:schemeClr val="tx2"/>
                        </a:solidFill>
                        <a:effectLst/>
                        <a:latin typeface="+mn-lt"/>
                      </a:endParaRPr>
                    </a:p>
                  </a:txBody>
                  <a:tcPr marL="7620" marR="7620" marT="7620"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                   1,080,577 </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                 91,162 </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9.2%</a:t>
                      </a:r>
                    </a:p>
                  </a:txBody>
                  <a:tcPr marL="9525" marR="9525" marT="9525" marB="0" anchor="ctr">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ctr">
                    <a:solidFill>
                      <a:schemeClr val="accent1">
                        <a:lumMod val="20000"/>
                        <a:lumOff val="80000"/>
                      </a:schemeClr>
                    </a:solidFill>
                  </a:tcPr>
                </a:tc>
                <a:extLst>
                  <a:ext uri="{0D108BD9-81ED-4DB2-BD59-A6C34878D82A}">
                    <a16:rowId xmlns:a16="http://schemas.microsoft.com/office/drawing/2014/main" val="935442627"/>
                  </a:ext>
                </a:extLst>
              </a:tr>
              <a:tr h="364542">
                <a:tc>
                  <a:txBody>
                    <a:bodyPr/>
                    <a:lstStyle/>
                    <a:p>
                      <a:pPr algn="l" rtl="0" fontAlgn="ctr"/>
                      <a:r>
                        <a:rPr lang="en-US" sz="1600" u="none" strike="noStrike" dirty="0">
                          <a:effectLst/>
                        </a:rPr>
                        <a:t>California</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2">
                        <a:lumMod val="20000"/>
                        <a:lumOff val="80000"/>
                      </a:schemeClr>
                    </a:solidFill>
                  </a:tcPr>
                </a:tc>
                <a:tc>
                  <a:txBody>
                    <a:bodyPr/>
                    <a:lstStyle/>
                    <a:p>
                      <a:pPr algn="r" rtl="0" fontAlgn="b"/>
                      <a:r>
                        <a:rPr lang="en-US" sz="1600" u="none" strike="noStrike" dirty="0">
                          <a:solidFill>
                            <a:schemeClr val="tx2"/>
                          </a:solidFill>
                          <a:effectLst/>
                          <a:latin typeface="+mn-lt"/>
                        </a:rPr>
                        <a:t>37,253,956</a:t>
                      </a:r>
                      <a:endParaRPr lang="en-US" sz="1600" b="0" i="0" u="none" strike="noStrike" dirty="0">
                        <a:solidFill>
                          <a:schemeClr val="tx2"/>
                        </a:solidFill>
                        <a:effectLst/>
                        <a:latin typeface="+mn-lt"/>
                      </a:endParaRPr>
                    </a:p>
                  </a:txBody>
                  <a:tcPr marL="7620" marR="7620" marT="7620" marB="0" anchor="ctr">
                    <a:solidFill>
                      <a:schemeClr val="accent2">
                        <a:lumMod val="20000"/>
                        <a:lumOff val="80000"/>
                      </a:schemeClr>
                    </a:solidFill>
                  </a:tcPr>
                </a:tc>
                <a:tc>
                  <a:txBody>
                    <a:bodyPr/>
                    <a:lstStyle/>
                    <a:p>
                      <a:pPr algn="r" fontAlgn="b"/>
                      <a:r>
                        <a:rPr lang="en-US" sz="1600" b="0" i="0" u="none" strike="noStrike" dirty="0">
                          <a:solidFill>
                            <a:schemeClr val="tx2"/>
                          </a:solidFill>
                          <a:effectLst/>
                          <a:latin typeface="+mn-lt"/>
                        </a:rPr>
                        <a:t>39,368,078</a:t>
                      </a:r>
                    </a:p>
                  </a:txBody>
                  <a:tcPr marL="9525" marR="9525" marT="9525" marB="0" anchor="ctr">
                    <a:solidFill>
                      <a:schemeClr val="accent2">
                        <a:lumMod val="20000"/>
                        <a:lumOff val="80000"/>
                      </a:schemeClr>
                    </a:solidFill>
                  </a:tcPr>
                </a:tc>
                <a:tc>
                  <a:txBody>
                    <a:bodyPr/>
                    <a:lstStyle/>
                    <a:p>
                      <a:pPr algn="r" fontAlgn="b"/>
                      <a:r>
                        <a:rPr lang="en-US" sz="1600" b="0" i="0" u="none" strike="noStrike" dirty="0">
                          <a:solidFill>
                            <a:schemeClr val="tx2"/>
                          </a:solidFill>
                          <a:effectLst/>
                          <a:latin typeface="+mn-lt"/>
                        </a:rPr>
                        <a:t>2,114,122</a:t>
                      </a:r>
                    </a:p>
                  </a:txBody>
                  <a:tcPr marL="9525" marR="9525" marT="9525" marB="0" anchor="ctr">
                    <a:solidFill>
                      <a:schemeClr val="accent2">
                        <a:lumMod val="20000"/>
                        <a:lumOff val="80000"/>
                      </a:schemeClr>
                    </a:solidFill>
                  </a:tcPr>
                </a:tc>
                <a:tc>
                  <a:txBody>
                    <a:bodyPr/>
                    <a:lstStyle/>
                    <a:p>
                      <a:pPr algn="r" fontAlgn="b"/>
                      <a:r>
                        <a:rPr lang="en-US" sz="1600" b="0" i="0" u="none" strike="noStrike" dirty="0">
                          <a:solidFill>
                            <a:schemeClr val="tx2"/>
                          </a:solidFill>
                          <a:effectLst/>
                          <a:latin typeface="+mn-lt"/>
                        </a:rPr>
                        <a:t>5.7%</a:t>
                      </a:r>
                    </a:p>
                  </a:txBody>
                  <a:tcPr marL="9525" marR="9525" marT="9525" marB="0" anchor="ctr">
                    <a:solidFill>
                      <a:schemeClr val="accent2">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ctr">
                    <a:solidFill>
                      <a:schemeClr val="accent2">
                        <a:lumMod val="20000"/>
                        <a:lumOff val="80000"/>
                      </a:schemeClr>
                    </a:solidFill>
                  </a:tcPr>
                </a:tc>
                <a:extLst>
                  <a:ext uri="{0D108BD9-81ED-4DB2-BD59-A6C34878D82A}">
                    <a16:rowId xmlns:a16="http://schemas.microsoft.com/office/drawing/2014/main" val="3105692329"/>
                  </a:ext>
                </a:extLst>
              </a:tr>
              <a:tr h="364542">
                <a:tc>
                  <a:txBody>
                    <a:bodyPr/>
                    <a:lstStyle/>
                    <a:p>
                      <a:pPr algn="l" rtl="0" fontAlgn="ctr"/>
                      <a:r>
                        <a:rPr lang="en-US" sz="1600" b="0" i="0" u="none" strike="noStrike" dirty="0">
                          <a:solidFill>
                            <a:srgbClr val="000000"/>
                          </a:solidFill>
                          <a:effectLst/>
                          <a:latin typeface="Calibri" panose="020F0502020204030204" pitchFamily="34" charset="0"/>
                        </a:rPr>
                        <a:t>Minnesota</a:t>
                      </a:r>
                    </a:p>
                  </a:txBody>
                  <a:tcPr marL="7620" marR="7620" marT="7620" marB="0" anchor="ctr">
                    <a:solidFill>
                      <a:schemeClr val="accent2">
                        <a:lumMod val="20000"/>
                        <a:lumOff val="80000"/>
                      </a:schemeClr>
                    </a:solidFill>
                  </a:tcPr>
                </a:tc>
                <a:tc>
                  <a:txBody>
                    <a:bodyPr/>
                    <a:lstStyle/>
                    <a:p>
                      <a:pPr algn="r" rtl="0" fontAlgn="b"/>
                      <a:r>
                        <a:rPr lang="en-US" sz="1600" b="0" i="0" u="none" strike="noStrike" dirty="0">
                          <a:solidFill>
                            <a:schemeClr val="tx2"/>
                          </a:solidFill>
                          <a:effectLst/>
                          <a:latin typeface="+mn-lt"/>
                        </a:rPr>
                        <a:t>5,303,925</a:t>
                      </a:r>
                    </a:p>
                  </a:txBody>
                  <a:tcPr marL="7620" marR="7620" marT="7620" marB="0" anchor="ctr">
                    <a:solidFill>
                      <a:schemeClr val="accent2">
                        <a:lumMod val="20000"/>
                        <a:lumOff val="80000"/>
                      </a:schemeClr>
                    </a:solidFill>
                  </a:tcPr>
                </a:tc>
                <a:tc>
                  <a:txBody>
                    <a:bodyPr/>
                    <a:lstStyle/>
                    <a:p>
                      <a:pPr algn="r" fontAlgn="b"/>
                      <a:r>
                        <a:rPr lang="en-US" sz="1600" b="0" i="0" u="none" strike="noStrike" dirty="0">
                          <a:solidFill>
                            <a:schemeClr val="tx2"/>
                          </a:solidFill>
                          <a:effectLst/>
                          <a:latin typeface="+mn-lt"/>
                        </a:rPr>
                        <a:t>              5,657,342 </a:t>
                      </a:r>
                    </a:p>
                  </a:txBody>
                  <a:tcPr marL="9525" marR="9525" marT="9525" marB="0" anchor="ctr">
                    <a:solidFill>
                      <a:schemeClr val="accent2">
                        <a:lumMod val="20000"/>
                        <a:lumOff val="80000"/>
                      </a:schemeClr>
                    </a:solidFill>
                  </a:tcPr>
                </a:tc>
                <a:tc>
                  <a:txBody>
                    <a:bodyPr/>
                    <a:lstStyle/>
                    <a:p>
                      <a:pPr algn="r" fontAlgn="b"/>
                      <a:r>
                        <a:rPr lang="en-US" sz="1600" b="0" i="0" u="none" strike="noStrike" dirty="0">
                          <a:solidFill>
                            <a:schemeClr val="tx2"/>
                          </a:solidFill>
                          <a:effectLst/>
                          <a:latin typeface="+mn-lt"/>
                        </a:rPr>
                        <a:t>               353,417 </a:t>
                      </a:r>
                    </a:p>
                  </a:txBody>
                  <a:tcPr marL="9525" marR="9525" marT="9525" marB="0" anchor="ctr">
                    <a:solidFill>
                      <a:schemeClr val="accent2">
                        <a:lumMod val="20000"/>
                        <a:lumOff val="80000"/>
                      </a:schemeClr>
                    </a:solidFill>
                  </a:tcPr>
                </a:tc>
                <a:tc>
                  <a:txBody>
                    <a:bodyPr/>
                    <a:lstStyle/>
                    <a:p>
                      <a:pPr algn="r" fontAlgn="b"/>
                      <a:r>
                        <a:rPr lang="en-US" sz="1600" b="0" i="0" u="none" strike="noStrike" dirty="0">
                          <a:solidFill>
                            <a:schemeClr val="tx2"/>
                          </a:solidFill>
                          <a:effectLst/>
                          <a:latin typeface="+mn-lt"/>
                        </a:rPr>
                        <a:t>6.7%</a:t>
                      </a:r>
                    </a:p>
                  </a:txBody>
                  <a:tcPr marL="9525" marR="9525" marT="9525" marB="0" anchor="ctr">
                    <a:solidFill>
                      <a:schemeClr val="accent2">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ctr">
                    <a:solidFill>
                      <a:schemeClr val="accent2">
                        <a:lumMod val="20000"/>
                        <a:lumOff val="80000"/>
                      </a:schemeClr>
                    </a:solidFill>
                  </a:tcPr>
                </a:tc>
                <a:extLst>
                  <a:ext uri="{0D108BD9-81ED-4DB2-BD59-A6C34878D82A}">
                    <a16:rowId xmlns:a16="http://schemas.microsoft.com/office/drawing/2014/main" val="2369260453"/>
                  </a:ext>
                </a:extLst>
              </a:tr>
            </a:tbl>
          </a:graphicData>
        </a:graphic>
      </p:graphicFrame>
      <p:sp>
        <p:nvSpPr>
          <p:cNvPr id="9" name="Rectangle 8"/>
          <p:cNvSpPr/>
          <p:nvPr/>
        </p:nvSpPr>
        <p:spPr>
          <a:xfrm>
            <a:off x="1524000" y="6396339"/>
            <a:ext cx="8001000" cy="461665"/>
          </a:xfrm>
          <a:prstGeom prst="rect">
            <a:avLst/>
          </a:prstGeom>
        </p:spPr>
        <p:txBody>
          <a:bodyPr wrap="square">
            <a:spAutoFit/>
          </a:bodyPr>
          <a:lstStyle/>
          <a:p>
            <a:pPr>
              <a:defRPr/>
            </a:pPr>
            <a:r>
              <a:rPr lang="en-US" sz="1200" dirty="0">
                <a:solidFill>
                  <a:prstClr val="black">
                    <a:lumMod val="50000"/>
                    <a:lumOff val="50000"/>
                  </a:prstClr>
                </a:solidFill>
                <a:latin typeface="Calibri" panose="020F0502020204030204"/>
              </a:rPr>
              <a:t>Source: U.S. Census Bureau. 2010 Census Count, 2019 Population Estimates; Projected Seats- Brookings Institute.					</a:t>
            </a:r>
          </a:p>
        </p:txBody>
      </p:sp>
    </p:spTree>
    <p:extLst>
      <p:ext uri="{BB962C8B-B14F-4D97-AF65-F5344CB8AC3E}">
        <p14:creationId xmlns:p14="http://schemas.microsoft.com/office/powerpoint/2010/main" val="4055370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1C4EDB-9907-4019-A917-F05A4D55544B}"/>
              </a:ext>
            </a:extLst>
          </p:cNvPr>
          <p:cNvPicPr>
            <a:picLocks noChangeAspect="1"/>
          </p:cNvPicPr>
          <p:nvPr/>
        </p:nvPicPr>
        <p:blipFill>
          <a:blip r:embed="rId2"/>
          <a:stretch>
            <a:fillRect/>
          </a:stretch>
        </p:blipFill>
        <p:spPr>
          <a:xfrm>
            <a:off x="2349401" y="841917"/>
            <a:ext cx="7457129" cy="5818373"/>
          </a:xfrm>
          <a:prstGeom prst="rect">
            <a:avLst/>
          </a:prstGeom>
        </p:spPr>
      </p:pic>
      <p:pic>
        <p:nvPicPr>
          <p:cNvPr id="3" name="Picture 2">
            <a:extLst>
              <a:ext uri="{FF2B5EF4-FFF2-40B4-BE49-F238E27FC236}">
                <a16:creationId xmlns:a16="http://schemas.microsoft.com/office/drawing/2014/main" id="{C86B7D94-6AA8-47CF-8CFF-7C05A0107B7C}"/>
              </a:ext>
            </a:extLst>
          </p:cNvPr>
          <p:cNvPicPr>
            <a:picLocks noChangeAspect="1"/>
          </p:cNvPicPr>
          <p:nvPr/>
        </p:nvPicPr>
        <p:blipFill>
          <a:blip r:embed="rId3"/>
          <a:stretch>
            <a:fillRect/>
          </a:stretch>
        </p:blipFill>
        <p:spPr>
          <a:xfrm>
            <a:off x="2349401" y="1857202"/>
            <a:ext cx="2055699" cy="1084229"/>
          </a:xfrm>
          <a:prstGeom prst="rect">
            <a:avLst/>
          </a:prstGeom>
        </p:spPr>
      </p:pic>
      <p:sp>
        <p:nvSpPr>
          <p:cNvPr id="4" name="TextBox 3">
            <a:extLst>
              <a:ext uri="{FF2B5EF4-FFF2-40B4-BE49-F238E27FC236}">
                <a16:creationId xmlns:a16="http://schemas.microsoft.com/office/drawing/2014/main" id="{78A3D8F8-18D3-495D-8CCF-B72249AE6437}"/>
              </a:ext>
            </a:extLst>
          </p:cNvPr>
          <p:cNvSpPr txBox="1"/>
          <p:nvPr/>
        </p:nvSpPr>
        <p:spPr>
          <a:xfrm>
            <a:off x="0" y="6642556"/>
            <a:ext cx="286328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Texas Demographic Center, 2018 Population Projections</a:t>
            </a:r>
          </a:p>
        </p:txBody>
      </p:sp>
      <p:sp>
        <p:nvSpPr>
          <p:cNvPr id="5" name="Content Placeholder 2">
            <a:extLst>
              <a:ext uri="{FF2B5EF4-FFF2-40B4-BE49-F238E27FC236}">
                <a16:creationId xmlns:a16="http://schemas.microsoft.com/office/drawing/2014/main" id="{EF1DE3A8-C4CB-48B9-A8C4-BD4A15D222E6}"/>
              </a:ext>
            </a:extLst>
          </p:cNvPr>
          <p:cNvSpPr txBox="1">
            <a:spLocks/>
          </p:cNvSpPr>
          <p:nvPr/>
        </p:nvSpPr>
        <p:spPr>
          <a:xfrm>
            <a:off x="1840218" y="226725"/>
            <a:ext cx="9012522" cy="48891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5327B"/>
                </a:solidFill>
                <a:effectLst/>
                <a:uLnTx/>
                <a:uFillTx/>
                <a:latin typeface="Century Gothic" panose="020B0502020202020204" pitchFamily="34" charset="0"/>
                <a:ea typeface="+mn-ea"/>
                <a:cs typeface="+mn-cs"/>
              </a:rPr>
              <a:t>Projected Population Change, Texas Counties, 2020-2050 </a:t>
            </a:r>
          </a:p>
        </p:txBody>
      </p:sp>
    </p:spTree>
    <p:extLst>
      <p:ext uri="{BB962C8B-B14F-4D97-AF65-F5344CB8AC3E}">
        <p14:creationId xmlns:p14="http://schemas.microsoft.com/office/powerpoint/2010/main" val="3276790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CECEFD-0EF3-4715-B36F-7084B22DE39B}"/>
              </a:ext>
            </a:extLst>
          </p:cNvPr>
          <p:cNvPicPr>
            <a:picLocks noChangeAspect="1"/>
          </p:cNvPicPr>
          <p:nvPr/>
        </p:nvPicPr>
        <p:blipFill>
          <a:blip r:embed="rId2"/>
          <a:stretch>
            <a:fillRect/>
          </a:stretch>
        </p:blipFill>
        <p:spPr>
          <a:xfrm>
            <a:off x="2483708" y="892604"/>
            <a:ext cx="7318214" cy="5749195"/>
          </a:xfrm>
          <a:prstGeom prst="rect">
            <a:avLst/>
          </a:prstGeom>
        </p:spPr>
      </p:pic>
      <p:pic>
        <p:nvPicPr>
          <p:cNvPr id="3" name="Picture 2">
            <a:extLst>
              <a:ext uri="{FF2B5EF4-FFF2-40B4-BE49-F238E27FC236}">
                <a16:creationId xmlns:a16="http://schemas.microsoft.com/office/drawing/2014/main" id="{483C8216-1342-4FD0-916A-6C5959641FF8}"/>
              </a:ext>
            </a:extLst>
          </p:cNvPr>
          <p:cNvPicPr>
            <a:picLocks noChangeAspect="1"/>
          </p:cNvPicPr>
          <p:nvPr/>
        </p:nvPicPr>
        <p:blipFill>
          <a:blip r:embed="rId3"/>
          <a:stretch>
            <a:fillRect/>
          </a:stretch>
        </p:blipFill>
        <p:spPr>
          <a:xfrm>
            <a:off x="2483708" y="1737484"/>
            <a:ext cx="2143125" cy="1371600"/>
          </a:xfrm>
          <a:prstGeom prst="rect">
            <a:avLst/>
          </a:prstGeom>
        </p:spPr>
      </p:pic>
      <p:sp>
        <p:nvSpPr>
          <p:cNvPr id="4" name="TextBox 3">
            <a:extLst>
              <a:ext uri="{FF2B5EF4-FFF2-40B4-BE49-F238E27FC236}">
                <a16:creationId xmlns:a16="http://schemas.microsoft.com/office/drawing/2014/main" id="{FEAC5F3D-27ED-4DB2-89C3-8B51BC0BCE37}"/>
              </a:ext>
            </a:extLst>
          </p:cNvPr>
          <p:cNvSpPr txBox="1"/>
          <p:nvPr/>
        </p:nvSpPr>
        <p:spPr>
          <a:xfrm>
            <a:off x="0" y="6666428"/>
            <a:ext cx="319350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Texas Demographic Center, 2018 Population Projections</a:t>
            </a:r>
          </a:p>
        </p:txBody>
      </p:sp>
      <p:sp>
        <p:nvSpPr>
          <p:cNvPr id="5" name="Content Placeholder 2">
            <a:extLst>
              <a:ext uri="{FF2B5EF4-FFF2-40B4-BE49-F238E27FC236}">
                <a16:creationId xmlns:a16="http://schemas.microsoft.com/office/drawing/2014/main" id="{F1592A81-6CEF-459E-98D9-1D0D326DEC94}"/>
              </a:ext>
            </a:extLst>
          </p:cNvPr>
          <p:cNvSpPr txBox="1">
            <a:spLocks/>
          </p:cNvSpPr>
          <p:nvPr/>
        </p:nvSpPr>
        <p:spPr>
          <a:xfrm>
            <a:off x="1469184" y="328590"/>
            <a:ext cx="10161537" cy="429988"/>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5327B"/>
                </a:solidFill>
                <a:effectLst/>
                <a:uLnTx/>
                <a:uFillTx/>
                <a:latin typeface="Century Gothic" panose="020B0502020202020204" pitchFamily="34" charset="0"/>
                <a:ea typeface="+mn-ea"/>
                <a:cs typeface="+mn-cs"/>
              </a:rPr>
              <a:t>Projected Percent Population Change, Texas Counties, 2020-2050 </a:t>
            </a:r>
          </a:p>
        </p:txBody>
      </p:sp>
    </p:spTree>
    <p:extLst>
      <p:ext uri="{BB962C8B-B14F-4D97-AF65-F5344CB8AC3E}">
        <p14:creationId xmlns:p14="http://schemas.microsoft.com/office/powerpoint/2010/main" val="2687064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DF10A1-D2DD-44FD-B421-0F75CA1C1C4B}"/>
              </a:ext>
            </a:extLst>
          </p:cNvPr>
          <p:cNvSpPr>
            <a:spLocks noGrp="1"/>
          </p:cNvSpPr>
          <p:nvPr>
            <p:ph type="sldNum" sz="quarter" idx="12"/>
          </p:nvPr>
        </p:nvSpPr>
        <p:spPr/>
        <p:txBody>
          <a:bodyPr/>
          <a:lstStyle/>
          <a:p>
            <a:fld id="{CFD7B3FC-F52A-4C3D-BF43-F2954D09CBBE}" type="slidenum">
              <a:rPr lang="en-US" smtClean="0"/>
              <a:t>32</a:t>
            </a:fld>
            <a:endParaRPr lang="en-US" dirty="0"/>
          </a:p>
        </p:txBody>
      </p:sp>
      <p:graphicFrame>
        <p:nvGraphicFramePr>
          <p:cNvPr id="5" name="Chart 4">
            <a:extLst>
              <a:ext uri="{FF2B5EF4-FFF2-40B4-BE49-F238E27FC236}">
                <a16:creationId xmlns:a16="http://schemas.microsoft.com/office/drawing/2014/main" id="{171D8B09-9E6E-4112-BE81-28C8A66CF0C1}"/>
              </a:ext>
            </a:extLst>
          </p:cNvPr>
          <p:cNvGraphicFramePr/>
          <p:nvPr>
            <p:extLst>
              <p:ext uri="{D42A27DB-BD31-4B8C-83A1-F6EECF244321}">
                <p14:modId xmlns:p14="http://schemas.microsoft.com/office/powerpoint/2010/main" val="919136332"/>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4">
            <a:extLst>
              <a:ext uri="{FF2B5EF4-FFF2-40B4-BE49-F238E27FC236}">
                <a16:creationId xmlns:a16="http://schemas.microsoft.com/office/drawing/2014/main" id="{57186856-AB06-49BC-9E29-15F36CBFF980}"/>
              </a:ext>
            </a:extLst>
          </p:cNvPr>
          <p:cNvSpPr txBox="1">
            <a:spLocks/>
          </p:cNvSpPr>
          <p:nvPr/>
        </p:nvSpPr>
        <p:spPr>
          <a:xfrm>
            <a:off x="2073832" y="237171"/>
            <a:ext cx="8999328" cy="528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accent1">
                    <a:lumMod val="50000"/>
                  </a:schemeClr>
                </a:solidFill>
              </a:rPr>
              <a:t>Population Projections, DFW Metro Largest Counties, 2010-2040</a:t>
            </a:r>
          </a:p>
        </p:txBody>
      </p:sp>
      <p:sp>
        <p:nvSpPr>
          <p:cNvPr id="7" name="TextBox 6">
            <a:extLst>
              <a:ext uri="{FF2B5EF4-FFF2-40B4-BE49-F238E27FC236}">
                <a16:creationId xmlns:a16="http://schemas.microsoft.com/office/drawing/2014/main" id="{9728273D-5053-493F-A3DB-D5B12F12B6CA}"/>
              </a:ext>
            </a:extLst>
          </p:cNvPr>
          <p:cNvSpPr txBox="1"/>
          <p:nvPr/>
        </p:nvSpPr>
        <p:spPr>
          <a:xfrm>
            <a:off x="1676404" y="6489550"/>
            <a:ext cx="3861955" cy="261610"/>
          </a:xfrm>
          <a:prstGeom prst="rect">
            <a:avLst/>
          </a:prstGeom>
          <a:noFill/>
        </p:spPr>
        <p:txBody>
          <a:bodyPr wrap="none" rtlCol="0">
            <a:spAutoFit/>
          </a:bodyPr>
          <a:lstStyle/>
          <a:p>
            <a:r>
              <a:rPr lang="en-US" sz="1100" dirty="0">
                <a:solidFill>
                  <a:schemeClr val="tx1">
                    <a:lumMod val="50000"/>
                    <a:lumOff val="50000"/>
                  </a:schemeClr>
                </a:solidFill>
              </a:rPr>
              <a:t>Source: Texas Demographic Center, 2018 Population Projections</a:t>
            </a:r>
          </a:p>
        </p:txBody>
      </p:sp>
    </p:spTree>
    <p:extLst>
      <p:ext uri="{BB962C8B-B14F-4D97-AF65-F5344CB8AC3E}">
        <p14:creationId xmlns:p14="http://schemas.microsoft.com/office/powerpoint/2010/main" val="551268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DF10A1-D2DD-44FD-B421-0F75CA1C1C4B}"/>
              </a:ext>
            </a:extLst>
          </p:cNvPr>
          <p:cNvSpPr>
            <a:spLocks noGrp="1"/>
          </p:cNvSpPr>
          <p:nvPr>
            <p:ph type="sldNum" sz="quarter" idx="12"/>
          </p:nvPr>
        </p:nvSpPr>
        <p:spPr/>
        <p:txBody>
          <a:bodyPr/>
          <a:lstStyle/>
          <a:p>
            <a:fld id="{CFD7B3FC-F52A-4C3D-BF43-F2954D09CBBE}" type="slidenum">
              <a:rPr lang="en-US" smtClean="0"/>
              <a:t>33</a:t>
            </a:fld>
            <a:endParaRPr lang="en-US" dirty="0"/>
          </a:p>
        </p:txBody>
      </p:sp>
      <p:graphicFrame>
        <p:nvGraphicFramePr>
          <p:cNvPr id="5" name="Chart 4">
            <a:extLst>
              <a:ext uri="{FF2B5EF4-FFF2-40B4-BE49-F238E27FC236}">
                <a16:creationId xmlns:a16="http://schemas.microsoft.com/office/drawing/2014/main" id="{171D8B09-9E6E-4112-BE81-28C8A66CF0C1}"/>
              </a:ext>
            </a:extLst>
          </p:cNvPr>
          <p:cNvGraphicFramePr/>
          <p:nvPr>
            <p:extLst>
              <p:ext uri="{D42A27DB-BD31-4B8C-83A1-F6EECF244321}">
                <p14:modId xmlns:p14="http://schemas.microsoft.com/office/powerpoint/2010/main" val="1547680857"/>
              </p:ext>
            </p:extLst>
          </p:nvPr>
        </p:nvGraphicFramePr>
        <p:xfrm>
          <a:off x="2031999" y="719666"/>
          <a:ext cx="8589537"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42716974-85D4-453A-A1C8-BAF0B958E224}"/>
              </a:ext>
            </a:extLst>
          </p:cNvPr>
          <p:cNvSpPr txBox="1"/>
          <p:nvPr/>
        </p:nvSpPr>
        <p:spPr>
          <a:xfrm>
            <a:off x="1676404" y="6489550"/>
            <a:ext cx="3861955" cy="261610"/>
          </a:xfrm>
          <a:prstGeom prst="rect">
            <a:avLst/>
          </a:prstGeom>
          <a:noFill/>
        </p:spPr>
        <p:txBody>
          <a:bodyPr wrap="none" rtlCol="0">
            <a:spAutoFit/>
          </a:bodyPr>
          <a:lstStyle/>
          <a:p>
            <a:r>
              <a:rPr lang="en-US" sz="1100" dirty="0">
                <a:solidFill>
                  <a:schemeClr val="tx1">
                    <a:lumMod val="50000"/>
                    <a:lumOff val="50000"/>
                  </a:schemeClr>
                </a:solidFill>
              </a:rPr>
              <a:t>Source: Texas Demographic Center, 2018 Population Projections</a:t>
            </a:r>
          </a:p>
        </p:txBody>
      </p:sp>
      <p:sp>
        <p:nvSpPr>
          <p:cNvPr id="6" name="Title 4">
            <a:extLst>
              <a:ext uri="{FF2B5EF4-FFF2-40B4-BE49-F238E27FC236}">
                <a16:creationId xmlns:a16="http://schemas.microsoft.com/office/drawing/2014/main" id="{522B9AD1-DA79-4F59-8AF6-A53A7CC753A6}"/>
              </a:ext>
            </a:extLst>
          </p:cNvPr>
          <p:cNvSpPr txBox="1">
            <a:spLocks/>
          </p:cNvSpPr>
          <p:nvPr/>
        </p:nvSpPr>
        <p:spPr>
          <a:xfrm>
            <a:off x="2073832" y="237171"/>
            <a:ext cx="8999328" cy="528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accent1">
                    <a:lumMod val="50000"/>
                  </a:schemeClr>
                </a:solidFill>
              </a:rPr>
              <a:t>Population Projections, DFW Metro Smaller Counties, 2010-2040</a:t>
            </a:r>
          </a:p>
        </p:txBody>
      </p:sp>
    </p:spTree>
    <p:extLst>
      <p:ext uri="{BB962C8B-B14F-4D97-AF65-F5344CB8AC3E}">
        <p14:creationId xmlns:p14="http://schemas.microsoft.com/office/powerpoint/2010/main" val="2160843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a:defRPr/>
            </a:pPr>
            <a:fld id="{2BC1FA3B-F0C1-4F58-90BE-DCC7501F4B28}" type="slidenum">
              <a:rPr lang="en-US" sz="1200">
                <a:solidFill>
                  <a:srgbClr val="8FA5D1"/>
                </a:solidFill>
                <a:latin typeface="Calibri" panose="020F0502020204030204"/>
              </a:rPr>
              <a:pPr algn="r">
                <a:defRPr/>
              </a:pPr>
              <a:t>34</a:t>
            </a:fld>
            <a:endParaRPr lang="en-US" sz="1200" dirty="0">
              <a:solidFill>
                <a:srgbClr val="8FA5D1"/>
              </a:solidFill>
              <a:latin typeface="Calibri" panose="020F0502020204030204"/>
            </a:endParaRPr>
          </a:p>
        </p:txBody>
      </p:sp>
      <p:sp>
        <p:nvSpPr>
          <p:cNvPr id="2" name="Title 1"/>
          <p:cNvSpPr>
            <a:spLocks noGrp="1"/>
          </p:cNvSpPr>
          <p:nvPr>
            <p:ph type="title" idx="4294967295"/>
          </p:nvPr>
        </p:nvSpPr>
        <p:spPr>
          <a:xfrm>
            <a:off x="1676400" y="454688"/>
            <a:ext cx="10515600" cy="1325563"/>
          </a:xfrm>
        </p:spPr>
        <p:txBody>
          <a:bodyPr>
            <a:normAutofit/>
          </a:bodyPr>
          <a:lstStyle/>
          <a:p>
            <a:r>
              <a:rPr lang="en-US" sz="2400" dirty="0"/>
              <a:t>Projected Population by Race and Ethnicity, </a:t>
            </a:r>
            <a:br>
              <a:rPr lang="en-US" sz="2400" dirty="0"/>
            </a:br>
            <a:r>
              <a:rPr lang="en-US" sz="2400" dirty="0"/>
              <a:t>Texas 2010-2050</a:t>
            </a:r>
          </a:p>
        </p:txBody>
      </p:sp>
      <p:sp>
        <p:nvSpPr>
          <p:cNvPr id="10" name="TextBox 9"/>
          <p:cNvSpPr txBox="1"/>
          <p:nvPr/>
        </p:nvSpPr>
        <p:spPr>
          <a:xfrm>
            <a:off x="1600200" y="6478321"/>
            <a:ext cx="8763000" cy="246221"/>
          </a:xfrm>
          <a:prstGeom prst="rect">
            <a:avLst/>
          </a:prstGeom>
          <a:noFill/>
        </p:spPr>
        <p:txBody>
          <a:bodyPr wrap="square" rtlCol="0">
            <a:spAutoFit/>
          </a:bodyPr>
          <a:lstStyle/>
          <a:p>
            <a:pPr marL="798513" indent="-798513">
              <a:spcBef>
                <a:spcPct val="50000"/>
              </a:spcBef>
              <a:defRPr/>
            </a:pPr>
            <a:r>
              <a:rPr lang="en-US" sz="1000" dirty="0">
                <a:solidFill>
                  <a:prstClr val="black">
                    <a:lumMod val="50000"/>
                    <a:lumOff val="50000"/>
                  </a:prstClr>
                </a:solidFill>
                <a:latin typeface="Calibri" panose="020F0502020204030204"/>
                <a:cs typeface="Arial" pitchFamily="34" charset="0"/>
              </a:rPr>
              <a:t>Source: Texas Demographic Center 2018 Population Projections </a:t>
            </a:r>
          </a:p>
        </p:txBody>
      </p:sp>
      <p:graphicFrame>
        <p:nvGraphicFramePr>
          <p:cNvPr id="7" name="Chart 6"/>
          <p:cNvGraphicFramePr>
            <a:graphicFrameLocks noGrp="1"/>
          </p:cNvGraphicFramePr>
          <p:nvPr>
            <p:extLst>
              <p:ext uri="{D42A27DB-BD31-4B8C-83A1-F6EECF244321}">
                <p14:modId xmlns:p14="http://schemas.microsoft.com/office/powerpoint/2010/main" val="434742700"/>
              </p:ext>
            </p:extLst>
          </p:nvPr>
        </p:nvGraphicFramePr>
        <p:xfrm>
          <a:off x="505325" y="1540042"/>
          <a:ext cx="10515599" cy="48132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6417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725486" y="870324"/>
            <a:ext cx="9896630" cy="548295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rgbClr val="205493"/>
                </a:solidFill>
                <a:effectLst/>
                <a:uLnTx/>
                <a:uFillTx/>
                <a:latin typeface="Century Gothic" panose="020B0502020202020204" pitchFamily="34" charset="0"/>
                <a:ea typeface="+mn-ea"/>
                <a:cs typeface="+mn-cs"/>
              </a:rPr>
              <a:t>Projected Population Change and Percent of Total Change by Race/Ethnicity, Texas, 2010-2030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1FA3B-F0C1-4F58-90BE-DCC7501F4B2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Content Placeholder 4"/>
          <p:cNvGraphicFramePr>
            <a:graphicFrameLocks noGrp="1"/>
          </p:cNvGraphicFramePr>
          <p:nvPr>
            <p:ph idx="4294967295"/>
            <p:extLst/>
          </p:nvPr>
        </p:nvGraphicFramePr>
        <p:xfrm>
          <a:off x="1725486" y="1646237"/>
          <a:ext cx="9896630" cy="489267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600200" y="6478321"/>
            <a:ext cx="8763000" cy="246221"/>
          </a:xfrm>
          <a:prstGeom prst="rect">
            <a:avLst/>
          </a:prstGeom>
          <a:noFill/>
        </p:spPr>
        <p:txBody>
          <a:bodyPr wrap="square" rtlCol="0">
            <a:spAutoFit/>
          </a:bodyPr>
          <a:lstStyle/>
          <a:p>
            <a:pPr marL="798513" marR="0" lvl="0" indent="-798513"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Arial" pitchFamily="34" charset="0"/>
              </a:rPr>
              <a:t>Source: Texas Demographic Center 2018 Population Projections </a:t>
            </a:r>
          </a:p>
        </p:txBody>
      </p:sp>
    </p:spTree>
    <p:extLst>
      <p:ext uri="{BB962C8B-B14F-4D97-AF65-F5344CB8AC3E}">
        <p14:creationId xmlns:p14="http://schemas.microsoft.com/office/powerpoint/2010/main" val="140579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BC1FA3B-F0C1-4F58-90BE-DCC7501F4B28}" type="slidenum">
              <a:rPr lang="en-US" smtClean="0"/>
              <a:pPr/>
              <a:t>36</a:t>
            </a:fld>
            <a:endParaRPr lang="en-US" dirty="0"/>
          </a:p>
        </p:txBody>
      </p:sp>
      <p:sp>
        <p:nvSpPr>
          <p:cNvPr id="5" name="Title 4"/>
          <p:cNvSpPr>
            <a:spLocks noGrp="1"/>
          </p:cNvSpPr>
          <p:nvPr>
            <p:ph type="title" idx="4294967295"/>
          </p:nvPr>
        </p:nvSpPr>
        <p:spPr>
          <a:xfrm>
            <a:off x="1743076" y="521810"/>
            <a:ext cx="10515600" cy="1325563"/>
          </a:xfrm>
        </p:spPr>
        <p:txBody>
          <a:bodyPr>
            <a:normAutofit/>
          </a:bodyPr>
          <a:lstStyle/>
          <a:p>
            <a:r>
              <a:rPr lang="en-US" sz="2400" dirty="0"/>
              <a:t>Projected Numeric Change, DFW Metro, 2010 to 2030</a:t>
            </a:r>
          </a:p>
        </p:txBody>
      </p:sp>
      <p:graphicFrame>
        <p:nvGraphicFramePr>
          <p:cNvPr id="6" name="Chart 5"/>
          <p:cNvGraphicFramePr>
            <a:graphicFrameLocks/>
          </p:cNvGraphicFramePr>
          <p:nvPr>
            <p:extLst>
              <p:ext uri="{D42A27DB-BD31-4B8C-83A1-F6EECF244321}">
                <p14:modId xmlns:p14="http://schemas.microsoft.com/office/powerpoint/2010/main" val="3179297165"/>
              </p:ext>
            </p:extLst>
          </p:nvPr>
        </p:nvGraphicFramePr>
        <p:xfrm>
          <a:off x="589547" y="1739583"/>
          <a:ext cx="10826801" cy="459660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676404" y="6489550"/>
            <a:ext cx="3861955" cy="261610"/>
          </a:xfrm>
          <a:prstGeom prst="rect">
            <a:avLst/>
          </a:prstGeom>
          <a:noFill/>
        </p:spPr>
        <p:txBody>
          <a:bodyPr wrap="none" rtlCol="0">
            <a:spAutoFit/>
          </a:bodyPr>
          <a:lstStyle/>
          <a:p>
            <a:r>
              <a:rPr lang="en-US" sz="1100" dirty="0">
                <a:solidFill>
                  <a:schemeClr val="tx1">
                    <a:lumMod val="50000"/>
                    <a:lumOff val="50000"/>
                  </a:schemeClr>
                </a:solidFill>
              </a:rPr>
              <a:t>Source: Texas Demographic Center, 2018 Population Projections</a:t>
            </a:r>
          </a:p>
        </p:txBody>
      </p:sp>
    </p:spTree>
    <p:extLst>
      <p:ext uri="{BB962C8B-B14F-4D97-AF65-F5344CB8AC3E}">
        <p14:creationId xmlns:p14="http://schemas.microsoft.com/office/powerpoint/2010/main" val="2938626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53162" y="1717344"/>
            <a:ext cx="5816325" cy="3222170"/>
            <a:chOff x="2819400" y="1905006"/>
            <a:chExt cx="6194121" cy="3428581"/>
          </a:xfrm>
        </p:grpSpPr>
        <p:sp>
          <p:nvSpPr>
            <p:cNvPr id="9" name="Rectangle 8"/>
            <p:cNvSpPr/>
            <p:nvPr/>
          </p:nvSpPr>
          <p:spPr>
            <a:xfrm>
              <a:off x="2819400" y="1905006"/>
              <a:ext cx="4300659" cy="818731"/>
            </a:xfrm>
            <a:prstGeom prst="rect">
              <a:avLst/>
            </a:prstGeom>
          </p:spPr>
          <p:txBody>
            <a:bodyPr wrap="none">
              <a:spAutoFit/>
            </a:bodyPr>
            <a:lstStyle/>
            <a:p>
              <a:pPr eaLnBrk="1" hangingPunct="1">
                <a:buNone/>
              </a:pPr>
              <a:r>
                <a:rPr lang="en-US" sz="4400" dirty="0">
                  <a:solidFill>
                    <a:schemeClr val="accent5">
                      <a:lumMod val="50000"/>
                    </a:schemeClr>
                  </a:solidFill>
                  <a:latin typeface="+mj-lt"/>
                </a:rPr>
                <a:t>Lloyd Potter, PhD</a:t>
              </a:r>
            </a:p>
          </p:txBody>
        </p:sp>
        <p:grpSp>
          <p:nvGrpSpPr>
            <p:cNvPr id="10" name="Group 9"/>
            <p:cNvGrpSpPr/>
            <p:nvPr/>
          </p:nvGrpSpPr>
          <p:grpSpPr>
            <a:xfrm>
              <a:off x="3159701" y="2877393"/>
              <a:ext cx="5853820" cy="2456194"/>
              <a:chOff x="1600524" y="3504238"/>
              <a:chExt cx="5853819" cy="2456194"/>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524" y="5419306"/>
                <a:ext cx="380534" cy="380536"/>
              </a:xfrm>
              <a:prstGeom prst="rect">
                <a:avLst/>
              </a:prstGeom>
            </p:spPr>
          </p:pic>
          <p:sp>
            <p:nvSpPr>
              <p:cNvPr id="14" name="TextBox 13"/>
              <p:cNvSpPr txBox="1"/>
              <p:nvPr/>
            </p:nvSpPr>
            <p:spPr>
              <a:xfrm>
                <a:off x="2122976" y="3504238"/>
                <a:ext cx="5331367" cy="2456194"/>
              </a:xfrm>
              <a:prstGeom prst="rect">
                <a:avLst/>
              </a:prstGeom>
              <a:noFill/>
            </p:spPr>
            <p:txBody>
              <a:bodyPr wrap="square" rtlCol="0">
                <a:spAutoFit/>
              </a:bodyPr>
              <a:lstStyle/>
              <a:p>
                <a:pPr>
                  <a:lnSpc>
                    <a:spcPct val="150000"/>
                  </a:lnSpc>
                </a:pPr>
                <a:r>
                  <a:rPr lang="en-US" sz="2400" dirty="0">
                    <a:solidFill>
                      <a:schemeClr val="accent5">
                        <a:lumMod val="50000"/>
                      </a:schemeClr>
                    </a:solidFill>
                  </a:rPr>
                  <a:t>(210) 458-6530</a:t>
                </a:r>
              </a:p>
              <a:p>
                <a:pPr>
                  <a:lnSpc>
                    <a:spcPct val="150000"/>
                  </a:lnSpc>
                </a:pPr>
                <a:r>
                  <a:rPr lang="en-US" sz="2400" dirty="0" err="1">
                    <a:solidFill>
                      <a:schemeClr val="accent5">
                        <a:lumMod val="50000"/>
                      </a:schemeClr>
                    </a:solidFill>
                  </a:rPr>
                  <a:t>LloydPotter@UTSAedu</a:t>
                </a:r>
                <a:endParaRPr lang="en-US" sz="2400" dirty="0">
                  <a:solidFill>
                    <a:schemeClr val="accent5">
                      <a:lumMod val="50000"/>
                    </a:schemeClr>
                  </a:solidFill>
                </a:endParaRPr>
              </a:p>
              <a:p>
                <a:pPr>
                  <a:lnSpc>
                    <a:spcPct val="150000"/>
                  </a:lnSpc>
                </a:pPr>
                <a:r>
                  <a:rPr lang="en-US" sz="2400" dirty="0">
                    <a:solidFill>
                      <a:schemeClr val="accent5">
                        <a:lumMod val="50000"/>
                      </a:schemeClr>
                    </a:solidFill>
                  </a:rPr>
                  <a:t>Demographics.Texas.gov</a:t>
                </a:r>
              </a:p>
              <a:p>
                <a:pPr>
                  <a:lnSpc>
                    <a:spcPct val="150000"/>
                  </a:lnSpc>
                </a:pPr>
                <a:r>
                  <a:rPr lang="en-US" sz="2400" dirty="0">
                    <a:solidFill>
                      <a:schemeClr val="accent5">
                        <a:lumMod val="50000"/>
                      </a:schemeClr>
                    </a:solidFill>
                  </a:rPr>
                  <a:t>@TexasDemography</a:t>
                </a:r>
              </a:p>
            </p:txBody>
          </p:sp>
        </p:grpSp>
        <p:pic>
          <p:nvPicPr>
            <p:cNvPr id="11" name="Picture 10"/>
            <p:cNvPicPr>
              <a:picLocks noChangeAspect="1"/>
            </p:cNvPicPr>
            <p:nvPr/>
          </p:nvPicPr>
          <p:blipFill>
            <a:blip r:embed="rId3"/>
            <a:stretch>
              <a:fillRect/>
            </a:stretch>
          </p:blipFill>
          <p:spPr>
            <a:xfrm>
              <a:off x="3145478" y="4240534"/>
              <a:ext cx="367960" cy="367960"/>
            </a:xfrm>
            <a:prstGeom prst="rect">
              <a:avLst/>
            </a:prstGeom>
          </p:spPr>
        </p:pic>
      </p:grpSp>
      <p:grpSp>
        <p:nvGrpSpPr>
          <p:cNvPr id="3" name="Group 2"/>
          <p:cNvGrpSpPr/>
          <p:nvPr/>
        </p:nvGrpSpPr>
        <p:grpSpPr>
          <a:xfrm>
            <a:off x="1842055" y="5513768"/>
            <a:ext cx="8492573" cy="1344232"/>
            <a:chOff x="318052" y="5513768"/>
            <a:chExt cx="8492573" cy="1344232"/>
          </a:xfrm>
        </p:grpSpPr>
        <p:cxnSp>
          <p:nvCxnSpPr>
            <p:cNvPr id="4" name="Straight Connector 3"/>
            <p:cNvCxnSpPr/>
            <p:nvPr/>
          </p:nvCxnSpPr>
          <p:spPr>
            <a:xfrm>
              <a:off x="318052" y="6453229"/>
              <a:ext cx="2270954" cy="14246"/>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9006" y="5513768"/>
              <a:ext cx="3965986" cy="1344232"/>
            </a:xfrm>
            <a:prstGeom prst="rect">
              <a:avLst/>
            </a:prstGeom>
          </p:spPr>
        </p:pic>
        <p:cxnSp>
          <p:nvCxnSpPr>
            <p:cNvPr id="6" name="Straight Connector 5"/>
            <p:cNvCxnSpPr/>
            <p:nvPr/>
          </p:nvCxnSpPr>
          <p:spPr>
            <a:xfrm>
              <a:off x="6486525" y="6467475"/>
              <a:ext cx="2324100"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AutoShape 2" descr="Image result for telephone icon vector"/>
          <p:cNvSpPr>
            <a:spLocks noChangeAspect="1" noChangeArrowheads="1"/>
          </p:cNvSpPr>
          <p:nvPr/>
        </p:nvSpPr>
        <p:spPr bwMode="auto">
          <a:xfrm>
            <a:off x="3353553" y="3172111"/>
            <a:ext cx="290141" cy="2553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Image result for telephone icon vector"/>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84664" y="2719896"/>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a:grayscl/>
          </a:blip>
          <a:stretch>
            <a:fillRect/>
          </a:stretch>
        </p:blipFill>
        <p:spPr>
          <a:xfrm>
            <a:off x="3556270" y="3342781"/>
            <a:ext cx="390195" cy="390523"/>
          </a:xfrm>
          <a:prstGeom prst="rect">
            <a:avLst/>
          </a:prstGeom>
        </p:spPr>
      </p:pic>
    </p:spTree>
    <p:extLst>
      <p:ext uri="{BB962C8B-B14F-4D97-AF65-F5344CB8AC3E}">
        <p14:creationId xmlns:p14="http://schemas.microsoft.com/office/powerpoint/2010/main" val="1961938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042731-C6F4-442E-8B50-AB1E4B40FD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7B3FC-F52A-4C3D-BF43-F2954D09CB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5C96B59-E120-45F0-BDDD-C0F040F4646A}"/>
              </a:ext>
            </a:extLst>
          </p:cNvPr>
          <p:cNvPicPr>
            <a:picLocks noChangeAspect="1"/>
          </p:cNvPicPr>
          <p:nvPr/>
        </p:nvPicPr>
        <p:blipFill>
          <a:blip r:embed="rId3"/>
          <a:stretch>
            <a:fillRect/>
          </a:stretch>
        </p:blipFill>
        <p:spPr>
          <a:xfrm>
            <a:off x="3324628" y="1558140"/>
            <a:ext cx="8029172" cy="4892777"/>
          </a:xfrm>
          <a:prstGeom prst="rect">
            <a:avLst/>
          </a:prstGeom>
        </p:spPr>
      </p:pic>
      <p:sp>
        <p:nvSpPr>
          <p:cNvPr id="7" name="TextBox 6">
            <a:extLst>
              <a:ext uri="{FF2B5EF4-FFF2-40B4-BE49-F238E27FC236}">
                <a16:creationId xmlns:a16="http://schemas.microsoft.com/office/drawing/2014/main" id="{B9BC1D9F-3A53-45B5-97FE-0B2406F7A386}"/>
              </a:ext>
            </a:extLst>
          </p:cNvPr>
          <p:cNvSpPr txBox="1"/>
          <p:nvPr/>
        </p:nvSpPr>
        <p:spPr>
          <a:xfrm>
            <a:off x="5637041" y="2958572"/>
            <a:ext cx="3404346" cy="147732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solidFill>
                <a:effectLst/>
                <a:uLnTx/>
                <a:uFillTx/>
                <a:latin typeface="Calibri" panose="020F0502020204030204"/>
                <a:ea typeface="+mn-ea"/>
                <a:cs typeface="+mn-cs"/>
              </a:rPr>
              <a:t>U.S. Estimated Population 2020:  329,484,123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solidFill>
                <a:effectLst/>
                <a:uLnTx/>
                <a:uFillTx/>
                <a:latin typeface="Calibri" panose="020F0502020204030204"/>
                <a:ea typeface="+mn-ea"/>
                <a:cs typeface="+mn-cs"/>
              </a:rPr>
              <a:t>Texas Estimated Population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solidFill>
                <a:effectLst/>
                <a:uLnTx/>
                <a:uFillTx/>
                <a:latin typeface="Calibri" panose="020F0502020204030204"/>
                <a:ea typeface="+mn-ea"/>
                <a:cs typeface="+mn-cs"/>
              </a:rPr>
              <a:t>29,360,759</a:t>
            </a:r>
          </a:p>
        </p:txBody>
      </p:sp>
      <p:sp>
        <p:nvSpPr>
          <p:cNvPr id="8" name="Content Placeholder 2">
            <a:extLst>
              <a:ext uri="{FF2B5EF4-FFF2-40B4-BE49-F238E27FC236}">
                <a16:creationId xmlns:a16="http://schemas.microsoft.com/office/drawing/2014/main" id="{8AB87794-B0B8-4F49-BAE7-986EE95D6A85}"/>
              </a:ext>
            </a:extLst>
          </p:cNvPr>
          <p:cNvSpPr txBox="1">
            <a:spLocks/>
          </p:cNvSpPr>
          <p:nvPr/>
        </p:nvSpPr>
        <p:spPr>
          <a:xfrm>
            <a:off x="1635567" y="833718"/>
            <a:ext cx="9896630" cy="5442534"/>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2E0C2254-DFD2-454A-BD6F-4F589BEA2011}"/>
              </a:ext>
            </a:extLst>
          </p:cNvPr>
          <p:cNvSpPr txBox="1"/>
          <p:nvPr/>
        </p:nvSpPr>
        <p:spPr>
          <a:xfrm>
            <a:off x="1749238" y="6450917"/>
            <a:ext cx="906780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charset="0"/>
                <a:ea typeface="ＭＳ Ｐゴシック" pitchFamily="-16" charset="-128"/>
                <a:cs typeface="+mn-cs"/>
              </a:rPr>
              <a:t>Source: U.S. Census Bureau, 2020 Vintage population estimates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charset="0"/>
                <a:ea typeface="ＭＳ Ｐゴシック" pitchFamily="-16" charset="-128"/>
                <a:cs typeface="+mn-cs"/>
              </a:rPr>
              <a:t>Note: These data are not from the 2020 Census, and estimates based indicators of population growth since the 2010 Census</a:t>
            </a:r>
          </a:p>
        </p:txBody>
      </p:sp>
      <p:sp>
        <p:nvSpPr>
          <p:cNvPr id="3" name="Rectangle 2">
            <a:extLst>
              <a:ext uri="{FF2B5EF4-FFF2-40B4-BE49-F238E27FC236}">
                <a16:creationId xmlns:a16="http://schemas.microsoft.com/office/drawing/2014/main" id="{79477B3C-3FB2-4B6C-B1C8-94D42B287C71}"/>
              </a:ext>
            </a:extLst>
          </p:cNvPr>
          <p:cNvSpPr/>
          <p:nvPr/>
        </p:nvSpPr>
        <p:spPr>
          <a:xfrm>
            <a:off x="717248" y="1990493"/>
            <a:ext cx="3263737" cy="1190069"/>
          </a:xfrm>
          <a:prstGeom prst="rect">
            <a:avLst/>
          </a:prstGeom>
        </p:spPr>
        <p:txBody>
          <a:bodyPr wrap="square">
            <a:spAutoFit/>
          </a:bodyPr>
          <a:lstStyle/>
          <a:p>
            <a:pPr lvl="0" defTabSz="914377">
              <a:lnSpc>
                <a:spcPct val="90000"/>
              </a:lnSpc>
              <a:spcBef>
                <a:spcPts val="1000"/>
              </a:spcBef>
              <a:defRPr/>
            </a:pPr>
            <a:r>
              <a:rPr lang="en-US" sz="1400" dirty="0">
                <a:solidFill>
                  <a:srgbClr val="25327B"/>
                </a:solidFill>
                <a:latin typeface="Century Gothic" panose="020B0502020202020204" pitchFamily="34" charset="0"/>
              </a:rPr>
              <a:t>Texas makes up 8.9% of the total U.S. population in 2020</a:t>
            </a:r>
          </a:p>
          <a:p>
            <a:pPr lvl="0" defTabSz="914377">
              <a:lnSpc>
                <a:spcPct val="90000"/>
              </a:lnSpc>
              <a:spcBef>
                <a:spcPts val="1000"/>
              </a:spcBef>
              <a:defRPr/>
            </a:pPr>
            <a:r>
              <a:rPr lang="en-US" sz="1400" dirty="0">
                <a:solidFill>
                  <a:srgbClr val="25327B"/>
                </a:solidFill>
                <a:latin typeface="Century Gothic" panose="020B0502020202020204" pitchFamily="34" charset="0"/>
              </a:rPr>
              <a:t>Texas accounted for 32.4% of the total growth between 2019 and 2020.</a:t>
            </a:r>
          </a:p>
        </p:txBody>
      </p:sp>
    </p:spTree>
    <p:extLst>
      <p:ext uri="{BB962C8B-B14F-4D97-AF65-F5344CB8AC3E}">
        <p14:creationId xmlns:p14="http://schemas.microsoft.com/office/powerpoint/2010/main" val="2568663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7B3FC-F52A-4C3D-BF43-F2954D09CB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srcRect l="1992" t="11229" r="32560" b="44694"/>
          <a:stretch/>
        </p:blipFill>
        <p:spPr>
          <a:xfrm>
            <a:off x="2386361" y="882593"/>
            <a:ext cx="6898919" cy="6404729"/>
          </a:xfrm>
          <a:prstGeom prst="rect">
            <a:avLst/>
          </a:prstGeom>
        </p:spPr>
      </p:pic>
      <p:pic>
        <p:nvPicPr>
          <p:cNvPr id="4" name="Picture 3"/>
          <p:cNvPicPr>
            <a:picLocks noChangeAspect="1"/>
          </p:cNvPicPr>
          <p:nvPr/>
        </p:nvPicPr>
        <p:blipFill rotWithShape="1">
          <a:blip r:embed="rId4"/>
          <a:srcRect l="-3004" b="26364"/>
          <a:stretch/>
        </p:blipFill>
        <p:spPr>
          <a:xfrm>
            <a:off x="969077" y="5043602"/>
            <a:ext cx="2889008" cy="1405890"/>
          </a:xfrm>
          <a:prstGeom prst="rect">
            <a:avLst/>
          </a:prstGeom>
        </p:spPr>
      </p:pic>
      <p:sp>
        <p:nvSpPr>
          <p:cNvPr id="5" name="Isosceles Triangle 4"/>
          <p:cNvSpPr/>
          <p:nvPr/>
        </p:nvSpPr>
        <p:spPr>
          <a:xfrm rot="21366823">
            <a:off x="6296132" y="2889337"/>
            <a:ext cx="1869377" cy="2075200"/>
          </a:xfrm>
          <a:prstGeom prst="triangle">
            <a:avLst/>
          </a:prstGeom>
          <a:noFill/>
          <a:ln w="38100">
            <a:solidFill>
              <a:schemeClr val="accent2">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reeform 5"/>
          <p:cNvSpPr/>
          <p:nvPr/>
        </p:nvSpPr>
        <p:spPr>
          <a:xfrm rot="21443841">
            <a:off x="5880478" y="2521326"/>
            <a:ext cx="1373324" cy="3649454"/>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4" descr="Interstate 35 mark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7648" y="2129985"/>
            <a:ext cx="258306" cy="25830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1729827" y="356987"/>
            <a:ext cx="9896630" cy="548295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5327B"/>
                </a:solidFill>
                <a:effectLst/>
                <a:uLnTx/>
                <a:uFillTx/>
                <a:latin typeface="Century Gothic" panose="020B0502020202020204" pitchFamily="34" charset="0"/>
                <a:ea typeface="+mn-ea"/>
                <a:cs typeface="+mn-cs"/>
              </a:rPr>
              <a:t>Estimated Population, Texas Counties, 2019</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1524002" y="6510049"/>
            <a:ext cx="30604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U.S. Census Bureau, 2019 Population Estimates</a:t>
            </a:r>
          </a:p>
        </p:txBody>
      </p:sp>
      <p:sp>
        <p:nvSpPr>
          <p:cNvPr id="10" name="TextBox 9">
            <a:extLst>
              <a:ext uri="{FF2B5EF4-FFF2-40B4-BE49-F238E27FC236}">
                <a16:creationId xmlns:a16="http://schemas.microsoft.com/office/drawing/2014/main" id="{CD37BC6D-D872-451B-9469-433FACB39B20}"/>
              </a:ext>
            </a:extLst>
          </p:cNvPr>
          <p:cNvSpPr txBox="1"/>
          <p:nvPr/>
        </p:nvSpPr>
        <p:spPr>
          <a:xfrm>
            <a:off x="1011046" y="4446941"/>
            <a:ext cx="23846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Total Estimated Population by County, 2019</a:t>
            </a:r>
          </a:p>
        </p:txBody>
      </p:sp>
      <p:sp>
        <p:nvSpPr>
          <p:cNvPr id="11" name="Rectangle 10">
            <a:extLst>
              <a:ext uri="{FF2B5EF4-FFF2-40B4-BE49-F238E27FC236}">
                <a16:creationId xmlns:a16="http://schemas.microsoft.com/office/drawing/2014/main" id="{4FF5D9FD-76BC-4B4C-B296-1D80B1682EAF}"/>
              </a:ext>
            </a:extLst>
          </p:cNvPr>
          <p:cNvSpPr/>
          <p:nvPr/>
        </p:nvSpPr>
        <p:spPr>
          <a:xfrm>
            <a:off x="8432182" y="1745264"/>
            <a:ext cx="2315737" cy="769441"/>
          </a:xfrm>
          <a:prstGeom prst="rect">
            <a:avLst/>
          </a:prstGeom>
        </p:spPr>
        <p:txBody>
          <a:bodyPr wrap="square">
            <a:spAutoFit/>
          </a:bodyPr>
          <a:lstStyle/>
          <a:p>
            <a:r>
              <a:rPr lang="en-US" sz="1100" dirty="0">
                <a:solidFill>
                  <a:srgbClr val="25327B"/>
                </a:solidFill>
                <a:latin typeface="Century Gothic" panose="020B0502020202020204" pitchFamily="34" charset="0"/>
              </a:rPr>
              <a:t>87% of the total Texas population is located in counties along and to the east of I-35</a:t>
            </a:r>
            <a:endParaRPr lang="en-US" sz="1100" dirty="0"/>
          </a:p>
        </p:txBody>
      </p:sp>
    </p:spTree>
    <p:extLst>
      <p:ext uri="{BB962C8B-B14F-4D97-AF65-F5344CB8AC3E}">
        <p14:creationId xmlns:p14="http://schemas.microsoft.com/office/powerpoint/2010/main" val="87028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7B3FC-F52A-4C3D-BF43-F2954D09CB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Content Placeholder 2"/>
          <p:cNvSpPr txBox="1">
            <a:spLocks/>
          </p:cNvSpPr>
          <p:nvPr/>
        </p:nvSpPr>
        <p:spPr>
          <a:xfrm>
            <a:off x="1717271" y="384865"/>
            <a:ext cx="9896630" cy="548295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2000" b="1" dirty="0">
                <a:solidFill>
                  <a:srgbClr val="25327B"/>
                </a:solidFill>
                <a:latin typeface="Century Gothic" panose="020B0502020202020204" pitchFamily="34" charset="0"/>
              </a:rPr>
              <a:t>Population Change, Texas Counties, 2010-2019</a:t>
            </a: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extBox 4"/>
          <p:cNvSpPr txBox="1"/>
          <p:nvPr/>
        </p:nvSpPr>
        <p:spPr>
          <a:xfrm>
            <a:off x="1524007" y="6501770"/>
            <a:ext cx="308930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U.S. Census Bureau, 2019 Population Estimates </a:t>
            </a:r>
          </a:p>
        </p:txBody>
      </p:sp>
      <p:pic>
        <p:nvPicPr>
          <p:cNvPr id="6" name="Picture 5"/>
          <p:cNvPicPr>
            <a:picLocks noChangeAspect="1"/>
          </p:cNvPicPr>
          <p:nvPr/>
        </p:nvPicPr>
        <p:blipFill rotWithShape="1">
          <a:blip r:embed="rId3"/>
          <a:srcRect l="-5044" t="-8062" b="21970"/>
          <a:stretch/>
        </p:blipFill>
        <p:spPr>
          <a:xfrm>
            <a:off x="1286616" y="4716856"/>
            <a:ext cx="3036394" cy="1915719"/>
          </a:xfrm>
          <a:prstGeom prst="rect">
            <a:avLst/>
          </a:prstGeom>
        </p:spPr>
      </p:pic>
      <p:pic>
        <p:nvPicPr>
          <p:cNvPr id="7" name="Picture 6"/>
          <p:cNvPicPr>
            <a:picLocks noChangeAspect="1"/>
          </p:cNvPicPr>
          <p:nvPr/>
        </p:nvPicPr>
        <p:blipFill rotWithShape="1">
          <a:blip r:embed="rId4"/>
          <a:srcRect l="1992" t="11501" r="32372" b="44558"/>
          <a:stretch/>
        </p:blipFill>
        <p:spPr>
          <a:xfrm>
            <a:off x="3469542" y="1165861"/>
            <a:ext cx="6146899" cy="5672711"/>
          </a:xfrm>
          <a:prstGeom prst="rect">
            <a:avLst/>
          </a:prstGeom>
        </p:spPr>
      </p:pic>
      <p:sp>
        <p:nvSpPr>
          <p:cNvPr id="8" name="TextBox 7">
            <a:extLst>
              <a:ext uri="{FF2B5EF4-FFF2-40B4-BE49-F238E27FC236}">
                <a16:creationId xmlns:a16="http://schemas.microsoft.com/office/drawing/2014/main" id="{57CF45B3-5D9F-4D5A-BFD8-EF9969C9DD6D}"/>
              </a:ext>
            </a:extLst>
          </p:cNvPr>
          <p:cNvSpPr txBox="1"/>
          <p:nvPr/>
        </p:nvSpPr>
        <p:spPr>
          <a:xfrm>
            <a:off x="1286616" y="4324440"/>
            <a:ext cx="30363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Estimated Numeric Change by County, 2010-2019</a:t>
            </a:r>
          </a:p>
        </p:txBody>
      </p:sp>
      <p:sp>
        <p:nvSpPr>
          <p:cNvPr id="4" name="Rectangle 3">
            <a:extLst>
              <a:ext uri="{FF2B5EF4-FFF2-40B4-BE49-F238E27FC236}">
                <a16:creationId xmlns:a16="http://schemas.microsoft.com/office/drawing/2014/main" id="{ABA722AE-ABD4-45F6-B27E-DA630EA4508D}"/>
              </a:ext>
            </a:extLst>
          </p:cNvPr>
          <p:cNvSpPr/>
          <p:nvPr/>
        </p:nvSpPr>
        <p:spPr>
          <a:xfrm>
            <a:off x="2440423" y="2374864"/>
            <a:ext cx="1802780" cy="590931"/>
          </a:xfrm>
          <a:prstGeom prst="rect">
            <a:avLst/>
          </a:prstGeom>
        </p:spPr>
        <p:txBody>
          <a:bodyPr wrap="square">
            <a:spAutoFit/>
          </a:bodyPr>
          <a:lstStyle/>
          <a:p>
            <a:pPr lvl="0" defTabSz="914377">
              <a:lnSpc>
                <a:spcPct val="90000"/>
              </a:lnSpc>
              <a:spcBef>
                <a:spcPts val="1000"/>
              </a:spcBef>
              <a:defRPr/>
            </a:pPr>
            <a:r>
              <a:rPr lang="en-US" sz="1200" dirty="0">
                <a:solidFill>
                  <a:srgbClr val="25327B"/>
                </a:solidFill>
                <a:latin typeface="Century Gothic" panose="020B0502020202020204" pitchFamily="34" charset="0"/>
              </a:rPr>
              <a:t>104 counties lost population between 2010 and 2019 </a:t>
            </a:r>
          </a:p>
        </p:txBody>
      </p:sp>
      <p:sp>
        <p:nvSpPr>
          <p:cNvPr id="9" name="Oval 8">
            <a:extLst>
              <a:ext uri="{FF2B5EF4-FFF2-40B4-BE49-F238E27FC236}">
                <a16:creationId xmlns:a16="http://schemas.microsoft.com/office/drawing/2014/main" id="{D877C15A-3936-47EB-AE49-ACAD21E85B8C}"/>
              </a:ext>
            </a:extLst>
          </p:cNvPr>
          <p:cNvSpPr/>
          <p:nvPr/>
        </p:nvSpPr>
        <p:spPr>
          <a:xfrm>
            <a:off x="4231887" y="1064941"/>
            <a:ext cx="3077737" cy="4577576"/>
          </a:xfrm>
          <a:prstGeom prst="ellipse">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D8B8812-5618-41E1-9F6E-47E51C8DC8C0}"/>
              </a:ext>
            </a:extLst>
          </p:cNvPr>
          <p:cNvCxnSpPr/>
          <p:nvPr/>
        </p:nvCxnSpPr>
        <p:spPr>
          <a:xfrm flipV="1">
            <a:off x="2302727" y="3005254"/>
            <a:ext cx="563136" cy="1842406"/>
          </a:xfrm>
          <a:prstGeom prst="straightConnector1">
            <a:avLst/>
          </a:prstGeom>
          <a:ln w="158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96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D17547D-2B16-4CCC-B630-D2FC4A2F90B3}"/>
              </a:ext>
            </a:extLst>
          </p:cNvPr>
          <p:cNvPicPr>
            <a:picLocks noChangeAspect="1"/>
          </p:cNvPicPr>
          <p:nvPr/>
        </p:nvPicPr>
        <p:blipFill rotWithShape="1">
          <a:blip r:embed="rId3"/>
          <a:srcRect l="2368" t="11773" r="34623" b="44695"/>
          <a:stretch/>
        </p:blipFill>
        <p:spPr>
          <a:xfrm>
            <a:off x="3455670" y="1446884"/>
            <a:ext cx="5656525" cy="5387169"/>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7B3FC-F52A-4C3D-BF43-F2954D09CB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Content Placeholder 2"/>
          <p:cNvSpPr txBox="1">
            <a:spLocks/>
          </p:cNvSpPr>
          <p:nvPr/>
        </p:nvSpPr>
        <p:spPr>
          <a:xfrm>
            <a:off x="1769288" y="418318"/>
            <a:ext cx="9896630" cy="548295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solidFill>
                  <a:srgbClr val="25327B"/>
                </a:solidFill>
                <a:latin typeface="Century Gothic" panose="020B0502020202020204" pitchFamily="34" charset="0"/>
              </a:rPr>
              <a:t>Percent Population Change, Texas Counties, 2010-2019</a:t>
            </a:r>
            <a:r>
              <a:rPr kumimoji="0" lang="en-US" sz="2400" b="1" i="0" u="none" strike="noStrike" kern="1200" cap="none" spc="0" normalizeH="0" baseline="0" noProof="0" dirty="0">
                <a:ln>
                  <a:noFill/>
                </a:ln>
                <a:solidFill>
                  <a:srgbClr val="25327B"/>
                </a:solidFill>
                <a:effectLst/>
                <a:uLnTx/>
                <a:uFillTx/>
                <a:latin typeface="Century Gothic" panose="020B0502020202020204" pitchFamily="34" charset="0"/>
                <a:ea typeface="+mn-ea"/>
                <a:cs typeface="+mn-cs"/>
              </a:rPr>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1286616" y="6478194"/>
            <a:ext cx="30604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U.S. Census Bureau, 2019 Population Estimates </a:t>
            </a:r>
          </a:p>
        </p:txBody>
      </p:sp>
      <p:pic>
        <p:nvPicPr>
          <p:cNvPr id="10" name="Picture 9"/>
          <p:cNvPicPr>
            <a:picLocks noChangeAspect="1"/>
          </p:cNvPicPr>
          <p:nvPr/>
        </p:nvPicPr>
        <p:blipFill rotWithShape="1">
          <a:blip r:embed="rId4"/>
          <a:srcRect l="-4042" r="-3753" b="27884"/>
          <a:stretch/>
        </p:blipFill>
        <p:spPr>
          <a:xfrm>
            <a:off x="1286616" y="4942590"/>
            <a:ext cx="2297430" cy="1596322"/>
          </a:xfrm>
          <a:prstGeom prst="rect">
            <a:avLst/>
          </a:prstGeom>
        </p:spPr>
      </p:pic>
      <p:sp>
        <p:nvSpPr>
          <p:cNvPr id="7" name="TextBox 6">
            <a:extLst>
              <a:ext uri="{FF2B5EF4-FFF2-40B4-BE49-F238E27FC236}">
                <a16:creationId xmlns:a16="http://schemas.microsoft.com/office/drawing/2014/main" id="{93F0914F-CCE3-47B2-92B9-F3ABDA76ECC9}"/>
              </a:ext>
            </a:extLst>
          </p:cNvPr>
          <p:cNvSpPr txBox="1"/>
          <p:nvPr/>
        </p:nvSpPr>
        <p:spPr>
          <a:xfrm>
            <a:off x="1286616" y="4324440"/>
            <a:ext cx="30363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Estimated Percent Change by County, 2010-2019</a:t>
            </a:r>
          </a:p>
        </p:txBody>
      </p:sp>
      <p:sp>
        <p:nvSpPr>
          <p:cNvPr id="4" name="Rectangle 3">
            <a:extLst>
              <a:ext uri="{FF2B5EF4-FFF2-40B4-BE49-F238E27FC236}">
                <a16:creationId xmlns:a16="http://schemas.microsoft.com/office/drawing/2014/main" id="{FBACF4B8-E403-49A1-B019-253EABCA1070}"/>
              </a:ext>
            </a:extLst>
          </p:cNvPr>
          <p:cNvSpPr/>
          <p:nvPr/>
        </p:nvSpPr>
        <p:spPr>
          <a:xfrm>
            <a:off x="8256077" y="2019481"/>
            <a:ext cx="2622395" cy="430887"/>
          </a:xfrm>
          <a:prstGeom prst="rect">
            <a:avLst/>
          </a:prstGeom>
        </p:spPr>
        <p:txBody>
          <a:bodyPr wrap="square">
            <a:spAutoFit/>
          </a:bodyPr>
          <a:lstStyle/>
          <a:p>
            <a:r>
              <a:rPr lang="en-US" sz="1100" dirty="0">
                <a:solidFill>
                  <a:srgbClr val="25327B"/>
                </a:solidFill>
                <a:latin typeface="Century Gothic" panose="020B0502020202020204" pitchFamily="34" charset="0"/>
              </a:rPr>
              <a:t>Suburban ring counties are among the fastest growing</a:t>
            </a:r>
            <a:endParaRPr lang="en-US" sz="1100" dirty="0"/>
          </a:p>
        </p:txBody>
      </p:sp>
      <p:cxnSp>
        <p:nvCxnSpPr>
          <p:cNvPr id="6" name="Straight Arrow Connector 5">
            <a:extLst>
              <a:ext uri="{FF2B5EF4-FFF2-40B4-BE49-F238E27FC236}">
                <a16:creationId xmlns:a16="http://schemas.microsoft.com/office/drawing/2014/main" id="{B7EDA52A-674D-4790-B185-6188AD1708BB}"/>
              </a:ext>
            </a:extLst>
          </p:cNvPr>
          <p:cNvCxnSpPr>
            <a:cxnSpLocks/>
          </p:cNvCxnSpPr>
          <p:nvPr/>
        </p:nvCxnSpPr>
        <p:spPr>
          <a:xfrm flipH="1">
            <a:off x="7777976" y="2397512"/>
            <a:ext cx="585439" cy="630044"/>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29E5CA4-5A50-4994-B911-571E62D2D234}"/>
              </a:ext>
            </a:extLst>
          </p:cNvPr>
          <p:cNvCxnSpPr>
            <a:cxnSpLocks/>
          </p:cNvCxnSpPr>
          <p:nvPr/>
        </p:nvCxnSpPr>
        <p:spPr>
          <a:xfrm flipH="1">
            <a:off x="8256079" y="2397512"/>
            <a:ext cx="107336" cy="2010121"/>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B4CAC52-E67B-49B5-B10F-3EFB4CEFCF7E}"/>
              </a:ext>
            </a:extLst>
          </p:cNvPr>
          <p:cNvCxnSpPr>
            <a:cxnSpLocks/>
          </p:cNvCxnSpPr>
          <p:nvPr/>
        </p:nvCxnSpPr>
        <p:spPr>
          <a:xfrm flipH="1">
            <a:off x="7350407" y="2423940"/>
            <a:ext cx="1013008" cy="1849252"/>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22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88F3F8-8243-4B68-B3D6-9A1479A511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7B3FC-F52A-4C3D-BF43-F2954D09CB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Rectangle 1">
            <a:extLst>
              <a:ext uri="{FF2B5EF4-FFF2-40B4-BE49-F238E27FC236}">
                <a16:creationId xmlns:a16="http://schemas.microsoft.com/office/drawing/2014/main" id="{1F6657E7-BCE4-4481-ADF1-F96987EA890A}"/>
              </a:ext>
            </a:extLst>
          </p:cNvPr>
          <p:cNvSpPr>
            <a:spLocks noChangeArrowheads="1"/>
          </p:cNvSpPr>
          <p:nvPr/>
        </p:nvSpPr>
        <p:spPr bwMode="auto">
          <a:xfrm>
            <a:off x="1635567" y="2259449"/>
            <a:ext cx="5809090"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254061"/>
                </a:solidFill>
                <a:effectLst/>
                <a:uLnTx/>
                <a:uFillTx/>
                <a:latin typeface="Calibri Light" panose="020F0302020204030204"/>
                <a:ea typeface="Calibri" panose="020F0502020204030204" pitchFamily="34" charset="0"/>
                <a:cs typeface="+mn-cs"/>
              </a:rPr>
              <a:t>About 1,006 people per day added to our population. </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srgbClr val="254061"/>
              </a:solidFill>
              <a:effectLst/>
              <a:uLnTx/>
              <a:uFillTx/>
              <a:latin typeface="Calibri Light" panose="020F0302020204030204"/>
              <a:ea typeface="Calibri" panose="020F0502020204030204" pitchFamily="34" charset="0"/>
              <a:cs typeface="+mn-cs"/>
            </a:endParaRPr>
          </a:p>
          <a:p>
            <a:pPr marL="990575" marR="0" lvl="1"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254061"/>
                </a:solidFill>
                <a:effectLst/>
                <a:uLnTx/>
                <a:uFillTx/>
                <a:latin typeface="Calibri Light" panose="020F0302020204030204"/>
                <a:ea typeface="Calibri" panose="020F0502020204030204" pitchFamily="34" charset="0"/>
                <a:cs typeface="+mn-cs"/>
              </a:rPr>
              <a:t>About 483 persons per day from natural increase (more births than deaths)</a:t>
            </a:r>
          </a:p>
          <a:p>
            <a:pPr marL="990575" marR="0" lvl="1"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srgbClr val="254061"/>
              </a:solidFill>
              <a:effectLst/>
              <a:uLnTx/>
              <a:uFillTx/>
              <a:latin typeface="Calibri Light" panose="020F0302020204030204"/>
              <a:ea typeface="Calibri" panose="020F0502020204030204" pitchFamily="34" charset="0"/>
              <a:cs typeface="+mn-cs"/>
            </a:endParaRPr>
          </a:p>
          <a:p>
            <a:pPr marL="990575" marR="0" lvl="1"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254061"/>
                </a:solidFill>
                <a:effectLst/>
                <a:uLnTx/>
                <a:uFillTx/>
                <a:latin typeface="Calibri Light" panose="020F0302020204030204"/>
                <a:ea typeface="Calibri" panose="020F0502020204030204" pitchFamily="34" charset="0"/>
                <a:cs typeface="+mn-cs"/>
              </a:rPr>
              <a:t>About 523 per day from net migration (178 international and 345 domestic migrants per day).</a:t>
            </a:r>
            <a:endParaRPr kumimoji="0" lang="en-US" altLang="en-US" sz="1800" b="0" i="0" u="none" strike="noStrike" kern="1200" cap="none" spc="0" normalizeH="0" baseline="0" noProof="0" dirty="0">
              <a:ln>
                <a:noFill/>
              </a:ln>
              <a:solidFill>
                <a:srgbClr val="254061"/>
              </a:solidFill>
              <a:effectLst/>
              <a:uLnTx/>
              <a:uFillTx/>
              <a:latin typeface="Calibri Light" panose="020F0302020204030204"/>
              <a:ea typeface="+mn-ea"/>
              <a:cs typeface="+mn-cs"/>
            </a:endParaRPr>
          </a:p>
        </p:txBody>
      </p:sp>
      <p:graphicFrame>
        <p:nvGraphicFramePr>
          <p:cNvPr id="4" name="Chart 3">
            <a:extLst>
              <a:ext uri="{FF2B5EF4-FFF2-40B4-BE49-F238E27FC236}">
                <a16:creationId xmlns:a16="http://schemas.microsoft.com/office/drawing/2014/main" id="{FD442244-E145-4A23-B7BA-84A92559D626}"/>
              </a:ext>
            </a:extLst>
          </p:cNvPr>
          <p:cNvGraphicFramePr/>
          <p:nvPr>
            <p:extLst/>
          </p:nvPr>
        </p:nvGraphicFramePr>
        <p:xfrm>
          <a:off x="6956613" y="1550155"/>
          <a:ext cx="4618538" cy="4375516"/>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a:extLst>
              <a:ext uri="{FF2B5EF4-FFF2-40B4-BE49-F238E27FC236}">
                <a16:creationId xmlns:a16="http://schemas.microsoft.com/office/drawing/2014/main" id="{0FBE43D5-AF98-48DB-87F2-BDACF17EE3F0}"/>
              </a:ext>
            </a:extLst>
          </p:cNvPr>
          <p:cNvSpPr txBox="1">
            <a:spLocks/>
          </p:cNvSpPr>
          <p:nvPr/>
        </p:nvSpPr>
        <p:spPr>
          <a:xfrm>
            <a:off x="1635567" y="820187"/>
            <a:ext cx="9896630" cy="548295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5327B"/>
                </a:solidFill>
                <a:effectLst/>
                <a:uLnTx/>
                <a:uFillTx/>
                <a:latin typeface="Century Gothic" panose="020B0502020202020204" pitchFamily="34" charset="0"/>
                <a:ea typeface="+mn-ea"/>
                <a:cs typeface="+mn-cs"/>
              </a:rPr>
              <a:t>Texas added 367,215 people between July 1, 2018 and July 1, 2019.</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C8FDEB2B-69BD-4B7A-AC4B-602E3CA70AE6}"/>
              </a:ext>
            </a:extLst>
          </p:cNvPr>
          <p:cNvSpPr/>
          <p:nvPr/>
        </p:nvSpPr>
        <p:spPr>
          <a:xfrm>
            <a:off x="1867981" y="6457890"/>
            <a:ext cx="5460243"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U.S. Census Bureau, 2018 Population Estimates.		</a:t>
            </a:r>
          </a:p>
        </p:txBody>
      </p:sp>
    </p:spTree>
    <p:extLst>
      <p:ext uri="{BB962C8B-B14F-4D97-AF65-F5344CB8AC3E}">
        <p14:creationId xmlns:p14="http://schemas.microsoft.com/office/powerpoint/2010/main" val="2737925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7B3FC-F52A-4C3D-BF43-F2954D09CB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3" name="Content Placeholder 8"/>
          <p:cNvGraphicFramePr>
            <a:graphicFrameLocks/>
          </p:cNvGraphicFramePr>
          <p:nvPr>
            <p:extLst/>
          </p:nvPr>
        </p:nvGraphicFramePr>
        <p:xfrm>
          <a:off x="1752601" y="1511300"/>
          <a:ext cx="8607425" cy="4895076"/>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2"/>
          <p:cNvSpPr txBox="1">
            <a:spLocks/>
          </p:cNvSpPr>
          <p:nvPr/>
        </p:nvSpPr>
        <p:spPr>
          <a:xfrm>
            <a:off x="1752600" y="819900"/>
            <a:ext cx="9896630" cy="548295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5327B"/>
                </a:solidFill>
                <a:effectLst/>
                <a:uLnTx/>
                <a:uFillTx/>
                <a:latin typeface="Century Gothic" panose="020B0502020202020204" pitchFamily="34" charset="0"/>
                <a:ea typeface="+mn-ea"/>
                <a:cs typeface="+mn-cs"/>
              </a:rPr>
              <a:t>Migration and natural increase contribute about equally to population growth in Texas.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extBox 4"/>
          <p:cNvSpPr txBox="1"/>
          <p:nvPr/>
        </p:nvSpPr>
        <p:spPr>
          <a:xfrm>
            <a:off x="1752600" y="6459867"/>
            <a:ext cx="906780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charset="0"/>
                <a:ea typeface="ＭＳ Ｐゴシック" pitchFamily="-16" charset="-128"/>
                <a:cs typeface="+mn-cs"/>
              </a:rPr>
              <a:t>Source: U.S. Census Bureau, 2019 Vintage population estimates</a:t>
            </a:r>
          </a:p>
        </p:txBody>
      </p:sp>
    </p:spTree>
    <p:extLst>
      <p:ext uri="{BB962C8B-B14F-4D97-AF65-F5344CB8AC3E}">
        <p14:creationId xmlns:p14="http://schemas.microsoft.com/office/powerpoint/2010/main" val="30647198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13" ma:contentTypeDescription="Create a new document." ma:contentTypeScope="" ma:versionID="50a7753f872e4cfca2a4b7a9a3400574">
  <xsd:schema xmlns:xsd="http://www.w3.org/2001/XMLSchema" xmlns:xs="http://www.w3.org/2001/XMLSchema" xmlns:p="http://schemas.microsoft.com/office/2006/metadata/properties" xmlns:ns3="8865c3b5-672f-488d-b474-fd2e6972fa66" xmlns:ns4="122656c6-b205-4b62-909d-389f9e348b2b" targetNamespace="http://schemas.microsoft.com/office/2006/metadata/properties" ma:root="true" ma:fieldsID="763b770c41b169756f268df9f9434cd4" ns3:_="" ns4:_="">
    <xsd:import namespace="8865c3b5-672f-488d-b474-fd2e6972fa66"/>
    <xsd:import namespace="122656c6-b205-4b62-909d-389f9e348b2b"/>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65c3b5-672f-488d-b474-fd2e6972fa6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22656c6-b205-4b62-909d-389f9e348b2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1484A1-434B-4BD9-91E0-487B0D646ADF}">
  <ds:schemaRefs>
    <ds:schemaRef ds:uri="http://purl.org/dc/elements/1.1/"/>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purl.org/dc/terms/"/>
    <ds:schemaRef ds:uri="122656c6-b205-4b62-909d-389f9e348b2b"/>
    <ds:schemaRef ds:uri="8865c3b5-672f-488d-b474-fd2e6972fa66"/>
    <ds:schemaRef ds:uri="http://purl.org/dc/dcmitype/"/>
  </ds:schemaRefs>
</ds:datastoreItem>
</file>

<file path=customXml/itemProps2.xml><?xml version="1.0" encoding="utf-8"?>
<ds:datastoreItem xmlns:ds="http://schemas.openxmlformats.org/officeDocument/2006/customXml" ds:itemID="{9E6717D3-C7A6-437C-8864-D9C4D755427D}">
  <ds:schemaRefs>
    <ds:schemaRef ds:uri="http://schemas.microsoft.com/sharepoint/v3/contenttype/forms"/>
  </ds:schemaRefs>
</ds:datastoreItem>
</file>

<file path=customXml/itemProps3.xml><?xml version="1.0" encoding="utf-8"?>
<ds:datastoreItem xmlns:ds="http://schemas.openxmlformats.org/officeDocument/2006/customXml" ds:itemID="{13272F3D-D714-4AE0-B34F-BA8ECE7BB7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65c3b5-672f-488d-b474-fd2e6972fa66"/>
    <ds:schemaRef ds:uri="122656c6-b205-4b62-909d-389f9e348b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17022</TotalTime>
  <Words>2918</Words>
  <Application>Microsoft Office PowerPoint</Application>
  <PresentationFormat>Widescreen</PresentationFormat>
  <Paragraphs>651</Paragraphs>
  <Slides>37</Slides>
  <Notes>16</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37</vt:i4>
      </vt:variant>
    </vt:vector>
  </HeadingPairs>
  <TitlesOfParts>
    <vt:vector size="50" baseType="lpstr">
      <vt:lpstr>ＭＳ Ｐゴシック</vt:lpstr>
      <vt:lpstr>Arial</vt:lpstr>
      <vt:lpstr>Calibri</vt:lpstr>
      <vt:lpstr>Calibri Light</vt:lpstr>
      <vt:lpstr>Century Gothic</vt:lpstr>
      <vt:lpstr>Roboto</vt:lpstr>
      <vt:lpstr>Times New Roman</vt:lpstr>
      <vt:lpstr>Office Theme</vt:lpstr>
      <vt:lpstr>2_Office Theme</vt:lpstr>
      <vt:lpstr>1_Office Theme</vt:lpstr>
      <vt:lpstr>Custom Design</vt:lpstr>
      <vt:lpstr>3_Office Theme</vt:lpstr>
      <vt:lpstr>4_Office Theme</vt:lpstr>
      <vt:lpstr>PowerPoint Presentation</vt:lpstr>
      <vt:lpstr>PowerPoint Presentation</vt:lpstr>
      <vt:lpstr>Population Growth and Projected Congressional Seats of Select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Texas Population Pyramid by Race/Ethnicity,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Projected Population, 2010-2050, Texas</vt:lpstr>
      <vt:lpstr>PowerPoint Presentation</vt:lpstr>
      <vt:lpstr>PowerPoint Presentation</vt:lpstr>
      <vt:lpstr>PowerPoint Presentation</vt:lpstr>
      <vt:lpstr>PowerPoint Presentation</vt:lpstr>
      <vt:lpstr>Projected Population by Race and Ethnicity,  Texas 2010-2050</vt:lpstr>
      <vt:lpstr>PowerPoint Presentation</vt:lpstr>
      <vt:lpstr>Projected Numeric Change, DFW Metro, 2010 to 2030</vt:lpstr>
      <vt:lpstr>PowerPoint Presentation</vt:lpstr>
    </vt:vector>
  </TitlesOfParts>
  <Company>UTSA/IDSER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Alelhie Lila Valencia</dc:creator>
  <cp:lastModifiedBy>Lloyd Potter</cp:lastModifiedBy>
  <cp:revision>689</cp:revision>
  <cp:lastPrinted>2021-03-23T13:26:28Z</cp:lastPrinted>
  <dcterms:created xsi:type="dcterms:W3CDTF">2016-06-30T18:52:57Z</dcterms:created>
  <dcterms:modified xsi:type="dcterms:W3CDTF">2021-03-23T13:49:26Z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ies>
</file>