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drawings/drawing2.xml" ContentType="application/vnd.openxmlformats-officedocument.drawingml.chartshapes+xml"/>
  <Override PartName="/ppt/notesSlides/notesSlide11.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drawings/drawing3.xml" ContentType="application/vnd.openxmlformats-officedocument.drawingml.chartshapes+xml"/>
  <Override PartName="/ppt/notesSlides/notesSlide12.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3.xml" ContentType="application/vnd.openxmlformats-officedocument.presentationml.notesSlide+xml"/>
  <Override PartName="/ppt/charts/chart15.xml" ContentType="application/vnd.openxmlformats-officedocument.drawingml.chart+xml"/>
  <Override PartName="/ppt/notesSlides/notesSlide14.xml" ContentType="application/vnd.openxmlformats-officedocument.presentationml.notesSlide+xml"/>
  <Override PartName="/ppt/charts/chart16.xml" ContentType="application/vnd.openxmlformats-officedocument.drawingml.chart+xml"/>
  <Override PartName="/ppt/notesSlides/notesSlide15.xml" ContentType="application/vnd.openxmlformats-officedocument.presentationml.notesSlide+xml"/>
  <Override PartName="/ppt/charts/chart17.xml" ContentType="application/vnd.openxmlformats-officedocument.drawingml.chart+xml"/>
  <Override PartName="/ppt/charts/chart18.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6.xml" ContentType="application/vnd.openxmlformats-officedocument.presentationml.notesSlide+xml"/>
  <Override PartName="/ppt/charts/chart19.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20.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4.xml" ContentType="application/vnd.openxmlformats-officedocument.drawingml.chartshapes+xml"/>
  <Override PartName="/ppt/charts/chart21.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5.xml" ContentType="application/vnd.openxmlformats-officedocument.drawingml.chartshapes+xml"/>
  <Override PartName="/ppt/charts/chart22.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6.xml" ContentType="application/vnd.openxmlformats-officedocument.drawingml.chartshapes+xml"/>
  <Override PartName="/ppt/notesSlides/notesSlide17.xml" ContentType="application/vnd.openxmlformats-officedocument.presentationml.notesSlide+xml"/>
  <Override PartName="/ppt/charts/chart23.xml" ContentType="application/vnd.openxmlformats-officedocument.drawingml.chart+xml"/>
  <Override PartName="/ppt/theme/themeOverride2.xml" ContentType="application/vnd.openxmlformats-officedocument.themeOverride+xml"/>
  <Override PartName="/ppt/notesSlides/notesSlide18.xml" ContentType="application/vnd.openxmlformats-officedocument.presentationml.notesSlide+xml"/>
  <Override PartName="/ppt/charts/chart24.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3.xml" ContentType="application/vnd.openxmlformats-officedocument.themeOverride+xml"/>
  <Override PartName="/ppt/notesSlides/notesSlide19.xml" ContentType="application/vnd.openxmlformats-officedocument.presentationml.notesSlide+xml"/>
  <Override PartName="/ppt/charts/chart25.xml" ContentType="application/vnd.openxmlformats-officedocument.drawingml.chart+xml"/>
  <Override PartName="/ppt/charts/style16.xml" ContentType="application/vnd.ms-office.chartstyle+xml"/>
  <Override PartName="/ppt/charts/colors16.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87" r:id="rId5"/>
    <p:sldMasterId id="2147483673" r:id="rId6"/>
    <p:sldMasterId id="2147483703" r:id="rId7"/>
    <p:sldMasterId id="2147483721" r:id="rId8"/>
    <p:sldMasterId id="2147483734" r:id="rId9"/>
  </p:sldMasterIdLst>
  <p:notesMasterIdLst>
    <p:notesMasterId r:id="rId50"/>
  </p:notesMasterIdLst>
  <p:sldIdLst>
    <p:sldId id="549" r:id="rId10"/>
    <p:sldId id="674" r:id="rId11"/>
    <p:sldId id="604" r:id="rId12"/>
    <p:sldId id="801" r:id="rId13"/>
    <p:sldId id="813" r:id="rId14"/>
    <p:sldId id="814" r:id="rId15"/>
    <p:sldId id="705" r:id="rId16"/>
    <p:sldId id="676" r:id="rId17"/>
    <p:sldId id="699" r:id="rId18"/>
    <p:sldId id="816" r:id="rId19"/>
    <p:sldId id="678" r:id="rId20"/>
    <p:sldId id="767" r:id="rId21"/>
    <p:sldId id="687" r:id="rId22"/>
    <p:sldId id="828" r:id="rId23"/>
    <p:sldId id="706" r:id="rId24"/>
    <p:sldId id="709" r:id="rId25"/>
    <p:sldId id="817" r:id="rId26"/>
    <p:sldId id="818" r:id="rId27"/>
    <p:sldId id="773" r:id="rId28"/>
    <p:sldId id="694" r:id="rId29"/>
    <p:sldId id="691" r:id="rId30"/>
    <p:sldId id="698" r:id="rId31"/>
    <p:sldId id="768" r:id="rId32"/>
    <p:sldId id="708" r:id="rId33"/>
    <p:sldId id="772" r:id="rId34"/>
    <p:sldId id="771" r:id="rId35"/>
    <p:sldId id="830" r:id="rId36"/>
    <p:sldId id="766" r:id="rId37"/>
    <p:sldId id="720" r:id="rId38"/>
    <p:sldId id="608" r:id="rId39"/>
    <p:sldId id="609" r:id="rId40"/>
    <p:sldId id="580" r:id="rId41"/>
    <p:sldId id="829" r:id="rId42"/>
    <p:sldId id="823" r:id="rId43"/>
    <p:sldId id="534" r:id="rId44"/>
    <p:sldId id="825" r:id="rId45"/>
    <p:sldId id="826" r:id="rId46"/>
    <p:sldId id="535" r:id="rId47"/>
    <p:sldId id="765" r:id="rId48"/>
    <p:sldId id="544" r:id="rId49"/>
  </p:sldIdLst>
  <p:sldSz cx="12192000" cy="6858000"/>
  <p:notesSz cx="7315200" cy="12344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5D6"/>
    <a:srgbClr val="F5573D"/>
    <a:srgbClr val="DC5930"/>
    <a:srgbClr val="F0573E"/>
    <a:srgbClr val="8A4FFF"/>
    <a:srgbClr val="9966FF"/>
    <a:srgbClr val="B00000"/>
    <a:srgbClr val="9900FF"/>
    <a:srgbClr val="990033"/>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1" autoAdjust="0"/>
    <p:restoredTop sz="90183" autoAdjust="0"/>
  </p:normalViewPr>
  <p:slideViewPr>
    <p:cSldViewPr snapToGrid="0">
      <p:cViewPr varScale="1">
        <p:scale>
          <a:sx n="171" d="100"/>
          <a:sy n="171" d="100"/>
        </p:scale>
        <p:origin x="3234"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10.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4.xml.rels><?xml version="1.0" encoding="UTF-8" standalone="yes"?>
<Relationships xmlns="http://schemas.openxmlformats.org/package/2006/relationships"><Relationship Id="rId3" Type="http://schemas.openxmlformats.org/officeDocument/2006/relationships/oleObject" Target="file:///\\idser-fs01\idser\Share\Lila_Valencia\CBPopEstimates\TX_CBPopEst_ASRE_2010-2019.xlsx" TargetMode="External"/><Relationship Id="rId2" Type="http://schemas.microsoft.com/office/2011/relationships/chartColorStyle" Target="colors9.xml"/><Relationship Id="rId1" Type="http://schemas.microsoft.com/office/2011/relationships/chartStyle" Target="style9.xml"/></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0.xml"/><Relationship Id="rId1" Type="http://schemas.microsoft.com/office/2011/relationships/chartStyle" Target="style10.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4.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5.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6.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themeOverride" Target="../theme/themeOverride2.xml"/></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embeddings/oleObject1.bin"/></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16.xml"/><Relationship Id="rId1" Type="http://schemas.microsoft.com/office/2011/relationships/chartStyle" Target="style16.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idser-fs01\idser\Collaboration\SDC-OSD_Requests\Media\FortWorthStarTelegram\Hernandez\Race-Ethnicity_TX-DFW-TarrantCnty_19.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a:noFill/>
              </a:ln>
              <a:effectLst/>
            </c:spPr>
            <c:extLst>
              <c:ext xmlns:c16="http://schemas.microsoft.com/office/drawing/2014/chart" uri="{C3380CC4-5D6E-409C-BE32-E72D297353CC}">
                <c16:uniqueId val="{00000001-1CAE-4EE6-B661-FE899631095B}"/>
              </c:ext>
            </c:extLst>
          </c:dPt>
          <c:dPt>
            <c:idx val="1"/>
            <c:bubble3D val="0"/>
            <c:spPr>
              <a:solidFill>
                <a:schemeClr val="accent2">
                  <a:lumMod val="75000"/>
                </a:schemeClr>
              </a:solidFill>
              <a:ln>
                <a:noFill/>
              </a:ln>
              <a:effectLst/>
            </c:spPr>
            <c:extLst>
              <c:ext xmlns:c16="http://schemas.microsoft.com/office/drawing/2014/chart" uri="{C3380CC4-5D6E-409C-BE32-E72D297353CC}">
                <c16:uniqueId val="{00000003-1CAE-4EE6-B661-FE899631095B}"/>
              </c:ext>
            </c:extLst>
          </c:dPt>
          <c:dPt>
            <c:idx val="2"/>
            <c:bubble3D val="0"/>
            <c:spPr>
              <a:solidFill>
                <a:schemeClr val="accent2"/>
              </a:solidFill>
              <a:ln>
                <a:noFill/>
              </a:ln>
              <a:effectLst/>
            </c:spPr>
            <c:extLst>
              <c:ext xmlns:c16="http://schemas.microsoft.com/office/drawing/2014/chart" uri="{C3380CC4-5D6E-409C-BE32-E72D297353CC}">
                <c16:uniqueId val="{00000005-1CAE-4EE6-B661-FE899631095B}"/>
              </c:ext>
            </c:extLst>
          </c:dPt>
          <c:dLbls>
            <c:dLbl>
              <c:idx val="0"/>
              <c:layout>
                <c:manualLayout>
                  <c:x val="-0.2361911736852074"/>
                  <c:y val="3.582495406750101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CAE-4EE6-B661-FE899631095B}"/>
                </c:ext>
              </c:extLst>
            </c:dLbl>
            <c:dLbl>
              <c:idx val="1"/>
              <c:layout>
                <c:manualLayout>
                  <c:x val="0.20962232464170716"/>
                  <c:y val="-0.1911960226607425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CAE-4EE6-B661-FE899631095B}"/>
                </c:ext>
              </c:extLst>
            </c:dLbl>
            <c:dLbl>
              <c:idx val="2"/>
              <c:layout>
                <c:manualLayout>
                  <c:x val="0.2047308542205947"/>
                  <c:y val="0.16843841213001187"/>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9620784140412909"/>
                      <c:h val="0.24793756160703073"/>
                    </c:manualLayout>
                  </c15:layout>
                </c:ext>
                <c:ext xmlns:c16="http://schemas.microsoft.com/office/drawing/2014/chart" uri="{C3380CC4-5D6E-409C-BE32-E72D297353CC}">
                  <c16:uniqueId val="{00000005-1CAE-4EE6-B661-FE899631095B}"/>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Sheet1!$A$2:$A$4</c:f>
              <c:strCache>
                <c:ptCount val="3"/>
                <c:pt idx="0">
                  <c:v>Natural Increase</c:v>
                </c:pt>
                <c:pt idx="1">
                  <c:v>Domestic Migration</c:v>
                </c:pt>
                <c:pt idx="2">
                  <c:v>International Migration</c:v>
                </c:pt>
              </c:strCache>
            </c:strRef>
          </c:cat>
          <c:val>
            <c:numRef>
              <c:f>Sheet1!$B$2:$B$4</c:f>
              <c:numCache>
                <c:formatCode>General</c:formatCode>
                <c:ptCount val="3"/>
                <c:pt idx="0">
                  <c:v>483</c:v>
                </c:pt>
                <c:pt idx="1">
                  <c:v>345</c:v>
                </c:pt>
                <c:pt idx="2">
                  <c:v>178</c:v>
                </c:pt>
              </c:numCache>
            </c:numRef>
          </c:val>
          <c:extLst>
            <c:ext xmlns:c16="http://schemas.microsoft.com/office/drawing/2014/chart" uri="{C3380CC4-5D6E-409C-BE32-E72D297353CC}">
              <c16:uniqueId val="{00000006-1CAE-4EE6-B661-FE899631095B}"/>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404447754841456"/>
          <c:y val="8.180798052417361E-2"/>
          <c:w val="0.84348561159584778"/>
          <c:h val="0.8324997147095744"/>
        </c:manualLayout>
      </c:layout>
      <c:barChart>
        <c:barDir val="bar"/>
        <c:grouping val="stacked"/>
        <c:varyColors val="0"/>
        <c:ser>
          <c:idx val="0"/>
          <c:order val="0"/>
          <c:tx>
            <c:strRef>
              <c:f>Sheet1!$B$1</c:f>
              <c:strCache>
                <c:ptCount val="1"/>
                <c:pt idx="0">
                  <c:v>Male</c:v>
                </c:pt>
              </c:strCache>
            </c:strRef>
          </c:tx>
          <c:spPr>
            <a:solidFill>
              <a:schemeClr val="accent1">
                <a:lumMod val="50000"/>
              </a:schemeClr>
            </a:solidFill>
            <a:ln>
              <a:solidFill>
                <a:schemeClr val="accent1"/>
              </a:solidFill>
            </a:ln>
          </c:spPr>
          <c:invertIfNegative val="0"/>
          <c:cat>
            <c:strRef>
              <c:f>Sheet1!$A$2:$A$97</c:f>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f>Sheet1!$B$2:$B$97</c:f>
              <c:numCache>
                <c:formatCode>#,##0.00;[Red]#,##0.00</c:formatCode>
                <c:ptCount val="96"/>
                <c:pt idx="0">
                  <c:v>-6.0168121745271261E-3</c:v>
                </c:pt>
                <c:pt idx="1">
                  <c:v>-6.1173172877591478E-3</c:v>
                </c:pt>
                <c:pt idx="2">
                  <c:v>-6.2355564398869842E-3</c:v>
                </c:pt>
                <c:pt idx="3">
                  <c:v>-6.3094146466912719E-3</c:v>
                </c:pt>
                <c:pt idx="4">
                  <c:v>-6.290369352592716E-3</c:v>
                </c:pt>
                <c:pt idx="5">
                  <c:v>-6.2644101674251603E-3</c:v>
                </c:pt>
                <c:pt idx="6">
                  <c:v>-6.2727178402481217E-3</c:v>
                </c:pt>
                <c:pt idx="7">
                  <c:v>-6.3458516473250204E-3</c:v>
                </c:pt>
                <c:pt idx="8">
                  <c:v>-6.3258771653904892E-3</c:v>
                </c:pt>
                <c:pt idx="9">
                  <c:v>-6.3223682586941096E-3</c:v>
                </c:pt>
                <c:pt idx="10">
                  <c:v>-6.5253927443157441E-3</c:v>
                </c:pt>
                <c:pt idx="11">
                  <c:v>-6.5617319357036009E-3</c:v>
                </c:pt>
                <c:pt idx="12">
                  <c:v>-6.5092756145160831E-3</c:v>
                </c:pt>
                <c:pt idx="13">
                  <c:v>-6.4857463778011598E-3</c:v>
                </c:pt>
                <c:pt idx="14">
                  <c:v>-6.4970127803123581E-3</c:v>
                </c:pt>
                <c:pt idx="15">
                  <c:v>-6.4542670833185678E-3</c:v>
                </c:pt>
                <c:pt idx="16">
                  <c:v>-6.4393511733200192E-3</c:v>
                </c:pt>
                <c:pt idx="17">
                  <c:v>-6.6187669522144435E-3</c:v>
                </c:pt>
                <c:pt idx="18">
                  <c:v>-6.7543213974041198E-3</c:v>
                </c:pt>
                <c:pt idx="19">
                  <c:v>-6.6672192073982525E-3</c:v>
                </c:pt>
                <c:pt idx="20">
                  <c:v>-6.6834677683720806E-3</c:v>
                </c:pt>
                <c:pt idx="21">
                  <c:v>-6.7048665974499162E-3</c:v>
                </c:pt>
                <c:pt idx="22">
                  <c:v>-6.784251026647108E-3</c:v>
                </c:pt>
                <c:pt idx="23">
                  <c:v>-6.9576912719253106E-3</c:v>
                </c:pt>
                <c:pt idx="24">
                  <c:v>-7.1076878635787447E-3</c:v>
                </c:pt>
                <c:pt idx="25">
                  <c:v>-7.2309214003249481E-3</c:v>
                </c:pt>
                <c:pt idx="26">
                  <c:v>-7.39999385146628E-3</c:v>
                </c:pt>
                <c:pt idx="27">
                  <c:v>-7.4935789605514343E-3</c:v>
                </c:pt>
                <c:pt idx="28">
                  <c:v>-7.4561913763091714E-3</c:v>
                </c:pt>
                <c:pt idx="29">
                  <c:v>-7.1553607013343512E-3</c:v>
                </c:pt>
                <c:pt idx="30">
                  <c:v>-6.975935752823125E-3</c:v>
                </c:pt>
                <c:pt idx="31">
                  <c:v>-6.8498932567964575E-3</c:v>
                </c:pt>
                <c:pt idx="32">
                  <c:v>-6.863317575795151E-3</c:v>
                </c:pt>
                <c:pt idx="33">
                  <c:v>-6.8833776408198377E-3</c:v>
                </c:pt>
                <c:pt idx="34">
                  <c:v>-6.635865231011959E-3</c:v>
                </c:pt>
                <c:pt idx="35">
                  <c:v>-6.7106312298796829E-3</c:v>
                </c:pt>
                <c:pt idx="36">
                  <c:v>-6.6810897810813284E-3</c:v>
                </c:pt>
                <c:pt idx="37">
                  <c:v>-6.58545067783244E-3</c:v>
                </c:pt>
                <c:pt idx="38">
                  <c:v>-6.7279740317919296E-3</c:v>
                </c:pt>
                <c:pt idx="39">
                  <c:v>-6.275490121061377E-3</c:v>
                </c:pt>
                <c:pt idx="40">
                  <c:v>-6.139205163066444E-3</c:v>
                </c:pt>
                <c:pt idx="41">
                  <c:v>-6.0510759759787097E-3</c:v>
                </c:pt>
                <c:pt idx="42">
                  <c:v>-5.8698568391131493E-3</c:v>
                </c:pt>
                <c:pt idx="43">
                  <c:v>-6.0530718959026959E-3</c:v>
                </c:pt>
                <c:pt idx="44">
                  <c:v>-5.8329552445614136E-3</c:v>
                </c:pt>
                <c:pt idx="45">
                  <c:v>-5.8931568354080128E-3</c:v>
                </c:pt>
                <c:pt idx="46">
                  <c:v>-6.1591276838390951E-3</c:v>
                </c:pt>
                <c:pt idx="47">
                  <c:v>-6.4970616849353048E-3</c:v>
                </c:pt>
                <c:pt idx="48">
                  <c:v>-6.5944552415323834E-3</c:v>
                </c:pt>
                <c:pt idx="49">
                  <c:v>-6.2284988914880811E-3</c:v>
                </c:pt>
                <c:pt idx="50">
                  <c:v>-6.0823168604244391E-3</c:v>
                </c:pt>
                <c:pt idx="51">
                  <c:v>-6.0598635254143296E-3</c:v>
                </c:pt>
                <c:pt idx="52">
                  <c:v>-6.1640517680619763E-3</c:v>
                </c:pt>
                <c:pt idx="53">
                  <c:v>-6.5147529322860413E-3</c:v>
                </c:pt>
                <c:pt idx="54">
                  <c:v>-6.5916982434137987E-3</c:v>
                </c:pt>
                <c:pt idx="55">
                  <c:v>-6.5563371444848631E-3</c:v>
                </c:pt>
                <c:pt idx="56">
                  <c:v>-6.5182465562877512E-3</c:v>
                </c:pt>
                <c:pt idx="57">
                  <c:v>-6.5659560725105665E-3</c:v>
                </c:pt>
                <c:pt idx="58">
                  <c:v>-6.6201790732020108E-3</c:v>
                </c:pt>
                <c:pt idx="59">
                  <c:v>-6.3504945299659625E-3</c:v>
                </c:pt>
                <c:pt idx="60">
                  <c:v>-6.2797815017248933E-3</c:v>
                </c:pt>
                <c:pt idx="61">
                  <c:v>-6.1705774786863414E-3</c:v>
                </c:pt>
                <c:pt idx="62">
                  <c:v>-5.9108969873816961E-3</c:v>
                </c:pt>
                <c:pt idx="63">
                  <c:v>-5.8338324712355078E-3</c:v>
                </c:pt>
                <c:pt idx="64">
                  <c:v>-5.5436171559789171E-3</c:v>
                </c:pt>
                <c:pt idx="65">
                  <c:v>-5.3003227699001364E-3</c:v>
                </c:pt>
                <c:pt idx="66">
                  <c:v>-5.0691200518447688E-3</c:v>
                </c:pt>
                <c:pt idx="67">
                  <c:v>-4.8763899893532799E-3</c:v>
                </c:pt>
                <c:pt idx="68">
                  <c:v>-4.7448121013169055E-3</c:v>
                </c:pt>
                <c:pt idx="69">
                  <c:v>-4.5680738505287782E-3</c:v>
                </c:pt>
                <c:pt idx="70">
                  <c:v>-4.4923542115136066E-3</c:v>
                </c:pt>
                <c:pt idx="71">
                  <c:v>-4.652694130920133E-3</c:v>
                </c:pt>
                <c:pt idx="72">
                  <c:v>-3.383478564678904E-3</c:v>
                </c:pt>
                <c:pt idx="73">
                  <c:v>-3.2955908441669656E-3</c:v>
                </c:pt>
                <c:pt idx="74">
                  <c:v>-3.1608769471841748E-3</c:v>
                </c:pt>
                <c:pt idx="75">
                  <c:v>-3.1863195772718626E-3</c:v>
                </c:pt>
                <c:pt idx="76">
                  <c:v>-2.7232019675894757E-3</c:v>
                </c:pt>
                <c:pt idx="77">
                  <c:v>-2.4303824811610069E-3</c:v>
                </c:pt>
                <c:pt idx="78">
                  <c:v>-2.2517094412275764E-3</c:v>
                </c:pt>
                <c:pt idx="79">
                  <c:v>-2.0767439830212441E-3</c:v>
                </c:pt>
                <c:pt idx="80">
                  <c:v>-1.9261452531977863E-3</c:v>
                </c:pt>
                <c:pt idx="81">
                  <c:v>-1.7173928136135946E-3</c:v>
                </c:pt>
                <c:pt idx="82">
                  <c:v>-1.5805790743830574E-3</c:v>
                </c:pt>
                <c:pt idx="83">
                  <c:v>-1.4493465752462391E-3</c:v>
                </c:pt>
                <c:pt idx="84">
                  <c:v>-1.2440908162026909E-3</c:v>
                </c:pt>
                <c:pt idx="85">
                  <c:v>-7.1085712033307083E-3</c:v>
                </c:pt>
              </c:numCache>
            </c:numRef>
          </c:val>
          <c:extLst>
            <c:ext xmlns:c16="http://schemas.microsoft.com/office/drawing/2014/chart" uri="{C3380CC4-5D6E-409C-BE32-E72D297353CC}">
              <c16:uniqueId val="{00000000-EBFE-4E75-AD97-B6FFE0160BB0}"/>
            </c:ext>
          </c:extLst>
        </c:ser>
        <c:ser>
          <c:idx val="6"/>
          <c:order val="5"/>
          <c:tx>
            <c:strRef>
              <c:f>Sheet1!$C$1</c:f>
              <c:strCache>
                <c:ptCount val="1"/>
                <c:pt idx="0">
                  <c:v>Female</c:v>
                </c:pt>
              </c:strCache>
            </c:strRef>
          </c:tx>
          <c:spPr>
            <a:solidFill>
              <a:srgbClr val="F84260"/>
            </a:solidFill>
            <a:ln>
              <a:solidFill>
                <a:srgbClr val="FC8168"/>
              </a:solidFill>
            </a:ln>
          </c:spPr>
          <c:invertIfNegative val="0"/>
          <c:cat>
            <c:strRef>
              <c:f>Sheet1!$A$2:$A$97</c:f>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f>Sheet1!$C$2:$C$97</c:f>
              <c:numCache>
                <c:formatCode>_(* #,##0.00_);_(* \(#,##0.00\);_(* "-"??_);_(@_)</c:formatCode>
                <c:ptCount val="96"/>
                <c:pt idx="0">
                  <c:v>5.7453854040986239E-3</c:v>
                </c:pt>
                <c:pt idx="1">
                  <c:v>5.8426139075932601E-3</c:v>
                </c:pt>
                <c:pt idx="2">
                  <c:v>5.9644261537350933E-3</c:v>
                </c:pt>
                <c:pt idx="3">
                  <c:v>6.0284942663333665E-3</c:v>
                </c:pt>
                <c:pt idx="4">
                  <c:v>6.0004872000799445E-3</c:v>
                </c:pt>
                <c:pt idx="5">
                  <c:v>5.9926716300253771E-3</c:v>
                </c:pt>
                <c:pt idx="6">
                  <c:v>6.0000776238627708E-3</c:v>
                </c:pt>
                <c:pt idx="7">
                  <c:v>6.061749409936687E-3</c:v>
                </c:pt>
                <c:pt idx="8">
                  <c:v>6.0702954927965109E-3</c:v>
                </c:pt>
                <c:pt idx="9">
                  <c:v>6.0727468370216824E-3</c:v>
                </c:pt>
                <c:pt idx="10">
                  <c:v>6.2634015095768972E-3</c:v>
                </c:pt>
                <c:pt idx="11">
                  <c:v>6.284922600212098E-3</c:v>
                </c:pt>
                <c:pt idx="12">
                  <c:v>6.2318610843156231E-3</c:v>
                </c:pt>
                <c:pt idx="13">
                  <c:v>6.2199405824725209E-3</c:v>
                </c:pt>
                <c:pt idx="14">
                  <c:v>6.2398019724664898E-3</c:v>
                </c:pt>
                <c:pt idx="15">
                  <c:v>6.2035269683962495E-3</c:v>
                </c:pt>
                <c:pt idx="16">
                  <c:v>6.186428689598733E-3</c:v>
                </c:pt>
                <c:pt idx="17">
                  <c:v>6.3468755878679541E-3</c:v>
                </c:pt>
                <c:pt idx="18">
                  <c:v>6.4490770802084173E-3</c:v>
                </c:pt>
                <c:pt idx="19">
                  <c:v>6.3646432486920441E-3</c:v>
                </c:pt>
                <c:pt idx="20">
                  <c:v>6.3796355721639462E-3</c:v>
                </c:pt>
                <c:pt idx="21">
                  <c:v>6.415369568842845E-3</c:v>
                </c:pt>
                <c:pt idx="22">
                  <c:v>6.465059722294976E-3</c:v>
                </c:pt>
                <c:pt idx="23">
                  <c:v>6.6094414519264162E-3</c:v>
                </c:pt>
                <c:pt idx="24">
                  <c:v>6.7499749990397881E-3</c:v>
                </c:pt>
                <c:pt idx="25">
                  <c:v>6.8483558177125908E-3</c:v>
                </c:pt>
                <c:pt idx="26">
                  <c:v>7.0535045978934443E-3</c:v>
                </c:pt>
                <c:pt idx="27">
                  <c:v>7.2205383375657127E-3</c:v>
                </c:pt>
                <c:pt idx="28">
                  <c:v>7.2204252456251495E-3</c:v>
                </c:pt>
                <c:pt idx="29">
                  <c:v>6.9385542816587297E-3</c:v>
                </c:pt>
                <c:pt idx="30">
                  <c:v>6.7824079336698288E-3</c:v>
                </c:pt>
                <c:pt idx="31">
                  <c:v>6.6647434108616076E-3</c:v>
                </c:pt>
                <c:pt idx="32">
                  <c:v>6.6886088668592853E-3</c:v>
                </c:pt>
                <c:pt idx="33">
                  <c:v>6.7525944529063364E-3</c:v>
                </c:pt>
                <c:pt idx="34">
                  <c:v>6.5628567420313597E-3</c:v>
                </c:pt>
                <c:pt idx="35">
                  <c:v>6.6660088179803373E-3</c:v>
                </c:pt>
                <c:pt idx="36">
                  <c:v>6.6665803907610191E-3</c:v>
                </c:pt>
                <c:pt idx="37">
                  <c:v>6.5976646074132183E-3</c:v>
                </c:pt>
                <c:pt idx="38">
                  <c:v>6.6945293827746924E-3</c:v>
                </c:pt>
                <c:pt idx="39">
                  <c:v>6.3045241843966661E-3</c:v>
                </c:pt>
                <c:pt idx="40">
                  <c:v>6.1826630336318869E-3</c:v>
                </c:pt>
                <c:pt idx="41">
                  <c:v>6.1327650355322344E-3</c:v>
                </c:pt>
                <c:pt idx="42">
                  <c:v>5.9469274683372061E-3</c:v>
                </c:pt>
                <c:pt idx="43">
                  <c:v>6.1107579552065073E-3</c:v>
                </c:pt>
                <c:pt idx="44">
                  <c:v>5.9382499543032151E-3</c:v>
                </c:pt>
                <c:pt idx="45">
                  <c:v>6.0396964815269483E-3</c:v>
                </c:pt>
                <c:pt idx="46">
                  <c:v>6.2946148851722207E-3</c:v>
                </c:pt>
                <c:pt idx="47">
                  <c:v>6.6500842501335264E-3</c:v>
                </c:pt>
                <c:pt idx="48">
                  <c:v>6.7006149517925429E-3</c:v>
                </c:pt>
                <c:pt idx="49">
                  <c:v>6.3571149932972852E-3</c:v>
                </c:pt>
                <c:pt idx="50">
                  <c:v>6.2247576878327075E-3</c:v>
                </c:pt>
                <c:pt idx="51">
                  <c:v>6.2429165856403663E-3</c:v>
                </c:pt>
                <c:pt idx="52">
                  <c:v>6.3496600948369447E-3</c:v>
                </c:pt>
                <c:pt idx="53">
                  <c:v>6.7303764713941543E-3</c:v>
                </c:pt>
                <c:pt idx="54">
                  <c:v>6.8740888189990209E-3</c:v>
                </c:pt>
                <c:pt idx="55">
                  <c:v>6.8740429709150085E-3</c:v>
                </c:pt>
                <c:pt idx="56">
                  <c:v>6.8606217084552492E-3</c:v>
                </c:pt>
                <c:pt idx="57">
                  <c:v>6.9525348907434354E-3</c:v>
                </c:pt>
                <c:pt idx="58">
                  <c:v>6.9907049489528351E-3</c:v>
                </c:pt>
                <c:pt idx="59">
                  <c:v>6.7743570101173331E-3</c:v>
                </c:pt>
                <c:pt idx="60">
                  <c:v>6.739121229284697E-3</c:v>
                </c:pt>
                <c:pt idx="61">
                  <c:v>6.6757316683298011E-3</c:v>
                </c:pt>
                <c:pt idx="62">
                  <c:v>6.4479003127187774E-3</c:v>
                </c:pt>
                <c:pt idx="63">
                  <c:v>6.3930415519290349E-3</c:v>
                </c:pt>
                <c:pt idx="64">
                  <c:v>6.1499825193481817E-3</c:v>
                </c:pt>
                <c:pt idx="65">
                  <c:v>5.9159525027787452E-3</c:v>
                </c:pt>
                <c:pt idx="66">
                  <c:v>5.6790034915272158E-3</c:v>
                </c:pt>
                <c:pt idx="67">
                  <c:v>5.5120369957114982E-3</c:v>
                </c:pt>
                <c:pt idx="68">
                  <c:v>5.3657082507790185E-3</c:v>
                </c:pt>
                <c:pt idx="69">
                  <c:v>5.1953337140517473E-3</c:v>
                </c:pt>
                <c:pt idx="70">
                  <c:v>5.1188285445305046E-3</c:v>
                </c:pt>
                <c:pt idx="71">
                  <c:v>5.3133100038312495E-3</c:v>
                </c:pt>
                <c:pt idx="72">
                  <c:v>3.9286275662754376E-3</c:v>
                </c:pt>
                <c:pt idx="73">
                  <c:v>3.8708712065761409E-3</c:v>
                </c:pt>
                <c:pt idx="74">
                  <c:v>3.7575653082879881E-3</c:v>
                </c:pt>
                <c:pt idx="75">
                  <c:v>3.8241703482015878E-3</c:v>
                </c:pt>
                <c:pt idx="76">
                  <c:v>3.3226687225844124E-3</c:v>
                </c:pt>
                <c:pt idx="77">
                  <c:v>3.0291492887400276E-3</c:v>
                </c:pt>
                <c:pt idx="78">
                  <c:v>2.8417131516824501E-3</c:v>
                </c:pt>
                <c:pt idx="79">
                  <c:v>2.6390890726611868E-3</c:v>
                </c:pt>
                <c:pt idx="80">
                  <c:v>2.5106747024216352E-3</c:v>
                </c:pt>
                <c:pt idx="81">
                  <c:v>2.2912213200290588E-3</c:v>
                </c:pt>
                <c:pt idx="82">
                  <c:v>2.161128909914671E-3</c:v>
                </c:pt>
                <c:pt idx="83">
                  <c:v>2.0463222510098606E-3</c:v>
                </c:pt>
                <c:pt idx="84">
                  <c:v>1.8014537473800035E-3</c:v>
                </c:pt>
                <c:pt idx="85">
                  <c:v>1.2894957020691735E-2</c:v>
                </c:pt>
              </c:numCache>
            </c:numRef>
          </c:val>
          <c:extLst>
            <c:ext xmlns:c16="http://schemas.microsoft.com/office/drawing/2014/chart" uri="{C3380CC4-5D6E-409C-BE32-E72D297353CC}">
              <c16:uniqueId val="{00000001-EBFE-4E75-AD97-B6FFE0160BB0}"/>
            </c:ext>
          </c:extLst>
        </c:ser>
        <c:dLbls>
          <c:showLegendKey val="0"/>
          <c:showVal val="0"/>
          <c:showCatName val="0"/>
          <c:showSerName val="0"/>
          <c:showPercent val="0"/>
          <c:showBubbleSize val="0"/>
        </c:dLbls>
        <c:gapWidth val="0"/>
        <c:overlap val="100"/>
        <c:axId val="220211632"/>
        <c:axId val="220206536"/>
        <c:extLst>
          <c:ext xmlns:c15="http://schemas.microsoft.com/office/drawing/2012/chart" uri="{02D57815-91ED-43cb-92C2-25804820EDAC}">
            <c15:filteredBarSeries>
              <c15:ser>
                <c:idx val="4"/>
                <c:order val="1"/>
                <c:tx>
                  <c:strRef>
                    <c:extLst>
                      <c:ext uri="{02D57815-91ED-43cb-92C2-25804820EDAC}">
                        <c15:formulaRef>
                          <c15:sqref>Sheet1!#REF!</c15:sqref>
                        </c15:formulaRef>
                      </c:ext>
                    </c:extLst>
                    <c:strCache>
                      <c:ptCount val="1"/>
                      <c:pt idx="0">
                        <c:v>#REF!</c:v>
                      </c:pt>
                    </c:strCache>
                  </c:strRef>
                </c:tx>
                <c:spPr>
                  <a:solidFill>
                    <a:schemeClr val="accent1">
                      <a:lumMod val="40000"/>
                      <a:lumOff val="60000"/>
                    </a:schemeClr>
                  </a:solidFill>
                  <a:ln>
                    <a:solidFill>
                      <a:schemeClr val="accent1"/>
                    </a:solidFill>
                  </a:ln>
                </c:spPr>
                <c:invertIfNegative val="0"/>
                <c:cat>
                  <c:strRef>
                    <c:extLst>
                      <c:ext uri="{02D57815-91ED-43cb-92C2-25804820EDAC}">
                        <c15:formulaRef>
                          <c15:sqref>Sheet1!$A$2:$A$97</c15:sqref>
                        </c15:formulaRef>
                      </c:ext>
                    </c:extLst>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extLst>
                      <c:ext uri="{02D57815-91ED-43cb-92C2-25804820EDAC}">
                        <c15:formulaRef>
                          <c15:sqref>Sheet1!#REF!</c15:sqref>
                        </c15:formulaRef>
                      </c:ext>
                    </c:extLst>
                    <c:numCache>
                      <c:formatCode>General</c:formatCode>
                      <c:ptCount val="1"/>
                      <c:pt idx="0">
                        <c:v>1</c:v>
                      </c:pt>
                    </c:numCache>
                  </c:numRef>
                </c:val>
                <c:extLst>
                  <c:ext xmlns:c16="http://schemas.microsoft.com/office/drawing/2014/chart" uri="{C3380CC4-5D6E-409C-BE32-E72D297353CC}">
                    <c16:uniqueId val="{00000002-EBFE-4E75-AD97-B6FFE0160BB0}"/>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Sheet1!#REF!</c15:sqref>
                        </c15:formulaRef>
                      </c:ext>
                    </c:extLst>
                    <c:strCache>
                      <c:ptCount val="1"/>
                      <c:pt idx="0">
                        <c:v>#REF!</c:v>
                      </c:pt>
                    </c:strCache>
                  </c:strRef>
                </c:tx>
                <c:spPr>
                  <a:solidFill>
                    <a:schemeClr val="accent1">
                      <a:lumMod val="60000"/>
                      <a:lumOff val="40000"/>
                    </a:schemeClr>
                  </a:solidFill>
                  <a:ln>
                    <a:solidFill>
                      <a:schemeClr val="accent1"/>
                    </a:solidFill>
                  </a:ln>
                </c:spPr>
                <c:invertIfNegative val="0"/>
                <c:cat>
                  <c:strRef>
                    <c:extLst xmlns:c15="http://schemas.microsoft.com/office/drawing/2012/chart">
                      <c:ext xmlns:c15="http://schemas.microsoft.com/office/drawing/2012/chart" uri="{02D57815-91ED-43cb-92C2-25804820EDAC}">
                        <c15:formulaRef>
                          <c15:sqref>Sheet1!$A$2:$A$97</c15:sqref>
                        </c15:formulaRef>
                      </c:ext>
                    </c:extLst>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3-EBFE-4E75-AD97-B6FFE0160BB0}"/>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Sheet1!#REF!</c15:sqref>
                        </c15:formulaRef>
                      </c:ext>
                    </c:extLst>
                    <c:strCache>
                      <c:ptCount val="1"/>
                      <c:pt idx="0">
                        <c:v>#REF!</c:v>
                      </c:pt>
                    </c:strCache>
                  </c:strRef>
                </c:tx>
                <c:spPr>
                  <a:solidFill>
                    <a:schemeClr val="accent1">
                      <a:lumMod val="75000"/>
                    </a:schemeClr>
                  </a:solidFill>
                  <a:ln>
                    <a:solidFill>
                      <a:schemeClr val="accent1"/>
                    </a:solidFill>
                  </a:ln>
                </c:spPr>
                <c:invertIfNegative val="0"/>
                <c:cat>
                  <c:strRef>
                    <c:extLst xmlns:c15="http://schemas.microsoft.com/office/drawing/2012/chart">
                      <c:ext xmlns:c15="http://schemas.microsoft.com/office/drawing/2012/chart" uri="{02D57815-91ED-43cb-92C2-25804820EDAC}">
                        <c15:formulaRef>
                          <c15:sqref>Sheet1!$A$2:$A$97</c15:sqref>
                        </c15:formulaRef>
                      </c:ext>
                    </c:extLst>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4-EBFE-4E75-AD97-B6FFE0160BB0}"/>
                  </c:ext>
                </c:extLst>
              </c15:ser>
            </c15:filteredBarSeries>
            <c15:filteredBarSeries>
              <c15:ser>
                <c:idx val="5"/>
                <c:order val="4"/>
                <c:tx>
                  <c:strRef>
                    <c:extLst xmlns:c15="http://schemas.microsoft.com/office/drawing/2012/chart">
                      <c:ext xmlns:c15="http://schemas.microsoft.com/office/drawing/2012/chart" uri="{02D57815-91ED-43cb-92C2-25804820EDAC}">
                        <c15:formulaRef>
                          <c15:sqref>Sheet1!#REF!</c15:sqref>
                        </c15:formulaRef>
                      </c:ext>
                    </c:extLst>
                    <c:strCache>
                      <c:ptCount val="1"/>
                      <c:pt idx="0">
                        <c:v>#REF!</c:v>
                      </c:pt>
                    </c:strCache>
                  </c:strRef>
                </c:tx>
                <c:spPr>
                  <a:solidFill>
                    <a:schemeClr val="tx2">
                      <a:lumMod val="50000"/>
                    </a:schemeClr>
                  </a:solidFill>
                  <a:ln>
                    <a:solidFill>
                      <a:schemeClr val="tx2">
                        <a:lumMod val="75000"/>
                      </a:schemeClr>
                    </a:solidFill>
                  </a:ln>
                </c:spPr>
                <c:invertIfNegative val="0"/>
                <c:cat>
                  <c:strRef>
                    <c:extLst xmlns:c15="http://schemas.microsoft.com/office/drawing/2012/chart">
                      <c:ext xmlns:c15="http://schemas.microsoft.com/office/drawing/2012/chart" uri="{02D57815-91ED-43cb-92C2-25804820EDAC}">
                        <c15:formulaRef>
                          <c15:sqref>Sheet1!$A$2:$A$97</c15:sqref>
                        </c15:formulaRef>
                      </c:ext>
                    </c:extLst>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5-EBFE-4E75-AD97-B6FFE0160BB0}"/>
                  </c:ext>
                </c:extLst>
              </c15:ser>
            </c15:filteredBarSeries>
            <c15:filteredBarSeries>
              <c15:ser>
                <c:idx val="7"/>
                <c:order val="6"/>
                <c:tx>
                  <c:strRef>
                    <c:extLst xmlns:c15="http://schemas.microsoft.com/office/drawing/2012/chart">
                      <c:ext xmlns:c15="http://schemas.microsoft.com/office/drawing/2012/chart" uri="{02D57815-91ED-43cb-92C2-25804820EDAC}">
                        <c15:formulaRef>
                          <c15:sqref>Sheet1!#REF!</c15:sqref>
                        </c15:formulaRef>
                      </c:ext>
                    </c:extLst>
                    <c:strCache>
                      <c:ptCount val="1"/>
                      <c:pt idx="0">
                        <c:v>#REF!</c:v>
                      </c:pt>
                    </c:strCache>
                  </c:strRef>
                </c:tx>
                <c:spPr>
                  <a:solidFill>
                    <a:srgbClr val="FF7C80"/>
                  </a:solidFill>
                  <a:ln>
                    <a:solidFill>
                      <a:schemeClr val="bg1">
                        <a:lumMod val="85000"/>
                      </a:schemeClr>
                    </a:solidFill>
                  </a:ln>
                </c:spPr>
                <c:invertIfNegative val="0"/>
                <c:dPt>
                  <c:idx val="24"/>
                  <c:invertIfNegative val="0"/>
                  <c:bubble3D val="0"/>
                  <c:extLst xmlns:c15="http://schemas.microsoft.com/office/drawing/2012/chart">
                    <c:ext xmlns:c16="http://schemas.microsoft.com/office/drawing/2014/chart" uri="{C3380CC4-5D6E-409C-BE32-E72D297353CC}">
                      <c16:uniqueId val="{00000006-EBFE-4E75-AD97-B6FFE0160BB0}"/>
                    </c:ext>
                  </c:extLst>
                </c:dPt>
                <c:cat>
                  <c:strRef>
                    <c:extLst xmlns:c15="http://schemas.microsoft.com/office/drawing/2012/chart">
                      <c:ext xmlns:c15="http://schemas.microsoft.com/office/drawing/2012/chart" uri="{02D57815-91ED-43cb-92C2-25804820EDAC}">
                        <c15:formulaRef>
                          <c15:sqref>Sheet1!$A$2:$A$97</c15:sqref>
                        </c15:formulaRef>
                      </c:ext>
                    </c:extLst>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7-EBFE-4E75-AD97-B6FFE0160BB0}"/>
                  </c:ext>
                </c:extLst>
              </c15:ser>
            </c15:filteredBarSeries>
            <c15:filteredBarSeries>
              <c15:ser>
                <c:idx val="8"/>
                <c:order val="7"/>
                <c:tx>
                  <c:strRef>
                    <c:extLst xmlns:c15="http://schemas.microsoft.com/office/drawing/2012/chart">
                      <c:ext xmlns:c15="http://schemas.microsoft.com/office/drawing/2012/chart" uri="{02D57815-91ED-43cb-92C2-25804820EDAC}">
                        <c15:formulaRef>
                          <c15:sqref>Sheet1!#REF!</c15:sqref>
                        </c15:formulaRef>
                      </c:ext>
                    </c:extLst>
                    <c:strCache>
                      <c:ptCount val="1"/>
                      <c:pt idx="0">
                        <c:v>#REF!</c:v>
                      </c:pt>
                    </c:strCache>
                  </c:strRef>
                </c:tx>
                <c:spPr>
                  <a:solidFill>
                    <a:srgbClr val="F85A74"/>
                  </a:solidFill>
                  <a:ln>
                    <a:solidFill>
                      <a:srgbClr val="FC8168"/>
                    </a:solidFill>
                  </a:ln>
                </c:spPr>
                <c:invertIfNegative val="0"/>
                <c:cat>
                  <c:strRef>
                    <c:extLst xmlns:c15="http://schemas.microsoft.com/office/drawing/2012/chart">
                      <c:ext xmlns:c15="http://schemas.microsoft.com/office/drawing/2012/chart" uri="{02D57815-91ED-43cb-92C2-25804820EDAC}">
                        <c15:formulaRef>
                          <c15:sqref>Sheet1!$A$2:$A$97</c15:sqref>
                        </c15:formulaRef>
                      </c:ext>
                    </c:extLst>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8-EBFE-4E75-AD97-B6FFE0160BB0}"/>
                  </c:ext>
                </c:extLst>
              </c15:ser>
            </c15:filteredBarSeries>
            <c15:filteredBarSeries>
              <c15:ser>
                <c:idx val="1"/>
                <c:order val="8"/>
                <c:tx>
                  <c:strRef>
                    <c:extLst xmlns:c15="http://schemas.microsoft.com/office/drawing/2012/chart">
                      <c:ext xmlns:c15="http://schemas.microsoft.com/office/drawing/2012/chart" uri="{02D57815-91ED-43cb-92C2-25804820EDAC}">
                        <c15:formulaRef>
                          <c15:sqref>Sheet1!#REF!</c15:sqref>
                        </c15:formulaRef>
                      </c:ext>
                    </c:extLst>
                    <c:strCache>
                      <c:ptCount val="1"/>
                      <c:pt idx="0">
                        <c:v>#REF!</c:v>
                      </c:pt>
                    </c:strCache>
                  </c:strRef>
                </c:tx>
                <c:invertIfNegative val="0"/>
                <c:cat>
                  <c:strRef>
                    <c:extLst xmlns:c15="http://schemas.microsoft.com/office/drawing/2012/chart">
                      <c:ext xmlns:c15="http://schemas.microsoft.com/office/drawing/2012/chart" uri="{02D57815-91ED-43cb-92C2-25804820EDAC}">
                        <c15:formulaRef>
                          <c15:sqref>Sheet1!$A$2:$A$97</c15:sqref>
                        </c15:formulaRef>
                      </c:ext>
                    </c:extLst>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9-EBFE-4E75-AD97-B6FFE0160BB0}"/>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Sheet1!#REF!</c15:sqref>
                        </c15:formulaRef>
                      </c:ext>
                    </c:extLst>
                    <c:strCache>
                      <c:ptCount val="1"/>
                      <c:pt idx="0">
                        <c:v>#REF!</c:v>
                      </c:pt>
                    </c:strCache>
                  </c:strRef>
                </c:tx>
                <c:spPr>
                  <a:solidFill>
                    <a:schemeClr val="accent2">
                      <a:lumMod val="50000"/>
                    </a:schemeClr>
                  </a:solidFill>
                  <a:ln>
                    <a:solidFill>
                      <a:schemeClr val="tx2">
                        <a:lumMod val="75000"/>
                      </a:schemeClr>
                    </a:solidFill>
                  </a:ln>
                </c:spPr>
                <c:invertIfNegative val="0"/>
                <c:cat>
                  <c:strRef>
                    <c:extLst xmlns:c15="http://schemas.microsoft.com/office/drawing/2012/chart">
                      <c:ext xmlns:c15="http://schemas.microsoft.com/office/drawing/2012/chart" uri="{02D57815-91ED-43cb-92C2-25804820EDAC}">
                        <c15:formulaRef>
                          <c15:sqref>Sheet1!$A$2:$A$97</c15:sqref>
                        </c15:formulaRef>
                      </c:ext>
                    </c:extLst>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A-EBFE-4E75-AD97-B6FFE0160BB0}"/>
                  </c:ext>
                </c:extLst>
              </c15:ser>
            </c15:filteredBarSeries>
          </c:ext>
        </c:extLst>
      </c:barChart>
      <c:catAx>
        <c:axId val="220211632"/>
        <c:scaling>
          <c:orientation val="minMax"/>
        </c:scaling>
        <c:delete val="0"/>
        <c:axPos val="l"/>
        <c:numFmt formatCode="General" sourceLinked="0"/>
        <c:majorTickMark val="out"/>
        <c:minorTickMark val="none"/>
        <c:tickLblPos val="low"/>
        <c:txPr>
          <a:bodyPr/>
          <a:lstStyle/>
          <a:p>
            <a:pPr>
              <a:defRPr sz="1050" baseline="0">
                <a:solidFill>
                  <a:schemeClr val="accent1">
                    <a:lumMod val="75000"/>
                  </a:schemeClr>
                </a:solidFill>
              </a:defRPr>
            </a:pPr>
            <a:endParaRPr lang="en-US"/>
          </a:p>
        </c:txPr>
        <c:crossAx val="220206536"/>
        <c:crosses val="autoZero"/>
        <c:auto val="1"/>
        <c:lblAlgn val="ctr"/>
        <c:lblOffset val="100"/>
        <c:tickLblSkip val="5"/>
        <c:noMultiLvlLbl val="0"/>
      </c:catAx>
      <c:valAx>
        <c:axId val="220206536"/>
        <c:scaling>
          <c:orientation val="minMax"/>
          <c:max val="1.0000000000000002E-2"/>
        </c:scaling>
        <c:delete val="0"/>
        <c:axPos val="b"/>
        <c:majorGridlines/>
        <c:numFmt formatCode="#,##0.00;[Red]#,##0.00" sourceLinked="1"/>
        <c:majorTickMark val="out"/>
        <c:minorTickMark val="none"/>
        <c:tickLblPos val="nextTo"/>
        <c:txPr>
          <a:bodyPr/>
          <a:lstStyle/>
          <a:p>
            <a:pPr>
              <a:defRPr sz="1050"/>
            </a:pPr>
            <a:endParaRPr lang="en-US"/>
          </a:p>
        </c:txPr>
        <c:crossAx val="220211632"/>
        <c:crosses val="autoZero"/>
        <c:crossBetween val="between"/>
      </c:valAx>
    </c:plotArea>
    <c:legend>
      <c:legendPos val="t"/>
      <c:layout>
        <c:manualLayout>
          <c:xMode val="edge"/>
          <c:yMode val="edge"/>
          <c:x val="0.3576243894170763"/>
          <c:y val="1.3805512291036721E-2"/>
          <c:w val="0.39564463688614265"/>
          <c:h val="6.3281642016761411E-2"/>
        </c:manualLayout>
      </c:layout>
      <c:overlay val="0"/>
      <c:txPr>
        <a:bodyPr/>
        <a:lstStyle/>
        <a:p>
          <a:pPr>
            <a:defRPr sz="1400">
              <a:solidFill>
                <a:schemeClr val="accent1">
                  <a:lumMod val="75000"/>
                </a:schemeClr>
              </a:solidFill>
            </a:defRPr>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615360081981783"/>
          <c:y val="9.1303963911086639E-2"/>
          <c:w val="0.84348561159584778"/>
          <c:h val="0.8324997147095744"/>
        </c:manualLayout>
      </c:layout>
      <c:barChart>
        <c:barDir val="bar"/>
        <c:grouping val="stacked"/>
        <c:varyColors val="0"/>
        <c:ser>
          <c:idx val="0"/>
          <c:order val="0"/>
          <c:tx>
            <c:strRef>
              <c:f>Sheet1!$B$1</c:f>
              <c:strCache>
                <c:ptCount val="1"/>
                <c:pt idx="0">
                  <c:v>Male</c:v>
                </c:pt>
              </c:strCache>
            </c:strRef>
          </c:tx>
          <c:spPr>
            <a:solidFill>
              <a:schemeClr val="accent1">
                <a:lumMod val="50000"/>
              </a:schemeClr>
            </a:solidFill>
            <a:ln>
              <a:solidFill>
                <a:schemeClr val="accent1"/>
              </a:solidFill>
            </a:ln>
          </c:spPr>
          <c:invertIfNegative val="0"/>
          <c:cat>
            <c:strRef>
              <c:f>Sheet1!$A$2:$A$97</c:f>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f>Sheet1!$B$2:$B$97</c:f>
              <c:numCache>
                <c:formatCode>#,##0.00;[Red]#,##0.00</c:formatCode>
                <c:ptCount val="96"/>
                <c:pt idx="0">
                  <c:v>-7.6947577347747384E-3</c:v>
                </c:pt>
                <c:pt idx="1">
                  <c:v>-7.7326570681799465E-3</c:v>
                </c:pt>
                <c:pt idx="2">
                  <c:v>-7.9248182213950205E-3</c:v>
                </c:pt>
                <c:pt idx="3">
                  <c:v>-7.9294711301131846E-3</c:v>
                </c:pt>
                <c:pt idx="4">
                  <c:v>-7.8563767179423843E-3</c:v>
                </c:pt>
                <c:pt idx="5">
                  <c:v>-7.8636941128495796E-3</c:v>
                </c:pt>
                <c:pt idx="6">
                  <c:v>-7.8240051991681561E-3</c:v>
                </c:pt>
                <c:pt idx="7">
                  <c:v>-7.7657841875152433E-3</c:v>
                </c:pt>
                <c:pt idx="8">
                  <c:v>-7.7786293970534201E-3</c:v>
                </c:pt>
                <c:pt idx="9">
                  <c:v>-7.8926455448737054E-3</c:v>
                </c:pt>
                <c:pt idx="10">
                  <c:v>-7.8763404801348441E-3</c:v>
                </c:pt>
                <c:pt idx="11">
                  <c:v>-7.6800036396085973E-3</c:v>
                </c:pt>
                <c:pt idx="12">
                  <c:v>-7.615578749664802E-3</c:v>
                </c:pt>
                <c:pt idx="13">
                  <c:v>-7.5595052343433496E-3</c:v>
                </c:pt>
                <c:pt idx="14">
                  <c:v>-7.5602608349044191E-3</c:v>
                </c:pt>
                <c:pt idx="15">
                  <c:v>-7.5782759430183325E-3</c:v>
                </c:pt>
                <c:pt idx="16">
                  <c:v>-7.6904627421118185E-3</c:v>
                </c:pt>
                <c:pt idx="17">
                  <c:v>-7.7738969514340919E-3</c:v>
                </c:pt>
                <c:pt idx="18">
                  <c:v>-7.7985931592458807E-3</c:v>
                </c:pt>
                <c:pt idx="19">
                  <c:v>-7.6819125252365617E-3</c:v>
                </c:pt>
                <c:pt idx="20">
                  <c:v>-7.5389051769415684E-3</c:v>
                </c:pt>
                <c:pt idx="21">
                  <c:v>-7.3433239369763911E-3</c:v>
                </c:pt>
                <c:pt idx="22">
                  <c:v>-7.3388301020605581E-3</c:v>
                </c:pt>
                <c:pt idx="23">
                  <c:v>-7.3791155425007218E-3</c:v>
                </c:pt>
                <c:pt idx="24">
                  <c:v>-7.4780594475502057E-3</c:v>
                </c:pt>
                <c:pt idx="25">
                  <c:v>-7.5208503003770721E-3</c:v>
                </c:pt>
                <c:pt idx="26">
                  <c:v>-7.3552544721511683E-3</c:v>
                </c:pt>
                <c:pt idx="27">
                  <c:v>-7.5602210664538361E-3</c:v>
                </c:pt>
                <c:pt idx="28">
                  <c:v>-7.4397226611885893E-3</c:v>
                </c:pt>
                <c:pt idx="29">
                  <c:v>-7.4651744695614468E-3</c:v>
                </c:pt>
                <c:pt idx="30">
                  <c:v>-7.5086811544987997E-3</c:v>
                </c:pt>
                <c:pt idx="31">
                  <c:v>-6.9633761601103272E-3</c:v>
                </c:pt>
                <c:pt idx="32">
                  <c:v>-6.9507297928250635E-3</c:v>
                </c:pt>
                <c:pt idx="33">
                  <c:v>-6.85393338410704E-3</c:v>
                </c:pt>
                <c:pt idx="34">
                  <c:v>-6.8343275379698226E-3</c:v>
                </c:pt>
                <c:pt idx="35">
                  <c:v>-6.9519626147931243E-3</c:v>
                </c:pt>
                <c:pt idx="36">
                  <c:v>-6.6853151536368583E-3</c:v>
                </c:pt>
                <c:pt idx="37">
                  <c:v>-6.861051936761323E-3</c:v>
                </c:pt>
                <c:pt idx="38">
                  <c:v>-7.0531733215258149E-3</c:v>
                </c:pt>
                <c:pt idx="39">
                  <c:v>-7.2911874982626154E-3</c:v>
                </c:pt>
                <c:pt idx="40">
                  <c:v>-7.207673752039177E-3</c:v>
                </c:pt>
                <c:pt idx="41">
                  <c:v>-6.7445701450049179E-3</c:v>
                </c:pt>
                <c:pt idx="42">
                  <c:v>-6.5939670226486495E-3</c:v>
                </c:pt>
                <c:pt idx="43">
                  <c:v>-6.5165776178149294E-3</c:v>
                </c:pt>
                <c:pt idx="44">
                  <c:v>-6.6157203651173264E-3</c:v>
                </c:pt>
                <c:pt idx="45">
                  <c:v>-6.9671939313662558E-3</c:v>
                </c:pt>
                <c:pt idx="46">
                  <c:v>-6.9598367680084768E-3</c:v>
                </c:pt>
                <c:pt idx="47">
                  <c:v>-7.0056897915302032E-3</c:v>
                </c:pt>
                <c:pt idx="48">
                  <c:v>-6.9082968560534403E-3</c:v>
                </c:pt>
                <c:pt idx="49">
                  <c:v>-6.9509286350779766E-3</c:v>
                </c:pt>
                <c:pt idx="50">
                  <c:v>-7.0369080252375357E-3</c:v>
                </c:pt>
                <c:pt idx="51">
                  <c:v>-6.6319458929550226E-3</c:v>
                </c:pt>
                <c:pt idx="52">
                  <c:v>-6.6416493948971752E-3</c:v>
                </c:pt>
                <c:pt idx="53">
                  <c:v>-6.395204306636865E-3</c:v>
                </c:pt>
                <c:pt idx="54">
                  <c:v>-6.2199049764688086E-3</c:v>
                </c:pt>
                <c:pt idx="55">
                  <c:v>-6.0957876422005454E-3</c:v>
                </c:pt>
                <c:pt idx="56">
                  <c:v>-5.6783779848856826E-3</c:v>
                </c:pt>
                <c:pt idx="57">
                  <c:v>-5.5350922574366104E-3</c:v>
                </c:pt>
                <c:pt idx="58">
                  <c:v>-5.2035426849295586E-3</c:v>
                </c:pt>
                <c:pt idx="59">
                  <c:v>-4.9781351070274388E-3</c:v>
                </c:pt>
                <c:pt idx="60">
                  <c:v>-4.9005070914902235E-3</c:v>
                </c:pt>
                <c:pt idx="61">
                  <c:v>-4.687268659466377E-3</c:v>
                </c:pt>
                <c:pt idx="62">
                  <c:v>-4.742586574226759E-3</c:v>
                </c:pt>
                <c:pt idx="63">
                  <c:v>-4.6019255645161385E-3</c:v>
                </c:pt>
                <c:pt idx="64">
                  <c:v>-3.5694968189415219E-3</c:v>
                </c:pt>
                <c:pt idx="65">
                  <c:v>-3.5792798577848391E-3</c:v>
                </c:pt>
                <c:pt idx="66">
                  <c:v>-3.4659000051738753E-3</c:v>
                </c:pt>
                <c:pt idx="67">
                  <c:v>-3.3108428163523573E-3</c:v>
                </c:pt>
                <c:pt idx="68">
                  <c:v>-2.9509383385799186E-3</c:v>
                </c:pt>
                <c:pt idx="69">
                  <c:v>-2.7304222800994577E-3</c:v>
                </c:pt>
                <c:pt idx="70">
                  <c:v>-2.5455785217915797E-3</c:v>
                </c:pt>
                <c:pt idx="71">
                  <c:v>-2.3897259639584102E-3</c:v>
                </c:pt>
                <c:pt idx="72">
                  <c:v>-2.2643360392715041E-3</c:v>
                </c:pt>
                <c:pt idx="73">
                  <c:v>-2.0889571722022826E-3</c:v>
                </c:pt>
                <c:pt idx="74">
                  <c:v>-2.0002735274031072E-3</c:v>
                </c:pt>
                <c:pt idx="75">
                  <c:v>-1.9330648459185301E-3</c:v>
                </c:pt>
                <c:pt idx="76">
                  <c:v>-1.7242804803599332E-3</c:v>
                </c:pt>
                <c:pt idx="77">
                  <c:v>-1.6234276896824852E-3</c:v>
                </c:pt>
                <c:pt idx="78">
                  <c:v>-1.5459985163981825E-3</c:v>
                </c:pt>
                <c:pt idx="79">
                  <c:v>-1.4661434676283421E-3</c:v>
                </c:pt>
                <c:pt idx="80">
                  <c:v>-1.3638987811805034E-3</c:v>
                </c:pt>
                <c:pt idx="81">
                  <c:v>-1.2093188137659765E-3</c:v>
                </c:pt>
                <c:pt idx="82">
                  <c:v>-1.0863945330151911E-3</c:v>
                </c:pt>
                <c:pt idx="83">
                  <c:v>-9.9293867414610468E-4</c:v>
                </c:pt>
                <c:pt idx="84">
                  <c:v>-8.7641711393911638E-4</c:v>
                </c:pt>
                <c:pt idx="85">
                  <c:v>-4.0154602237746856E-3</c:v>
                </c:pt>
              </c:numCache>
            </c:numRef>
          </c:val>
          <c:extLst>
            <c:ext xmlns:c16="http://schemas.microsoft.com/office/drawing/2014/chart" uri="{C3380CC4-5D6E-409C-BE32-E72D297353CC}">
              <c16:uniqueId val="{00000000-AC00-43E5-9391-5CD523DA4AA1}"/>
            </c:ext>
          </c:extLst>
        </c:ser>
        <c:ser>
          <c:idx val="6"/>
          <c:order val="5"/>
          <c:tx>
            <c:strRef>
              <c:f>Sheet1!$C$1</c:f>
              <c:strCache>
                <c:ptCount val="1"/>
                <c:pt idx="0">
                  <c:v>Female</c:v>
                </c:pt>
              </c:strCache>
            </c:strRef>
          </c:tx>
          <c:spPr>
            <a:solidFill>
              <a:srgbClr val="F84260"/>
            </a:solidFill>
            <a:ln>
              <a:solidFill>
                <a:srgbClr val="FC8168"/>
              </a:solidFill>
            </a:ln>
          </c:spPr>
          <c:invertIfNegative val="0"/>
          <c:cat>
            <c:strRef>
              <c:f>Sheet1!$A$2:$A$97</c:f>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f>Sheet1!$C$2:$C$97</c:f>
              <c:numCache>
                <c:formatCode>_(* #,##0.00_);_(* \(#,##0.00\);_(* "-"??_);_(@_)</c:formatCode>
                <c:ptCount val="96"/>
                <c:pt idx="0">
                  <c:v>7.4111291452197067E-3</c:v>
                </c:pt>
                <c:pt idx="1">
                  <c:v>7.4328427192378007E-3</c:v>
                </c:pt>
                <c:pt idx="2">
                  <c:v>7.5896099514343703E-3</c:v>
                </c:pt>
                <c:pt idx="3">
                  <c:v>7.590643931149518E-3</c:v>
                </c:pt>
                <c:pt idx="4">
                  <c:v>7.5300765809122334E-3</c:v>
                </c:pt>
                <c:pt idx="5">
                  <c:v>7.5447511391772094E-3</c:v>
                </c:pt>
                <c:pt idx="6">
                  <c:v>7.5209696057288201E-3</c:v>
                </c:pt>
                <c:pt idx="7">
                  <c:v>7.4913023415942078E-3</c:v>
                </c:pt>
                <c:pt idx="8">
                  <c:v>7.4325643400837233E-3</c:v>
                </c:pt>
                <c:pt idx="9">
                  <c:v>7.5685326726255978E-3</c:v>
                </c:pt>
                <c:pt idx="10">
                  <c:v>7.5262588096563048E-3</c:v>
                </c:pt>
                <c:pt idx="11">
                  <c:v>7.3367223741796815E-3</c:v>
                </c:pt>
                <c:pt idx="12">
                  <c:v>7.2439425789704989E-3</c:v>
                </c:pt>
                <c:pt idx="13">
                  <c:v>7.2420734617931175E-3</c:v>
                </c:pt>
                <c:pt idx="14">
                  <c:v>7.1988849244604249E-3</c:v>
                </c:pt>
                <c:pt idx="15">
                  <c:v>7.2042934337396567E-3</c:v>
                </c:pt>
                <c:pt idx="16">
                  <c:v>7.2675650386165571E-3</c:v>
                </c:pt>
                <c:pt idx="17">
                  <c:v>7.3138555150946919E-3</c:v>
                </c:pt>
                <c:pt idx="18">
                  <c:v>7.3141338942487701E-3</c:v>
                </c:pt>
                <c:pt idx="19">
                  <c:v>7.265934532142671E-3</c:v>
                </c:pt>
                <c:pt idx="20">
                  <c:v>7.1372438260574106E-3</c:v>
                </c:pt>
                <c:pt idx="21">
                  <c:v>6.9341463489321241E-3</c:v>
                </c:pt>
                <c:pt idx="22">
                  <c:v>6.9236872464289029E-3</c:v>
                </c:pt>
                <c:pt idx="23">
                  <c:v>7.0267670703389757E-3</c:v>
                </c:pt>
                <c:pt idx="24">
                  <c:v>7.1623377183750248E-3</c:v>
                </c:pt>
                <c:pt idx="25">
                  <c:v>7.2159455897603557E-3</c:v>
                </c:pt>
                <c:pt idx="26">
                  <c:v>7.127580092565841E-3</c:v>
                </c:pt>
                <c:pt idx="27">
                  <c:v>7.3334613612319093E-3</c:v>
                </c:pt>
                <c:pt idx="28">
                  <c:v>7.3026010435798192E-3</c:v>
                </c:pt>
                <c:pt idx="29">
                  <c:v>7.3716788422417776E-3</c:v>
                </c:pt>
                <c:pt idx="30">
                  <c:v>7.3687359768986665E-3</c:v>
                </c:pt>
                <c:pt idx="31">
                  <c:v>6.8934632239861342E-3</c:v>
                </c:pt>
                <c:pt idx="32">
                  <c:v>6.9331919061181415E-3</c:v>
                </c:pt>
                <c:pt idx="33">
                  <c:v>6.8436731238567319E-3</c:v>
                </c:pt>
                <c:pt idx="34">
                  <c:v>6.85962027254035E-3</c:v>
                </c:pt>
                <c:pt idx="35">
                  <c:v>6.9700572598082027E-3</c:v>
                </c:pt>
                <c:pt idx="36">
                  <c:v>6.8167498828123185E-3</c:v>
                </c:pt>
                <c:pt idx="37">
                  <c:v>6.9464745686127266E-3</c:v>
                </c:pt>
                <c:pt idx="38">
                  <c:v>7.1721207572183416E-3</c:v>
                </c:pt>
                <c:pt idx="39">
                  <c:v>7.3870294641666572E-3</c:v>
                </c:pt>
                <c:pt idx="40">
                  <c:v>7.2603271806105261E-3</c:v>
                </c:pt>
                <c:pt idx="41">
                  <c:v>6.7475925472491941E-3</c:v>
                </c:pt>
                <c:pt idx="42">
                  <c:v>6.599176689674969E-3</c:v>
                </c:pt>
                <c:pt idx="43">
                  <c:v>6.5075501795326821E-3</c:v>
                </c:pt>
                <c:pt idx="44">
                  <c:v>6.606215705428087E-3</c:v>
                </c:pt>
                <c:pt idx="45">
                  <c:v>7.0214778664114911E-3</c:v>
                </c:pt>
                <c:pt idx="46">
                  <c:v>7.019966665289353E-3</c:v>
                </c:pt>
                <c:pt idx="47">
                  <c:v>7.0937371411200567E-3</c:v>
                </c:pt>
                <c:pt idx="48">
                  <c:v>6.9980940174689281E-3</c:v>
                </c:pt>
                <c:pt idx="49">
                  <c:v>7.0858232194541213E-3</c:v>
                </c:pt>
                <c:pt idx="50">
                  <c:v>7.0644675614912706E-3</c:v>
                </c:pt>
                <c:pt idx="51">
                  <c:v>6.762306873964753E-3</c:v>
                </c:pt>
                <c:pt idx="52">
                  <c:v>6.7887528936021752E-3</c:v>
                </c:pt>
                <c:pt idx="53">
                  <c:v>6.6216856327047146E-3</c:v>
                </c:pt>
                <c:pt idx="54">
                  <c:v>6.4441195008534506E-3</c:v>
                </c:pt>
                <c:pt idx="55">
                  <c:v>6.3503057259291212E-3</c:v>
                </c:pt>
                <c:pt idx="56">
                  <c:v>6.0167279624423571E-3</c:v>
                </c:pt>
                <c:pt idx="57">
                  <c:v>5.8381676193265284E-3</c:v>
                </c:pt>
                <c:pt idx="58">
                  <c:v>5.5495679734486733E-3</c:v>
                </c:pt>
                <c:pt idx="59">
                  <c:v>5.3417778191546415E-3</c:v>
                </c:pt>
                <c:pt idx="60">
                  <c:v>5.2693992390943278E-3</c:v>
                </c:pt>
                <c:pt idx="61">
                  <c:v>5.0478492008987196E-3</c:v>
                </c:pt>
                <c:pt idx="62">
                  <c:v>5.0845554807864499E-3</c:v>
                </c:pt>
                <c:pt idx="63">
                  <c:v>4.9453261352968023E-3</c:v>
                </c:pt>
                <c:pt idx="64">
                  <c:v>3.8697486208400761E-3</c:v>
                </c:pt>
                <c:pt idx="65">
                  <c:v>3.9486889952465168E-3</c:v>
                </c:pt>
                <c:pt idx="66">
                  <c:v>3.8422288530369237E-3</c:v>
                </c:pt>
                <c:pt idx="67">
                  <c:v>3.6711449786306217E-3</c:v>
                </c:pt>
                <c:pt idx="68">
                  <c:v>3.2954126575263126E-3</c:v>
                </c:pt>
                <c:pt idx="69">
                  <c:v>3.1316064095766247E-3</c:v>
                </c:pt>
                <c:pt idx="70">
                  <c:v>2.9178907561457864E-3</c:v>
                </c:pt>
                <c:pt idx="71">
                  <c:v>2.7649810636557284E-3</c:v>
                </c:pt>
                <c:pt idx="72">
                  <c:v>2.6785642205397605E-3</c:v>
                </c:pt>
                <c:pt idx="73">
                  <c:v>2.5032251219211216E-3</c:v>
                </c:pt>
                <c:pt idx="74">
                  <c:v>2.4693424020247549E-3</c:v>
                </c:pt>
                <c:pt idx="75">
                  <c:v>2.3958105368975463E-3</c:v>
                </c:pt>
                <c:pt idx="76">
                  <c:v>2.1776010485508755E-3</c:v>
                </c:pt>
                <c:pt idx="77">
                  <c:v>2.1169541614124258E-3</c:v>
                </c:pt>
                <c:pt idx="78">
                  <c:v>2.0209531217060539E-3</c:v>
                </c:pt>
                <c:pt idx="79">
                  <c:v>1.9750603297337449E-3</c:v>
                </c:pt>
                <c:pt idx="80">
                  <c:v>1.9221285220083178E-3</c:v>
                </c:pt>
                <c:pt idx="81">
                  <c:v>1.7407446189011252E-3</c:v>
                </c:pt>
                <c:pt idx="82">
                  <c:v>1.6358752147148357E-3</c:v>
                </c:pt>
                <c:pt idx="83">
                  <c:v>1.5387208899415687E-3</c:v>
                </c:pt>
                <c:pt idx="84">
                  <c:v>1.4414074913659712E-3</c:v>
                </c:pt>
                <c:pt idx="85">
                  <c:v>8.1210357565695192E-3</c:v>
                </c:pt>
              </c:numCache>
            </c:numRef>
          </c:val>
          <c:extLst>
            <c:ext xmlns:c16="http://schemas.microsoft.com/office/drawing/2014/chart" uri="{C3380CC4-5D6E-409C-BE32-E72D297353CC}">
              <c16:uniqueId val="{00000005-AC00-43E5-9391-5CD523DA4AA1}"/>
            </c:ext>
          </c:extLst>
        </c:ser>
        <c:dLbls>
          <c:showLegendKey val="0"/>
          <c:showVal val="0"/>
          <c:showCatName val="0"/>
          <c:showSerName val="0"/>
          <c:showPercent val="0"/>
          <c:showBubbleSize val="0"/>
        </c:dLbls>
        <c:gapWidth val="0"/>
        <c:overlap val="100"/>
        <c:axId val="220211632"/>
        <c:axId val="220206536"/>
        <c:extLst>
          <c:ext xmlns:c15="http://schemas.microsoft.com/office/drawing/2012/chart" uri="{02D57815-91ED-43cb-92C2-25804820EDAC}">
            <c15:filteredBarSeries>
              <c15:ser>
                <c:idx val="4"/>
                <c:order val="1"/>
                <c:tx>
                  <c:strRef>
                    <c:extLst>
                      <c:ext uri="{02D57815-91ED-43cb-92C2-25804820EDAC}">
                        <c15:formulaRef>
                          <c15:sqref>Sheet1!#REF!</c15:sqref>
                        </c15:formulaRef>
                      </c:ext>
                    </c:extLst>
                    <c:strCache>
                      <c:ptCount val="1"/>
                      <c:pt idx="0">
                        <c:v>#REF!</c:v>
                      </c:pt>
                    </c:strCache>
                  </c:strRef>
                </c:tx>
                <c:spPr>
                  <a:solidFill>
                    <a:schemeClr val="accent1">
                      <a:lumMod val="40000"/>
                      <a:lumOff val="60000"/>
                    </a:schemeClr>
                  </a:solidFill>
                  <a:ln>
                    <a:solidFill>
                      <a:schemeClr val="accent1"/>
                    </a:solidFill>
                  </a:ln>
                </c:spPr>
                <c:invertIfNegative val="0"/>
                <c:cat>
                  <c:strRef>
                    <c:extLst>
                      <c:ext uri="{02D57815-91ED-43cb-92C2-25804820EDAC}">
                        <c15:formulaRef>
                          <c15:sqref>Sheet1!$A$2:$A$97</c15:sqref>
                        </c15:formulaRef>
                      </c:ext>
                    </c:extLst>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extLst>
                      <c:ext uri="{02D57815-91ED-43cb-92C2-25804820EDAC}">
                        <c15:formulaRef>
                          <c15:sqref>Sheet1!#REF!</c15:sqref>
                        </c15:formulaRef>
                      </c:ext>
                    </c:extLst>
                    <c:numCache>
                      <c:formatCode>General</c:formatCode>
                      <c:ptCount val="1"/>
                      <c:pt idx="0">
                        <c:v>1</c:v>
                      </c:pt>
                    </c:numCache>
                  </c:numRef>
                </c:val>
                <c:extLst>
                  <c:ext xmlns:c16="http://schemas.microsoft.com/office/drawing/2014/chart" uri="{C3380CC4-5D6E-409C-BE32-E72D297353CC}">
                    <c16:uniqueId val="{00000002-AC00-43E5-9391-5CD523DA4AA1}"/>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Sheet1!#REF!</c15:sqref>
                        </c15:formulaRef>
                      </c:ext>
                    </c:extLst>
                    <c:strCache>
                      <c:ptCount val="1"/>
                      <c:pt idx="0">
                        <c:v>#REF!</c:v>
                      </c:pt>
                    </c:strCache>
                  </c:strRef>
                </c:tx>
                <c:spPr>
                  <a:solidFill>
                    <a:schemeClr val="accent1">
                      <a:lumMod val="60000"/>
                      <a:lumOff val="40000"/>
                    </a:schemeClr>
                  </a:solidFill>
                  <a:ln>
                    <a:solidFill>
                      <a:schemeClr val="accent1"/>
                    </a:solidFill>
                  </a:ln>
                </c:spPr>
                <c:invertIfNegative val="0"/>
                <c:cat>
                  <c:strRef>
                    <c:extLst xmlns:c15="http://schemas.microsoft.com/office/drawing/2012/chart">
                      <c:ext xmlns:c15="http://schemas.microsoft.com/office/drawing/2012/chart" uri="{02D57815-91ED-43cb-92C2-25804820EDAC}">
                        <c15:formulaRef>
                          <c15:sqref>Sheet1!$A$2:$A$97</c15:sqref>
                        </c15:formulaRef>
                      </c:ext>
                    </c:extLst>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1-AC00-43E5-9391-5CD523DA4AA1}"/>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Sheet1!#REF!</c15:sqref>
                        </c15:formulaRef>
                      </c:ext>
                    </c:extLst>
                    <c:strCache>
                      <c:ptCount val="1"/>
                      <c:pt idx="0">
                        <c:v>#REF!</c:v>
                      </c:pt>
                    </c:strCache>
                  </c:strRef>
                </c:tx>
                <c:spPr>
                  <a:solidFill>
                    <a:schemeClr val="accent1">
                      <a:lumMod val="75000"/>
                    </a:schemeClr>
                  </a:solidFill>
                  <a:ln>
                    <a:solidFill>
                      <a:schemeClr val="accent1"/>
                    </a:solidFill>
                  </a:ln>
                </c:spPr>
                <c:invertIfNegative val="0"/>
                <c:cat>
                  <c:strRef>
                    <c:extLst xmlns:c15="http://schemas.microsoft.com/office/drawing/2012/chart">
                      <c:ext xmlns:c15="http://schemas.microsoft.com/office/drawing/2012/chart" uri="{02D57815-91ED-43cb-92C2-25804820EDAC}">
                        <c15:formulaRef>
                          <c15:sqref>Sheet1!$A$2:$A$97</c15:sqref>
                        </c15:formulaRef>
                      </c:ext>
                    </c:extLst>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3-AC00-43E5-9391-5CD523DA4AA1}"/>
                  </c:ext>
                </c:extLst>
              </c15:ser>
            </c15:filteredBarSeries>
            <c15:filteredBarSeries>
              <c15:ser>
                <c:idx val="5"/>
                <c:order val="4"/>
                <c:tx>
                  <c:strRef>
                    <c:extLst xmlns:c15="http://schemas.microsoft.com/office/drawing/2012/chart">
                      <c:ext xmlns:c15="http://schemas.microsoft.com/office/drawing/2012/chart" uri="{02D57815-91ED-43cb-92C2-25804820EDAC}">
                        <c15:formulaRef>
                          <c15:sqref>Sheet1!#REF!</c15:sqref>
                        </c15:formulaRef>
                      </c:ext>
                    </c:extLst>
                    <c:strCache>
                      <c:ptCount val="1"/>
                      <c:pt idx="0">
                        <c:v>#REF!</c:v>
                      </c:pt>
                    </c:strCache>
                  </c:strRef>
                </c:tx>
                <c:spPr>
                  <a:solidFill>
                    <a:schemeClr val="tx2">
                      <a:lumMod val="50000"/>
                    </a:schemeClr>
                  </a:solidFill>
                  <a:ln>
                    <a:solidFill>
                      <a:schemeClr val="tx2">
                        <a:lumMod val="75000"/>
                      </a:schemeClr>
                    </a:solidFill>
                  </a:ln>
                </c:spPr>
                <c:invertIfNegative val="0"/>
                <c:cat>
                  <c:strRef>
                    <c:extLst xmlns:c15="http://schemas.microsoft.com/office/drawing/2012/chart">
                      <c:ext xmlns:c15="http://schemas.microsoft.com/office/drawing/2012/chart" uri="{02D57815-91ED-43cb-92C2-25804820EDAC}">
                        <c15:formulaRef>
                          <c15:sqref>Sheet1!$A$2:$A$97</c15:sqref>
                        </c15:formulaRef>
                      </c:ext>
                    </c:extLst>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4-AC00-43E5-9391-5CD523DA4AA1}"/>
                  </c:ext>
                </c:extLst>
              </c15:ser>
            </c15:filteredBarSeries>
            <c15:filteredBarSeries>
              <c15:ser>
                <c:idx val="7"/>
                <c:order val="6"/>
                <c:tx>
                  <c:strRef>
                    <c:extLst xmlns:c15="http://schemas.microsoft.com/office/drawing/2012/chart">
                      <c:ext xmlns:c15="http://schemas.microsoft.com/office/drawing/2012/chart" uri="{02D57815-91ED-43cb-92C2-25804820EDAC}">
                        <c15:formulaRef>
                          <c15:sqref>Sheet1!#REF!</c15:sqref>
                        </c15:formulaRef>
                      </c:ext>
                    </c:extLst>
                    <c:strCache>
                      <c:ptCount val="1"/>
                      <c:pt idx="0">
                        <c:v>#REF!</c:v>
                      </c:pt>
                    </c:strCache>
                  </c:strRef>
                </c:tx>
                <c:spPr>
                  <a:solidFill>
                    <a:srgbClr val="FF7C80"/>
                  </a:solidFill>
                  <a:ln>
                    <a:solidFill>
                      <a:schemeClr val="bg1">
                        <a:lumMod val="85000"/>
                      </a:schemeClr>
                    </a:solidFill>
                  </a:ln>
                </c:spPr>
                <c:invertIfNegative val="0"/>
                <c:dPt>
                  <c:idx val="24"/>
                  <c:invertIfNegative val="0"/>
                  <c:bubble3D val="0"/>
                  <c:extLst xmlns:c15="http://schemas.microsoft.com/office/drawing/2012/chart">
                    <c:ext xmlns:c16="http://schemas.microsoft.com/office/drawing/2014/chart" uri="{C3380CC4-5D6E-409C-BE32-E72D297353CC}">
                      <c16:uniqueId val="{00000007-AC00-43E5-9391-5CD523DA4AA1}"/>
                    </c:ext>
                  </c:extLst>
                </c:dPt>
                <c:cat>
                  <c:strRef>
                    <c:extLst xmlns:c15="http://schemas.microsoft.com/office/drawing/2012/chart">
                      <c:ext xmlns:c15="http://schemas.microsoft.com/office/drawing/2012/chart" uri="{02D57815-91ED-43cb-92C2-25804820EDAC}">
                        <c15:formulaRef>
                          <c15:sqref>Sheet1!$A$2:$A$97</c15:sqref>
                        </c15:formulaRef>
                      </c:ext>
                    </c:extLst>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8-AC00-43E5-9391-5CD523DA4AA1}"/>
                  </c:ext>
                </c:extLst>
              </c15:ser>
            </c15:filteredBarSeries>
            <c15:filteredBarSeries>
              <c15:ser>
                <c:idx val="8"/>
                <c:order val="7"/>
                <c:tx>
                  <c:strRef>
                    <c:extLst xmlns:c15="http://schemas.microsoft.com/office/drawing/2012/chart">
                      <c:ext xmlns:c15="http://schemas.microsoft.com/office/drawing/2012/chart" uri="{02D57815-91ED-43cb-92C2-25804820EDAC}">
                        <c15:formulaRef>
                          <c15:sqref>Sheet1!#REF!</c15:sqref>
                        </c15:formulaRef>
                      </c:ext>
                    </c:extLst>
                    <c:strCache>
                      <c:ptCount val="1"/>
                      <c:pt idx="0">
                        <c:v>#REF!</c:v>
                      </c:pt>
                    </c:strCache>
                  </c:strRef>
                </c:tx>
                <c:spPr>
                  <a:solidFill>
                    <a:srgbClr val="F85A74"/>
                  </a:solidFill>
                  <a:ln>
                    <a:solidFill>
                      <a:srgbClr val="FC8168"/>
                    </a:solidFill>
                  </a:ln>
                </c:spPr>
                <c:invertIfNegative val="0"/>
                <c:cat>
                  <c:strRef>
                    <c:extLst xmlns:c15="http://schemas.microsoft.com/office/drawing/2012/chart">
                      <c:ext xmlns:c15="http://schemas.microsoft.com/office/drawing/2012/chart" uri="{02D57815-91ED-43cb-92C2-25804820EDAC}">
                        <c15:formulaRef>
                          <c15:sqref>Sheet1!$A$2:$A$97</c15:sqref>
                        </c15:formulaRef>
                      </c:ext>
                    </c:extLst>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6-AC00-43E5-9391-5CD523DA4AA1}"/>
                  </c:ext>
                </c:extLst>
              </c15:ser>
            </c15:filteredBarSeries>
            <c15:filteredBarSeries>
              <c15:ser>
                <c:idx val="1"/>
                <c:order val="8"/>
                <c:tx>
                  <c:strRef>
                    <c:extLst xmlns:c15="http://schemas.microsoft.com/office/drawing/2012/chart">
                      <c:ext xmlns:c15="http://schemas.microsoft.com/office/drawing/2012/chart" uri="{02D57815-91ED-43cb-92C2-25804820EDAC}">
                        <c15:formulaRef>
                          <c15:sqref>Sheet1!#REF!</c15:sqref>
                        </c15:formulaRef>
                      </c:ext>
                    </c:extLst>
                    <c:strCache>
                      <c:ptCount val="1"/>
                      <c:pt idx="0">
                        <c:v>#REF!</c:v>
                      </c:pt>
                    </c:strCache>
                  </c:strRef>
                </c:tx>
                <c:invertIfNegative val="0"/>
                <c:cat>
                  <c:strRef>
                    <c:extLst xmlns:c15="http://schemas.microsoft.com/office/drawing/2012/chart">
                      <c:ext xmlns:c15="http://schemas.microsoft.com/office/drawing/2012/chart" uri="{02D57815-91ED-43cb-92C2-25804820EDAC}">
                        <c15:formulaRef>
                          <c15:sqref>Sheet1!$A$2:$A$97</c15:sqref>
                        </c15:formulaRef>
                      </c:ext>
                    </c:extLst>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1-D240-4736-83F5-8F0169FFF79B}"/>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Sheet1!#REF!</c15:sqref>
                        </c15:formulaRef>
                      </c:ext>
                    </c:extLst>
                    <c:strCache>
                      <c:ptCount val="1"/>
                      <c:pt idx="0">
                        <c:v>#REF!</c:v>
                      </c:pt>
                    </c:strCache>
                  </c:strRef>
                </c:tx>
                <c:spPr>
                  <a:solidFill>
                    <a:schemeClr val="accent2">
                      <a:lumMod val="50000"/>
                    </a:schemeClr>
                  </a:solidFill>
                  <a:ln>
                    <a:solidFill>
                      <a:schemeClr val="tx2">
                        <a:lumMod val="75000"/>
                      </a:schemeClr>
                    </a:solidFill>
                  </a:ln>
                </c:spPr>
                <c:invertIfNegative val="0"/>
                <c:cat>
                  <c:strRef>
                    <c:extLst xmlns:c15="http://schemas.microsoft.com/office/drawing/2012/chart">
                      <c:ext xmlns:c15="http://schemas.microsoft.com/office/drawing/2012/chart" uri="{02D57815-91ED-43cb-92C2-25804820EDAC}">
                        <c15:formulaRef>
                          <c15:sqref>Sheet1!$A$2:$A$97</c15:sqref>
                        </c15:formulaRef>
                      </c:ext>
                    </c:extLst>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2-D240-4736-83F5-8F0169FFF79B}"/>
                  </c:ext>
                </c:extLst>
              </c15:ser>
            </c15:filteredBarSeries>
          </c:ext>
        </c:extLst>
      </c:barChart>
      <c:catAx>
        <c:axId val="220211632"/>
        <c:scaling>
          <c:orientation val="minMax"/>
        </c:scaling>
        <c:delete val="0"/>
        <c:axPos val="l"/>
        <c:numFmt formatCode="General" sourceLinked="0"/>
        <c:majorTickMark val="out"/>
        <c:minorTickMark val="none"/>
        <c:tickLblPos val="low"/>
        <c:txPr>
          <a:bodyPr/>
          <a:lstStyle/>
          <a:p>
            <a:pPr>
              <a:defRPr sz="1050" baseline="0"/>
            </a:pPr>
            <a:endParaRPr lang="en-US"/>
          </a:p>
        </c:txPr>
        <c:crossAx val="220206536"/>
        <c:crosses val="autoZero"/>
        <c:auto val="1"/>
        <c:lblAlgn val="ctr"/>
        <c:lblOffset val="100"/>
        <c:tickLblSkip val="5"/>
        <c:noMultiLvlLbl val="0"/>
      </c:catAx>
      <c:valAx>
        <c:axId val="220206536"/>
        <c:scaling>
          <c:orientation val="minMax"/>
          <c:max val="1.0000000000000002E-2"/>
        </c:scaling>
        <c:delete val="0"/>
        <c:axPos val="b"/>
        <c:majorGridlines/>
        <c:numFmt formatCode="#,##0.00;[Red]#,##0.00" sourceLinked="1"/>
        <c:majorTickMark val="out"/>
        <c:minorTickMark val="none"/>
        <c:tickLblPos val="nextTo"/>
        <c:txPr>
          <a:bodyPr/>
          <a:lstStyle/>
          <a:p>
            <a:pPr>
              <a:defRPr sz="1400"/>
            </a:pPr>
            <a:endParaRPr lang="en-US"/>
          </a:p>
        </c:txPr>
        <c:crossAx val="220211632"/>
        <c:crosses val="autoZero"/>
        <c:crossBetween val="between"/>
      </c:valAx>
    </c:plotArea>
    <c:legend>
      <c:legendPos val="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404447754841456"/>
          <c:y val="8.180798052417361E-2"/>
          <c:w val="0.84348561159584778"/>
          <c:h val="0.8324997147095744"/>
        </c:manualLayout>
      </c:layout>
      <c:barChart>
        <c:barDir val="bar"/>
        <c:grouping val="stacked"/>
        <c:varyColors val="0"/>
        <c:ser>
          <c:idx val="0"/>
          <c:order val="0"/>
          <c:tx>
            <c:strRef>
              <c:f>Sheet1!$B$1</c:f>
              <c:strCache>
                <c:ptCount val="1"/>
                <c:pt idx="0">
                  <c:v>Male</c:v>
                </c:pt>
              </c:strCache>
            </c:strRef>
          </c:tx>
          <c:spPr>
            <a:solidFill>
              <a:schemeClr val="accent1">
                <a:lumMod val="50000"/>
              </a:schemeClr>
            </a:solidFill>
            <a:ln>
              <a:solidFill>
                <a:schemeClr val="accent1"/>
              </a:solidFill>
            </a:ln>
          </c:spPr>
          <c:invertIfNegative val="0"/>
          <c:cat>
            <c:strRef>
              <c:f>Sheet1!$A$2:$A$97</c:f>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f>Sheet1!$B$2:$B$97</c:f>
              <c:numCache>
                <c:formatCode>#,##0.00;[Red]#,##0.00</c:formatCode>
                <c:ptCount val="96"/>
                <c:pt idx="0">
                  <c:v>-6.9573576193446797E-3</c:v>
                </c:pt>
                <c:pt idx="1">
                  <c:v>-7.0902759038661105E-3</c:v>
                </c:pt>
                <c:pt idx="2">
                  <c:v>-7.2550736720932048E-3</c:v>
                </c:pt>
                <c:pt idx="3">
                  <c:v>-7.3699443363309924E-3</c:v>
                </c:pt>
                <c:pt idx="4">
                  <c:v>-7.3548581981402244E-3</c:v>
                </c:pt>
                <c:pt idx="5">
                  <c:v>-7.2285596971205165E-3</c:v>
                </c:pt>
                <c:pt idx="6">
                  <c:v>-7.1814547113608898E-3</c:v>
                </c:pt>
                <c:pt idx="7">
                  <c:v>-7.3056627544326857E-3</c:v>
                </c:pt>
                <c:pt idx="8">
                  <c:v>-7.3230832373319555E-3</c:v>
                </c:pt>
                <c:pt idx="9">
                  <c:v>-7.310226920952294E-3</c:v>
                </c:pt>
                <c:pt idx="10">
                  <c:v>-7.5029671437498177E-3</c:v>
                </c:pt>
                <c:pt idx="11">
                  <c:v>-7.4880203694222443E-3</c:v>
                </c:pt>
                <c:pt idx="12">
                  <c:v>-7.4280590672829569E-3</c:v>
                </c:pt>
                <c:pt idx="13">
                  <c:v>-7.411683813357643E-3</c:v>
                </c:pt>
                <c:pt idx="14">
                  <c:v>-7.3494578484414501E-3</c:v>
                </c:pt>
                <c:pt idx="15">
                  <c:v>-7.3076835304490004E-3</c:v>
                </c:pt>
                <c:pt idx="16">
                  <c:v>-7.2326709310847441E-3</c:v>
                </c:pt>
                <c:pt idx="17">
                  <c:v>-7.3329780716187409E-3</c:v>
                </c:pt>
                <c:pt idx="18">
                  <c:v>-7.2606830675867699E-3</c:v>
                </c:pt>
                <c:pt idx="19">
                  <c:v>-7.0655736591149453E-3</c:v>
                </c:pt>
                <c:pt idx="20">
                  <c:v>-7.0005255759690707E-3</c:v>
                </c:pt>
                <c:pt idx="21">
                  <c:v>-6.9815372496088669E-3</c:v>
                </c:pt>
                <c:pt idx="22">
                  <c:v>-7.098080280204983E-3</c:v>
                </c:pt>
                <c:pt idx="23">
                  <c:v>-7.3225257818791785E-3</c:v>
                </c:pt>
                <c:pt idx="24">
                  <c:v>-7.4844317499449947E-3</c:v>
                </c:pt>
                <c:pt idx="25">
                  <c:v>-7.6486023807877156E-3</c:v>
                </c:pt>
                <c:pt idx="26">
                  <c:v>-7.8307509499824842E-3</c:v>
                </c:pt>
                <c:pt idx="27">
                  <c:v>-7.7730543106201014E-3</c:v>
                </c:pt>
                <c:pt idx="28">
                  <c:v>-7.7277958960477976E-3</c:v>
                </c:pt>
                <c:pt idx="29">
                  <c:v>-7.4872538681746764E-3</c:v>
                </c:pt>
                <c:pt idx="30">
                  <c:v>-7.4115792904602476E-3</c:v>
                </c:pt>
                <c:pt idx="31">
                  <c:v>-7.3484126194674941E-3</c:v>
                </c:pt>
                <c:pt idx="32">
                  <c:v>-7.3781319632936493E-3</c:v>
                </c:pt>
                <c:pt idx="33">
                  <c:v>-7.4183732787909623E-3</c:v>
                </c:pt>
                <c:pt idx="34">
                  <c:v>-7.1792248895497833E-3</c:v>
                </c:pt>
                <c:pt idx="35">
                  <c:v>-7.2826328760398507E-3</c:v>
                </c:pt>
                <c:pt idx="36">
                  <c:v>-7.2386984181678909E-3</c:v>
                </c:pt>
                <c:pt idx="37">
                  <c:v>-7.1216327730847968E-3</c:v>
                </c:pt>
                <c:pt idx="38">
                  <c:v>-7.2361550276645982E-3</c:v>
                </c:pt>
                <c:pt idx="39">
                  <c:v>-6.7372323974295035E-3</c:v>
                </c:pt>
                <c:pt idx="40">
                  <c:v>-6.5755703161242771E-3</c:v>
                </c:pt>
                <c:pt idx="41">
                  <c:v>-6.4892344028754942E-3</c:v>
                </c:pt>
                <c:pt idx="42">
                  <c:v>-6.3712628926816377E-3</c:v>
                </c:pt>
                <c:pt idx="43">
                  <c:v>-6.4990247142648842E-3</c:v>
                </c:pt>
                <c:pt idx="44">
                  <c:v>-6.2599460069553024E-3</c:v>
                </c:pt>
                <c:pt idx="45">
                  <c:v>-6.2490756256261574E-3</c:v>
                </c:pt>
                <c:pt idx="46">
                  <c:v>-6.4181239916806746E-3</c:v>
                </c:pt>
                <c:pt idx="47">
                  <c:v>-6.6171007473561369E-3</c:v>
                </c:pt>
                <c:pt idx="48">
                  <c:v>-6.539509916522788E-3</c:v>
                </c:pt>
                <c:pt idx="49">
                  <c:v>-6.1073077357918981E-3</c:v>
                </c:pt>
                <c:pt idx="50">
                  <c:v>-5.9056830667157459E-3</c:v>
                </c:pt>
                <c:pt idx="51">
                  <c:v>-5.755274617363448E-3</c:v>
                </c:pt>
                <c:pt idx="52">
                  <c:v>-5.78363516352346E-3</c:v>
                </c:pt>
                <c:pt idx="53">
                  <c:v>-6.0104150099061573E-3</c:v>
                </c:pt>
                <c:pt idx="54">
                  <c:v>-6.0252921023021344E-3</c:v>
                </c:pt>
                <c:pt idx="55">
                  <c:v>-5.9786748900636875E-3</c:v>
                </c:pt>
                <c:pt idx="56">
                  <c:v>-5.9044636329127972E-3</c:v>
                </c:pt>
                <c:pt idx="57">
                  <c:v>-5.8620273365701751E-3</c:v>
                </c:pt>
                <c:pt idx="58">
                  <c:v>-5.9015021508199211E-3</c:v>
                </c:pt>
                <c:pt idx="59">
                  <c:v>-5.592915716742251E-3</c:v>
                </c:pt>
                <c:pt idx="60">
                  <c:v>-5.4707981316183679E-3</c:v>
                </c:pt>
                <c:pt idx="61">
                  <c:v>-5.3234208462905434E-3</c:v>
                </c:pt>
                <c:pt idx="62">
                  <c:v>-5.0837498425623856E-3</c:v>
                </c:pt>
                <c:pt idx="63">
                  <c:v>-4.9568242041583043E-3</c:v>
                </c:pt>
                <c:pt idx="64">
                  <c:v>-4.6267757351487332E-3</c:v>
                </c:pt>
                <c:pt idx="65">
                  <c:v>-4.4141761618460415E-3</c:v>
                </c:pt>
                <c:pt idx="66">
                  <c:v>-4.1492802988797413E-3</c:v>
                </c:pt>
                <c:pt idx="67">
                  <c:v>-3.973333421597113E-3</c:v>
                </c:pt>
                <c:pt idx="68">
                  <c:v>-3.8490556965937207E-3</c:v>
                </c:pt>
                <c:pt idx="69">
                  <c:v>-3.6770806894121265E-3</c:v>
                </c:pt>
                <c:pt idx="70">
                  <c:v>-3.5958663981357298E-3</c:v>
                </c:pt>
                <c:pt idx="71">
                  <c:v>-3.6808086727525705E-3</c:v>
                </c:pt>
                <c:pt idx="72">
                  <c:v>-2.724946776069622E-3</c:v>
                </c:pt>
                <c:pt idx="73">
                  <c:v>-2.6608045580345098E-3</c:v>
                </c:pt>
                <c:pt idx="74">
                  <c:v>-2.52380988051465E-3</c:v>
                </c:pt>
                <c:pt idx="75">
                  <c:v>-2.4476823702448396E-3</c:v>
                </c:pt>
                <c:pt idx="76">
                  <c:v>-2.0880539212723083E-3</c:v>
                </c:pt>
                <c:pt idx="77">
                  <c:v>-1.9041284628218151E-3</c:v>
                </c:pt>
                <c:pt idx="78">
                  <c:v>-1.7495739385394911E-3</c:v>
                </c:pt>
                <c:pt idx="79">
                  <c:v>-1.5871105150208984E-3</c:v>
                </c:pt>
                <c:pt idx="80">
                  <c:v>-1.4532863653887059E-3</c:v>
                </c:pt>
                <c:pt idx="81">
                  <c:v>-1.2963974963978797E-3</c:v>
                </c:pt>
                <c:pt idx="82">
                  <c:v>-1.1878678879354272E-3</c:v>
                </c:pt>
                <c:pt idx="83">
                  <c:v>-1.1009396782680695E-3</c:v>
                </c:pt>
                <c:pt idx="84">
                  <c:v>-9.5154161692392945E-4</c:v>
                </c:pt>
                <c:pt idx="85">
                  <c:v>-5.0496056960798166E-3</c:v>
                </c:pt>
              </c:numCache>
            </c:numRef>
          </c:val>
          <c:extLst>
            <c:ext xmlns:c16="http://schemas.microsoft.com/office/drawing/2014/chart" uri="{C3380CC4-5D6E-409C-BE32-E72D297353CC}">
              <c16:uniqueId val="{00000000-964F-4CF7-BBD8-81A041562B3C}"/>
            </c:ext>
          </c:extLst>
        </c:ser>
        <c:ser>
          <c:idx val="6"/>
          <c:order val="5"/>
          <c:tx>
            <c:strRef>
              <c:f>Sheet1!$C$1</c:f>
              <c:strCache>
                <c:ptCount val="1"/>
                <c:pt idx="0">
                  <c:v>Female</c:v>
                </c:pt>
              </c:strCache>
            </c:strRef>
          </c:tx>
          <c:spPr>
            <a:solidFill>
              <a:srgbClr val="F84260"/>
            </a:solidFill>
            <a:ln>
              <a:solidFill>
                <a:srgbClr val="FC8168"/>
              </a:solidFill>
            </a:ln>
          </c:spPr>
          <c:invertIfNegative val="0"/>
          <c:cat>
            <c:strRef>
              <c:f>Sheet1!$A$2:$A$97</c:f>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f>Sheet1!$C$2:$C$97</c:f>
              <c:numCache>
                <c:formatCode>_(* #,##0.00_);_(* \(#,##0.00\);_(* "-"??_);_(@_)</c:formatCode>
                <c:ptCount val="96"/>
                <c:pt idx="0">
                  <c:v>6.6537882843419995E-3</c:v>
                </c:pt>
                <c:pt idx="1">
                  <c:v>6.796427198321223E-3</c:v>
                </c:pt>
                <c:pt idx="2">
                  <c:v>6.9723392346380522E-3</c:v>
                </c:pt>
                <c:pt idx="3">
                  <c:v>7.0691622785921948E-3</c:v>
                </c:pt>
                <c:pt idx="4">
                  <c:v>7.003278012267156E-3</c:v>
                </c:pt>
                <c:pt idx="5">
                  <c:v>6.9478111947158796E-3</c:v>
                </c:pt>
                <c:pt idx="6">
                  <c:v>6.8927973097199849E-3</c:v>
                </c:pt>
                <c:pt idx="7">
                  <c:v>7.0227541121485396E-3</c:v>
                </c:pt>
                <c:pt idx="8">
                  <c:v>7.0782906116314123E-3</c:v>
                </c:pt>
                <c:pt idx="9">
                  <c:v>7.0548426416489948E-3</c:v>
                </c:pt>
                <c:pt idx="10">
                  <c:v>7.1954259386461045E-3</c:v>
                </c:pt>
                <c:pt idx="11">
                  <c:v>7.1731974024666356E-3</c:v>
                </c:pt>
                <c:pt idx="12">
                  <c:v>7.1199952476922648E-3</c:v>
                </c:pt>
                <c:pt idx="13">
                  <c:v>7.1056756107490647E-3</c:v>
                </c:pt>
                <c:pt idx="14">
                  <c:v>7.0925754076088142E-3</c:v>
                </c:pt>
                <c:pt idx="15">
                  <c:v>7.0646329530383847E-3</c:v>
                </c:pt>
                <c:pt idx="16">
                  <c:v>6.9870072812392376E-3</c:v>
                </c:pt>
                <c:pt idx="17">
                  <c:v>7.0968956873678326E-3</c:v>
                </c:pt>
                <c:pt idx="18">
                  <c:v>6.8498383988903847E-3</c:v>
                </c:pt>
                <c:pt idx="19">
                  <c:v>6.6108293735123993E-3</c:v>
                </c:pt>
                <c:pt idx="20">
                  <c:v>6.5594041079937541E-3</c:v>
                </c:pt>
                <c:pt idx="21">
                  <c:v>6.5988092403119029E-3</c:v>
                </c:pt>
                <c:pt idx="22">
                  <c:v>6.708767328372096E-3</c:v>
                </c:pt>
                <c:pt idx="23">
                  <c:v>6.8386196079032553E-3</c:v>
                </c:pt>
                <c:pt idx="24">
                  <c:v>7.0384673877236809E-3</c:v>
                </c:pt>
                <c:pt idx="25">
                  <c:v>7.1305172193634244E-3</c:v>
                </c:pt>
                <c:pt idx="26">
                  <c:v>7.4067712371800485E-3</c:v>
                </c:pt>
                <c:pt idx="27">
                  <c:v>7.5137330021815673E-3</c:v>
                </c:pt>
                <c:pt idx="28">
                  <c:v>7.4981939314354186E-3</c:v>
                </c:pt>
                <c:pt idx="29">
                  <c:v>7.2330890226743267E-3</c:v>
                </c:pt>
                <c:pt idx="30">
                  <c:v>7.1118424616954069E-3</c:v>
                </c:pt>
                <c:pt idx="31">
                  <c:v>7.1188803367867115E-3</c:v>
                </c:pt>
                <c:pt idx="32">
                  <c:v>7.1337225882168896E-3</c:v>
                </c:pt>
                <c:pt idx="33">
                  <c:v>7.2190481134575147E-3</c:v>
                </c:pt>
                <c:pt idx="34">
                  <c:v>7.0287815992316873E-3</c:v>
                </c:pt>
                <c:pt idx="35">
                  <c:v>7.1341755207722712E-3</c:v>
                </c:pt>
                <c:pt idx="36">
                  <c:v>7.114769102822484E-3</c:v>
                </c:pt>
                <c:pt idx="37">
                  <c:v>7.0708346449505251E-3</c:v>
                </c:pt>
                <c:pt idx="38">
                  <c:v>7.1425373525639208E-3</c:v>
                </c:pt>
                <c:pt idx="39">
                  <c:v>6.6773059362560143E-3</c:v>
                </c:pt>
                <c:pt idx="40">
                  <c:v>6.5423668757182687E-3</c:v>
                </c:pt>
                <c:pt idx="41">
                  <c:v>6.5202428624361953E-3</c:v>
                </c:pt>
                <c:pt idx="42">
                  <c:v>6.3881259201281314E-3</c:v>
                </c:pt>
                <c:pt idx="43">
                  <c:v>6.5112538932601723E-3</c:v>
                </c:pt>
                <c:pt idx="44">
                  <c:v>6.3316835555344963E-3</c:v>
                </c:pt>
                <c:pt idx="45">
                  <c:v>6.3869761682567791E-3</c:v>
                </c:pt>
                <c:pt idx="46">
                  <c:v>6.521497137204943E-3</c:v>
                </c:pt>
                <c:pt idx="47">
                  <c:v>6.7149690202842364E-3</c:v>
                </c:pt>
                <c:pt idx="48">
                  <c:v>6.6204803210385956E-3</c:v>
                </c:pt>
                <c:pt idx="49">
                  <c:v>6.1890098005894746E-3</c:v>
                </c:pt>
                <c:pt idx="50">
                  <c:v>5.9498962523140938E-3</c:v>
                </c:pt>
                <c:pt idx="51">
                  <c:v>5.8248868670289318E-3</c:v>
                </c:pt>
                <c:pt idx="52">
                  <c:v>5.8448507404314952E-3</c:v>
                </c:pt>
                <c:pt idx="53">
                  <c:v>6.1234739439224202E-3</c:v>
                </c:pt>
                <c:pt idx="54">
                  <c:v>6.2009950928241719E-3</c:v>
                </c:pt>
                <c:pt idx="55">
                  <c:v>6.1831565183353195E-3</c:v>
                </c:pt>
                <c:pt idx="56">
                  <c:v>6.128700088792201E-3</c:v>
                </c:pt>
                <c:pt idx="57">
                  <c:v>6.115495362754555E-3</c:v>
                </c:pt>
                <c:pt idx="58">
                  <c:v>6.1327067998590331E-3</c:v>
                </c:pt>
                <c:pt idx="59">
                  <c:v>5.8794826604352439E-3</c:v>
                </c:pt>
                <c:pt idx="60">
                  <c:v>5.7869798962401197E-3</c:v>
                </c:pt>
                <c:pt idx="61">
                  <c:v>5.7193187406593552E-3</c:v>
                </c:pt>
                <c:pt idx="62">
                  <c:v>5.4879398867912496E-3</c:v>
                </c:pt>
                <c:pt idx="63">
                  <c:v>5.4031718170034016E-3</c:v>
                </c:pt>
                <c:pt idx="64">
                  <c:v>5.1476830148027069E-3</c:v>
                </c:pt>
                <c:pt idx="65">
                  <c:v>4.9337246438338721E-3</c:v>
                </c:pt>
                <c:pt idx="66">
                  <c:v>4.6565996018722838E-3</c:v>
                </c:pt>
                <c:pt idx="67">
                  <c:v>4.5064350392805758E-3</c:v>
                </c:pt>
                <c:pt idx="68">
                  <c:v>4.3790216273553147E-3</c:v>
                </c:pt>
                <c:pt idx="69">
                  <c:v>4.1921695277777442E-3</c:v>
                </c:pt>
                <c:pt idx="70">
                  <c:v>4.09464966450763E-3</c:v>
                </c:pt>
                <c:pt idx="71">
                  <c:v>4.1904623204536157E-3</c:v>
                </c:pt>
                <c:pt idx="72">
                  <c:v>3.1515395613069472E-3</c:v>
                </c:pt>
                <c:pt idx="73">
                  <c:v>3.120496260780448E-3</c:v>
                </c:pt>
                <c:pt idx="74">
                  <c:v>3.0097019895410906E-3</c:v>
                </c:pt>
                <c:pt idx="75">
                  <c:v>2.9295329272386495E-3</c:v>
                </c:pt>
                <c:pt idx="76">
                  <c:v>2.5501844916241447E-3</c:v>
                </c:pt>
                <c:pt idx="77">
                  <c:v>2.3815193761934118E-3</c:v>
                </c:pt>
                <c:pt idx="78">
                  <c:v>2.2073145472007111E-3</c:v>
                </c:pt>
                <c:pt idx="79">
                  <c:v>2.0111947507207291E-3</c:v>
                </c:pt>
                <c:pt idx="80">
                  <c:v>1.9115147475711057E-3</c:v>
                </c:pt>
                <c:pt idx="81">
                  <c:v>1.7450794539514793E-3</c:v>
                </c:pt>
                <c:pt idx="82">
                  <c:v>1.6362711177626385E-3</c:v>
                </c:pt>
                <c:pt idx="83">
                  <c:v>1.5630354076541072E-3</c:v>
                </c:pt>
                <c:pt idx="84">
                  <c:v>1.3683440907718649E-3</c:v>
                </c:pt>
                <c:pt idx="85">
                  <c:v>8.9041662652697071E-3</c:v>
                </c:pt>
              </c:numCache>
            </c:numRef>
          </c:val>
          <c:extLst>
            <c:ext xmlns:c16="http://schemas.microsoft.com/office/drawing/2014/chart" uri="{C3380CC4-5D6E-409C-BE32-E72D297353CC}">
              <c16:uniqueId val="{00000001-964F-4CF7-BBD8-81A041562B3C}"/>
            </c:ext>
          </c:extLst>
        </c:ser>
        <c:dLbls>
          <c:showLegendKey val="0"/>
          <c:showVal val="0"/>
          <c:showCatName val="0"/>
          <c:showSerName val="0"/>
          <c:showPercent val="0"/>
          <c:showBubbleSize val="0"/>
        </c:dLbls>
        <c:gapWidth val="0"/>
        <c:overlap val="100"/>
        <c:axId val="220211632"/>
        <c:axId val="220206536"/>
        <c:extLst>
          <c:ext xmlns:c15="http://schemas.microsoft.com/office/drawing/2012/chart" uri="{02D57815-91ED-43cb-92C2-25804820EDAC}">
            <c15:filteredBarSeries>
              <c15:ser>
                <c:idx val="4"/>
                <c:order val="1"/>
                <c:tx>
                  <c:strRef>
                    <c:extLst>
                      <c:ext uri="{02D57815-91ED-43cb-92C2-25804820EDAC}">
                        <c15:formulaRef>
                          <c15:sqref>Sheet1!#REF!</c15:sqref>
                        </c15:formulaRef>
                      </c:ext>
                    </c:extLst>
                    <c:strCache>
                      <c:ptCount val="1"/>
                      <c:pt idx="0">
                        <c:v>#REF!</c:v>
                      </c:pt>
                    </c:strCache>
                  </c:strRef>
                </c:tx>
                <c:spPr>
                  <a:solidFill>
                    <a:schemeClr val="accent1">
                      <a:lumMod val="40000"/>
                      <a:lumOff val="60000"/>
                    </a:schemeClr>
                  </a:solidFill>
                  <a:ln>
                    <a:solidFill>
                      <a:schemeClr val="accent1"/>
                    </a:solidFill>
                  </a:ln>
                </c:spPr>
                <c:invertIfNegative val="0"/>
                <c:cat>
                  <c:strRef>
                    <c:extLst>
                      <c:ext uri="{02D57815-91ED-43cb-92C2-25804820EDAC}">
                        <c15:formulaRef>
                          <c15:sqref>Sheet1!$A$2:$A$97</c15:sqref>
                        </c15:formulaRef>
                      </c:ext>
                    </c:extLst>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extLst>
                      <c:ext uri="{02D57815-91ED-43cb-92C2-25804820EDAC}">
                        <c15:formulaRef>
                          <c15:sqref>Sheet1!#REF!</c15:sqref>
                        </c15:formulaRef>
                      </c:ext>
                    </c:extLst>
                    <c:numCache>
                      <c:formatCode>General</c:formatCode>
                      <c:ptCount val="1"/>
                      <c:pt idx="0">
                        <c:v>1</c:v>
                      </c:pt>
                    </c:numCache>
                  </c:numRef>
                </c:val>
                <c:extLst>
                  <c:ext xmlns:c16="http://schemas.microsoft.com/office/drawing/2014/chart" uri="{C3380CC4-5D6E-409C-BE32-E72D297353CC}">
                    <c16:uniqueId val="{00000002-964F-4CF7-BBD8-81A041562B3C}"/>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Sheet1!#REF!</c15:sqref>
                        </c15:formulaRef>
                      </c:ext>
                    </c:extLst>
                    <c:strCache>
                      <c:ptCount val="1"/>
                      <c:pt idx="0">
                        <c:v>#REF!</c:v>
                      </c:pt>
                    </c:strCache>
                  </c:strRef>
                </c:tx>
                <c:spPr>
                  <a:solidFill>
                    <a:schemeClr val="accent1">
                      <a:lumMod val="60000"/>
                      <a:lumOff val="40000"/>
                    </a:schemeClr>
                  </a:solidFill>
                  <a:ln>
                    <a:solidFill>
                      <a:schemeClr val="accent1"/>
                    </a:solidFill>
                  </a:ln>
                </c:spPr>
                <c:invertIfNegative val="0"/>
                <c:cat>
                  <c:strRef>
                    <c:extLst xmlns:c15="http://schemas.microsoft.com/office/drawing/2012/chart">
                      <c:ext xmlns:c15="http://schemas.microsoft.com/office/drawing/2012/chart" uri="{02D57815-91ED-43cb-92C2-25804820EDAC}">
                        <c15:formulaRef>
                          <c15:sqref>Sheet1!$A$2:$A$97</c15:sqref>
                        </c15:formulaRef>
                      </c:ext>
                    </c:extLst>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3-964F-4CF7-BBD8-81A041562B3C}"/>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Sheet1!#REF!</c15:sqref>
                        </c15:formulaRef>
                      </c:ext>
                    </c:extLst>
                    <c:strCache>
                      <c:ptCount val="1"/>
                      <c:pt idx="0">
                        <c:v>#REF!</c:v>
                      </c:pt>
                    </c:strCache>
                  </c:strRef>
                </c:tx>
                <c:spPr>
                  <a:solidFill>
                    <a:schemeClr val="accent1">
                      <a:lumMod val="75000"/>
                    </a:schemeClr>
                  </a:solidFill>
                  <a:ln>
                    <a:solidFill>
                      <a:schemeClr val="accent1"/>
                    </a:solidFill>
                  </a:ln>
                </c:spPr>
                <c:invertIfNegative val="0"/>
                <c:cat>
                  <c:strRef>
                    <c:extLst xmlns:c15="http://schemas.microsoft.com/office/drawing/2012/chart">
                      <c:ext xmlns:c15="http://schemas.microsoft.com/office/drawing/2012/chart" uri="{02D57815-91ED-43cb-92C2-25804820EDAC}">
                        <c15:formulaRef>
                          <c15:sqref>Sheet1!$A$2:$A$97</c15:sqref>
                        </c15:formulaRef>
                      </c:ext>
                    </c:extLst>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4-964F-4CF7-BBD8-81A041562B3C}"/>
                  </c:ext>
                </c:extLst>
              </c15:ser>
            </c15:filteredBarSeries>
            <c15:filteredBarSeries>
              <c15:ser>
                <c:idx val="5"/>
                <c:order val="4"/>
                <c:tx>
                  <c:strRef>
                    <c:extLst xmlns:c15="http://schemas.microsoft.com/office/drawing/2012/chart">
                      <c:ext xmlns:c15="http://schemas.microsoft.com/office/drawing/2012/chart" uri="{02D57815-91ED-43cb-92C2-25804820EDAC}">
                        <c15:formulaRef>
                          <c15:sqref>Sheet1!#REF!</c15:sqref>
                        </c15:formulaRef>
                      </c:ext>
                    </c:extLst>
                    <c:strCache>
                      <c:ptCount val="1"/>
                      <c:pt idx="0">
                        <c:v>#REF!</c:v>
                      </c:pt>
                    </c:strCache>
                  </c:strRef>
                </c:tx>
                <c:spPr>
                  <a:solidFill>
                    <a:schemeClr val="tx2">
                      <a:lumMod val="50000"/>
                    </a:schemeClr>
                  </a:solidFill>
                  <a:ln>
                    <a:solidFill>
                      <a:schemeClr val="tx2">
                        <a:lumMod val="75000"/>
                      </a:schemeClr>
                    </a:solidFill>
                  </a:ln>
                </c:spPr>
                <c:invertIfNegative val="0"/>
                <c:cat>
                  <c:strRef>
                    <c:extLst xmlns:c15="http://schemas.microsoft.com/office/drawing/2012/chart">
                      <c:ext xmlns:c15="http://schemas.microsoft.com/office/drawing/2012/chart" uri="{02D57815-91ED-43cb-92C2-25804820EDAC}">
                        <c15:formulaRef>
                          <c15:sqref>Sheet1!$A$2:$A$97</c15:sqref>
                        </c15:formulaRef>
                      </c:ext>
                    </c:extLst>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5-964F-4CF7-BBD8-81A041562B3C}"/>
                  </c:ext>
                </c:extLst>
              </c15:ser>
            </c15:filteredBarSeries>
            <c15:filteredBarSeries>
              <c15:ser>
                <c:idx val="7"/>
                <c:order val="6"/>
                <c:tx>
                  <c:strRef>
                    <c:extLst xmlns:c15="http://schemas.microsoft.com/office/drawing/2012/chart">
                      <c:ext xmlns:c15="http://schemas.microsoft.com/office/drawing/2012/chart" uri="{02D57815-91ED-43cb-92C2-25804820EDAC}">
                        <c15:formulaRef>
                          <c15:sqref>Sheet1!#REF!</c15:sqref>
                        </c15:formulaRef>
                      </c:ext>
                    </c:extLst>
                    <c:strCache>
                      <c:ptCount val="1"/>
                      <c:pt idx="0">
                        <c:v>#REF!</c:v>
                      </c:pt>
                    </c:strCache>
                  </c:strRef>
                </c:tx>
                <c:spPr>
                  <a:solidFill>
                    <a:srgbClr val="FF7C80"/>
                  </a:solidFill>
                  <a:ln>
                    <a:solidFill>
                      <a:schemeClr val="bg1">
                        <a:lumMod val="85000"/>
                      </a:schemeClr>
                    </a:solidFill>
                  </a:ln>
                </c:spPr>
                <c:invertIfNegative val="0"/>
                <c:dPt>
                  <c:idx val="24"/>
                  <c:invertIfNegative val="0"/>
                  <c:bubble3D val="0"/>
                  <c:extLst xmlns:c15="http://schemas.microsoft.com/office/drawing/2012/chart">
                    <c:ext xmlns:c16="http://schemas.microsoft.com/office/drawing/2014/chart" uri="{C3380CC4-5D6E-409C-BE32-E72D297353CC}">
                      <c16:uniqueId val="{00000006-964F-4CF7-BBD8-81A041562B3C}"/>
                    </c:ext>
                  </c:extLst>
                </c:dPt>
                <c:cat>
                  <c:strRef>
                    <c:extLst xmlns:c15="http://schemas.microsoft.com/office/drawing/2012/chart">
                      <c:ext xmlns:c15="http://schemas.microsoft.com/office/drawing/2012/chart" uri="{02D57815-91ED-43cb-92C2-25804820EDAC}">
                        <c15:formulaRef>
                          <c15:sqref>Sheet1!$A$2:$A$97</c15:sqref>
                        </c15:formulaRef>
                      </c:ext>
                    </c:extLst>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7-964F-4CF7-BBD8-81A041562B3C}"/>
                  </c:ext>
                </c:extLst>
              </c15:ser>
            </c15:filteredBarSeries>
            <c15:filteredBarSeries>
              <c15:ser>
                <c:idx val="8"/>
                <c:order val="7"/>
                <c:tx>
                  <c:strRef>
                    <c:extLst xmlns:c15="http://schemas.microsoft.com/office/drawing/2012/chart">
                      <c:ext xmlns:c15="http://schemas.microsoft.com/office/drawing/2012/chart" uri="{02D57815-91ED-43cb-92C2-25804820EDAC}">
                        <c15:formulaRef>
                          <c15:sqref>Sheet1!#REF!</c15:sqref>
                        </c15:formulaRef>
                      </c:ext>
                    </c:extLst>
                    <c:strCache>
                      <c:ptCount val="1"/>
                      <c:pt idx="0">
                        <c:v>#REF!</c:v>
                      </c:pt>
                    </c:strCache>
                  </c:strRef>
                </c:tx>
                <c:spPr>
                  <a:solidFill>
                    <a:srgbClr val="F85A74"/>
                  </a:solidFill>
                  <a:ln>
                    <a:solidFill>
                      <a:srgbClr val="FC8168"/>
                    </a:solidFill>
                  </a:ln>
                </c:spPr>
                <c:invertIfNegative val="0"/>
                <c:cat>
                  <c:strRef>
                    <c:extLst xmlns:c15="http://schemas.microsoft.com/office/drawing/2012/chart">
                      <c:ext xmlns:c15="http://schemas.microsoft.com/office/drawing/2012/chart" uri="{02D57815-91ED-43cb-92C2-25804820EDAC}">
                        <c15:formulaRef>
                          <c15:sqref>Sheet1!$A$2:$A$97</c15:sqref>
                        </c15:formulaRef>
                      </c:ext>
                    </c:extLst>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8-964F-4CF7-BBD8-81A041562B3C}"/>
                  </c:ext>
                </c:extLst>
              </c15:ser>
            </c15:filteredBarSeries>
            <c15:filteredBarSeries>
              <c15:ser>
                <c:idx val="1"/>
                <c:order val="8"/>
                <c:tx>
                  <c:strRef>
                    <c:extLst xmlns:c15="http://schemas.microsoft.com/office/drawing/2012/chart">
                      <c:ext xmlns:c15="http://schemas.microsoft.com/office/drawing/2012/chart" uri="{02D57815-91ED-43cb-92C2-25804820EDAC}">
                        <c15:formulaRef>
                          <c15:sqref>Sheet1!#REF!</c15:sqref>
                        </c15:formulaRef>
                      </c:ext>
                    </c:extLst>
                    <c:strCache>
                      <c:ptCount val="1"/>
                      <c:pt idx="0">
                        <c:v>#REF!</c:v>
                      </c:pt>
                    </c:strCache>
                  </c:strRef>
                </c:tx>
                <c:invertIfNegative val="0"/>
                <c:cat>
                  <c:strRef>
                    <c:extLst xmlns:c15="http://schemas.microsoft.com/office/drawing/2012/chart">
                      <c:ext xmlns:c15="http://schemas.microsoft.com/office/drawing/2012/chart" uri="{02D57815-91ED-43cb-92C2-25804820EDAC}">
                        <c15:formulaRef>
                          <c15:sqref>Sheet1!$A$2:$A$97</c15:sqref>
                        </c15:formulaRef>
                      </c:ext>
                    </c:extLst>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9-964F-4CF7-BBD8-81A041562B3C}"/>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Sheet1!#REF!</c15:sqref>
                        </c15:formulaRef>
                      </c:ext>
                    </c:extLst>
                    <c:strCache>
                      <c:ptCount val="1"/>
                      <c:pt idx="0">
                        <c:v>#REF!</c:v>
                      </c:pt>
                    </c:strCache>
                  </c:strRef>
                </c:tx>
                <c:spPr>
                  <a:solidFill>
                    <a:schemeClr val="accent2">
                      <a:lumMod val="50000"/>
                    </a:schemeClr>
                  </a:solidFill>
                  <a:ln>
                    <a:solidFill>
                      <a:schemeClr val="tx2">
                        <a:lumMod val="75000"/>
                      </a:schemeClr>
                    </a:solidFill>
                  </a:ln>
                </c:spPr>
                <c:invertIfNegative val="0"/>
                <c:cat>
                  <c:strRef>
                    <c:extLst xmlns:c15="http://schemas.microsoft.com/office/drawing/2012/chart">
                      <c:ext xmlns:c15="http://schemas.microsoft.com/office/drawing/2012/chart" uri="{02D57815-91ED-43cb-92C2-25804820EDAC}">
                        <c15:formulaRef>
                          <c15:sqref>Sheet1!$A$2:$A$97</c15:sqref>
                        </c15:formulaRef>
                      </c:ext>
                    </c:extLst>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A-964F-4CF7-BBD8-81A041562B3C}"/>
                  </c:ext>
                </c:extLst>
              </c15:ser>
            </c15:filteredBarSeries>
          </c:ext>
        </c:extLst>
      </c:barChart>
      <c:catAx>
        <c:axId val="220211632"/>
        <c:scaling>
          <c:orientation val="minMax"/>
        </c:scaling>
        <c:delete val="0"/>
        <c:axPos val="l"/>
        <c:numFmt formatCode="General" sourceLinked="0"/>
        <c:majorTickMark val="out"/>
        <c:minorTickMark val="none"/>
        <c:tickLblPos val="low"/>
        <c:txPr>
          <a:bodyPr/>
          <a:lstStyle/>
          <a:p>
            <a:pPr>
              <a:defRPr sz="1050" baseline="0"/>
            </a:pPr>
            <a:endParaRPr lang="en-US"/>
          </a:p>
        </c:txPr>
        <c:crossAx val="220206536"/>
        <c:crosses val="autoZero"/>
        <c:auto val="1"/>
        <c:lblAlgn val="ctr"/>
        <c:lblOffset val="100"/>
        <c:tickLblSkip val="5"/>
        <c:noMultiLvlLbl val="0"/>
      </c:catAx>
      <c:valAx>
        <c:axId val="220206536"/>
        <c:scaling>
          <c:orientation val="minMax"/>
        </c:scaling>
        <c:delete val="0"/>
        <c:axPos val="b"/>
        <c:majorGridlines/>
        <c:numFmt formatCode="#,##0.00;[Red]#,##0.00" sourceLinked="1"/>
        <c:majorTickMark val="out"/>
        <c:minorTickMark val="none"/>
        <c:tickLblPos val="nextTo"/>
        <c:txPr>
          <a:bodyPr/>
          <a:lstStyle/>
          <a:p>
            <a:pPr>
              <a:defRPr sz="1400"/>
            </a:pPr>
            <a:endParaRPr lang="en-US"/>
          </a:p>
        </c:txPr>
        <c:crossAx val="220211632"/>
        <c:crosses val="autoZero"/>
        <c:crossBetween val="between"/>
      </c:valAx>
    </c:plotArea>
    <c:legend>
      <c:legendPos val="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323199183435405"/>
          <c:y val="3.6443293946503759E-2"/>
          <c:w val="0.86169169825993985"/>
          <c:h val="0.65243242156420633"/>
        </c:manualLayout>
      </c:layout>
      <c:barChart>
        <c:barDir val="col"/>
        <c:grouping val="clustered"/>
        <c:varyColors val="0"/>
        <c:ser>
          <c:idx val="0"/>
          <c:order val="0"/>
          <c:tx>
            <c:strRef>
              <c:f>Sheet1!$B$1</c:f>
              <c:strCache>
                <c:ptCount val="1"/>
                <c:pt idx="0">
                  <c:v>White (non-Hispanic) </c:v>
                </c:pt>
              </c:strCache>
            </c:strRef>
          </c:tx>
          <c:spPr>
            <a:solidFill>
              <a:srgbClr val="C00000"/>
            </a:solidFill>
          </c:spPr>
          <c:invertIfNegative val="0"/>
          <c:cat>
            <c:strRef>
              <c:f>Sheet1!$A$2:$A$97</c:f>
              <c:strCache>
                <c:ptCount val="9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 years</c:v>
                </c:pt>
              </c:strCache>
            </c:strRef>
          </c:cat>
          <c:val>
            <c:numRef>
              <c:f>Sheet1!$B$2:$B$97</c:f>
              <c:numCache>
                <c:formatCode>#,##0</c:formatCode>
                <c:ptCount val="96"/>
                <c:pt idx="0">
                  <c:v>113635</c:v>
                </c:pt>
                <c:pt idx="1">
                  <c:v>114868</c:v>
                </c:pt>
                <c:pt idx="2">
                  <c:v>118949</c:v>
                </c:pt>
                <c:pt idx="3">
                  <c:v>124659</c:v>
                </c:pt>
                <c:pt idx="4">
                  <c:v>129591</c:v>
                </c:pt>
                <c:pt idx="5">
                  <c:v>130967</c:v>
                </c:pt>
                <c:pt idx="6">
                  <c:v>130176</c:v>
                </c:pt>
                <c:pt idx="7">
                  <c:v>128867</c:v>
                </c:pt>
                <c:pt idx="8">
                  <c:v>129351</c:v>
                </c:pt>
                <c:pt idx="9">
                  <c:v>124243</c:v>
                </c:pt>
                <c:pt idx="10">
                  <c:v>127691</c:v>
                </c:pt>
                <c:pt idx="11">
                  <c:v>129710</c:v>
                </c:pt>
                <c:pt idx="12">
                  <c:v>130556</c:v>
                </c:pt>
                <c:pt idx="13">
                  <c:v>130185</c:v>
                </c:pt>
                <c:pt idx="14">
                  <c:v>130267</c:v>
                </c:pt>
                <c:pt idx="15">
                  <c:v>131265</c:v>
                </c:pt>
                <c:pt idx="16">
                  <c:v>132487</c:v>
                </c:pt>
                <c:pt idx="17">
                  <c:v>134003</c:v>
                </c:pt>
                <c:pt idx="18">
                  <c:v>140273</c:v>
                </c:pt>
                <c:pt idx="19">
                  <c:v>144676</c:v>
                </c:pt>
                <c:pt idx="20">
                  <c:v>141280</c:v>
                </c:pt>
                <c:pt idx="21">
                  <c:v>142450</c:v>
                </c:pt>
                <c:pt idx="22">
                  <c:v>145282</c:v>
                </c:pt>
                <c:pt idx="23">
                  <c:v>147066</c:v>
                </c:pt>
                <c:pt idx="24">
                  <c:v>151247</c:v>
                </c:pt>
                <c:pt idx="25">
                  <c:v>154633</c:v>
                </c:pt>
                <c:pt idx="26">
                  <c:v>157318</c:v>
                </c:pt>
                <c:pt idx="27">
                  <c:v>159663</c:v>
                </c:pt>
                <c:pt idx="28">
                  <c:v>159929</c:v>
                </c:pt>
                <c:pt idx="29">
                  <c:v>159956</c:v>
                </c:pt>
                <c:pt idx="30">
                  <c:v>156883</c:v>
                </c:pt>
                <c:pt idx="31">
                  <c:v>155596</c:v>
                </c:pt>
                <c:pt idx="32">
                  <c:v>157228</c:v>
                </c:pt>
                <c:pt idx="33">
                  <c:v>159606</c:v>
                </c:pt>
                <c:pt idx="34">
                  <c:v>160853</c:v>
                </c:pt>
                <c:pt idx="35">
                  <c:v>157553</c:v>
                </c:pt>
                <c:pt idx="36">
                  <c:v>159210</c:v>
                </c:pt>
                <c:pt idx="37">
                  <c:v>158481</c:v>
                </c:pt>
                <c:pt idx="38">
                  <c:v>158033</c:v>
                </c:pt>
                <c:pt idx="39">
                  <c:v>156963</c:v>
                </c:pt>
                <c:pt idx="40">
                  <c:v>148686</c:v>
                </c:pt>
                <c:pt idx="41">
                  <c:v>145608</c:v>
                </c:pt>
                <c:pt idx="42">
                  <c:v>142569</c:v>
                </c:pt>
                <c:pt idx="43">
                  <c:v>140199</c:v>
                </c:pt>
                <c:pt idx="44">
                  <c:v>142590</c:v>
                </c:pt>
                <c:pt idx="45">
                  <c:v>140061</c:v>
                </c:pt>
                <c:pt idx="46">
                  <c:v>142693</c:v>
                </c:pt>
                <c:pt idx="47">
                  <c:v>152223</c:v>
                </c:pt>
                <c:pt idx="48">
                  <c:v>163788</c:v>
                </c:pt>
                <c:pt idx="49">
                  <c:v>164937</c:v>
                </c:pt>
                <c:pt idx="50">
                  <c:v>156470</c:v>
                </c:pt>
                <c:pt idx="51">
                  <c:v>150094</c:v>
                </c:pt>
                <c:pt idx="52">
                  <c:v>149061</c:v>
                </c:pt>
                <c:pt idx="53">
                  <c:v>150944</c:v>
                </c:pt>
                <c:pt idx="54">
                  <c:v>162585</c:v>
                </c:pt>
                <c:pt idx="55">
                  <c:v>170486</c:v>
                </c:pt>
                <c:pt idx="56">
                  <c:v>175356</c:v>
                </c:pt>
                <c:pt idx="57">
                  <c:v>177270</c:v>
                </c:pt>
                <c:pt idx="58">
                  <c:v>179759</c:v>
                </c:pt>
                <c:pt idx="59">
                  <c:v>182152</c:v>
                </c:pt>
                <c:pt idx="60">
                  <c:v>177566</c:v>
                </c:pt>
                <c:pt idx="61">
                  <c:v>177813</c:v>
                </c:pt>
                <c:pt idx="62">
                  <c:v>174460</c:v>
                </c:pt>
                <c:pt idx="63">
                  <c:v>169493</c:v>
                </c:pt>
                <c:pt idx="64">
                  <c:v>167789</c:v>
                </c:pt>
                <c:pt idx="65">
                  <c:v>161481</c:v>
                </c:pt>
                <c:pt idx="66">
                  <c:v>156487</c:v>
                </c:pt>
                <c:pt idx="67">
                  <c:v>150153</c:v>
                </c:pt>
                <c:pt idx="68">
                  <c:v>141289</c:v>
                </c:pt>
                <c:pt idx="69">
                  <c:v>138740</c:v>
                </c:pt>
                <c:pt idx="70">
                  <c:v>135151</c:v>
                </c:pt>
                <c:pt idx="71">
                  <c:v>137423</c:v>
                </c:pt>
                <c:pt idx="72">
                  <c:v>137296</c:v>
                </c:pt>
                <c:pt idx="73">
                  <c:v>108912</c:v>
                </c:pt>
                <c:pt idx="74">
                  <c:v>101546</c:v>
                </c:pt>
                <c:pt idx="75">
                  <c:v>101357</c:v>
                </c:pt>
                <c:pt idx="76">
                  <c:v>96933</c:v>
                </c:pt>
                <c:pt idx="77">
                  <c:v>86570</c:v>
                </c:pt>
                <c:pt idx="78">
                  <c:v>78066</c:v>
                </c:pt>
                <c:pt idx="79">
                  <c:v>70761</c:v>
                </c:pt>
                <c:pt idx="80">
                  <c:v>65416</c:v>
                </c:pt>
                <c:pt idx="81">
                  <c:v>60630</c:v>
                </c:pt>
                <c:pt idx="82">
                  <c:v>54624</c:v>
                </c:pt>
                <c:pt idx="83">
                  <c:v>50682</c:v>
                </c:pt>
                <c:pt idx="84">
                  <c:v>47274</c:v>
                </c:pt>
                <c:pt idx="85">
                  <c:v>41568</c:v>
                </c:pt>
                <c:pt idx="86">
                  <c:v>37452</c:v>
                </c:pt>
                <c:pt idx="87">
                  <c:v>33866</c:v>
                </c:pt>
                <c:pt idx="88">
                  <c:v>30512</c:v>
                </c:pt>
                <c:pt idx="89">
                  <c:v>26882</c:v>
                </c:pt>
                <c:pt idx="90">
                  <c:v>22603</c:v>
                </c:pt>
                <c:pt idx="91">
                  <c:v>18725</c:v>
                </c:pt>
                <c:pt idx="92">
                  <c:v>15523</c:v>
                </c:pt>
                <c:pt idx="93">
                  <c:v>12628</c:v>
                </c:pt>
                <c:pt idx="94">
                  <c:v>9947</c:v>
                </c:pt>
                <c:pt idx="95">
                  <c:v>23314</c:v>
                </c:pt>
              </c:numCache>
            </c:numRef>
          </c:val>
          <c:extLst>
            <c:ext xmlns:c16="http://schemas.microsoft.com/office/drawing/2014/chart" uri="{C3380CC4-5D6E-409C-BE32-E72D297353CC}">
              <c16:uniqueId val="{00000000-5F50-4196-A476-54EC04991C03}"/>
            </c:ext>
          </c:extLst>
        </c:ser>
        <c:ser>
          <c:idx val="1"/>
          <c:order val="1"/>
          <c:tx>
            <c:strRef>
              <c:f>Sheet1!$C$1</c:f>
              <c:strCache>
                <c:ptCount val="1"/>
                <c:pt idx="0">
                  <c:v>Hispanic</c:v>
                </c:pt>
              </c:strCache>
            </c:strRef>
          </c:tx>
          <c:spPr>
            <a:solidFill>
              <a:srgbClr val="0000FF"/>
            </a:solidFill>
          </c:spPr>
          <c:invertIfNegative val="0"/>
          <c:cat>
            <c:strRef>
              <c:f>Sheet1!$A$2:$A$97</c:f>
              <c:strCache>
                <c:ptCount val="9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 years</c:v>
                </c:pt>
              </c:strCache>
            </c:strRef>
          </c:cat>
          <c:val>
            <c:numRef>
              <c:f>Sheet1!$C$2:$C$97</c:f>
              <c:numCache>
                <c:formatCode>#,##0</c:formatCode>
                <c:ptCount val="96"/>
                <c:pt idx="0">
                  <c:v>194300</c:v>
                </c:pt>
                <c:pt idx="1">
                  <c:v>194939</c:v>
                </c:pt>
                <c:pt idx="2">
                  <c:v>199256</c:v>
                </c:pt>
                <c:pt idx="3">
                  <c:v>204093</c:v>
                </c:pt>
                <c:pt idx="4">
                  <c:v>208032</c:v>
                </c:pt>
                <c:pt idx="5">
                  <c:v>207627</c:v>
                </c:pt>
                <c:pt idx="6">
                  <c:v>205689</c:v>
                </c:pt>
                <c:pt idx="7">
                  <c:v>204034</c:v>
                </c:pt>
                <c:pt idx="8">
                  <c:v>206213</c:v>
                </c:pt>
                <c:pt idx="9">
                  <c:v>199564</c:v>
                </c:pt>
                <c:pt idx="10">
                  <c:v>202120</c:v>
                </c:pt>
                <c:pt idx="11">
                  <c:v>205094</c:v>
                </c:pt>
                <c:pt idx="12">
                  <c:v>205376</c:v>
                </c:pt>
                <c:pt idx="13">
                  <c:v>202369</c:v>
                </c:pt>
                <c:pt idx="14">
                  <c:v>200886</c:v>
                </c:pt>
                <c:pt idx="15">
                  <c:v>198413</c:v>
                </c:pt>
                <c:pt idx="16">
                  <c:v>196202</c:v>
                </c:pt>
                <c:pt idx="17">
                  <c:v>195477</c:v>
                </c:pt>
                <c:pt idx="18">
                  <c:v>198352</c:v>
                </c:pt>
                <c:pt idx="19">
                  <c:v>198474</c:v>
                </c:pt>
                <c:pt idx="20">
                  <c:v>189743</c:v>
                </c:pt>
                <c:pt idx="21">
                  <c:v>186278</c:v>
                </c:pt>
                <c:pt idx="22">
                  <c:v>183916</c:v>
                </c:pt>
                <c:pt idx="23">
                  <c:v>183291</c:v>
                </c:pt>
                <c:pt idx="24">
                  <c:v>182897</c:v>
                </c:pt>
                <c:pt idx="25">
                  <c:v>183626</c:v>
                </c:pt>
                <c:pt idx="26">
                  <c:v>184173</c:v>
                </c:pt>
                <c:pt idx="27">
                  <c:v>184003</c:v>
                </c:pt>
                <c:pt idx="28">
                  <c:v>180096</c:v>
                </c:pt>
                <c:pt idx="29">
                  <c:v>175189</c:v>
                </c:pt>
                <c:pt idx="30">
                  <c:v>168325</c:v>
                </c:pt>
                <c:pt idx="31">
                  <c:v>165898</c:v>
                </c:pt>
                <c:pt idx="32">
                  <c:v>165369</c:v>
                </c:pt>
                <c:pt idx="33">
                  <c:v>165210</c:v>
                </c:pt>
                <c:pt idx="34">
                  <c:v>164603</c:v>
                </c:pt>
                <c:pt idx="35">
                  <c:v>162038</c:v>
                </c:pt>
                <c:pt idx="36">
                  <c:v>164636</c:v>
                </c:pt>
                <c:pt idx="37">
                  <c:v>164102</c:v>
                </c:pt>
                <c:pt idx="38">
                  <c:v>163867</c:v>
                </c:pt>
                <c:pt idx="39">
                  <c:v>163861</c:v>
                </c:pt>
                <c:pt idx="40">
                  <c:v>154148</c:v>
                </c:pt>
                <c:pt idx="41">
                  <c:v>152535</c:v>
                </c:pt>
                <c:pt idx="42">
                  <c:v>152024</c:v>
                </c:pt>
                <c:pt idx="43">
                  <c:v>151868</c:v>
                </c:pt>
                <c:pt idx="44">
                  <c:v>152202</c:v>
                </c:pt>
                <c:pt idx="45">
                  <c:v>147141</c:v>
                </c:pt>
                <c:pt idx="46">
                  <c:v>145284</c:v>
                </c:pt>
                <c:pt idx="47">
                  <c:v>143584</c:v>
                </c:pt>
                <c:pt idx="48">
                  <c:v>140379</c:v>
                </c:pt>
                <c:pt idx="49">
                  <c:v>138335</c:v>
                </c:pt>
                <c:pt idx="50">
                  <c:v>129658</c:v>
                </c:pt>
                <c:pt idx="51">
                  <c:v>124829</c:v>
                </c:pt>
                <c:pt idx="52">
                  <c:v>120616</c:v>
                </c:pt>
                <c:pt idx="53">
                  <c:v>118854</c:v>
                </c:pt>
                <c:pt idx="54">
                  <c:v>119021</c:v>
                </c:pt>
                <c:pt idx="55">
                  <c:v>114282</c:v>
                </c:pt>
                <c:pt idx="56">
                  <c:v>111013</c:v>
                </c:pt>
                <c:pt idx="57">
                  <c:v>106450</c:v>
                </c:pt>
                <c:pt idx="58">
                  <c:v>103442</c:v>
                </c:pt>
                <c:pt idx="59">
                  <c:v>101365</c:v>
                </c:pt>
                <c:pt idx="60">
                  <c:v>94050</c:v>
                </c:pt>
                <c:pt idx="61">
                  <c:v>90223</c:v>
                </c:pt>
                <c:pt idx="62">
                  <c:v>86175</c:v>
                </c:pt>
                <c:pt idx="63">
                  <c:v>82403</c:v>
                </c:pt>
                <c:pt idx="64">
                  <c:v>78415</c:v>
                </c:pt>
                <c:pt idx="65">
                  <c:v>72430</c:v>
                </c:pt>
                <c:pt idx="66">
                  <c:v>67934</c:v>
                </c:pt>
                <c:pt idx="67">
                  <c:v>62640</c:v>
                </c:pt>
                <c:pt idx="68">
                  <c:v>60179</c:v>
                </c:pt>
                <c:pt idx="69">
                  <c:v>57593</c:v>
                </c:pt>
                <c:pt idx="70">
                  <c:v>53468</c:v>
                </c:pt>
                <c:pt idx="71">
                  <c:v>50503</c:v>
                </c:pt>
                <c:pt idx="72">
                  <c:v>47190</c:v>
                </c:pt>
                <c:pt idx="73">
                  <c:v>41686</c:v>
                </c:pt>
                <c:pt idx="74">
                  <c:v>38471</c:v>
                </c:pt>
                <c:pt idx="75">
                  <c:v>35027</c:v>
                </c:pt>
                <c:pt idx="76">
                  <c:v>31794</c:v>
                </c:pt>
                <c:pt idx="77">
                  <c:v>28384</c:v>
                </c:pt>
                <c:pt idx="78">
                  <c:v>26131</c:v>
                </c:pt>
                <c:pt idx="79">
                  <c:v>24281</c:v>
                </c:pt>
                <c:pt idx="80">
                  <c:v>21936</c:v>
                </c:pt>
                <c:pt idx="81">
                  <c:v>20478</c:v>
                </c:pt>
                <c:pt idx="82">
                  <c:v>18731</c:v>
                </c:pt>
                <c:pt idx="83">
                  <c:v>17330</c:v>
                </c:pt>
                <c:pt idx="84">
                  <c:v>16025</c:v>
                </c:pt>
                <c:pt idx="85">
                  <c:v>13850</c:v>
                </c:pt>
                <c:pt idx="86">
                  <c:v>11983</c:v>
                </c:pt>
                <c:pt idx="87">
                  <c:v>10877</c:v>
                </c:pt>
                <c:pt idx="88">
                  <c:v>9741</c:v>
                </c:pt>
                <c:pt idx="89">
                  <c:v>8748</c:v>
                </c:pt>
                <c:pt idx="90">
                  <c:v>7237</c:v>
                </c:pt>
                <c:pt idx="91">
                  <c:v>6025</c:v>
                </c:pt>
                <c:pt idx="92">
                  <c:v>4987</c:v>
                </c:pt>
                <c:pt idx="93">
                  <c:v>3979</c:v>
                </c:pt>
                <c:pt idx="94">
                  <c:v>3206</c:v>
                </c:pt>
                <c:pt idx="95">
                  <c:v>8127</c:v>
                </c:pt>
              </c:numCache>
            </c:numRef>
          </c:val>
          <c:extLst>
            <c:ext xmlns:c16="http://schemas.microsoft.com/office/drawing/2014/chart" uri="{C3380CC4-5D6E-409C-BE32-E72D297353CC}">
              <c16:uniqueId val="{00000001-5F50-4196-A476-54EC04991C03}"/>
            </c:ext>
          </c:extLst>
        </c:ser>
        <c:dLbls>
          <c:showLegendKey val="0"/>
          <c:showVal val="0"/>
          <c:showCatName val="0"/>
          <c:showSerName val="0"/>
          <c:showPercent val="0"/>
          <c:showBubbleSize val="0"/>
        </c:dLbls>
        <c:gapWidth val="0"/>
        <c:axId val="220208104"/>
        <c:axId val="220212416"/>
      </c:barChart>
      <c:catAx>
        <c:axId val="220208104"/>
        <c:scaling>
          <c:orientation val="minMax"/>
        </c:scaling>
        <c:delete val="0"/>
        <c:axPos val="b"/>
        <c:title>
          <c:tx>
            <c:rich>
              <a:bodyPr/>
              <a:lstStyle/>
              <a:p>
                <a:pPr>
                  <a:defRPr/>
                </a:pPr>
                <a:r>
                  <a:rPr lang="en-US"/>
                  <a:t>Age</a:t>
                </a:r>
              </a:p>
            </c:rich>
          </c:tx>
          <c:layout>
            <c:manualLayout>
              <c:xMode val="edge"/>
              <c:yMode val="edge"/>
              <c:x val="0.51545126712102163"/>
              <c:y val="0.79804221970404354"/>
            </c:manualLayout>
          </c:layout>
          <c:overlay val="0"/>
        </c:title>
        <c:numFmt formatCode="General" sourceLinked="0"/>
        <c:majorTickMark val="out"/>
        <c:minorTickMark val="none"/>
        <c:tickLblPos val="nextTo"/>
        <c:txPr>
          <a:bodyPr rot="-3900000"/>
          <a:lstStyle/>
          <a:p>
            <a:pPr>
              <a:defRPr sz="1200"/>
            </a:pPr>
            <a:endParaRPr lang="en-US"/>
          </a:p>
        </c:txPr>
        <c:crossAx val="220212416"/>
        <c:crosses val="autoZero"/>
        <c:auto val="1"/>
        <c:lblAlgn val="ctr"/>
        <c:lblOffset val="100"/>
        <c:tickLblSkip val="5"/>
        <c:noMultiLvlLbl val="0"/>
      </c:catAx>
      <c:valAx>
        <c:axId val="220212416"/>
        <c:scaling>
          <c:orientation val="minMax"/>
          <c:max val="250000"/>
        </c:scaling>
        <c:delete val="0"/>
        <c:axPos val="l"/>
        <c:majorGridlines/>
        <c:title>
          <c:tx>
            <c:rich>
              <a:bodyPr rot="-5400000" vert="horz"/>
              <a:lstStyle/>
              <a:p>
                <a:pPr>
                  <a:defRPr/>
                </a:pPr>
                <a:r>
                  <a:rPr lang="en-US"/>
                  <a:t>Population</a:t>
                </a:r>
              </a:p>
            </c:rich>
          </c:tx>
          <c:layout>
            <c:manualLayout>
              <c:xMode val="edge"/>
              <c:yMode val="edge"/>
              <c:x val="8.771929824561403E-3"/>
              <c:y val="0.24871231384564382"/>
            </c:manualLayout>
          </c:layout>
          <c:overlay val="0"/>
        </c:title>
        <c:numFmt formatCode="#,##0" sourceLinked="1"/>
        <c:majorTickMark val="out"/>
        <c:minorTickMark val="none"/>
        <c:tickLblPos val="nextTo"/>
        <c:txPr>
          <a:bodyPr/>
          <a:lstStyle/>
          <a:p>
            <a:pPr>
              <a:defRPr sz="1400"/>
            </a:pPr>
            <a:endParaRPr lang="en-US"/>
          </a:p>
        </c:txPr>
        <c:crossAx val="220208104"/>
        <c:crosses val="autoZero"/>
        <c:crossBetween val="midCat"/>
      </c:valAx>
    </c:plotArea>
    <c:legend>
      <c:legendPos val="r"/>
      <c:layout>
        <c:manualLayout>
          <c:xMode val="edge"/>
          <c:yMode val="edge"/>
          <c:x val="0.68634414342275007"/>
          <c:y val="8.2665768709552542E-2"/>
          <c:w val="0.26128219671693581"/>
          <c:h val="0.14147279549153821"/>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Sheet2!$I$10</c:f>
              <c:strCache>
                <c:ptCount val="1"/>
                <c:pt idx="0">
                  <c:v>Total</c:v>
                </c:pt>
              </c:strCache>
            </c:strRef>
          </c:tx>
          <c:spPr>
            <a:ln w="44450" cap="rnd">
              <a:solidFill>
                <a:schemeClr val="accent3">
                  <a:lumMod val="50000"/>
                </a:schemeClr>
              </a:solidFill>
              <a:round/>
            </a:ln>
            <a:effectLst/>
          </c:spPr>
          <c:marker>
            <c:symbol val="circle"/>
            <c:size val="5"/>
            <c:spPr>
              <a:solidFill>
                <a:schemeClr val="accent3">
                  <a:lumMod val="50000"/>
                </a:schemeClr>
              </a:solidFill>
              <a:ln w="9525">
                <a:solidFill>
                  <a:schemeClr val="accent3">
                    <a:lumMod val="50000"/>
                  </a:schemeClr>
                </a:solidFill>
              </a:ln>
              <a:effectLst/>
            </c:spPr>
          </c:marker>
          <c:cat>
            <c:numRef>
              <c:f>Sheet2!$J$9:$P$9</c:f>
              <c:numCache>
                <c:formatCode>General</c:formatCode>
                <c:ptCount val="7"/>
                <c:pt idx="0">
                  <c:v>2006</c:v>
                </c:pt>
                <c:pt idx="1">
                  <c:v>2008</c:v>
                </c:pt>
                <c:pt idx="2">
                  <c:v>2010</c:v>
                </c:pt>
                <c:pt idx="3">
                  <c:v>2012</c:v>
                </c:pt>
                <c:pt idx="4">
                  <c:v>2014</c:v>
                </c:pt>
                <c:pt idx="5">
                  <c:v>2016</c:v>
                </c:pt>
                <c:pt idx="6">
                  <c:v>2018</c:v>
                </c:pt>
              </c:numCache>
            </c:numRef>
          </c:cat>
          <c:val>
            <c:numRef>
              <c:f>Sheet2!$J$10:$P$10</c:f>
              <c:numCache>
                <c:formatCode>0.0</c:formatCode>
                <c:ptCount val="7"/>
                <c:pt idx="0">
                  <c:v>17.106600375520451</c:v>
                </c:pt>
                <c:pt idx="1">
                  <c:v>16.683259260063718</c:v>
                </c:pt>
                <c:pt idx="2">
                  <c:v>15.35531460204845</c:v>
                </c:pt>
                <c:pt idx="3">
                  <c:v>14.67259402247643</c:v>
                </c:pt>
                <c:pt idx="4">
                  <c:v>14.82573294136369</c:v>
                </c:pt>
                <c:pt idx="5">
                  <c:v>14.259552682646705</c:v>
                </c:pt>
                <c:pt idx="6">
                  <c:v>13.225345533040205</c:v>
                </c:pt>
              </c:numCache>
            </c:numRef>
          </c:val>
          <c:smooth val="0"/>
          <c:extLst>
            <c:ext xmlns:c16="http://schemas.microsoft.com/office/drawing/2014/chart" uri="{C3380CC4-5D6E-409C-BE32-E72D297353CC}">
              <c16:uniqueId val="{00000000-8DD2-4007-A1C3-90E05AF65E15}"/>
            </c:ext>
          </c:extLst>
        </c:ser>
        <c:ser>
          <c:idx val="1"/>
          <c:order val="1"/>
          <c:tx>
            <c:strRef>
              <c:f>Sheet2!$I$11</c:f>
              <c:strCache>
                <c:ptCount val="1"/>
                <c:pt idx="0">
                  <c:v>Hispanic</c:v>
                </c:pt>
              </c:strCache>
            </c:strRef>
          </c:tx>
          <c:spPr>
            <a:ln w="44450" cap="rnd">
              <a:solidFill>
                <a:schemeClr val="accent5">
                  <a:lumMod val="75000"/>
                </a:schemeClr>
              </a:solidFill>
              <a:round/>
            </a:ln>
            <a:effectLst/>
          </c:spPr>
          <c:marker>
            <c:symbol val="circle"/>
            <c:size val="5"/>
            <c:spPr>
              <a:solidFill>
                <a:schemeClr val="accent5">
                  <a:lumMod val="75000"/>
                </a:schemeClr>
              </a:solidFill>
              <a:ln w="9525">
                <a:solidFill>
                  <a:schemeClr val="accent5">
                    <a:lumMod val="75000"/>
                  </a:schemeClr>
                </a:solidFill>
              </a:ln>
              <a:effectLst/>
            </c:spPr>
          </c:marker>
          <c:cat>
            <c:numRef>
              <c:f>Sheet2!$J$9:$P$9</c:f>
              <c:numCache>
                <c:formatCode>General</c:formatCode>
                <c:ptCount val="7"/>
                <c:pt idx="0">
                  <c:v>2006</c:v>
                </c:pt>
                <c:pt idx="1">
                  <c:v>2008</c:v>
                </c:pt>
                <c:pt idx="2">
                  <c:v>2010</c:v>
                </c:pt>
                <c:pt idx="3">
                  <c:v>2012</c:v>
                </c:pt>
                <c:pt idx="4">
                  <c:v>2014</c:v>
                </c:pt>
                <c:pt idx="5">
                  <c:v>2016</c:v>
                </c:pt>
                <c:pt idx="6">
                  <c:v>2018</c:v>
                </c:pt>
              </c:numCache>
            </c:numRef>
          </c:cat>
          <c:val>
            <c:numRef>
              <c:f>Sheet2!$J$11:$P$11</c:f>
              <c:numCache>
                <c:formatCode>0.0</c:formatCode>
                <c:ptCount val="7"/>
                <c:pt idx="0">
                  <c:v>23.863602442366449</c:v>
                </c:pt>
                <c:pt idx="1">
                  <c:v>22.736997748479386</c:v>
                </c:pt>
                <c:pt idx="2">
                  <c:v>19.990231395019578</c:v>
                </c:pt>
                <c:pt idx="3">
                  <c:v>18.341615482732784</c:v>
                </c:pt>
                <c:pt idx="4">
                  <c:v>18.170682537569547</c:v>
                </c:pt>
                <c:pt idx="5">
                  <c:v>17.253934322528494</c:v>
                </c:pt>
                <c:pt idx="6">
                  <c:v>15.819810537055996</c:v>
                </c:pt>
              </c:numCache>
            </c:numRef>
          </c:val>
          <c:smooth val="0"/>
          <c:extLst>
            <c:ext xmlns:c16="http://schemas.microsoft.com/office/drawing/2014/chart" uri="{C3380CC4-5D6E-409C-BE32-E72D297353CC}">
              <c16:uniqueId val="{00000001-8DD2-4007-A1C3-90E05AF65E15}"/>
            </c:ext>
          </c:extLst>
        </c:ser>
        <c:ser>
          <c:idx val="2"/>
          <c:order val="2"/>
          <c:tx>
            <c:strRef>
              <c:f>Sheet2!$I$12</c:f>
              <c:strCache>
                <c:ptCount val="1"/>
                <c:pt idx="0">
                  <c:v>White</c:v>
                </c:pt>
              </c:strCache>
            </c:strRef>
          </c:tx>
          <c:spPr>
            <a:ln w="44450" cap="rnd">
              <a:solidFill>
                <a:srgbClr val="00B0F0"/>
              </a:solidFill>
              <a:round/>
            </a:ln>
            <a:effectLst/>
          </c:spPr>
          <c:marker>
            <c:symbol val="circle"/>
            <c:size val="5"/>
            <c:spPr>
              <a:solidFill>
                <a:srgbClr val="00B0F0"/>
              </a:solidFill>
              <a:ln w="9525">
                <a:solidFill>
                  <a:srgbClr val="00B0F0"/>
                </a:solidFill>
              </a:ln>
              <a:effectLst/>
            </c:spPr>
          </c:marker>
          <c:cat>
            <c:numRef>
              <c:f>Sheet2!$J$9:$P$9</c:f>
              <c:numCache>
                <c:formatCode>General</c:formatCode>
                <c:ptCount val="7"/>
                <c:pt idx="0">
                  <c:v>2006</c:v>
                </c:pt>
                <c:pt idx="1">
                  <c:v>2008</c:v>
                </c:pt>
                <c:pt idx="2">
                  <c:v>2010</c:v>
                </c:pt>
                <c:pt idx="3">
                  <c:v>2012</c:v>
                </c:pt>
                <c:pt idx="4">
                  <c:v>2014</c:v>
                </c:pt>
                <c:pt idx="5">
                  <c:v>2016</c:v>
                </c:pt>
                <c:pt idx="6">
                  <c:v>2018</c:v>
                </c:pt>
              </c:numCache>
            </c:numRef>
          </c:cat>
          <c:val>
            <c:numRef>
              <c:f>Sheet2!$J$12:$P$12</c:f>
              <c:numCache>
                <c:formatCode>0.0</c:formatCode>
                <c:ptCount val="7"/>
                <c:pt idx="0">
                  <c:v>12.484236995638511</c:v>
                </c:pt>
                <c:pt idx="1">
                  <c:v>12.305472774464818</c:v>
                </c:pt>
                <c:pt idx="2">
                  <c:v>11.805431233363064</c:v>
                </c:pt>
                <c:pt idx="3">
                  <c:v>11.697950535425878</c:v>
                </c:pt>
                <c:pt idx="4">
                  <c:v>12.019031383301073</c:v>
                </c:pt>
                <c:pt idx="5">
                  <c:v>11.313694515080249</c:v>
                </c:pt>
                <c:pt idx="6">
                  <c:v>10.537643144803562</c:v>
                </c:pt>
              </c:numCache>
            </c:numRef>
          </c:val>
          <c:smooth val="0"/>
          <c:extLst>
            <c:ext xmlns:c16="http://schemas.microsoft.com/office/drawing/2014/chart" uri="{C3380CC4-5D6E-409C-BE32-E72D297353CC}">
              <c16:uniqueId val="{00000002-8DD2-4007-A1C3-90E05AF65E15}"/>
            </c:ext>
          </c:extLst>
        </c:ser>
        <c:ser>
          <c:idx val="3"/>
          <c:order val="3"/>
          <c:tx>
            <c:strRef>
              <c:f>Sheet2!$I$13</c:f>
              <c:strCache>
                <c:ptCount val="1"/>
                <c:pt idx="0">
                  <c:v>Black</c:v>
                </c:pt>
              </c:strCache>
            </c:strRef>
          </c:tx>
          <c:spPr>
            <a:ln w="44450" cap="rnd">
              <a:solidFill>
                <a:schemeClr val="accent4">
                  <a:lumMod val="75000"/>
                </a:schemeClr>
              </a:solidFill>
              <a:round/>
            </a:ln>
            <a:effectLst/>
          </c:spPr>
          <c:marker>
            <c:symbol val="circle"/>
            <c:size val="5"/>
            <c:spPr>
              <a:solidFill>
                <a:schemeClr val="accent4">
                  <a:lumMod val="75000"/>
                </a:schemeClr>
              </a:solidFill>
              <a:ln w="9525">
                <a:solidFill>
                  <a:schemeClr val="accent4">
                    <a:lumMod val="75000"/>
                  </a:schemeClr>
                </a:solidFill>
              </a:ln>
              <a:effectLst/>
            </c:spPr>
          </c:marker>
          <c:cat>
            <c:numRef>
              <c:f>Sheet2!$J$9:$P$9</c:f>
              <c:numCache>
                <c:formatCode>General</c:formatCode>
                <c:ptCount val="7"/>
                <c:pt idx="0">
                  <c:v>2006</c:v>
                </c:pt>
                <c:pt idx="1">
                  <c:v>2008</c:v>
                </c:pt>
                <c:pt idx="2">
                  <c:v>2010</c:v>
                </c:pt>
                <c:pt idx="3">
                  <c:v>2012</c:v>
                </c:pt>
                <c:pt idx="4">
                  <c:v>2014</c:v>
                </c:pt>
                <c:pt idx="5">
                  <c:v>2016</c:v>
                </c:pt>
                <c:pt idx="6">
                  <c:v>2018</c:v>
                </c:pt>
              </c:numCache>
            </c:numRef>
          </c:cat>
          <c:val>
            <c:numRef>
              <c:f>Sheet2!$J$13:$P$13</c:f>
              <c:numCache>
                <c:formatCode>0.0</c:formatCode>
                <c:ptCount val="7"/>
                <c:pt idx="0">
                  <c:v>16.9470930797713</c:v>
                </c:pt>
                <c:pt idx="1">
                  <c:v>16.392401653973387</c:v>
                </c:pt>
                <c:pt idx="2">
                  <c:v>15.366131886654777</c:v>
                </c:pt>
                <c:pt idx="3">
                  <c:v>14.727589209734033</c:v>
                </c:pt>
                <c:pt idx="4">
                  <c:v>15.210949169821943</c:v>
                </c:pt>
                <c:pt idx="5">
                  <c:v>14.698044205513536</c:v>
                </c:pt>
                <c:pt idx="6">
                  <c:v>14.019769319116321</c:v>
                </c:pt>
              </c:numCache>
            </c:numRef>
          </c:val>
          <c:smooth val="0"/>
          <c:extLst>
            <c:ext xmlns:c16="http://schemas.microsoft.com/office/drawing/2014/chart" uri="{C3380CC4-5D6E-409C-BE32-E72D297353CC}">
              <c16:uniqueId val="{00000003-8DD2-4007-A1C3-90E05AF65E15}"/>
            </c:ext>
          </c:extLst>
        </c:ser>
        <c:ser>
          <c:idx val="4"/>
          <c:order val="4"/>
          <c:tx>
            <c:strRef>
              <c:f>Sheet2!$I$14</c:f>
              <c:strCache>
                <c:ptCount val="1"/>
                <c:pt idx="0">
                  <c:v>Asian</c:v>
                </c:pt>
              </c:strCache>
            </c:strRef>
          </c:tx>
          <c:spPr>
            <a:ln w="44450" cap="rnd">
              <a:solidFill>
                <a:schemeClr val="accent2">
                  <a:lumMod val="50000"/>
                </a:schemeClr>
              </a:solidFill>
              <a:round/>
            </a:ln>
            <a:effectLst/>
          </c:spPr>
          <c:marker>
            <c:symbol val="circle"/>
            <c:size val="5"/>
            <c:spPr>
              <a:solidFill>
                <a:schemeClr val="accent2">
                  <a:lumMod val="50000"/>
                </a:schemeClr>
              </a:solidFill>
              <a:ln w="9525">
                <a:solidFill>
                  <a:schemeClr val="accent2">
                    <a:lumMod val="50000"/>
                  </a:schemeClr>
                </a:solidFill>
              </a:ln>
              <a:effectLst/>
            </c:spPr>
          </c:marker>
          <c:cat>
            <c:numRef>
              <c:f>Sheet2!$J$9:$P$9</c:f>
              <c:numCache>
                <c:formatCode>General</c:formatCode>
                <c:ptCount val="7"/>
                <c:pt idx="0">
                  <c:v>2006</c:v>
                </c:pt>
                <c:pt idx="1">
                  <c:v>2008</c:v>
                </c:pt>
                <c:pt idx="2">
                  <c:v>2010</c:v>
                </c:pt>
                <c:pt idx="3">
                  <c:v>2012</c:v>
                </c:pt>
                <c:pt idx="4">
                  <c:v>2014</c:v>
                </c:pt>
                <c:pt idx="5">
                  <c:v>2016</c:v>
                </c:pt>
                <c:pt idx="6">
                  <c:v>2018</c:v>
                </c:pt>
              </c:numCache>
            </c:numRef>
          </c:cat>
          <c:val>
            <c:numRef>
              <c:f>Sheet2!$J$14:$P$14</c:f>
              <c:numCache>
                <c:formatCode>0.0</c:formatCode>
                <c:ptCount val="7"/>
                <c:pt idx="0">
                  <c:v>18.520659059556088</c:v>
                </c:pt>
                <c:pt idx="1">
                  <c:v>18.865942585547895</c:v>
                </c:pt>
                <c:pt idx="2">
                  <c:v>17.508846558665255</c:v>
                </c:pt>
                <c:pt idx="3">
                  <c:v>17.959764026798872</c:v>
                </c:pt>
                <c:pt idx="4">
                  <c:v>17.62965544190012</c:v>
                </c:pt>
                <c:pt idx="5">
                  <c:v>15.896631183545246</c:v>
                </c:pt>
                <c:pt idx="6">
                  <c:v>14.048353228679588</c:v>
                </c:pt>
              </c:numCache>
            </c:numRef>
          </c:val>
          <c:smooth val="0"/>
          <c:extLst>
            <c:ext xmlns:c16="http://schemas.microsoft.com/office/drawing/2014/chart" uri="{C3380CC4-5D6E-409C-BE32-E72D297353CC}">
              <c16:uniqueId val="{00000004-8DD2-4007-A1C3-90E05AF65E15}"/>
            </c:ext>
          </c:extLst>
        </c:ser>
        <c:dLbls>
          <c:showLegendKey val="0"/>
          <c:showVal val="0"/>
          <c:showCatName val="0"/>
          <c:showSerName val="0"/>
          <c:showPercent val="0"/>
          <c:showBubbleSize val="0"/>
        </c:dLbls>
        <c:marker val="1"/>
        <c:smooth val="0"/>
        <c:axId val="509155232"/>
        <c:axId val="509155560"/>
      </c:lineChart>
      <c:catAx>
        <c:axId val="509155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09155560"/>
        <c:crosses val="autoZero"/>
        <c:auto val="1"/>
        <c:lblAlgn val="ctr"/>
        <c:lblOffset val="100"/>
        <c:noMultiLvlLbl val="0"/>
      </c:catAx>
      <c:valAx>
        <c:axId val="50915556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091552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404447754841456"/>
          <c:y val="8.180798052417361E-2"/>
          <c:w val="0.84348561159584778"/>
          <c:h val="0.8324997147095744"/>
        </c:manualLayout>
      </c:layout>
      <c:barChart>
        <c:barDir val="bar"/>
        <c:grouping val="stacked"/>
        <c:varyColors val="0"/>
        <c:ser>
          <c:idx val="0"/>
          <c:order val="0"/>
          <c:tx>
            <c:strRef>
              <c:f>Sheet1!$B$1</c:f>
              <c:strCache>
                <c:ptCount val="1"/>
                <c:pt idx="0">
                  <c:v>White Male</c:v>
                </c:pt>
              </c:strCache>
            </c:strRef>
          </c:tx>
          <c:spPr>
            <a:solidFill>
              <a:schemeClr val="accent1">
                <a:lumMod val="50000"/>
              </a:schemeClr>
            </a:solidFill>
            <a:ln>
              <a:solidFill>
                <a:schemeClr val="accent1"/>
              </a:solidFill>
            </a:ln>
          </c:spPr>
          <c:invertIfNegative val="0"/>
          <c:cat>
            <c:strRef>
              <c:f>Sheet1!$A$2:$A$97</c:f>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f>Sheet1!$B$2:$B$97</c:f>
              <c:numCache>
                <c:formatCode>#,##0;[Red]#,##0</c:formatCode>
                <c:ptCount val="96"/>
                <c:pt idx="0">
                  <c:v>-58944</c:v>
                </c:pt>
                <c:pt idx="1">
                  <c:v>-60276</c:v>
                </c:pt>
                <c:pt idx="2">
                  <c:v>-64267</c:v>
                </c:pt>
                <c:pt idx="3">
                  <c:v>-65513</c:v>
                </c:pt>
                <c:pt idx="4">
                  <c:v>-66688</c:v>
                </c:pt>
                <c:pt idx="5">
                  <c:v>-67468</c:v>
                </c:pt>
                <c:pt idx="6">
                  <c:v>-66000</c:v>
                </c:pt>
                <c:pt idx="7">
                  <c:v>-65441</c:v>
                </c:pt>
                <c:pt idx="8">
                  <c:v>-66721</c:v>
                </c:pt>
                <c:pt idx="9">
                  <c:v>-65647</c:v>
                </c:pt>
                <c:pt idx="10">
                  <c:v>-65472</c:v>
                </c:pt>
                <c:pt idx="11">
                  <c:v>-67087</c:v>
                </c:pt>
                <c:pt idx="12">
                  <c:v>-67400</c:v>
                </c:pt>
                <c:pt idx="13">
                  <c:v>-67861</c:v>
                </c:pt>
                <c:pt idx="14">
                  <c:v>-67828</c:v>
                </c:pt>
                <c:pt idx="15">
                  <c:v>-68197</c:v>
                </c:pt>
                <c:pt idx="16">
                  <c:v>-68986</c:v>
                </c:pt>
                <c:pt idx="17">
                  <c:v>-68196</c:v>
                </c:pt>
                <c:pt idx="18">
                  <c:v>-68048</c:v>
                </c:pt>
                <c:pt idx="19">
                  <c:v>-69020</c:v>
                </c:pt>
                <c:pt idx="20">
                  <c:v>-68164</c:v>
                </c:pt>
                <c:pt idx="21">
                  <c:v>-68413</c:v>
                </c:pt>
                <c:pt idx="22">
                  <c:v>-70273</c:v>
                </c:pt>
                <c:pt idx="23">
                  <c:v>-73302</c:v>
                </c:pt>
                <c:pt idx="24">
                  <c:v>-74844</c:v>
                </c:pt>
                <c:pt idx="25">
                  <c:v>-76033</c:v>
                </c:pt>
                <c:pt idx="26">
                  <c:v>-77642</c:v>
                </c:pt>
                <c:pt idx="27">
                  <c:v>-81172</c:v>
                </c:pt>
                <c:pt idx="28">
                  <c:v>-82455</c:v>
                </c:pt>
                <c:pt idx="29">
                  <c:v>-82921</c:v>
                </c:pt>
                <c:pt idx="30">
                  <c:v>-81334</c:v>
                </c:pt>
                <c:pt idx="31">
                  <c:v>-80609</c:v>
                </c:pt>
                <c:pt idx="32">
                  <c:v>-79963</c:v>
                </c:pt>
                <c:pt idx="33">
                  <c:v>-81283</c:v>
                </c:pt>
                <c:pt idx="34">
                  <c:v>-82596</c:v>
                </c:pt>
                <c:pt idx="35">
                  <c:v>-79535</c:v>
                </c:pt>
                <c:pt idx="36">
                  <c:v>-81199</c:v>
                </c:pt>
                <c:pt idx="37">
                  <c:v>-80643</c:v>
                </c:pt>
                <c:pt idx="38">
                  <c:v>-79339</c:v>
                </c:pt>
                <c:pt idx="39">
                  <c:v>-79813</c:v>
                </c:pt>
                <c:pt idx="40">
                  <c:v>-75184</c:v>
                </c:pt>
                <c:pt idx="41">
                  <c:v>-73025</c:v>
                </c:pt>
                <c:pt idx="42">
                  <c:v>-72157</c:v>
                </c:pt>
                <c:pt idx="43">
                  <c:v>-70249</c:v>
                </c:pt>
                <c:pt idx="44">
                  <c:v>-72338</c:v>
                </c:pt>
                <c:pt idx="45">
                  <c:v>-70133</c:v>
                </c:pt>
                <c:pt idx="46">
                  <c:v>-71584</c:v>
                </c:pt>
                <c:pt idx="47">
                  <c:v>-76890</c:v>
                </c:pt>
                <c:pt idx="48">
                  <c:v>-82837</c:v>
                </c:pt>
                <c:pt idx="49">
                  <c:v>-83357</c:v>
                </c:pt>
                <c:pt idx="50">
                  <c:v>-78323</c:v>
                </c:pt>
                <c:pt idx="51">
                  <c:v>-75008</c:v>
                </c:pt>
                <c:pt idx="52">
                  <c:v>-74855</c:v>
                </c:pt>
                <c:pt idx="53">
                  <c:v>-75230</c:v>
                </c:pt>
                <c:pt idx="54">
                  <c:v>-81156</c:v>
                </c:pt>
                <c:pt idx="55">
                  <c:v>-84646</c:v>
                </c:pt>
                <c:pt idx="56">
                  <c:v>-85925</c:v>
                </c:pt>
                <c:pt idx="57">
                  <c:v>-86789</c:v>
                </c:pt>
                <c:pt idx="58">
                  <c:v>-88168</c:v>
                </c:pt>
                <c:pt idx="59">
                  <c:v>-88976</c:v>
                </c:pt>
                <c:pt idx="60">
                  <c:v>-86508</c:v>
                </c:pt>
                <c:pt idx="61">
                  <c:v>-86479</c:v>
                </c:pt>
                <c:pt idx="62">
                  <c:v>-84773</c:v>
                </c:pt>
                <c:pt idx="63">
                  <c:v>-80664</c:v>
                </c:pt>
                <c:pt idx="64">
                  <c:v>-79983</c:v>
                </c:pt>
                <c:pt idx="65">
                  <c:v>-76191</c:v>
                </c:pt>
                <c:pt idx="66">
                  <c:v>-73797</c:v>
                </c:pt>
                <c:pt idx="67">
                  <c:v>-70207</c:v>
                </c:pt>
                <c:pt idx="68">
                  <c:v>-66685</c:v>
                </c:pt>
                <c:pt idx="69">
                  <c:v>-64789</c:v>
                </c:pt>
                <c:pt idx="70">
                  <c:v>-63468</c:v>
                </c:pt>
                <c:pt idx="71">
                  <c:v>-63228</c:v>
                </c:pt>
                <c:pt idx="72">
                  <c:v>-68008</c:v>
                </c:pt>
                <c:pt idx="73">
                  <c:v>-47165</c:v>
                </c:pt>
                <c:pt idx="74">
                  <c:v>-46542</c:v>
                </c:pt>
                <c:pt idx="75">
                  <c:v>-45645</c:v>
                </c:pt>
                <c:pt idx="76">
                  <c:v>-45225</c:v>
                </c:pt>
                <c:pt idx="77">
                  <c:v>-37828</c:v>
                </c:pt>
                <c:pt idx="78">
                  <c:v>-34548</c:v>
                </c:pt>
                <c:pt idx="79">
                  <c:v>-31304</c:v>
                </c:pt>
                <c:pt idx="80">
                  <c:v>-28529</c:v>
                </c:pt>
                <c:pt idx="81">
                  <c:v>-25995</c:v>
                </c:pt>
                <c:pt idx="82">
                  <c:v>-22903</c:v>
                </c:pt>
                <c:pt idx="83">
                  <c:v>-20887</c:v>
                </c:pt>
                <c:pt idx="84">
                  <c:v>-19284</c:v>
                </c:pt>
                <c:pt idx="85">
                  <c:v>-100560</c:v>
                </c:pt>
              </c:numCache>
            </c:numRef>
          </c:val>
          <c:extLst>
            <c:ext xmlns:c16="http://schemas.microsoft.com/office/drawing/2014/chart" uri="{C3380CC4-5D6E-409C-BE32-E72D297353CC}">
              <c16:uniqueId val="{00000000-AC00-43E5-9391-5CD523DA4AA1}"/>
            </c:ext>
          </c:extLst>
        </c:ser>
        <c:ser>
          <c:idx val="6"/>
          <c:order val="1"/>
          <c:tx>
            <c:strRef>
              <c:f>Sheet1!$G$1</c:f>
              <c:strCache>
                <c:ptCount val="1"/>
                <c:pt idx="0">
                  <c:v>White Female</c:v>
                </c:pt>
              </c:strCache>
            </c:strRef>
          </c:tx>
          <c:spPr>
            <a:solidFill>
              <a:srgbClr val="F84260"/>
            </a:solidFill>
            <a:ln>
              <a:solidFill>
                <a:srgbClr val="FC8168"/>
              </a:solidFill>
            </a:ln>
          </c:spPr>
          <c:invertIfNegative val="0"/>
          <c:cat>
            <c:strRef>
              <c:f>Sheet1!$A$2:$A$97</c:f>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f>Sheet1!$G$2:$G$97</c:f>
              <c:numCache>
                <c:formatCode>_(* #,##0_);_(* \(#,##0\);_(* "-"??_);_(@_)</c:formatCode>
                <c:ptCount val="96"/>
                <c:pt idx="0">
                  <c:v>56061</c:v>
                </c:pt>
                <c:pt idx="1">
                  <c:v>57540</c:v>
                </c:pt>
                <c:pt idx="2">
                  <c:v>61009</c:v>
                </c:pt>
                <c:pt idx="3">
                  <c:v>62513</c:v>
                </c:pt>
                <c:pt idx="4">
                  <c:v>63655</c:v>
                </c:pt>
                <c:pt idx="5">
                  <c:v>63427</c:v>
                </c:pt>
                <c:pt idx="6">
                  <c:v>63278</c:v>
                </c:pt>
                <c:pt idx="7">
                  <c:v>62729</c:v>
                </c:pt>
                <c:pt idx="8">
                  <c:v>62983</c:v>
                </c:pt>
                <c:pt idx="9">
                  <c:v>61863</c:v>
                </c:pt>
                <c:pt idx="10">
                  <c:v>62526</c:v>
                </c:pt>
                <c:pt idx="11">
                  <c:v>63807</c:v>
                </c:pt>
                <c:pt idx="12">
                  <c:v>64074</c:v>
                </c:pt>
                <c:pt idx="13">
                  <c:v>63876</c:v>
                </c:pt>
                <c:pt idx="14">
                  <c:v>64665</c:v>
                </c:pt>
                <c:pt idx="15">
                  <c:v>65406</c:v>
                </c:pt>
                <c:pt idx="16">
                  <c:v>65446</c:v>
                </c:pt>
                <c:pt idx="17">
                  <c:v>65202</c:v>
                </c:pt>
                <c:pt idx="18">
                  <c:v>62446</c:v>
                </c:pt>
                <c:pt idx="19">
                  <c:v>62695</c:v>
                </c:pt>
                <c:pt idx="20">
                  <c:v>62508</c:v>
                </c:pt>
                <c:pt idx="21">
                  <c:v>63352</c:v>
                </c:pt>
                <c:pt idx="22">
                  <c:v>66397</c:v>
                </c:pt>
                <c:pt idx="23">
                  <c:v>68021</c:v>
                </c:pt>
                <c:pt idx="24">
                  <c:v>69290</c:v>
                </c:pt>
                <c:pt idx="25">
                  <c:v>71286</c:v>
                </c:pt>
                <c:pt idx="26">
                  <c:v>72923</c:v>
                </c:pt>
                <c:pt idx="27">
                  <c:v>76749</c:v>
                </c:pt>
                <c:pt idx="28">
                  <c:v>80435</c:v>
                </c:pt>
                <c:pt idx="29">
                  <c:v>81262</c:v>
                </c:pt>
                <c:pt idx="30">
                  <c:v>79425</c:v>
                </c:pt>
                <c:pt idx="31">
                  <c:v>78051</c:v>
                </c:pt>
                <c:pt idx="32">
                  <c:v>78796</c:v>
                </c:pt>
                <c:pt idx="33">
                  <c:v>79813</c:v>
                </c:pt>
                <c:pt idx="34">
                  <c:v>81022</c:v>
                </c:pt>
                <c:pt idx="35">
                  <c:v>78453</c:v>
                </c:pt>
                <c:pt idx="36">
                  <c:v>79394</c:v>
                </c:pt>
                <c:pt idx="37">
                  <c:v>78943</c:v>
                </c:pt>
                <c:pt idx="38">
                  <c:v>78217</c:v>
                </c:pt>
                <c:pt idx="39">
                  <c:v>78400</c:v>
                </c:pt>
                <c:pt idx="40">
                  <c:v>73192</c:v>
                </c:pt>
                <c:pt idx="41">
                  <c:v>72053</c:v>
                </c:pt>
                <c:pt idx="42">
                  <c:v>71501</c:v>
                </c:pt>
                <c:pt idx="43">
                  <c:v>68692</c:v>
                </c:pt>
                <c:pt idx="44">
                  <c:v>71386</c:v>
                </c:pt>
                <c:pt idx="45">
                  <c:v>69473</c:v>
                </c:pt>
                <c:pt idx="46">
                  <c:v>70718</c:v>
                </c:pt>
                <c:pt idx="47">
                  <c:v>75201</c:v>
                </c:pt>
                <c:pt idx="48">
                  <c:v>81519</c:v>
                </c:pt>
                <c:pt idx="49">
                  <c:v>82032</c:v>
                </c:pt>
                <c:pt idx="50">
                  <c:v>77682</c:v>
                </c:pt>
                <c:pt idx="51">
                  <c:v>73777</c:v>
                </c:pt>
                <c:pt idx="52">
                  <c:v>74066</c:v>
                </c:pt>
                <c:pt idx="53">
                  <c:v>75358</c:v>
                </c:pt>
                <c:pt idx="54">
                  <c:v>81584</c:v>
                </c:pt>
                <c:pt idx="55">
                  <c:v>86108</c:v>
                </c:pt>
                <c:pt idx="56">
                  <c:v>88154</c:v>
                </c:pt>
                <c:pt idx="57">
                  <c:v>89261</c:v>
                </c:pt>
                <c:pt idx="58">
                  <c:v>91048</c:v>
                </c:pt>
                <c:pt idx="59">
                  <c:v>91570</c:v>
                </c:pt>
                <c:pt idx="60">
                  <c:v>89686</c:v>
                </c:pt>
                <c:pt idx="61">
                  <c:v>89601</c:v>
                </c:pt>
                <c:pt idx="62">
                  <c:v>89274</c:v>
                </c:pt>
                <c:pt idx="63">
                  <c:v>85805</c:v>
                </c:pt>
                <c:pt idx="64">
                  <c:v>85579</c:v>
                </c:pt>
                <c:pt idx="65">
                  <c:v>83214</c:v>
                </c:pt>
                <c:pt idx="66">
                  <c:v>80302</c:v>
                </c:pt>
                <c:pt idx="67">
                  <c:v>76312</c:v>
                </c:pt>
                <c:pt idx="68">
                  <c:v>73580</c:v>
                </c:pt>
                <c:pt idx="69">
                  <c:v>71566</c:v>
                </c:pt>
                <c:pt idx="70">
                  <c:v>70451</c:v>
                </c:pt>
                <c:pt idx="71">
                  <c:v>70169</c:v>
                </c:pt>
                <c:pt idx="72">
                  <c:v>75132</c:v>
                </c:pt>
                <c:pt idx="73">
                  <c:v>52732</c:v>
                </c:pt>
                <c:pt idx="74">
                  <c:v>53290</c:v>
                </c:pt>
                <c:pt idx="75">
                  <c:v>53030</c:v>
                </c:pt>
                <c:pt idx="76">
                  <c:v>52796</c:v>
                </c:pt>
                <c:pt idx="77">
                  <c:v>45082</c:v>
                </c:pt>
                <c:pt idx="78">
                  <c:v>41709</c:v>
                </c:pt>
                <c:pt idx="79">
                  <c:v>38496</c:v>
                </c:pt>
                <c:pt idx="80">
                  <c:v>35547</c:v>
                </c:pt>
                <c:pt idx="81">
                  <c:v>33692</c:v>
                </c:pt>
                <c:pt idx="82">
                  <c:v>30151</c:v>
                </c:pt>
                <c:pt idx="83">
                  <c:v>28119</c:v>
                </c:pt>
                <c:pt idx="84">
                  <c:v>27237</c:v>
                </c:pt>
                <c:pt idx="85">
                  <c:v>171291</c:v>
                </c:pt>
              </c:numCache>
            </c:numRef>
          </c:val>
          <c:extLst>
            <c:ext xmlns:c16="http://schemas.microsoft.com/office/drawing/2014/chart" uri="{C3380CC4-5D6E-409C-BE32-E72D297353CC}">
              <c16:uniqueId val="{00000005-AC00-43E5-9391-5CD523DA4AA1}"/>
            </c:ext>
          </c:extLst>
        </c:ser>
        <c:dLbls>
          <c:showLegendKey val="0"/>
          <c:showVal val="0"/>
          <c:showCatName val="0"/>
          <c:showSerName val="0"/>
          <c:showPercent val="0"/>
          <c:showBubbleSize val="0"/>
        </c:dLbls>
        <c:gapWidth val="0"/>
        <c:overlap val="100"/>
        <c:axId val="220211632"/>
        <c:axId val="220206536"/>
      </c:barChart>
      <c:catAx>
        <c:axId val="220211632"/>
        <c:scaling>
          <c:orientation val="minMax"/>
        </c:scaling>
        <c:delete val="0"/>
        <c:axPos val="l"/>
        <c:numFmt formatCode="General" sourceLinked="0"/>
        <c:majorTickMark val="out"/>
        <c:minorTickMark val="none"/>
        <c:tickLblPos val="low"/>
        <c:txPr>
          <a:bodyPr/>
          <a:lstStyle/>
          <a:p>
            <a:pPr>
              <a:defRPr sz="1050" baseline="0"/>
            </a:pPr>
            <a:endParaRPr lang="en-US"/>
          </a:p>
        </c:txPr>
        <c:crossAx val="220206536"/>
        <c:crosses val="autoZero"/>
        <c:auto val="1"/>
        <c:lblAlgn val="ctr"/>
        <c:lblOffset val="100"/>
        <c:tickLblSkip val="5"/>
        <c:noMultiLvlLbl val="0"/>
      </c:catAx>
      <c:valAx>
        <c:axId val="220206536"/>
        <c:scaling>
          <c:orientation val="minMax"/>
          <c:max val="250000"/>
          <c:min val="-250000"/>
        </c:scaling>
        <c:delete val="0"/>
        <c:axPos val="b"/>
        <c:majorGridlines/>
        <c:numFmt formatCode="#,##0;[Red]#,##0" sourceLinked="1"/>
        <c:majorTickMark val="out"/>
        <c:minorTickMark val="none"/>
        <c:tickLblPos val="nextTo"/>
        <c:txPr>
          <a:bodyPr/>
          <a:lstStyle/>
          <a:p>
            <a:pPr>
              <a:defRPr sz="1400"/>
            </a:pPr>
            <a:endParaRPr lang="en-US"/>
          </a:p>
        </c:txPr>
        <c:crossAx val="220211632"/>
        <c:crosses val="autoZero"/>
        <c:crossBetween val="between"/>
      </c:valAx>
    </c:plotArea>
    <c:legend>
      <c:legendPos val="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404447754841456"/>
          <c:y val="8.180798052417361E-2"/>
          <c:w val="0.84348561159584778"/>
          <c:h val="0.8324997147095744"/>
        </c:manualLayout>
      </c:layout>
      <c:barChart>
        <c:barDir val="bar"/>
        <c:grouping val="stacked"/>
        <c:varyColors val="0"/>
        <c:ser>
          <c:idx val="4"/>
          <c:order val="0"/>
          <c:tx>
            <c:strRef>
              <c:f>Sheet1!$D$1</c:f>
              <c:strCache>
                <c:ptCount val="1"/>
                <c:pt idx="0">
                  <c:v>Hispanic Male</c:v>
                </c:pt>
              </c:strCache>
            </c:strRef>
          </c:tx>
          <c:spPr>
            <a:solidFill>
              <a:schemeClr val="accent1">
                <a:lumMod val="40000"/>
                <a:lumOff val="60000"/>
              </a:schemeClr>
            </a:solidFill>
            <a:ln>
              <a:solidFill>
                <a:schemeClr val="accent1"/>
              </a:solidFill>
            </a:ln>
          </c:spPr>
          <c:invertIfNegative val="0"/>
          <c:cat>
            <c:strRef>
              <c:f>Sheet1!$A$2:$A$97</c:f>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f>Sheet1!$D$2:$D$97</c:f>
              <c:numCache>
                <c:formatCode>#,##0;[Red]#,##0</c:formatCode>
                <c:ptCount val="96"/>
                <c:pt idx="0">
                  <c:v>-97071</c:v>
                </c:pt>
                <c:pt idx="1">
                  <c:v>-97998</c:v>
                </c:pt>
                <c:pt idx="2">
                  <c:v>-100748</c:v>
                </c:pt>
                <c:pt idx="3">
                  <c:v>-104315</c:v>
                </c:pt>
                <c:pt idx="4">
                  <c:v>-105206</c:v>
                </c:pt>
                <c:pt idx="5">
                  <c:v>-104690</c:v>
                </c:pt>
                <c:pt idx="6">
                  <c:v>-102958</c:v>
                </c:pt>
                <c:pt idx="7">
                  <c:v>-102612</c:v>
                </c:pt>
                <c:pt idx="8">
                  <c:v>-104825</c:v>
                </c:pt>
                <c:pt idx="9">
                  <c:v>-105339</c:v>
                </c:pt>
                <c:pt idx="10">
                  <c:v>-105158</c:v>
                </c:pt>
                <c:pt idx="11">
                  <c:v>-107965</c:v>
                </c:pt>
                <c:pt idx="12">
                  <c:v>-107390</c:v>
                </c:pt>
                <c:pt idx="13">
                  <c:v>-105901</c:v>
                </c:pt>
                <c:pt idx="14">
                  <c:v>-105458</c:v>
                </c:pt>
                <c:pt idx="15">
                  <c:v>-103675</c:v>
                </c:pt>
                <c:pt idx="16">
                  <c:v>-102004</c:v>
                </c:pt>
                <c:pt idx="17">
                  <c:v>-100959</c:v>
                </c:pt>
                <c:pt idx="18">
                  <c:v>-100322</c:v>
                </c:pt>
                <c:pt idx="19">
                  <c:v>-100281</c:v>
                </c:pt>
                <c:pt idx="20">
                  <c:v>-96270</c:v>
                </c:pt>
                <c:pt idx="21">
                  <c:v>-94862</c:v>
                </c:pt>
                <c:pt idx="22">
                  <c:v>-93802</c:v>
                </c:pt>
                <c:pt idx="23">
                  <c:v>-93956</c:v>
                </c:pt>
                <c:pt idx="24">
                  <c:v>-94975</c:v>
                </c:pt>
                <c:pt idx="25">
                  <c:v>-95590</c:v>
                </c:pt>
                <c:pt idx="26">
                  <c:v>-96491</c:v>
                </c:pt>
                <c:pt idx="27">
                  <c:v>-97462</c:v>
                </c:pt>
                <c:pt idx="28">
                  <c:v>-95074</c:v>
                </c:pt>
                <c:pt idx="29">
                  <c:v>-93801</c:v>
                </c:pt>
                <c:pt idx="30">
                  <c:v>-89794</c:v>
                </c:pt>
                <c:pt idx="31">
                  <c:v>-90047</c:v>
                </c:pt>
                <c:pt idx="32">
                  <c:v>-89108</c:v>
                </c:pt>
                <c:pt idx="33">
                  <c:v>-89197</c:v>
                </c:pt>
                <c:pt idx="34">
                  <c:v>-88876</c:v>
                </c:pt>
                <c:pt idx="35">
                  <c:v>-86017</c:v>
                </c:pt>
                <c:pt idx="36">
                  <c:v>-86967</c:v>
                </c:pt>
                <c:pt idx="37">
                  <c:v>-87201</c:v>
                </c:pt>
                <c:pt idx="38">
                  <c:v>-84984</c:v>
                </c:pt>
                <c:pt idx="39">
                  <c:v>-87290</c:v>
                </c:pt>
                <c:pt idx="40">
                  <c:v>-79669</c:v>
                </c:pt>
                <c:pt idx="41">
                  <c:v>-79140</c:v>
                </c:pt>
                <c:pt idx="42">
                  <c:v>-77768</c:v>
                </c:pt>
                <c:pt idx="43">
                  <c:v>-76999</c:v>
                </c:pt>
                <c:pt idx="44">
                  <c:v>-77495</c:v>
                </c:pt>
                <c:pt idx="45">
                  <c:v>-73717</c:v>
                </c:pt>
                <c:pt idx="46">
                  <c:v>-72113</c:v>
                </c:pt>
                <c:pt idx="47">
                  <c:v>-71316</c:v>
                </c:pt>
                <c:pt idx="48">
                  <c:v>-69669</c:v>
                </c:pt>
                <c:pt idx="49">
                  <c:v>-68870</c:v>
                </c:pt>
                <c:pt idx="50">
                  <c:v>-64112</c:v>
                </c:pt>
                <c:pt idx="51">
                  <c:v>-62147</c:v>
                </c:pt>
                <c:pt idx="52">
                  <c:v>-59261</c:v>
                </c:pt>
                <c:pt idx="53">
                  <c:v>-59139</c:v>
                </c:pt>
                <c:pt idx="54">
                  <c:v>-58953</c:v>
                </c:pt>
                <c:pt idx="55">
                  <c:v>-56408</c:v>
                </c:pt>
                <c:pt idx="56">
                  <c:v>-54007</c:v>
                </c:pt>
                <c:pt idx="57">
                  <c:v>-52310</c:v>
                </c:pt>
                <c:pt idx="58">
                  <c:v>-49744</c:v>
                </c:pt>
                <c:pt idx="59">
                  <c:v>-49976</c:v>
                </c:pt>
                <c:pt idx="60">
                  <c:v>-45492</c:v>
                </c:pt>
                <c:pt idx="61">
                  <c:v>-42722</c:v>
                </c:pt>
                <c:pt idx="62">
                  <c:v>-40894</c:v>
                </c:pt>
                <c:pt idx="63">
                  <c:v>-38922</c:v>
                </c:pt>
                <c:pt idx="64">
                  <c:v>-37082</c:v>
                </c:pt>
                <c:pt idx="65">
                  <c:v>-33494</c:v>
                </c:pt>
                <c:pt idx="66">
                  <c:v>-31366</c:v>
                </c:pt>
                <c:pt idx="67">
                  <c:v>-28711</c:v>
                </c:pt>
                <c:pt idx="68">
                  <c:v>-27881</c:v>
                </c:pt>
                <c:pt idx="69">
                  <c:v>-26440</c:v>
                </c:pt>
                <c:pt idx="70">
                  <c:v>-24377</c:v>
                </c:pt>
                <c:pt idx="71">
                  <c:v>-23053</c:v>
                </c:pt>
                <c:pt idx="72">
                  <c:v>-21669</c:v>
                </c:pt>
                <c:pt idx="73">
                  <c:v>-18127</c:v>
                </c:pt>
                <c:pt idx="74">
                  <c:v>-17190</c:v>
                </c:pt>
                <c:pt idx="75">
                  <c:v>-15118</c:v>
                </c:pt>
                <c:pt idx="76">
                  <c:v>-13680</c:v>
                </c:pt>
                <c:pt idx="77">
                  <c:v>-12077</c:v>
                </c:pt>
                <c:pt idx="78">
                  <c:v>-10969</c:v>
                </c:pt>
                <c:pt idx="79">
                  <c:v>-10511</c:v>
                </c:pt>
                <c:pt idx="80">
                  <c:v>-9203</c:v>
                </c:pt>
                <c:pt idx="81">
                  <c:v>-8557</c:v>
                </c:pt>
                <c:pt idx="82">
                  <c:v>-7807</c:v>
                </c:pt>
                <c:pt idx="83">
                  <c:v>-6973</c:v>
                </c:pt>
                <c:pt idx="84">
                  <c:v>-6538</c:v>
                </c:pt>
                <c:pt idx="85">
                  <c:v>-32504</c:v>
                </c:pt>
              </c:numCache>
            </c:numRef>
          </c:val>
          <c:extLst>
            <c:ext xmlns:c16="http://schemas.microsoft.com/office/drawing/2014/chart" uri="{C3380CC4-5D6E-409C-BE32-E72D297353CC}">
              <c16:uniqueId val="{00000002-AC00-43E5-9391-5CD523DA4AA1}"/>
            </c:ext>
          </c:extLst>
        </c:ser>
        <c:ser>
          <c:idx val="2"/>
          <c:order val="1"/>
          <c:tx>
            <c:strRef>
              <c:f>Sheet1!$C$1</c:f>
              <c:strCache>
                <c:ptCount val="1"/>
                <c:pt idx="0">
                  <c:v>Black Male</c:v>
                </c:pt>
              </c:strCache>
            </c:strRef>
          </c:tx>
          <c:spPr>
            <a:solidFill>
              <a:schemeClr val="accent1">
                <a:lumMod val="60000"/>
                <a:lumOff val="40000"/>
              </a:schemeClr>
            </a:solidFill>
            <a:ln>
              <a:solidFill>
                <a:schemeClr val="accent1"/>
              </a:solidFill>
            </a:ln>
          </c:spPr>
          <c:invertIfNegative val="0"/>
          <c:cat>
            <c:strRef>
              <c:f>Sheet1!$A$2:$A$97</c:f>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f>Sheet1!$C$2:$C$97</c:f>
              <c:numCache>
                <c:formatCode>#,##0;[Red]#,##0</c:formatCode>
                <c:ptCount val="96"/>
                <c:pt idx="0">
                  <c:v>-23297</c:v>
                </c:pt>
                <c:pt idx="1">
                  <c:v>-22834</c:v>
                </c:pt>
                <c:pt idx="2">
                  <c:v>-23599</c:v>
                </c:pt>
                <c:pt idx="3">
                  <c:v>-23992</c:v>
                </c:pt>
                <c:pt idx="4">
                  <c:v>-24507</c:v>
                </c:pt>
                <c:pt idx="5">
                  <c:v>-24366</c:v>
                </c:pt>
                <c:pt idx="6">
                  <c:v>-23687</c:v>
                </c:pt>
                <c:pt idx="7">
                  <c:v>-23616</c:v>
                </c:pt>
                <c:pt idx="8">
                  <c:v>-23954</c:v>
                </c:pt>
                <c:pt idx="9">
                  <c:v>-24711</c:v>
                </c:pt>
                <c:pt idx="10">
                  <c:v>-25317</c:v>
                </c:pt>
                <c:pt idx="11">
                  <c:v>-25997</c:v>
                </c:pt>
                <c:pt idx="12">
                  <c:v>-26267</c:v>
                </c:pt>
                <c:pt idx="13">
                  <c:v>-25746</c:v>
                </c:pt>
                <c:pt idx="14">
                  <c:v>-25487</c:v>
                </c:pt>
                <c:pt idx="15">
                  <c:v>-25332</c:v>
                </c:pt>
                <c:pt idx="16">
                  <c:v>-25135</c:v>
                </c:pt>
                <c:pt idx="17">
                  <c:v>-25428</c:v>
                </c:pt>
                <c:pt idx="18">
                  <c:v>-25724</c:v>
                </c:pt>
                <c:pt idx="19">
                  <c:v>-26950</c:v>
                </c:pt>
                <c:pt idx="20">
                  <c:v>-26049</c:v>
                </c:pt>
                <c:pt idx="21">
                  <c:v>-25853</c:v>
                </c:pt>
                <c:pt idx="22">
                  <c:v>-26260</c:v>
                </c:pt>
                <c:pt idx="23">
                  <c:v>-26341</c:v>
                </c:pt>
                <c:pt idx="24">
                  <c:v>-28422</c:v>
                </c:pt>
                <c:pt idx="25">
                  <c:v>-29639</c:v>
                </c:pt>
                <c:pt idx="26">
                  <c:v>-30984</c:v>
                </c:pt>
                <c:pt idx="27">
                  <c:v>-31440</c:v>
                </c:pt>
                <c:pt idx="28">
                  <c:v>-30554</c:v>
                </c:pt>
                <c:pt idx="29">
                  <c:v>-30057</c:v>
                </c:pt>
                <c:pt idx="30">
                  <c:v>-28650</c:v>
                </c:pt>
                <c:pt idx="31">
                  <c:v>-27413</c:v>
                </c:pt>
                <c:pt idx="32">
                  <c:v>-26601</c:v>
                </c:pt>
                <c:pt idx="33">
                  <c:v>-26396</c:v>
                </c:pt>
                <c:pt idx="34">
                  <c:v>-26146</c:v>
                </c:pt>
                <c:pt idx="35">
                  <c:v>-25007</c:v>
                </c:pt>
                <c:pt idx="36">
                  <c:v>-25482</c:v>
                </c:pt>
                <c:pt idx="37">
                  <c:v>-25419</c:v>
                </c:pt>
                <c:pt idx="38">
                  <c:v>-25170</c:v>
                </c:pt>
                <c:pt idx="39">
                  <c:v>-25843</c:v>
                </c:pt>
                <c:pt idx="40">
                  <c:v>-23868</c:v>
                </c:pt>
                <c:pt idx="41">
                  <c:v>-22649</c:v>
                </c:pt>
                <c:pt idx="42">
                  <c:v>-22194</c:v>
                </c:pt>
                <c:pt idx="43">
                  <c:v>-21369</c:v>
                </c:pt>
                <c:pt idx="44">
                  <c:v>-21674</c:v>
                </c:pt>
                <c:pt idx="45">
                  <c:v>-21290</c:v>
                </c:pt>
                <c:pt idx="46">
                  <c:v>-21462</c:v>
                </c:pt>
                <c:pt idx="47">
                  <c:v>-22097</c:v>
                </c:pt>
                <c:pt idx="48">
                  <c:v>-22834</c:v>
                </c:pt>
                <c:pt idx="49">
                  <c:v>-21928</c:v>
                </c:pt>
                <c:pt idx="50">
                  <c:v>-20013</c:v>
                </c:pt>
                <c:pt idx="51">
                  <c:v>-19968</c:v>
                </c:pt>
                <c:pt idx="52">
                  <c:v>-19709</c:v>
                </c:pt>
                <c:pt idx="53">
                  <c:v>-20195</c:v>
                </c:pt>
                <c:pt idx="54">
                  <c:v>-20698</c:v>
                </c:pt>
                <c:pt idx="55">
                  <c:v>-20264</c:v>
                </c:pt>
                <c:pt idx="56">
                  <c:v>-19735</c:v>
                </c:pt>
                <c:pt idx="57">
                  <c:v>-19472</c:v>
                </c:pt>
                <c:pt idx="58">
                  <c:v>-19372</c:v>
                </c:pt>
                <c:pt idx="59">
                  <c:v>-19619</c:v>
                </c:pt>
                <c:pt idx="60">
                  <c:v>-18330</c:v>
                </c:pt>
                <c:pt idx="61">
                  <c:v>-17621</c:v>
                </c:pt>
                <c:pt idx="62">
                  <c:v>-17012</c:v>
                </c:pt>
                <c:pt idx="63">
                  <c:v>-16299</c:v>
                </c:pt>
                <c:pt idx="64">
                  <c:v>-15455</c:v>
                </c:pt>
                <c:pt idx="65">
                  <c:v>-13650</c:v>
                </c:pt>
                <c:pt idx="66">
                  <c:v>-12578</c:v>
                </c:pt>
                <c:pt idx="67">
                  <c:v>-11519</c:v>
                </c:pt>
                <c:pt idx="68">
                  <c:v>-11165</c:v>
                </c:pt>
                <c:pt idx="69">
                  <c:v>-10483</c:v>
                </c:pt>
                <c:pt idx="70">
                  <c:v>-9699</c:v>
                </c:pt>
                <c:pt idx="71">
                  <c:v>-9024</c:v>
                </c:pt>
                <c:pt idx="72">
                  <c:v>-8207</c:v>
                </c:pt>
                <c:pt idx="73">
                  <c:v>-6223</c:v>
                </c:pt>
                <c:pt idx="74">
                  <c:v>-6066</c:v>
                </c:pt>
                <c:pt idx="75">
                  <c:v>-5340</c:v>
                </c:pt>
                <c:pt idx="76">
                  <c:v>-5113</c:v>
                </c:pt>
                <c:pt idx="77">
                  <c:v>-4277</c:v>
                </c:pt>
                <c:pt idx="78">
                  <c:v>-3916</c:v>
                </c:pt>
                <c:pt idx="79">
                  <c:v>-3477</c:v>
                </c:pt>
                <c:pt idx="80">
                  <c:v>-3169</c:v>
                </c:pt>
                <c:pt idx="81">
                  <c:v>-2760</c:v>
                </c:pt>
                <c:pt idx="82">
                  <c:v>-2449</c:v>
                </c:pt>
                <c:pt idx="83">
                  <c:v>-2139</c:v>
                </c:pt>
                <c:pt idx="84">
                  <c:v>-2064</c:v>
                </c:pt>
                <c:pt idx="85">
                  <c:v>-9934</c:v>
                </c:pt>
              </c:numCache>
            </c:numRef>
          </c:val>
          <c:extLst>
            <c:ext xmlns:c16="http://schemas.microsoft.com/office/drawing/2014/chart" uri="{C3380CC4-5D6E-409C-BE32-E72D297353CC}">
              <c16:uniqueId val="{00000001-AC00-43E5-9391-5CD523DA4AA1}"/>
            </c:ext>
          </c:extLst>
        </c:ser>
        <c:ser>
          <c:idx val="3"/>
          <c:order val="2"/>
          <c:tx>
            <c:strRef>
              <c:f>Sheet1!$E$1</c:f>
              <c:strCache>
                <c:ptCount val="1"/>
                <c:pt idx="0">
                  <c:v>Asian Male</c:v>
                </c:pt>
              </c:strCache>
            </c:strRef>
          </c:tx>
          <c:spPr>
            <a:solidFill>
              <a:schemeClr val="accent1">
                <a:lumMod val="75000"/>
              </a:schemeClr>
            </a:solidFill>
            <a:ln>
              <a:solidFill>
                <a:schemeClr val="accent1"/>
              </a:solidFill>
            </a:ln>
          </c:spPr>
          <c:invertIfNegative val="0"/>
          <c:cat>
            <c:strRef>
              <c:f>Sheet1!$A$2:$A$97</c:f>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f>Sheet1!$E$2:$E$97</c:f>
              <c:numCache>
                <c:formatCode>#,##0;[Red]#,##0</c:formatCode>
                <c:ptCount val="96"/>
                <c:pt idx="0">
                  <c:v>-7261</c:v>
                </c:pt>
                <c:pt idx="1">
                  <c:v>-7759</c:v>
                </c:pt>
                <c:pt idx="2">
                  <c:v>-8613</c:v>
                </c:pt>
                <c:pt idx="3">
                  <c:v>-8931</c:v>
                </c:pt>
                <c:pt idx="4">
                  <c:v>-9383</c:v>
                </c:pt>
                <c:pt idx="5">
                  <c:v>-9262</c:v>
                </c:pt>
                <c:pt idx="6">
                  <c:v>-9491</c:v>
                </c:pt>
                <c:pt idx="7">
                  <c:v>-9188</c:v>
                </c:pt>
                <c:pt idx="8">
                  <c:v>-8892</c:v>
                </c:pt>
                <c:pt idx="9">
                  <c:v>-9558</c:v>
                </c:pt>
                <c:pt idx="10">
                  <c:v>-9343</c:v>
                </c:pt>
                <c:pt idx="11">
                  <c:v>-9794</c:v>
                </c:pt>
                <c:pt idx="12">
                  <c:v>-9376</c:v>
                </c:pt>
                <c:pt idx="13">
                  <c:v>-9228</c:v>
                </c:pt>
                <c:pt idx="14">
                  <c:v>-9464</c:v>
                </c:pt>
                <c:pt idx="15">
                  <c:v>-9510</c:v>
                </c:pt>
                <c:pt idx="16">
                  <c:v>-9382</c:v>
                </c:pt>
                <c:pt idx="17">
                  <c:v>-8930</c:v>
                </c:pt>
                <c:pt idx="18">
                  <c:v>-8585</c:v>
                </c:pt>
                <c:pt idx="19">
                  <c:v>-8023</c:v>
                </c:pt>
                <c:pt idx="20">
                  <c:v>-7852</c:v>
                </c:pt>
                <c:pt idx="21">
                  <c:v>-8245</c:v>
                </c:pt>
                <c:pt idx="22">
                  <c:v>-8966</c:v>
                </c:pt>
                <c:pt idx="23">
                  <c:v>-9901</c:v>
                </c:pt>
                <c:pt idx="24">
                  <c:v>-10364</c:v>
                </c:pt>
                <c:pt idx="25">
                  <c:v>-10896</c:v>
                </c:pt>
                <c:pt idx="26">
                  <c:v>-11114</c:v>
                </c:pt>
                <c:pt idx="27">
                  <c:v>-11707</c:v>
                </c:pt>
                <c:pt idx="28">
                  <c:v>-12017</c:v>
                </c:pt>
                <c:pt idx="29">
                  <c:v>-12234</c:v>
                </c:pt>
                <c:pt idx="30">
                  <c:v>-12593</c:v>
                </c:pt>
                <c:pt idx="31">
                  <c:v>-12592</c:v>
                </c:pt>
                <c:pt idx="32">
                  <c:v>-12767</c:v>
                </c:pt>
                <c:pt idx="33">
                  <c:v>-12777</c:v>
                </c:pt>
                <c:pt idx="34">
                  <c:v>-13150</c:v>
                </c:pt>
                <c:pt idx="35">
                  <c:v>-13021</c:v>
                </c:pt>
                <c:pt idx="36">
                  <c:v>-13162</c:v>
                </c:pt>
                <c:pt idx="37">
                  <c:v>-12927</c:v>
                </c:pt>
                <c:pt idx="38">
                  <c:v>-12593</c:v>
                </c:pt>
                <c:pt idx="39">
                  <c:v>-12807</c:v>
                </c:pt>
                <c:pt idx="40">
                  <c:v>-12058</c:v>
                </c:pt>
                <c:pt idx="41">
                  <c:v>-11850</c:v>
                </c:pt>
                <c:pt idx="42">
                  <c:v>-11558</c:v>
                </c:pt>
                <c:pt idx="43">
                  <c:v>-12030</c:v>
                </c:pt>
                <c:pt idx="44">
                  <c:v>-12445</c:v>
                </c:pt>
                <c:pt idx="45">
                  <c:v>-11948</c:v>
                </c:pt>
                <c:pt idx="46">
                  <c:v>-11907</c:v>
                </c:pt>
                <c:pt idx="47">
                  <c:v>-11578</c:v>
                </c:pt>
                <c:pt idx="48">
                  <c:v>-11151</c:v>
                </c:pt>
                <c:pt idx="49">
                  <c:v>-10814</c:v>
                </c:pt>
                <c:pt idx="50">
                  <c:v>-9976</c:v>
                </c:pt>
                <c:pt idx="51">
                  <c:v>-9434</c:v>
                </c:pt>
                <c:pt idx="52">
                  <c:v>-8434</c:v>
                </c:pt>
                <c:pt idx="53">
                  <c:v>-8478</c:v>
                </c:pt>
                <c:pt idx="54">
                  <c:v>-8224</c:v>
                </c:pt>
                <c:pt idx="55">
                  <c:v>-8144</c:v>
                </c:pt>
                <c:pt idx="56">
                  <c:v>-7932</c:v>
                </c:pt>
                <c:pt idx="57">
                  <c:v>-7220</c:v>
                </c:pt>
                <c:pt idx="58">
                  <c:v>-6918</c:v>
                </c:pt>
                <c:pt idx="59">
                  <c:v>-6875</c:v>
                </c:pt>
                <c:pt idx="60">
                  <c:v>-6320</c:v>
                </c:pt>
                <c:pt idx="61">
                  <c:v>-6328</c:v>
                </c:pt>
                <c:pt idx="62">
                  <c:v>-6092</c:v>
                </c:pt>
                <c:pt idx="63">
                  <c:v>-6021</c:v>
                </c:pt>
                <c:pt idx="64">
                  <c:v>-5765</c:v>
                </c:pt>
                <c:pt idx="65">
                  <c:v>-5323</c:v>
                </c:pt>
                <c:pt idx="66">
                  <c:v>-5151</c:v>
                </c:pt>
                <c:pt idx="67">
                  <c:v>-4786</c:v>
                </c:pt>
                <c:pt idx="68">
                  <c:v>-4538</c:v>
                </c:pt>
                <c:pt idx="69">
                  <c:v>-4782</c:v>
                </c:pt>
                <c:pt idx="70">
                  <c:v>-4283</c:v>
                </c:pt>
                <c:pt idx="71">
                  <c:v>-4089</c:v>
                </c:pt>
                <c:pt idx="72">
                  <c:v>-3720</c:v>
                </c:pt>
                <c:pt idx="73">
                  <c:v>-3267</c:v>
                </c:pt>
                <c:pt idx="74">
                  <c:v>-3153</c:v>
                </c:pt>
                <c:pt idx="75">
                  <c:v>-2765</c:v>
                </c:pt>
                <c:pt idx="76">
                  <c:v>-2673</c:v>
                </c:pt>
                <c:pt idx="77">
                  <c:v>-2405</c:v>
                </c:pt>
                <c:pt idx="78">
                  <c:v>-2154</c:v>
                </c:pt>
                <c:pt idx="79">
                  <c:v>-2027</c:v>
                </c:pt>
                <c:pt idx="80">
                  <c:v>-1740</c:v>
                </c:pt>
                <c:pt idx="81">
                  <c:v>-1566</c:v>
                </c:pt>
                <c:pt idx="82">
                  <c:v>-1360</c:v>
                </c:pt>
                <c:pt idx="83">
                  <c:v>-1179</c:v>
                </c:pt>
                <c:pt idx="84">
                  <c:v>-1085</c:v>
                </c:pt>
                <c:pt idx="85">
                  <c:v>-4886</c:v>
                </c:pt>
              </c:numCache>
            </c:numRef>
          </c:val>
          <c:extLst>
            <c:ext xmlns:c16="http://schemas.microsoft.com/office/drawing/2014/chart" uri="{C3380CC4-5D6E-409C-BE32-E72D297353CC}">
              <c16:uniqueId val="{00000003-AC00-43E5-9391-5CD523DA4AA1}"/>
            </c:ext>
          </c:extLst>
        </c:ser>
        <c:ser>
          <c:idx val="5"/>
          <c:order val="3"/>
          <c:tx>
            <c:strRef>
              <c:f>Sheet1!$F$1</c:f>
              <c:strCache>
                <c:ptCount val="1"/>
                <c:pt idx="0">
                  <c:v>Other Male</c:v>
                </c:pt>
              </c:strCache>
            </c:strRef>
          </c:tx>
          <c:spPr>
            <a:solidFill>
              <a:schemeClr val="tx2">
                <a:lumMod val="50000"/>
              </a:schemeClr>
            </a:solidFill>
            <a:ln>
              <a:solidFill>
                <a:schemeClr val="tx2">
                  <a:lumMod val="75000"/>
                </a:schemeClr>
              </a:solidFill>
            </a:ln>
          </c:spPr>
          <c:invertIfNegative val="0"/>
          <c:cat>
            <c:strRef>
              <c:f>Sheet1!$A$2:$A$97</c:f>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f>Sheet1!$F$2:$F$97</c:f>
              <c:numCache>
                <c:formatCode>#,##0;[Red]#,##0</c:formatCode>
                <c:ptCount val="96"/>
                <c:pt idx="0">
                  <c:v>-6469</c:v>
                </c:pt>
                <c:pt idx="1">
                  <c:v>-6637</c:v>
                </c:pt>
                <c:pt idx="2">
                  <c:v>-6882</c:v>
                </c:pt>
                <c:pt idx="3">
                  <c:v>-7156</c:v>
                </c:pt>
                <c:pt idx="4">
                  <c:v>-7278</c:v>
                </c:pt>
                <c:pt idx="5">
                  <c:v>-7149</c:v>
                </c:pt>
                <c:pt idx="6">
                  <c:v>-7086</c:v>
                </c:pt>
                <c:pt idx="7">
                  <c:v>-6683</c:v>
                </c:pt>
                <c:pt idx="8">
                  <c:v>-6834</c:v>
                </c:pt>
                <c:pt idx="9">
                  <c:v>-6541</c:v>
                </c:pt>
                <c:pt idx="10">
                  <c:v>-6144</c:v>
                </c:pt>
                <c:pt idx="11">
                  <c:v>-6266</c:v>
                </c:pt>
                <c:pt idx="12">
                  <c:v>-5979</c:v>
                </c:pt>
                <c:pt idx="13">
                  <c:v>-5872</c:v>
                </c:pt>
                <c:pt idx="14">
                  <c:v>-5613</c:v>
                </c:pt>
                <c:pt idx="15">
                  <c:v>-5448</c:v>
                </c:pt>
                <c:pt idx="16">
                  <c:v>-5176</c:v>
                </c:pt>
                <c:pt idx="17">
                  <c:v>-5015</c:v>
                </c:pt>
                <c:pt idx="18">
                  <c:v>-4905</c:v>
                </c:pt>
                <c:pt idx="19">
                  <c:v>-4957</c:v>
                </c:pt>
                <c:pt idx="20">
                  <c:v>-4678</c:v>
                </c:pt>
                <c:pt idx="21">
                  <c:v>-4641</c:v>
                </c:pt>
                <c:pt idx="22">
                  <c:v>-4489</c:v>
                </c:pt>
                <c:pt idx="23">
                  <c:v>-4523</c:v>
                </c:pt>
                <c:pt idx="24">
                  <c:v>-4738</c:v>
                </c:pt>
                <c:pt idx="25">
                  <c:v>-4516</c:v>
                </c:pt>
                <c:pt idx="26">
                  <c:v>-4537</c:v>
                </c:pt>
                <c:pt idx="27">
                  <c:v>-4393</c:v>
                </c:pt>
                <c:pt idx="28">
                  <c:v>-4206</c:v>
                </c:pt>
                <c:pt idx="29">
                  <c:v>-3920</c:v>
                </c:pt>
                <c:pt idx="30">
                  <c:v>-3752</c:v>
                </c:pt>
                <c:pt idx="31">
                  <c:v>-3545</c:v>
                </c:pt>
                <c:pt idx="32">
                  <c:v>-3381</c:v>
                </c:pt>
                <c:pt idx="33">
                  <c:v>-3521</c:v>
                </c:pt>
                <c:pt idx="34">
                  <c:v>-3179</c:v>
                </c:pt>
                <c:pt idx="35">
                  <c:v>-3288</c:v>
                </c:pt>
                <c:pt idx="36">
                  <c:v>-3268</c:v>
                </c:pt>
                <c:pt idx="37">
                  <c:v>-3124</c:v>
                </c:pt>
                <c:pt idx="38">
                  <c:v>-3053</c:v>
                </c:pt>
                <c:pt idx="39">
                  <c:v>-2998</c:v>
                </c:pt>
                <c:pt idx="40">
                  <c:v>-2792</c:v>
                </c:pt>
                <c:pt idx="41">
                  <c:v>-2676</c:v>
                </c:pt>
                <c:pt idx="42">
                  <c:v>-2668</c:v>
                </c:pt>
                <c:pt idx="43">
                  <c:v>-2494</c:v>
                </c:pt>
                <c:pt idx="44">
                  <c:v>-2429</c:v>
                </c:pt>
                <c:pt idx="45">
                  <c:v>-2318</c:v>
                </c:pt>
                <c:pt idx="46">
                  <c:v>-2229</c:v>
                </c:pt>
                <c:pt idx="47">
                  <c:v>-2374</c:v>
                </c:pt>
                <c:pt idx="48">
                  <c:v>-2470</c:v>
                </c:pt>
                <c:pt idx="49">
                  <c:v>-2371</c:v>
                </c:pt>
                <c:pt idx="50">
                  <c:v>-2213</c:v>
                </c:pt>
                <c:pt idx="51">
                  <c:v>-2023</c:v>
                </c:pt>
                <c:pt idx="52">
                  <c:v>-1941</c:v>
                </c:pt>
                <c:pt idx="53">
                  <c:v>-1965</c:v>
                </c:pt>
                <c:pt idx="54">
                  <c:v>-2078</c:v>
                </c:pt>
                <c:pt idx="55">
                  <c:v>-2199</c:v>
                </c:pt>
                <c:pt idx="56">
                  <c:v>-2229</c:v>
                </c:pt>
                <c:pt idx="57">
                  <c:v>-2082</c:v>
                </c:pt>
                <c:pt idx="58">
                  <c:v>-2085</c:v>
                </c:pt>
                <c:pt idx="59">
                  <c:v>-2136</c:v>
                </c:pt>
                <c:pt idx="60">
                  <c:v>-1894</c:v>
                </c:pt>
                <c:pt idx="61">
                  <c:v>-2020</c:v>
                </c:pt>
                <c:pt idx="62">
                  <c:v>-1983</c:v>
                </c:pt>
                <c:pt idx="63">
                  <c:v>-1912</c:v>
                </c:pt>
                <c:pt idx="64">
                  <c:v>-1763</c:v>
                </c:pt>
                <c:pt idx="65">
                  <c:v>-1683</c:v>
                </c:pt>
                <c:pt idx="66">
                  <c:v>-1496</c:v>
                </c:pt>
                <c:pt idx="67">
                  <c:v>-1460</c:v>
                </c:pt>
                <c:pt idx="68">
                  <c:v>-1427</c:v>
                </c:pt>
                <c:pt idx="69">
                  <c:v>-1365</c:v>
                </c:pt>
                <c:pt idx="70">
                  <c:v>-1254</c:v>
                </c:pt>
                <c:pt idx="71">
                  <c:v>-1215</c:v>
                </c:pt>
                <c:pt idx="72">
                  <c:v>-1188</c:v>
                </c:pt>
                <c:pt idx="73">
                  <c:v>-933</c:v>
                </c:pt>
                <c:pt idx="74">
                  <c:v>-856</c:v>
                </c:pt>
                <c:pt idx="75">
                  <c:v>-806</c:v>
                </c:pt>
                <c:pt idx="76">
                  <c:v>-795</c:v>
                </c:pt>
                <c:pt idx="77">
                  <c:v>-709</c:v>
                </c:pt>
                <c:pt idx="78">
                  <c:v>-584</c:v>
                </c:pt>
                <c:pt idx="79">
                  <c:v>-552</c:v>
                </c:pt>
                <c:pt idx="80">
                  <c:v>-450</c:v>
                </c:pt>
                <c:pt idx="81">
                  <c:v>-447</c:v>
                </c:pt>
                <c:pt idx="82">
                  <c:v>-390</c:v>
                </c:pt>
                <c:pt idx="83">
                  <c:v>-357</c:v>
                </c:pt>
                <c:pt idx="84">
                  <c:v>-312</c:v>
                </c:pt>
                <c:pt idx="85">
                  <c:v>-1671</c:v>
                </c:pt>
              </c:numCache>
            </c:numRef>
          </c:val>
          <c:extLst>
            <c:ext xmlns:c16="http://schemas.microsoft.com/office/drawing/2014/chart" uri="{C3380CC4-5D6E-409C-BE32-E72D297353CC}">
              <c16:uniqueId val="{00000004-AC00-43E5-9391-5CD523DA4AA1}"/>
            </c:ext>
          </c:extLst>
        </c:ser>
        <c:ser>
          <c:idx val="7"/>
          <c:order val="4"/>
          <c:tx>
            <c:strRef>
              <c:f>Sheet1!$I$1</c:f>
              <c:strCache>
                <c:ptCount val="1"/>
                <c:pt idx="0">
                  <c:v>Hispanic Female</c:v>
                </c:pt>
              </c:strCache>
            </c:strRef>
          </c:tx>
          <c:spPr>
            <a:solidFill>
              <a:srgbClr val="FF7C80"/>
            </a:solidFill>
            <a:ln>
              <a:solidFill>
                <a:schemeClr val="bg1">
                  <a:lumMod val="85000"/>
                </a:schemeClr>
              </a:solidFill>
            </a:ln>
          </c:spPr>
          <c:invertIfNegative val="0"/>
          <c:dPt>
            <c:idx val="24"/>
            <c:invertIfNegative val="0"/>
            <c:bubble3D val="0"/>
            <c:extLst>
              <c:ext xmlns:c16="http://schemas.microsoft.com/office/drawing/2014/chart" uri="{C3380CC4-5D6E-409C-BE32-E72D297353CC}">
                <c16:uniqueId val="{00000007-AC00-43E5-9391-5CD523DA4AA1}"/>
              </c:ext>
            </c:extLst>
          </c:dPt>
          <c:cat>
            <c:strRef>
              <c:f>Sheet1!$A$2:$A$97</c:f>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f>Sheet1!$I$2:$I$97</c:f>
              <c:numCache>
                <c:formatCode>_(* #,##0_);_(* \(#,##0\);_(* "-"??_);_(@_)</c:formatCode>
                <c:ptCount val="96"/>
                <c:pt idx="0">
                  <c:v>92952</c:v>
                </c:pt>
                <c:pt idx="1">
                  <c:v>94222</c:v>
                </c:pt>
                <c:pt idx="2">
                  <c:v>96448</c:v>
                </c:pt>
                <c:pt idx="3">
                  <c:v>100241</c:v>
                </c:pt>
                <c:pt idx="4">
                  <c:v>101233</c:v>
                </c:pt>
                <c:pt idx="5">
                  <c:v>99875</c:v>
                </c:pt>
                <c:pt idx="6">
                  <c:v>99245</c:v>
                </c:pt>
                <c:pt idx="7">
                  <c:v>98470</c:v>
                </c:pt>
                <c:pt idx="8">
                  <c:v>101451</c:v>
                </c:pt>
                <c:pt idx="9">
                  <c:v>102655</c:v>
                </c:pt>
                <c:pt idx="10">
                  <c:v>101428</c:v>
                </c:pt>
                <c:pt idx="11">
                  <c:v>103596</c:v>
                </c:pt>
                <c:pt idx="12">
                  <c:v>102977</c:v>
                </c:pt>
                <c:pt idx="13">
                  <c:v>101865</c:v>
                </c:pt>
                <c:pt idx="14">
                  <c:v>100967</c:v>
                </c:pt>
                <c:pt idx="15">
                  <c:v>100156</c:v>
                </c:pt>
                <c:pt idx="16">
                  <c:v>99720</c:v>
                </c:pt>
                <c:pt idx="17">
                  <c:v>98473</c:v>
                </c:pt>
                <c:pt idx="18">
                  <c:v>97612</c:v>
                </c:pt>
                <c:pt idx="19">
                  <c:v>96343</c:v>
                </c:pt>
                <c:pt idx="20">
                  <c:v>92593</c:v>
                </c:pt>
                <c:pt idx="21">
                  <c:v>90058</c:v>
                </c:pt>
                <c:pt idx="22">
                  <c:v>89581</c:v>
                </c:pt>
                <c:pt idx="23">
                  <c:v>88680</c:v>
                </c:pt>
                <c:pt idx="24">
                  <c:v>88552</c:v>
                </c:pt>
                <c:pt idx="25">
                  <c:v>89144</c:v>
                </c:pt>
                <c:pt idx="26">
                  <c:v>89166</c:v>
                </c:pt>
                <c:pt idx="27">
                  <c:v>91246</c:v>
                </c:pt>
                <c:pt idx="28">
                  <c:v>89109</c:v>
                </c:pt>
                <c:pt idx="29">
                  <c:v>87061</c:v>
                </c:pt>
                <c:pt idx="30">
                  <c:v>82266</c:v>
                </c:pt>
                <c:pt idx="31">
                  <c:v>81205</c:v>
                </c:pt>
                <c:pt idx="32">
                  <c:v>80991</c:v>
                </c:pt>
                <c:pt idx="33">
                  <c:v>81223</c:v>
                </c:pt>
                <c:pt idx="34">
                  <c:v>82348</c:v>
                </c:pt>
                <c:pt idx="35">
                  <c:v>80435</c:v>
                </c:pt>
                <c:pt idx="36">
                  <c:v>81836</c:v>
                </c:pt>
                <c:pt idx="37">
                  <c:v>82032</c:v>
                </c:pt>
                <c:pt idx="38">
                  <c:v>81592</c:v>
                </c:pt>
                <c:pt idx="39">
                  <c:v>82078</c:v>
                </c:pt>
                <c:pt idx="40">
                  <c:v>76399</c:v>
                </c:pt>
                <c:pt idx="41">
                  <c:v>75691</c:v>
                </c:pt>
                <c:pt idx="42">
                  <c:v>76350</c:v>
                </c:pt>
                <c:pt idx="43">
                  <c:v>75994</c:v>
                </c:pt>
                <c:pt idx="44">
                  <c:v>76418</c:v>
                </c:pt>
                <c:pt idx="45">
                  <c:v>74291</c:v>
                </c:pt>
                <c:pt idx="46">
                  <c:v>73674</c:v>
                </c:pt>
                <c:pt idx="47">
                  <c:v>72615</c:v>
                </c:pt>
                <c:pt idx="48">
                  <c:v>71419</c:v>
                </c:pt>
                <c:pt idx="49">
                  <c:v>69343</c:v>
                </c:pt>
                <c:pt idx="50">
                  <c:v>64720</c:v>
                </c:pt>
                <c:pt idx="51">
                  <c:v>62747</c:v>
                </c:pt>
                <c:pt idx="52">
                  <c:v>60043</c:v>
                </c:pt>
                <c:pt idx="53">
                  <c:v>58901</c:v>
                </c:pt>
                <c:pt idx="54">
                  <c:v>59380</c:v>
                </c:pt>
                <c:pt idx="55">
                  <c:v>57110</c:v>
                </c:pt>
                <c:pt idx="56">
                  <c:v>55199</c:v>
                </c:pt>
                <c:pt idx="57">
                  <c:v>53299</c:v>
                </c:pt>
                <c:pt idx="58">
                  <c:v>51499</c:v>
                </c:pt>
                <c:pt idx="59">
                  <c:v>51391</c:v>
                </c:pt>
                <c:pt idx="60">
                  <c:v>47195</c:v>
                </c:pt>
                <c:pt idx="61">
                  <c:v>45212</c:v>
                </c:pt>
                <c:pt idx="62">
                  <c:v>43930</c:v>
                </c:pt>
                <c:pt idx="63">
                  <c:v>41904</c:v>
                </c:pt>
                <c:pt idx="64">
                  <c:v>40647</c:v>
                </c:pt>
                <c:pt idx="65">
                  <c:v>37675</c:v>
                </c:pt>
                <c:pt idx="66">
                  <c:v>35597</c:v>
                </c:pt>
                <c:pt idx="67">
                  <c:v>32833</c:v>
                </c:pt>
                <c:pt idx="68">
                  <c:v>31823</c:v>
                </c:pt>
                <c:pt idx="69">
                  <c:v>30833</c:v>
                </c:pt>
                <c:pt idx="70">
                  <c:v>28283</c:v>
                </c:pt>
                <c:pt idx="71">
                  <c:v>26998</c:v>
                </c:pt>
                <c:pt idx="72">
                  <c:v>25915</c:v>
                </c:pt>
                <c:pt idx="73">
                  <c:v>22342</c:v>
                </c:pt>
                <c:pt idx="74">
                  <c:v>20965</c:v>
                </c:pt>
                <c:pt idx="75">
                  <c:v>19286</c:v>
                </c:pt>
                <c:pt idx="76">
                  <c:v>17888</c:v>
                </c:pt>
                <c:pt idx="77">
                  <c:v>15951</c:v>
                </c:pt>
                <c:pt idx="78">
                  <c:v>14991</c:v>
                </c:pt>
                <c:pt idx="79">
                  <c:v>13992</c:v>
                </c:pt>
                <c:pt idx="80">
                  <c:v>12759</c:v>
                </c:pt>
                <c:pt idx="81">
                  <c:v>12245</c:v>
                </c:pt>
                <c:pt idx="82">
                  <c:v>11252</c:v>
                </c:pt>
                <c:pt idx="83">
                  <c:v>10652</c:v>
                </c:pt>
                <c:pt idx="84">
                  <c:v>9993</c:v>
                </c:pt>
                <c:pt idx="85">
                  <c:v>56000</c:v>
                </c:pt>
              </c:numCache>
            </c:numRef>
          </c:val>
          <c:extLst>
            <c:ext xmlns:c16="http://schemas.microsoft.com/office/drawing/2014/chart" uri="{C3380CC4-5D6E-409C-BE32-E72D297353CC}">
              <c16:uniqueId val="{00000008-AC00-43E5-9391-5CD523DA4AA1}"/>
            </c:ext>
          </c:extLst>
        </c:ser>
        <c:ser>
          <c:idx val="8"/>
          <c:order val="5"/>
          <c:tx>
            <c:strRef>
              <c:f>Sheet1!$H$1</c:f>
              <c:strCache>
                <c:ptCount val="1"/>
                <c:pt idx="0">
                  <c:v>Black Female</c:v>
                </c:pt>
              </c:strCache>
            </c:strRef>
          </c:tx>
          <c:spPr>
            <a:solidFill>
              <a:srgbClr val="F85A74"/>
            </a:solidFill>
            <a:ln>
              <a:solidFill>
                <a:srgbClr val="FC8168"/>
              </a:solidFill>
            </a:ln>
          </c:spPr>
          <c:invertIfNegative val="0"/>
          <c:cat>
            <c:strRef>
              <c:f>Sheet1!$A$2:$A$97</c:f>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f>Sheet1!$H$2:$H$97</c:f>
              <c:numCache>
                <c:formatCode>_(* #,##0_);_(* \(#,##0\);_(* "-"??_);_(@_)</c:formatCode>
                <c:ptCount val="96"/>
                <c:pt idx="0">
                  <c:v>22525</c:v>
                </c:pt>
                <c:pt idx="1">
                  <c:v>22376</c:v>
                </c:pt>
                <c:pt idx="2">
                  <c:v>22892</c:v>
                </c:pt>
                <c:pt idx="3">
                  <c:v>23853</c:v>
                </c:pt>
                <c:pt idx="4">
                  <c:v>24049</c:v>
                </c:pt>
                <c:pt idx="5">
                  <c:v>23614</c:v>
                </c:pt>
                <c:pt idx="6">
                  <c:v>23190</c:v>
                </c:pt>
                <c:pt idx="7">
                  <c:v>23130</c:v>
                </c:pt>
                <c:pt idx="8">
                  <c:v>23608</c:v>
                </c:pt>
                <c:pt idx="9">
                  <c:v>24393</c:v>
                </c:pt>
                <c:pt idx="10">
                  <c:v>24605</c:v>
                </c:pt>
                <c:pt idx="11">
                  <c:v>24927</c:v>
                </c:pt>
                <c:pt idx="12">
                  <c:v>25220</c:v>
                </c:pt>
                <c:pt idx="13">
                  <c:v>25107</c:v>
                </c:pt>
                <c:pt idx="14">
                  <c:v>24769</c:v>
                </c:pt>
                <c:pt idx="15">
                  <c:v>24823</c:v>
                </c:pt>
                <c:pt idx="16">
                  <c:v>24517</c:v>
                </c:pt>
                <c:pt idx="17">
                  <c:v>24451</c:v>
                </c:pt>
                <c:pt idx="18">
                  <c:v>24449</c:v>
                </c:pt>
                <c:pt idx="19">
                  <c:v>25280</c:v>
                </c:pt>
                <c:pt idx="20">
                  <c:v>24287</c:v>
                </c:pt>
                <c:pt idx="21">
                  <c:v>24601</c:v>
                </c:pt>
                <c:pt idx="22">
                  <c:v>25238</c:v>
                </c:pt>
                <c:pt idx="23">
                  <c:v>25596</c:v>
                </c:pt>
                <c:pt idx="24">
                  <c:v>27061</c:v>
                </c:pt>
                <c:pt idx="25">
                  <c:v>28307</c:v>
                </c:pt>
                <c:pt idx="26">
                  <c:v>29604</c:v>
                </c:pt>
                <c:pt idx="27">
                  <c:v>30520</c:v>
                </c:pt>
                <c:pt idx="28">
                  <c:v>31055</c:v>
                </c:pt>
                <c:pt idx="29">
                  <c:v>31258</c:v>
                </c:pt>
                <c:pt idx="30">
                  <c:v>29825</c:v>
                </c:pt>
                <c:pt idx="31">
                  <c:v>28632</c:v>
                </c:pt>
                <c:pt idx="32">
                  <c:v>27937</c:v>
                </c:pt>
                <c:pt idx="33">
                  <c:v>27735</c:v>
                </c:pt>
                <c:pt idx="34">
                  <c:v>27575</c:v>
                </c:pt>
                <c:pt idx="35">
                  <c:v>26709</c:v>
                </c:pt>
                <c:pt idx="36">
                  <c:v>27302</c:v>
                </c:pt>
                <c:pt idx="37">
                  <c:v>27110</c:v>
                </c:pt>
                <c:pt idx="38">
                  <c:v>26975</c:v>
                </c:pt>
                <c:pt idx="39">
                  <c:v>28048</c:v>
                </c:pt>
                <c:pt idx="40">
                  <c:v>25997</c:v>
                </c:pt>
                <c:pt idx="41">
                  <c:v>24661</c:v>
                </c:pt>
                <c:pt idx="42">
                  <c:v>24353</c:v>
                </c:pt>
                <c:pt idx="43">
                  <c:v>23592</c:v>
                </c:pt>
                <c:pt idx="44">
                  <c:v>23619</c:v>
                </c:pt>
                <c:pt idx="45">
                  <c:v>23314</c:v>
                </c:pt>
                <c:pt idx="46">
                  <c:v>23907</c:v>
                </c:pt>
                <c:pt idx="47">
                  <c:v>24254</c:v>
                </c:pt>
                <c:pt idx="48">
                  <c:v>24822</c:v>
                </c:pt>
                <c:pt idx="49">
                  <c:v>24162</c:v>
                </c:pt>
                <c:pt idx="50">
                  <c:v>21994</c:v>
                </c:pt>
                <c:pt idx="51">
                  <c:v>21833</c:v>
                </c:pt>
                <c:pt idx="52">
                  <c:v>21558</c:v>
                </c:pt>
                <c:pt idx="53">
                  <c:v>22274</c:v>
                </c:pt>
                <c:pt idx="54">
                  <c:v>23280</c:v>
                </c:pt>
                <c:pt idx="55">
                  <c:v>23055</c:v>
                </c:pt>
                <c:pt idx="56">
                  <c:v>22440</c:v>
                </c:pt>
                <c:pt idx="57">
                  <c:v>22375</c:v>
                </c:pt>
                <c:pt idx="58">
                  <c:v>22210</c:v>
                </c:pt>
                <c:pt idx="59">
                  <c:v>22135</c:v>
                </c:pt>
                <c:pt idx="60">
                  <c:v>21266</c:v>
                </c:pt>
                <c:pt idx="61">
                  <c:v>20496</c:v>
                </c:pt>
                <c:pt idx="62">
                  <c:v>20134</c:v>
                </c:pt>
                <c:pt idx="63">
                  <c:v>19197</c:v>
                </c:pt>
                <c:pt idx="64">
                  <c:v>18624</c:v>
                </c:pt>
                <c:pt idx="65">
                  <c:v>17166</c:v>
                </c:pt>
                <c:pt idx="66">
                  <c:v>16116</c:v>
                </c:pt>
                <c:pt idx="67">
                  <c:v>15048</c:v>
                </c:pt>
                <c:pt idx="68">
                  <c:v>14749</c:v>
                </c:pt>
                <c:pt idx="69">
                  <c:v>13957</c:v>
                </c:pt>
                <c:pt idx="70">
                  <c:v>12880</c:v>
                </c:pt>
                <c:pt idx="71">
                  <c:v>11957</c:v>
                </c:pt>
                <c:pt idx="72">
                  <c:v>10995</c:v>
                </c:pt>
                <c:pt idx="73">
                  <c:v>8742</c:v>
                </c:pt>
                <c:pt idx="74">
                  <c:v>8556</c:v>
                </c:pt>
                <c:pt idx="75">
                  <c:v>7849</c:v>
                </c:pt>
                <c:pt idx="76">
                  <c:v>7339</c:v>
                </c:pt>
                <c:pt idx="77">
                  <c:v>6482</c:v>
                </c:pt>
                <c:pt idx="78">
                  <c:v>6297</c:v>
                </c:pt>
                <c:pt idx="79">
                  <c:v>5747</c:v>
                </c:pt>
                <c:pt idx="80">
                  <c:v>4785</c:v>
                </c:pt>
                <c:pt idx="81">
                  <c:v>4414</c:v>
                </c:pt>
                <c:pt idx="82">
                  <c:v>4267</c:v>
                </c:pt>
                <c:pt idx="83">
                  <c:v>3903</c:v>
                </c:pt>
                <c:pt idx="84">
                  <c:v>3706</c:v>
                </c:pt>
                <c:pt idx="85">
                  <c:v>21899</c:v>
                </c:pt>
              </c:numCache>
            </c:numRef>
          </c:val>
          <c:extLst>
            <c:ext xmlns:c16="http://schemas.microsoft.com/office/drawing/2014/chart" uri="{C3380CC4-5D6E-409C-BE32-E72D297353CC}">
              <c16:uniqueId val="{00000006-AC00-43E5-9391-5CD523DA4AA1}"/>
            </c:ext>
          </c:extLst>
        </c:ser>
        <c:ser>
          <c:idx val="1"/>
          <c:order val="6"/>
          <c:tx>
            <c:strRef>
              <c:f>Sheet1!$J$1</c:f>
              <c:strCache>
                <c:ptCount val="1"/>
                <c:pt idx="0">
                  <c:v>Asian Female</c:v>
                </c:pt>
              </c:strCache>
            </c:strRef>
          </c:tx>
          <c:spPr>
            <a:solidFill>
              <a:srgbClr val="F5573D"/>
            </a:solidFill>
            <a:ln w="0">
              <a:solidFill>
                <a:srgbClr val="FFD5D6"/>
              </a:solidFill>
            </a:ln>
          </c:spPr>
          <c:invertIfNegative val="0"/>
          <c:cat>
            <c:strRef>
              <c:f>Sheet1!$A$2:$A$97</c:f>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f>Sheet1!$J$2:$J$97</c:f>
              <c:numCache>
                <c:formatCode>_(* #,##0_);_(* \(#,##0\);_(* "-"??_);_(@_)</c:formatCode>
                <c:ptCount val="96"/>
                <c:pt idx="0">
                  <c:v>6996</c:v>
                </c:pt>
                <c:pt idx="1">
                  <c:v>7628</c:v>
                </c:pt>
                <c:pt idx="2">
                  <c:v>8226</c:v>
                </c:pt>
                <c:pt idx="3">
                  <c:v>8557</c:v>
                </c:pt>
                <c:pt idx="4">
                  <c:v>8992</c:v>
                </c:pt>
                <c:pt idx="5">
                  <c:v>8919</c:v>
                </c:pt>
                <c:pt idx="6">
                  <c:v>8717</c:v>
                </c:pt>
                <c:pt idx="7">
                  <c:v>8579</c:v>
                </c:pt>
                <c:pt idx="8">
                  <c:v>8366</c:v>
                </c:pt>
                <c:pt idx="9">
                  <c:v>9183</c:v>
                </c:pt>
                <c:pt idx="10">
                  <c:v>9221</c:v>
                </c:pt>
                <c:pt idx="11">
                  <c:v>9450</c:v>
                </c:pt>
                <c:pt idx="12">
                  <c:v>9078</c:v>
                </c:pt>
                <c:pt idx="13">
                  <c:v>9080</c:v>
                </c:pt>
                <c:pt idx="14">
                  <c:v>9257</c:v>
                </c:pt>
                <c:pt idx="15">
                  <c:v>9313</c:v>
                </c:pt>
                <c:pt idx="16">
                  <c:v>9318</c:v>
                </c:pt>
                <c:pt idx="17">
                  <c:v>8712</c:v>
                </c:pt>
                <c:pt idx="18">
                  <c:v>8214</c:v>
                </c:pt>
                <c:pt idx="19">
                  <c:v>7602</c:v>
                </c:pt>
                <c:pt idx="20">
                  <c:v>7365</c:v>
                </c:pt>
                <c:pt idx="21">
                  <c:v>7965</c:v>
                </c:pt>
                <c:pt idx="22">
                  <c:v>8881</c:v>
                </c:pt>
                <c:pt idx="23">
                  <c:v>9610</c:v>
                </c:pt>
                <c:pt idx="24">
                  <c:v>10351</c:v>
                </c:pt>
                <c:pt idx="25">
                  <c:v>10844</c:v>
                </c:pt>
                <c:pt idx="26">
                  <c:v>11245</c:v>
                </c:pt>
                <c:pt idx="27">
                  <c:v>12074</c:v>
                </c:pt>
                <c:pt idx="28">
                  <c:v>12688</c:v>
                </c:pt>
                <c:pt idx="29">
                  <c:v>13218</c:v>
                </c:pt>
                <c:pt idx="30">
                  <c:v>13645</c:v>
                </c:pt>
                <c:pt idx="31">
                  <c:v>13685</c:v>
                </c:pt>
                <c:pt idx="32">
                  <c:v>13748</c:v>
                </c:pt>
                <c:pt idx="33">
                  <c:v>13974</c:v>
                </c:pt>
                <c:pt idx="34">
                  <c:v>14129</c:v>
                </c:pt>
                <c:pt idx="35">
                  <c:v>14242</c:v>
                </c:pt>
                <c:pt idx="36">
                  <c:v>14311</c:v>
                </c:pt>
                <c:pt idx="37">
                  <c:v>14146</c:v>
                </c:pt>
                <c:pt idx="38">
                  <c:v>13883</c:v>
                </c:pt>
                <c:pt idx="39">
                  <c:v>13837</c:v>
                </c:pt>
                <c:pt idx="40">
                  <c:v>13386</c:v>
                </c:pt>
                <c:pt idx="41">
                  <c:v>12839</c:v>
                </c:pt>
                <c:pt idx="42">
                  <c:v>12771</c:v>
                </c:pt>
                <c:pt idx="43">
                  <c:v>12694</c:v>
                </c:pt>
                <c:pt idx="44">
                  <c:v>12932</c:v>
                </c:pt>
                <c:pt idx="45">
                  <c:v>12381</c:v>
                </c:pt>
                <c:pt idx="46">
                  <c:v>12474</c:v>
                </c:pt>
                <c:pt idx="47">
                  <c:v>12353</c:v>
                </c:pt>
                <c:pt idx="48">
                  <c:v>11709</c:v>
                </c:pt>
                <c:pt idx="49">
                  <c:v>11448</c:v>
                </c:pt>
                <c:pt idx="50">
                  <c:v>10500</c:v>
                </c:pt>
                <c:pt idx="51">
                  <c:v>9857</c:v>
                </c:pt>
                <c:pt idx="52">
                  <c:v>8925</c:v>
                </c:pt>
                <c:pt idx="53">
                  <c:v>8743</c:v>
                </c:pt>
                <c:pt idx="54">
                  <c:v>8633</c:v>
                </c:pt>
                <c:pt idx="55">
                  <c:v>8630</c:v>
                </c:pt>
                <c:pt idx="56">
                  <c:v>8453</c:v>
                </c:pt>
                <c:pt idx="57">
                  <c:v>7623</c:v>
                </c:pt>
                <c:pt idx="58">
                  <c:v>7557</c:v>
                </c:pt>
                <c:pt idx="59">
                  <c:v>7959</c:v>
                </c:pt>
                <c:pt idx="60">
                  <c:v>7472</c:v>
                </c:pt>
                <c:pt idx="61">
                  <c:v>7346</c:v>
                </c:pt>
                <c:pt idx="62">
                  <c:v>7317</c:v>
                </c:pt>
                <c:pt idx="63">
                  <c:v>7307</c:v>
                </c:pt>
                <c:pt idx="64">
                  <c:v>7025</c:v>
                </c:pt>
                <c:pt idx="65">
                  <c:v>6569</c:v>
                </c:pt>
                <c:pt idx="66">
                  <c:v>6409</c:v>
                </c:pt>
                <c:pt idx="67">
                  <c:v>6253</c:v>
                </c:pt>
                <c:pt idx="68">
                  <c:v>6189</c:v>
                </c:pt>
                <c:pt idx="69">
                  <c:v>6182</c:v>
                </c:pt>
                <c:pt idx="70">
                  <c:v>5433</c:v>
                </c:pt>
                <c:pt idx="71">
                  <c:v>5055</c:v>
                </c:pt>
                <c:pt idx="72">
                  <c:v>4540</c:v>
                </c:pt>
                <c:pt idx="73">
                  <c:v>3796</c:v>
                </c:pt>
                <c:pt idx="74">
                  <c:v>3681</c:v>
                </c:pt>
                <c:pt idx="75">
                  <c:v>3301</c:v>
                </c:pt>
                <c:pt idx="76">
                  <c:v>3073</c:v>
                </c:pt>
                <c:pt idx="77">
                  <c:v>2932</c:v>
                </c:pt>
                <c:pt idx="78">
                  <c:v>2627</c:v>
                </c:pt>
                <c:pt idx="79">
                  <c:v>2354</c:v>
                </c:pt>
                <c:pt idx="80">
                  <c:v>2051</c:v>
                </c:pt>
                <c:pt idx="81">
                  <c:v>1776</c:v>
                </c:pt>
                <c:pt idx="82">
                  <c:v>1613</c:v>
                </c:pt>
                <c:pt idx="83">
                  <c:v>1500</c:v>
                </c:pt>
                <c:pt idx="84">
                  <c:v>1226</c:v>
                </c:pt>
                <c:pt idx="85">
                  <c:v>7316</c:v>
                </c:pt>
              </c:numCache>
            </c:numRef>
          </c:val>
          <c:extLst>
            <c:ext xmlns:c16="http://schemas.microsoft.com/office/drawing/2014/chart" uri="{C3380CC4-5D6E-409C-BE32-E72D297353CC}">
              <c16:uniqueId val="{00000001-D240-4736-83F5-8F0169FFF79B}"/>
            </c:ext>
          </c:extLst>
        </c:ser>
        <c:ser>
          <c:idx val="9"/>
          <c:order val="7"/>
          <c:tx>
            <c:strRef>
              <c:f>Sheet1!$K$1</c:f>
              <c:strCache>
                <c:ptCount val="1"/>
                <c:pt idx="0">
                  <c:v>Other Female</c:v>
                </c:pt>
              </c:strCache>
            </c:strRef>
          </c:tx>
          <c:spPr>
            <a:solidFill>
              <a:schemeClr val="accent2">
                <a:lumMod val="50000"/>
              </a:schemeClr>
            </a:solidFill>
            <a:ln>
              <a:solidFill>
                <a:schemeClr val="tx2">
                  <a:lumMod val="75000"/>
                </a:schemeClr>
              </a:solidFill>
            </a:ln>
          </c:spPr>
          <c:invertIfNegative val="0"/>
          <c:cat>
            <c:strRef>
              <c:f>Sheet1!$A$2:$A$97</c:f>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f>Sheet1!$K$2:$K$97</c:f>
              <c:numCache>
                <c:formatCode>_(* #,##0_);_(* \(#,##0\);_(* "-"??_);_(@_)</c:formatCode>
                <c:ptCount val="96"/>
                <c:pt idx="0">
                  <c:v>6230</c:v>
                </c:pt>
                <c:pt idx="1">
                  <c:v>6518</c:v>
                </c:pt>
                <c:pt idx="2">
                  <c:v>6685</c:v>
                </c:pt>
                <c:pt idx="3">
                  <c:v>6851</c:v>
                </c:pt>
                <c:pt idx="4">
                  <c:v>7015</c:v>
                </c:pt>
                <c:pt idx="5">
                  <c:v>7094</c:v>
                </c:pt>
                <c:pt idx="6">
                  <c:v>6736</c:v>
                </c:pt>
                <c:pt idx="7">
                  <c:v>6550</c:v>
                </c:pt>
                <c:pt idx="8">
                  <c:v>6457</c:v>
                </c:pt>
                <c:pt idx="9">
                  <c:v>6347</c:v>
                </c:pt>
                <c:pt idx="10">
                  <c:v>6107</c:v>
                </c:pt>
                <c:pt idx="11">
                  <c:v>6089</c:v>
                </c:pt>
                <c:pt idx="12">
                  <c:v>5817</c:v>
                </c:pt>
                <c:pt idx="13">
                  <c:v>5636</c:v>
                </c:pt>
                <c:pt idx="14">
                  <c:v>5567</c:v>
                </c:pt>
                <c:pt idx="15">
                  <c:v>5250</c:v>
                </c:pt>
                <c:pt idx="16">
                  <c:v>5188</c:v>
                </c:pt>
                <c:pt idx="17">
                  <c:v>4869</c:v>
                </c:pt>
                <c:pt idx="18">
                  <c:v>4656</c:v>
                </c:pt>
                <c:pt idx="19">
                  <c:v>4663</c:v>
                </c:pt>
                <c:pt idx="20">
                  <c:v>4614</c:v>
                </c:pt>
                <c:pt idx="21">
                  <c:v>4383</c:v>
                </c:pt>
                <c:pt idx="22">
                  <c:v>4346</c:v>
                </c:pt>
                <c:pt idx="23">
                  <c:v>4469</c:v>
                </c:pt>
                <c:pt idx="24">
                  <c:v>4543</c:v>
                </c:pt>
                <c:pt idx="25">
                  <c:v>4504</c:v>
                </c:pt>
                <c:pt idx="26">
                  <c:v>4439</c:v>
                </c:pt>
                <c:pt idx="27">
                  <c:v>4535</c:v>
                </c:pt>
                <c:pt idx="28">
                  <c:v>4446</c:v>
                </c:pt>
                <c:pt idx="29">
                  <c:v>4324</c:v>
                </c:pt>
                <c:pt idx="30">
                  <c:v>4116</c:v>
                </c:pt>
                <c:pt idx="31">
                  <c:v>3912</c:v>
                </c:pt>
                <c:pt idx="32">
                  <c:v>3988</c:v>
                </c:pt>
                <c:pt idx="33">
                  <c:v>3585</c:v>
                </c:pt>
                <c:pt idx="34">
                  <c:v>3570</c:v>
                </c:pt>
                <c:pt idx="35">
                  <c:v>3425</c:v>
                </c:pt>
                <c:pt idx="36">
                  <c:v>3381</c:v>
                </c:pt>
                <c:pt idx="37">
                  <c:v>3364</c:v>
                </c:pt>
                <c:pt idx="38">
                  <c:v>3266</c:v>
                </c:pt>
                <c:pt idx="39">
                  <c:v>3323</c:v>
                </c:pt>
                <c:pt idx="40">
                  <c:v>3080</c:v>
                </c:pt>
                <c:pt idx="41">
                  <c:v>3002</c:v>
                </c:pt>
                <c:pt idx="42">
                  <c:v>2801</c:v>
                </c:pt>
                <c:pt idx="43">
                  <c:v>2652</c:v>
                </c:pt>
                <c:pt idx="44">
                  <c:v>2754</c:v>
                </c:pt>
                <c:pt idx="45">
                  <c:v>2557</c:v>
                </c:pt>
                <c:pt idx="46">
                  <c:v>2542</c:v>
                </c:pt>
                <c:pt idx="47">
                  <c:v>2564</c:v>
                </c:pt>
                <c:pt idx="48">
                  <c:v>2746</c:v>
                </c:pt>
                <c:pt idx="49">
                  <c:v>2632</c:v>
                </c:pt>
                <c:pt idx="50">
                  <c:v>2331</c:v>
                </c:pt>
                <c:pt idx="51">
                  <c:v>2278</c:v>
                </c:pt>
                <c:pt idx="52">
                  <c:v>2252</c:v>
                </c:pt>
                <c:pt idx="53">
                  <c:v>2171</c:v>
                </c:pt>
                <c:pt idx="54">
                  <c:v>2271</c:v>
                </c:pt>
                <c:pt idx="55">
                  <c:v>2305</c:v>
                </c:pt>
                <c:pt idx="56">
                  <c:v>2381</c:v>
                </c:pt>
                <c:pt idx="57">
                  <c:v>2353</c:v>
                </c:pt>
                <c:pt idx="58">
                  <c:v>2302</c:v>
                </c:pt>
                <c:pt idx="59">
                  <c:v>2197</c:v>
                </c:pt>
                <c:pt idx="60">
                  <c:v>2085</c:v>
                </c:pt>
                <c:pt idx="61">
                  <c:v>2100</c:v>
                </c:pt>
                <c:pt idx="62">
                  <c:v>2061</c:v>
                </c:pt>
                <c:pt idx="63">
                  <c:v>1934</c:v>
                </c:pt>
                <c:pt idx="64">
                  <c:v>1866</c:v>
                </c:pt>
                <c:pt idx="65">
                  <c:v>1753</c:v>
                </c:pt>
                <c:pt idx="66">
                  <c:v>1702</c:v>
                </c:pt>
                <c:pt idx="67">
                  <c:v>1529</c:v>
                </c:pt>
                <c:pt idx="68">
                  <c:v>1458</c:v>
                </c:pt>
                <c:pt idx="69">
                  <c:v>1360</c:v>
                </c:pt>
                <c:pt idx="70">
                  <c:v>1362</c:v>
                </c:pt>
                <c:pt idx="71">
                  <c:v>1353</c:v>
                </c:pt>
                <c:pt idx="72">
                  <c:v>1349</c:v>
                </c:pt>
                <c:pt idx="73">
                  <c:v>978</c:v>
                </c:pt>
                <c:pt idx="74">
                  <c:v>928</c:v>
                </c:pt>
                <c:pt idx="75">
                  <c:v>864</c:v>
                </c:pt>
                <c:pt idx="76">
                  <c:v>813</c:v>
                </c:pt>
                <c:pt idx="77">
                  <c:v>695</c:v>
                </c:pt>
                <c:pt idx="78">
                  <c:v>635</c:v>
                </c:pt>
                <c:pt idx="79">
                  <c:v>617</c:v>
                </c:pt>
                <c:pt idx="80">
                  <c:v>562</c:v>
                </c:pt>
                <c:pt idx="81">
                  <c:v>496</c:v>
                </c:pt>
                <c:pt idx="82">
                  <c:v>462</c:v>
                </c:pt>
                <c:pt idx="83">
                  <c:v>437</c:v>
                </c:pt>
                <c:pt idx="84">
                  <c:v>410</c:v>
                </c:pt>
                <c:pt idx="85">
                  <c:v>2398</c:v>
                </c:pt>
              </c:numCache>
            </c:numRef>
          </c:val>
          <c:extLst>
            <c:ext xmlns:c16="http://schemas.microsoft.com/office/drawing/2014/chart" uri="{C3380CC4-5D6E-409C-BE32-E72D297353CC}">
              <c16:uniqueId val="{00000002-D240-4736-83F5-8F0169FFF79B}"/>
            </c:ext>
          </c:extLst>
        </c:ser>
        <c:dLbls>
          <c:showLegendKey val="0"/>
          <c:showVal val="0"/>
          <c:showCatName val="0"/>
          <c:showSerName val="0"/>
          <c:showPercent val="0"/>
          <c:showBubbleSize val="0"/>
        </c:dLbls>
        <c:gapWidth val="0"/>
        <c:overlap val="100"/>
        <c:axId val="220211632"/>
        <c:axId val="220206536"/>
      </c:barChart>
      <c:catAx>
        <c:axId val="220211632"/>
        <c:scaling>
          <c:orientation val="minMax"/>
        </c:scaling>
        <c:delete val="0"/>
        <c:axPos val="l"/>
        <c:numFmt formatCode="General" sourceLinked="0"/>
        <c:majorTickMark val="out"/>
        <c:minorTickMark val="none"/>
        <c:tickLblPos val="low"/>
        <c:txPr>
          <a:bodyPr/>
          <a:lstStyle/>
          <a:p>
            <a:pPr>
              <a:defRPr sz="1050" baseline="0"/>
            </a:pPr>
            <a:endParaRPr lang="en-US"/>
          </a:p>
        </c:txPr>
        <c:crossAx val="220206536"/>
        <c:crosses val="autoZero"/>
        <c:auto val="1"/>
        <c:lblAlgn val="ctr"/>
        <c:lblOffset val="100"/>
        <c:tickLblSkip val="5"/>
        <c:noMultiLvlLbl val="0"/>
      </c:catAx>
      <c:valAx>
        <c:axId val="220206536"/>
        <c:scaling>
          <c:orientation val="minMax"/>
          <c:max val="250000"/>
          <c:min val="-250000"/>
        </c:scaling>
        <c:delete val="0"/>
        <c:axPos val="b"/>
        <c:majorGridlines/>
        <c:numFmt formatCode="#,##0;[Red]#,##0" sourceLinked="1"/>
        <c:majorTickMark val="out"/>
        <c:minorTickMark val="none"/>
        <c:tickLblPos val="nextTo"/>
        <c:txPr>
          <a:bodyPr/>
          <a:lstStyle/>
          <a:p>
            <a:pPr>
              <a:defRPr sz="1400"/>
            </a:pPr>
            <a:endParaRPr lang="en-US"/>
          </a:p>
        </c:txPr>
        <c:crossAx val="220211632"/>
        <c:crosses val="autoZero"/>
        <c:crossBetween val="between"/>
      </c:valAx>
    </c:plotArea>
    <c:legend>
      <c:legendPos val="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404447754841456"/>
          <c:y val="8.180798052417361E-2"/>
          <c:w val="0.84348561159584778"/>
          <c:h val="0.8324997147095744"/>
        </c:manualLayout>
      </c:layout>
      <c:barChart>
        <c:barDir val="bar"/>
        <c:grouping val="stacked"/>
        <c:varyColors val="0"/>
        <c:ser>
          <c:idx val="0"/>
          <c:order val="0"/>
          <c:tx>
            <c:strRef>
              <c:f>Sheet1!$B$1</c:f>
              <c:strCache>
                <c:ptCount val="1"/>
                <c:pt idx="0">
                  <c:v>White Male</c:v>
                </c:pt>
              </c:strCache>
            </c:strRef>
          </c:tx>
          <c:spPr>
            <a:solidFill>
              <a:schemeClr val="accent1">
                <a:lumMod val="50000"/>
              </a:schemeClr>
            </a:solidFill>
            <a:ln>
              <a:solidFill>
                <a:schemeClr val="accent1"/>
              </a:solidFill>
            </a:ln>
          </c:spPr>
          <c:invertIfNegative val="0"/>
          <c:cat>
            <c:strRef>
              <c:f>Sheet1!$A$2:$A$97</c:f>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f>Sheet1!$B$2:$B$97</c:f>
              <c:numCache>
                <c:formatCode>#,##0;[Red]#,##0</c:formatCode>
                <c:ptCount val="96"/>
                <c:pt idx="0">
                  <c:v>-58944</c:v>
                </c:pt>
                <c:pt idx="1">
                  <c:v>-60276</c:v>
                </c:pt>
                <c:pt idx="2">
                  <c:v>-64267</c:v>
                </c:pt>
                <c:pt idx="3">
                  <c:v>-65513</c:v>
                </c:pt>
                <c:pt idx="4">
                  <c:v>-66688</c:v>
                </c:pt>
                <c:pt idx="5">
                  <c:v>-67468</c:v>
                </c:pt>
                <c:pt idx="6">
                  <c:v>-66000</c:v>
                </c:pt>
                <c:pt idx="7">
                  <c:v>-65441</c:v>
                </c:pt>
                <c:pt idx="8">
                  <c:v>-66721</c:v>
                </c:pt>
                <c:pt idx="9">
                  <c:v>-65647</c:v>
                </c:pt>
                <c:pt idx="10">
                  <c:v>-65472</c:v>
                </c:pt>
                <c:pt idx="11">
                  <c:v>-67087</c:v>
                </c:pt>
                <c:pt idx="12">
                  <c:v>-67400</c:v>
                </c:pt>
                <c:pt idx="13">
                  <c:v>-67861</c:v>
                </c:pt>
                <c:pt idx="14">
                  <c:v>-67828</c:v>
                </c:pt>
                <c:pt idx="15">
                  <c:v>-68197</c:v>
                </c:pt>
                <c:pt idx="16">
                  <c:v>-68986</c:v>
                </c:pt>
                <c:pt idx="17">
                  <c:v>-68196</c:v>
                </c:pt>
                <c:pt idx="18">
                  <c:v>-68048</c:v>
                </c:pt>
                <c:pt idx="19">
                  <c:v>-69020</c:v>
                </c:pt>
                <c:pt idx="20">
                  <c:v>-68164</c:v>
                </c:pt>
                <c:pt idx="21">
                  <c:v>-68413</c:v>
                </c:pt>
                <c:pt idx="22">
                  <c:v>-70273</c:v>
                </c:pt>
                <c:pt idx="23">
                  <c:v>-73302</c:v>
                </c:pt>
                <c:pt idx="24">
                  <c:v>-74844</c:v>
                </c:pt>
                <c:pt idx="25">
                  <c:v>-76033</c:v>
                </c:pt>
                <c:pt idx="26">
                  <c:v>-77642</c:v>
                </c:pt>
                <c:pt idx="27">
                  <c:v>-81172</c:v>
                </c:pt>
                <c:pt idx="28">
                  <c:v>-82455</c:v>
                </c:pt>
                <c:pt idx="29">
                  <c:v>-82921</c:v>
                </c:pt>
                <c:pt idx="30">
                  <c:v>-81334</c:v>
                </c:pt>
                <c:pt idx="31">
                  <c:v>-80609</c:v>
                </c:pt>
                <c:pt idx="32">
                  <c:v>-79963</c:v>
                </c:pt>
                <c:pt idx="33">
                  <c:v>-81283</c:v>
                </c:pt>
                <c:pt idx="34">
                  <c:v>-82596</c:v>
                </c:pt>
                <c:pt idx="35">
                  <c:v>-79535</c:v>
                </c:pt>
                <c:pt idx="36">
                  <c:v>-81199</c:v>
                </c:pt>
                <c:pt idx="37">
                  <c:v>-80643</c:v>
                </c:pt>
                <c:pt idx="38">
                  <c:v>-79339</c:v>
                </c:pt>
                <c:pt idx="39">
                  <c:v>-79813</c:v>
                </c:pt>
                <c:pt idx="40">
                  <c:v>-75184</c:v>
                </c:pt>
                <c:pt idx="41">
                  <c:v>-73025</c:v>
                </c:pt>
                <c:pt idx="42">
                  <c:v>-72157</c:v>
                </c:pt>
                <c:pt idx="43">
                  <c:v>-70249</c:v>
                </c:pt>
                <c:pt idx="44">
                  <c:v>-72338</c:v>
                </c:pt>
                <c:pt idx="45">
                  <c:v>-70133</c:v>
                </c:pt>
                <c:pt idx="46">
                  <c:v>-71584</c:v>
                </c:pt>
                <c:pt idx="47">
                  <c:v>-76890</c:v>
                </c:pt>
                <c:pt idx="48">
                  <c:v>-82837</c:v>
                </c:pt>
                <c:pt idx="49">
                  <c:v>-83357</c:v>
                </c:pt>
                <c:pt idx="50">
                  <c:v>-78323</c:v>
                </c:pt>
                <c:pt idx="51">
                  <c:v>-75008</c:v>
                </c:pt>
                <c:pt idx="52">
                  <c:v>-74855</c:v>
                </c:pt>
                <c:pt idx="53">
                  <c:v>-75230</c:v>
                </c:pt>
                <c:pt idx="54">
                  <c:v>-81156</c:v>
                </c:pt>
                <c:pt idx="55">
                  <c:v>-84646</c:v>
                </c:pt>
                <c:pt idx="56">
                  <c:v>-85925</c:v>
                </c:pt>
                <c:pt idx="57">
                  <c:v>-86789</c:v>
                </c:pt>
                <c:pt idx="58">
                  <c:v>-88168</c:v>
                </c:pt>
                <c:pt idx="59">
                  <c:v>-88976</c:v>
                </c:pt>
                <c:pt idx="60">
                  <c:v>-86508</c:v>
                </c:pt>
                <c:pt idx="61">
                  <c:v>-86479</c:v>
                </c:pt>
                <c:pt idx="62">
                  <c:v>-84773</c:v>
                </c:pt>
                <c:pt idx="63">
                  <c:v>-80664</c:v>
                </c:pt>
                <c:pt idx="64">
                  <c:v>-79983</c:v>
                </c:pt>
                <c:pt idx="65">
                  <c:v>-76191</c:v>
                </c:pt>
                <c:pt idx="66">
                  <c:v>-73797</c:v>
                </c:pt>
                <c:pt idx="67">
                  <c:v>-70207</c:v>
                </c:pt>
                <c:pt idx="68">
                  <c:v>-66685</c:v>
                </c:pt>
                <c:pt idx="69">
                  <c:v>-64789</c:v>
                </c:pt>
                <c:pt idx="70">
                  <c:v>-63468</c:v>
                </c:pt>
                <c:pt idx="71">
                  <c:v>-63228</c:v>
                </c:pt>
                <c:pt idx="72">
                  <c:v>-68008</c:v>
                </c:pt>
                <c:pt idx="73">
                  <c:v>-47165</c:v>
                </c:pt>
                <c:pt idx="74">
                  <c:v>-46542</c:v>
                </c:pt>
                <c:pt idx="75">
                  <c:v>-45645</c:v>
                </c:pt>
                <c:pt idx="76">
                  <c:v>-45225</c:v>
                </c:pt>
                <c:pt idx="77">
                  <c:v>-37828</c:v>
                </c:pt>
                <c:pt idx="78">
                  <c:v>-34548</c:v>
                </c:pt>
                <c:pt idx="79">
                  <c:v>-31304</c:v>
                </c:pt>
                <c:pt idx="80">
                  <c:v>-28529</c:v>
                </c:pt>
                <c:pt idx="81">
                  <c:v>-25995</c:v>
                </c:pt>
                <c:pt idx="82">
                  <c:v>-22903</c:v>
                </c:pt>
                <c:pt idx="83">
                  <c:v>-20887</c:v>
                </c:pt>
                <c:pt idx="84">
                  <c:v>-19284</c:v>
                </c:pt>
                <c:pt idx="85">
                  <c:v>-100560</c:v>
                </c:pt>
              </c:numCache>
            </c:numRef>
          </c:val>
          <c:extLst>
            <c:ext xmlns:c16="http://schemas.microsoft.com/office/drawing/2014/chart" uri="{C3380CC4-5D6E-409C-BE32-E72D297353CC}">
              <c16:uniqueId val="{00000000-AC00-43E5-9391-5CD523DA4AA1}"/>
            </c:ext>
          </c:extLst>
        </c:ser>
        <c:ser>
          <c:idx val="4"/>
          <c:order val="1"/>
          <c:tx>
            <c:strRef>
              <c:f>Sheet1!$D$1</c:f>
              <c:strCache>
                <c:ptCount val="1"/>
                <c:pt idx="0">
                  <c:v>Hispanic Male</c:v>
                </c:pt>
              </c:strCache>
            </c:strRef>
          </c:tx>
          <c:spPr>
            <a:solidFill>
              <a:schemeClr val="accent1">
                <a:lumMod val="40000"/>
                <a:lumOff val="60000"/>
              </a:schemeClr>
            </a:solidFill>
            <a:ln>
              <a:solidFill>
                <a:schemeClr val="accent1"/>
              </a:solidFill>
            </a:ln>
          </c:spPr>
          <c:invertIfNegative val="0"/>
          <c:cat>
            <c:strRef>
              <c:f>Sheet1!$A$2:$A$97</c:f>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f>Sheet1!$D$2:$D$97</c:f>
              <c:numCache>
                <c:formatCode>#,##0;[Red]#,##0</c:formatCode>
                <c:ptCount val="96"/>
                <c:pt idx="0">
                  <c:v>-97071</c:v>
                </c:pt>
                <c:pt idx="1">
                  <c:v>-97998</c:v>
                </c:pt>
                <c:pt idx="2">
                  <c:v>-100748</c:v>
                </c:pt>
                <c:pt idx="3">
                  <c:v>-104315</c:v>
                </c:pt>
                <c:pt idx="4">
                  <c:v>-105206</c:v>
                </c:pt>
                <c:pt idx="5">
                  <c:v>-104690</c:v>
                </c:pt>
                <c:pt idx="6">
                  <c:v>-102958</c:v>
                </c:pt>
                <c:pt idx="7">
                  <c:v>-102612</c:v>
                </c:pt>
                <c:pt idx="8">
                  <c:v>-104825</c:v>
                </c:pt>
                <c:pt idx="9">
                  <c:v>-105339</c:v>
                </c:pt>
                <c:pt idx="10">
                  <c:v>-105158</c:v>
                </c:pt>
                <c:pt idx="11">
                  <c:v>-107965</c:v>
                </c:pt>
                <c:pt idx="12">
                  <c:v>-107390</c:v>
                </c:pt>
                <c:pt idx="13">
                  <c:v>-105901</c:v>
                </c:pt>
                <c:pt idx="14">
                  <c:v>-105458</c:v>
                </c:pt>
                <c:pt idx="15">
                  <c:v>-103675</c:v>
                </c:pt>
                <c:pt idx="16">
                  <c:v>-102004</c:v>
                </c:pt>
                <c:pt idx="17">
                  <c:v>-100959</c:v>
                </c:pt>
                <c:pt idx="18">
                  <c:v>-100322</c:v>
                </c:pt>
                <c:pt idx="19">
                  <c:v>-100281</c:v>
                </c:pt>
                <c:pt idx="20">
                  <c:v>-96270</c:v>
                </c:pt>
                <c:pt idx="21">
                  <c:v>-94862</c:v>
                </c:pt>
                <c:pt idx="22">
                  <c:v>-93802</c:v>
                </c:pt>
                <c:pt idx="23">
                  <c:v>-93956</c:v>
                </c:pt>
                <c:pt idx="24">
                  <c:v>-94975</c:v>
                </c:pt>
                <c:pt idx="25">
                  <c:v>-95590</c:v>
                </c:pt>
                <c:pt idx="26">
                  <c:v>-96491</c:v>
                </c:pt>
                <c:pt idx="27">
                  <c:v>-97462</c:v>
                </c:pt>
                <c:pt idx="28">
                  <c:v>-95074</c:v>
                </c:pt>
                <c:pt idx="29">
                  <c:v>-93801</c:v>
                </c:pt>
                <c:pt idx="30">
                  <c:v>-89794</c:v>
                </c:pt>
                <c:pt idx="31">
                  <c:v>-90047</c:v>
                </c:pt>
                <c:pt idx="32">
                  <c:v>-89108</c:v>
                </c:pt>
                <c:pt idx="33">
                  <c:v>-89197</c:v>
                </c:pt>
                <c:pt idx="34">
                  <c:v>-88876</c:v>
                </c:pt>
                <c:pt idx="35">
                  <c:v>-86017</c:v>
                </c:pt>
                <c:pt idx="36">
                  <c:v>-86967</c:v>
                </c:pt>
                <c:pt idx="37">
                  <c:v>-87201</c:v>
                </c:pt>
                <c:pt idx="38">
                  <c:v>-84984</c:v>
                </c:pt>
                <c:pt idx="39">
                  <c:v>-87290</c:v>
                </c:pt>
                <c:pt idx="40">
                  <c:v>-79669</c:v>
                </c:pt>
                <c:pt idx="41">
                  <c:v>-79140</c:v>
                </c:pt>
                <c:pt idx="42">
                  <c:v>-77768</c:v>
                </c:pt>
                <c:pt idx="43">
                  <c:v>-76999</c:v>
                </c:pt>
                <c:pt idx="44">
                  <c:v>-77495</c:v>
                </c:pt>
                <c:pt idx="45">
                  <c:v>-73717</c:v>
                </c:pt>
                <c:pt idx="46">
                  <c:v>-72113</c:v>
                </c:pt>
                <c:pt idx="47">
                  <c:v>-71316</c:v>
                </c:pt>
                <c:pt idx="48">
                  <c:v>-69669</c:v>
                </c:pt>
                <c:pt idx="49">
                  <c:v>-68870</c:v>
                </c:pt>
                <c:pt idx="50">
                  <c:v>-64112</c:v>
                </c:pt>
                <c:pt idx="51">
                  <c:v>-62147</c:v>
                </c:pt>
                <c:pt idx="52">
                  <c:v>-59261</c:v>
                </c:pt>
                <c:pt idx="53">
                  <c:v>-59139</c:v>
                </c:pt>
                <c:pt idx="54">
                  <c:v>-58953</c:v>
                </c:pt>
                <c:pt idx="55">
                  <c:v>-56408</c:v>
                </c:pt>
                <c:pt idx="56">
                  <c:v>-54007</c:v>
                </c:pt>
                <c:pt idx="57">
                  <c:v>-52310</c:v>
                </c:pt>
                <c:pt idx="58">
                  <c:v>-49744</c:v>
                </c:pt>
                <c:pt idx="59">
                  <c:v>-49976</c:v>
                </c:pt>
                <c:pt idx="60">
                  <c:v>-45492</c:v>
                </c:pt>
                <c:pt idx="61">
                  <c:v>-42722</c:v>
                </c:pt>
                <c:pt idx="62">
                  <c:v>-40894</c:v>
                </c:pt>
                <c:pt idx="63">
                  <c:v>-38922</c:v>
                </c:pt>
                <c:pt idx="64">
                  <c:v>-37082</c:v>
                </c:pt>
                <c:pt idx="65">
                  <c:v>-33494</c:v>
                </c:pt>
                <c:pt idx="66">
                  <c:v>-31366</c:v>
                </c:pt>
                <c:pt idx="67">
                  <c:v>-28711</c:v>
                </c:pt>
                <c:pt idx="68">
                  <c:v>-27881</c:v>
                </c:pt>
                <c:pt idx="69">
                  <c:v>-26440</c:v>
                </c:pt>
                <c:pt idx="70">
                  <c:v>-24377</c:v>
                </c:pt>
                <c:pt idx="71">
                  <c:v>-23053</c:v>
                </c:pt>
                <c:pt idx="72">
                  <c:v>-21669</c:v>
                </c:pt>
                <c:pt idx="73">
                  <c:v>-18127</c:v>
                </c:pt>
                <c:pt idx="74">
                  <c:v>-17190</c:v>
                </c:pt>
                <c:pt idx="75">
                  <c:v>-15118</c:v>
                </c:pt>
                <c:pt idx="76">
                  <c:v>-13680</c:v>
                </c:pt>
                <c:pt idx="77">
                  <c:v>-12077</c:v>
                </c:pt>
                <c:pt idx="78">
                  <c:v>-10969</c:v>
                </c:pt>
                <c:pt idx="79">
                  <c:v>-10511</c:v>
                </c:pt>
                <c:pt idx="80">
                  <c:v>-9203</c:v>
                </c:pt>
                <c:pt idx="81">
                  <c:v>-8557</c:v>
                </c:pt>
                <c:pt idx="82">
                  <c:v>-7807</c:v>
                </c:pt>
                <c:pt idx="83">
                  <c:v>-6973</c:v>
                </c:pt>
                <c:pt idx="84">
                  <c:v>-6538</c:v>
                </c:pt>
                <c:pt idx="85">
                  <c:v>-32504</c:v>
                </c:pt>
              </c:numCache>
            </c:numRef>
          </c:val>
          <c:extLst>
            <c:ext xmlns:c16="http://schemas.microsoft.com/office/drawing/2014/chart" uri="{C3380CC4-5D6E-409C-BE32-E72D297353CC}">
              <c16:uniqueId val="{00000002-AC00-43E5-9391-5CD523DA4AA1}"/>
            </c:ext>
          </c:extLst>
        </c:ser>
        <c:ser>
          <c:idx val="2"/>
          <c:order val="2"/>
          <c:tx>
            <c:strRef>
              <c:f>Sheet1!$C$1</c:f>
              <c:strCache>
                <c:ptCount val="1"/>
                <c:pt idx="0">
                  <c:v>Black Male</c:v>
                </c:pt>
              </c:strCache>
            </c:strRef>
          </c:tx>
          <c:spPr>
            <a:solidFill>
              <a:schemeClr val="accent1">
                <a:lumMod val="60000"/>
                <a:lumOff val="40000"/>
              </a:schemeClr>
            </a:solidFill>
            <a:ln>
              <a:solidFill>
                <a:schemeClr val="accent1"/>
              </a:solidFill>
            </a:ln>
          </c:spPr>
          <c:invertIfNegative val="0"/>
          <c:cat>
            <c:strRef>
              <c:f>Sheet1!$A$2:$A$97</c:f>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f>Sheet1!$C$2:$C$97</c:f>
              <c:numCache>
                <c:formatCode>#,##0;[Red]#,##0</c:formatCode>
                <c:ptCount val="96"/>
                <c:pt idx="0">
                  <c:v>-23297</c:v>
                </c:pt>
                <c:pt idx="1">
                  <c:v>-22834</c:v>
                </c:pt>
                <c:pt idx="2">
                  <c:v>-23599</c:v>
                </c:pt>
                <c:pt idx="3">
                  <c:v>-23992</c:v>
                </c:pt>
                <c:pt idx="4">
                  <c:v>-24507</c:v>
                </c:pt>
                <c:pt idx="5">
                  <c:v>-24366</c:v>
                </c:pt>
                <c:pt idx="6">
                  <c:v>-23687</c:v>
                </c:pt>
                <c:pt idx="7">
                  <c:v>-23616</c:v>
                </c:pt>
                <c:pt idx="8">
                  <c:v>-23954</c:v>
                </c:pt>
                <c:pt idx="9">
                  <c:v>-24711</c:v>
                </c:pt>
                <c:pt idx="10">
                  <c:v>-25317</c:v>
                </c:pt>
                <c:pt idx="11">
                  <c:v>-25997</c:v>
                </c:pt>
                <c:pt idx="12">
                  <c:v>-26267</c:v>
                </c:pt>
                <c:pt idx="13">
                  <c:v>-25746</c:v>
                </c:pt>
                <c:pt idx="14">
                  <c:v>-25487</c:v>
                </c:pt>
                <c:pt idx="15">
                  <c:v>-25332</c:v>
                </c:pt>
                <c:pt idx="16">
                  <c:v>-25135</c:v>
                </c:pt>
                <c:pt idx="17">
                  <c:v>-25428</c:v>
                </c:pt>
                <c:pt idx="18">
                  <c:v>-25724</c:v>
                </c:pt>
                <c:pt idx="19">
                  <c:v>-26950</c:v>
                </c:pt>
                <c:pt idx="20">
                  <c:v>-26049</c:v>
                </c:pt>
                <c:pt idx="21">
                  <c:v>-25853</c:v>
                </c:pt>
                <c:pt idx="22">
                  <c:v>-26260</c:v>
                </c:pt>
                <c:pt idx="23">
                  <c:v>-26341</c:v>
                </c:pt>
                <c:pt idx="24">
                  <c:v>-28422</c:v>
                </c:pt>
                <c:pt idx="25">
                  <c:v>-29639</c:v>
                </c:pt>
                <c:pt idx="26">
                  <c:v>-30984</c:v>
                </c:pt>
                <c:pt idx="27">
                  <c:v>-31440</c:v>
                </c:pt>
                <c:pt idx="28">
                  <c:v>-30554</c:v>
                </c:pt>
                <c:pt idx="29">
                  <c:v>-30057</c:v>
                </c:pt>
                <c:pt idx="30">
                  <c:v>-28650</c:v>
                </c:pt>
                <c:pt idx="31">
                  <c:v>-27413</c:v>
                </c:pt>
                <c:pt idx="32">
                  <c:v>-26601</c:v>
                </c:pt>
                <c:pt idx="33">
                  <c:v>-26396</c:v>
                </c:pt>
                <c:pt idx="34">
                  <c:v>-26146</c:v>
                </c:pt>
                <c:pt idx="35">
                  <c:v>-25007</c:v>
                </c:pt>
                <c:pt idx="36">
                  <c:v>-25482</c:v>
                </c:pt>
                <c:pt idx="37">
                  <c:v>-25419</c:v>
                </c:pt>
                <c:pt idx="38">
                  <c:v>-25170</c:v>
                </c:pt>
                <c:pt idx="39">
                  <c:v>-25843</c:v>
                </c:pt>
                <c:pt idx="40">
                  <c:v>-23868</c:v>
                </c:pt>
                <c:pt idx="41">
                  <c:v>-22649</c:v>
                </c:pt>
                <c:pt idx="42">
                  <c:v>-22194</c:v>
                </c:pt>
                <c:pt idx="43">
                  <c:v>-21369</c:v>
                </c:pt>
                <c:pt idx="44">
                  <c:v>-21674</c:v>
                </c:pt>
                <c:pt idx="45">
                  <c:v>-21290</c:v>
                </c:pt>
                <c:pt idx="46">
                  <c:v>-21462</c:v>
                </c:pt>
                <c:pt idx="47">
                  <c:v>-22097</c:v>
                </c:pt>
                <c:pt idx="48">
                  <c:v>-22834</c:v>
                </c:pt>
                <c:pt idx="49">
                  <c:v>-21928</c:v>
                </c:pt>
                <c:pt idx="50">
                  <c:v>-20013</c:v>
                </c:pt>
                <c:pt idx="51">
                  <c:v>-19968</c:v>
                </c:pt>
                <c:pt idx="52">
                  <c:v>-19709</c:v>
                </c:pt>
                <c:pt idx="53">
                  <c:v>-20195</c:v>
                </c:pt>
                <c:pt idx="54">
                  <c:v>-20698</c:v>
                </c:pt>
                <c:pt idx="55">
                  <c:v>-20264</c:v>
                </c:pt>
                <c:pt idx="56">
                  <c:v>-19735</c:v>
                </c:pt>
                <c:pt idx="57">
                  <c:v>-19472</c:v>
                </c:pt>
                <c:pt idx="58">
                  <c:v>-19372</c:v>
                </c:pt>
                <c:pt idx="59">
                  <c:v>-19619</c:v>
                </c:pt>
                <c:pt idx="60">
                  <c:v>-18330</c:v>
                </c:pt>
                <c:pt idx="61">
                  <c:v>-17621</c:v>
                </c:pt>
                <c:pt idx="62">
                  <c:v>-17012</c:v>
                </c:pt>
                <c:pt idx="63">
                  <c:v>-16299</c:v>
                </c:pt>
                <c:pt idx="64">
                  <c:v>-15455</c:v>
                </c:pt>
                <c:pt idx="65">
                  <c:v>-13650</c:v>
                </c:pt>
                <c:pt idx="66">
                  <c:v>-12578</c:v>
                </c:pt>
                <c:pt idx="67">
                  <c:v>-11519</c:v>
                </c:pt>
                <c:pt idx="68">
                  <c:v>-11165</c:v>
                </c:pt>
                <c:pt idx="69">
                  <c:v>-10483</c:v>
                </c:pt>
                <c:pt idx="70">
                  <c:v>-9699</c:v>
                </c:pt>
                <c:pt idx="71">
                  <c:v>-9024</c:v>
                </c:pt>
                <c:pt idx="72">
                  <c:v>-8207</c:v>
                </c:pt>
                <c:pt idx="73">
                  <c:v>-6223</c:v>
                </c:pt>
                <c:pt idx="74">
                  <c:v>-6066</c:v>
                </c:pt>
                <c:pt idx="75">
                  <c:v>-5340</c:v>
                </c:pt>
                <c:pt idx="76">
                  <c:v>-5113</c:v>
                </c:pt>
                <c:pt idx="77">
                  <c:v>-4277</c:v>
                </c:pt>
                <c:pt idx="78">
                  <c:v>-3916</c:v>
                </c:pt>
                <c:pt idx="79">
                  <c:v>-3477</c:v>
                </c:pt>
                <c:pt idx="80">
                  <c:v>-3169</c:v>
                </c:pt>
                <c:pt idx="81">
                  <c:v>-2760</c:v>
                </c:pt>
                <c:pt idx="82">
                  <c:v>-2449</c:v>
                </c:pt>
                <c:pt idx="83">
                  <c:v>-2139</c:v>
                </c:pt>
                <c:pt idx="84">
                  <c:v>-2064</c:v>
                </c:pt>
                <c:pt idx="85">
                  <c:v>-9934</c:v>
                </c:pt>
              </c:numCache>
            </c:numRef>
          </c:val>
          <c:extLst>
            <c:ext xmlns:c16="http://schemas.microsoft.com/office/drawing/2014/chart" uri="{C3380CC4-5D6E-409C-BE32-E72D297353CC}">
              <c16:uniqueId val="{00000001-AC00-43E5-9391-5CD523DA4AA1}"/>
            </c:ext>
          </c:extLst>
        </c:ser>
        <c:ser>
          <c:idx val="3"/>
          <c:order val="3"/>
          <c:tx>
            <c:strRef>
              <c:f>Sheet1!$E$1</c:f>
              <c:strCache>
                <c:ptCount val="1"/>
                <c:pt idx="0">
                  <c:v>Asian Male</c:v>
                </c:pt>
              </c:strCache>
            </c:strRef>
          </c:tx>
          <c:spPr>
            <a:solidFill>
              <a:schemeClr val="accent1">
                <a:lumMod val="75000"/>
              </a:schemeClr>
            </a:solidFill>
            <a:ln>
              <a:solidFill>
                <a:schemeClr val="accent1"/>
              </a:solidFill>
            </a:ln>
          </c:spPr>
          <c:invertIfNegative val="0"/>
          <c:cat>
            <c:strRef>
              <c:f>Sheet1!$A$2:$A$97</c:f>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f>Sheet1!$E$2:$E$97</c:f>
              <c:numCache>
                <c:formatCode>#,##0;[Red]#,##0</c:formatCode>
                <c:ptCount val="96"/>
                <c:pt idx="0">
                  <c:v>-7261</c:v>
                </c:pt>
                <c:pt idx="1">
                  <c:v>-7759</c:v>
                </c:pt>
                <c:pt idx="2">
                  <c:v>-8613</c:v>
                </c:pt>
                <c:pt idx="3">
                  <c:v>-8931</c:v>
                </c:pt>
                <c:pt idx="4">
                  <c:v>-9383</c:v>
                </c:pt>
                <c:pt idx="5">
                  <c:v>-9262</c:v>
                </c:pt>
                <c:pt idx="6">
                  <c:v>-9491</c:v>
                </c:pt>
                <c:pt idx="7">
                  <c:v>-9188</c:v>
                </c:pt>
                <c:pt idx="8">
                  <c:v>-8892</c:v>
                </c:pt>
                <c:pt idx="9">
                  <c:v>-9558</c:v>
                </c:pt>
                <c:pt idx="10">
                  <c:v>-9343</c:v>
                </c:pt>
                <c:pt idx="11">
                  <c:v>-9794</c:v>
                </c:pt>
                <c:pt idx="12">
                  <c:v>-9376</c:v>
                </c:pt>
                <c:pt idx="13">
                  <c:v>-9228</c:v>
                </c:pt>
                <c:pt idx="14">
                  <c:v>-9464</c:v>
                </c:pt>
                <c:pt idx="15">
                  <c:v>-9510</c:v>
                </c:pt>
                <c:pt idx="16">
                  <c:v>-9382</c:v>
                </c:pt>
                <c:pt idx="17">
                  <c:v>-8930</c:v>
                </c:pt>
                <c:pt idx="18">
                  <c:v>-8585</c:v>
                </c:pt>
                <c:pt idx="19">
                  <c:v>-8023</c:v>
                </c:pt>
                <c:pt idx="20">
                  <c:v>-7852</c:v>
                </c:pt>
                <c:pt idx="21">
                  <c:v>-8245</c:v>
                </c:pt>
                <c:pt idx="22">
                  <c:v>-8966</c:v>
                </c:pt>
                <c:pt idx="23">
                  <c:v>-9901</c:v>
                </c:pt>
                <c:pt idx="24">
                  <c:v>-10364</c:v>
                </c:pt>
                <c:pt idx="25">
                  <c:v>-10896</c:v>
                </c:pt>
                <c:pt idx="26">
                  <c:v>-11114</c:v>
                </c:pt>
                <c:pt idx="27">
                  <c:v>-11707</c:v>
                </c:pt>
                <c:pt idx="28">
                  <c:v>-12017</c:v>
                </c:pt>
                <c:pt idx="29">
                  <c:v>-12234</c:v>
                </c:pt>
                <c:pt idx="30">
                  <c:v>-12593</c:v>
                </c:pt>
                <c:pt idx="31">
                  <c:v>-12592</c:v>
                </c:pt>
                <c:pt idx="32">
                  <c:v>-12767</c:v>
                </c:pt>
                <c:pt idx="33">
                  <c:v>-12777</c:v>
                </c:pt>
                <c:pt idx="34">
                  <c:v>-13150</c:v>
                </c:pt>
                <c:pt idx="35">
                  <c:v>-13021</c:v>
                </c:pt>
                <c:pt idx="36">
                  <c:v>-13162</c:v>
                </c:pt>
                <c:pt idx="37">
                  <c:v>-12927</c:v>
                </c:pt>
                <c:pt idx="38">
                  <c:v>-12593</c:v>
                </c:pt>
                <c:pt idx="39">
                  <c:v>-12807</c:v>
                </c:pt>
                <c:pt idx="40">
                  <c:v>-12058</c:v>
                </c:pt>
                <c:pt idx="41">
                  <c:v>-11850</c:v>
                </c:pt>
                <c:pt idx="42">
                  <c:v>-11558</c:v>
                </c:pt>
                <c:pt idx="43">
                  <c:v>-12030</c:v>
                </c:pt>
                <c:pt idx="44">
                  <c:v>-12445</c:v>
                </c:pt>
                <c:pt idx="45">
                  <c:v>-11948</c:v>
                </c:pt>
                <c:pt idx="46">
                  <c:v>-11907</c:v>
                </c:pt>
                <c:pt idx="47">
                  <c:v>-11578</c:v>
                </c:pt>
                <c:pt idx="48">
                  <c:v>-11151</c:v>
                </c:pt>
                <c:pt idx="49">
                  <c:v>-10814</c:v>
                </c:pt>
                <c:pt idx="50">
                  <c:v>-9976</c:v>
                </c:pt>
                <c:pt idx="51">
                  <c:v>-9434</c:v>
                </c:pt>
                <c:pt idx="52">
                  <c:v>-8434</c:v>
                </c:pt>
                <c:pt idx="53">
                  <c:v>-8478</c:v>
                </c:pt>
                <c:pt idx="54">
                  <c:v>-8224</c:v>
                </c:pt>
                <c:pt idx="55">
                  <c:v>-8144</c:v>
                </c:pt>
                <c:pt idx="56">
                  <c:v>-7932</c:v>
                </c:pt>
                <c:pt idx="57">
                  <c:v>-7220</c:v>
                </c:pt>
                <c:pt idx="58">
                  <c:v>-6918</c:v>
                </c:pt>
                <c:pt idx="59">
                  <c:v>-6875</c:v>
                </c:pt>
                <c:pt idx="60">
                  <c:v>-6320</c:v>
                </c:pt>
                <c:pt idx="61">
                  <c:v>-6328</c:v>
                </c:pt>
                <c:pt idx="62">
                  <c:v>-6092</c:v>
                </c:pt>
                <c:pt idx="63">
                  <c:v>-6021</c:v>
                </c:pt>
                <c:pt idx="64">
                  <c:v>-5765</c:v>
                </c:pt>
                <c:pt idx="65">
                  <c:v>-5323</c:v>
                </c:pt>
                <c:pt idx="66">
                  <c:v>-5151</c:v>
                </c:pt>
                <c:pt idx="67">
                  <c:v>-4786</c:v>
                </c:pt>
                <c:pt idx="68">
                  <c:v>-4538</c:v>
                </c:pt>
                <c:pt idx="69">
                  <c:v>-4782</c:v>
                </c:pt>
                <c:pt idx="70">
                  <c:v>-4283</c:v>
                </c:pt>
                <c:pt idx="71">
                  <c:v>-4089</c:v>
                </c:pt>
                <c:pt idx="72">
                  <c:v>-3720</c:v>
                </c:pt>
                <c:pt idx="73">
                  <c:v>-3267</c:v>
                </c:pt>
                <c:pt idx="74">
                  <c:v>-3153</c:v>
                </c:pt>
                <c:pt idx="75">
                  <c:v>-2765</c:v>
                </c:pt>
                <c:pt idx="76">
                  <c:v>-2673</c:v>
                </c:pt>
                <c:pt idx="77">
                  <c:v>-2405</c:v>
                </c:pt>
                <c:pt idx="78">
                  <c:v>-2154</c:v>
                </c:pt>
                <c:pt idx="79">
                  <c:v>-2027</c:v>
                </c:pt>
                <c:pt idx="80">
                  <c:v>-1740</c:v>
                </c:pt>
                <c:pt idx="81">
                  <c:v>-1566</c:v>
                </c:pt>
                <c:pt idx="82">
                  <c:v>-1360</c:v>
                </c:pt>
                <c:pt idx="83">
                  <c:v>-1179</c:v>
                </c:pt>
                <c:pt idx="84">
                  <c:v>-1085</c:v>
                </c:pt>
                <c:pt idx="85">
                  <c:v>-4886</c:v>
                </c:pt>
              </c:numCache>
            </c:numRef>
          </c:val>
          <c:extLst>
            <c:ext xmlns:c16="http://schemas.microsoft.com/office/drawing/2014/chart" uri="{C3380CC4-5D6E-409C-BE32-E72D297353CC}">
              <c16:uniqueId val="{00000003-AC00-43E5-9391-5CD523DA4AA1}"/>
            </c:ext>
          </c:extLst>
        </c:ser>
        <c:ser>
          <c:idx val="5"/>
          <c:order val="4"/>
          <c:tx>
            <c:strRef>
              <c:f>Sheet1!$F$1</c:f>
              <c:strCache>
                <c:ptCount val="1"/>
                <c:pt idx="0">
                  <c:v>Other Male</c:v>
                </c:pt>
              </c:strCache>
            </c:strRef>
          </c:tx>
          <c:spPr>
            <a:solidFill>
              <a:schemeClr val="tx2">
                <a:lumMod val="50000"/>
              </a:schemeClr>
            </a:solidFill>
            <a:ln>
              <a:solidFill>
                <a:schemeClr val="tx2">
                  <a:lumMod val="75000"/>
                </a:schemeClr>
              </a:solidFill>
            </a:ln>
          </c:spPr>
          <c:invertIfNegative val="0"/>
          <c:cat>
            <c:strRef>
              <c:f>Sheet1!$A$2:$A$97</c:f>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f>Sheet1!$F$2:$F$97</c:f>
              <c:numCache>
                <c:formatCode>#,##0;[Red]#,##0</c:formatCode>
                <c:ptCount val="96"/>
                <c:pt idx="0">
                  <c:v>-6469</c:v>
                </c:pt>
                <c:pt idx="1">
                  <c:v>-6637</c:v>
                </c:pt>
                <c:pt idx="2">
                  <c:v>-6882</c:v>
                </c:pt>
                <c:pt idx="3">
                  <c:v>-7156</c:v>
                </c:pt>
                <c:pt idx="4">
                  <c:v>-7278</c:v>
                </c:pt>
                <c:pt idx="5">
                  <c:v>-7149</c:v>
                </c:pt>
                <c:pt idx="6">
                  <c:v>-7086</c:v>
                </c:pt>
                <c:pt idx="7">
                  <c:v>-6683</c:v>
                </c:pt>
                <c:pt idx="8">
                  <c:v>-6834</c:v>
                </c:pt>
                <c:pt idx="9">
                  <c:v>-6541</c:v>
                </c:pt>
                <c:pt idx="10">
                  <c:v>-6144</c:v>
                </c:pt>
                <c:pt idx="11">
                  <c:v>-6266</c:v>
                </c:pt>
                <c:pt idx="12">
                  <c:v>-5979</c:v>
                </c:pt>
                <c:pt idx="13">
                  <c:v>-5872</c:v>
                </c:pt>
                <c:pt idx="14">
                  <c:v>-5613</c:v>
                </c:pt>
                <c:pt idx="15">
                  <c:v>-5448</c:v>
                </c:pt>
                <c:pt idx="16">
                  <c:v>-5176</c:v>
                </c:pt>
                <c:pt idx="17">
                  <c:v>-5015</c:v>
                </c:pt>
                <c:pt idx="18">
                  <c:v>-4905</c:v>
                </c:pt>
                <c:pt idx="19">
                  <c:v>-4957</c:v>
                </c:pt>
                <c:pt idx="20">
                  <c:v>-4678</c:v>
                </c:pt>
                <c:pt idx="21">
                  <c:v>-4641</c:v>
                </c:pt>
                <c:pt idx="22">
                  <c:v>-4489</c:v>
                </c:pt>
                <c:pt idx="23">
                  <c:v>-4523</c:v>
                </c:pt>
                <c:pt idx="24">
                  <c:v>-4738</c:v>
                </c:pt>
                <c:pt idx="25">
                  <c:v>-4516</c:v>
                </c:pt>
                <c:pt idx="26">
                  <c:v>-4537</c:v>
                </c:pt>
                <c:pt idx="27">
                  <c:v>-4393</c:v>
                </c:pt>
                <c:pt idx="28">
                  <c:v>-4206</c:v>
                </c:pt>
                <c:pt idx="29">
                  <c:v>-3920</c:v>
                </c:pt>
                <c:pt idx="30">
                  <c:v>-3752</c:v>
                </c:pt>
                <c:pt idx="31">
                  <c:v>-3545</c:v>
                </c:pt>
                <c:pt idx="32">
                  <c:v>-3381</c:v>
                </c:pt>
                <c:pt idx="33">
                  <c:v>-3521</c:v>
                </c:pt>
                <c:pt idx="34">
                  <c:v>-3179</c:v>
                </c:pt>
                <c:pt idx="35">
                  <c:v>-3288</c:v>
                </c:pt>
                <c:pt idx="36">
                  <c:v>-3268</c:v>
                </c:pt>
                <c:pt idx="37">
                  <c:v>-3124</c:v>
                </c:pt>
                <c:pt idx="38">
                  <c:v>-3053</c:v>
                </c:pt>
                <c:pt idx="39">
                  <c:v>-2998</c:v>
                </c:pt>
                <c:pt idx="40">
                  <c:v>-2792</c:v>
                </c:pt>
                <c:pt idx="41">
                  <c:v>-2676</c:v>
                </c:pt>
                <c:pt idx="42">
                  <c:v>-2668</c:v>
                </c:pt>
                <c:pt idx="43">
                  <c:v>-2494</c:v>
                </c:pt>
                <c:pt idx="44">
                  <c:v>-2429</c:v>
                </c:pt>
                <c:pt idx="45">
                  <c:v>-2318</c:v>
                </c:pt>
                <c:pt idx="46">
                  <c:v>-2229</c:v>
                </c:pt>
                <c:pt idx="47">
                  <c:v>-2374</c:v>
                </c:pt>
                <c:pt idx="48">
                  <c:v>-2470</c:v>
                </c:pt>
                <c:pt idx="49">
                  <c:v>-2371</c:v>
                </c:pt>
                <c:pt idx="50">
                  <c:v>-2213</c:v>
                </c:pt>
                <c:pt idx="51">
                  <c:v>-2023</c:v>
                </c:pt>
                <c:pt idx="52">
                  <c:v>-1941</c:v>
                </c:pt>
                <c:pt idx="53">
                  <c:v>-1965</c:v>
                </c:pt>
                <c:pt idx="54">
                  <c:v>-2078</c:v>
                </c:pt>
                <c:pt idx="55">
                  <c:v>-2199</c:v>
                </c:pt>
                <c:pt idx="56">
                  <c:v>-2229</c:v>
                </c:pt>
                <c:pt idx="57">
                  <c:v>-2082</c:v>
                </c:pt>
                <c:pt idx="58">
                  <c:v>-2085</c:v>
                </c:pt>
                <c:pt idx="59">
                  <c:v>-2136</c:v>
                </c:pt>
                <c:pt idx="60">
                  <c:v>-1894</c:v>
                </c:pt>
                <c:pt idx="61">
                  <c:v>-2020</c:v>
                </c:pt>
                <c:pt idx="62">
                  <c:v>-1983</c:v>
                </c:pt>
                <c:pt idx="63">
                  <c:v>-1912</c:v>
                </c:pt>
                <c:pt idx="64">
                  <c:v>-1763</c:v>
                </c:pt>
                <c:pt idx="65">
                  <c:v>-1683</c:v>
                </c:pt>
                <c:pt idx="66">
                  <c:v>-1496</c:v>
                </c:pt>
                <c:pt idx="67">
                  <c:v>-1460</c:v>
                </c:pt>
                <c:pt idx="68">
                  <c:v>-1427</c:v>
                </c:pt>
                <c:pt idx="69">
                  <c:v>-1365</c:v>
                </c:pt>
                <c:pt idx="70">
                  <c:v>-1254</c:v>
                </c:pt>
                <c:pt idx="71">
                  <c:v>-1215</c:v>
                </c:pt>
                <c:pt idx="72">
                  <c:v>-1188</c:v>
                </c:pt>
                <c:pt idx="73">
                  <c:v>-933</c:v>
                </c:pt>
                <c:pt idx="74">
                  <c:v>-856</c:v>
                </c:pt>
                <c:pt idx="75">
                  <c:v>-806</c:v>
                </c:pt>
                <c:pt idx="76">
                  <c:v>-795</c:v>
                </c:pt>
                <c:pt idx="77">
                  <c:v>-709</c:v>
                </c:pt>
                <c:pt idx="78">
                  <c:v>-584</c:v>
                </c:pt>
                <c:pt idx="79">
                  <c:v>-552</c:v>
                </c:pt>
                <c:pt idx="80">
                  <c:v>-450</c:v>
                </c:pt>
                <c:pt idx="81">
                  <c:v>-447</c:v>
                </c:pt>
                <c:pt idx="82">
                  <c:v>-390</c:v>
                </c:pt>
                <c:pt idx="83">
                  <c:v>-357</c:v>
                </c:pt>
                <c:pt idx="84">
                  <c:v>-312</c:v>
                </c:pt>
                <c:pt idx="85">
                  <c:v>-1671</c:v>
                </c:pt>
              </c:numCache>
            </c:numRef>
          </c:val>
          <c:extLst>
            <c:ext xmlns:c16="http://schemas.microsoft.com/office/drawing/2014/chart" uri="{C3380CC4-5D6E-409C-BE32-E72D297353CC}">
              <c16:uniqueId val="{00000004-AC00-43E5-9391-5CD523DA4AA1}"/>
            </c:ext>
          </c:extLst>
        </c:ser>
        <c:ser>
          <c:idx val="6"/>
          <c:order val="5"/>
          <c:tx>
            <c:strRef>
              <c:f>Sheet1!$G$1</c:f>
              <c:strCache>
                <c:ptCount val="1"/>
                <c:pt idx="0">
                  <c:v>White Female</c:v>
                </c:pt>
              </c:strCache>
            </c:strRef>
          </c:tx>
          <c:spPr>
            <a:solidFill>
              <a:srgbClr val="F84260"/>
            </a:solidFill>
            <a:ln>
              <a:solidFill>
                <a:srgbClr val="FC8168"/>
              </a:solidFill>
            </a:ln>
          </c:spPr>
          <c:invertIfNegative val="0"/>
          <c:cat>
            <c:strRef>
              <c:f>Sheet1!$A$2:$A$97</c:f>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f>Sheet1!$G$2:$G$97</c:f>
              <c:numCache>
                <c:formatCode>_(* #,##0_);_(* \(#,##0\);_(* "-"??_);_(@_)</c:formatCode>
                <c:ptCount val="96"/>
                <c:pt idx="0">
                  <c:v>56061</c:v>
                </c:pt>
                <c:pt idx="1">
                  <c:v>57540</c:v>
                </c:pt>
                <c:pt idx="2">
                  <c:v>61009</c:v>
                </c:pt>
                <c:pt idx="3">
                  <c:v>62513</c:v>
                </c:pt>
                <c:pt idx="4">
                  <c:v>63655</c:v>
                </c:pt>
                <c:pt idx="5">
                  <c:v>63427</c:v>
                </c:pt>
                <c:pt idx="6">
                  <c:v>63278</c:v>
                </c:pt>
                <c:pt idx="7">
                  <c:v>62729</c:v>
                </c:pt>
                <c:pt idx="8">
                  <c:v>62983</c:v>
                </c:pt>
                <c:pt idx="9">
                  <c:v>61863</c:v>
                </c:pt>
                <c:pt idx="10">
                  <c:v>62526</c:v>
                </c:pt>
                <c:pt idx="11">
                  <c:v>63807</c:v>
                </c:pt>
                <c:pt idx="12">
                  <c:v>64074</c:v>
                </c:pt>
                <c:pt idx="13">
                  <c:v>63876</c:v>
                </c:pt>
                <c:pt idx="14">
                  <c:v>64665</c:v>
                </c:pt>
                <c:pt idx="15">
                  <c:v>65406</c:v>
                </c:pt>
                <c:pt idx="16">
                  <c:v>65446</c:v>
                </c:pt>
                <c:pt idx="17">
                  <c:v>65202</c:v>
                </c:pt>
                <c:pt idx="18">
                  <c:v>62446</c:v>
                </c:pt>
                <c:pt idx="19">
                  <c:v>62695</c:v>
                </c:pt>
                <c:pt idx="20">
                  <c:v>62508</c:v>
                </c:pt>
                <c:pt idx="21">
                  <c:v>63352</c:v>
                </c:pt>
                <c:pt idx="22">
                  <c:v>66397</c:v>
                </c:pt>
                <c:pt idx="23">
                  <c:v>68021</c:v>
                </c:pt>
                <c:pt idx="24">
                  <c:v>69290</c:v>
                </c:pt>
                <c:pt idx="25">
                  <c:v>71286</c:v>
                </c:pt>
                <c:pt idx="26">
                  <c:v>72923</c:v>
                </c:pt>
                <c:pt idx="27">
                  <c:v>76749</c:v>
                </c:pt>
                <c:pt idx="28">
                  <c:v>80435</c:v>
                </c:pt>
                <c:pt idx="29">
                  <c:v>81262</c:v>
                </c:pt>
                <c:pt idx="30">
                  <c:v>79425</c:v>
                </c:pt>
                <c:pt idx="31">
                  <c:v>78051</c:v>
                </c:pt>
                <c:pt idx="32">
                  <c:v>78796</c:v>
                </c:pt>
                <c:pt idx="33">
                  <c:v>79813</c:v>
                </c:pt>
                <c:pt idx="34">
                  <c:v>81022</c:v>
                </c:pt>
                <c:pt idx="35">
                  <c:v>78453</c:v>
                </c:pt>
                <c:pt idx="36">
                  <c:v>79394</c:v>
                </c:pt>
                <c:pt idx="37">
                  <c:v>78943</c:v>
                </c:pt>
                <c:pt idx="38">
                  <c:v>78217</c:v>
                </c:pt>
                <c:pt idx="39">
                  <c:v>78400</c:v>
                </c:pt>
                <c:pt idx="40">
                  <c:v>73192</c:v>
                </c:pt>
                <c:pt idx="41">
                  <c:v>72053</c:v>
                </c:pt>
                <c:pt idx="42">
                  <c:v>71501</c:v>
                </c:pt>
                <c:pt idx="43">
                  <c:v>68692</c:v>
                </c:pt>
                <c:pt idx="44">
                  <c:v>71386</c:v>
                </c:pt>
                <c:pt idx="45">
                  <c:v>69473</c:v>
                </c:pt>
                <c:pt idx="46">
                  <c:v>70718</c:v>
                </c:pt>
                <c:pt idx="47">
                  <c:v>75201</c:v>
                </c:pt>
                <c:pt idx="48">
                  <c:v>81519</c:v>
                </c:pt>
                <c:pt idx="49">
                  <c:v>82032</c:v>
                </c:pt>
                <c:pt idx="50">
                  <c:v>77682</c:v>
                </c:pt>
                <c:pt idx="51">
                  <c:v>73777</c:v>
                </c:pt>
                <c:pt idx="52">
                  <c:v>74066</c:v>
                </c:pt>
                <c:pt idx="53">
                  <c:v>75358</c:v>
                </c:pt>
                <c:pt idx="54">
                  <c:v>81584</c:v>
                </c:pt>
                <c:pt idx="55">
                  <c:v>86108</c:v>
                </c:pt>
                <c:pt idx="56">
                  <c:v>88154</c:v>
                </c:pt>
                <c:pt idx="57">
                  <c:v>89261</c:v>
                </c:pt>
                <c:pt idx="58">
                  <c:v>91048</c:v>
                </c:pt>
                <c:pt idx="59">
                  <c:v>91570</c:v>
                </c:pt>
                <c:pt idx="60">
                  <c:v>89686</c:v>
                </c:pt>
                <c:pt idx="61">
                  <c:v>89601</c:v>
                </c:pt>
                <c:pt idx="62">
                  <c:v>89274</c:v>
                </c:pt>
                <c:pt idx="63">
                  <c:v>85805</c:v>
                </c:pt>
                <c:pt idx="64">
                  <c:v>85579</c:v>
                </c:pt>
                <c:pt idx="65">
                  <c:v>83214</c:v>
                </c:pt>
                <c:pt idx="66">
                  <c:v>80302</c:v>
                </c:pt>
                <c:pt idx="67">
                  <c:v>76312</c:v>
                </c:pt>
                <c:pt idx="68">
                  <c:v>73580</c:v>
                </c:pt>
                <c:pt idx="69">
                  <c:v>71566</c:v>
                </c:pt>
                <c:pt idx="70">
                  <c:v>70451</c:v>
                </c:pt>
                <c:pt idx="71">
                  <c:v>70169</c:v>
                </c:pt>
                <c:pt idx="72">
                  <c:v>75132</c:v>
                </c:pt>
                <c:pt idx="73">
                  <c:v>52732</c:v>
                </c:pt>
                <c:pt idx="74">
                  <c:v>53290</c:v>
                </c:pt>
                <c:pt idx="75">
                  <c:v>53030</c:v>
                </c:pt>
                <c:pt idx="76">
                  <c:v>52796</c:v>
                </c:pt>
                <c:pt idx="77">
                  <c:v>45082</c:v>
                </c:pt>
                <c:pt idx="78">
                  <c:v>41709</c:v>
                </c:pt>
                <c:pt idx="79">
                  <c:v>38496</c:v>
                </c:pt>
                <c:pt idx="80">
                  <c:v>35547</c:v>
                </c:pt>
                <c:pt idx="81">
                  <c:v>33692</c:v>
                </c:pt>
                <c:pt idx="82">
                  <c:v>30151</c:v>
                </c:pt>
                <c:pt idx="83">
                  <c:v>28119</c:v>
                </c:pt>
                <c:pt idx="84">
                  <c:v>27237</c:v>
                </c:pt>
                <c:pt idx="85">
                  <c:v>171291</c:v>
                </c:pt>
              </c:numCache>
            </c:numRef>
          </c:val>
          <c:extLst>
            <c:ext xmlns:c16="http://schemas.microsoft.com/office/drawing/2014/chart" uri="{C3380CC4-5D6E-409C-BE32-E72D297353CC}">
              <c16:uniqueId val="{00000005-AC00-43E5-9391-5CD523DA4AA1}"/>
            </c:ext>
          </c:extLst>
        </c:ser>
        <c:ser>
          <c:idx val="7"/>
          <c:order val="6"/>
          <c:tx>
            <c:strRef>
              <c:f>Sheet1!$I$1</c:f>
              <c:strCache>
                <c:ptCount val="1"/>
                <c:pt idx="0">
                  <c:v>Hispanic Female</c:v>
                </c:pt>
              </c:strCache>
            </c:strRef>
          </c:tx>
          <c:spPr>
            <a:solidFill>
              <a:srgbClr val="FF7C80"/>
            </a:solidFill>
            <a:ln>
              <a:solidFill>
                <a:schemeClr val="bg1">
                  <a:lumMod val="85000"/>
                </a:schemeClr>
              </a:solidFill>
            </a:ln>
          </c:spPr>
          <c:invertIfNegative val="0"/>
          <c:dPt>
            <c:idx val="24"/>
            <c:invertIfNegative val="0"/>
            <c:bubble3D val="0"/>
            <c:extLst>
              <c:ext xmlns:c16="http://schemas.microsoft.com/office/drawing/2014/chart" uri="{C3380CC4-5D6E-409C-BE32-E72D297353CC}">
                <c16:uniqueId val="{00000007-AC00-43E5-9391-5CD523DA4AA1}"/>
              </c:ext>
            </c:extLst>
          </c:dPt>
          <c:cat>
            <c:strRef>
              <c:f>Sheet1!$A$2:$A$97</c:f>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f>Sheet1!$I$2:$I$97</c:f>
              <c:numCache>
                <c:formatCode>_(* #,##0_);_(* \(#,##0\);_(* "-"??_);_(@_)</c:formatCode>
                <c:ptCount val="96"/>
                <c:pt idx="0">
                  <c:v>92952</c:v>
                </c:pt>
                <c:pt idx="1">
                  <c:v>94222</c:v>
                </c:pt>
                <c:pt idx="2">
                  <c:v>96448</c:v>
                </c:pt>
                <c:pt idx="3">
                  <c:v>100241</c:v>
                </c:pt>
                <c:pt idx="4">
                  <c:v>101233</c:v>
                </c:pt>
                <c:pt idx="5">
                  <c:v>99875</c:v>
                </c:pt>
                <c:pt idx="6">
                  <c:v>99245</c:v>
                </c:pt>
                <c:pt idx="7">
                  <c:v>98470</c:v>
                </c:pt>
                <c:pt idx="8">
                  <c:v>101451</c:v>
                </c:pt>
                <c:pt idx="9">
                  <c:v>102655</c:v>
                </c:pt>
                <c:pt idx="10">
                  <c:v>101428</c:v>
                </c:pt>
                <c:pt idx="11">
                  <c:v>103596</c:v>
                </c:pt>
                <c:pt idx="12">
                  <c:v>102977</c:v>
                </c:pt>
                <c:pt idx="13">
                  <c:v>101865</c:v>
                </c:pt>
                <c:pt idx="14">
                  <c:v>100967</c:v>
                </c:pt>
                <c:pt idx="15">
                  <c:v>100156</c:v>
                </c:pt>
                <c:pt idx="16">
                  <c:v>99720</c:v>
                </c:pt>
                <c:pt idx="17">
                  <c:v>98473</c:v>
                </c:pt>
                <c:pt idx="18">
                  <c:v>97612</c:v>
                </c:pt>
                <c:pt idx="19">
                  <c:v>96343</c:v>
                </c:pt>
                <c:pt idx="20">
                  <c:v>92593</c:v>
                </c:pt>
                <c:pt idx="21">
                  <c:v>90058</c:v>
                </c:pt>
                <c:pt idx="22">
                  <c:v>89581</c:v>
                </c:pt>
                <c:pt idx="23">
                  <c:v>88680</c:v>
                </c:pt>
                <c:pt idx="24">
                  <c:v>88552</c:v>
                </c:pt>
                <c:pt idx="25">
                  <c:v>89144</c:v>
                </c:pt>
                <c:pt idx="26">
                  <c:v>89166</c:v>
                </c:pt>
                <c:pt idx="27">
                  <c:v>91246</c:v>
                </c:pt>
                <c:pt idx="28">
                  <c:v>89109</c:v>
                </c:pt>
                <c:pt idx="29">
                  <c:v>87061</c:v>
                </c:pt>
                <c:pt idx="30">
                  <c:v>82266</c:v>
                </c:pt>
                <c:pt idx="31">
                  <c:v>81205</c:v>
                </c:pt>
                <c:pt idx="32">
                  <c:v>80991</c:v>
                </c:pt>
                <c:pt idx="33">
                  <c:v>81223</c:v>
                </c:pt>
                <c:pt idx="34">
                  <c:v>82348</c:v>
                </c:pt>
                <c:pt idx="35">
                  <c:v>80435</c:v>
                </c:pt>
                <c:pt idx="36">
                  <c:v>81836</c:v>
                </c:pt>
                <c:pt idx="37">
                  <c:v>82032</c:v>
                </c:pt>
                <c:pt idx="38">
                  <c:v>81592</c:v>
                </c:pt>
                <c:pt idx="39">
                  <c:v>82078</c:v>
                </c:pt>
                <c:pt idx="40">
                  <c:v>76399</c:v>
                </c:pt>
                <c:pt idx="41">
                  <c:v>75691</c:v>
                </c:pt>
                <c:pt idx="42">
                  <c:v>76350</c:v>
                </c:pt>
                <c:pt idx="43">
                  <c:v>75994</c:v>
                </c:pt>
                <c:pt idx="44">
                  <c:v>76418</c:v>
                </c:pt>
                <c:pt idx="45">
                  <c:v>74291</c:v>
                </c:pt>
                <c:pt idx="46">
                  <c:v>73674</c:v>
                </c:pt>
                <c:pt idx="47">
                  <c:v>72615</c:v>
                </c:pt>
                <c:pt idx="48">
                  <c:v>71419</c:v>
                </c:pt>
                <c:pt idx="49">
                  <c:v>69343</c:v>
                </c:pt>
                <c:pt idx="50">
                  <c:v>64720</c:v>
                </c:pt>
                <c:pt idx="51">
                  <c:v>62747</c:v>
                </c:pt>
                <c:pt idx="52">
                  <c:v>60043</c:v>
                </c:pt>
                <c:pt idx="53">
                  <c:v>58901</c:v>
                </c:pt>
                <c:pt idx="54">
                  <c:v>59380</c:v>
                </c:pt>
                <c:pt idx="55">
                  <c:v>57110</c:v>
                </c:pt>
                <c:pt idx="56">
                  <c:v>55199</c:v>
                </c:pt>
                <c:pt idx="57">
                  <c:v>53299</c:v>
                </c:pt>
                <c:pt idx="58">
                  <c:v>51499</c:v>
                </c:pt>
                <c:pt idx="59">
                  <c:v>51391</c:v>
                </c:pt>
                <c:pt idx="60">
                  <c:v>47195</c:v>
                </c:pt>
                <c:pt idx="61">
                  <c:v>45212</c:v>
                </c:pt>
                <c:pt idx="62">
                  <c:v>43930</c:v>
                </c:pt>
                <c:pt idx="63">
                  <c:v>41904</c:v>
                </c:pt>
                <c:pt idx="64">
                  <c:v>40647</c:v>
                </c:pt>
                <c:pt idx="65">
                  <c:v>37675</c:v>
                </c:pt>
                <c:pt idx="66">
                  <c:v>35597</c:v>
                </c:pt>
                <c:pt idx="67">
                  <c:v>32833</c:v>
                </c:pt>
                <c:pt idx="68">
                  <c:v>31823</c:v>
                </c:pt>
                <c:pt idx="69">
                  <c:v>30833</c:v>
                </c:pt>
                <c:pt idx="70">
                  <c:v>28283</c:v>
                </c:pt>
                <c:pt idx="71">
                  <c:v>26998</c:v>
                </c:pt>
                <c:pt idx="72">
                  <c:v>25915</c:v>
                </c:pt>
                <c:pt idx="73">
                  <c:v>22342</c:v>
                </c:pt>
                <c:pt idx="74">
                  <c:v>20965</c:v>
                </c:pt>
                <c:pt idx="75">
                  <c:v>19286</c:v>
                </c:pt>
                <c:pt idx="76">
                  <c:v>17888</c:v>
                </c:pt>
                <c:pt idx="77">
                  <c:v>15951</c:v>
                </c:pt>
                <c:pt idx="78">
                  <c:v>14991</c:v>
                </c:pt>
                <c:pt idx="79">
                  <c:v>13992</c:v>
                </c:pt>
                <c:pt idx="80">
                  <c:v>12759</c:v>
                </c:pt>
                <c:pt idx="81">
                  <c:v>12245</c:v>
                </c:pt>
                <c:pt idx="82">
                  <c:v>11252</c:v>
                </c:pt>
                <c:pt idx="83">
                  <c:v>10652</c:v>
                </c:pt>
                <c:pt idx="84">
                  <c:v>9993</c:v>
                </c:pt>
                <c:pt idx="85">
                  <c:v>56000</c:v>
                </c:pt>
              </c:numCache>
            </c:numRef>
          </c:val>
          <c:extLst>
            <c:ext xmlns:c16="http://schemas.microsoft.com/office/drawing/2014/chart" uri="{C3380CC4-5D6E-409C-BE32-E72D297353CC}">
              <c16:uniqueId val="{00000008-AC00-43E5-9391-5CD523DA4AA1}"/>
            </c:ext>
          </c:extLst>
        </c:ser>
        <c:ser>
          <c:idx val="8"/>
          <c:order val="7"/>
          <c:tx>
            <c:strRef>
              <c:f>Sheet1!$H$1</c:f>
              <c:strCache>
                <c:ptCount val="1"/>
                <c:pt idx="0">
                  <c:v>Black Female</c:v>
                </c:pt>
              </c:strCache>
            </c:strRef>
          </c:tx>
          <c:spPr>
            <a:solidFill>
              <a:srgbClr val="F85A74"/>
            </a:solidFill>
            <a:ln>
              <a:solidFill>
                <a:srgbClr val="FC8168"/>
              </a:solidFill>
            </a:ln>
          </c:spPr>
          <c:invertIfNegative val="0"/>
          <c:cat>
            <c:strRef>
              <c:f>Sheet1!$A$2:$A$97</c:f>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f>Sheet1!$H$2:$H$97</c:f>
              <c:numCache>
                <c:formatCode>_(* #,##0_);_(* \(#,##0\);_(* "-"??_);_(@_)</c:formatCode>
                <c:ptCount val="96"/>
                <c:pt idx="0">
                  <c:v>22525</c:v>
                </c:pt>
                <c:pt idx="1">
                  <c:v>22376</c:v>
                </c:pt>
                <c:pt idx="2">
                  <c:v>22892</c:v>
                </c:pt>
                <c:pt idx="3">
                  <c:v>23853</c:v>
                </c:pt>
                <c:pt idx="4">
                  <c:v>24049</c:v>
                </c:pt>
                <c:pt idx="5">
                  <c:v>23614</c:v>
                </c:pt>
                <c:pt idx="6">
                  <c:v>23190</c:v>
                </c:pt>
                <c:pt idx="7">
                  <c:v>23130</c:v>
                </c:pt>
                <c:pt idx="8">
                  <c:v>23608</c:v>
                </c:pt>
                <c:pt idx="9">
                  <c:v>24393</c:v>
                </c:pt>
                <c:pt idx="10">
                  <c:v>24605</c:v>
                </c:pt>
                <c:pt idx="11">
                  <c:v>24927</c:v>
                </c:pt>
                <c:pt idx="12">
                  <c:v>25220</c:v>
                </c:pt>
                <c:pt idx="13">
                  <c:v>25107</c:v>
                </c:pt>
                <c:pt idx="14">
                  <c:v>24769</c:v>
                </c:pt>
                <c:pt idx="15">
                  <c:v>24823</c:v>
                </c:pt>
                <c:pt idx="16">
                  <c:v>24517</c:v>
                </c:pt>
                <c:pt idx="17">
                  <c:v>24451</c:v>
                </c:pt>
                <c:pt idx="18">
                  <c:v>24449</c:v>
                </c:pt>
                <c:pt idx="19">
                  <c:v>25280</c:v>
                </c:pt>
                <c:pt idx="20">
                  <c:v>24287</c:v>
                </c:pt>
                <c:pt idx="21">
                  <c:v>24601</c:v>
                </c:pt>
                <c:pt idx="22">
                  <c:v>25238</c:v>
                </c:pt>
                <c:pt idx="23">
                  <c:v>25596</c:v>
                </c:pt>
                <c:pt idx="24">
                  <c:v>27061</c:v>
                </c:pt>
                <c:pt idx="25">
                  <c:v>28307</c:v>
                </c:pt>
                <c:pt idx="26">
                  <c:v>29604</c:v>
                </c:pt>
                <c:pt idx="27">
                  <c:v>30520</c:v>
                </c:pt>
                <c:pt idx="28">
                  <c:v>31055</c:v>
                </c:pt>
                <c:pt idx="29">
                  <c:v>31258</c:v>
                </c:pt>
                <c:pt idx="30">
                  <c:v>29825</c:v>
                </c:pt>
                <c:pt idx="31">
                  <c:v>28632</c:v>
                </c:pt>
                <c:pt idx="32">
                  <c:v>27937</c:v>
                </c:pt>
                <c:pt idx="33">
                  <c:v>27735</c:v>
                </c:pt>
                <c:pt idx="34">
                  <c:v>27575</c:v>
                </c:pt>
                <c:pt idx="35">
                  <c:v>26709</c:v>
                </c:pt>
                <c:pt idx="36">
                  <c:v>27302</c:v>
                </c:pt>
                <c:pt idx="37">
                  <c:v>27110</c:v>
                </c:pt>
                <c:pt idx="38">
                  <c:v>26975</c:v>
                </c:pt>
                <c:pt idx="39">
                  <c:v>28048</c:v>
                </c:pt>
                <c:pt idx="40">
                  <c:v>25997</c:v>
                </c:pt>
                <c:pt idx="41">
                  <c:v>24661</c:v>
                </c:pt>
                <c:pt idx="42">
                  <c:v>24353</c:v>
                </c:pt>
                <c:pt idx="43">
                  <c:v>23592</c:v>
                </c:pt>
                <c:pt idx="44">
                  <c:v>23619</c:v>
                </c:pt>
                <c:pt idx="45">
                  <c:v>23314</c:v>
                </c:pt>
                <c:pt idx="46">
                  <c:v>23907</c:v>
                </c:pt>
                <c:pt idx="47">
                  <c:v>24254</c:v>
                </c:pt>
                <c:pt idx="48">
                  <c:v>24822</c:v>
                </c:pt>
                <c:pt idx="49">
                  <c:v>24162</c:v>
                </c:pt>
                <c:pt idx="50">
                  <c:v>21994</c:v>
                </c:pt>
                <c:pt idx="51">
                  <c:v>21833</c:v>
                </c:pt>
                <c:pt idx="52">
                  <c:v>21558</c:v>
                </c:pt>
                <c:pt idx="53">
                  <c:v>22274</c:v>
                </c:pt>
                <c:pt idx="54">
                  <c:v>23280</c:v>
                </c:pt>
                <c:pt idx="55">
                  <c:v>23055</c:v>
                </c:pt>
                <c:pt idx="56">
                  <c:v>22440</c:v>
                </c:pt>
                <c:pt idx="57">
                  <c:v>22375</c:v>
                </c:pt>
                <c:pt idx="58">
                  <c:v>22210</c:v>
                </c:pt>
                <c:pt idx="59">
                  <c:v>22135</c:v>
                </c:pt>
                <c:pt idx="60">
                  <c:v>21266</c:v>
                </c:pt>
                <c:pt idx="61">
                  <c:v>20496</c:v>
                </c:pt>
                <c:pt idx="62">
                  <c:v>20134</c:v>
                </c:pt>
                <c:pt idx="63">
                  <c:v>19197</c:v>
                </c:pt>
                <c:pt idx="64">
                  <c:v>18624</c:v>
                </c:pt>
                <c:pt idx="65">
                  <c:v>17166</c:v>
                </c:pt>
                <c:pt idx="66">
                  <c:v>16116</c:v>
                </c:pt>
                <c:pt idx="67">
                  <c:v>15048</c:v>
                </c:pt>
                <c:pt idx="68">
                  <c:v>14749</c:v>
                </c:pt>
                <c:pt idx="69">
                  <c:v>13957</c:v>
                </c:pt>
                <c:pt idx="70">
                  <c:v>12880</c:v>
                </c:pt>
                <c:pt idx="71">
                  <c:v>11957</c:v>
                </c:pt>
                <c:pt idx="72">
                  <c:v>10995</c:v>
                </c:pt>
                <c:pt idx="73">
                  <c:v>8742</c:v>
                </c:pt>
                <c:pt idx="74">
                  <c:v>8556</c:v>
                </c:pt>
                <c:pt idx="75">
                  <c:v>7849</c:v>
                </c:pt>
                <c:pt idx="76">
                  <c:v>7339</c:v>
                </c:pt>
                <c:pt idx="77">
                  <c:v>6482</c:v>
                </c:pt>
                <c:pt idx="78">
                  <c:v>6297</c:v>
                </c:pt>
                <c:pt idx="79">
                  <c:v>5747</c:v>
                </c:pt>
                <c:pt idx="80">
                  <c:v>4785</c:v>
                </c:pt>
                <c:pt idx="81">
                  <c:v>4414</c:v>
                </c:pt>
                <c:pt idx="82">
                  <c:v>4267</c:v>
                </c:pt>
                <c:pt idx="83">
                  <c:v>3903</c:v>
                </c:pt>
                <c:pt idx="84">
                  <c:v>3706</c:v>
                </c:pt>
                <c:pt idx="85">
                  <c:v>21899</c:v>
                </c:pt>
              </c:numCache>
            </c:numRef>
          </c:val>
          <c:extLst>
            <c:ext xmlns:c16="http://schemas.microsoft.com/office/drawing/2014/chart" uri="{C3380CC4-5D6E-409C-BE32-E72D297353CC}">
              <c16:uniqueId val="{00000006-AC00-43E5-9391-5CD523DA4AA1}"/>
            </c:ext>
          </c:extLst>
        </c:ser>
        <c:ser>
          <c:idx val="1"/>
          <c:order val="8"/>
          <c:tx>
            <c:strRef>
              <c:f>Sheet1!$J$1</c:f>
              <c:strCache>
                <c:ptCount val="1"/>
                <c:pt idx="0">
                  <c:v>Asian Female</c:v>
                </c:pt>
              </c:strCache>
            </c:strRef>
          </c:tx>
          <c:spPr>
            <a:solidFill>
              <a:srgbClr val="F5573D"/>
            </a:solidFill>
            <a:ln w="0">
              <a:solidFill>
                <a:srgbClr val="FFD5D6"/>
              </a:solidFill>
            </a:ln>
          </c:spPr>
          <c:invertIfNegative val="0"/>
          <c:cat>
            <c:strRef>
              <c:f>Sheet1!$A$2:$A$97</c:f>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f>Sheet1!$J$2:$J$97</c:f>
              <c:numCache>
                <c:formatCode>_(* #,##0_);_(* \(#,##0\);_(* "-"??_);_(@_)</c:formatCode>
                <c:ptCount val="96"/>
                <c:pt idx="0">
                  <c:v>6996</c:v>
                </c:pt>
                <c:pt idx="1">
                  <c:v>7628</c:v>
                </c:pt>
                <c:pt idx="2">
                  <c:v>8226</c:v>
                </c:pt>
                <c:pt idx="3">
                  <c:v>8557</c:v>
                </c:pt>
                <c:pt idx="4">
                  <c:v>8992</c:v>
                </c:pt>
                <c:pt idx="5">
                  <c:v>8919</c:v>
                </c:pt>
                <c:pt idx="6">
                  <c:v>8717</c:v>
                </c:pt>
                <c:pt idx="7">
                  <c:v>8579</c:v>
                </c:pt>
                <c:pt idx="8">
                  <c:v>8366</c:v>
                </c:pt>
                <c:pt idx="9">
                  <c:v>9183</c:v>
                </c:pt>
                <c:pt idx="10">
                  <c:v>9221</c:v>
                </c:pt>
                <c:pt idx="11">
                  <c:v>9450</c:v>
                </c:pt>
                <c:pt idx="12">
                  <c:v>9078</c:v>
                </c:pt>
                <c:pt idx="13">
                  <c:v>9080</c:v>
                </c:pt>
                <c:pt idx="14">
                  <c:v>9257</c:v>
                </c:pt>
                <c:pt idx="15">
                  <c:v>9313</c:v>
                </c:pt>
                <c:pt idx="16">
                  <c:v>9318</c:v>
                </c:pt>
                <c:pt idx="17">
                  <c:v>8712</c:v>
                </c:pt>
                <c:pt idx="18">
                  <c:v>8214</c:v>
                </c:pt>
                <c:pt idx="19">
                  <c:v>7602</c:v>
                </c:pt>
                <c:pt idx="20">
                  <c:v>7365</c:v>
                </c:pt>
                <c:pt idx="21">
                  <c:v>7965</c:v>
                </c:pt>
                <c:pt idx="22">
                  <c:v>8881</c:v>
                </c:pt>
                <c:pt idx="23">
                  <c:v>9610</c:v>
                </c:pt>
                <c:pt idx="24">
                  <c:v>10351</c:v>
                </c:pt>
                <c:pt idx="25">
                  <c:v>10844</c:v>
                </c:pt>
                <c:pt idx="26">
                  <c:v>11245</c:v>
                </c:pt>
                <c:pt idx="27">
                  <c:v>12074</c:v>
                </c:pt>
                <c:pt idx="28">
                  <c:v>12688</c:v>
                </c:pt>
                <c:pt idx="29">
                  <c:v>13218</c:v>
                </c:pt>
                <c:pt idx="30">
                  <c:v>13645</c:v>
                </c:pt>
                <c:pt idx="31">
                  <c:v>13685</c:v>
                </c:pt>
                <c:pt idx="32">
                  <c:v>13748</c:v>
                </c:pt>
                <c:pt idx="33">
                  <c:v>13974</c:v>
                </c:pt>
                <c:pt idx="34">
                  <c:v>14129</c:v>
                </c:pt>
                <c:pt idx="35">
                  <c:v>14242</c:v>
                </c:pt>
                <c:pt idx="36">
                  <c:v>14311</c:v>
                </c:pt>
                <c:pt idx="37">
                  <c:v>14146</c:v>
                </c:pt>
                <c:pt idx="38">
                  <c:v>13883</c:v>
                </c:pt>
                <c:pt idx="39">
                  <c:v>13837</c:v>
                </c:pt>
                <c:pt idx="40">
                  <c:v>13386</c:v>
                </c:pt>
                <c:pt idx="41">
                  <c:v>12839</c:v>
                </c:pt>
                <c:pt idx="42">
                  <c:v>12771</c:v>
                </c:pt>
                <c:pt idx="43">
                  <c:v>12694</c:v>
                </c:pt>
                <c:pt idx="44">
                  <c:v>12932</c:v>
                </c:pt>
                <c:pt idx="45">
                  <c:v>12381</c:v>
                </c:pt>
                <c:pt idx="46">
                  <c:v>12474</c:v>
                </c:pt>
                <c:pt idx="47">
                  <c:v>12353</c:v>
                </c:pt>
                <c:pt idx="48">
                  <c:v>11709</c:v>
                </c:pt>
                <c:pt idx="49">
                  <c:v>11448</c:v>
                </c:pt>
                <c:pt idx="50">
                  <c:v>10500</c:v>
                </c:pt>
                <c:pt idx="51">
                  <c:v>9857</c:v>
                </c:pt>
                <c:pt idx="52">
                  <c:v>8925</c:v>
                </c:pt>
                <c:pt idx="53">
                  <c:v>8743</c:v>
                </c:pt>
                <c:pt idx="54">
                  <c:v>8633</c:v>
                </c:pt>
                <c:pt idx="55">
                  <c:v>8630</c:v>
                </c:pt>
                <c:pt idx="56">
                  <c:v>8453</c:v>
                </c:pt>
                <c:pt idx="57">
                  <c:v>7623</c:v>
                </c:pt>
                <c:pt idx="58">
                  <c:v>7557</c:v>
                </c:pt>
                <c:pt idx="59">
                  <c:v>7959</c:v>
                </c:pt>
                <c:pt idx="60">
                  <c:v>7472</c:v>
                </c:pt>
                <c:pt idx="61">
                  <c:v>7346</c:v>
                </c:pt>
                <c:pt idx="62">
                  <c:v>7317</c:v>
                </c:pt>
                <c:pt idx="63">
                  <c:v>7307</c:v>
                </c:pt>
                <c:pt idx="64">
                  <c:v>7025</c:v>
                </c:pt>
                <c:pt idx="65">
                  <c:v>6569</c:v>
                </c:pt>
                <c:pt idx="66">
                  <c:v>6409</c:v>
                </c:pt>
                <c:pt idx="67">
                  <c:v>6253</c:v>
                </c:pt>
                <c:pt idx="68">
                  <c:v>6189</c:v>
                </c:pt>
                <c:pt idx="69">
                  <c:v>6182</c:v>
                </c:pt>
                <c:pt idx="70">
                  <c:v>5433</c:v>
                </c:pt>
                <c:pt idx="71">
                  <c:v>5055</c:v>
                </c:pt>
                <c:pt idx="72">
                  <c:v>4540</c:v>
                </c:pt>
                <c:pt idx="73">
                  <c:v>3796</c:v>
                </c:pt>
                <c:pt idx="74">
                  <c:v>3681</c:v>
                </c:pt>
                <c:pt idx="75">
                  <c:v>3301</c:v>
                </c:pt>
                <c:pt idx="76">
                  <c:v>3073</c:v>
                </c:pt>
                <c:pt idx="77">
                  <c:v>2932</c:v>
                </c:pt>
                <c:pt idx="78">
                  <c:v>2627</c:v>
                </c:pt>
                <c:pt idx="79">
                  <c:v>2354</c:v>
                </c:pt>
                <c:pt idx="80">
                  <c:v>2051</c:v>
                </c:pt>
                <c:pt idx="81">
                  <c:v>1776</c:v>
                </c:pt>
                <c:pt idx="82">
                  <c:v>1613</c:v>
                </c:pt>
                <c:pt idx="83">
                  <c:v>1500</c:v>
                </c:pt>
                <c:pt idx="84">
                  <c:v>1226</c:v>
                </c:pt>
                <c:pt idx="85">
                  <c:v>7316</c:v>
                </c:pt>
              </c:numCache>
            </c:numRef>
          </c:val>
          <c:extLst>
            <c:ext xmlns:c16="http://schemas.microsoft.com/office/drawing/2014/chart" uri="{C3380CC4-5D6E-409C-BE32-E72D297353CC}">
              <c16:uniqueId val="{00000001-D240-4736-83F5-8F0169FFF79B}"/>
            </c:ext>
          </c:extLst>
        </c:ser>
        <c:ser>
          <c:idx val="9"/>
          <c:order val="9"/>
          <c:tx>
            <c:strRef>
              <c:f>Sheet1!$K$1</c:f>
              <c:strCache>
                <c:ptCount val="1"/>
                <c:pt idx="0">
                  <c:v>Other Female</c:v>
                </c:pt>
              </c:strCache>
            </c:strRef>
          </c:tx>
          <c:spPr>
            <a:solidFill>
              <a:schemeClr val="accent2">
                <a:lumMod val="50000"/>
              </a:schemeClr>
            </a:solidFill>
            <a:ln>
              <a:solidFill>
                <a:schemeClr val="tx2">
                  <a:lumMod val="75000"/>
                </a:schemeClr>
              </a:solidFill>
            </a:ln>
          </c:spPr>
          <c:invertIfNegative val="0"/>
          <c:cat>
            <c:strRef>
              <c:f>Sheet1!$A$2:$A$97</c:f>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f>Sheet1!$K$2:$K$97</c:f>
              <c:numCache>
                <c:formatCode>_(* #,##0_);_(* \(#,##0\);_(* "-"??_);_(@_)</c:formatCode>
                <c:ptCount val="96"/>
                <c:pt idx="0">
                  <c:v>6230</c:v>
                </c:pt>
                <c:pt idx="1">
                  <c:v>6518</c:v>
                </c:pt>
                <c:pt idx="2">
                  <c:v>6685</c:v>
                </c:pt>
                <c:pt idx="3">
                  <c:v>6851</c:v>
                </c:pt>
                <c:pt idx="4">
                  <c:v>7015</c:v>
                </c:pt>
                <c:pt idx="5">
                  <c:v>7094</c:v>
                </c:pt>
                <c:pt idx="6">
                  <c:v>6736</c:v>
                </c:pt>
                <c:pt idx="7">
                  <c:v>6550</c:v>
                </c:pt>
                <c:pt idx="8">
                  <c:v>6457</c:v>
                </c:pt>
                <c:pt idx="9">
                  <c:v>6347</c:v>
                </c:pt>
                <c:pt idx="10">
                  <c:v>6107</c:v>
                </c:pt>
                <c:pt idx="11">
                  <c:v>6089</c:v>
                </c:pt>
                <c:pt idx="12">
                  <c:v>5817</c:v>
                </c:pt>
                <c:pt idx="13">
                  <c:v>5636</c:v>
                </c:pt>
                <c:pt idx="14">
                  <c:v>5567</c:v>
                </c:pt>
                <c:pt idx="15">
                  <c:v>5250</c:v>
                </c:pt>
                <c:pt idx="16">
                  <c:v>5188</c:v>
                </c:pt>
                <c:pt idx="17">
                  <c:v>4869</c:v>
                </c:pt>
                <c:pt idx="18">
                  <c:v>4656</c:v>
                </c:pt>
                <c:pt idx="19">
                  <c:v>4663</c:v>
                </c:pt>
                <c:pt idx="20">
                  <c:v>4614</c:v>
                </c:pt>
                <c:pt idx="21">
                  <c:v>4383</c:v>
                </c:pt>
                <c:pt idx="22">
                  <c:v>4346</c:v>
                </c:pt>
                <c:pt idx="23">
                  <c:v>4469</c:v>
                </c:pt>
                <c:pt idx="24">
                  <c:v>4543</c:v>
                </c:pt>
                <c:pt idx="25">
                  <c:v>4504</c:v>
                </c:pt>
                <c:pt idx="26">
                  <c:v>4439</c:v>
                </c:pt>
                <c:pt idx="27">
                  <c:v>4535</c:v>
                </c:pt>
                <c:pt idx="28">
                  <c:v>4446</c:v>
                </c:pt>
                <c:pt idx="29">
                  <c:v>4324</c:v>
                </c:pt>
                <c:pt idx="30">
                  <c:v>4116</c:v>
                </c:pt>
                <c:pt idx="31">
                  <c:v>3912</c:v>
                </c:pt>
                <c:pt idx="32">
                  <c:v>3988</c:v>
                </c:pt>
                <c:pt idx="33">
                  <c:v>3585</c:v>
                </c:pt>
                <c:pt idx="34">
                  <c:v>3570</c:v>
                </c:pt>
                <c:pt idx="35">
                  <c:v>3425</c:v>
                </c:pt>
                <c:pt idx="36">
                  <c:v>3381</c:v>
                </c:pt>
                <c:pt idx="37">
                  <c:v>3364</c:v>
                </c:pt>
                <c:pt idx="38">
                  <c:v>3266</c:v>
                </c:pt>
                <c:pt idx="39">
                  <c:v>3323</c:v>
                </c:pt>
                <c:pt idx="40">
                  <c:v>3080</c:v>
                </c:pt>
                <c:pt idx="41">
                  <c:v>3002</c:v>
                </c:pt>
                <c:pt idx="42">
                  <c:v>2801</c:v>
                </c:pt>
                <c:pt idx="43">
                  <c:v>2652</c:v>
                </c:pt>
                <c:pt idx="44">
                  <c:v>2754</c:v>
                </c:pt>
                <c:pt idx="45">
                  <c:v>2557</c:v>
                </c:pt>
                <c:pt idx="46">
                  <c:v>2542</c:v>
                </c:pt>
                <c:pt idx="47">
                  <c:v>2564</c:v>
                </c:pt>
                <c:pt idx="48">
                  <c:v>2746</c:v>
                </c:pt>
                <c:pt idx="49">
                  <c:v>2632</c:v>
                </c:pt>
                <c:pt idx="50">
                  <c:v>2331</c:v>
                </c:pt>
                <c:pt idx="51">
                  <c:v>2278</c:v>
                </c:pt>
                <c:pt idx="52">
                  <c:v>2252</c:v>
                </c:pt>
                <c:pt idx="53">
                  <c:v>2171</c:v>
                </c:pt>
                <c:pt idx="54">
                  <c:v>2271</c:v>
                </c:pt>
                <c:pt idx="55">
                  <c:v>2305</c:v>
                </c:pt>
                <c:pt idx="56">
                  <c:v>2381</c:v>
                </c:pt>
                <c:pt idx="57">
                  <c:v>2353</c:v>
                </c:pt>
                <c:pt idx="58">
                  <c:v>2302</c:v>
                </c:pt>
                <c:pt idx="59">
                  <c:v>2197</c:v>
                </c:pt>
                <c:pt idx="60">
                  <c:v>2085</c:v>
                </c:pt>
                <c:pt idx="61">
                  <c:v>2100</c:v>
                </c:pt>
                <c:pt idx="62">
                  <c:v>2061</c:v>
                </c:pt>
                <c:pt idx="63">
                  <c:v>1934</c:v>
                </c:pt>
                <c:pt idx="64">
                  <c:v>1866</c:v>
                </c:pt>
                <c:pt idx="65">
                  <c:v>1753</c:v>
                </c:pt>
                <c:pt idx="66">
                  <c:v>1702</c:v>
                </c:pt>
                <c:pt idx="67">
                  <c:v>1529</c:v>
                </c:pt>
                <c:pt idx="68">
                  <c:v>1458</c:v>
                </c:pt>
                <c:pt idx="69">
                  <c:v>1360</c:v>
                </c:pt>
                <c:pt idx="70">
                  <c:v>1362</c:v>
                </c:pt>
                <c:pt idx="71">
                  <c:v>1353</c:v>
                </c:pt>
                <c:pt idx="72">
                  <c:v>1349</c:v>
                </c:pt>
                <c:pt idx="73">
                  <c:v>978</c:v>
                </c:pt>
                <c:pt idx="74">
                  <c:v>928</c:v>
                </c:pt>
                <c:pt idx="75">
                  <c:v>864</c:v>
                </c:pt>
                <c:pt idx="76">
                  <c:v>813</c:v>
                </c:pt>
                <c:pt idx="77">
                  <c:v>695</c:v>
                </c:pt>
                <c:pt idx="78">
                  <c:v>635</c:v>
                </c:pt>
                <c:pt idx="79">
                  <c:v>617</c:v>
                </c:pt>
                <c:pt idx="80">
                  <c:v>562</c:v>
                </c:pt>
                <c:pt idx="81">
                  <c:v>496</c:v>
                </c:pt>
                <c:pt idx="82">
                  <c:v>462</c:v>
                </c:pt>
                <c:pt idx="83">
                  <c:v>437</c:v>
                </c:pt>
                <c:pt idx="84">
                  <c:v>410</c:v>
                </c:pt>
                <c:pt idx="85">
                  <c:v>2398</c:v>
                </c:pt>
              </c:numCache>
            </c:numRef>
          </c:val>
          <c:extLst>
            <c:ext xmlns:c16="http://schemas.microsoft.com/office/drawing/2014/chart" uri="{C3380CC4-5D6E-409C-BE32-E72D297353CC}">
              <c16:uniqueId val="{00000002-D240-4736-83F5-8F0169FFF79B}"/>
            </c:ext>
          </c:extLst>
        </c:ser>
        <c:dLbls>
          <c:showLegendKey val="0"/>
          <c:showVal val="0"/>
          <c:showCatName val="0"/>
          <c:showSerName val="0"/>
          <c:showPercent val="0"/>
          <c:showBubbleSize val="0"/>
        </c:dLbls>
        <c:gapWidth val="0"/>
        <c:overlap val="100"/>
        <c:axId val="220211632"/>
        <c:axId val="220206536"/>
      </c:barChart>
      <c:catAx>
        <c:axId val="220211632"/>
        <c:scaling>
          <c:orientation val="minMax"/>
        </c:scaling>
        <c:delete val="0"/>
        <c:axPos val="l"/>
        <c:numFmt formatCode="General" sourceLinked="0"/>
        <c:majorTickMark val="out"/>
        <c:minorTickMark val="none"/>
        <c:tickLblPos val="low"/>
        <c:txPr>
          <a:bodyPr/>
          <a:lstStyle/>
          <a:p>
            <a:pPr>
              <a:defRPr sz="1050" baseline="0"/>
            </a:pPr>
            <a:endParaRPr lang="en-US"/>
          </a:p>
        </c:txPr>
        <c:crossAx val="220206536"/>
        <c:crosses val="autoZero"/>
        <c:auto val="1"/>
        <c:lblAlgn val="ctr"/>
        <c:lblOffset val="100"/>
        <c:tickLblSkip val="5"/>
        <c:noMultiLvlLbl val="0"/>
      </c:catAx>
      <c:valAx>
        <c:axId val="220206536"/>
        <c:scaling>
          <c:orientation val="minMax"/>
          <c:max val="250000"/>
          <c:min val="-250000"/>
        </c:scaling>
        <c:delete val="0"/>
        <c:axPos val="b"/>
        <c:majorGridlines/>
        <c:numFmt formatCode="#,##0;[Red]#,##0" sourceLinked="1"/>
        <c:majorTickMark val="out"/>
        <c:minorTickMark val="none"/>
        <c:tickLblPos val="nextTo"/>
        <c:txPr>
          <a:bodyPr/>
          <a:lstStyle/>
          <a:p>
            <a:pPr>
              <a:defRPr sz="1400"/>
            </a:pPr>
            <a:endParaRPr lang="en-US"/>
          </a:p>
        </c:txPr>
        <c:crossAx val="220211632"/>
        <c:crosses val="autoZero"/>
        <c:crossBetween val="between"/>
      </c:valAx>
    </c:plotArea>
    <c:legend>
      <c:legendPos val="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5685285433070862E-2"/>
          <c:y val="1.7121184970399547E-2"/>
          <c:w val="0.89931471456692913"/>
          <c:h val="0.84185372527966751"/>
        </c:manualLayout>
      </c:layout>
      <c:barChart>
        <c:barDir val="col"/>
        <c:grouping val="clustered"/>
        <c:varyColors val="0"/>
        <c:ser>
          <c:idx val="0"/>
          <c:order val="0"/>
          <c:tx>
            <c:strRef>
              <c:f>Sheet1!$B$1</c:f>
              <c:strCache>
                <c:ptCount val="1"/>
                <c:pt idx="0">
                  <c:v>High School and Above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Hispanic</c:v>
                </c:pt>
                <c:pt idx="2">
                  <c:v>NH White</c:v>
                </c:pt>
                <c:pt idx="3">
                  <c:v>Black</c:v>
                </c:pt>
                <c:pt idx="4">
                  <c:v>Asian</c:v>
                </c:pt>
              </c:strCache>
            </c:strRef>
          </c:cat>
          <c:val>
            <c:numRef>
              <c:f>Sheet1!$B$2:$B$6</c:f>
              <c:numCache>
                <c:formatCode>0.0%</c:formatCode>
                <c:ptCount val="5"/>
                <c:pt idx="0">
                  <c:v>0.84599999999999997</c:v>
                </c:pt>
                <c:pt idx="1">
                  <c:v>0.68300000000000005</c:v>
                </c:pt>
                <c:pt idx="2">
                  <c:v>0.94399999999999995</c:v>
                </c:pt>
                <c:pt idx="3">
                  <c:v>0.91200000000000003</c:v>
                </c:pt>
                <c:pt idx="4">
                  <c:v>0.89400000000000002</c:v>
                </c:pt>
              </c:numCache>
            </c:numRef>
          </c:val>
          <c:extLst>
            <c:ext xmlns:c16="http://schemas.microsoft.com/office/drawing/2014/chart" uri="{C3380CC4-5D6E-409C-BE32-E72D297353CC}">
              <c16:uniqueId val="{00000000-1716-4B88-93B8-3144BD049CB4}"/>
            </c:ext>
          </c:extLst>
        </c:ser>
        <c:ser>
          <c:idx val="1"/>
          <c:order val="1"/>
          <c:tx>
            <c:strRef>
              <c:f>Sheet1!$C$1</c:f>
              <c:strCache>
                <c:ptCount val="1"/>
                <c:pt idx="0">
                  <c:v>Bachelor's Degree and Above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Hispanic</c:v>
                </c:pt>
                <c:pt idx="2">
                  <c:v>NH White</c:v>
                </c:pt>
                <c:pt idx="3">
                  <c:v>Black</c:v>
                </c:pt>
                <c:pt idx="4">
                  <c:v>Asian</c:v>
                </c:pt>
              </c:strCache>
            </c:strRef>
          </c:cat>
          <c:val>
            <c:numRef>
              <c:f>Sheet1!$C$2:$C$6</c:f>
              <c:numCache>
                <c:formatCode>0.0%</c:formatCode>
                <c:ptCount val="5"/>
                <c:pt idx="0">
                  <c:v>0.308</c:v>
                </c:pt>
                <c:pt idx="1">
                  <c:v>0.161</c:v>
                </c:pt>
                <c:pt idx="2">
                  <c:v>0.39400000000000002</c:v>
                </c:pt>
                <c:pt idx="3">
                  <c:v>0.25700000000000001</c:v>
                </c:pt>
                <c:pt idx="4">
                  <c:v>0.60599999999999998</c:v>
                </c:pt>
              </c:numCache>
            </c:numRef>
          </c:val>
          <c:extLst>
            <c:ext xmlns:c16="http://schemas.microsoft.com/office/drawing/2014/chart" uri="{C3380CC4-5D6E-409C-BE32-E72D297353CC}">
              <c16:uniqueId val="{00000003-1716-4B88-93B8-3144BD049CB4}"/>
            </c:ext>
          </c:extLst>
        </c:ser>
        <c:dLbls>
          <c:showLegendKey val="0"/>
          <c:showVal val="0"/>
          <c:showCatName val="0"/>
          <c:showSerName val="0"/>
          <c:showPercent val="0"/>
          <c:showBubbleSize val="0"/>
        </c:dLbls>
        <c:gapWidth val="219"/>
        <c:overlap val="-27"/>
        <c:axId val="226989295"/>
        <c:axId val="1986795647"/>
      </c:barChart>
      <c:catAx>
        <c:axId val="2269892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86795647"/>
        <c:crosses val="autoZero"/>
        <c:auto val="1"/>
        <c:lblAlgn val="ctr"/>
        <c:lblOffset val="100"/>
        <c:noMultiLvlLbl val="0"/>
      </c:catAx>
      <c:valAx>
        <c:axId val="1986795647"/>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69892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Sheet1!$B$11</c:f>
              <c:strCache>
                <c:ptCount val="1"/>
                <c:pt idx="0">
                  <c:v>2007</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Sheet1!$A$12:$A$17</c:f>
              <c:strCache>
                <c:ptCount val="6"/>
                <c:pt idx="0">
                  <c:v>Management occupations</c:v>
                </c:pt>
                <c:pt idx="1">
                  <c:v>Business and financial operations occupations</c:v>
                </c:pt>
                <c:pt idx="2">
                  <c:v>Healthcare practitioners and technical occupations</c:v>
                </c:pt>
                <c:pt idx="3">
                  <c:v>Construction and extraction occupations</c:v>
                </c:pt>
                <c:pt idx="4">
                  <c:v>Installation, maintenance, and repair occupations</c:v>
                </c:pt>
                <c:pt idx="5">
                  <c:v>Production, transportation, and material moving occupations</c:v>
                </c:pt>
              </c:strCache>
            </c:strRef>
          </c:cat>
          <c:val>
            <c:numRef>
              <c:f>Sheet1!$B$12:$B$17</c:f>
              <c:numCache>
                <c:formatCode>0.0%</c:formatCode>
                <c:ptCount val="6"/>
                <c:pt idx="0">
                  <c:v>9.3418662503556391E-2</c:v>
                </c:pt>
                <c:pt idx="1">
                  <c:v>4.3333856153840541E-2</c:v>
                </c:pt>
                <c:pt idx="2">
                  <c:v>4.26995411338153E-2</c:v>
                </c:pt>
                <c:pt idx="3">
                  <c:v>7.8068713204986984E-2</c:v>
                </c:pt>
                <c:pt idx="4">
                  <c:v>3.7641252726569735E-2</c:v>
                </c:pt>
                <c:pt idx="5">
                  <c:v>0.12647763665676956</c:v>
                </c:pt>
              </c:numCache>
            </c:numRef>
          </c:val>
          <c:extLst>
            <c:ext xmlns:c16="http://schemas.microsoft.com/office/drawing/2014/chart" uri="{C3380CC4-5D6E-409C-BE32-E72D297353CC}">
              <c16:uniqueId val="{00000000-616C-4282-AFC6-061DFEB3D68B}"/>
            </c:ext>
          </c:extLst>
        </c:ser>
        <c:ser>
          <c:idx val="1"/>
          <c:order val="1"/>
          <c:tx>
            <c:strRef>
              <c:f>Sheet1!$C$11</c:f>
              <c:strCache>
                <c:ptCount val="1"/>
                <c:pt idx="0">
                  <c:v>2017</c:v>
                </c:pt>
              </c:strCache>
            </c:strRef>
          </c:tx>
          <c:spPr>
            <a:solidFill>
              <a:schemeClr val="accent5"/>
            </a:solidFill>
            <a:ln>
              <a:noFill/>
            </a:ln>
            <a:effectLst/>
          </c:spPr>
          <c:invertIfNegative val="0"/>
          <c:dLbls>
            <c:dLbl>
              <c:idx val="4"/>
              <c:layout>
                <c:manualLayout>
                  <c:x val="3.0030030030028928E-3"/>
                  <c:y val="1.633764465622872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16C-4282-AFC6-061DFEB3D68B}"/>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Sheet1!$A$12:$A$17</c:f>
              <c:strCache>
                <c:ptCount val="6"/>
                <c:pt idx="0">
                  <c:v>Management occupations</c:v>
                </c:pt>
                <c:pt idx="1">
                  <c:v>Business and financial operations occupations</c:v>
                </c:pt>
                <c:pt idx="2">
                  <c:v>Healthcare practitioners and technical occupations</c:v>
                </c:pt>
                <c:pt idx="3">
                  <c:v>Construction and extraction occupations</c:v>
                </c:pt>
                <c:pt idx="4">
                  <c:v>Installation, maintenance, and repair occupations</c:v>
                </c:pt>
                <c:pt idx="5">
                  <c:v>Production, transportation, and material moving occupations</c:v>
                </c:pt>
              </c:strCache>
            </c:strRef>
          </c:cat>
          <c:val>
            <c:numRef>
              <c:f>Sheet1!$C$12:$C$17</c:f>
              <c:numCache>
                <c:formatCode>0.0%</c:formatCode>
                <c:ptCount val="6"/>
                <c:pt idx="0">
                  <c:v>0.10357046577645582</c:v>
                </c:pt>
                <c:pt idx="1">
                  <c:v>4.8799978730319771E-2</c:v>
                </c:pt>
                <c:pt idx="2">
                  <c:v>5.4779576653071899E-2</c:v>
                </c:pt>
                <c:pt idx="3">
                  <c:v>6.9850675179790531E-2</c:v>
                </c:pt>
                <c:pt idx="4">
                  <c:v>3.3816443417083203E-2</c:v>
                </c:pt>
                <c:pt idx="5">
                  <c:v>0.11808823448095428</c:v>
                </c:pt>
              </c:numCache>
            </c:numRef>
          </c:val>
          <c:extLst>
            <c:ext xmlns:c16="http://schemas.microsoft.com/office/drawing/2014/chart" uri="{C3380CC4-5D6E-409C-BE32-E72D297353CC}">
              <c16:uniqueId val="{00000001-616C-4282-AFC6-061DFEB3D68B}"/>
            </c:ext>
          </c:extLst>
        </c:ser>
        <c:ser>
          <c:idx val="2"/>
          <c:order val="2"/>
          <c:tx>
            <c:strRef>
              <c:f>Sheet1!$D$11</c:f>
              <c:strCache>
                <c:ptCount val="1"/>
                <c:pt idx="0">
                  <c:v>Change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Sheet1!$A$12:$A$17</c:f>
              <c:strCache>
                <c:ptCount val="6"/>
                <c:pt idx="0">
                  <c:v>Management occupations</c:v>
                </c:pt>
                <c:pt idx="1">
                  <c:v>Business and financial operations occupations</c:v>
                </c:pt>
                <c:pt idx="2">
                  <c:v>Healthcare practitioners and technical occupations</c:v>
                </c:pt>
                <c:pt idx="3">
                  <c:v>Construction and extraction occupations</c:v>
                </c:pt>
                <c:pt idx="4">
                  <c:v>Installation, maintenance, and repair occupations</c:v>
                </c:pt>
                <c:pt idx="5">
                  <c:v>Production, transportation, and material moving occupations</c:v>
                </c:pt>
              </c:strCache>
            </c:strRef>
          </c:cat>
          <c:val>
            <c:numRef>
              <c:f>Sheet1!$D$12:$D$17</c:f>
              <c:numCache>
                <c:formatCode>0.0%</c:formatCode>
                <c:ptCount val="6"/>
                <c:pt idx="0">
                  <c:v>1.0151803272899426E-2</c:v>
                </c:pt>
                <c:pt idx="1">
                  <c:v>5.4661225764792293E-3</c:v>
                </c:pt>
                <c:pt idx="2">
                  <c:v>1.2080035519256599E-2</c:v>
                </c:pt>
                <c:pt idx="3">
                  <c:v>-8.218038025196453E-3</c:v>
                </c:pt>
                <c:pt idx="4">
                  <c:v>-3.8248093094865321E-3</c:v>
                </c:pt>
                <c:pt idx="5">
                  <c:v>-8.3894021758152831E-3</c:v>
                </c:pt>
              </c:numCache>
            </c:numRef>
          </c:val>
          <c:extLst>
            <c:ext xmlns:c16="http://schemas.microsoft.com/office/drawing/2014/chart" uri="{C3380CC4-5D6E-409C-BE32-E72D297353CC}">
              <c16:uniqueId val="{00000002-616C-4282-AFC6-061DFEB3D68B}"/>
            </c:ext>
          </c:extLst>
        </c:ser>
        <c:dLbls>
          <c:dLblPos val="outEnd"/>
          <c:showLegendKey val="0"/>
          <c:showVal val="1"/>
          <c:showCatName val="0"/>
          <c:showSerName val="0"/>
          <c:showPercent val="0"/>
          <c:showBubbleSize val="0"/>
        </c:dLbls>
        <c:gapWidth val="219"/>
        <c:overlap val="-27"/>
        <c:axId val="519138832"/>
        <c:axId val="519133584"/>
      </c:barChart>
      <c:catAx>
        <c:axId val="519138832"/>
        <c:scaling>
          <c:orientation val="minMax"/>
        </c:scaling>
        <c:delete val="0"/>
        <c:axPos val="b"/>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19133584"/>
        <c:crosses val="autoZero"/>
        <c:auto val="1"/>
        <c:lblAlgn val="ctr"/>
        <c:lblOffset val="100"/>
        <c:noMultiLvlLbl val="0"/>
      </c:catAx>
      <c:valAx>
        <c:axId val="519133584"/>
        <c:scaling>
          <c:orientation val="minMax"/>
        </c:scaling>
        <c:delete val="1"/>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519138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1"/>
          <c:order val="1"/>
          <c:tx>
            <c:strRef>
              <c:f>Sheet1!$A$20</c:f>
              <c:strCache>
                <c:ptCount val="1"/>
                <c:pt idx="0">
                  <c:v>Natural Increase</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Sheet1!$B$18:$K$18</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Sheet1!$B$20:$K$20</c:f>
              <c:numCache>
                <c:formatCode>#,##0</c:formatCode>
                <c:ptCount val="9"/>
                <c:pt idx="0">
                  <c:v>213651</c:v>
                </c:pt>
                <c:pt idx="1">
                  <c:v>208964</c:v>
                </c:pt>
                <c:pt idx="2">
                  <c:v>205795</c:v>
                </c:pt>
                <c:pt idx="3">
                  <c:v>213541</c:v>
                </c:pt>
                <c:pt idx="4">
                  <c:v>214380</c:v>
                </c:pt>
                <c:pt idx="5">
                  <c:v>212021</c:v>
                </c:pt>
                <c:pt idx="6">
                  <c:v>209690</c:v>
                </c:pt>
                <c:pt idx="7">
                  <c:v>190951</c:v>
                </c:pt>
                <c:pt idx="8">
                  <c:v>175878</c:v>
                </c:pt>
              </c:numCache>
            </c:numRef>
          </c:val>
          <c:extLst>
            <c:ext xmlns:c16="http://schemas.microsoft.com/office/drawing/2014/chart" uri="{C3380CC4-5D6E-409C-BE32-E72D297353CC}">
              <c16:uniqueId val="{00000000-570C-47F6-934D-268F7634CCFE}"/>
            </c:ext>
          </c:extLst>
        </c:ser>
        <c:ser>
          <c:idx val="4"/>
          <c:order val="4"/>
          <c:tx>
            <c:strRef>
              <c:f>Sheet1!$A$23</c:f>
              <c:strCache>
                <c:ptCount val="1"/>
                <c:pt idx="0">
                  <c:v>International Migration</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Sheet1!$B$18:$K$18</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Sheet1!$B$23:$K$23</c:f>
              <c:numCache>
                <c:formatCode>#,##0</c:formatCode>
                <c:ptCount val="9"/>
                <c:pt idx="0">
                  <c:v>70535</c:v>
                </c:pt>
                <c:pt idx="1">
                  <c:v>76954</c:v>
                </c:pt>
                <c:pt idx="2">
                  <c:v>82449</c:v>
                </c:pt>
                <c:pt idx="3">
                  <c:v>95661</c:v>
                </c:pt>
                <c:pt idx="4">
                  <c:v>110155</c:v>
                </c:pt>
                <c:pt idx="5">
                  <c:v>111983</c:v>
                </c:pt>
                <c:pt idx="6">
                  <c:v>110417</c:v>
                </c:pt>
                <c:pt idx="7">
                  <c:v>104976</c:v>
                </c:pt>
                <c:pt idx="8">
                  <c:v>65044</c:v>
                </c:pt>
              </c:numCache>
            </c:numRef>
          </c:val>
          <c:extLst>
            <c:ext xmlns:c16="http://schemas.microsoft.com/office/drawing/2014/chart" uri="{C3380CC4-5D6E-409C-BE32-E72D297353CC}">
              <c16:uniqueId val="{00000001-570C-47F6-934D-268F7634CCFE}"/>
            </c:ext>
          </c:extLst>
        </c:ser>
        <c:ser>
          <c:idx val="5"/>
          <c:order val="5"/>
          <c:tx>
            <c:strRef>
              <c:f>Sheet1!$A$24</c:f>
              <c:strCache>
                <c:ptCount val="1"/>
                <c:pt idx="0">
                  <c:v>Domestic Net Migration</c:v>
                </c:pt>
              </c:strCache>
            </c:strRef>
          </c:tx>
          <c:spPr>
            <a:solidFill>
              <a:schemeClr val="accent2">
                <a:lumMod val="5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Sheet1!$B$18:$K$18</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Sheet1!$B$24:$K$24</c:f>
              <c:numCache>
                <c:formatCode>#,##0</c:formatCode>
                <c:ptCount val="9"/>
                <c:pt idx="0">
                  <c:v>117615</c:v>
                </c:pt>
                <c:pt idx="1">
                  <c:v>145513</c:v>
                </c:pt>
                <c:pt idx="2">
                  <c:v>110614</c:v>
                </c:pt>
                <c:pt idx="3">
                  <c:v>163160</c:v>
                </c:pt>
                <c:pt idx="4">
                  <c:v>174200</c:v>
                </c:pt>
                <c:pt idx="5">
                  <c:v>125800</c:v>
                </c:pt>
                <c:pt idx="6">
                  <c:v>79163</c:v>
                </c:pt>
                <c:pt idx="7">
                  <c:v>82569</c:v>
                </c:pt>
                <c:pt idx="8">
                  <c:v>125660</c:v>
                </c:pt>
              </c:numCache>
            </c:numRef>
          </c:val>
          <c:extLst>
            <c:ext xmlns:c16="http://schemas.microsoft.com/office/drawing/2014/chart" uri="{C3380CC4-5D6E-409C-BE32-E72D297353CC}">
              <c16:uniqueId val="{00000002-570C-47F6-934D-268F7634CCFE}"/>
            </c:ext>
          </c:extLst>
        </c:ser>
        <c:dLbls>
          <c:showLegendKey val="0"/>
          <c:showVal val="1"/>
          <c:showCatName val="0"/>
          <c:showSerName val="0"/>
          <c:showPercent val="0"/>
          <c:showBubbleSize val="0"/>
        </c:dLbls>
        <c:gapWidth val="50"/>
        <c:overlap val="100"/>
        <c:axId val="469236512"/>
        <c:axId val="469235200"/>
        <c:extLst>
          <c:ext xmlns:c15="http://schemas.microsoft.com/office/drawing/2012/chart" uri="{02D57815-91ED-43cb-92C2-25804820EDAC}">
            <c15:filteredBarSeries>
              <c15:ser>
                <c:idx val="0"/>
                <c:order val="0"/>
                <c:tx>
                  <c:strRef>
                    <c:extLst>
                      <c:ext uri="{02D57815-91ED-43cb-92C2-25804820EDAC}">
                        <c15:formulaRef>
                          <c15:sqref>Sheet1!$A$19</c15:sqref>
                        </c15:formulaRef>
                      </c:ext>
                    </c:extLst>
                    <c:strCache>
                      <c:ptCount val="1"/>
                      <c:pt idx="0">
                        <c:v>Pop Change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Sheet1!$B$18:$K$18</c15:sqref>
                        </c15:formulaRef>
                      </c:ext>
                    </c:extLst>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extLst>
                      <c:ext uri="{02D57815-91ED-43cb-92C2-25804820EDAC}">
                        <c15:formulaRef>
                          <c15:sqref>Sheet1!$B$19:$K$19</c15:sqref>
                        </c15:formulaRef>
                      </c:ext>
                    </c:extLst>
                    <c:numCache>
                      <c:formatCode>#,##0</c:formatCode>
                      <c:ptCount val="9"/>
                      <c:pt idx="0">
                        <c:v>402776</c:v>
                      </c:pt>
                      <c:pt idx="1">
                        <c:v>433903</c:v>
                      </c:pt>
                      <c:pt idx="2">
                        <c:v>400952</c:v>
                      </c:pt>
                      <c:pt idx="3">
                        <c:v>475157</c:v>
                      </c:pt>
                      <c:pt idx="4">
                        <c:v>500444</c:v>
                      </c:pt>
                      <c:pt idx="5">
                        <c:v>449982</c:v>
                      </c:pt>
                      <c:pt idx="6">
                        <c:v>399734</c:v>
                      </c:pt>
                      <c:pt idx="7">
                        <c:v>379128</c:v>
                      </c:pt>
                      <c:pt idx="8">
                        <c:v>367215</c:v>
                      </c:pt>
                    </c:numCache>
                  </c:numRef>
                </c:val>
                <c:extLst>
                  <c:ext xmlns:c16="http://schemas.microsoft.com/office/drawing/2014/chart" uri="{C3380CC4-5D6E-409C-BE32-E72D297353CC}">
                    <c16:uniqueId val="{00000003-570C-47F6-934D-268F7634CCFE}"/>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Sheet1!$A$21</c15:sqref>
                        </c15:formulaRef>
                      </c:ext>
                    </c:extLst>
                    <c:strCache>
                      <c:ptCount val="1"/>
                      <c:pt idx="0">
                        <c:v>Net Mig</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Sheet1!$B$18:$K$18</c15:sqref>
                        </c15:formulaRef>
                      </c:ext>
                    </c:extLst>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extLst xmlns:c15="http://schemas.microsoft.com/office/drawing/2012/chart">
                      <c:ext xmlns:c15="http://schemas.microsoft.com/office/drawing/2012/chart" uri="{02D57815-91ED-43cb-92C2-25804820EDAC}">
                        <c15:formulaRef>
                          <c15:sqref>Sheet1!$B$21:$K$21</c15:sqref>
                        </c15:formulaRef>
                      </c:ext>
                    </c:extLst>
                    <c:numCache>
                      <c:formatCode>#,##0</c:formatCode>
                      <c:ptCount val="9"/>
                      <c:pt idx="0">
                        <c:v>188150</c:v>
                      </c:pt>
                      <c:pt idx="1">
                        <c:v>222467</c:v>
                      </c:pt>
                      <c:pt idx="2">
                        <c:v>193063</c:v>
                      </c:pt>
                      <c:pt idx="3">
                        <c:v>258821</c:v>
                      </c:pt>
                      <c:pt idx="4">
                        <c:v>284355</c:v>
                      </c:pt>
                      <c:pt idx="5">
                        <c:v>237783</c:v>
                      </c:pt>
                      <c:pt idx="6">
                        <c:v>189580</c:v>
                      </c:pt>
                      <c:pt idx="7">
                        <c:v>187545</c:v>
                      </c:pt>
                      <c:pt idx="8">
                        <c:v>190704</c:v>
                      </c:pt>
                    </c:numCache>
                  </c:numRef>
                </c:val>
                <c:extLst xmlns:c15="http://schemas.microsoft.com/office/drawing/2012/chart">
                  <c:ext xmlns:c16="http://schemas.microsoft.com/office/drawing/2014/chart" uri="{C3380CC4-5D6E-409C-BE32-E72D297353CC}">
                    <c16:uniqueId val="{00000004-570C-47F6-934D-268F7634CCFE}"/>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Sheet1!$A$22</c15:sqref>
                        </c15:formulaRef>
                      </c:ext>
                    </c:extLst>
                    <c:strCache>
                      <c:ptCount val="1"/>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Sheet1!$B$18:$K$18</c15:sqref>
                        </c15:formulaRef>
                      </c:ext>
                    </c:extLst>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extLst xmlns:c15="http://schemas.microsoft.com/office/drawing/2012/chart">
                      <c:ext xmlns:c15="http://schemas.microsoft.com/office/drawing/2012/chart" uri="{02D57815-91ED-43cb-92C2-25804820EDAC}">
                        <c15:formulaRef>
                          <c15:sqref>Sheet1!$B$22:$K$22</c15:sqref>
                        </c15:formulaRef>
                      </c:ext>
                    </c:extLst>
                    <c:numCache>
                      <c:formatCode>General</c:formatCode>
                      <c:ptCount val="9"/>
                    </c:numCache>
                  </c:numRef>
                </c:val>
                <c:extLst xmlns:c15="http://schemas.microsoft.com/office/drawing/2012/chart">
                  <c:ext xmlns:c16="http://schemas.microsoft.com/office/drawing/2014/chart" uri="{C3380CC4-5D6E-409C-BE32-E72D297353CC}">
                    <c16:uniqueId val="{00000005-570C-47F6-934D-268F7634CCFE}"/>
                  </c:ext>
                </c:extLst>
              </c15:ser>
            </c15:filteredBarSeries>
          </c:ext>
        </c:extLst>
      </c:barChart>
      <c:catAx>
        <c:axId val="469236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69235200"/>
        <c:crosses val="autoZero"/>
        <c:auto val="1"/>
        <c:lblAlgn val="ctr"/>
        <c:lblOffset val="100"/>
        <c:noMultiLvlLbl val="0"/>
      </c:catAx>
      <c:valAx>
        <c:axId val="469235200"/>
        <c:scaling>
          <c:orientation val="minMax"/>
          <c:max val="50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69236512"/>
        <c:crosses val="autoZero"/>
        <c:crossBetween val="between"/>
      </c:valAx>
      <c:spPr>
        <a:noFill/>
        <a:ln>
          <a:noFill/>
        </a:ln>
        <a:effectLst/>
      </c:spPr>
    </c:plotArea>
    <c:legend>
      <c:legendPos val="b"/>
      <c:layout>
        <c:manualLayout>
          <c:xMode val="edge"/>
          <c:yMode val="edge"/>
          <c:x val="0.22898082006222856"/>
          <c:y val="0.92769626739807631"/>
          <c:w val="0.55253444233673377"/>
          <c:h val="5.20104710034059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Sheet1!$A$2</c:f>
              <c:strCache>
                <c:ptCount val="1"/>
                <c:pt idx="0">
                  <c:v>Less than High School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3"/>
                <c:pt idx="0">
                  <c:v>2008</c:v>
                </c:pt>
                <c:pt idx="1">
                  <c:v>2011</c:v>
                </c:pt>
                <c:pt idx="2">
                  <c:v>2015</c:v>
                </c:pt>
              </c:strCache>
            </c:strRef>
          </c:cat>
          <c:val>
            <c:numRef>
              <c:f>Sheet1!$B$2:$I$2</c:f>
              <c:numCache>
                <c:formatCode>0.0%</c:formatCode>
                <c:ptCount val="3"/>
                <c:pt idx="0">
                  <c:v>0.2038102073898802</c:v>
                </c:pt>
                <c:pt idx="1">
                  <c:v>0.1892592384992999</c:v>
                </c:pt>
                <c:pt idx="2">
                  <c:v>0.17576640711558342</c:v>
                </c:pt>
              </c:numCache>
            </c:numRef>
          </c:val>
          <c:extLst>
            <c:ext xmlns:c16="http://schemas.microsoft.com/office/drawing/2014/chart" uri="{C3380CC4-5D6E-409C-BE32-E72D297353CC}">
              <c16:uniqueId val="{00000000-ACCD-4A64-8B8E-12A15849CA26}"/>
            </c:ext>
          </c:extLst>
        </c:ser>
        <c:ser>
          <c:idx val="1"/>
          <c:order val="1"/>
          <c:tx>
            <c:strRef>
              <c:f>Sheet1!$A$3</c:f>
              <c:strCache>
                <c:ptCount val="1"/>
                <c:pt idx="0">
                  <c:v>High School or Equivelent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3"/>
                <c:pt idx="0">
                  <c:v>2008</c:v>
                </c:pt>
                <c:pt idx="1">
                  <c:v>2011</c:v>
                </c:pt>
                <c:pt idx="2">
                  <c:v>2015</c:v>
                </c:pt>
              </c:strCache>
            </c:strRef>
          </c:cat>
          <c:val>
            <c:numRef>
              <c:f>Sheet1!$B$3:$I$3</c:f>
              <c:numCache>
                <c:formatCode>0.0%</c:formatCode>
                <c:ptCount val="3"/>
                <c:pt idx="0">
                  <c:v>0.25441601190517904</c:v>
                </c:pt>
                <c:pt idx="1">
                  <c:v>0.25503417205665835</c:v>
                </c:pt>
                <c:pt idx="2">
                  <c:v>0.25328731224955087</c:v>
                </c:pt>
              </c:numCache>
            </c:numRef>
          </c:val>
          <c:extLst>
            <c:ext xmlns:c16="http://schemas.microsoft.com/office/drawing/2014/chart" uri="{C3380CC4-5D6E-409C-BE32-E72D297353CC}">
              <c16:uniqueId val="{00000001-ACCD-4A64-8B8E-12A15849CA26}"/>
            </c:ext>
          </c:extLst>
        </c:ser>
        <c:ser>
          <c:idx val="2"/>
          <c:order val="2"/>
          <c:tx>
            <c:strRef>
              <c:f>Sheet1!$A$4</c:f>
              <c:strCache>
                <c:ptCount val="1"/>
                <c:pt idx="0">
                  <c:v>Some College or Associate Degree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3"/>
                <c:pt idx="0">
                  <c:v>2008</c:v>
                </c:pt>
                <c:pt idx="1">
                  <c:v>2011</c:v>
                </c:pt>
                <c:pt idx="2">
                  <c:v>2015</c:v>
                </c:pt>
              </c:strCache>
            </c:strRef>
          </c:cat>
          <c:val>
            <c:numRef>
              <c:f>Sheet1!$B$4:$I$4</c:f>
              <c:numCache>
                <c:formatCode>0.0%</c:formatCode>
                <c:ptCount val="3"/>
                <c:pt idx="0">
                  <c:v>0.28840921752195031</c:v>
                </c:pt>
                <c:pt idx="1">
                  <c:v>0.29145527192912007</c:v>
                </c:pt>
                <c:pt idx="2">
                  <c:v>0.28734223891553878</c:v>
                </c:pt>
              </c:numCache>
            </c:numRef>
          </c:val>
          <c:extLst>
            <c:ext xmlns:c16="http://schemas.microsoft.com/office/drawing/2014/chart" uri="{C3380CC4-5D6E-409C-BE32-E72D297353CC}">
              <c16:uniqueId val="{00000002-ACCD-4A64-8B8E-12A15849CA26}"/>
            </c:ext>
          </c:extLst>
        </c:ser>
        <c:ser>
          <c:idx val="3"/>
          <c:order val="3"/>
          <c:tx>
            <c:strRef>
              <c:f>Sheet1!$A$5</c:f>
              <c:strCache>
                <c:ptCount val="1"/>
                <c:pt idx="0">
                  <c:v>Bachelor Degree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3"/>
                <c:pt idx="0">
                  <c:v>2008</c:v>
                </c:pt>
                <c:pt idx="1">
                  <c:v>2011</c:v>
                </c:pt>
                <c:pt idx="2">
                  <c:v>2015</c:v>
                </c:pt>
              </c:strCache>
            </c:strRef>
          </c:cat>
          <c:val>
            <c:numRef>
              <c:f>Sheet1!$B$5:$I$5</c:f>
              <c:numCache>
                <c:formatCode>0.0%</c:formatCode>
                <c:ptCount val="3"/>
                <c:pt idx="0">
                  <c:v>0.17077482970735702</c:v>
                </c:pt>
                <c:pt idx="1">
                  <c:v>0.17714518702450377</c:v>
                </c:pt>
                <c:pt idx="2">
                  <c:v>0.18693366816115575</c:v>
                </c:pt>
              </c:numCache>
            </c:numRef>
          </c:val>
          <c:extLst>
            <c:ext xmlns:c16="http://schemas.microsoft.com/office/drawing/2014/chart" uri="{C3380CC4-5D6E-409C-BE32-E72D297353CC}">
              <c16:uniqueId val="{00000003-ACCD-4A64-8B8E-12A15849CA26}"/>
            </c:ext>
          </c:extLst>
        </c:ser>
        <c:ser>
          <c:idx val="4"/>
          <c:order val="4"/>
          <c:tx>
            <c:strRef>
              <c:f>Sheet1!$A$6</c:f>
              <c:strCache>
                <c:ptCount val="1"/>
                <c:pt idx="0">
                  <c:v>Graduate or Professional Degree</c:v>
                </c:pt>
              </c:strCache>
            </c:strRef>
          </c:tx>
          <c:spPr>
            <a:solidFill>
              <a:schemeClr val="accent5"/>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4-ACCD-4A64-8B8E-12A15849CA26}"/>
                </c:ext>
              </c:extLst>
            </c:dLbl>
            <c:dLbl>
              <c:idx val="1"/>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5-ACCD-4A64-8B8E-12A15849CA26}"/>
                </c:ext>
              </c:extLst>
            </c:dLbl>
            <c:dLbl>
              <c:idx val="2"/>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6-ACCD-4A64-8B8E-12A15849CA26}"/>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3"/>
                <c:pt idx="0">
                  <c:v>2008</c:v>
                </c:pt>
                <c:pt idx="1">
                  <c:v>2011</c:v>
                </c:pt>
                <c:pt idx="2">
                  <c:v>2015</c:v>
                </c:pt>
              </c:strCache>
            </c:strRef>
          </c:cat>
          <c:val>
            <c:numRef>
              <c:f>Sheet1!$B$6:$I$6</c:f>
              <c:numCache>
                <c:formatCode>0.0%</c:formatCode>
                <c:ptCount val="3"/>
                <c:pt idx="0">
                  <c:v>8.2589733475633406E-2</c:v>
                </c:pt>
                <c:pt idx="1">
                  <c:v>8.710613049041796E-2</c:v>
                </c:pt>
                <c:pt idx="2">
                  <c:v>9.6670373558171152E-2</c:v>
                </c:pt>
              </c:numCache>
            </c:numRef>
          </c:val>
          <c:extLst>
            <c:ext xmlns:c16="http://schemas.microsoft.com/office/drawing/2014/chart" uri="{C3380CC4-5D6E-409C-BE32-E72D297353CC}">
              <c16:uniqueId val="{00000007-ACCD-4A64-8B8E-12A15849CA26}"/>
            </c:ext>
          </c:extLst>
        </c:ser>
        <c:dLbls>
          <c:showLegendKey val="0"/>
          <c:showVal val="0"/>
          <c:showCatName val="0"/>
          <c:showSerName val="0"/>
          <c:showPercent val="0"/>
          <c:showBubbleSize val="0"/>
        </c:dLbls>
        <c:gapWidth val="150"/>
        <c:overlap val="100"/>
        <c:axId val="226071624"/>
        <c:axId val="226072016"/>
      </c:barChart>
      <c:catAx>
        <c:axId val="22607162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Year</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6072016"/>
        <c:crosses val="autoZero"/>
        <c:auto val="1"/>
        <c:lblAlgn val="ctr"/>
        <c:lblOffset val="100"/>
        <c:noMultiLvlLbl val="0"/>
      </c:catAx>
      <c:valAx>
        <c:axId val="2260720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Percent</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6071624"/>
        <c:crosses val="autoZero"/>
        <c:crossBetween val="between"/>
      </c:valAx>
      <c:spPr>
        <a:noFill/>
        <a:ln>
          <a:noFill/>
        </a:ln>
        <a:effectLst/>
      </c:spPr>
    </c:plotArea>
    <c:legend>
      <c:legendPos val="r"/>
      <c:layout>
        <c:manualLayout>
          <c:xMode val="edge"/>
          <c:yMode val="edge"/>
          <c:x val="0.70483424390492333"/>
          <c:y val="2.7705888017041306E-3"/>
          <c:w val="0.28014769084514812"/>
          <c:h val="0.8956735522421313"/>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682616596002429E-2"/>
          <c:y val="5.1371178562940975E-2"/>
          <c:w val="0.69892221164662105"/>
          <c:h val="0.65056393833495019"/>
        </c:manualLayout>
      </c:layout>
      <c:barChart>
        <c:barDir val="col"/>
        <c:grouping val="percentStacked"/>
        <c:varyColors val="0"/>
        <c:ser>
          <c:idx val="0"/>
          <c:order val="0"/>
          <c:tx>
            <c:strRef>
              <c:f>Sheet1!$B$1</c:f>
              <c:strCache>
                <c:ptCount val="1"/>
                <c:pt idx="0">
                  <c:v>Less than High School</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Black</c:v>
                </c:pt>
                <c:pt idx="1">
                  <c:v>Asian</c:v>
                </c:pt>
                <c:pt idx="2">
                  <c:v>Non-Hispanic White</c:v>
                </c:pt>
                <c:pt idx="3">
                  <c:v>Hispanic</c:v>
                </c:pt>
                <c:pt idx="4">
                  <c:v>All Other</c:v>
                </c:pt>
              </c:strCache>
            </c:strRef>
          </c:cat>
          <c:val>
            <c:numRef>
              <c:f>Sheet1!$B$2:$B$6</c:f>
              <c:numCache>
                <c:formatCode>0.0%</c:formatCode>
                <c:ptCount val="5"/>
                <c:pt idx="0">
                  <c:v>0.11762075897351887</c:v>
                </c:pt>
                <c:pt idx="1">
                  <c:v>0.12192441894848897</c:v>
                </c:pt>
                <c:pt idx="2">
                  <c:v>6.6577967933012752E-2</c:v>
                </c:pt>
                <c:pt idx="3">
                  <c:v>0.36498992143583231</c:v>
                </c:pt>
                <c:pt idx="4">
                  <c:v>0.33557916455714309</c:v>
                </c:pt>
              </c:numCache>
            </c:numRef>
          </c:val>
          <c:extLst>
            <c:ext xmlns:c16="http://schemas.microsoft.com/office/drawing/2014/chart" uri="{C3380CC4-5D6E-409C-BE32-E72D297353CC}">
              <c16:uniqueId val="{00000000-BA8D-4133-AACB-DF644BB208F2}"/>
            </c:ext>
          </c:extLst>
        </c:ser>
        <c:ser>
          <c:idx val="1"/>
          <c:order val="1"/>
          <c:tx>
            <c:strRef>
              <c:f>Sheet1!$C$1</c:f>
              <c:strCache>
                <c:ptCount val="1"/>
                <c:pt idx="0">
                  <c:v>High School or Equivelant</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Black</c:v>
                </c:pt>
                <c:pt idx="1">
                  <c:v>Asian</c:v>
                </c:pt>
                <c:pt idx="2">
                  <c:v>Non-Hispanic White</c:v>
                </c:pt>
                <c:pt idx="3">
                  <c:v>Hispanic</c:v>
                </c:pt>
                <c:pt idx="4">
                  <c:v>All Other</c:v>
                </c:pt>
              </c:strCache>
            </c:strRef>
          </c:cat>
          <c:val>
            <c:numRef>
              <c:f>Sheet1!$C$2:$C$6</c:f>
              <c:numCache>
                <c:formatCode>0.0%</c:formatCode>
                <c:ptCount val="5"/>
                <c:pt idx="0">
                  <c:v>0.29609260231681317</c:v>
                </c:pt>
                <c:pt idx="1">
                  <c:v>0.14195162339582471</c:v>
                </c:pt>
                <c:pt idx="2">
                  <c:v>0.23919658154750151</c:v>
                </c:pt>
                <c:pt idx="3">
                  <c:v>0.27582753224987494</c:v>
                </c:pt>
                <c:pt idx="4">
                  <c:v>0.27502040641146797</c:v>
                </c:pt>
              </c:numCache>
            </c:numRef>
          </c:val>
          <c:extLst>
            <c:ext xmlns:c16="http://schemas.microsoft.com/office/drawing/2014/chart" uri="{C3380CC4-5D6E-409C-BE32-E72D297353CC}">
              <c16:uniqueId val="{00000001-BA8D-4133-AACB-DF644BB208F2}"/>
            </c:ext>
          </c:extLst>
        </c:ser>
        <c:ser>
          <c:idx val="2"/>
          <c:order val="2"/>
          <c:tx>
            <c:strRef>
              <c:f>Sheet1!$D$1</c:f>
              <c:strCache>
                <c:ptCount val="1"/>
                <c:pt idx="0">
                  <c:v>Some College or Associate Degree</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Black</c:v>
                </c:pt>
                <c:pt idx="1">
                  <c:v>Asian</c:v>
                </c:pt>
                <c:pt idx="2">
                  <c:v>Non-Hispanic White</c:v>
                </c:pt>
                <c:pt idx="3">
                  <c:v>Hispanic</c:v>
                </c:pt>
                <c:pt idx="4">
                  <c:v>All Other</c:v>
                </c:pt>
              </c:strCache>
            </c:strRef>
          </c:cat>
          <c:val>
            <c:numRef>
              <c:f>Sheet1!$D$2:$D$6</c:f>
              <c:numCache>
                <c:formatCode>0.0%</c:formatCode>
                <c:ptCount val="5"/>
                <c:pt idx="0">
                  <c:v>0.36251899676597887</c:v>
                </c:pt>
                <c:pt idx="1">
                  <c:v>0.15893429534567391</c:v>
                </c:pt>
                <c:pt idx="2">
                  <c:v>0.32220918129818232</c:v>
                </c:pt>
                <c:pt idx="3">
                  <c:v>0.22705915081592667</c:v>
                </c:pt>
                <c:pt idx="4">
                  <c:v>0.23970837310629695</c:v>
                </c:pt>
              </c:numCache>
            </c:numRef>
          </c:val>
          <c:extLst>
            <c:ext xmlns:c16="http://schemas.microsoft.com/office/drawing/2014/chart" uri="{C3380CC4-5D6E-409C-BE32-E72D297353CC}">
              <c16:uniqueId val="{00000002-BA8D-4133-AACB-DF644BB208F2}"/>
            </c:ext>
          </c:extLst>
        </c:ser>
        <c:ser>
          <c:idx val="3"/>
          <c:order val="3"/>
          <c:tx>
            <c:strRef>
              <c:f>Sheet1!$E$1</c:f>
              <c:strCache>
                <c:ptCount val="1"/>
                <c:pt idx="0">
                  <c:v>Bachelor, Graduate, Professional Degree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Black</c:v>
                </c:pt>
                <c:pt idx="1">
                  <c:v>Asian</c:v>
                </c:pt>
                <c:pt idx="2">
                  <c:v>Non-Hispanic White</c:v>
                </c:pt>
                <c:pt idx="3">
                  <c:v>Hispanic</c:v>
                </c:pt>
                <c:pt idx="4">
                  <c:v>All Other</c:v>
                </c:pt>
              </c:strCache>
            </c:strRef>
          </c:cat>
          <c:val>
            <c:numRef>
              <c:f>Sheet1!$E$2:$E$6</c:f>
              <c:numCache>
                <c:formatCode>0.0%</c:formatCode>
                <c:ptCount val="5"/>
                <c:pt idx="0">
                  <c:v>0.22376764194368912</c:v>
                </c:pt>
                <c:pt idx="1">
                  <c:v>0.57718966231001245</c:v>
                </c:pt>
                <c:pt idx="2">
                  <c:v>0.37201626922130349</c:v>
                </c:pt>
                <c:pt idx="3">
                  <c:v>0.13212339549836605</c:v>
                </c:pt>
                <c:pt idx="4">
                  <c:v>0.14969205592509199</c:v>
                </c:pt>
              </c:numCache>
            </c:numRef>
          </c:val>
          <c:extLst>
            <c:ext xmlns:c16="http://schemas.microsoft.com/office/drawing/2014/chart" uri="{C3380CC4-5D6E-409C-BE32-E72D297353CC}">
              <c16:uniqueId val="{00000003-BA8D-4133-AACB-DF644BB208F2}"/>
            </c:ext>
          </c:extLst>
        </c:ser>
        <c:dLbls>
          <c:showLegendKey val="0"/>
          <c:showVal val="0"/>
          <c:showCatName val="0"/>
          <c:showSerName val="0"/>
          <c:showPercent val="0"/>
          <c:showBubbleSize val="0"/>
        </c:dLbls>
        <c:gapWidth val="219"/>
        <c:overlap val="100"/>
        <c:axId val="226059472"/>
        <c:axId val="226068096"/>
      </c:barChart>
      <c:catAx>
        <c:axId val="226059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26068096"/>
        <c:crosses val="autoZero"/>
        <c:auto val="1"/>
        <c:lblAlgn val="ctr"/>
        <c:lblOffset val="100"/>
        <c:noMultiLvlLbl val="0"/>
      </c:catAx>
      <c:valAx>
        <c:axId val="2260680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26059472"/>
        <c:crosses val="autoZero"/>
        <c:crossBetween val="between"/>
      </c:valAx>
      <c:spPr>
        <a:noFill/>
        <a:ln>
          <a:noFill/>
        </a:ln>
        <a:effectLst/>
      </c:spPr>
    </c:plotArea>
    <c:legend>
      <c:legendPos val="tr"/>
      <c:layout>
        <c:manualLayout>
          <c:xMode val="edge"/>
          <c:yMode val="edge"/>
          <c:x val="0.73739517175737646"/>
          <c:y val="4.7941743420705424E-2"/>
          <c:w val="0.19199123186524761"/>
          <c:h val="0.8039442343679573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userShapes r:id="rId4"/>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43250476043436"/>
          <c:y val="8.9022762516504206E-2"/>
          <c:w val="0.82127991354021923"/>
          <c:h val="0.73472082728862109"/>
        </c:manualLayout>
      </c:layout>
      <c:barChart>
        <c:barDir val="col"/>
        <c:grouping val="clustered"/>
        <c:varyColors val="0"/>
        <c:ser>
          <c:idx val="0"/>
          <c:order val="0"/>
          <c:tx>
            <c:strRef>
              <c:f>Sheet1!$J$3</c:f>
              <c:strCache>
                <c:ptCount val="1"/>
                <c:pt idx="0">
                  <c:v>2007</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Sheet1!$I$4:$I$7</c:f>
              <c:strCache>
                <c:ptCount val="4"/>
                <c:pt idx="0">
                  <c:v>White, NH</c:v>
                </c:pt>
                <c:pt idx="1">
                  <c:v>Black</c:v>
                </c:pt>
                <c:pt idx="2">
                  <c:v>Hispanic</c:v>
                </c:pt>
                <c:pt idx="3">
                  <c:v>Asian</c:v>
                </c:pt>
              </c:strCache>
            </c:strRef>
          </c:cat>
          <c:val>
            <c:numRef>
              <c:f>Sheet1!$J$4:$J$7</c:f>
              <c:numCache>
                <c:formatCode>0.0%</c:formatCode>
                <c:ptCount val="4"/>
                <c:pt idx="0">
                  <c:v>0.33300000000000002</c:v>
                </c:pt>
                <c:pt idx="1">
                  <c:v>0.18</c:v>
                </c:pt>
                <c:pt idx="2">
                  <c:v>0.107</c:v>
                </c:pt>
                <c:pt idx="3">
                  <c:v>0.52800000000000002</c:v>
                </c:pt>
              </c:numCache>
            </c:numRef>
          </c:val>
          <c:extLst>
            <c:ext xmlns:c16="http://schemas.microsoft.com/office/drawing/2014/chart" uri="{C3380CC4-5D6E-409C-BE32-E72D297353CC}">
              <c16:uniqueId val="{00000000-C294-47DA-8844-2ECE1290C270}"/>
            </c:ext>
          </c:extLst>
        </c:ser>
        <c:ser>
          <c:idx val="1"/>
          <c:order val="1"/>
          <c:tx>
            <c:strRef>
              <c:f>Sheet1!$K$3</c:f>
              <c:strCache>
                <c:ptCount val="1"/>
                <c:pt idx="0">
                  <c:v>2017</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Sheet1!$I$4:$I$7</c:f>
              <c:strCache>
                <c:ptCount val="4"/>
                <c:pt idx="0">
                  <c:v>White, NH</c:v>
                </c:pt>
                <c:pt idx="1">
                  <c:v>Black</c:v>
                </c:pt>
                <c:pt idx="2">
                  <c:v>Hispanic</c:v>
                </c:pt>
                <c:pt idx="3">
                  <c:v>Asian</c:v>
                </c:pt>
              </c:strCache>
            </c:strRef>
          </c:cat>
          <c:val>
            <c:numRef>
              <c:f>Sheet1!$K$4:$K$7</c:f>
              <c:numCache>
                <c:formatCode>0.0%</c:formatCode>
                <c:ptCount val="4"/>
                <c:pt idx="0">
                  <c:v>0.38600000000000001</c:v>
                </c:pt>
                <c:pt idx="1">
                  <c:v>0.24199999999999999</c:v>
                </c:pt>
                <c:pt idx="2">
                  <c:v>0.14499999999999999</c:v>
                </c:pt>
                <c:pt idx="3">
                  <c:v>0.59199999999999997</c:v>
                </c:pt>
              </c:numCache>
            </c:numRef>
          </c:val>
          <c:extLst>
            <c:ext xmlns:c16="http://schemas.microsoft.com/office/drawing/2014/chart" uri="{C3380CC4-5D6E-409C-BE32-E72D297353CC}">
              <c16:uniqueId val="{00000001-C294-47DA-8844-2ECE1290C270}"/>
            </c:ext>
          </c:extLst>
        </c:ser>
        <c:dLbls>
          <c:showLegendKey val="0"/>
          <c:showVal val="0"/>
          <c:showCatName val="0"/>
          <c:showSerName val="0"/>
          <c:showPercent val="0"/>
          <c:showBubbleSize val="0"/>
        </c:dLbls>
        <c:gapWidth val="150"/>
        <c:axId val="519017160"/>
        <c:axId val="519012240"/>
      </c:barChart>
      <c:catAx>
        <c:axId val="519017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19012240"/>
        <c:crosses val="autoZero"/>
        <c:auto val="1"/>
        <c:lblAlgn val="ctr"/>
        <c:lblOffset val="100"/>
        <c:noMultiLvlLbl val="0"/>
      </c:catAx>
      <c:valAx>
        <c:axId val="5190122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19017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userShapes r:id="rId4"/>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854062416175666"/>
          <c:y val="0.11212630239401893"/>
          <c:w val="0.77519932848038642"/>
          <c:h val="0.77066377858433055"/>
        </c:manualLayout>
      </c:layout>
      <c:lineChart>
        <c:grouping val="standard"/>
        <c:varyColors val="0"/>
        <c:ser>
          <c:idx val="3"/>
          <c:order val="0"/>
          <c:tx>
            <c:strRef>
              <c:f>Sheet!$C$1</c:f>
              <c:strCache>
                <c:ptCount val="1"/>
                <c:pt idx="0">
                  <c:v>0.5 Migration</c:v>
                </c:pt>
              </c:strCache>
            </c:strRef>
          </c:tx>
          <c:spPr>
            <a:ln w="57150" cmpd="dbl">
              <a:solidFill>
                <a:srgbClr val="002060"/>
              </a:solidFill>
            </a:ln>
          </c:spPr>
          <c:marker>
            <c:symbol val="none"/>
          </c:marker>
          <c:dLbls>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530-4093-B44F-18ECA27564D9}"/>
                </c:ext>
              </c:extLst>
            </c:dLbl>
            <c:numFmt formatCode="#,##0.0" sourceLinked="0"/>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Sheet!$A$2:$A$11</c:f>
              <c:numCache>
                <c:formatCode>General</c:formatCode>
                <c:ptCount val="10"/>
                <c:pt idx="1">
                  <c:v>2010</c:v>
                </c:pt>
                <c:pt idx="2">
                  <c:v>2015</c:v>
                </c:pt>
                <c:pt idx="3">
                  <c:v>2020</c:v>
                </c:pt>
                <c:pt idx="4">
                  <c:v>2025</c:v>
                </c:pt>
                <c:pt idx="5">
                  <c:v>2030</c:v>
                </c:pt>
                <c:pt idx="6">
                  <c:v>2035</c:v>
                </c:pt>
                <c:pt idx="7">
                  <c:v>2040</c:v>
                </c:pt>
                <c:pt idx="8">
                  <c:v>2045</c:v>
                </c:pt>
                <c:pt idx="9">
                  <c:v>2050</c:v>
                </c:pt>
              </c:numCache>
            </c:numRef>
          </c:cat>
          <c:val>
            <c:numRef>
              <c:f>Sheet!$C$2:$C$11</c:f>
              <c:numCache>
                <c:formatCode>#,##0</c:formatCode>
                <c:ptCount val="10"/>
                <c:pt idx="1">
                  <c:v>25145561</c:v>
                </c:pt>
                <c:pt idx="2">
                  <c:v>26947116</c:v>
                </c:pt>
                <c:pt idx="3">
                  <c:v>28813282</c:v>
                </c:pt>
                <c:pt idx="4">
                  <c:v>30734321</c:v>
                </c:pt>
                <c:pt idx="5">
                  <c:v>32680217</c:v>
                </c:pt>
                <c:pt idx="6">
                  <c:v>34616890</c:v>
                </c:pt>
                <c:pt idx="7">
                  <c:v>36550595</c:v>
                </c:pt>
                <c:pt idx="8">
                  <c:v>38499538</c:v>
                </c:pt>
                <c:pt idx="9">
                  <c:v>40502749</c:v>
                </c:pt>
              </c:numCache>
            </c:numRef>
          </c:val>
          <c:smooth val="0"/>
          <c:extLst>
            <c:ext xmlns:c16="http://schemas.microsoft.com/office/drawing/2014/chart" uri="{C3380CC4-5D6E-409C-BE32-E72D297353CC}">
              <c16:uniqueId val="{00000003-1530-4093-B44F-18ECA27564D9}"/>
            </c:ext>
          </c:extLst>
        </c:ser>
        <c:ser>
          <c:idx val="0"/>
          <c:order val="1"/>
          <c:tx>
            <c:strRef>
              <c:f>Sheet!$D$1</c:f>
              <c:strCache>
                <c:ptCount val="1"/>
                <c:pt idx="0">
                  <c:v>1.0 Migration</c:v>
                </c:pt>
              </c:strCache>
            </c:strRef>
          </c:tx>
          <c:spPr>
            <a:ln w="44450" cmpd="dbl"/>
          </c:spPr>
          <c:marker>
            <c:symbol val="none"/>
          </c:marker>
          <c:dLbls>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530-4093-B44F-18ECA27564D9}"/>
                </c:ext>
              </c:extLst>
            </c:dLbl>
            <c:numFmt formatCode="#,##0.0" sourceLinked="0"/>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Sheet!$A$2:$A$11</c:f>
              <c:numCache>
                <c:formatCode>General</c:formatCode>
                <c:ptCount val="10"/>
                <c:pt idx="1">
                  <c:v>2010</c:v>
                </c:pt>
                <c:pt idx="2">
                  <c:v>2015</c:v>
                </c:pt>
                <c:pt idx="3">
                  <c:v>2020</c:v>
                </c:pt>
                <c:pt idx="4">
                  <c:v>2025</c:v>
                </c:pt>
                <c:pt idx="5">
                  <c:v>2030</c:v>
                </c:pt>
                <c:pt idx="6">
                  <c:v>2035</c:v>
                </c:pt>
                <c:pt idx="7">
                  <c:v>2040</c:v>
                </c:pt>
                <c:pt idx="8">
                  <c:v>2045</c:v>
                </c:pt>
                <c:pt idx="9">
                  <c:v>2050</c:v>
                </c:pt>
              </c:numCache>
            </c:numRef>
          </c:cat>
          <c:val>
            <c:numRef>
              <c:f>Sheet!$D$2:$D$11</c:f>
              <c:numCache>
                <c:formatCode>#,##0</c:formatCode>
                <c:ptCount val="10"/>
                <c:pt idx="1">
                  <c:v>25145561</c:v>
                </c:pt>
                <c:pt idx="2">
                  <c:v>27695284</c:v>
                </c:pt>
                <c:pt idx="3">
                  <c:v>30541978</c:v>
                </c:pt>
                <c:pt idx="4">
                  <c:v>33699307</c:v>
                </c:pt>
                <c:pt idx="5">
                  <c:v>37155084</c:v>
                </c:pt>
                <c:pt idx="6">
                  <c:v>40892255</c:v>
                </c:pt>
                <c:pt idx="7">
                  <c:v>44955896</c:v>
                </c:pt>
                <c:pt idx="8">
                  <c:v>49416165</c:v>
                </c:pt>
                <c:pt idx="9">
                  <c:v>54369297</c:v>
                </c:pt>
              </c:numCache>
            </c:numRef>
          </c:val>
          <c:smooth val="0"/>
          <c:extLst>
            <c:ext xmlns:c16="http://schemas.microsoft.com/office/drawing/2014/chart" uri="{C3380CC4-5D6E-409C-BE32-E72D297353CC}">
              <c16:uniqueId val="{00000005-1530-4093-B44F-18ECA27564D9}"/>
            </c:ext>
          </c:extLst>
        </c:ser>
        <c:ser>
          <c:idx val="4"/>
          <c:order val="2"/>
          <c:tx>
            <c:strRef>
              <c:f>Sheet!$E$1</c:f>
              <c:strCache>
                <c:ptCount val="1"/>
                <c:pt idx="0">
                  <c:v>2010-2015 Migration</c:v>
                </c:pt>
              </c:strCache>
            </c:strRef>
          </c:tx>
          <c:spPr>
            <a:ln w="41275">
              <a:solidFill>
                <a:schemeClr val="accent4">
                  <a:lumMod val="75000"/>
                </a:schemeClr>
              </a:solidFill>
            </a:ln>
          </c:spPr>
          <c:marker>
            <c:symbol val="square"/>
            <c:size val="5"/>
          </c:marker>
          <c:dLbls>
            <c:dLbl>
              <c:idx val="3"/>
              <c:layout>
                <c:manualLayout>
                  <c:x val="-4.6385614562178941E-2"/>
                  <c:y val="-6.37055802669875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794-4FBB-9B96-F39F5A23126D}"/>
                </c:ext>
              </c:extLst>
            </c:dLbl>
            <c:dLbl>
              <c:idx val="5"/>
              <c:layout>
                <c:manualLayout>
                  <c:x val="-4.8648327467650999E-2"/>
                  <c:y val="-9.20191714967597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794-4FBB-9B96-F39F5A23126D}"/>
                </c:ext>
              </c:extLst>
            </c:dLbl>
            <c:dLbl>
              <c:idx val="7"/>
              <c:layout>
                <c:manualLayout>
                  <c:x val="-2.8283911318401744E-2"/>
                  <c:y val="-4.01109209088439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794-4FBB-9B96-F39F5A23126D}"/>
                </c:ext>
              </c:extLst>
            </c:dLbl>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530-4093-B44F-18ECA27564D9}"/>
                </c:ext>
              </c:extLst>
            </c:dLbl>
            <c:numFmt formatCode="#,##0.0" sourceLinked="0"/>
            <c:spPr>
              <a:noFill/>
              <a:ln>
                <a:noFill/>
              </a:ln>
              <a:effectLst/>
            </c:spPr>
            <c:txPr>
              <a:bodyPr wrap="square" lIns="38100" tIns="19050" rIns="38100" bIns="19050" anchor="ctr">
                <a:spAutoFit/>
              </a:bodyPr>
              <a:lstStyle/>
              <a:p>
                <a:pPr>
                  <a:defRPr b="1"/>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numRef>
              <c:f>Sheet!$A$2:$A$11</c:f>
              <c:numCache>
                <c:formatCode>General</c:formatCode>
                <c:ptCount val="10"/>
                <c:pt idx="1">
                  <c:v>2010</c:v>
                </c:pt>
                <c:pt idx="2">
                  <c:v>2015</c:v>
                </c:pt>
                <c:pt idx="3">
                  <c:v>2020</c:v>
                </c:pt>
                <c:pt idx="4">
                  <c:v>2025</c:v>
                </c:pt>
                <c:pt idx="5">
                  <c:v>2030</c:v>
                </c:pt>
                <c:pt idx="6">
                  <c:v>2035</c:v>
                </c:pt>
                <c:pt idx="7">
                  <c:v>2040</c:v>
                </c:pt>
                <c:pt idx="8">
                  <c:v>2045</c:v>
                </c:pt>
                <c:pt idx="9">
                  <c:v>2050</c:v>
                </c:pt>
              </c:numCache>
            </c:numRef>
          </c:cat>
          <c:val>
            <c:numRef>
              <c:f>Sheet!$E$2:$E$11</c:f>
              <c:numCache>
                <c:formatCode>#,##0</c:formatCode>
                <c:ptCount val="10"/>
                <c:pt idx="1">
                  <c:v>25145561</c:v>
                </c:pt>
                <c:pt idx="2">
                  <c:v>27326252</c:v>
                </c:pt>
                <c:pt idx="3">
                  <c:v>29677772</c:v>
                </c:pt>
                <c:pt idx="4">
                  <c:v>32204904</c:v>
                </c:pt>
                <c:pt idx="5">
                  <c:v>34894429</c:v>
                </c:pt>
                <c:pt idx="6">
                  <c:v>37716507</c:v>
                </c:pt>
                <c:pt idx="7">
                  <c:v>40686490</c:v>
                </c:pt>
                <c:pt idx="8">
                  <c:v>43867040</c:v>
                </c:pt>
                <c:pt idx="9">
                  <c:v>47342417</c:v>
                </c:pt>
              </c:numCache>
            </c:numRef>
          </c:val>
          <c:smooth val="0"/>
          <c:extLst>
            <c:ext xmlns:c16="http://schemas.microsoft.com/office/drawing/2014/chart" uri="{C3380CC4-5D6E-409C-BE32-E72D297353CC}">
              <c16:uniqueId val="{00000007-1530-4093-B44F-18ECA27564D9}"/>
            </c:ext>
          </c:extLst>
        </c:ser>
        <c:dLbls>
          <c:showLegendKey val="0"/>
          <c:showVal val="0"/>
          <c:showCatName val="0"/>
          <c:showSerName val="0"/>
          <c:showPercent val="0"/>
          <c:showBubbleSize val="0"/>
        </c:dLbls>
        <c:smooth val="0"/>
        <c:axId val="187929344"/>
        <c:axId val="187925400"/>
      </c:lineChart>
      <c:catAx>
        <c:axId val="187929344"/>
        <c:scaling>
          <c:orientation val="minMax"/>
        </c:scaling>
        <c:delete val="0"/>
        <c:axPos val="b"/>
        <c:numFmt formatCode="General" sourceLinked="1"/>
        <c:majorTickMark val="out"/>
        <c:minorTickMark val="none"/>
        <c:tickLblPos val="nextTo"/>
        <c:txPr>
          <a:bodyPr rot="2700000"/>
          <a:lstStyle/>
          <a:p>
            <a:pPr>
              <a:defRPr sz="1600"/>
            </a:pPr>
            <a:endParaRPr lang="en-US"/>
          </a:p>
        </c:txPr>
        <c:crossAx val="187925400"/>
        <c:crosses val="autoZero"/>
        <c:auto val="1"/>
        <c:lblAlgn val="ctr"/>
        <c:lblOffset val="0"/>
        <c:noMultiLvlLbl val="0"/>
      </c:catAx>
      <c:valAx>
        <c:axId val="187925400"/>
        <c:scaling>
          <c:orientation val="minMax"/>
          <c:max val="55000000"/>
          <c:min val="20000000"/>
        </c:scaling>
        <c:delete val="0"/>
        <c:axPos val="l"/>
        <c:majorGridlines/>
        <c:numFmt formatCode="0" sourceLinked="0"/>
        <c:majorTickMark val="out"/>
        <c:minorTickMark val="none"/>
        <c:tickLblPos val="nextTo"/>
        <c:crossAx val="187929344"/>
        <c:crosses val="autoZero"/>
        <c:crossBetween val="midCat"/>
        <c:dispUnits>
          <c:builtInUnit val="millions"/>
          <c:dispUnitsLbl>
            <c:layout>
              <c:manualLayout>
                <c:xMode val="edge"/>
                <c:yMode val="edge"/>
                <c:x val="1.0248096148122224E-2"/>
                <c:y val="0.42053301333645032"/>
              </c:manualLayout>
            </c:layout>
          </c:dispUnitsLbl>
        </c:dispUnits>
      </c:valAx>
    </c:plotArea>
    <c:legend>
      <c:legendPos val="l"/>
      <c:layout>
        <c:manualLayout>
          <c:xMode val="edge"/>
          <c:yMode val="edge"/>
          <c:x val="0.14492972630488471"/>
          <c:y val="0.13582843154954094"/>
          <c:w val="0.30646275544262264"/>
          <c:h val="0.24335742281930345"/>
        </c:manualLayout>
      </c:layout>
      <c:overlay val="1"/>
      <c:spPr>
        <a:solidFill>
          <a:schemeClr val="bg1"/>
        </a:solidFill>
        <a:ln>
          <a:solidFill>
            <a:schemeClr val="bg1">
              <a:lumMod val="65000"/>
            </a:schemeClr>
          </a:solidFill>
        </a:ln>
        <a:effectLst>
          <a:outerShdw blurRad="50800" dist="38100" dir="2700000" algn="tl" rotWithShape="0">
            <a:prstClr val="black">
              <a:alpha val="40000"/>
            </a:prstClr>
          </a:outerShdw>
        </a:effectLst>
      </c:spPr>
      <c:txPr>
        <a:bodyPr/>
        <a:lstStyle/>
        <a:p>
          <a:pPr>
            <a:defRPr sz="1600"/>
          </a:pPr>
          <a:endParaRPr lang="en-US"/>
        </a:p>
      </c:txPr>
    </c:legend>
    <c:plotVisOnly val="1"/>
    <c:dispBlanksAs val="gap"/>
    <c:showDLblsOverMax val="0"/>
  </c:chart>
  <c:txPr>
    <a:bodyPr/>
    <a:lstStyle/>
    <a:p>
      <a:pPr>
        <a:defRPr sz="2000"/>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1"/>
          <c:order val="0"/>
          <c:tx>
            <c:strRef>
              <c:f>'[Population Projections by Migration Scenario for Texas -- Reportsearch (5).xlsx]Sheet1'!$H$1</c:f>
              <c:strCache>
                <c:ptCount val="1"/>
                <c:pt idx="0">
                  <c:v>NH White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825-4A43-A145-A05C9E9E7489}"/>
                </c:ext>
              </c:extLst>
            </c:dLbl>
            <c:numFmt formatCode="#,##0.0"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'[Population Projections by Migration Scenario for Texas -- Reportsearch (5).xlsx]Sheet1'!$G$2:$G$10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'[Population Projections by Migration Scenario for Texas -- Reportsearch (5).xlsx]Sheet1'!$H$2:$H$10</c:f>
              <c:numCache>
                <c:formatCode>#,##0</c:formatCode>
                <c:ptCount val="9"/>
                <c:pt idx="0">
                  <c:v>11397345</c:v>
                </c:pt>
                <c:pt idx="1">
                  <c:v>11773981</c:v>
                </c:pt>
                <c:pt idx="2">
                  <c:v>12138523</c:v>
                </c:pt>
                <c:pt idx="3">
                  <c:v>12478060</c:v>
                </c:pt>
                <c:pt idx="4">
                  <c:v>12774056</c:v>
                </c:pt>
                <c:pt idx="5">
                  <c:v>13013921</c:v>
                </c:pt>
                <c:pt idx="6">
                  <c:v>13203514</c:v>
                </c:pt>
                <c:pt idx="7">
                  <c:v>13364537</c:v>
                </c:pt>
                <c:pt idx="8">
                  <c:v>13523839</c:v>
                </c:pt>
              </c:numCache>
            </c:numRef>
          </c:val>
          <c:smooth val="0"/>
          <c:extLst>
            <c:ext xmlns:c16="http://schemas.microsoft.com/office/drawing/2014/chart" uri="{C3380CC4-5D6E-409C-BE32-E72D297353CC}">
              <c16:uniqueId val="{00000001-E825-4A43-A145-A05C9E9E7489}"/>
            </c:ext>
          </c:extLst>
        </c:ser>
        <c:ser>
          <c:idx val="2"/>
          <c:order val="1"/>
          <c:tx>
            <c:strRef>
              <c:f>'[Population Projections by Migration Scenario for Texas -- Reportsearch (5).xlsx]Sheet1'!$I$1</c:f>
              <c:strCache>
                <c:ptCount val="1"/>
                <c:pt idx="0">
                  <c:v>NH Black</c:v>
                </c:pt>
              </c:strCache>
            </c:strRef>
          </c:tx>
          <c:spPr>
            <a:ln w="28575" cap="rnd">
              <a:solidFill>
                <a:schemeClr val="accent4">
                  <a:lumMod val="75000"/>
                </a:schemeClr>
              </a:solidFill>
              <a:round/>
            </a:ln>
            <a:effectLst/>
          </c:spPr>
          <c:marker>
            <c:symbol val="circle"/>
            <c:size val="5"/>
            <c:spPr>
              <a:solidFill>
                <a:schemeClr val="accent4">
                  <a:lumMod val="75000"/>
                </a:schemeClr>
              </a:solidFill>
              <a:ln w="9525">
                <a:solidFill>
                  <a:schemeClr val="accent4">
                    <a:lumMod val="75000"/>
                  </a:schemeClr>
                </a:solidFill>
              </a:ln>
              <a:effectLst/>
            </c:spPr>
          </c:marker>
          <c:dLbls>
            <c:dLbl>
              <c:idx val="8"/>
              <c:layout>
                <c:manualLayout>
                  <c:x val="-2.6247987117552335E-3"/>
                  <c:y val="-4.01599721748157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825-4A43-A145-A05C9E9E7489}"/>
                </c:ext>
              </c:extLst>
            </c:dLbl>
            <c:numFmt formatCode="#,##0.0"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'[Population Projections by Migration Scenario for Texas -- Reportsearch (5).xlsx]Sheet1'!$G$2:$G$10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'[Population Projections by Migration Scenario for Texas -- Reportsearch (5).xlsx]Sheet1'!$I$2:$I$10</c:f>
              <c:numCache>
                <c:formatCode>#,##0</c:formatCode>
                <c:ptCount val="9"/>
                <c:pt idx="0">
                  <c:v>2886825</c:v>
                </c:pt>
                <c:pt idx="1">
                  <c:v>3207833</c:v>
                </c:pt>
                <c:pt idx="2">
                  <c:v>3557892</c:v>
                </c:pt>
                <c:pt idx="3">
                  <c:v>3931512</c:v>
                </c:pt>
                <c:pt idx="4">
                  <c:v>4322983</c:v>
                </c:pt>
                <c:pt idx="5">
                  <c:v>4725913</c:v>
                </c:pt>
                <c:pt idx="6">
                  <c:v>5141963</c:v>
                </c:pt>
                <c:pt idx="7">
                  <c:v>5575549</c:v>
                </c:pt>
                <c:pt idx="8">
                  <c:v>6030795</c:v>
                </c:pt>
              </c:numCache>
            </c:numRef>
          </c:val>
          <c:smooth val="0"/>
          <c:extLst>
            <c:ext xmlns:c16="http://schemas.microsoft.com/office/drawing/2014/chart" uri="{C3380CC4-5D6E-409C-BE32-E72D297353CC}">
              <c16:uniqueId val="{00000003-E825-4A43-A145-A05C9E9E7489}"/>
            </c:ext>
          </c:extLst>
        </c:ser>
        <c:ser>
          <c:idx val="3"/>
          <c:order val="2"/>
          <c:tx>
            <c:strRef>
              <c:f>'[Population Projections by Migration Scenario for Texas -- Reportsearch (5).xlsx]Sheet1'!$J$1</c:f>
              <c:strCache>
                <c:ptCount val="1"/>
                <c:pt idx="0">
                  <c:v>Hispanic</c:v>
                </c:pt>
              </c:strCache>
            </c:strRef>
          </c:tx>
          <c:spPr>
            <a:ln w="28575" cap="rnd">
              <a:solidFill>
                <a:schemeClr val="accent1">
                  <a:lumMod val="50000"/>
                </a:schemeClr>
              </a:solidFill>
              <a:round/>
            </a:ln>
            <a:effectLst/>
          </c:spPr>
          <c:marker>
            <c:symbol val="circle"/>
            <c:size val="5"/>
            <c:spPr>
              <a:solidFill>
                <a:schemeClr val="accent1">
                  <a:lumMod val="50000"/>
                </a:schemeClr>
              </a:solidFill>
              <a:ln w="9525">
                <a:solidFill>
                  <a:schemeClr val="accent1">
                    <a:lumMod val="50000"/>
                  </a:schemeClr>
                </a:solidFill>
              </a:ln>
              <a:effectLst/>
            </c:spPr>
          </c:marker>
          <c:dLbls>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825-4A43-A145-A05C9E9E7489}"/>
                </c:ext>
              </c:extLst>
            </c:dLbl>
            <c:numFmt formatCode="#,##0.0"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'[Population Projections by Migration Scenario for Texas -- Reportsearch (5).xlsx]Sheet1'!$G$2:$G$10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'[Population Projections by Migration Scenario for Texas -- Reportsearch (5).xlsx]Sheet1'!$J$2:$J$10</c:f>
              <c:numCache>
                <c:formatCode>#,##0</c:formatCode>
                <c:ptCount val="9"/>
                <c:pt idx="0">
                  <c:v>9460921</c:v>
                </c:pt>
                <c:pt idx="1">
                  <c:v>10594952</c:v>
                </c:pt>
                <c:pt idx="2">
                  <c:v>11804659</c:v>
                </c:pt>
                <c:pt idx="3">
                  <c:v>13094633</c:v>
                </c:pt>
                <c:pt idx="4">
                  <c:v>14452949</c:v>
                </c:pt>
                <c:pt idx="5">
                  <c:v>15845750</c:v>
                </c:pt>
                <c:pt idx="6">
                  <c:v>17260820</c:v>
                </c:pt>
                <c:pt idx="7">
                  <c:v>18706844</c:v>
                </c:pt>
                <c:pt idx="8">
                  <c:v>20191750</c:v>
                </c:pt>
              </c:numCache>
            </c:numRef>
          </c:val>
          <c:smooth val="0"/>
          <c:extLst>
            <c:ext xmlns:c16="http://schemas.microsoft.com/office/drawing/2014/chart" uri="{C3380CC4-5D6E-409C-BE32-E72D297353CC}">
              <c16:uniqueId val="{00000005-E825-4A43-A145-A05C9E9E7489}"/>
            </c:ext>
          </c:extLst>
        </c:ser>
        <c:ser>
          <c:idx val="4"/>
          <c:order val="3"/>
          <c:tx>
            <c:strRef>
              <c:f>'[Population Projections by Migration Scenario for Texas -- Reportsearch (5).xlsx]Sheet1'!$K$1</c:f>
              <c:strCache>
                <c:ptCount val="1"/>
                <c:pt idx="0">
                  <c:v>NH Asian</c:v>
                </c:pt>
              </c:strCache>
            </c:strRef>
          </c:tx>
          <c:spPr>
            <a:ln w="28575" cap="rnd">
              <a:solidFill>
                <a:schemeClr val="accent2">
                  <a:lumMod val="50000"/>
                </a:schemeClr>
              </a:solidFill>
              <a:round/>
            </a:ln>
            <a:effectLst/>
          </c:spPr>
          <c:marker>
            <c:symbol val="circle"/>
            <c:size val="5"/>
            <c:spPr>
              <a:solidFill>
                <a:schemeClr val="accent2">
                  <a:lumMod val="50000"/>
                </a:schemeClr>
              </a:solidFill>
              <a:ln w="9525">
                <a:solidFill>
                  <a:schemeClr val="accent2">
                    <a:lumMod val="50000"/>
                  </a:schemeClr>
                </a:solidFill>
              </a:ln>
              <a:effectLst/>
            </c:spPr>
          </c:marker>
          <c:dLbls>
            <c:dLbl>
              <c:idx val="8"/>
              <c:layout>
                <c:manualLayout>
                  <c:x val="-1.0144927536231885E-3"/>
                  <c:y val="4.01601607945568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825-4A43-A145-A05C9E9E7489}"/>
                </c:ext>
              </c:extLst>
            </c:dLbl>
            <c:numFmt formatCode="#,##0.0"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b"/>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'[Population Projections by Migration Scenario for Texas -- Reportsearch (5).xlsx]Sheet1'!$G$2:$G$10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'[Population Projections by Migration Scenario for Texas -- Reportsearch (5).xlsx]Sheet1'!$K$2:$K$10</c:f>
              <c:numCache>
                <c:formatCode>#,##0</c:formatCode>
                <c:ptCount val="9"/>
                <c:pt idx="0">
                  <c:v>948426</c:v>
                </c:pt>
                <c:pt idx="1">
                  <c:v>1206812</c:v>
                </c:pt>
                <c:pt idx="2">
                  <c:v>1525629</c:v>
                </c:pt>
                <c:pt idx="3">
                  <c:v>1921363</c:v>
                </c:pt>
                <c:pt idx="4">
                  <c:v>2414732</c:v>
                </c:pt>
                <c:pt idx="5">
                  <c:v>3025663</c:v>
                </c:pt>
                <c:pt idx="6">
                  <c:v>3772125</c:v>
                </c:pt>
                <c:pt idx="7">
                  <c:v>4678035</c:v>
                </c:pt>
                <c:pt idx="8">
                  <c:v>5782908</c:v>
                </c:pt>
              </c:numCache>
            </c:numRef>
          </c:val>
          <c:smooth val="0"/>
          <c:extLst>
            <c:ext xmlns:c16="http://schemas.microsoft.com/office/drawing/2014/chart" uri="{C3380CC4-5D6E-409C-BE32-E72D297353CC}">
              <c16:uniqueId val="{00000007-E825-4A43-A145-A05C9E9E7489}"/>
            </c:ext>
          </c:extLst>
        </c:ser>
        <c:ser>
          <c:idx val="5"/>
          <c:order val="4"/>
          <c:tx>
            <c:strRef>
              <c:f>'[Population Projections by Migration Scenario for Texas -- Reportsearch (5).xlsx]Sheet1'!$L$1</c:f>
              <c:strCache>
                <c:ptCount val="1"/>
                <c:pt idx="0">
                  <c:v>NH Other</c:v>
                </c:pt>
              </c:strCache>
            </c:strRef>
          </c:tx>
          <c:spPr>
            <a:ln w="28575" cap="rnd">
              <a:solidFill>
                <a:schemeClr val="accent2">
                  <a:lumMod val="75000"/>
                </a:schemeClr>
              </a:solidFill>
              <a:round/>
            </a:ln>
            <a:effectLst/>
          </c:spPr>
          <c:marker>
            <c:symbol val="circle"/>
            <c:size val="5"/>
            <c:spPr>
              <a:solidFill>
                <a:schemeClr val="accent2">
                  <a:lumMod val="75000"/>
                </a:schemeClr>
              </a:solidFill>
              <a:ln w="9525">
                <a:solidFill>
                  <a:schemeClr val="accent2">
                    <a:lumMod val="75000"/>
                  </a:schemeClr>
                </a:solidFill>
              </a:ln>
              <a:effectLst/>
            </c:spPr>
          </c:marker>
          <c:dLbls>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825-4A43-A145-A05C9E9E7489}"/>
                </c:ext>
              </c:extLst>
            </c:dLbl>
            <c:numFmt formatCode="#,##0.0"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'[Population Projections by Migration Scenario for Texas -- Reportsearch (5).xlsx]Sheet1'!$G$2:$G$10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'[Population Projections by Migration Scenario for Texas -- Reportsearch (5).xlsx]Sheet1'!$L$2:$L$10</c:f>
              <c:numCache>
                <c:formatCode>#,##0</c:formatCode>
                <c:ptCount val="9"/>
                <c:pt idx="0">
                  <c:v>452044</c:v>
                </c:pt>
                <c:pt idx="1">
                  <c:v>542674</c:v>
                </c:pt>
                <c:pt idx="2">
                  <c:v>651069</c:v>
                </c:pt>
                <c:pt idx="3">
                  <c:v>779336</c:v>
                </c:pt>
                <c:pt idx="4">
                  <c:v>929709</c:v>
                </c:pt>
                <c:pt idx="5">
                  <c:v>1105260</c:v>
                </c:pt>
                <c:pt idx="6">
                  <c:v>1308068</c:v>
                </c:pt>
                <c:pt idx="7">
                  <c:v>1542075</c:v>
                </c:pt>
                <c:pt idx="8">
                  <c:v>1813125</c:v>
                </c:pt>
              </c:numCache>
            </c:numRef>
          </c:val>
          <c:smooth val="0"/>
          <c:extLst>
            <c:ext xmlns:c16="http://schemas.microsoft.com/office/drawing/2014/chart" uri="{C3380CC4-5D6E-409C-BE32-E72D297353CC}">
              <c16:uniqueId val="{00000009-E825-4A43-A145-A05C9E9E7489}"/>
            </c:ext>
          </c:extLst>
        </c:ser>
        <c:dLbls>
          <c:showLegendKey val="0"/>
          <c:showVal val="0"/>
          <c:showCatName val="0"/>
          <c:showSerName val="0"/>
          <c:showPercent val="0"/>
          <c:showBubbleSize val="0"/>
        </c:dLbls>
        <c:marker val="1"/>
        <c:smooth val="0"/>
        <c:axId val="565035280"/>
        <c:axId val="565035608"/>
      </c:lineChart>
      <c:catAx>
        <c:axId val="565035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65035608"/>
        <c:crosses val="autoZero"/>
        <c:auto val="1"/>
        <c:lblAlgn val="ctr"/>
        <c:lblOffset val="100"/>
        <c:noMultiLvlLbl val="0"/>
      </c:catAx>
      <c:valAx>
        <c:axId val="5650356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65035280"/>
        <c:crosses val="autoZero"/>
        <c:crossBetween val="between"/>
        <c:dispUnits>
          <c:builtInUnit val="millions"/>
          <c:dispUnitsLbl>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NumChbyRace!$B$19</c:f>
              <c:strCache>
                <c:ptCount val="1"/>
                <c:pt idx="0">
                  <c:v>Numeric Change</c:v>
                </c:pt>
              </c:strCache>
            </c:strRef>
          </c:tx>
          <c:spPr>
            <a:solidFill>
              <a:schemeClr val="accent1"/>
            </a:solidFill>
            <a:ln>
              <a:noFill/>
            </a:ln>
            <a:effectLst/>
          </c:spPr>
          <c:invertIfNegative val="0"/>
          <c:dPt>
            <c:idx val="1"/>
            <c:invertIfNegative val="0"/>
            <c:bubble3D val="0"/>
            <c:spPr>
              <a:solidFill>
                <a:srgbClr val="BC8B00"/>
              </a:solidFill>
              <a:ln>
                <a:noFill/>
              </a:ln>
              <a:effectLst/>
            </c:spPr>
            <c:extLst>
              <c:ext xmlns:c16="http://schemas.microsoft.com/office/drawing/2014/chart" uri="{C3380CC4-5D6E-409C-BE32-E72D297353CC}">
                <c16:uniqueId val="{00000004-6F5F-45E0-9B44-75EE7F7E38C5}"/>
              </c:ext>
            </c:extLst>
          </c:dPt>
          <c:dPt>
            <c:idx val="2"/>
            <c:invertIfNegative val="0"/>
            <c:bubble3D val="0"/>
            <c:spPr>
              <a:solidFill>
                <a:schemeClr val="accent1">
                  <a:lumMod val="50000"/>
                </a:schemeClr>
              </a:solidFill>
              <a:ln>
                <a:noFill/>
              </a:ln>
              <a:effectLst/>
            </c:spPr>
            <c:extLst>
              <c:ext xmlns:c16="http://schemas.microsoft.com/office/drawing/2014/chart" uri="{C3380CC4-5D6E-409C-BE32-E72D297353CC}">
                <c16:uniqueId val="{00000005-6F5F-45E0-9B44-75EE7F7E38C5}"/>
              </c:ext>
            </c:extLst>
          </c:dPt>
          <c:dPt>
            <c:idx val="3"/>
            <c:invertIfNegative val="0"/>
            <c:bubble3D val="0"/>
            <c:spPr>
              <a:solidFill>
                <a:schemeClr val="accent6">
                  <a:lumMod val="50000"/>
                </a:schemeClr>
              </a:solidFill>
              <a:ln>
                <a:noFill/>
              </a:ln>
              <a:effectLst/>
            </c:spPr>
            <c:extLst>
              <c:ext xmlns:c16="http://schemas.microsoft.com/office/drawing/2014/chart" uri="{C3380CC4-5D6E-409C-BE32-E72D297353CC}">
                <c16:uniqueId val="{00000006-6F5F-45E0-9B44-75EE7F7E38C5}"/>
              </c:ext>
            </c:extLst>
          </c:dPt>
          <c:dPt>
            <c:idx val="4"/>
            <c:invertIfNegative val="0"/>
            <c:bubble3D val="0"/>
            <c:spPr>
              <a:solidFill>
                <a:schemeClr val="accent6"/>
              </a:solidFill>
              <a:ln>
                <a:noFill/>
              </a:ln>
              <a:effectLst/>
            </c:spPr>
            <c:extLst>
              <c:ext xmlns:c16="http://schemas.microsoft.com/office/drawing/2014/chart" uri="{C3380CC4-5D6E-409C-BE32-E72D297353CC}">
                <c16:uniqueId val="{00000007-6F5F-45E0-9B44-75EE7F7E38C5}"/>
              </c:ext>
            </c:extLst>
          </c:dPt>
          <c:dLbls>
            <c:dLbl>
              <c:idx val="0"/>
              <c:spPr>
                <a:solidFill>
                  <a:schemeClr val="accent1"/>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8-6F5F-45E0-9B44-75EE7F7E38C5}"/>
                </c:ext>
              </c:extLst>
            </c:dLbl>
            <c:dLbl>
              <c:idx val="1"/>
              <c:spPr>
                <a:solidFill>
                  <a:srgbClr val="BC8B00"/>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4-6F5F-45E0-9B44-75EE7F7E38C5}"/>
                </c:ext>
              </c:extLst>
            </c:dLbl>
            <c:dLbl>
              <c:idx val="2"/>
              <c:spPr>
                <a:solidFill>
                  <a:schemeClr val="accent1">
                    <a:lumMod val="50000"/>
                  </a:schemeClr>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5-6F5F-45E0-9B44-75EE7F7E38C5}"/>
                </c:ext>
              </c:extLst>
            </c:dLbl>
            <c:dLbl>
              <c:idx val="3"/>
              <c:spPr>
                <a:solidFill>
                  <a:schemeClr val="accent6">
                    <a:lumMod val="50000"/>
                  </a:schemeClr>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6-6F5F-45E0-9B44-75EE7F7E38C5}"/>
                </c:ext>
              </c:extLst>
            </c:dLbl>
            <c:dLbl>
              <c:idx val="4"/>
              <c:spPr>
                <a:solidFill>
                  <a:schemeClr val="accent6"/>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7-6F5F-45E0-9B44-75EE7F7E38C5}"/>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NumChbyRace!$A$20:$A$24</c:f>
              <c:strCache>
                <c:ptCount val="5"/>
                <c:pt idx="0">
                  <c:v>NH White</c:v>
                </c:pt>
                <c:pt idx="1">
                  <c:v>NH Black</c:v>
                </c:pt>
                <c:pt idx="2">
                  <c:v>Hispanic</c:v>
                </c:pt>
                <c:pt idx="3">
                  <c:v>NH Asian </c:v>
                </c:pt>
                <c:pt idx="4">
                  <c:v>NH Other</c:v>
                </c:pt>
              </c:strCache>
            </c:strRef>
          </c:cat>
          <c:val>
            <c:numRef>
              <c:f>NumChbyRace!$B$20:$B$24</c:f>
              <c:numCache>
                <c:formatCode>#,##0</c:formatCode>
                <c:ptCount val="5"/>
                <c:pt idx="0">
                  <c:v>1376711</c:v>
                </c:pt>
                <c:pt idx="1">
                  <c:v>1436158</c:v>
                </c:pt>
                <c:pt idx="2">
                  <c:v>4992028</c:v>
                </c:pt>
                <c:pt idx="3">
                  <c:v>1466352</c:v>
                </c:pt>
                <c:pt idx="4">
                  <c:v>477642</c:v>
                </c:pt>
              </c:numCache>
            </c:numRef>
          </c:val>
          <c:extLst>
            <c:ext xmlns:c16="http://schemas.microsoft.com/office/drawing/2014/chart" uri="{C3380CC4-5D6E-409C-BE32-E72D297353CC}">
              <c16:uniqueId val="{00000000-6F5F-45E0-9B44-75EE7F7E38C5}"/>
            </c:ext>
          </c:extLst>
        </c:ser>
        <c:dLbls>
          <c:showLegendKey val="0"/>
          <c:showVal val="0"/>
          <c:showCatName val="0"/>
          <c:showSerName val="0"/>
          <c:showPercent val="0"/>
          <c:showBubbleSize val="0"/>
        </c:dLbls>
        <c:gapWidth val="150"/>
        <c:axId val="602134136"/>
        <c:axId val="602136104"/>
      </c:barChart>
      <c:lineChart>
        <c:grouping val="standard"/>
        <c:varyColors val="0"/>
        <c:ser>
          <c:idx val="1"/>
          <c:order val="1"/>
          <c:tx>
            <c:strRef>
              <c:f>NumChbyRace!$C$19</c:f>
              <c:strCache>
                <c:ptCount val="1"/>
                <c:pt idx="0">
                  <c:v>Percent of Total Population Change</c:v>
                </c:pt>
              </c:strCache>
            </c:strRef>
          </c:tx>
          <c:spPr>
            <a:ln w="38100" cap="rnd">
              <a:solidFill>
                <a:schemeClr val="tx1">
                  <a:lumMod val="65000"/>
                  <a:lumOff val="35000"/>
                </a:schemeClr>
              </a:solidFill>
              <a:round/>
            </a:ln>
            <a:effectLst/>
          </c:spPr>
          <c:marker>
            <c:symbol val="circle"/>
            <c:size val="5"/>
            <c:spPr>
              <a:solidFill>
                <a:schemeClr val="tx1">
                  <a:lumMod val="65000"/>
                  <a:lumOff val="35000"/>
                </a:schemeClr>
              </a:solidFill>
              <a:ln w="38100">
                <a:solidFill>
                  <a:schemeClr val="tx1">
                    <a:lumMod val="65000"/>
                    <a:lumOff val="35000"/>
                  </a:schemeClr>
                </a:solidFill>
              </a:ln>
              <a:effectLst/>
            </c:spPr>
          </c:marker>
          <c:dLbls>
            <c:dLbl>
              <c:idx val="1"/>
              <c:layout>
                <c:manualLayout>
                  <c:x val="-5.3926485540658771E-2"/>
                  <c:y val="-4.23280071611198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F5F-45E0-9B44-75EE7F7E38C5}"/>
                </c:ext>
              </c:extLst>
            </c:dLbl>
            <c:dLbl>
              <c:idx val="3"/>
              <c:layout>
                <c:manualLayout>
                  <c:x val="-1.1884443498616728E-2"/>
                  <c:y val="-4.23280071611198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F5F-45E0-9B44-75EE7F7E38C5}"/>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NumChbyRace!$A$20:$A$24</c:f>
              <c:strCache>
                <c:ptCount val="5"/>
                <c:pt idx="0">
                  <c:v>NH White</c:v>
                </c:pt>
                <c:pt idx="1">
                  <c:v>NH Black</c:v>
                </c:pt>
                <c:pt idx="2">
                  <c:v>Hispanic</c:v>
                </c:pt>
                <c:pt idx="3">
                  <c:v>NH Asian </c:v>
                </c:pt>
                <c:pt idx="4">
                  <c:v>NH Other</c:v>
                </c:pt>
              </c:strCache>
            </c:strRef>
          </c:cat>
          <c:val>
            <c:numRef>
              <c:f>NumChbyRace!$C$20:$C$24</c:f>
              <c:numCache>
                <c:formatCode>0.0%</c:formatCode>
                <c:ptCount val="5"/>
                <c:pt idx="0">
                  <c:v>0.14121719075533823</c:v>
                </c:pt>
                <c:pt idx="1">
                  <c:v>0.14731501254860682</c:v>
                </c:pt>
                <c:pt idx="2">
                  <c:v>0.51206111546431277</c:v>
                </c:pt>
                <c:pt idx="3">
                  <c:v>0.15041218534497924</c:v>
                </c:pt>
                <c:pt idx="4">
                  <c:v>4.8994495886762912E-2</c:v>
                </c:pt>
              </c:numCache>
            </c:numRef>
          </c:val>
          <c:smooth val="0"/>
          <c:extLst>
            <c:ext xmlns:c16="http://schemas.microsoft.com/office/drawing/2014/chart" uri="{C3380CC4-5D6E-409C-BE32-E72D297353CC}">
              <c16:uniqueId val="{00000001-6F5F-45E0-9B44-75EE7F7E38C5}"/>
            </c:ext>
          </c:extLst>
        </c:ser>
        <c:dLbls>
          <c:showLegendKey val="0"/>
          <c:showVal val="0"/>
          <c:showCatName val="0"/>
          <c:showSerName val="0"/>
          <c:showPercent val="0"/>
          <c:showBubbleSize val="0"/>
        </c:dLbls>
        <c:marker val="1"/>
        <c:smooth val="0"/>
        <c:axId val="219817640"/>
        <c:axId val="219825840"/>
      </c:lineChart>
      <c:catAx>
        <c:axId val="602134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02136104"/>
        <c:crosses val="autoZero"/>
        <c:auto val="1"/>
        <c:lblAlgn val="ctr"/>
        <c:lblOffset val="100"/>
        <c:noMultiLvlLbl val="0"/>
      </c:catAx>
      <c:valAx>
        <c:axId val="6021361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02134136"/>
        <c:crosses val="autoZero"/>
        <c:crossBetween val="between"/>
      </c:valAx>
      <c:valAx>
        <c:axId val="219825840"/>
        <c:scaling>
          <c:orientation val="minMax"/>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19817640"/>
        <c:crosses val="max"/>
        <c:crossBetween val="between"/>
      </c:valAx>
      <c:catAx>
        <c:axId val="219817640"/>
        <c:scaling>
          <c:orientation val="minMax"/>
        </c:scaling>
        <c:delete val="1"/>
        <c:axPos val="b"/>
        <c:numFmt formatCode="General" sourceLinked="1"/>
        <c:majorTickMark val="out"/>
        <c:minorTickMark val="none"/>
        <c:tickLblPos val="nextTo"/>
        <c:crossAx val="21982584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b"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2010</a:t>
            </a:r>
          </a:p>
        </c:rich>
      </c:tx>
      <c:layout>
        <c:manualLayout>
          <c:xMode val="edge"/>
          <c:yMode val="edge"/>
          <c:x val="0.42000718663055053"/>
          <c:y val="0.82277835916552622"/>
        </c:manualLayout>
      </c:layout>
      <c:overlay val="0"/>
      <c:spPr>
        <a:noFill/>
        <a:ln>
          <a:noFill/>
        </a:ln>
        <a:effectLst/>
      </c:spPr>
      <c:txPr>
        <a:bodyPr rot="0" spcFirstLastPara="1" vertOverflow="ellipsis" vert="horz" wrap="square" anchor="b"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2269741389578079"/>
          <c:y val="0.12163526140775649"/>
          <c:w val="0.55460517220843852"/>
          <c:h val="0.68192128353902071"/>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B43-4A1B-96B6-910CED4D2DB2}"/>
              </c:ext>
            </c:extLst>
          </c:dPt>
          <c:dPt>
            <c:idx val="1"/>
            <c:bubble3D val="0"/>
            <c:spPr>
              <a:solidFill>
                <a:srgbClr val="CC9900"/>
              </a:solidFill>
              <a:ln w="19050">
                <a:solidFill>
                  <a:schemeClr val="lt1"/>
                </a:solidFill>
              </a:ln>
              <a:effectLst/>
            </c:spPr>
            <c:extLst>
              <c:ext xmlns:c16="http://schemas.microsoft.com/office/drawing/2014/chart" uri="{C3380CC4-5D6E-409C-BE32-E72D297353CC}">
                <c16:uniqueId val="{00000003-FB43-4A1B-96B6-910CED4D2DB2}"/>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FB43-4A1B-96B6-910CED4D2DB2}"/>
              </c:ext>
            </c:extLst>
          </c:dPt>
          <c:dPt>
            <c:idx val="3"/>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7-FB43-4A1B-96B6-910CED4D2DB2}"/>
              </c:ext>
            </c:extLst>
          </c:dPt>
          <c:dPt>
            <c:idx val="4"/>
            <c:bubble3D val="0"/>
            <c:spPr>
              <a:solidFill>
                <a:schemeClr val="accent1">
                  <a:lumMod val="50000"/>
                </a:schemeClr>
              </a:solidFill>
              <a:ln w="19050">
                <a:solidFill>
                  <a:schemeClr val="lt1"/>
                </a:solidFill>
              </a:ln>
              <a:effectLst/>
            </c:spPr>
            <c:extLst>
              <c:ext xmlns:c16="http://schemas.microsoft.com/office/drawing/2014/chart" uri="{C3380CC4-5D6E-409C-BE32-E72D297353CC}">
                <c16:uniqueId val="{00000009-FB43-4A1B-96B6-910CED4D2DB2}"/>
              </c:ext>
            </c:extLst>
          </c:dPt>
          <c:dLbls>
            <c:dLbl>
              <c:idx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extLst>
                <c:ext xmlns:c16="http://schemas.microsoft.com/office/drawing/2014/chart" uri="{C3380CC4-5D6E-409C-BE32-E72D297353CC}">
                  <c16:uniqueId val="{00000001-FB43-4A1B-96B6-910CED4D2DB2}"/>
                </c:ext>
              </c:extLst>
            </c:dLbl>
            <c:dLbl>
              <c:idx val="1"/>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extLst>
                <c:ext xmlns:c16="http://schemas.microsoft.com/office/drawing/2014/chart" uri="{C3380CC4-5D6E-409C-BE32-E72D297353CC}">
                  <c16:uniqueId val="{00000003-FB43-4A1B-96B6-910CED4D2DB2}"/>
                </c:ext>
              </c:extLst>
            </c:dLbl>
            <c:dLbl>
              <c:idx val="2"/>
              <c:layout>
                <c:manualLayout>
                  <c:x val="5.983203722922583E-2"/>
                  <c:y val="1.3650870592878254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B43-4A1B-96B6-910CED4D2DB2}"/>
                </c:ext>
              </c:extLst>
            </c:dLbl>
            <c:dLbl>
              <c:idx val="3"/>
              <c:layout>
                <c:manualLayout>
                  <c:x val="-8.7913412061446528E-3"/>
                  <c:y val="-3.4104923707837694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B43-4A1B-96B6-910CED4D2DB2}"/>
                </c:ext>
              </c:extLst>
            </c:dLbl>
            <c:dLbl>
              <c:idx val="4"/>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extLst>
                <c:ext xmlns:c16="http://schemas.microsoft.com/office/drawing/2014/chart" uri="{C3380CC4-5D6E-409C-BE32-E72D297353CC}">
                  <c16:uniqueId val="{00000009-FB43-4A1B-96B6-910CED4D2DB2}"/>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Sheet1!$B$6:$F$6</c:f>
              <c:strCache>
                <c:ptCount val="5"/>
                <c:pt idx="0">
                  <c:v>NH White</c:v>
                </c:pt>
                <c:pt idx="1">
                  <c:v>NH Black</c:v>
                </c:pt>
                <c:pt idx="2">
                  <c:v>NH Asian</c:v>
                </c:pt>
                <c:pt idx="3">
                  <c:v>NH Other</c:v>
                </c:pt>
                <c:pt idx="4">
                  <c:v>Hispanic</c:v>
                </c:pt>
              </c:strCache>
            </c:strRef>
          </c:cat>
          <c:val>
            <c:numRef>
              <c:f>Sheet1!$B$8:$F$8</c:f>
              <c:numCache>
                <c:formatCode>0%</c:formatCode>
                <c:ptCount val="5"/>
                <c:pt idx="0">
                  <c:v>0.4544992255293091</c:v>
                </c:pt>
                <c:pt idx="1">
                  <c:v>0.11532389354924315</c:v>
                </c:pt>
                <c:pt idx="2">
                  <c:v>3.8199306827952653E-2</c:v>
                </c:pt>
                <c:pt idx="3">
                  <c:v>1.5731404839208003E-2</c:v>
                </c:pt>
                <c:pt idx="4">
                  <c:v>0.37624616925428706</c:v>
                </c:pt>
              </c:numCache>
            </c:numRef>
          </c:val>
          <c:extLst>
            <c:ext xmlns:c16="http://schemas.microsoft.com/office/drawing/2014/chart" uri="{C3380CC4-5D6E-409C-BE32-E72D297353CC}">
              <c16:uniqueId val="{0000000A-FB43-4A1B-96B6-910CED4D2DB2}"/>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Share of Contribution to Total Population Change, 2010-2019</c:v>
          </c:tx>
          <c:spPr>
            <a:solidFill>
              <a:schemeClr val="accent1">
                <a:lumMod val="50000"/>
              </a:schemeClr>
            </a:solidFill>
            <a:ln>
              <a:noFill/>
            </a:ln>
            <a:effectLst/>
          </c:spPr>
          <c:invertIfNegative val="0"/>
          <c:dPt>
            <c:idx val="1"/>
            <c:invertIfNegative val="0"/>
            <c:bubble3D val="0"/>
            <c:spPr>
              <a:solidFill>
                <a:srgbClr val="CC9900"/>
              </a:solidFill>
              <a:ln>
                <a:noFill/>
              </a:ln>
              <a:effectLst/>
            </c:spPr>
            <c:extLst>
              <c:ext xmlns:c16="http://schemas.microsoft.com/office/drawing/2014/chart" uri="{C3380CC4-5D6E-409C-BE32-E72D297353CC}">
                <c16:uniqueId val="{00000001-32CA-4EEC-84BE-AACCBC631004}"/>
              </c:ext>
            </c:extLst>
          </c:dPt>
          <c:dPt>
            <c:idx val="2"/>
            <c:invertIfNegative val="0"/>
            <c:bubble3D val="0"/>
            <c:spPr>
              <a:solidFill>
                <a:srgbClr val="C00000"/>
              </a:solidFill>
              <a:ln>
                <a:noFill/>
              </a:ln>
              <a:effectLst/>
            </c:spPr>
            <c:extLst>
              <c:ext xmlns:c16="http://schemas.microsoft.com/office/drawing/2014/chart" uri="{C3380CC4-5D6E-409C-BE32-E72D297353CC}">
                <c16:uniqueId val="{00000003-32CA-4EEC-84BE-AACCBC631004}"/>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5-32CA-4EEC-84BE-AACCBC631004}"/>
              </c:ext>
            </c:extLst>
          </c:dPt>
          <c:dPt>
            <c:idx val="4"/>
            <c:invertIfNegative val="0"/>
            <c:bubble3D val="0"/>
            <c:spPr>
              <a:solidFill>
                <a:schemeClr val="accent6">
                  <a:lumMod val="75000"/>
                </a:schemeClr>
              </a:solidFill>
              <a:ln>
                <a:noFill/>
              </a:ln>
              <a:effectLst/>
            </c:spPr>
            <c:extLst>
              <c:ext xmlns:c16="http://schemas.microsoft.com/office/drawing/2014/chart" uri="{C3380CC4-5D6E-409C-BE32-E72D297353CC}">
                <c16:uniqueId val="{00000007-32CA-4EEC-84BE-AACCBC631004}"/>
              </c:ext>
            </c:extLst>
          </c:dPt>
          <c:dLbls>
            <c:dLbl>
              <c:idx val="0"/>
              <c:numFmt formatCode="#,##0" sourceLinked="0"/>
              <c:spPr>
                <a:solidFill>
                  <a:schemeClr val="accent1">
                    <a:lumMod val="50000"/>
                  </a:schemeClr>
                </a:solid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8-32CA-4EEC-84BE-AACCBC631004}"/>
                </c:ext>
              </c:extLst>
            </c:dLbl>
            <c:dLbl>
              <c:idx val="1"/>
              <c:numFmt formatCode="#,##0" sourceLinked="0"/>
              <c:spPr>
                <a:solidFill>
                  <a:srgbClr val="CC9900"/>
                </a:solid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1-32CA-4EEC-84BE-AACCBC631004}"/>
                </c:ext>
              </c:extLst>
            </c:dLbl>
            <c:dLbl>
              <c:idx val="2"/>
              <c:numFmt formatCode="#,##0" sourceLinked="0"/>
              <c:spPr>
                <a:solidFill>
                  <a:srgbClr val="C00000"/>
                </a:solid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3-32CA-4EEC-84BE-AACCBC631004}"/>
                </c:ext>
              </c:extLst>
            </c:dLbl>
            <c:dLbl>
              <c:idx val="3"/>
              <c:numFmt formatCode="#,##0" sourceLinked="0"/>
              <c:spPr>
                <a:solidFill>
                  <a:schemeClr val="accent1"/>
                </a:solid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5-32CA-4EEC-84BE-AACCBC631004}"/>
                </c:ext>
              </c:extLst>
            </c:dLbl>
            <c:dLbl>
              <c:idx val="4"/>
              <c:layout>
                <c:manualLayout>
                  <c:x val="5.6662094040634964E-3"/>
                  <c:y val="4.2933451736680742E-2"/>
                </c:manualLayout>
              </c:layout>
              <c:numFmt formatCode="#,##0" sourceLinked="0"/>
              <c:spPr>
                <a:solidFill>
                  <a:schemeClr val="accent6">
                    <a:lumMod val="75000"/>
                  </a:schemeClr>
                </a:solid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11062329493199954"/>
                      <c:h val="6.4037915132586998E-2"/>
                    </c:manualLayout>
                  </c15:layout>
                </c:ext>
                <c:ext xmlns:c16="http://schemas.microsoft.com/office/drawing/2014/chart" uri="{C3380CC4-5D6E-409C-BE32-E72D297353CC}">
                  <c16:uniqueId val="{00000007-32CA-4EEC-84BE-AACCBC631004}"/>
                </c:ext>
              </c:extLst>
            </c:dLbl>
            <c:numFmt formatCode="#,##0" sourceLinked="0"/>
            <c:spPr>
              <a:solidFill>
                <a:schemeClr val="accent1"/>
              </a:solid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'2019PopEst&amp;Census2010'!$K$22:$O$22</c:f>
              <c:strCache>
                <c:ptCount val="5"/>
                <c:pt idx="0">
                  <c:v>Hispanic</c:v>
                </c:pt>
                <c:pt idx="1">
                  <c:v>NH Black  </c:v>
                </c:pt>
                <c:pt idx="2">
                  <c:v>NH White  </c:v>
                </c:pt>
                <c:pt idx="3">
                  <c:v>NH Asian  </c:v>
                </c:pt>
                <c:pt idx="4">
                  <c:v>NH Other</c:v>
                </c:pt>
              </c:strCache>
            </c:strRef>
          </c:cat>
          <c:val>
            <c:numRef>
              <c:f>'2019PopEst&amp;Census2010'!$K$23:$O$23</c:f>
              <c:numCache>
                <c:formatCode>General</c:formatCode>
                <c:ptCount val="5"/>
                <c:pt idx="0" formatCode="#,##0">
                  <c:v>2064657</c:v>
                </c:pt>
                <c:pt idx="1">
                  <c:v>601726</c:v>
                </c:pt>
                <c:pt idx="2">
                  <c:v>522136</c:v>
                </c:pt>
                <c:pt idx="3">
                  <c:v>497006</c:v>
                </c:pt>
                <c:pt idx="4">
                  <c:v>164795</c:v>
                </c:pt>
              </c:numCache>
            </c:numRef>
          </c:val>
          <c:extLst>
            <c:ext xmlns:c16="http://schemas.microsoft.com/office/drawing/2014/chart" uri="{C3380CC4-5D6E-409C-BE32-E72D297353CC}">
              <c16:uniqueId val="{00000009-32CA-4EEC-84BE-AACCBC631004}"/>
            </c:ext>
          </c:extLst>
        </c:ser>
        <c:dLbls>
          <c:dLblPos val="inBase"/>
          <c:showLegendKey val="0"/>
          <c:showVal val="1"/>
          <c:showCatName val="0"/>
          <c:showSerName val="0"/>
          <c:showPercent val="0"/>
          <c:showBubbleSize val="0"/>
        </c:dLbls>
        <c:gapWidth val="150"/>
        <c:axId val="585149264"/>
        <c:axId val="585144344"/>
      </c:barChart>
      <c:lineChart>
        <c:grouping val="standard"/>
        <c:varyColors val="0"/>
        <c:ser>
          <c:idx val="1"/>
          <c:order val="1"/>
          <c:tx>
            <c:v>Numeric Change, 2010-2019</c:v>
          </c:tx>
          <c:spPr>
            <a:ln w="28575" cap="rnd">
              <a:solidFill>
                <a:schemeClr val="accent2"/>
              </a:solidFill>
              <a:round/>
            </a:ln>
            <a:effectLst/>
          </c:spPr>
          <c:marker>
            <c:symbol val="none"/>
          </c:marker>
          <c:dLbls>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'2019PopEst&amp;Census2010'!$K$22:$O$22</c:f>
              <c:strCache>
                <c:ptCount val="5"/>
                <c:pt idx="0">
                  <c:v>Hispanic</c:v>
                </c:pt>
                <c:pt idx="1">
                  <c:v>NH Black  </c:v>
                </c:pt>
                <c:pt idx="2">
                  <c:v>NH White  </c:v>
                </c:pt>
                <c:pt idx="3">
                  <c:v>NH Asian  </c:v>
                </c:pt>
                <c:pt idx="4">
                  <c:v>NH Other</c:v>
                </c:pt>
              </c:strCache>
            </c:strRef>
          </c:cat>
          <c:val>
            <c:numRef>
              <c:f>'2019PopEst&amp;Census2010'!$K$25:$O$25</c:f>
              <c:numCache>
                <c:formatCode>0.0%</c:formatCode>
                <c:ptCount val="5"/>
                <c:pt idx="0">
                  <c:v>0.53622997569033226</c:v>
                </c:pt>
                <c:pt idx="1">
                  <c:v>0.15627947806935527</c:v>
                </c:pt>
                <c:pt idx="2">
                  <c:v>0.13560846890648051</c:v>
                </c:pt>
                <c:pt idx="3">
                  <c:v>0.12908173866068276</c:v>
                </c:pt>
                <c:pt idx="4">
                  <c:v>4.2800338673149245E-2</c:v>
                </c:pt>
              </c:numCache>
            </c:numRef>
          </c:val>
          <c:smooth val="0"/>
          <c:extLst>
            <c:ext xmlns:c16="http://schemas.microsoft.com/office/drawing/2014/chart" uri="{C3380CC4-5D6E-409C-BE32-E72D297353CC}">
              <c16:uniqueId val="{0000000A-32CA-4EEC-84BE-AACCBC631004}"/>
            </c:ext>
          </c:extLst>
        </c:ser>
        <c:dLbls>
          <c:showLegendKey val="0"/>
          <c:showVal val="1"/>
          <c:showCatName val="0"/>
          <c:showSerName val="0"/>
          <c:showPercent val="0"/>
          <c:showBubbleSize val="0"/>
        </c:dLbls>
        <c:marker val="1"/>
        <c:smooth val="0"/>
        <c:axId val="587755904"/>
        <c:axId val="587759512"/>
      </c:lineChart>
      <c:catAx>
        <c:axId val="585149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85144344"/>
        <c:crosses val="autoZero"/>
        <c:auto val="1"/>
        <c:lblAlgn val="ctr"/>
        <c:lblOffset val="100"/>
        <c:noMultiLvlLbl val="0"/>
      </c:catAx>
      <c:valAx>
        <c:axId val="5851443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85149264"/>
        <c:crosses val="autoZero"/>
        <c:crossBetween val="between"/>
      </c:valAx>
      <c:valAx>
        <c:axId val="587759512"/>
        <c:scaling>
          <c:orientation val="minMax"/>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87755904"/>
        <c:crosses val="max"/>
        <c:crossBetween val="between"/>
      </c:valAx>
      <c:catAx>
        <c:axId val="587755904"/>
        <c:scaling>
          <c:orientation val="minMax"/>
        </c:scaling>
        <c:delete val="1"/>
        <c:axPos val="b"/>
        <c:numFmt formatCode="General" sourceLinked="1"/>
        <c:majorTickMark val="out"/>
        <c:minorTickMark val="none"/>
        <c:tickLblPos val="nextTo"/>
        <c:crossAx val="58775951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b" anchorCtr="0"/>
          <a:lstStyle/>
          <a:p>
            <a:pPr>
              <a:defRPr sz="1800" b="0" i="0" u="none" strike="noStrike" kern="1200" spc="0" baseline="0">
                <a:solidFill>
                  <a:schemeClr val="tx1">
                    <a:lumMod val="65000"/>
                    <a:lumOff val="35000"/>
                  </a:schemeClr>
                </a:solidFill>
                <a:latin typeface="+mn-lt"/>
                <a:ea typeface="+mn-ea"/>
                <a:cs typeface="+mn-cs"/>
              </a:defRPr>
            </a:pPr>
            <a:r>
              <a:rPr lang="en-US" sz="1800" dirty="0">
                <a:solidFill>
                  <a:schemeClr val="tx1">
                    <a:lumMod val="65000"/>
                    <a:lumOff val="35000"/>
                  </a:schemeClr>
                </a:solidFill>
              </a:rPr>
              <a:t>2019</a:t>
            </a:r>
          </a:p>
        </c:rich>
      </c:tx>
      <c:layout>
        <c:manualLayout>
          <c:xMode val="edge"/>
          <c:yMode val="edge"/>
          <c:x val="0.44663548294925587"/>
          <c:y val="0.88554414162508233"/>
        </c:manualLayout>
      </c:layout>
      <c:overlay val="0"/>
      <c:spPr>
        <a:noFill/>
        <a:ln>
          <a:noFill/>
        </a:ln>
        <a:effectLst/>
      </c:spPr>
      <c:txPr>
        <a:bodyPr rot="0" spcFirstLastPara="1" vertOverflow="ellipsis" vert="horz" wrap="square" anchor="b" anchorCtr="0"/>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6534492758178629"/>
          <c:y val="0.10496864005972652"/>
          <c:w val="0.49211111576478472"/>
          <c:h val="0.78581563271940891"/>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0CA-452C-ACDC-D236B28D5369}"/>
              </c:ext>
            </c:extLst>
          </c:dPt>
          <c:dPt>
            <c:idx val="1"/>
            <c:bubble3D val="0"/>
            <c:spPr>
              <a:solidFill>
                <a:srgbClr val="CC9900"/>
              </a:solidFill>
              <a:ln w="19050">
                <a:solidFill>
                  <a:schemeClr val="lt1"/>
                </a:solidFill>
              </a:ln>
              <a:effectLst/>
            </c:spPr>
            <c:extLst>
              <c:ext xmlns:c16="http://schemas.microsoft.com/office/drawing/2014/chart" uri="{C3380CC4-5D6E-409C-BE32-E72D297353CC}">
                <c16:uniqueId val="{00000003-90CA-452C-ACDC-D236B28D5369}"/>
              </c:ext>
            </c:extLst>
          </c:dPt>
          <c:dPt>
            <c:idx val="2"/>
            <c:bubble3D val="0"/>
            <c:spPr>
              <a:solidFill>
                <a:schemeClr val="accent1">
                  <a:lumMod val="50000"/>
                </a:schemeClr>
              </a:solidFill>
              <a:ln w="19050">
                <a:solidFill>
                  <a:schemeClr val="lt1"/>
                </a:solidFill>
              </a:ln>
              <a:effectLst/>
            </c:spPr>
            <c:extLst>
              <c:ext xmlns:c16="http://schemas.microsoft.com/office/drawing/2014/chart" uri="{C3380CC4-5D6E-409C-BE32-E72D297353CC}">
                <c16:uniqueId val="{00000005-90CA-452C-ACDC-D236B28D536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90CA-452C-ACDC-D236B28D5369}"/>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90CA-452C-ACDC-D236B28D5369}"/>
              </c:ext>
            </c:extLst>
          </c:dPt>
          <c:dLbls>
            <c:dLbl>
              <c:idx val="3"/>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0CA-452C-ACDC-D236B28D5369}"/>
                </c:ext>
              </c:extLst>
            </c:dLbl>
            <c:dLbl>
              <c:idx val="4"/>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0CA-452C-ACDC-D236B28D5369}"/>
                </c:ext>
              </c:extLst>
            </c:dLbl>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'2019PopEst&amp;Census2010'!$B$27:$F$27</c:f>
              <c:strCache>
                <c:ptCount val="5"/>
                <c:pt idx="0">
                  <c:v>NH White</c:v>
                </c:pt>
                <c:pt idx="1">
                  <c:v>NH Black</c:v>
                </c:pt>
                <c:pt idx="2">
                  <c:v>Hispanic </c:v>
                </c:pt>
                <c:pt idx="3">
                  <c:v>NH Asian</c:v>
                </c:pt>
                <c:pt idx="4">
                  <c:v>NH Other</c:v>
                </c:pt>
              </c:strCache>
            </c:strRef>
          </c:cat>
          <c:val>
            <c:numRef>
              <c:f>'2019PopEst&amp;Census2010'!$B$29:$F$29</c:f>
              <c:numCache>
                <c:formatCode>0.0%</c:formatCode>
                <c:ptCount val="5"/>
                <c:pt idx="0">
                  <c:v>0.41215419528035724</c:v>
                </c:pt>
                <c:pt idx="1">
                  <c:v>0.1207623248281368</c:v>
                </c:pt>
                <c:pt idx="2">
                  <c:v>0.39749018145025494</c:v>
                </c:pt>
                <c:pt idx="3">
                  <c:v>5.0267450056095897E-2</c:v>
                </c:pt>
                <c:pt idx="4">
                  <c:v>1.9325848385155119E-2</c:v>
                </c:pt>
              </c:numCache>
            </c:numRef>
          </c:val>
          <c:extLst>
            <c:ext xmlns:c16="http://schemas.microsoft.com/office/drawing/2014/chart" uri="{C3380CC4-5D6E-409C-BE32-E72D297353CC}">
              <c16:uniqueId val="{0000000A-90CA-452C-ACDC-D236B28D5369}"/>
            </c:ext>
          </c:extLst>
        </c:ser>
        <c:dLbls>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200">
          <a:solidFill>
            <a:schemeClr val="bg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260507069399859E-2"/>
          <c:y val="2.5478943030578925E-2"/>
          <c:w val="0.9580336055591504"/>
          <c:h val="0.87085604689000962"/>
        </c:manualLayout>
      </c:layout>
      <c:barChart>
        <c:barDir val="bar"/>
        <c:grouping val="stacked"/>
        <c:varyColors val="0"/>
        <c:ser>
          <c:idx val="0"/>
          <c:order val="0"/>
          <c:tx>
            <c:strRef>
              <c:f>waob_TS!$A$10</c:f>
              <c:strCache>
                <c:ptCount val="1"/>
                <c:pt idx="0">
                  <c:v>Latin America</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waob_TS!$B$9:$L$9</c:f>
              <c:numCache>
                <c:formatCode>General</c:formatCode>
                <c:ptCount val="3"/>
                <c:pt idx="0">
                  <c:v>2015</c:v>
                </c:pt>
                <c:pt idx="1">
                  <c:v>2010</c:v>
                </c:pt>
                <c:pt idx="2">
                  <c:v>2005</c:v>
                </c:pt>
              </c:numCache>
            </c:numRef>
          </c:cat>
          <c:val>
            <c:numRef>
              <c:f>waob_TS!$B$10:$L$10</c:f>
              <c:numCache>
                <c:formatCode>0.0%</c:formatCode>
                <c:ptCount val="3"/>
                <c:pt idx="0">
                  <c:v>0.44067179557631542</c:v>
                </c:pt>
                <c:pt idx="1">
                  <c:v>0.5058690565888091</c:v>
                </c:pt>
                <c:pt idx="2">
                  <c:v>0.69406961682871249</c:v>
                </c:pt>
              </c:numCache>
            </c:numRef>
          </c:val>
          <c:extLst>
            <c:ext xmlns:c16="http://schemas.microsoft.com/office/drawing/2014/chart" uri="{C3380CC4-5D6E-409C-BE32-E72D297353CC}">
              <c16:uniqueId val="{00000000-3BFA-4060-8610-B826B330C86A}"/>
            </c:ext>
          </c:extLst>
        </c:ser>
        <c:ser>
          <c:idx val="1"/>
          <c:order val="1"/>
          <c:tx>
            <c:strRef>
              <c:f>waob_TS!$A$11</c:f>
              <c:strCache>
                <c:ptCount val="1"/>
                <c:pt idx="0">
                  <c:v>Asia</c:v>
                </c:pt>
              </c:strCache>
            </c:strRef>
          </c:tx>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waob_TS!$B$9:$L$9</c:f>
              <c:numCache>
                <c:formatCode>General</c:formatCode>
                <c:ptCount val="3"/>
                <c:pt idx="0">
                  <c:v>2015</c:v>
                </c:pt>
                <c:pt idx="1">
                  <c:v>2010</c:v>
                </c:pt>
                <c:pt idx="2">
                  <c:v>2005</c:v>
                </c:pt>
              </c:numCache>
            </c:numRef>
          </c:cat>
          <c:val>
            <c:numRef>
              <c:f>waob_TS!$B$11:$L$11</c:f>
              <c:numCache>
                <c:formatCode>0.0%</c:formatCode>
                <c:ptCount val="3"/>
                <c:pt idx="0">
                  <c:v>0.35754911388927052</c:v>
                </c:pt>
                <c:pt idx="1">
                  <c:v>0.33027322837768175</c:v>
                </c:pt>
                <c:pt idx="2">
                  <c:v>0.1729107573248512</c:v>
                </c:pt>
              </c:numCache>
            </c:numRef>
          </c:val>
          <c:extLst>
            <c:ext xmlns:c16="http://schemas.microsoft.com/office/drawing/2014/chart" uri="{C3380CC4-5D6E-409C-BE32-E72D297353CC}">
              <c16:uniqueId val="{00000001-3BFA-4060-8610-B826B330C86A}"/>
            </c:ext>
          </c:extLst>
        </c:ser>
        <c:ser>
          <c:idx val="2"/>
          <c:order val="2"/>
          <c:tx>
            <c:strRef>
              <c:f>waob_TS!$A$12</c:f>
              <c:strCache>
                <c:ptCount val="1"/>
                <c:pt idx="0">
                  <c:v>Europe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waob_TS!$B$9:$L$9</c:f>
              <c:numCache>
                <c:formatCode>General</c:formatCode>
                <c:ptCount val="3"/>
                <c:pt idx="0">
                  <c:v>2015</c:v>
                </c:pt>
                <c:pt idx="1">
                  <c:v>2010</c:v>
                </c:pt>
                <c:pt idx="2">
                  <c:v>2005</c:v>
                </c:pt>
              </c:numCache>
            </c:numRef>
          </c:cat>
          <c:val>
            <c:numRef>
              <c:f>waob_TS!$B$12:$L$12</c:f>
              <c:numCache>
                <c:formatCode>0.0%</c:formatCode>
                <c:ptCount val="3"/>
                <c:pt idx="0">
                  <c:v>7.1074323396070893E-2</c:v>
                </c:pt>
                <c:pt idx="1">
                  <c:v>7.2520521870166957E-2</c:v>
                </c:pt>
                <c:pt idx="2">
                  <c:v>7.8290239543539211E-2</c:v>
                </c:pt>
              </c:numCache>
            </c:numRef>
          </c:val>
          <c:extLst>
            <c:ext xmlns:c16="http://schemas.microsoft.com/office/drawing/2014/chart" uri="{C3380CC4-5D6E-409C-BE32-E72D297353CC}">
              <c16:uniqueId val="{00000002-3BFA-4060-8610-B826B330C86A}"/>
            </c:ext>
          </c:extLst>
        </c:ser>
        <c:ser>
          <c:idx val="3"/>
          <c:order val="3"/>
          <c:tx>
            <c:strRef>
              <c:f>waob_TS!$A$13</c:f>
              <c:strCache>
                <c:ptCount val="1"/>
                <c:pt idx="0">
                  <c:v>Africa and Other</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waob_TS!$B$9:$L$9</c:f>
              <c:numCache>
                <c:formatCode>General</c:formatCode>
                <c:ptCount val="3"/>
                <c:pt idx="0">
                  <c:v>2015</c:v>
                </c:pt>
                <c:pt idx="1">
                  <c:v>2010</c:v>
                </c:pt>
                <c:pt idx="2">
                  <c:v>2005</c:v>
                </c:pt>
              </c:numCache>
            </c:numRef>
          </c:cat>
          <c:val>
            <c:numRef>
              <c:f>waob_TS!$B$13:$L$13</c:f>
              <c:numCache>
                <c:formatCode>0.0%</c:formatCode>
                <c:ptCount val="3"/>
                <c:pt idx="0">
                  <c:v>0.13070476713834317</c:v>
                </c:pt>
                <c:pt idx="1">
                  <c:v>9.1337193163342184E-2</c:v>
                </c:pt>
                <c:pt idx="2">
                  <c:v>5.472938630289715E-2</c:v>
                </c:pt>
              </c:numCache>
            </c:numRef>
          </c:val>
          <c:extLst>
            <c:ext xmlns:c16="http://schemas.microsoft.com/office/drawing/2014/chart" uri="{C3380CC4-5D6E-409C-BE32-E72D297353CC}">
              <c16:uniqueId val="{00000003-3BFA-4060-8610-B826B330C86A}"/>
            </c:ext>
          </c:extLst>
        </c:ser>
        <c:dLbls>
          <c:showLegendKey val="0"/>
          <c:showVal val="0"/>
          <c:showCatName val="0"/>
          <c:showSerName val="0"/>
          <c:showPercent val="0"/>
          <c:showBubbleSize val="0"/>
        </c:dLbls>
        <c:gapWidth val="50"/>
        <c:overlap val="100"/>
        <c:axId val="1512721304"/>
        <c:axId val="1512719736"/>
      </c:barChart>
      <c:catAx>
        <c:axId val="151272130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512719736"/>
        <c:crosses val="autoZero"/>
        <c:auto val="1"/>
        <c:lblAlgn val="ctr"/>
        <c:lblOffset val="100"/>
        <c:noMultiLvlLbl val="0"/>
      </c:catAx>
      <c:valAx>
        <c:axId val="1512719736"/>
        <c:scaling>
          <c:orientation val="minMax"/>
          <c:max val="1.1000000000000001"/>
        </c:scaling>
        <c:delete val="1"/>
        <c:axPos val="t"/>
        <c:majorGridlines>
          <c:spPr>
            <a:ln w="9525" cap="flat" cmpd="sng" algn="ctr">
              <a:solidFill>
                <a:schemeClr val="tx1">
                  <a:lumMod val="15000"/>
                  <a:lumOff val="85000"/>
                </a:schemeClr>
              </a:solidFill>
              <a:prstDash val="sysDot"/>
              <a:round/>
            </a:ln>
            <a:effectLst/>
          </c:spPr>
        </c:majorGridlines>
        <c:numFmt formatCode="0.0%" sourceLinked="1"/>
        <c:majorTickMark val="none"/>
        <c:minorTickMark val="none"/>
        <c:tickLblPos val="nextTo"/>
        <c:crossAx val="1512721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1-Apr-10</c:v>
                </c:pt>
              </c:strCache>
            </c:strRef>
          </c:tx>
          <c:spPr>
            <a:solidFill>
              <a:schemeClr val="accent1"/>
            </a:solidFill>
            <a:ln>
              <a:noFill/>
            </a:ln>
            <a:effectLst/>
          </c:spPr>
          <c:invertIfNegative val="0"/>
          <c:cat>
            <c:strRef>
              <c:f>Sheet1!$A$2:$A$54</c:f>
              <c:strCache>
                <c:ptCount val="14"/>
                <c:pt idx="0">
                  <c:v>Utah</c:v>
                </c:pt>
                <c:pt idx="1">
                  <c:v>Texas</c:v>
                </c:pt>
                <c:pt idx="2">
                  <c:v>North Dakota</c:v>
                </c:pt>
                <c:pt idx="3">
                  <c:v>California</c:v>
                </c:pt>
                <c:pt idx="4">
                  <c:v>Arizona</c:v>
                </c:pt>
                <c:pt idx="5">
                  <c:v>United States</c:v>
                </c:pt>
                <c:pt idx="6">
                  <c:v>Illinois</c:v>
                </c:pt>
                <c:pt idx="7">
                  <c:v>New York</c:v>
                </c:pt>
                <c:pt idx="8">
                  <c:v>Massachusetts</c:v>
                </c:pt>
                <c:pt idx="9">
                  <c:v>Florida</c:v>
                </c:pt>
                <c:pt idx="10">
                  <c:v>Vermont</c:v>
                </c:pt>
                <c:pt idx="11">
                  <c:v>Puerto Rico</c:v>
                </c:pt>
                <c:pt idx="12">
                  <c:v>New Hampshire</c:v>
                </c:pt>
                <c:pt idx="13">
                  <c:v>Maine</c:v>
                </c:pt>
              </c:strCache>
            </c:strRef>
          </c:cat>
          <c:val>
            <c:numRef>
              <c:f>Sheet1!$B$2:$B$54</c:f>
              <c:numCache>
                <c:formatCode>General</c:formatCode>
                <c:ptCount val="14"/>
                <c:pt idx="0">
                  <c:v>29.2</c:v>
                </c:pt>
                <c:pt idx="1">
                  <c:v>33.6</c:v>
                </c:pt>
                <c:pt idx="2">
                  <c:v>37</c:v>
                </c:pt>
                <c:pt idx="3">
                  <c:v>35.200000000000003</c:v>
                </c:pt>
                <c:pt idx="4">
                  <c:v>35.9</c:v>
                </c:pt>
                <c:pt idx="5">
                  <c:v>37.200000000000003</c:v>
                </c:pt>
                <c:pt idx="6">
                  <c:v>36.6</c:v>
                </c:pt>
                <c:pt idx="7">
                  <c:v>38</c:v>
                </c:pt>
                <c:pt idx="8">
                  <c:v>39.1</c:v>
                </c:pt>
                <c:pt idx="9">
                  <c:v>40.700000000000003</c:v>
                </c:pt>
                <c:pt idx="10">
                  <c:v>41.5</c:v>
                </c:pt>
                <c:pt idx="11">
                  <c:v>36.9</c:v>
                </c:pt>
                <c:pt idx="12">
                  <c:v>41.1</c:v>
                </c:pt>
                <c:pt idx="13">
                  <c:v>42.7</c:v>
                </c:pt>
              </c:numCache>
            </c:numRef>
          </c:val>
          <c:extLst>
            <c:ext xmlns:c16="http://schemas.microsoft.com/office/drawing/2014/chart" uri="{C3380CC4-5D6E-409C-BE32-E72D297353CC}">
              <c16:uniqueId val="{00000000-F79D-4B5D-BBBD-072F8D02A2DA}"/>
            </c:ext>
          </c:extLst>
        </c:ser>
        <c:ser>
          <c:idx val="1"/>
          <c:order val="1"/>
          <c:tx>
            <c:strRef>
              <c:f>Sheet1!$C$1</c:f>
              <c:strCache>
                <c:ptCount val="1"/>
                <c:pt idx="0">
                  <c:v>1-Jul-18</c:v>
                </c:pt>
              </c:strCache>
            </c:strRef>
          </c:tx>
          <c:spPr>
            <a:solidFill>
              <a:schemeClr val="accent2"/>
            </a:solidFill>
            <a:ln>
              <a:noFill/>
            </a:ln>
            <a:effectLst/>
          </c:spPr>
          <c:invertIfNegative val="0"/>
          <c:dLbls>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Sheet1!$A$2:$A$54</c:f>
              <c:strCache>
                <c:ptCount val="14"/>
                <c:pt idx="0">
                  <c:v>Utah</c:v>
                </c:pt>
                <c:pt idx="1">
                  <c:v>Texas</c:v>
                </c:pt>
                <c:pt idx="2">
                  <c:v>North Dakota</c:v>
                </c:pt>
                <c:pt idx="3">
                  <c:v>California</c:v>
                </c:pt>
                <c:pt idx="4">
                  <c:v>Arizona</c:v>
                </c:pt>
                <c:pt idx="5">
                  <c:v>United States</c:v>
                </c:pt>
                <c:pt idx="6">
                  <c:v>Illinois</c:v>
                </c:pt>
                <c:pt idx="7">
                  <c:v>New York</c:v>
                </c:pt>
                <c:pt idx="8">
                  <c:v>Massachusetts</c:v>
                </c:pt>
                <c:pt idx="9">
                  <c:v>Florida</c:v>
                </c:pt>
                <c:pt idx="10">
                  <c:v>Vermont</c:v>
                </c:pt>
                <c:pt idx="11">
                  <c:v>Puerto Rico</c:v>
                </c:pt>
                <c:pt idx="12">
                  <c:v>New Hampshire</c:v>
                </c:pt>
                <c:pt idx="13">
                  <c:v>Maine</c:v>
                </c:pt>
              </c:strCache>
            </c:strRef>
          </c:cat>
          <c:val>
            <c:numRef>
              <c:f>Sheet1!$C$2:$C$54</c:f>
              <c:numCache>
                <c:formatCode>General</c:formatCode>
                <c:ptCount val="14"/>
                <c:pt idx="0">
                  <c:v>31</c:v>
                </c:pt>
                <c:pt idx="1">
                  <c:v>34.799999999999997</c:v>
                </c:pt>
                <c:pt idx="2">
                  <c:v>35.200000000000003</c:v>
                </c:pt>
                <c:pt idx="3">
                  <c:v>36.799999999999997</c:v>
                </c:pt>
                <c:pt idx="4">
                  <c:v>37.9</c:v>
                </c:pt>
                <c:pt idx="5">
                  <c:v>38.200000000000003</c:v>
                </c:pt>
                <c:pt idx="6">
                  <c:v>38.299999999999997</c:v>
                </c:pt>
                <c:pt idx="7">
                  <c:v>39</c:v>
                </c:pt>
                <c:pt idx="8">
                  <c:v>39.4</c:v>
                </c:pt>
                <c:pt idx="9">
                  <c:v>42.2</c:v>
                </c:pt>
                <c:pt idx="10">
                  <c:v>42.8</c:v>
                </c:pt>
                <c:pt idx="11">
                  <c:v>42.8</c:v>
                </c:pt>
                <c:pt idx="12">
                  <c:v>43</c:v>
                </c:pt>
                <c:pt idx="13">
                  <c:v>44.9</c:v>
                </c:pt>
              </c:numCache>
            </c:numRef>
          </c:val>
          <c:extLst>
            <c:ext xmlns:c16="http://schemas.microsoft.com/office/drawing/2014/chart" uri="{C3380CC4-5D6E-409C-BE32-E72D297353CC}">
              <c16:uniqueId val="{00000001-F79D-4B5D-BBBD-072F8D02A2DA}"/>
            </c:ext>
          </c:extLst>
        </c:ser>
        <c:ser>
          <c:idx val="2"/>
          <c:order val="2"/>
          <c:tx>
            <c:strRef>
              <c:f>Sheet1!$D$1</c:f>
              <c:strCache>
                <c:ptCount val="1"/>
                <c:pt idx="0">
                  <c:v>Change Median Age</c:v>
                </c:pt>
              </c:strCache>
            </c:strRef>
          </c:tx>
          <c:spPr>
            <a:solidFill>
              <a:schemeClr val="accent3"/>
            </a:solidFill>
            <a:ln>
              <a:noFill/>
            </a:ln>
            <a:effectLst/>
          </c:spPr>
          <c:invertIfNegative val="0"/>
          <c:dLbls>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Sheet1!$A$2:$A$54</c:f>
              <c:strCache>
                <c:ptCount val="14"/>
                <c:pt idx="0">
                  <c:v>Utah</c:v>
                </c:pt>
                <c:pt idx="1">
                  <c:v>Texas</c:v>
                </c:pt>
                <c:pt idx="2">
                  <c:v>North Dakota</c:v>
                </c:pt>
                <c:pt idx="3">
                  <c:v>California</c:v>
                </c:pt>
                <c:pt idx="4">
                  <c:v>Arizona</c:v>
                </c:pt>
                <c:pt idx="5">
                  <c:v>United States</c:v>
                </c:pt>
                <c:pt idx="6">
                  <c:v>Illinois</c:v>
                </c:pt>
                <c:pt idx="7">
                  <c:v>New York</c:v>
                </c:pt>
                <c:pt idx="8">
                  <c:v>Massachusetts</c:v>
                </c:pt>
                <c:pt idx="9">
                  <c:v>Florida</c:v>
                </c:pt>
                <c:pt idx="10">
                  <c:v>Vermont</c:v>
                </c:pt>
                <c:pt idx="11">
                  <c:v>Puerto Rico</c:v>
                </c:pt>
                <c:pt idx="12">
                  <c:v>New Hampshire</c:v>
                </c:pt>
                <c:pt idx="13">
                  <c:v>Maine</c:v>
                </c:pt>
              </c:strCache>
            </c:strRef>
          </c:cat>
          <c:val>
            <c:numRef>
              <c:f>Sheet1!$D$2:$D$54</c:f>
              <c:numCache>
                <c:formatCode>0.0</c:formatCode>
                <c:ptCount val="14"/>
                <c:pt idx="0">
                  <c:v>1.8000000000000007</c:v>
                </c:pt>
                <c:pt idx="1">
                  <c:v>1.1999999999999957</c:v>
                </c:pt>
                <c:pt idx="2">
                  <c:v>-1.7999999999999972</c:v>
                </c:pt>
                <c:pt idx="3">
                  <c:v>1.5999999999999943</c:v>
                </c:pt>
                <c:pt idx="4">
                  <c:v>2</c:v>
                </c:pt>
                <c:pt idx="5">
                  <c:v>1</c:v>
                </c:pt>
                <c:pt idx="6">
                  <c:v>1.6999999999999957</c:v>
                </c:pt>
                <c:pt idx="7">
                  <c:v>1</c:v>
                </c:pt>
                <c:pt idx="8">
                  <c:v>0.29999999999999716</c:v>
                </c:pt>
                <c:pt idx="9">
                  <c:v>1.5</c:v>
                </c:pt>
                <c:pt idx="10">
                  <c:v>1.2999999999999972</c:v>
                </c:pt>
                <c:pt idx="11">
                  <c:v>5.8999999999999986</c:v>
                </c:pt>
                <c:pt idx="12">
                  <c:v>1.8999999999999986</c:v>
                </c:pt>
                <c:pt idx="13">
                  <c:v>2.1999999999999957</c:v>
                </c:pt>
              </c:numCache>
            </c:numRef>
          </c:val>
          <c:extLst>
            <c:ext xmlns:c16="http://schemas.microsoft.com/office/drawing/2014/chart" uri="{C3380CC4-5D6E-409C-BE32-E72D297353CC}">
              <c16:uniqueId val="{00000003-F79D-4B5D-BBBD-072F8D02A2DA}"/>
            </c:ext>
          </c:extLst>
        </c:ser>
        <c:dLbls>
          <c:showLegendKey val="0"/>
          <c:showVal val="0"/>
          <c:showCatName val="0"/>
          <c:showSerName val="0"/>
          <c:showPercent val="0"/>
          <c:showBubbleSize val="0"/>
        </c:dLbls>
        <c:gapWidth val="124"/>
        <c:overlap val="-13"/>
        <c:axId val="730212232"/>
        <c:axId val="730212560"/>
      </c:barChart>
      <c:catAx>
        <c:axId val="730212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30212560"/>
        <c:crosses val="autoZero"/>
        <c:auto val="1"/>
        <c:lblAlgn val="ctr"/>
        <c:lblOffset val="100"/>
        <c:noMultiLvlLbl val="0"/>
      </c:catAx>
      <c:valAx>
        <c:axId val="7302125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02122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2008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 Utah</c:v>
                </c:pt>
                <c:pt idx="1">
                  <c:v> Texas</c:v>
                </c:pt>
                <c:pt idx="2">
                  <c:v>Total United States</c:v>
                </c:pt>
                <c:pt idx="3">
                  <c:v> New York</c:v>
                </c:pt>
                <c:pt idx="4">
                  <c:v> California</c:v>
                </c:pt>
                <c:pt idx="5">
                  <c:v> Massachusetts</c:v>
                </c:pt>
              </c:strCache>
            </c:strRef>
          </c:cat>
          <c:val>
            <c:numRef>
              <c:f>Sheet1!$B$2:$B$7</c:f>
              <c:numCache>
                <c:formatCode>General</c:formatCode>
                <c:ptCount val="6"/>
                <c:pt idx="0">
                  <c:v>2.59</c:v>
                </c:pt>
                <c:pt idx="1">
                  <c:v>2.36</c:v>
                </c:pt>
                <c:pt idx="2">
                  <c:v>2.08</c:v>
                </c:pt>
                <c:pt idx="3">
                  <c:v>1.88</c:v>
                </c:pt>
                <c:pt idx="4">
                  <c:v>2.15</c:v>
                </c:pt>
                <c:pt idx="5">
                  <c:v>1.77</c:v>
                </c:pt>
              </c:numCache>
            </c:numRef>
          </c:val>
          <c:extLst>
            <c:ext xmlns:c16="http://schemas.microsoft.com/office/drawing/2014/chart" uri="{C3380CC4-5D6E-409C-BE32-E72D297353CC}">
              <c16:uniqueId val="{00000000-C07D-40CC-B0A9-4B3E3C4148C4}"/>
            </c:ext>
          </c:extLst>
        </c:ser>
        <c:ser>
          <c:idx val="1"/>
          <c:order val="1"/>
          <c:tx>
            <c:strRef>
              <c:f>Sheet1!$C$1</c:f>
              <c:strCache>
                <c:ptCount val="1"/>
                <c:pt idx="0">
                  <c:v>2009</c:v>
                </c:pt>
              </c:strCache>
            </c:strRef>
          </c:tx>
          <c:spPr>
            <a:solidFill>
              <a:schemeClr val="accent2"/>
            </a:solidFill>
            <a:ln>
              <a:noFill/>
            </a:ln>
            <a:effectLst/>
          </c:spPr>
          <c:invertIfNegative val="0"/>
          <c:cat>
            <c:strRef>
              <c:f>Sheet1!$A$2:$A$7</c:f>
              <c:strCache>
                <c:ptCount val="6"/>
                <c:pt idx="0">
                  <c:v> Utah</c:v>
                </c:pt>
                <c:pt idx="1">
                  <c:v> Texas</c:v>
                </c:pt>
                <c:pt idx="2">
                  <c:v>Total United States</c:v>
                </c:pt>
                <c:pt idx="3">
                  <c:v> New York</c:v>
                </c:pt>
                <c:pt idx="4">
                  <c:v> California</c:v>
                </c:pt>
                <c:pt idx="5">
                  <c:v> Massachusetts</c:v>
                </c:pt>
              </c:strCache>
            </c:strRef>
          </c:cat>
          <c:val>
            <c:numRef>
              <c:f>Sheet1!$C$2:$C$7</c:f>
              <c:numCache>
                <c:formatCode>General</c:formatCode>
                <c:ptCount val="6"/>
                <c:pt idx="0">
                  <c:v>2.4700000000000002</c:v>
                </c:pt>
                <c:pt idx="1">
                  <c:v>2.29</c:v>
                </c:pt>
                <c:pt idx="2">
                  <c:v>2</c:v>
                </c:pt>
                <c:pt idx="3">
                  <c:v>1.87</c:v>
                </c:pt>
                <c:pt idx="4">
                  <c:v>2.0499999999999998</c:v>
                </c:pt>
                <c:pt idx="5">
                  <c:v>1.71</c:v>
                </c:pt>
              </c:numCache>
            </c:numRef>
          </c:val>
          <c:extLst>
            <c:ext xmlns:c16="http://schemas.microsoft.com/office/drawing/2014/chart" uri="{C3380CC4-5D6E-409C-BE32-E72D297353CC}">
              <c16:uniqueId val="{00000001-C07D-40CC-B0A9-4B3E3C4148C4}"/>
            </c:ext>
          </c:extLst>
        </c:ser>
        <c:ser>
          <c:idx val="2"/>
          <c:order val="2"/>
          <c:tx>
            <c:strRef>
              <c:f>Sheet1!$D$1</c:f>
              <c:strCache>
                <c:ptCount val="1"/>
                <c:pt idx="0">
                  <c:v>2010</c:v>
                </c:pt>
              </c:strCache>
            </c:strRef>
          </c:tx>
          <c:spPr>
            <a:solidFill>
              <a:schemeClr val="accent3"/>
            </a:solidFill>
            <a:ln>
              <a:noFill/>
            </a:ln>
            <a:effectLst/>
          </c:spPr>
          <c:invertIfNegative val="0"/>
          <c:cat>
            <c:strRef>
              <c:f>Sheet1!$A$2:$A$7</c:f>
              <c:strCache>
                <c:ptCount val="6"/>
                <c:pt idx="0">
                  <c:v> Utah</c:v>
                </c:pt>
                <c:pt idx="1">
                  <c:v> Texas</c:v>
                </c:pt>
                <c:pt idx="2">
                  <c:v>Total United States</c:v>
                </c:pt>
                <c:pt idx="3">
                  <c:v> New York</c:v>
                </c:pt>
                <c:pt idx="4">
                  <c:v> California</c:v>
                </c:pt>
                <c:pt idx="5">
                  <c:v> Massachusetts</c:v>
                </c:pt>
              </c:strCache>
            </c:strRef>
          </c:cat>
          <c:val>
            <c:numRef>
              <c:f>Sheet1!$D$2:$D$7</c:f>
              <c:numCache>
                <c:formatCode>General</c:formatCode>
                <c:ptCount val="6"/>
                <c:pt idx="0">
                  <c:v>2.4500000000000002</c:v>
                </c:pt>
                <c:pt idx="1">
                  <c:v>2.16</c:v>
                </c:pt>
                <c:pt idx="2">
                  <c:v>1.93</c:v>
                </c:pt>
                <c:pt idx="3">
                  <c:v>1.81</c:v>
                </c:pt>
                <c:pt idx="4">
                  <c:v>1.95</c:v>
                </c:pt>
                <c:pt idx="5">
                  <c:v>1.67</c:v>
                </c:pt>
              </c:numCache>
            </c:numRef>
          </c:val>
          <c:extLst>
            <c:ext xmlns:c16="http://schemas.microsoft.com/office/drawing/2014/chart" uri="{C3380CC4-5D6E-409C-BE32-E72D297353CC}">
              <c16:uniqueId val="{00000002-C07D-40CC-B0A9-4B3E3C4148C4}"/>
            </c:ext>
          </c:extLst>
        </c:ser>
        <c:ser>
          <c:idx val="3"/>
          <c:order val="3"/>
          <c:tx>
            <c:strRef>
              <c:f>Sheet1!$E$1</c:f>
              <c:strCache>
                <c:ptCount val="1"/>
                <c:pt idx="0">
                  <c:v>2011</c:v>
                </c:pt>
              </c:strCache>
            </c:strRef>
          </c:tx>
          <c:spPr>
            <a:solidFill>
              <a:schemeClr val="accent4"/>
            </a:solidFill>
            <a:ln>
              <a:noFill/>
            </a:ln>
            <a:effectLst/>
          </c:spPr>
          <c:invertIfNegative val="0"/>
          <c:cat>
            <c:strRef>
              <c:f>Sheet1!$A$2:$A$7</c:f>
              <c:strCache>
                <c:ptCount val="6"/>
                <c:pt idx="0">
                  <c:v> Utah</c:v>
                </c:pt>
                <c:pt idx="1">
                  <c:v> Texas</c:v>
                </c:pt>
                <c:pt idx="2">
                  <c:v>Total United States</c:v>
                </c:pt>
                <c:pt idx="3">
                  <c:v> New York</c:v>
                </c:pt>
                <c:pt idx="4">
                  <c:v> California</c:v>
                </c:pt>
                <c:pt idx="5">
                  <c:v> Massachusetts</c:v>
                </c:pt>
              </c:strCache>
            </c:strRef>
          </c:cat>
          <c:val>
            <c:numRef>
              <c:f>Sheet1!$E$2:$E$7</c:f>
              <c:numCache>
                <c:formatCode>General</c:formatCode>
                <c:ptCount val="6"/>
                <c:pt idx="0">
                  <c:v>2.38</c:v>
                </c:pt>
                <c:pt idx="1">
                  <c:v>2.0699999999999998</c:v>
                </c:pt>
                <c:pt idx="2">
                  <c:v>1.89</c:v>
                </c:pt>
                <c:pt idx="3">
                  <c:v>1.79</c:v>
                </c:pt>
                <c:pt idx="4">
                  <c:v>1.9</c:v>
                </c:pt>
                <c:pt idx="5">
                  <c:v>1.67</c:v>
                </c:pt>
              </c:numCache>
            </c:numRef>
          </c:val>
          <c:extLst>
            <c:ext xmlns:c16="http://schemas.microsoft.com/office/drawing/2014/chart" uri="{C3380CC4-5D6E-409C-BE32-E72D297353CC}">
              <c16:uniqueId val="{0000000B-C07D-40CC-B0A9-4B3E3C4148C4}"/>
            </c:ext>
          </c:extLst>
        </c:ser>
        <c:ser>
          <c:idx val="4"/>
          <c:order val="4"/>
          <c:tx>
            <c:strRef>
              <c:f>Sheet1!$F$1</c:f>
              <c:strCache>
                <c:ptCount val="1"/>
                <c:pt idx="0">
                  <c:v>2012</c:v>
                </c:pt>
              </c:strCache>
            </c:strRef>
          </c:tx>
          <c:spPr>
            <a:solidFill>
              <a:schemeClr val="accent5"/>
            </a:solidFill>
            <a:ln>
              <a:noFill/>
            </a:ln>
            <a:effectLst/>
          </c:spPr>
          <c:invertIfNegative val="0"/>
          <c:cat>
            <c:strRef>
              <c:f>Sheet1!$A$2:$A$7</c:f>
              <c:strCache>
                <c:ptCount val="6"/>
                <c:pt idx="0">
                  <c:v> Utah</c:v>
                </c:pt>
                <c:pt idx="1">
                  <c:v> Texas</c:v>
                </c:pt>
                <c:pt idx="2">
                  <c:v>Total United States</c:v>
                </c:pt>
                <c:pt idx="3">
                  <c:v> New York</c:v>
                </c:pt>
                <c:pt idx="4">
                  <c:v> California</c:v>
                </c:pt>
                <c:pt idx="5">
                  <c:v> Massachusetts</c:v>
                </c:pt>
              </c:strCache>
            </c:strRef>
          </c:cat>
          <c:val>
            <c:numRef>
              <c:f>Sheet1!$F$2:$F$7</c:f>
              <c:numCache>
                <c:formatCode>General</c:formatCode>
                <c:ptCount val="6"/>
                <c:pt idx="0">
                  <c:v>2.37</c:v>
                </c:pt>
                <c:pt idx="1">
                  <c:v>2.08</c:v>
                </c:pt>
                <c:pt idx="2">
                  <c:v>1.88</c:v>
                </c:pt>
                <c:pt idx="3">
                  <c:v>1.77</c:v>
                </c:pt>
                <c:pt idx="4">
                  <c:v>1.89</c:v>
                </c:pt>
                <c:pt idx="5">
                  <c:v>1.63</c:v>
                </c:pt>
              </c:numCache>
            </c:numRef>
          </c:val>
          <c:extLst>
            <c:ext xmlns:c16="http://schemas.microsoft.com/office/drawing/2014/chart" uri="{C3380CC4-5D6E-409C-BE32-E72D297353CC}">
              <c16:uniqueId val="{0000000C-C07D-40CC-B0A9-4B3E3C4148C4}"/>
            </c:ext>
          </c:extLst>
        </c:ser>
        <c:ser>
          <c:idx val="5"/>
          <c:order val="5"/>
          <c:tx>
            <c:strRef>
              <c:f>Sheet1!$G$1</c:f>
              <c:strCache>
                <c:ptCount val="1"/>
                <c:pt idx="0">
                  <c:v>2013</c:v>
                </c:pt>
              </c:strCache>
            </c:strRef>
          </c:tx>
          <c:spPr>
            <a:solidFill>
              <a:schemeClr val="accent6"/>
            </a:solidFill>
            <a:ln>
              <a:noFill/>
            </a:ln>
            <a:effectLst/>
          </c:spPr>
          <c:invertIfNegative val="0"/>
          <c:cat>
            <c:strRef>
              <c:f>Sheet1!$A$2:$A$7</c:f>
              <c:strCache>
                <c:ptCount val="6"/>
                <c:pt idx="0">
                  <c:v> Utah</c:v>
                </c:pt>
                <c:pt idx="1">
                  <c:v> Texas</c:v>
                </c:pt>
                <c:pt idx="2">
                  <c:v>Total United States</c:v>
                </c:pt>
                <c:pt idx="3">
                  <c:v> New York</c:v>
                </c:pt>
                <c:pt idx="4">
                  <c:v> California</c:v>
                </c:pt>
                <c:pt idx="5">
                  <c:v> Massachusetts</c:v>
                </c:pt>
              </c:strCache>
            </c:strRef>
          </c:cat>
          <c:val>
            <c:numRef>
              <c:f>Sheet1!$G$2:$G$7</c:f>
              <c:numCache>
                <c:formatCode>General</c:formatCode>
                <c:ptCount val="6"/>
                <c:pt idx="0">
                  <c:v>2.34</c:v>
                </c:pt>
                <c:pt idx="1">
                  <c:v>2.0699999999999998</c:v>
                </c:pt>
                <c:pt idx="2">
                  <c:v>1.86</c:v>
                </c:pt>
                <c:pt idx="3">
                  <c:v>1.73</c:v>
                </c:pt>
                <c:pt idx="4">
                  <c:v>1.84</c:v>
                </c:pt>
                <c:pt idx="5">
                  <c:v>1.6</c:v>
                </c:pt>
              </c:numCache>
            </c:numRef>
          </c:val>
          <c:extLst>
            <c:ext xmlns:c16="http://schemas.microsoft.com/office/drawing/2014/chart" uri="{C3380CC4-5D6E-409C-BE32-E72D297353CC}">
              <c16:uniqueId val="{0000000D-C07D-40CC-B0A9-4B3E3C4148C4}"/>
            </c:ext>
          </c:extLst>
        </c:ser>
        <c:ser>
          <c:idx val="6"/>
          <c:order val="6"/>
          <c:tx>
            <c:strRef>
              <c:f>Sheet1!$H$1</c:f>
              <c:strCache>
                <c:ptCount val="1"/>
                <c:pt idx="0">
                  <c:v>2014</c:v>
                </c:pt>
              </c:strCache>
            </c:strRef>
          </c:tx>
          <c:spPr>
            <a:solidFill>
              <a:schemeClr val="accent1">
                <a:lumMod val="60000"/>
              </a:schemeClr>
            </a:solidFill>
            <a:ln>
              <a:noFill/>
            </a:ln>
            <a:effectLst/>
          </c:spPr>
          <c:invertIfNegative val="0"/>
          <c:cat>
            <c:strRef>
              <c:f>Sheet1!$A$2:$A$7</c:f>
              <c:strCache>
                <c:ptCount val="6"/>
                <c:pt idx="0">
                  <c:v> Utah</c:v>
                </c:pt>
                <c:pt idx="1">
                  <c:v> Texas</c:v>
                </c:pt>
                <c:pt idx="2">
                  <c:v>Total United States</c:v>
                </c:pt>
                <c:pt idx="3">
                  <c:v> New York</c:v>
                </c:pt>
                <c:pt idx="4">
                  <c:v> California</c:v>
                </c:pt>
                <c:pt idx="5">
                  <c:v> Massachusetts</c:v>
                </c:pt>
              </c:strCache>
            </c:strRef>
          </c:cat>
          <c:val>
            <c:numRef>
              <c:f>Sheet1!$H$2:$H$7</c:f>
              <c:numCache>
                <c:formatCode>General</c:formatCode>
                <c:ptCount val="6"/>
                <c:pt idx="0">
                  <c:v>2.33</c:v>
                </c:pt>
                <c:pt idx="1">
                  <c:v>2.09</c:v>
                </c:pt>
                <c:pt idx="2">
                  <c:v>1.86</c:v>
                </c:pt>
                <c:pt idx="3">
                  <c:v>1.73</c:v>
                </c:pt>
                <c:pt idx="4">
                  <c:v>1.84</c:v>
                </c:pt>
                <c:pt idx="5">
                  <c:v>1.58</c:v>
                </c:pt>
              </c:numCache>
            </c:numRef>
          </c:val>
          <c:extLst>
            <c:ext xmlns:c16="http://schemas.microsoft.com/office/drawing/2014/chart" uri="{C3380CC4-5D6E-409C-BE32-E72D297353CC}">
              <c16:uniqueId val="{0000000E-C07D-40CC-B0A9-4B3E3C4148C4}"/>
            </c:ext>
          </c:extLst>
        </c:ser>
        <c:ser>
          <c:idx val="7"/>
          <c:order val="7"/>
          <c:tx>
            <c:strRef>
              <c:f>Sheet1!$I$1</c:f>
              <c:strCache>
                <c:ptCount val="1"/>
                <c:pt idx="0">
                  <c:v>2015</c:v>
                </c:pt>
              </c:strCache>
            </c:strRef>
          </c:tx>
          <c:spPr>
            <a:solidFill>
              <a:schemeClr val="accent2">
                <a:lumMod val="60000"/>
              </a:schemeClr>
            </a:solidFill>
            <a:ln>
              <a:noFill/>
            </a:ln>
            <a:effectLst/>
          </c:spPr>
          <c:invertIfNegative val="0"/>
          <c:cat>
            <c:strRef>
              <c:f>Sheet1!$A$2:$A$7</c:f>
              <c:strCache>
                <c:ptCount val="6"/>
                <c:pt idx="0">
                  <c:v> Utah</c:v>
                </c:pt>
                <c:pt idx="1">
                  <c:v> Texas</c:v>
                </c:pt>
                <c:pt idx="2">
                  <c:v>Total United States</c:v>
                </c:pt>
                <c:pt idx="3">
                  <c:v> New York</c:v>
                </c:pt>
                <c:pt idx="4">
                  <c:v> California</c:v>
                </c:pt>
                <c:pt idx="5">
                  <c:v> Massachusetts</c:v>
                </c:pt>
              </c:strCache>
            </c:strRef>
          </c:cat>
          <c:val>
            <c:numRef>
              <c:f>Sheet1!$I$2:$I$7</c:f>
              <c:numCache>
                <c:formatCode>General</c:formatCode>
                <c:ptCount val="6"/>
                <c:pt idx="0">
                  <c:v>2.29</c:v>
                </c:pt>
                <c:pt idx="1">
                  <c:v>2.0699999999999998</c:v>
                </c:pt>
                <c:pt idx="2">
                  <c:v>1.84</c:v>
                </c:pt>
                <c:pt idx="3">
                  <c:v>1.71</c:v>
                </c:pt>
                <c:pt idx="4">
                  <c:v>1.79</c:v>
                </c:pt>
                <c:pt idx="5">
                  <c:v>1.55</c:v>
                </c:pt>
              </c:numCache>
            </c:numRef>
          </c:val>
          <c:extLst>
            <c:ext xmlns:c16="http://schemas.microsoft.com/office/drawing/2014/chart" uri="{C3380CC4-5D6E-409C-BE32-E72D297353CC}">
              <c16:uniqueId val="{0000000F-C07D-40CC-B0A9-4B3E3C4148C4}"/>
            </c:ext>
          </c:extLst>
        </c:ser>
        <c:ser>
          <c:idx val="8"/>
          <c:order val="8"/>
          <c:tx>
            <c:strRef>
              <c:f>Sheet1!$J$1</c:f>
              <c:strCache>
                <c:ptCount val="1"/>
                <c:pt idx="0">
                  <c:v>2016</c:v>
                </c:pt>
              </c:strCache>
            </c:strRef>
          </c:tx>
          <c:spPr>
            <a:solidFill>
              <a:schemeClr val="accent3">
                <a:lumMod val="60000"/>
              </a:schemeClr>
            </a:solidFill>
            <a:ln>
              <a:noFill/>
            </a:ln>
            <a:effectLst/>
          </c:spPr>
          <c:invertIfNegative val="0"/>
          <c:cat>
            <c:strRef>
              <c:f>Sheet1!$A$2:$A$7</c:f>
              <c:strCache>
                <c:ptCount val="6"/>
                <c:pt idx="0">
                  <c:v> Utah</c:v>
                </c:pt>
                <c:pt idx="1">
                  <c:v> Texas</c:v>
                </c:pt>
                <c:pt idx="2">
                  <c:v>Total United States</c:v>
                </c:pt>
                <c:pt idx="3">
                  <c:v> New York</c:v>
                </c:pt>
                <c:pt idx="4">
                  <c:v> California</c:v>
                </c:pt>
                <c:pt idx="5">
                  <c:v> Massachusetts</c:v>
                </c:pt>
              </c:strCache>
            </c:strRef>
          </c:cat>
          <c:val>
            <c:numRef>
              <c:f>Sheet1!$J$2:$J$7</c:f>
              <c:numCache>
                <c:formatCode>General</c:formatCode>
                <c:ptCount val="6"/>
                <c:pt idx="0">
                  <c:v>2.2400000000000002</c:v>
                </c:pt>
                <c:pt idx="1">
                  <c:v>2.02</c:v>
                </c:pt>
                <c:pt idx="2">
                  <c:v>1.82</c:v>
                </c:pt>
                <c:pt idx="3">
                  <c:v>1.69</c:v>
                </c:pt>
                <c:pt idx="4">
                  <c:v>1.77</c:v>
                </c:pt>
                <c:pt idx="5">
                  <c:v>1.54</c:v>
                </c:pt>
              </c:numCache>
            </c:numRef>
          </c:val>
          <c:extLst>
            <c:ext xmlns:c16="http://schemas.microsoft.com/office/drawing/2014/chart" uri="{C3380CC4-5D6E-409C-BE32-E72D297353CC}">
              <c16:uniqueId val="{00000010-C07D-40CC-B0A9-4B3E3C4148C4}"/>
            </c:ext>
          </c:extLst>
        </c:ser>
        <c:ser>
          <c:idx val="9"/>
          <c:order val="9"/>
          <c:tx>
            <c:strRef>
              <c:f>Sheet1!$K$1</c:f>
              <c:strCache>
                <c:ptCount val="1"/>
                <c:pt idx="0">
                  <c:v>2017</c:v>
                </c:pt>
              </c:strCache>
            </c:strRef>
          </c:tx>
          <c:spPr>
            <a:solidFill>
              <a:schemeClr val="accent4">
                <a:lumMod val="60000"/>
              </a:schemeClr>
            </a:solidFill>
            <a:ln>
              <a:noFill/>
            </a:ln>
            <a:effectLst/>
          </c:spPr>
          <c:invertIfNegative val="0"/>
          <c:cat>
            <c:strRef>
              <c:f>Sheet1!$A$2:$A$7</c:f>
              <c:strCache>
                <c:ptCount val="6"/>
                <c:pt idx="0">
                  <c:v> Utah</c:v>
                </c:pt>
                <c:pt idx="1">
                  <c:v> Texas</c:v>
                </c:pt>
                <c:pt idx="2">
                  <c:v>Total United States</c:v>
                </c:pt>
                <c:pt idx="3">
                  <c:v> New York</c:v>
                </c:pt>
                <c:pt idx="4">
                  <c:v> California</c:v>
                </c:pt>
                <c:pt idx="5">
                  <c:v> Massachusetts</c:v>
                </c:pt>
              </c:strCache>
            </c:strRef>
          </c:cat>
          <c:val>
            <c:numRef>
              <c:f>Sheet1!$K$2:$K$7</c:f>
              <c:numCache>
                <c:formatCode>General</c:formatCode>
                <c:ptCount val="6"/>
                <c:pt idx="0">
                  <c:v>2.12</c:v>
                </c:pt>
                <c:pt idx="1">
                  <c:v>1.92</c:v>
                </c:pt>
                <c:pt idx="2">
                  <c:v>1.77</c:v>
                </c:pt>
                <c:pt idx="3">
                  <c:v>1.65</c:v>
                </c:pt>
                <c:pt idx="4">
                  <c:v>1.69</c:v>
                </c:pt>
                <c:pt idx="5">
                  <c:v>1.51</c:v>
                </c:pt>
              </c:numCache>
            </c:numRef>
          </c:val>
          <c:extLst>
            <c:ext xmlns:c16="http://schemas.microsoft.com/office/drawing/2014/chart" uri="{C3380CC4-5D6E-409C-BE32-E72D297353CC}">
              <c16:uniqueId val="{00000011-C07D-40CC-B0A9-4B3E3C4148C4}"/>
            </c:ext>
          </c:extLst>
        </c:ser>
        <c:ser>
          <c:idx val="10"/>
          <c:order val="10"/>
          <c:tx>
            <c:strRef>
              <c:f>Sheet1!$L$1</c:f>
              <c:strCache>
                <c:ptCount val="1"/>
                <c:pt idx="0">
                  <c:v>2018</c:v>
                </c:pt>
              </c:strCache>
            </c:strRef>
          </c:tx>
          <c:spPr>
            <a:solidFill>
              <a:schemeClr val="accent5">
                <a:lumMod val="60000"/>
              </a:schemeClr>
            </a:solidFill>
            <a:ln>
              <a:noFill/>
            </a:ln>
            <a:effectLst/>
          </c:spPr>
          <c:invertIfNegative val="0"/>
          <c:dLbls>
            <c:dLbl>
              <c:idx val="0"/>
              <c:layout>
                <c:manualLayout>
                  <c:x val="1.4492731677771048E-2"/>
                  <c:y val="1.15384951881014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90D-4282-818D-7DA5F36D685C}"/>
                </c:ext>
              </c:extLst>
            </c:dLbl>
            <c:dLbl>
              <c:idx val="1"/>
              <c:layout>
                <c:manualLayout>
                  <c:x val="6.4412238325281803E-3"/>
                  <c:y val="-3.07692307692307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90D-4282-818D-7DA5F36D685C}"/>
                </c:ext>
              </c:extLst>
            </c:dLbl>
            <c:dLbl>
              <c:idx val="2"/>
              <c:layout>
                <c:manualLayout>
                  <c:x val="-1.6103059581321041E-3"/>
                  <c:y val="-3.33333333333333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90D-4282-818D-7DA5F36D685C}"/>
                </c:ext>
              </c:extLst>
            </c:dLbl>
            <c:dLbl>
              <c:idx val="4"/>
              <c:layout>
                <c:manualLayout>
                  <c:x val="0"/>
                  <c:y val="-2.5641025641025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90D-4282-818D-7DA5F36D685C}"/>
                </c:ext>
              </c:extLst>
            </c:dLbl>
            <c:dLbl>
              <c:idx val="5"/>
              <c:layout>
                <c:manualLayout>
                  <c:x val="1.1272141706924315E-2"/>
                  <c:y val="-1.79487179487180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90D-4282-818D-7DA5F36D685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 Utah</c:v>
                </c:pt>
                <c:pt idx="1">
                  <c:v> Texas</c:v>
                </c:pt>
                <c:pt idx="2">
                  <c:v>Total United States</c:v>
                </c:pt>
                <c:pt idx="3">
                  <c:v> New York</c:v>
                </c:pt>
                <c:pt idx="4">
                  <c:v> California</c:v>
                </c:pt>
                <c:pt idx="5">
                  <c:v> Massachusetts</c:v>
                </c:pt>
              </c:strCache>
            </c:strRef>
          </c:cat>
          <c:val>
            <c:numRef>
              <c:f>Sheet1!$L$2:$L$7</c:f>
              <c:numCache>
                <c:formatCode>General</c:formatCode>
                <c:ptCount val="6"/>
                <c:pt idx="0">
                  <c:v>2.0299999999999998</c:v>
                </c:pt>
                <c:pt idx="1">
                  <c:v>1.87</c:v>
                </c:pt>
                <c:pt idx="2">
                  <c:v>1.73</c:v>
                </c:pt>
                <c:pt idx="3">
                  <c:v>1.67</c:v>
                </c:pt>
                <c:pt idx="4">
                  <c:v>1.63</c:v>
                </c:pt>
                <c:pt idx="5">
                  <c:v>1.45</c:v>
                </c:pt>
              </c:numCache>
            </c:numRef>
          </c:val>
          <c:extLst>
            <c:ext xmlns:c16="http://schemas.microsoft.com/office/drawing/2014/chart" uri="{C3380CC4-5D6E-409C-BE32-E72D297353CC}">
              <c16:uniqueId val="{00000012-C07D-40CC-B0A9-4B3E3C4148C4}"/>
            </c:ext>
          </c:extLst>
        </c:ser>
        <c:dLbls>
          <c:showLegendKey val="0"/>
          <c:showVal val="0"/>
          <c:showCatName val="0"/>
          <c:showSerName val="0"/>
          <c:showPercent val="0"/>
          <c:showBubbleSize val="0"/>
        </c:dLbls>
        <c:gapWidth val="219"/>
        <c:axId val="553326520"/>
        <c:axId val="553331112"/>
      </c:barChart>
      <c:catAx>
        <c:axId val="553326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3331112"/>
        <c:crosses val="autoZero"/>
        <c:auto val="1"/>
        <c:lblAlgn val="ctr"/>
        <c:lblOffset val="100"/>
        <c:noMultiLvlLbl val="0"/>
      </c:catAx>
      <c:valAx>
        <c:axId val="553331112"/>
        <c:scaling>
          <c:orientation val="minMax"/>
          <c:min val="1.2"/>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3326520"/>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404447754841456"/>
          <c:y val="8.180798052417361E-2"/>
          <c:w val="0.84348561159584778"/>
          <c:h val="0.8324997147095744"/>
        </c:manualLayout>
      </c:layout>
      <c:barChart>
        <c:barDir val="bar"/>
        <c:grouping val="stacked"/>
        <c:varyColors val="0"/>
        <c:ser>
          <c:idx val="0"/>
          <c:order val="0"/>
          <c:tx>
            <c:strRef>
              <c:f>Sheet1!$B$1</c:f>
              <c:strCache>
                <c:ptCount val="1"/>
                <c:pt idx="0">
                  <c:v>Male</c:v>
                </c:pt>
              </c:strCache>
            </c:strRef>
          </c:tx>
          <c:spPr>
            <a:solidFill>
              <a:schemeClr val="accent1">
                <a:lumMod val="50000"/>
              </a:schemeClr>
            </a:solidFill>
            <a:ln>
              <a:solidFill>
                <a:schemeClr val="accent1"/>
              </a:solidFill>
            </a:ln>
          </c:spPr>
          <c:invertIfNegative val="0"/>
          <c:cat>
            <c:strRef>
              <c:f>Sheet1!$A$2:$A$97</c:f>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f>Sheet1!$B$2:$B$97</c:f>
              <c:numCache>
                <c:formatCode>#,##0.00;[Red]#,##0.00</c:formatCode>
                <c:ptCount val="96"/>
                <c:pt idx="0">
                  <c:v>-6.5240651348295762E-3</c:v>
                </c:pt>
                <c:pt idx="1">
                  <c:v>-6.5777565990281619E-3</c:v>
                </c:pt>
                <c:pt idx="2">
                  <c:v>-6.7764477295862973E-3</c:v>
                </c:pt>
                <c:pt idx="3">
                  <c:v>-6.8164547854939368E-3</c:v>
                </c:pt>
                <c:pt idx="4">
                  <c:v>-6.7290041289600755E-3</c:v>
                </c:pt>
                <c:pt idx="5">
                  <c:v>-6.7113326185138265E-3</c:v>
                </c:pt>
                <c:pt idx="6">
                  <c:v>-6.7217781135998148E-3</c:v>
                </c:pt>
                <c:pt idx="7">
                  <c:v>-6.6626906200017702E-3</c:v>
                </c:pt>
                <c:pt idx="8">
                  <c:v>-6.6898229959197015E-3</c:v>
                </c:pt>
                <c:pt idx="9">
                  <c:v>-6.8655113648962273E-3</c:v>
                </c:pt>
                <c:pt idx="10">
                  <c:v>-6.9183056501370393E-3</c:v>
                </c:pt>
                <c:pt idx="11">
                  <c:v>-6.8122895431123607E-3</c:v>
                </c:pt>
                <c:pt idx="12">
                  <c:v>-6.8021873728260976E-3</c:v>
                </c:pt>
                <c:pt idx="13">
                  <c:v>-6.817633749900541E-3</c:v>
                </c:pt>
                <c:pt idx="14">
                  <c:v>-6.9168384224551939E-3</c:v>
                </c:pt>
                <c:pt idx="15">
                  <c:v>-7.0511853032836384E-3</c:v>
                </c:pt>
                <c:pt idx="16">
                  <c:v>-7.1775417852354521E-3</c:v>
                </c:pt>
                <c:pt idx="17">
                  <c:v>-7.3301561365398584E-3</c:v>
                </c:pt>
                <c:pt idx="18">
                  <c:v>-7.4672269433736721E-3</c:v>
                </c:pt>
                <c:pt idx="19">
                  <c:v>-7.5854829033998863E-3</c:v>
                </c:pt>
                <c:pt idx="20">
                  <c:v>-7.4764448903549821E-3</c:v>
                </c:pt>
                <c:pt idx="21">
                  <c:v>-7.2007453594357691E-3</c:v>
                </c:pt>
                <c:pt idx="22">
                  <c:v>-7.0536954610174807E-3</c:v>
                </c:pt>
                <c:pt idx="23">
                  <c:v>-6.9338621502604515E-3</c:v>
                </c:pt>
                <c:pt idx="24">
                  <c:v>-7.0092122270605899E-3</c:v>
                </c:pt>
                <c:pt idx="25">
                  <c:v>-7.000289021180931E-3</c:v>
                </c:pt>
                <c:pt idx="26">
                  <c:v>-6.7922860151585418E-3</c:v>
                </c:pt>
                <c:pt idx="27">
                  <c:v>-6.9333827911061182E-3</c:v>
                </c:pt>
                <c:pt idx="28">
                  <c:v>-6.8619777105896184E-3</c:v>
                </c:pt>
                <c:pt idx="29">
                  <c:v>-6.8598205943951164E-3</c:v>
                </c:pt>
                <c:pt idx="30">
                  <c:v>-6.998650131099223E-3</c:v>
                </c:pt>
                <c:pt idx="31">
                  <c:v>-6.4394614830028734E-3</c:v>
                </c:pt>
                <c:pt idx="32">
                  <c:v>-6.4599346533714113E-3</c:v>
                </c:pt>
                <c:pt idx="33">
                  <c:v>-6.2733311468941783E-3</c:v>
                </c:pt>
                <c:pt idx="34">
                  <c:v>-6.2064184389929548E-3</c:v>
                </c:pt>
                <c:pt idx="35">
                  <c:v>-6.4160149903121841E-3</c:v>
                </c:pt>
                <c:pt idx="36">
                  <c:v>-6.1234731107271904E-3</c:v>
                </c:pt>
                <c:pt idx="37">
                  <c:v>-6.326847709779696E-3</c:v>
                </c:pt>
                <c:pt idx="38">
                  <c:v>-6.6388651744661003E-3</c:v>
                </c:pt>
                <c:pt idx="39">
                  <c:v>-7.0200366749915586E-3</c:v>
                </c:pt>
                <c:pt idx="40">
                  <c:v>-7.0972653214505729E-3</c:v>
                </c:pt>
                <c:pt idx="41">
                  <c:v>-6.6327047615502704E-3</c:v>
                </c:pt>
                <c:pt idx="42">
                  <c:v>-6.5706309899772547E-3</c:v>
                </c:pt>
                <c:pt idx="43">
                  <c:v>-6.59439489616203E-3</c:v>
                </c:pt>
                <c:pt idx="44">
                  <c:v>-6.7701933881875245E-3</c:v>
                </c:pt>
                <c:pt idx="45">
                  <c:v>-7.2469063504328277E-3</c:v>
                </c:pt>
                <c:pt idx="46">
                  <c:v>-7.225957059823161E-3</c:v>
                </c:pt>
                <c:pt idx="47">
                  <c:v>-7.2494910031703844E-3</c:v>
                </c:pt>
                <c:pt idx="48">
                  <c:v>-7.2478262017830362E-3</c:v>
                </c:pt>
                <c:pt idx="49">
                  <c:v>-7.3350728067849841E-3</c:v>
                </c:pt>
                <c:pt idx="50">
                  <c:v>-7.4506469466774933E-3</c:v>
                </c:pt>
                <c:pt idx="51">
                  <c:v>-7.0957009263725784E-3</c:v>
                </c:pt>
                <c:pt idx="52">
                  <c:v>-7.1490782159902826E-3</c:v>
                </c:pt>
                <c:pt idx="53">
                  <c:v>-6.9356597470892033E-3</c:v>
                </c:pt>
                <c:pt idx="54">
                  <c:v>-6.7808396958922209E-3</c:v>
                </c:pt>
                <c:pt idx="55">
                  <c:v>-6.7157990798234627E-3</c:v>
                </c:pt>
                <c:pt idx="56">
                  <c:v>-6.335770915659354E-3</c:v>
                </c:pt>
                <c:pt idx="57">
                  <c:v>-6.1712794696323677E-3</c:v>
                </c:pt>
                <c:pt idx="58">
                  <c:v>-5.9427838597622094E-3</c:v>
                </c:pt>
                <c:pt idx="59">
                  <c:v>-5.6806359416925406E-3</c:v>
                </c:pt>
                <c:pt idx="60">
                  <c:v>-5.6535456716462736E-3</c:v>
                </c:pt>
                <c:pt idx="61">
                  <c:v>-5.4383846674409264E-3</c:v>
                </c:pt>
                <c:pt idx="62">
                  <c:v>-5.5472607348255832E-3</c:v>
                </c:pt>
                <c:pt idx="63">
                  <c:v>-5.4165284811338718E-3</c:v>
                </c:pt>
                <c:pt idx="64">
                  <c:v>-4.1066018579999685E-3</c:v>
                </c:pt>
                <c:pt idx="65">
                  <c:v>-4.1241405730048156E-3</c:v>
                </c:pt>
                <c:pt idx="66">
                  <c:v>-4.043057619831902E-3</c:v>
                </c:pt>
                <c:pt idx="67">
                  <c:v>-4.0450981351510254E-3</c:v>
                </c:pt>
                <c:pt idx="68">
                  <c:v>-3.5216573720977954E-3</c:v>
                </c:pt>
                <c:pt idx="69">
                  <c:v>-3.2219380608506155E-3</c:v>
                </c:pt>
                <c:pt idx="70">
                  <c:v>-3.0627519546533497E-3</c:v>
                </c:pt>
                <c:pt idx="71">
                  <c:v>-2.9155012436163532E-3</c:v>
                </c:pt>
                <c:pt idx="72">
                  <c:v>-2.7651444148158021E-3</c:v>
                </c:pt>
                <c:pt idx="73">
                  <c:v>-2.5518198743976666E-3</c:v>
                </c:pt>
                <c:pt idx="74">
                  <c:v>-2.4506394647879899E-3</c:v>
                </c:pt>
                <c:pt idx="75">
                  <c:v>-2.3352823320802129E-3</c:v>
                </c:pt>
                <c:pt idx="76">
                  <c:v>-2.098180929824482E-3</c:v>
                </c:pt>
                <c:pt idx="77">
                  <c:v>-2.0466174316015541E-3</c:v>
                </c:pt>
                <c:pt idx="78">
                  <c:v>-1.9513091716324659E-3</c:v>
                </c:pt>
                <c:pt idx="79">
                  <c:v>-1.876088651360526E-3</c:v>
                </c:pt>
                <c:pt idx="80">
                  <c:v>-1.7605404227736565E-3</c:v>
                </c:pt>
                <c:pt idx="81">
                  <c:v>-1.6028409777374662E-3</c:v>
                </c:pt>
                <c:pt idx="82">
                  <c:v>-1.4995617523709767E-3</c:v>
                </c:pt>
                <c:pt idx="83">
                  <c:v>-1.3597961697506377E-3</c:v>
                </c:pt>
                <c:pt idx="84">
                  <c:v>-1.2085389230791087E-3</c:v>
                </c:pt>
                <c:pt idx="85">
                  <c:v>-5.7966149457356689E-3</c:v>
                </c:pt>
              </c:numCache>
            </c:numRef>
          </c:val>
          <c:extLst>
            <c:ext xmlns:c16="http://schemas.microsoft.com/office/drawing/2014/chart" uri="{C3380CC4-5D6E-409C-BE32-E72D297353CC}">
              <c16:uniqueId val="{00000000-AC00-43E5-9391-5CD523DA4AA1}"/>
            </c:ext>
          </c:extLst>
        </c:ser>
        <c:ser>
          <c:idx val="6"/>
          <c:order val="5"/>
          <c:tx>
            <c:strRef>
              <c:f>Sheet1!$C$1</c:f>
              <c:strCache>
                <c:ptCount val="1"/>
                <c:pt idx="0">
                  <c:v>Female</c:v>
                </c:pt>
              </c:strCache>
            </c:strRef>
          </c:tx>
          <c:spPr>
            <a:solidFill>
              <a:srgbClr val="F84260"/>
            </a:solidFill>
            <a:ln>
              <a:solidFill>
                <a:srgbClr val="FC8168"/>
              </a:solidFill>
            </a:ln>
          </c:spPr>
          <c:invertIfNegative val="0"/>
          <c:cat>
            <c:strRef>
              <c:f>Sheet1!$A$2:$A$97</c:f>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f>Sheet1!$C$2:$C$97</c:f>
              <c:numCache>
                <c:formatCode>_(* #,##0.00_);_(* \(#,##0.00\);_(* "-"??_);_(@_)</c:formatCode>
                <c:ptCount val="96"/>
                <c:pt idx="0">
                  <c:v>6.2507040992443429E-3</c:v>
                </c:pt>
                <c:pt idx="1">
                  <c:v>6.3068668542183111E-3</c:v>
                </c:pt>
                <c:pt idx="2">
                  <c:v>6.4931497082882537E-3</c:v>
                </c:pt>
                <c:pt idx="3">
                  <c:v>6.5247582622554373E-3</c:v>
                </c:pt>
                <c:pt idx="4">
                  <c:v>6.4312508380283051E-3</c:v>
                </c:pt>
                <c:pt idx="5">
                  <c:v>6.4284783283248617E-3</c:v>
                </c:pt>
                <c:pt idx="6">
                  <c:v>6.4488770036896861E-3</c:v>
                </c:pt>
                <c:pt idx="7">
                  <c:v>6.392004926723832E-3</c:v>
                </c:pt>
                <c:pt idx="8">
                  <c:v>6.4163939431571637E-3</c:v>
                </c:pt>
                <c:pt idx="9">
                  <c:v>6.5706439456300744E-3</c:v>
                </c:pt>
                <c:pt idx="10">
                  <c:v>6.5961924929907809E-3</c:v>
                </c:pt>
                <c:pt idx="11">
                  <c:v>6.5139435310640828E-3</c:v>
                </c:pt>
                <c:pt idx="12">
                  <c:v>6.4975773026394309E-3</c:v>
                </c:pt>
                <c:pt idx="13">
                  <c:v>6.5202529339873404E-3</c:v>
                </c:pt>
                <c:pt idx="14">
                  <c:v>6.5764156889613094E-3</c:v>
                </c:pt>
                <c:pt idx="15">
                  <c:v>6.6909404209754119E-3</c:v>
                </c:pt>
                <c:pt idx="16">
                  <c:v>6.8020578162978993E-3</c:v>
                </c:pt>
                <c:pt idx="17">
                  <c:v>6.9058228786451322E-3</c:v>
                </c:pt>
                <c:pt idx="18">
                  <c:v>7.1106517497266635E-3</c:v>
                </c:pt>
                <c:pt idx="19">
                  <c:v>7.2656920470215835E-3</c:v>
                </c:pt>
                <c:pt idx="20">
                  <c:v>7.1606217026527518E-3</c:v>
                </c:pt>
                <c:pt idx="21">
                  <c:v>6.9024349754327466E-3</c:v>
                </c:pt>
                <c:pt idx="22">
                  <c:v>6.7591098272001583E-3</c:v>
                </c:pt>
                <c:pt idx="23">
                  <c:v>6.6649449035924204E-3</c:v>
                </c:pt>
                <c:pt idx="24">
                  <c:v>6.7541057062984987E-3</c:v>
                </c:pt>
                <c:pt idx="25">
                  <c:v>6.8050926779709446E-3</c:v>
                </c:pt>
                <c:pt idx="26">
                  <c:v>6.6566694803537529E-3</c:v>
                </c:pt>
                <c:pt idx="27">
                  <c:v>6.8283351191297213E-3</c:v>
                </c:pt>
                <c:pt idx="28">
                  <c:v>6.7908479376955402E-3</c:v>
                </c:pt>
                <c:pt idx="29">
                  <c:v>6.8183560275452467E-3</c:v>
                </c:pt>
                <c:pt idx="30">
                  <c:v>6.8822565461658589E-3</c:v>
                </c:pt>
                <c:pt idx="31">
                  <c:v>6.4197300237582708E-3</c:v>
                </c:pt>
                <c:pt idx="32">
                  <c:v>6.4531167410749758E-3</c:v>
                </c:pt>
                <c:pt idx="33">
                  <c:v>6.294137925322827E-3</c:v>
                </c:pt>
                <c:pt idx="34">
                  <c:v>6.2284689600923078E-3</c:v>
                </c:pt>
                <c:pt idx="35">
                  <c:v>6.3985313368318218E-3</c:v>
                </c:pt>
                <c:pt idx="36">
                  <c:v>6.1911566799711937E-3</c:v>
                </c:pt>
                <c:pt idx="37">
                  <c:v>6.4164781549004932E-3</c:v>
                </c:pt>
                <c:pt idx="38">
                  <c:v>6.7115463867853534E-3</c:v>
                </c:pt>
                <c:pt idx="39">
                  <c:v>7.1171587263554239E-3</c:v>
                </c:pt>
                <c:pt idx="40">
                  <c:v>7.0997787180976197E-3</c:v>
                </c:pt>
                <c:pt idx="41">
                  <c:v>6.6953744931529989E-3</c:v>
                </c:pt>
                <c:pt idx="42">
                  <c:v>6.6315160804040511E-3</c:v>
                </c:pt>
                <c:pt idx="43">
                  <c:v>6.7016838960762565E-3</c:v>
                </c:pt>
                <c:pt idx="44">
                  <c:v>6.870476618839428E-3</c:v>
                </c:pt>
                <c:pt idx="45">
                  <c:v>7.3569257541788342E-3</c:v>
                </c:pt>
                <c:pt idx="46">
                  <c:v>7.4131565263301068E-3</c:v>
                </c:pt>
                <c:pt idx="47">
                  <c:v>7.4398386933125496E-3</c:v>
                </c:pt>
                <c:pt idx="48">
                  <c:v>7.4529400972266034E-3</c:v>
                </c:pt>
                <c:pt idx="49">
                  <c:v>7.5830407628433485E-3</c:v>
                </c:pt>
                <c:pt idx="50">
                  <c:v>7.6436440678213135E-3</c:v>
                </c:pt>
                <c:pt idx="51">
                  <c:v>7.3648513747913659E-3</c:v>
                </c:pt>
                <c:pt idx="52">
                  <c:v>7.4287713268912084E-3</c:v>
                </c:pt>
                <c:pt idx="53">
                  <c:v>7.2519266659005124E-3</c:v>
                </c:pt>
                <c:pt idx="54">
                  <c:v>7.1205725408734488E-3</c:v>
                </c:pt>
                <c:pt idx="55">
                  <c:v>7.06483408352933E-3</c:v>
                </c:pt>
                <c:pt idx="56">
                  <c:v>6.7413832552294245E-3</c:v>
                </c:pt>
                <c:pt idx="57">
                  <c:v>6.5783331255786443E-3</c:v>
                </c:pt>
                <c:pt idx="58">
                  <c:v>6.3486585513018818E-3</c:v>
                </c:pt>
                <c:pt idx="59">
                  <c:v>6.1131183052109406E-3</c:v>
                </c:pt>
                <c:pt idx="60">
                  <c:v>6.0749833411357671E-3</c:v>
                </c:pt>
                <c:pt idx="61">
                  <c:v>5.8738306365418635E-3</c:v>
                </c:pt>
                <c:pt idx="62">
                  <c:v>5.9935764966423579E-3</c:v>
                </c:pt>
                <c:pt idx="63">
                  <c:v>5.8674694110073264E-3</c:v>
                </c:pt>
                <c:pt idx="64">
                  <c:v>4.4996148252027532E-3</c:v>
                </c:pt>
                <c:pt idx="65">
                  <c:v>4.5586116292310594E-3</c:v>
                </c:pt>
                <c:pt idx="66">
                  <c:v>4.5048910148136291E-3</c:v>
                </c:pt>
                <c:pt idx="67">
                  <c:v>4.5359651481019945E-3</c:v>
                </c:pt>
                <c:pt idx="68">
                  <c:v>4.0045145526929043E-3</c:v>
                </c:pt>
                <c:pt idx="69">
                  <c:v>3.7168634320473969E-3</c:v>
                </c:pt>
                <c:pt idx="70">
                  <c:v>3.5547396315732342E-3</c:v>
                </c:pt>
                <c:pt idx="71">
                  <c:v>3.3981867618115991E-3</c:v>
                </c:pt>
                <c:pt idx="72">
                  <c:v>3.273080500356899E-3</c:v>
                </c:pt>
                <c:pt idx="73">
                  <c:v>3.0740428060858326E-3</c:v>
                </c:pt>
                <c:pt idx="74">
                  <c:v>3.0052677230917586E-3</c:v>
                </c:pt>
                <c:pt idx="75">
                  <c:v>2.9120064562682037E-3</c:v>
                </c:pt>
                <c:pt idx="76">
                  <c:v>2.6664871185927874E-3</c:v>
                </c:pt>
                <c:pt idx="77">
                  <c:v>2.6670701229696801E-3</c:v>
                </c:pt>
                <c:pt idx="78">
                  <c:v>2.5835677016326631E-3</c:v>
                </c:pt>
                <c:pt idx="79">
                  <c:v>2.5650929407115839E-3</c:v>
                </c:pt>
                <c:pt idx="80">
                  <c:v>2.4776131339588783E-3</c:v>
                </c:pt>
                <c:pt idx="81">
                  <c:v>2.325523486593675E-3</c:v>
                </c:pt>
                <c:pt idx="82">
                  <c:v>2.2621800610443154E-3</c:v>
                </c:pt>
                <c:pt idx="83">
                  <c:v>2.1214168931568494E-3</c:v>
                </c:pt>
                <c:pt idx="84">
                  <c:v>1.984125840225098E-3</c:v>
                </c:pt>
                <c:pt idx="85">
                  <c:v>1.1996137738515269E-2</c:v>
                </c:pt>
              </c:numCache>
            </c:numRef>
          </c:val>
          <c:extLst>
            <c:ext xmlns:c16="http://schemas.microsoft.com/office/drawing/2014/chart" uri="{C3380CC4-5D6E-409C-BE32-E72D297353CC}">
              <c16:uniqueId val="{00000005-AC00-43E5-9391-5CD523DA4AA1}"/>
            </c:ext>
          </c:extLst>
        </c:ser>
        <c:dLbls>
          <c:showLegendKey val="0"/>
          <c:showVal val="0"/>
          <c:showCatName val="0"/>
          <c:showSerName val="0"/>
          <c:showPercent val="0"/>
          <c:showBubbleSize val="0"/>
        </c:dLbls>
        <c:gapWidth val="0"/>
        <c:overlap val="100"/>
        <c:axId val="220211632"/>
        <c:axId val="220206536"/>
        <c:extLst>
          <c:ext xmlns:c15="http://schemas.microsoft.com/office/drawing/2012/chart" uri="{02D57815-91ED-43cb-92C2-25804820EDAC}">
            <c15:filteredBarSeries>
              <c15:ser>
                <c:idx val="4"/>
                <c:order val="1"/>
                <c:tx>
                  <c:strRef>
                    <c:extLst>
                      <c:ext uri="{02D57815-91ED-43cb-92C2-25804820EDAC}">
                        <c15:formulaRef>
                          <c15:sqref>Sheet1!#REF!</c15:sqref>
                        </c15:formulaRef>
                      </c:ext>
                    </c:extLst>
                    <c:strCache>
                      <c:ptCount val="1"/>
                      <c:pt idx="0">
                        <c:v>#REF!</c:v>
                      </c:pt>
                    </c:strCache>
                  </c:strRef>
                </c:tx>
                <c:spPr>
                  <a:solidFill>
                    <a:schemeClr val="accent1">
                      <a:lumMod val="40000"/>
                      <a:lumOff val="60000"/>
                    </a:schemeClr>
                  </a:solidFill>
                  <a:ln>
                    <a:solidFill>
                      <a:schemeClr val="accent1"/>
                    </a:solidFill>
                  </a:ln>
                </c:spPr>
                <c:invertIfNegative val="0"/>
                <c:cat>
                  <c:strRef>
                    <c:extLst>
                      <c:ext uri="{02D57815-91ED-43cb-92C2-25804820EDAC}">
                        <c15:formulaRef>
                          <c15:sqref>Sheet1!$A$2:$A$97</c15:sqref>
                        </c15:formulaRef>
                      </c:ext>
                    </c:extLst>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extLst>
                      <c:ext uri="{02D57815-91ED-43cb-92C2-25804820EDAC}">
                        <c15:formulaRef>
                          <c15:sqref>Sheet1!#REF!</c15:sqref>
                        </c15:formulaRef>
                      </c:ext>
                    </c:extLst>
                    <c:numCache>
                      <c:formatCode>General</c:formatCode>
                      <c:ptCount val="1"/>
                      <c:pt idx="0">
                        <c:v>1</c:v>
                      </c:pt>
                    </c:numCache>
                  </c:numRef>
                </c:val>
                <c:extLst>
                  <c:ext xmlns:c16="http://schemas.microsoft.com/office/drawing/2014/chart" uri="{C3380CC4-5D6E-409C-BE32-E72D297353CC}">
                    <c16:uniqueId val="{00000002-AC00-43E5-9391-5CD523DA4AA1}"/>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Sheet1!#REF!</c15:sqref>
                        </c15:formulaRef>
                      </c:ext>
                    </c:extLst>
                    <c:strCache>
                      <c:ptCount val="1"/>
                      <c:pt idx="0">
                        <c:v>#REF!</c:v>
                      </c:pt>
                    </c:strCache>
                  </c:strRef>
                </c:tx>
                <c:spPr>
                  <a:solidFill>
                    <a:schemeClr val="accent1">
                      <a:lumMod val="60000"/>
                      <a:lumOff val="40000"/>
                    </a:schemeClr>
                  </a:solidFill>
                  <a:ln>
                    <a:solidFill>
                      <a:schemeClr val="accent1"/>
                    </a:solidFill>
                  </a:ln>
                </c:spPr>
                <c:invertIfNegative val="0"/>
                <c:cat>
                  <c:strRef>
                    <c:extLst xmlns:c15="http://schemas.microsoft.com/office/drawing/2012/chart">
                      <c:ext xmlns:c15="http://schemas.microsoft.com/office/drawing/2012/chart" uri="{02D57815-91ED-43cb-92C2-25804820EDAC}">
                        <c15:formulaRef>
                          <c15:sqref>Sheet1!$A$2:$A$97</c15:sqref>
                        </c15:formulaRef>
                      </c:ext>
                    </c:extLst>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1-AC00-43E5-9391-5CD523DA4AA1}"/>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Sheet1!#REF!</c15:sqref>
                        </c15:formulaRef>
                      </c:ext>
                    </c:extLst>
                    <c:strCache>
                      <c:ptCount val="1"/>
                      <c:pt idx="0">
                        <c:v>#REF!</c:v>
                      </c:pt>
                    </c:strCache>
                  </c:strRef>
                </c:tx>
                <c:spPr>
                  <a:solidFill>
                    <a:schemeClr val="accent1">
                      <a:lumMod val="75000"/>
                    </a:schemeClr>
                  </a:solidFill>
                  <a:ln>
                    <a:solidFill>
                      <a:schemeClr val="accent1"/>
                    </a:solidFill>
                  </a:ln>
                </c:spPr>
                <c:invertIfNegative val="0"/>
                <c:cat>
                  <c:strRef>
                    <c:extLst xmlns:c15="http://schemas.microsoft.com/office/drawing/2012/chart">
                      <c:ext xmlns:c15="http://schemas.microsoft.com/office/drawing/2012/chart" uri="{02D57815-91ED-43cb-92C2-25804820EDAC}">
                        <c15:formulaRef>
                          <c15:sqref>Sheet1!$A$2:$A$97</c15:sqref>
                        </c15:formulaRef>
                      </c:ext>
                    </c:extLst>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3-AC00-43E5-9391-5CD523DA4AA1}"/>
                  </c:ext>
                </c:extLst>
              </c15:ser>
            </c15:filteredBarSeries>
            <c15:filteredBarSeries>
              <c15:ser>
                <c:idx val="5"/>
                <c:order val="4"/>
                <c:tx>
                  <c:strRef>
                    <c:extLst xmlns:c15="http://schemas.microsoft.com/office/drawing/2012/chart">
                      <c:ext xmlns:c15="http://schemas.microsoft.com/office/drawing/2012/chart" uri="{02D57815-91ED-43cb-92C2-25804820EDAC}">
                        <c15:formulaRef>
                          <c15:sqref>Sheet1!#REF!</c15:sqref>
                        </c15:formulaRef>
                      </c:ext>
                    </c:extLst>
                    <c:strCache>
                      <c:ptCount val="1"/>
                      <c:pt idx="0">
                        <c:v>#REF!</c:v>
                      </c:pt>
                    </c:strCache>
                  </c:strRef>
                </c:tx>
                <c:spPr>
                  <a:solidFill>
                    <a:schemeClr val="tx2">
                      <a:lumMod val="50000"/>
                    </a:schemeClr>
                  </a:solidFill>
                  <a:ln>
                    <a:solidFill>
                      <a:schemeClr val="tx2">
                        <a:lumMod val="75000"/>
                      </a:schemeClr>
                    </a:solidFill>
                  </a:ln>
                </c:spPr>
                <c:invertIfNegative val="0"/>
                <c:cat>
                  <c:strRef>
                    <c:extLst xmlns:c15="http://schemas.microsoft.com/office/drawing/2012/chart">
                      <c:ext xmlns:c15="http://schemas.microsoft.com/office/drawing/2012/chart" uri="{02D57815-91ED-43cb-92C2-25804820EDAC}">
                        <c15:formulaRef>
                          <c15:sqref>Sheet1!$A$2:$A$97</c15:sqref>
                        </c15:formulaRef>
                      </c:ext>
                    </c:extLst>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4-AC00-43E5-9391-5CD523DA4AA1}"/>
                  </c:ext>
                </c:extLst>
              </c15:ser>
            </c15:filteredBarSeries>
            <c15:filteredBarSeries>
              <c15:ser>
                <c:idx val="7"/>
                <c:order val="6"/>
                <c:tx>
                  <c:strRef>
                    <c:extLst xmlns:c15="http://schemas.microsoft.com/office/drawing/2012/chart">
                      <c:ext xmlns:c15="http://schemas.microsoft.com/office/drawing/2012/chart" uri="{02D57815-91ED-43cb-92C2-25804820EDAC}">
                        <c15:formulaRef>
                          <c15:sqref>Sheet1!#REF!</c15:sqref>
                        </c15:formulaRef>
                      </c:ext>
                    </c:extLst>
                    <c:strCache>
                      <c:ptCount val="1"/>
                      <c:pt idx="0">
                        <c:v>#REF!</c:v>
                      </c:pt>
                    </c:strCache>
                  </c:strRef>
                </c:tx>
                <c:spPr>
                  <a:solidFill>
                    <a:srgbClr val="FF7C80"/>
                  </a:solidFill>
                  <a:ln>
                    <a:solidFill>
                      <a:schemeClr val="bg1">
                        <a:lumMod val="85000"/>
                      </a:schemeClr>
                    </a:solidFill>
                  </a:ln>
                </c:spPr>
                <c:invertIfNegative val="0"/>
                <c:dPt>
                  <c:idx val="24"/>
                  <c:invertIfNegative val="0"/>
                  <c:bubble3D val="0"/>
                  <c:extLst xmlns:c15="http://schemas.microsoft.com/office/drawing/2012/chart">
                    <c:ext xmlns:c16="http://schemas.microsoft.com/office/drawing/2014/chart" uri="{C3380CC4-5D6E-409C-BE32-E72D297353CC}">
                      <c16:uniqueId val="{00000007-AC00-43E5-9391-5CD523DA4AA1}"/>
                    </c:ext>
                  </c:extLst>
                </c:dPt>
                <c:cat>
                  <c:strRef>
                    <c:extLst xmlns:c15="http://schemas.microsoft.com/office/drawing/2012/chart">
                      <c:ext xmlns:c15="http://schemas.microsoft.com/office/drawing/2012/chart" uri="{02D57815-91ED-43cb-92C2-25804820EDAC}">
                        <c15:formulaRef>
                          <c15:sqref>Sheet1!$A$2:$A$97</c15:sqref>
                        </c15:formulaRef>
                      </c:ext>
                    </c:extLst>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8-AC00-43E5-9391-5CD523DA4AA1}"/>
                  </c:ext>
                </c:extLst>
              </c15:ser>
            </c15:filteredBarSeries>
            <c15:filteredBarSeries>
              <c15:ser>
                <c:idx val="8"/>
                <c:order val="7"/>
                <c:tx>
                  <c:strRef>
                    <c:extLst xmlns:c15="http://schemas.microsoft.com/office/drawing/2012/chart">
                      <c:ext xmlns:c15="http://schemas.microsoft.com/office/drawing/2012/chart" uri="{02D57815-91ED-43cb-92C2-25804820EDAC}">
                        <c15:formulaRef>
                          <c15:sqref>Sheet1!#REF!</c15:sqref>
                        </c15:formulaRef>
                      </c:ext>
                    </c:extLst>
                    <c:strCache>
                      <c:ptCount val="1"/>
                      <c:pt idx="0">
                        <c:v>#REF!</c:v>
                      </c:pt>
                    </c:strCache>
                  </c:strRef>
                </c:tx>
                <c:spPr>
                  <a:solidFill>
                    <a:srgbClr val="F85A74"/>
                  </a:solidFill>
                  <a:ln>
                    <a:solidFill>
                      <a:srgbClr val="FC8168"/>
                    </a:solidFill>
                  </a:ln>
                </c:spPr>
                <c:invertIfNegative val="0"/>
                <c:cat>
                  <c:strRef>
                    <c:extLst xmlns:c15="http://schemas.microsoft.com/office/drawing/2012/chart">
                      <c:ext xmlns:c15="http://schemas.microsoft.com/office/drawing/2012/chart" uri="{02D57815-91ED-43cb-92C2-25804820EDAC}">
                        <c15:formulaRef>
                          <c15:sqref>Sheet1!$A$2:$A$97</c15:sqref>
                        </c15:formulaRef>
                      </c:ext>
                    </c:extLst>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6-AC00-43E5-9391-5CD523DA4AA1}"/>
                  </c:ext>
                </c:extLst>
              </c15:ser>
            </c15:filteredBarSeries>
            <c15:filteredBarSeries>
              <c15:ser>
                <c:idx val="1"/>
                <c:order val="8"/>
                <c:tx>
                  <c:strRef>
                    <c:extLst xmlns:c15="http://schemas.microsoft.com/office/drawing/2012/chart">
                      <c:ext xmlns:c15="http://schemas.microsoft.com/office/drawing/2012/chart" uri="{02D57815-91ED-43cb-92C2-25804820EDAC}">
                        <c15:formulaRef>
                          <c15:sqref>Sheet1!#REF!</c15:sqref>
                        </c15:formulaRef>
                      </c:ext>
                    </c:extLst>
                    <c:strCache>
                      <c:ptCount val="1"/>
                      <c:pt idx="0">
                        <c:v>#REF!</c:v>
                      </c:pt>
                    </c:strCache>
                  </c:strRef>
                </c:tx>
                <c:invertIfNegative val="0"/>
                <c:cat>
                  <c:strRef>
                    <c:extLst xmlns:c15="http://schemas.microsoft.com/office/drawing/2012/chart">
                      <c:ext xmlns:c15="http://schemas.microsoft.com/office/drawing/2012/chart" uri="{02D57815-91ED-43cb-92C2-25804820EDAC}">
                        <c15:formulaRef>
                          <c15:sqref>Sheet1!$A$2:$A$97</c15:sqref>
                        </c15:formulaRef>
                      </c:ext>
                    </c:extLst>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1-D240-4736-83F5-8F0169FFF79B}"/>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Sheet1!#REF!</c15:sqref>
                        </c15:formulaRef>
                      </c:ext>
                    </c:extLst>
                    <c:strCache>
                      <c:ptCount val="1"/>
                      <c:pt idx="0">
                        <c:v>#REF!</c:v>
                      </c:pt>
                    </c:strCache>
                  </c:strRef>
                </c:tx>
                <c:spPr>
                  <a:solidFill>
                    <a:schemeClr val="accent2">
                      <a:lumMod val="50000"/>
                    </a:schemeClr>
                  </a:solidFill>
                  <a:ln>
                    <a:solidFill>
                      <a:schemeClr val="tx2">
                        <a:lumMod val="75000"/>
                      </a:schemeClr>
                    </a:solidFill>
                  </a:ln>
                </c:spPr>
                <c:invertIfNegative val="0"/>
                <c:cat>
                  <c:strRef>
                    <c:extLst xmlns:c15="http://schemas.microsoft.com/office/drawing/2012/chart">
                      <c:ext xmlns:c15="http://schemas.microsoft.com/office/drawing/2012/chart" uri="{02D57815-91ED-43cb-92C2-25804820EDAC}">
                        <c15:formulaRef>
                          <c15:sqref>Sheet1!$A$2:$A$97</c15:sqref>
                        </c15:formulaRef>
                      </c:ext>
                    </c:extLst>
                    <c:strCache>
                      <c:ptCount val="86"/>
                      <c:pt idx="0">
                        <c:v>&lt;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plus</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2-D240-4736-83F5-8F0169FFF79B}"/>
                  </c:ext>
                </c:extLst>
              </c15:ser>
            </c15:filteredBarSeries>
          </c:ext>
        </c:extLst>
      </c:barChart>
      <c:catAx>
        <c:axId val="220211632"/>
        <c:scaling>
          <c:orientation val="minMax"/>
        </c:scaling>
        <c:delete val="0"/>
        <c:axPos val="l"/>
        <c:numFmt formatCode="General" sourceLinked="0"/>
        <c:majorTickMark val="out"/>
        <c:minorTickMark val="none"/>
        <c:tickLblPos val="low"/>
        <c:txPr>
          <a:bodyPr/>
          <a:lstStyle/>
          <a:p>
            <a:pPr>
              <a:defRPr sz="1050"/>
            </a:pPr>
            <a:endParaRPr lang="en-US"/>
          </a:p>
        </c:txPr>
        <c:crossAx val="220206536"/>
        <c:crosses val="autoZero"/>
        <c:auto val="1"/>
        <c:lblAlgn val="ctr"/>
        <c:lblOffset val="100"/>
        <c:tickLblSkip val="5"/>
        <c:noMultiLvlLbl val="0"/>
      </c:catAx>
      <c:valAx>
        <c:axId val="220206536"/>
        <c:scaling>
          <c:orientation val="minMax"/>
          <c:max val="1.0000000000000002E-2"/>
        </c:scaling>
        <c:delete val="0"/>
        <c:axPos val="b"/>
        <c:majorGridlines/>
        <c:numFmt formatCode="#,##0.00;[Red]#,##0.00" sourceLinked="1"/>
        <c:majorTickMark val="out"/>
        <c:minorTickMark val="none"/>
        <c:tickLblPos val="nextTo"/>
        <c:crossAx val="220211632"/>
        <c:crosses val="autoZero"/>
        <c:crossBetween val="between"/>
      </c:valAx>
    </c:plotArea>
    <c:legend>
      <c:legendPos val="t"/>
      <c:layout>
        <c:manualLayout>
          <c:xMode val="edge"/>
          <c:yMode val="edge"/>
          <c:x val="0.36173502793478618"/>
          <c:y val="1.6568862541063382E-2"/>
          <c:w val="0.40267102296860197"/>
          <c:h val="6.3290228198029652E-2"/>
        </c:manualLayout>
      </c:layout>
      <c:overlay val="0"/>
      <c:txPr>
        <a:bodyPr/>
        <a:lstStyle/>
        <a:p>
          <a:pPr>
            <a:defRPr sz="1400"/>
          </a:pPr>
          <a:endParaRPr lang="en-US"/>
        </a:p>
      </c:txPr>
    </c:legend>
    <c:plotVisOnly val="1"/>
    <c:dispBlanksAs val="gap"/>
    <c:showDLblsOverMax val="0"/>
  </c:chart>
  <c:txPr>
    <a:bodyPr/>
    <a:lstStyle/>
    <a:p>
      <a:pPr>
        <a:defRPr sz="1000">
          <a:solidFill>
            <a:schemeClr val="accent1">
              <a:lumMod val="75000"/>
            </a:schemeClr>
          </a:solidFill>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0.04547</cdr:x>
      <cdr:y>0.35821</cdr:y>
    </cdr:from>
    <cdr:to>
      <cdr:x>1</cdr:x>
      <cdr:y>0.35821</cdr:y>
    </cdr:to>
    <cdr:cxnSp macro="">
      <cdr:nvCxnSpPr>
        <cdr:cNvPr id="3" name="Straight Connector 2">
          <a:extLst xmlns:a="http://schemas.openxmlformats.org/drawingml/2006/main">
            <a:ext uri="{FF2B5EF4-FFF2-40B4-BE49-F238E27FC236}">
              <a16:creationId xmlns:a16="http://schemas.microsoft.com/office/drawing/2014/main" id="{21A48554-4768-4F91-8193-1278585F15CC}"/>
            </a:ext>
          </a:extLst>
        </cdr:cNvPr>
        <cdr:cNvCxnSpPr/>
      </cdr:nvCxnSpPr>
      <cdr:spPr>
        <a:xfrm xmlns:a="http://schemas.openxmlformats.org/drawingml/2006/main">
          <a:off x="363835" y="1828800"/>
          <a:ext cx="7637165" cy="0"/>
        </a:xfrm>
        <a:prstGeom xmlns:a="http://schemas.openxmlformats.org/drawingml/2006/main" prst="line">
          <a:avLst/>
        </a:prstGeom>
        <a:ln xmlns:a="http://schemas.openxmlformats.org/drawingml/2006/main" w="15875">
          <a:solidFill>
            <a:schemeClr val="accent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0.11351</cdr:x>
      <cdr:y>0.83533</cdr:y>
    </cdr:from>
    <cdr:to>
      <cdr:x>0.95676</cdr:x>
      <cdr:y>0.83533</cdr:y>
    </cdr:to>
    <cdr:cxnSp macro="">
      <cdr:nvCxnSpPr>
        <cdr:cNvPr id="3" name="Straight Connector 2">
          <a:extLst xmlns:a="http://schemas.openxmlformats.org/drawingml/2006/main">
            <a:ext uri="{FF2B5EF4-FFF2-40B4-BE49-F238E27FC236}">
              <a16:creationId xmlns:a16="http://schemas.microsoft.com/office/drawing/2014/main" id="{E1BB6C14-34BC-40C0-80AD-E5D4F457E39B}"/>
            </a:ext>
          </a:extLst>
        </cdr:cNvPr>
        <cdr:cNvCxnSpPr/>
      </cdr:nvCxnSpPr>
      <cdr:spPr>
        <a:xfrm xmlns:a="http://schemas.openxmlformats.org/drawingml/2006/main">
          <a:off x="960120" y="4391988"/>
          <a:ext cx="7132320"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0.11351</cdr:x>
      <cdr:y>0.83533</cdr:y>
    </cdr:from>
    <cdr:to>
      <cdr:x>0.95676</cdr:x>
      <cdr:y>0.83533</cdr:y>
    </cdr:to>
    <cdr:cxnSp macro="">
      <cdr:nvCxnSpPr>
        <cdr:cNvPr id="3" name="Straight Connector 2">
          <a:extLst xmlns:a="http://schemas.openxmlformats.org/drawingml/2006/main">
            <a:ext uri="{FF2B5EF4-FFF2-40B4-BE49-F238E27FC236}">
              <a16:creationId xmlns:a16="http://schemas.microsoft.com/office/drawing/2014/main" id="{D686885B-7435-4393-BEE6-CD6CA2684797}"/>
            </a:ext>
          </a:extLst>
        </cdr:cNvPr>
        <cdr:cNvCxnSpPr/>
      </cdr:nvCxnSpPr>
      <cdr:spPr>
        <a:xfrm xmlns:a="http://schemas.openxmlformats.org/drawingml/2006/main">
          <a:off x="960120" y="4391988"/>
          <a:ext cx="7132320"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0.15523</cdr:x>
      <cdr:y>0.48166</cdr:y>
    </cdr:from>
    <cdr:to>
      <cdr:x>0.67266</cdr:x>
      <cdr:y>0.51161</cdr:y>
    </cdr:to>
    <cdr:cxnSp macro="">
      <cdr:nvCxnSpPr>
        <cdr:cNvPr id="3" name="Straight Connector 2">
          <a:extLst xmlns:a="http://schemas.openxmlformats.org/drawingml/2006/main">
            <a:ext uri="{FF2B5EF4-FFF2-40B4-BE49-F238E27FC236}">
              <a16:creationId xmlns:a16="http://schemas.microsoft.com/office/drawing/2014/main" id="{C0FEFABD-9D01-4544-A281-D628FA23E5E1}"/>
            </a:ext>
          </a:extLst>
        </cdr:cNvPr>
        <cdr:cNvCxnSpPr/>
      </cdr:nvCxnSpPr>
      <cdr:spPr>
        <a:xfrm xmlns:a="http://schemas.openxmlformats.org/drawingml/2006/main">
          <a:off x="1371600" y="2451100"/>
          <a:ext cx="4572000" cy="152400"/>
        </a:xfrm>
        <a:prstGeom xmlns:a="http://schemas.openxmlformats.org/drawingml/2006/main" prst="line">
          <a:avLst/>
        </a:prstGeom>
        <a:ln xmlns:a="http://schemas.openxmlformats.org/drawingml/2006/main" w="50800">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0.62954</cdr:x>
      <cdr:y>0.64638</cdr:y>
    </cdr:from>
    <cdr:to>
      <cdr:x>0.75027</cdr:x>
      <cdr:y>0.73622</cdr:y>
    </cdr:to>
    <cdr:sp macro="" textlink="">
      <cdr:nvSpPr>
        <cdr:cNvPr id="4" name="TextBox 3"/>
        <cdr:cNvSpPr txBox="1"/>
      </cdr:nvSpPr>
      <cdr:spPr>
        <a:xfrm xmlns:a="http://schemas.openxmlformats.org/drawingml/2006/main">
          <a:off x="5562600" y="3289300"/>
          <a:ext cx="1066800" cy="457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a:t>42.9%</a:t>
          </a:r>
        </a:p>
      </cdr:txBody>
    </cdr:sp>
  </cdr:relSizeAnchor>
  <cdr:relSizeAnchor xmlns:cdr="http://schemas.openxmlformats.org/drawingml/2006/chartDrawing">
    <cdr:from>
      <cdr:x>0.63816</cdr:x>
      <cdr:y>0.25705</cdr:y>
    </cdr:from>
    <cdr:to>
      <cdr:x>0.75889</cdr:x>
      <cdr:y>0.3469</cdr:y>
    </cdr:to>
    <cdr:sp macro="" textlink="">
      <cdr:nvSpPr>
        <cdr:cNvPr id="5" name="TextBox 1"/>
        <cdr:cNvSpPr txBox="1"/>
      </cdr:nvSpPr>
      <cdr:spPr>
        <a:xfrm xmlns:a="http://schemas.openxmlformats.org/drawingml/2006/main">
          <a:off x="5638800" y="1308100"/>
          <a:ext cx="1066800" cy="4572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t>57.1%</a:t>
          </a:r>
        </a:p>
      </cdr:txBody>
    </cdr:sp>
  </cdr:relSizeAnchor>
  <cdr:relSizeAnchor xmlns:cdr="http://schemas.openxmlformats.org/drawingml/2006/chartDrawing">
    <cdr:from>
      <cdr:x>0.25871</cdr:x>
      <cdr:y>0.64638</cdr:y>
    </cdr:from>
    <cdr:to>
      <cdr:x>0.37945</cdr:x>
      <cdr:y>0.73622</cdr:y>
    </cdr:to>
    <cdr:sp macro="" textlink="">
      <cdr:nvSpPr>
        <cdr:cNvPr id="6" name="TextBox 1"/>
        <cdr:cNvSpPr txBox="1"/>
      </cdr:nvSpPr>
      <cdr:spPr>
        <a:xfrm xmlns:a="http://schemas.openxmlformats.org/drawingml/2006/main">
          <a:off x="2286000" y="3289300"/>
          <a:ext cx="1066800" cy="4572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t>45.8%</a:t>
          </a:r>
        </a:p>
      </cdr:txBody>
    </cdr:sp>
  </cdr:relSizeAnchor>
  <cdr:relSizeAnchor xmlns:cdr="http://schemas.openxmlformats.org/drawingml/2006/chartDrawing">
    <cdr:from>
      <cdr:x>0.26734</cdr:x>
      <cdr:y>0.22711</cdr:y>
    </cdr:from>
    <cdr:to>
      <cdr:x>0.38807</cdr:x>
      <cdr:y>0.31695</cdr:y>
    </cdr:to>
    <cdr:sp macro="" textlink="">
      <cdr:nvSpPr>
        <cdr:cNvPr id="7" name="TextBox 1"/>
        <cdr:cNvSpPr txBox="1"/>
      </cdr:nvSpPr>
      <cdr:spPr>
        <a:xfrm xmlns:a="http://schemas.openxmlformats.org/drawingml/2006/main">
          <a:off x="2362200" y="1155700"/>
          <a:ext cx="1066800" cy="4572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t>54.2%</a:t>
          </a:r>
        </a:p>
      </cdr:txBody>
    </cdr:sp>
  </cdr:relSizeAnchor>
  <cdr:relSizeAnchor xmlns:cdr="http://schemas.openxmlformats.org/drawingml/2006/chartDrawing">
    <cdr:from>
      <cdr:x>0.61229</cdr:x>
      <cdr:y>0.06863</cdr:y>
    </cdr:from>
    <cdr:to>
      <cdr:x>0.62954</cdr:x>
      <cdr:y>0.4879</cdr:y>
    </cdr:to>
    <cdr:sp macro="" textlink="">
      <cdr:nvSpPr>
        <cdr:cNvPr id="8" name="Right Brace 7"/>
        <cdr:cNvSpPr/>
      </cdr:nvSpPr>
      <cdr:spPr>
        <a:xfrm xmlns:a="http://schemas.openxmlformats.org/drawingml/2006/main">
          <a:off x="5410200" y="349250"/>
          <a:ext cx="152400" cy="2133600"/>
        </a:xfrm>
        <a:prstGeom xmlns:a="http://schemas.openxmlformats.org/drawingml/2006/main" prst="rightBrace">
          <a:avLst/>
        </a:prstGeom>
        <a:ln xmlns:a="http://schemas.openxmlformats.org/drawingml/2006/main" w="2222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wrap="square">
          <a:spAutoFit/>
        </a:bodyPr>
        <a:lstStyle xmlns:a="http://schemas.openxmlformats.org/drawingml/2006/main"/>
        <a:p xmlns:a="http://schemas.openxmlformats.org/drawingml/2006/main">
          <a:endParaRPr lang="en-US" dirty="0"/>
        </a:p>
      </cdr:txBody>
    </cdr:sp>
  </cdr:relSizeAnchor>
  <cdr:relSizeAnchor xmlns:cdr="http://schemas.openxmlformats.org/drawingml/2006/chartDrawing">
    <cdr:from>
      <cdr:x>0.23284</cdr:x>
      <cdr:y>0.50687</cdr:y>
    </cdr:from>
    <cdr:to>
      <cdr:x>0.25871</cdr:x>
      <cdr:y>0.85602</cdr:y>
    </cdr:to>
    <cdr:sp macro="" textlink="">
      <cdr:nvSpPr>
        <cdr:cNvPr id="9" name="Right Brace 8"/>
        <cdr:cNvSpPr/>
      </cdr:nvSpPr>
      <cdr:spPr>
        <a:xfrm xmlns:a="http://schemas.openxmlformats.org/drawingml/2006/main">
          <a:off x="2057400" y="2579370"/>
          <a:ext cx="228600" cy="1776730"/>
        </a:xfrm>
        <a:prstGeom xmlns:a="http://schemas.openxmlformats.org/drawingml/2006/main" prst="rightBrace">
          <a:avLst/>
        </a:prstGeom>
        <a:ln xmlns:a="http://schemas.openxmlformats.org/drawingml/2006/main" w="2222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wrap="square">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0.24722</cdr:x>
      <cdr:y>0.0574</cdr:y>
    </cdr:from>
    <cdr:to>
      <cdr:x>0.26446</cdr:x>
      <cdr:y>0.47667</cdr:y>
    </cdr:to>
    <cdr:sp macro="" textlink="">
      <cdr:nvSpPr>
        <cdr:cNvPr id="10" name="Right Brace 9"/>
        <cdr:cNvSpPr/>
      </cdr:nvSpPr>
      <cdr:spPr>
        <a:xfrm xmlns:a="http://schemas.openxmlformats.org/drawingml/2006/main">
          <a:off x="2184400" y="292100"/>
          <a:ext cx="152400" cy="2133600"/>
        </a:xfrm>
        <a:prstGeom xmlns:a="http://schemas.openxmlformats.org/drawingml/2006/main" prst="rightBrace">
          <a:avLst/>
        </a:prstGeom>
        <a:ln xmlns:a="http://schemas.openxmlformats.org/drawingml/2006/main" w="2222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wrap="square">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dirty="0"/>
        </a:p>
      </cdr:txBody>
    </cdr:sp>
  </cdr:relSizeAnchor>
</c:userShapes>
</file>

<file path=ppt/drawings/drawing5.xml><?xml version="1.0" encoding="utf-8"?>
<c:userShapes xmlns:c="http://schemas.openxmlformats.org/drawingml/2006/chart">
  <cdr:relSizeAnchor xmlns:cdr="http://schemas.openxmlformats.org/drawingml/2006/chartDrawing">
    <cdr:from>
      <cdr:x>0.46869</cdr:x>
      <cdr:y>0.06474</cdr:y>
    </cdr:from>
    <cdr:to>
      <cdr:x>0.47748</cdr:x>
      <cdr:y>0.5</cdr:y>
    </cdr:to>
    <cdr:sp macro="" textlink="">
      <cdr:nvSpPr>
        <cdr:cNvPr id="2" name="Right Brace 1"/>
        <cdr:cNvSpPr/>
      </cdr:nvSpPr>
      <cdr:spPr>
        <a:xfrm xmlns:a="http://schemas.openxmlformats.org/drawingml/2006/main">
          <a:off x="4062518" y="332349"/>
          <a:ext cx="76201" cy="2234421"/>
        </a:xfrm>
        <a:prstGeom xmlns:a="http://schemas.openxmlformats.org/drawingml/2006/main" prst="rightBrace">
          <a:avLst/>
        </a:prstGeom>
        <a:ln xmlns:a="http://schemas.openxmlformats.org/drawingml/2006/main" w="2222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algn="l" rtl="0" eaLnBrk="0" fontAlgn="base" hangingPunct="0">
            <a:spcBef>
              <a:spcPct val="0"/>
            </a:spcBef>
            <a:spcAft>
              <a:spcPct val="0"/>
            </a:spcAft>
            <a:defRPr sz="2400" kern="1200">
              <a:solidFill>
                <a:schemeClr val="tx1"/>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mn-lt"/>
              <a:ea typeface="+mn-ea"/>
              <a:cs typeface="+mn-cs"/>
            </a:defRPr>
          </a:lvl2pPr>
          <a:lvl3pPr marL="914400" algn="l" rtl="0" eaLnBrk="0" fontAlgn="base" hangingPunct="0">
            <a:spcBef>
              <a:spcPct val="0"/>
            </a:spcBef>
            <a:spcAft>
              <a:spcPct val="0"/>
            </a:spcAft>
            <a:defRPr sz="2400" kern="1200">
              <a:solidFill>
                <a:schemeClr val="tx1"/>
              </a:solidFill>
              <a:latin typeface="+mn-lt"/>
              <a:ea typeface="+mn-ea"/>
              <a:cs typeface="+mn-cs"/>
            </a:defRPr>
          </a:lvl3pPr>
          <a:lvl4pPr marL="1371600" algn="l" rtl="0" eaLnBrk="0" fontAlgn="base" hangingPunct="0">
            <a:spcBef>
              <a:spcPct val="0"/>
            </a:spcBef>
            <a:spcAft>
              <a:spcPct val="0"/>
            </a:spcAft>
            <a:defRPr sz="2400" kern="1200">
              <a:solidFill>
                <a:schemeClr val="tx1"/>
              </a:solidFill>
              <a:latin typeface="+mn-lt"/>
              <a:ea typeface="+mn-ea"/>
              <a:cs typeface="+mn-cs"/>
            </a:defRPr>
          </a:lvl4pPr>
          <a:lvl5pPr marL="1828800" algn="l" rtl="0" eaLnBrk="0" fontAlgn="base" hangingPunct="0">
            <a:spcBef>
              <a:spcPct val="0"/>
            </a:spcBef>
            <a:spcAft>
              <a:spcPct val="0"/>
            </a:spcAft>
            <a:defRPr sz="2400" kern="1200">
              <a:solidFill>
                <a:schemeClr val="tx1"/>
              </a:solidFill>
              <a:latin typeface="+mn-lt"/>
              <a:ea typeface="+mn-ea"/>
              <a:cs typeface="+mn-cs"/>
            </a:defRPr>
          </a:lvl5pPr>
          <a:lvl6pPr marL="2286000" algn="l" defTabSz="914400" rtl="0" eaLnBrk="1" latinLnBrk="0" hangingPunct="1">
            <a:defRPr sz="2400" kern="1200">
              <a:solidFill>
                <a:schemeClr val="tx1"/>
              </a:solidFill>
              <a:latin typeface="+mn-lt"/>
              <a:ea typeface="+mn-ea"/>
              <a:cs typeface="+mn-cs"/>
            </a:defRPr>
          </a:lvl6pPr>
          <a:lvl7pPr marL="2743200" algn="l" defTabSz="914400" rtl="0" eaLnBrk="1" latinLnBrk="0" hangingPunct="1">
            <a:defRPr sz="2400" kern="1200">
              <a:solidFill>
                <a:schemeClr val="tx1"/>
              </a:solidFill>
              <a:latin typeface="+mn-lt"/>
              <a:ea typeface="+mn-ea"/>
              <a:cs typeface="+mn-cs"/>
            </a:defRPr>
          </a:lvl7pPr>
          <a:lvl8pPr marL="3200400" algn="l" defTabSz="914400" rtl="0" eaLnBrk="1" latinLnBrk="0" hangingPunct="1">
            <a:defRPr sz="2400" kern="1200">
              <a:solidFill>
                <a:schemeClr val="tx1"/>
              </a:solidFill>
              <a:latin typeface="+mn-lt"/>
              <a:ea typeface="+mn-ea"/>
              <a:cs typeface="+mn-cs"/>
            </a:defRPr>
          </a:lvl8pPr>
          <a:lvl9pPr marL="3657600" algn="l" defTabSz="914400" rtl="0" eaLnBrk="1" latinLnBrk="0" hangingPunct="1">
            <a:defRPr sz="2400" kern="1200">
              <a:solidFill>
                <a:schemeClr val="tx1"/>
              </a:solidFill>
              <a:latin typeface="+mn-lt"/>
              <a:ea typeface="+mn-ea"/>
              <a:cs typeface="+mn-cs"/>
            </a:defRPr>
          </a:lvl9pPr>
        </a:lstStyle>
        <a:p xmlns:a="http://schemas.openxmlformats.org/drawingml/2006/main">
          <a:pPr algn="ctr"/>
          <a:endParaRPr lang="en-US"/>
        </a:p>
      </cdr:txBody>
    </cdr:sp>
  </cdr:relSizeAnchor>
</c:userShapes>
</file>

<file path=ppt/drawings/drawing6.xml><?xml version="1.0" encoding="utf-8"?>
<c:userShapes xmlns:c="http://schemas.openxmlformats.org/drawingml/2006/chart">
  <cdr:relSizeAnchor xmlns:cdr="http://schemas.openxmlformats.org/drawingml/2006/chartDrawing">
    <cdr:from>
      <cdr:x>0.19838</cdr:x>
      <cdr:y>0.25306</cdr:y>
    </cdr:from>
    <cdr:to>
      <cdr:x>0.31838</cdr:x>
      <cdr:y>0.44286</cdr:y>
    </cdr:to>
    <cdr:sp macro="" textlink="">
      <cdr:nvSpPr>
        <cdr:cNvPr id="2" name="TextBox 1"/>
        <cdr:cNvSpPr txBox="1"/>
      </cdr:nvSpPr>
      <cdr:spPr>
        <a:xfrm xmlns:a="http://schemas.openxmlformats.org/drawingml/2006/main">
          <a:off x="1511619" y="1219200"/>
          <a:ext cx="9144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619363"/>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idx="1"/>
          </p:nvPr>
        </p:nvSpPr>
        <p:spPr>
          <a:xfrm>
            <a:off x="4143587" y="1"/>
            <a:ext cx="3169920" cy="619363"/>
          </a:xfrm>
          <a:prstGeom prst="rect">
            <a:avLst/>
          </a:prstGeom>
        </p:spPr>
        <p:txBody>
          <a:bodyPr vert="horz" lIns="96653" tIns="48327" rIns="96653" bIns="48327" rtlCol="0"/>
          <a:lstStyle>
            <a:lvl1pPr algn="r">
              <a:defRPr sz="1200"/>
            </a:lvl1pPr>
          </a:lstStyle>
          <a:p>
            <a:fld id="{755BA6F8-D932-4BC6-B450-A920176CDAFB}" type="datetimeFigureOut">
              <a:rPr lang="en-US" smtClean="0"/>
              <a:t>4/3/2021</a:t>
            </a:fld>
            <a:endParaRPr lang="en-US" dirty="0"/>
          </a:p>
        </p:txBody>
      </p:sp>
      <p:sp>
        <p:nvSpPr>
          <p:cNvPr id="4" name="Slide Image Placeholder 3"/>
          <p:cNvSpPr>
            <a:spLocks noGrp="1" noRot="1" noChangeAspect="1"/>
          </p:cNvSpPr>
          <p:nvPr>
            <p:ph type="sldImg" idx="2"/>
          </p:nvPr>
        </p:nvSpPr>
        <p:spPr>
          <a:xfrm>
            <a:off x="-44450" y="1543050"/>
            <a:ext cx="7404100" cy="4165600"/>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20" y="5940743"/>
            <a:ext cx="5852160" cy="4860608"/>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1725039"/>
            <a:ext cx="3169920" cy="619362"/>
          </a:xfrm>
          <a:prstGeom prst="rect">
            <a:avLst/>
          </a:prstGeom>
        </p:spPr>
        <p:txBody>
          <a:bodyPr vert="horz" lIns="96653" tIns="48327" rIns="96653" bIns="4832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11725039"/>
            <a:ext cx="3169920" cy="619362"/>
          </a:xfrm>
          <a:prstGeom prst="rect">
            <a:avLst/>
          </a:prstGeom>
        </p:spPr>
        <p:txBody>
          <a:bodyPr vert="horz" lIns="96653" tIns="48327" rIns="96653" bIns="48327" rtlCol="0" anchor="b"/>
          <a:lstStyle>
            <a:lvl1pPr algn="r">
              <a:defRPr sz="1200"/>
            </a:lvl1pPr>
          </a:lstStyle>
          <a:p>
            <a:fld id="{36C95698-22BF-4099-B592-586CF61CB162}" type="slidenum">
              <a:rPr lang="en-US" smtClean="0"/>
              <a:t>‹#›</a:t>
            </a:fld>
            <a:endParaRPr lang="en-US" dirty="0"/>
          </a:p>
        </p:txBody>
      </p:sp>
    </p:spTree>
    <p:extLst>
      <p:ext uri="{BB962C8B-B14F-4D97-AF65-F5344CB8AC3E}">
        <p14:creationId xmlns:p14="http://schemas.microsoft.com/office/powerpoint/2010/main" val="2500926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1176338"/>
            <a:ext cx="11026775" cy="6203950"/>
          </a:xfrm>
        </p:spPr>
      </p:sp>
      <p:sp>
        <p:nvSpPr>
          <p:cNvPr id="3" name="Notes Placeholder 2"/>
          <p:cNvSpPr>
            <a:spLocks noGrp="1"/>
          </p:cNvSpPr>
          <p:nvPr>
            <p:ph type="body" idx="1"/>
          </p:nvPr>
        </p:nvSpPr>
        <p:spPr>
          <a:xfrm>
            <a:off x="960120" y="7772612"/>
            <a:ext cx="7680960" cy="456989"/>
          </a:xfrm>
        </p:spPr>
        <p:txBody>
          <a:bodyPr/>
          <a:lstStyle/>
          <a:p>
            <a:endParaRPr lang="en-US" dirty="0"/>
          </a:p>
        </p:txBody>
      </p:sp>
      <p:sp>
        <p:nvSpPr>
          <p:cNvPr id="4" name="Slide Number Placeholder 3"/>
          <p:cNvSpPr>
            <a:spLocks noGrp="1"/>
          </p:cNvSpPr>
          <p:nvPr>
            <p:ph type="sldNum" sz="quarter" idx="10"/>
          </p:nvPr>
        </p:nvSpPr>
        <p:spPr/>
        <p:txBody>
          <a:bodyPr/>
          <a:lstStyle/>
          <a:p>
            <a:fld id="{36C95698-22BF-4099-B592-586CF61CB162}" type="slidenum">
              <a:rPr lang="en-US" smtClean="0"/>
              <a:t>2</a:t>
            </a:fld>
            <a:endParaRPr lang="en-US" dirty="0"/>
          </a:p>
        </p:txBody>
      </p:sp>
    </p:spTree>
    <p:extLst>
      <p:ext uri="{BB962C8B-B14F-4D97-AF65-F5344CB8AC3E}">
        <p14:creationId xmlns:p14="http://schemas.microsoft.com/office/powerpoint/2010/main" val="4115570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population pyramid represents the age, sex, race and</a:t>
            </a:r>
            <a:r>
              <a:rPr lang="en-US" baseline="0" dirty="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21</a:t>
            </a:fld>
            <a:endParaRPr lang="en-US" dirty="0"/>
          </a:p>
        </p:txBody>
      </p:sp>
    </p:spTree>
    <p:extLst>
      <p:ext uri="{BB962C8B-B14F-4D97-AF65-F5344CB8AC3E}">
        <p14:creationId xmlns:p14="http://schemas.microsoft.com/office/powerpoint/2010/main" val="484947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population pyramid represents the age, sex, race and</a:t>
            </a:r>
            <a:r>
              <a:rPr lang="en-US" baseline="0" dirty="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22</a:t>
            </a:fld>
            <a:endParaRPr lang="en-US" dirty="0"/>
          </a:p>
        </p:txBody>
      </p:sp>
    </p:spTree>
    <p:extLst>
      <p:ext uri="{BB962C8B-B14F-4D97-AF65-F5344CB8AC3E}">
        <p14:creationId xmlns:p14="http://schemas.microsoft.com/office/powerpoint/2010/main" val="898298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3741">
              <a:defRPr/>
            </a:pPr>
            <a:r>
              <a:rPr lang="en-US" dirty="0"/>
              <a:t>The age distribution of the non-Hispanic white population in Texas is weighted heavily with the “baby boom” generation Largely the result of lower fertility and less net</a:t>
            </a:r>
            <a:r>
              <a:rPr lang="en-US" baseline="0" dirty="0"/>
              <a:t> </a:t>
            </a:r>
            <a:r>
              <a:rPr lang="en-US" dirty="0"/>
              <a:t>in-migration, the non-Hispanic white population</a:t>
            </a:r>
            <a:r>
              <a:rPr lang="en-US" baseline="0" dirty="0"/>
              <a:t> has relatively fewer young persons relative to those in the middle-age years In 2010, at ages 37 and younger, the Hispanic population exceeds the non-Hispanic white population</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23</a:t>
            </a:fld>
            <a:endParaRPr lang="en-US" dirty="0"/>
          </a:p>
        </p:txBody>
      </p:sp>
    </p:spTree>
    <p:extLst>
      <p:ext uri="{BB962C8B-B14F-4D97-AF65-F5344CB8AC3E}">
        <p14:creationId xmlns:p14="http://schemas.microsoft.com/office/powerpoint/2010/main" val="2959776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population pyramid represents the age, sex, race and</a:t>
            </a:r>
            <a:r>
              <a:rPr lang="en-US" baseline="0" dirty="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25</a:t>
            </a:fld>
            <a:endParaRPr lang="en-US" dirty="0"/>
          </a:p>
        </p:txBody>
      </p:sp>
    </p:spTree>
    <p:extLst>
      <p:ext uri="{BB962C8B-B14F-4D97-AF65-F5344CB8AC3E}">
        <p14:creationId xmlns:p14="http://schemas.microsoft.com/office/powerpoint/2010/main" val="2667977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population pyramid represents the age, sex, race and</a:t>
            </a:r>
            <a:r>
              <a:rPr lang="en-US" baseline="0" dirty="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26</a:t>
            </a:fld>
            <a:endParaRPr lang="en-US" dirty="0"/>
          </a:p>
        </p:txBody>
      </p:sp>
    </p:spTree>
    <p:extLst>
      <p:ext uri="{BB962C8B-B14F-4D97-AF65-F5344CB8AC3E}">
        <p14:creationId xmlns:p14="http://schemas.microsoft.com/office/powerpoint/2010/main" val="291300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population pyramid represents the age, sex, race and</a:t>
            </a:r>
            <a:r>
              <a:rPr lang="en-US" baseline="0" dirty="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27</a:t>
            </a:fld>
            <a:endParaRPr lang="en-US" dirty="0"/>
          </a:p>
        </p:txBody>
      </p:sp>
    </p:spTree>
    <p:extLst>
      <p:ext uri="{BB962C8B-B14F-4D97-AF65-F5344CB8AC3E}">
        <p14:creationId xmlns:p14="http://schemas.microsoft.com/office/powerpoint/2010/main" val="1029017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C95698-22BF-4099-B592-586CF61CB162}" type="slidenum">
              <a:rPr lang="en-US" smtClean="0"/>
              <a:t>29</a:t>
            </a:fld>
            <a:endParaRPr lang="en-US" dirty="0"/>
          </a:p>
        </p:txBody>
      </p:sp>
    </p:spTree>
    <p:extLst>
      <p:ext uri="{BB962C8B-B14F-4D97-AF65-F5344CB8AC3E}">
        <p14:creationId xmlns:p14="http://schemas.microsoft.com/office/powerpoint/2010/main" val="1470590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2088" y="1176338"/>
            <a:ext cx="12503151" cy="70342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C95698-22BF-4099-B592-586CF61CB162}" type="slidenum">
              <a:rPr lang="en-US" smtClean="0"/>
              <a:t>35</a:t>
            </a:fld>
            <a:endParaRPr lang="en-US" dirty="0"/>
          </a:p>
        </p:txBody>
      </p:sp>
    </p:spTree>
    <p:extLst>
      <p:ext uri="{BB962C8B-B14F-4D97-AF65-F5344CB8AC3E}">
        <p14:creationId xmlns:p14="http://schemas.microsoft.com/office/powerpoint/2010/main" val="1531939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7338" y="1177925"/>
            <a:ext cx="10175876" cy="5724525"/>
          </a:xfrm>
        </p:spPr>
      </p:sp>
      <p:sp>
        <p:nvSpPr>
          <p:cNvPr id="3" name="Notes Placeholder 2"/>
          <p:cNvSpPr>
            <a:spLocks noGrp="1"/>
          </p:cNvSpPr>
          <p:nvPr>
            <p:ph type="body" idx="1"/>
          </p:nvPr>
        </p:nvSpPr>
        <p:spPr>
          <a:xfrm>
            <a:off x="960120" y="6902245"/>
            <a:ext cx="7680960" cy="1327355"/>
          </a:xfrm>
        </p:spPr>
        <p:txBody>
          <a:bodyPr/>
          <a:lstStyle/>
          <a:p>
            <a:r>
              <a:rPr lang="en-US" sz="1400" dirty="0"/>
              <a:t>Population projections </a:t>
            </a:r>
            <a:r>
              <a:rPr lang="en-US" sz="1400" baseline="0" dirty="0"/>
              <a:t>by race and ethnicity suggest that Latino’s are and will increasingly be the largest race/ethnic group. The number and percent who are non-Hispanic white are likely to decline. Non-Hispanic other are largely of Asian descent and they appear to be increasing rapidly, although the base number is small. </a:t>
            </a:r>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92831-88FD-46AC-A3A6-55A2B3E79D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0026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127125"/>
            <a:ext cx="10069513" cy="5664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5698-22BF-4099-B592-586CF61CB1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4371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542925"/>
            <a:ext cx="10718801" cy="6030913"/>
          </a:xfrm>
        </p:spPr>
      </p:sp>
      <p:sp>
        <p:nvSpPr>
          <p:cNvPr id="3" name="Notes Placeholder 2"/>
          <p:cNvSpPr>
            <a:spLocks noGrp="1"/>
          </p:cNvSpPr>
          <p:nvPr>
            <p:ph type="body" idx="1"/>
          </p:nvPr>
        </p:nvSpPr>
        <p:spPr>
          <a:xfrm>
            <a:off x="960120" y="6820490"/>
            <a:ext cx="7680960" cy="1409111"/>
          </a:xfrm>
        </p:spPr>
        <p:txBody>
          <a:bodyPr>
            <a:normAutofit/>
          </a:bodyPr>
          <a:lstStyle/>
          <a:p>
            <a:pPr defTabSz="1218812"/>
            <a:r>
              <a:rPr lang="en-US" dirty="0"/>
              <a:t>Texas is the second largest</a:t>
            </a:r>
            <a:r>
              <a:rPr lang="en-US" baseline="0" dirty="0"/>
              <a:t> state in terms of population (2</a:t>
            </a:r>
            <a:r>
              <a:rPr lang="en-US" baseline="30000" dirty="0"/>
              <a:t>nd</a:t>
            </a:r>
            <a:r>
              <a:rPr lang="en-US" baseline="0" dirty="0"/>
              <a:t> to CA) and area (2</a:t>
            </a:r>
            <a:r>
              <a:rPr lang="en-US" baseline="30000" dirty="0"/>
              <a:t>nd</a:t>
            </a:r>
            <a:r>
              <a:rPr lang="en-US" baseline="0" dirty="0"/>
              <a:t> to AK). In terms of </a:t>
            </a:r>
            <a:r>
              <a:rPr lang="en-US" b="1" baseline="0" dirty="0"/>
              <a:t>number of people, </a:t>
            </a:r>
            <a:r>
              <a:rPr lang="en-US" baseline="0" dirty="0"/>
              <a:t>Texas’ growth exceeds that of all other states between 2010 and 2020. </a:t>
            </a:r>
            <a:r>
              <a:rPr lang="en-US" altLang="en-US" dirty="0">
                <a:ea typeface="Calibri" panose="020F0502020204030204" pitchFamily="34" charset="0"/>
              </a:rPr>
              <a:t>Texas has added over 4.2 million people between April 1, 2010 and July 1, 2020. This puts Texas</a:t>
            </a:r>
            <a:r>
              <a:rPr lang="en-US" altLang="en-US" baseline="0" dirty="0">
                <a:ea typeface="Calibri" panose="020F0502020204030204" pitchFamily="34" charset="0"/>
              </a:rPr>
              <a:t> on track to meet or surpass the number of people added in the last census when T</a:t>
            </a:r>
            <a:r>
              <a:rPr lang="en-US" altLang="en-US" dirty="0">
                <a:ea typeface="Calibri" panose="020F0502020204030204" pitchFamily="34" charset="0"/>
              </a:rPr>
              <a:t>exas gained 4 congressional</a:t>
            </a:r>
            <a:r>
              <a:rPr lang="en-US" altLang="en-US" baseline="0" dirty="0">
                <a:ea typeface="Calibri" panose="020F0502020204030204" pitchFamily="34" charset="0"/>
              </a:rPr>
              <a:t> seats. Projections from multiple sources anticipate Texas will gain 3 congressional districts after the 2020 census. </a:t>
            </a:r>
            <a:endParaRPr lang="en-US" dirty="0"/>
          </a:p>
        </p:txBody>
      </p:sp>
      <p:sp>
        <p:nvSpPr>
          <p:cNvPr id="4" name="Slide Number Placeholder 3"/>
          <p:cNvSpPr>
            <a:spLocks noGrp="1"/>
          </p:cNvSpPr>
          <p:nvPr>
            <p:ph type="sldNum" sz="quarter" idx="10"/>
          </p:nvPr>
        </p:nvSpPr>
        <p:spPr/>
        <p:txBody>
          <a:bodyPr/>
          <a:lstStyle/>
          <a:p>
            <a:pPr defTabSz="914132">
              <a:defRPr/>
            </a:pPr>
            <a:fld id="{76F32840-EA76-4A40-B83F-F31ACE11B3A9}" type="slidenum">
              <a:rPr lang="en-US">
                <a:solidFill>
                  <a:prstClr val="black"/>
                </a:solidFill>
                <a:latin typeface="Calibri" panose="020F0502020204030204"/>
              </a:rPr>
              <a:pPr defTabSz="914132">
                <a:defRPr/>
              </a:pPr>
              <a:t>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846495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Texas is adding more population than any other state and growing faster than most states, with Utah growing faster than Texas between 2019 and 2020. </a:t>
            </a:r>
          </a:p>
        </p:txBody>
      </p:sp>
      <p:sp>
        <p:nvSpPr>
          <p:cNvPr id="4" name="Slide Number Placeholder 3"/>
          <p:cNvSpPr>
            <a:spLocks noGrp="1"/>
          </p:cNvSpPr>
          <p:nvPr>
            <p:ph type="sldNum" sz="quarter" idx="5"/>
          </p:nvPr>
        </p:nvSpPr>
        <p:spPr/>
        <p:txBody>
          <a:bodyPr/>
          <a:lstStyle/>
          <a:p>
            <a:fld id="{36C95698-22BF-4099-B592-586CF61CB162}" type="slidenum">
              <a:rPr lang="en-US" smtClean="0"/>
              <a:t>4</a:t>
            </a:fld>
            <a:endParaRPr lang="en-US" dirty="0"/>
          </a:p>
        </p:txBody>
      </p:sp>
    </p:spTree>
    <p:extLst>
      <p:ext uri="{BB962C8B-B14F-4D97-AF65-F5344CB8AC3E}">
        <p14:creationId xmlns:p14="http://schemas.microsoft.com/office/powerpoint/2010/main" val="4137724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When we look at the geographic distribution of the population of Texas over time we see continually increasing population in the counties along the I-35 corridor, the Houston area, and the lower Rio Grand Valley. Urbanized areas out west have grown but most counties in the west have experienced limited growth and some population decline. Approximately 86% of the population is along I-35 and east.  This area with the 3 major metropolitan areas at the points is often described as the Texas population triangle.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5698-22BF-4099-B592-586CF61CB1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4618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39520">
              <a:defRPr/>
            </a:pPr>
            <a:r>
              <a:rPr lang="en-US" dirty="0"/>
              <a:t>Population</a:t>
            </a:r>
            <a:r>
              <a:rPr lang="en-US" baseline="0" dirty="0"/>
              <a:t> change over the decade has been greatest in the urban and suburban population triangle counties. Counties in the lower Rio Grande Valley also had significant growth as did El Paso. Overall, </a:t>
            </a:r>
            <a:r>
              <a:rPr lang="en-US" dirty="0"/>
              <a:t>150</a:t>
            </a:r>
            <a:r>
              <a:rPr lang="en-US" baseline="0" dirty="0"/>
              <a:t> </a:t>
            </a:r>
            <a:r>
              <a:rPr lang="en-US" dirty="0"/>
              <a:t>counties</a:t>
            </a:r>
            <a:r>
              <a:rPr lang="en-US" baseline="0" dirty="0"/>
              <a:t> gained population while 104 (41%) lost population over the decade. </a:t>
            </a:r>
          </a:p>
          <a:p>
            <a:pPr defTabSz="1039520">
              <a:defRPr/>
            </a:pPr>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5698-22BF-4099-B592-586CF61CB1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422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1993">
              <a:defRPr/>
            </a:pPr>
            <a:r>
              <a:rPr lang="en-US" dirty="0"/>
              <a:t>Percent change is an indicator of the speed of population change</a:t>
            </a:r>
            <a:r>
              <a:rPr lang="en-US" baseline="0" dirty="0"/>
              <a:t> void of information about the volume of population change. Percent change in the population over the past few years has been greatest in the suburban population triangle counties, notably among counties between San Antonio and Austin. In the early part of the decade, counties in the Eagle Ford Shale area (south east of San Antonio) had been growing quickly. This is less so the case today. The Cline Shale area (Midland and Odessa area) continues to grow and in some cases even growing faster than the State. </a:t>
            </a:r>
          </a:p>
          <a:p>
            <a:pPr defTabSz="1001993">
              <a:defRPr/>
            </a:pPr>
            <a:endParaRPr lang="en-US" baseline="0" dirty="0"/>
          </a:p>
          <a:p>
            <a:pPr defTabSz="1001993">
              <a:defRPr/>
            </a:pPr>
            <a:r>
              <a:rPr lang="en-US" baseline="0" dirty="0"/>
              <a:t>The growth rate in the metro counties (82 counties) is 1.7 and in non-metro, or rural, counties it is .3. This means the metro county growth rate is 5.6 times that of the growth rate in non-metro, or rural, counties. At this rate, nearly 95% of the state’s population growth out to 2050 will occur in metro counties and less than 5% will occur in rural areas.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5698-22BF-4099-B592-586CF61CB1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122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C95698-22BF-4099-B592-586CF61CB162}" type="slidenum">
              <a:rPr lang="en-US" smtClean="0"/>
              <a:t>8</a:t>
            </a:fld>
            <a:endParaRPr lang="en-US" dirty="0"/>
          </a:p>
        </p:txBody>
      </p:sp>
    </p:spTree>
    <p:extLst>
      <p:ext uri="{BB962C8B-B14F-4D97-AF65-F5344CB8AC3E}">
        <p14:creationId xmlns:p14="http://schemas.microsoft.com/office/powerpoint/2010/main" val="689631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1200" y="1176338"/>
            <a:ext cx="5638800" cy="3173412"/>
          </a:xfrm>
        </p:spPr>
      </p:sp>
      <p:sp>
        <p:nvSpPr>
          <p:cNvPr id="3" name="Notes Placeholder 2"/>
          <p:cNvSpPr>
            <a:spLocks noGrp="1"/>
          </p:cNvSpPr>
          <p:nvPr>
            <p:ph type="body" idx="1"/>
          </p:nvPr>
        </p:nvSpPr>
        <p:spPr/>
        <p:txBody>
          <a:bodyPr/>
          <a:lstStyle/>
          <a:p>
            <a:r>
              <a:rPr lang="en-US" dirty="0"/>
              <a:t>CA, FL, and GA among biggest senders to Texas in 2019. CA, CO, and OK among biggest recipients of Texas movers. Receiving the largest net flow from Texas was CO, followed by TN and OH. CA sent largest share of net migrants to Texas, followed by FL and IL.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92831-88FD-46AC-A3A6-55A2B3E79D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1430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1062038"/>
            <a:ext cx="10483850" cy="5897562"/>
          </a:xfrm>
        </p:spPr>
      </p:sp>
      <p:sp>
        <p:nvSpPr>
          <p:cNvPr id="3" name="Notes Placeholder 2"/>
          <p:cNvSpPr>
            <a:spLocks noGrp="1"/>
          </p:cNvSpPr>
          <p:nvPr>
            <p:ph type="body" idx="1"/>
          </p:nvPr>
        </p:nvSpPr>
        <p:spPr>
          <a:xfrm>
            <a:off x="960120" y="7180357"/>
            <a:ext cx="7680960" cy="1049242"/>
          </a:xfrm>
        </p:spPr>
        <p:txBody>
          <a:bodyPr/>
          <a:lstStyle/>
          <a:p>
            <a:r>
              <a:rPr lang="en-US" sz="1400" baseline="0" dirty="0"/>
              <a:t>Four of the top 15 metros in numeric growth are Texas metros, including the 1</a:t>
            </a:r>
            <a:r>
              <a:rPr lang="en-US" sz="1400" baseline="30000" dirty="0"/>
              <a:t>st</a:t>
            </a:r>
            <a:r>
              <a:rPr lang="en-US" sz="1400" baseline="0" dirty="0"/>
              <a:t> and 2</a:t>
            </a:r>
            <a:r>
              <a:rPr lang="en-US" sz="1400" baseline="30000" dirty="0"/>
              <a:t>nd</a:t>
            </a:r>
            <a:r>
              <a:rPr lang="en-US" sz="1400" baseline="0" dirty="0"/>
              <a:t> ranking metros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5698-22BF-4099-B592-586CF61CB1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9071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261396" y="11"/>
            <a:ext cx="7930605" cy="1323703"/>
          </a:xfrm>
        </p:spPr>
        <p:txBody>
          <a:bodyPr anchor="t">
            <a:normAutofit/>
          </a:bodyPr>
          <a:lstStyle>
            <a:lvl1pPr algn="ctr">
              <a:defRPr sz="4000">
                <a:solidFill>
                  <a:schemeClr val="accent5">
                    <a:lumMod val="50000"/>
                  </a:schemeClr>
                </a:solidFill>
              </a:defRPr>
            </a:lvl1pPr>
          </a:lstStyle>
          <a:p>
            <a:r>
              <a:rPr lang="en-US" dirty="0"/>
              <a:t>Click to edit Master title style</a:t>
            </a:r>
          </a:p>
        </p:txBody>
      </p:sp>
      <p:sp>
        <p:nvSpPr>
          <p:cNvPr id="3" name="Subtitle 2"/>
          <p:cNvSpPr>
            <a:spLocks noGrp="1"/>
          </p:cNvSpPr>
          <p:nvPr>
            <p:ph type="subTitle" idx="1"/>
          </p:nvPr>
        </p:nvSpPr>
        <p:spPr>
          <a:xfrm>
            <a:off x="8011889" y="1607208"/>
            <a:ext cx="4180115" cy="2755786"/>
          </a:xfrm>
        </p:spPr>
        <p:txBody>
          <a:bodyPr/>
          <a:lstStyle>
            <a:lvl1pPr marL="0" indent="0" algn="ctr">
              <a:buNone/>
              <a:defRPr sz="2400">
                <a:solidFill>
                  <a:schemeClr val="accent5">
                    <a:lumMod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3BD3ED1E-E9DD-47F8-BE9A-E31587591123}" type="datetime1">
              <a:rPr lang="en-US" smtClean="0"/>
              <a:t>4/3/2021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D7B3FC-F52A-4C3D-BF43-F2954D09CBBE}" type="slidenum">
              <a:rPr lang="en-US" smtClean="0"/>
              <a:t>‹#›</a:t>
            </a:fld>
            <a:endParaRPr lang="en-US" dirty="0"/>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9777" t="1" r="-8" b="-765"/>
          <a:stretch/>
        </p:blipFill>
        <p:spPr>
          <a:xfrm>
            <a:off x="0" y="11"/>
            <a:ext cx="8516232" cy="6562165"/>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27261" y="5669290"/>
            <a:ext cx="4429911" cy="1090655"/>
          </a:xfrm>
          <a:prstGeom prst="rect">
            <a:avLst/>
          </a:prstGeom>
        </p:spPr>
      </p:pic>
    </p:spTree>
    <p:extLst>
      <p:ext uri="{BB962C8B-B14F-4D97-AF65-F5344CB8AC3E}">
        <p14:creationId xmlns:p14="http://schemas.microsoft.com/office/powerpoint/2010/main" val="999138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60328" y="1297307"/>
            <a:ext cx="6172200" cy="5012055"/>
          </a:xfrm>
        </p:spPr>
        <p:txBody>
          <a:bodyPr anchor="t"/>
          <a:lstStyle>
            <a:lvl1pPr marL="0" indent="0">
              <a:buNone/>
              <a:defRPr sz="3200">
                <a:solidFill>
                  <a:schemeClr val="accent5">
                    <a:lumMod val="50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839788" y="1297307"/>
            <a:ext cx="3932237" cy="5012055"/>
          </a:xfrm>
        </p:spPr>
        <p:txBody>
          <a:bodyPr/>
          <a:lstStyle>
            <a:lvl1pPr marL="0" indent="0">
              <a:buNone/>
              <a:defRPr sz="1600">
                <a:solidFill>
                  <a:schemeClr val="accent5">
                    <a:lumMod val="50000"/>
                  </a:schemeClr>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5F4AA4-1D98-4822-A6AE-CBD2EC90718E}" type="datetime1">
              <a:rPr lang="en-US" smtClean="0"/>
              <a:t>4/3/2021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2072640" y="91440"/>
            <a:ext cx="9997440" cy="9144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580387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80109" y="1326833"/>
            <a:ext cx="5157787" cy="823912"/>
          </a:xfrm>
        </p:spPr>
        <p:txBody>
          <a:bodyPr anchor="b"/>
          <a:lstStyle>
            <a:lvl1pPr marL="0" indent="0">
              <a:buNone/>
              <a:defRPr sz="2400" b="1">
                <a:solidFill>
                  <a:schemeClr val="accent5">
                    <a:lumMod val="5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80109" y="2150745"/>
            <a:ext cx="5157787" cy="4101464"/>
          </a:xfrm>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2523" y="1326833"/>
            <a:ext cx="5183188" cy="823912"/>
          </a:xfrm>
        </p:spPr>
        <p:txBody>
          <a:bodyPr anchor="b"/>
          <a:lstStyle>
            <a:lvl1pPr marL="0" indent="0">
              <a:buNone/>
              <a:defRPr sz="2400" b="1">
                <a:solidFill>
                  <a:schemeClr val="accent5">
                    <a:lumMod val="5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2523" y="2150755"/>
            <a:ext cx="5183188" cy="4101465"/>
          </a:xfrm>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6ED80A-5A3F-4D6F-AD92-A590F22CB50A}" type="datetime1">
              <a:rPr lang="en-US" smtClean="0"/>
              <a:t>4/3/2021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2072640" y="91440"/>
            <a:ext cx="9997440" cy="9144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39691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314450"/>
            <a:ext cx="6172200" cy="4874894"/>
          </a:xfrm>
        </p:spPr>
        <p:txBody>
          <a:bodyPr/>
          <a:lstStyle>
            <a:lvl1pPr>
              <a:defRPr sz="3200">
                <a:solidFill>
                  <a:schemeClr val="accent5">
                    <a:lumMod val="50000"/>
                  </a:schemeClr>
                </a:solidFill>
              </a:defRPr>
            </a:lvl1pPr>
            <a:lvl2pPr>
              <a:defRPr sz="2800">
                <a:solidFill>
                  <a:schemeClr val="accent5">
                    <a:lumMod val="50000"/>
                  </a:schemeClr>
                </a:solidFill>
              </a:defRPr>
            </a:lvl2pPr>
            <a:lvl3pPr>
              <a:defRPr sz="2400">
                <a:solidFill>
                  <a:schemeClr val="accent5">
                    <a:lumMod val="50000"/>
                  </a:schemeClr>
                </a:solidFill>
              </a:defRPr>
            </a:lvl3pPr>
            <a:lvl4pPr>
              <a:defRPr sz="2000">
                <a:solidFill>
                  <a:schemeClr val="accent5">
                    <a:lumMod val="50000"/>
                  </a:schemeClr>
                </a:solidFill>
              </a:defRPr>
            </a:lvl4pPr>
            <a:lvl5pPr>
              <a:defRPr sz="2000">
                <a:solidFill>
                  <a:schemeClr val="accent5">
                    <a:lumMod val="50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1314456"/>
            <a:ext cx="3932237" cy="4874895"/>
          </a:xfrm>
        </p:spPr>
        <p:txBody>
          <a:bodyPr/>
          <a:lstStyle>
            <a:lvl1pPr marL="0" indent="0">
              <a:buNone/>
              <a:defRPr sz="1600">
                <a:solidFill>
                  <a:schemeClr val="accent5">
                    <a:lumMod val="50000"/>
                  </a:schemeClr>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24BA7D-7104-40B1-9B54-B8867B0CD148}" type="datetime1">
              <a:rPr lang="en-US" smtClean="0"/>
              <a:t>4/3/2021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2072640" y="91440"/>
            <a:ext cx="9997440" cy="9144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02867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60328" y="1297307"/>
            <a:ext cx="6172200" cy="5012055"/>
          </a:xfrm>
        </p:spPr>
        <p:txBody>
          <a:bodyPr anchor="t"/>
          <a:lstStyle>
            <a:lvl1pPr marL="0" indent="0">
              <a:buNone/>
              <a:defRPr sz="3200">
                <a:solidFill>
                  <a:schemeClr val="accent5">
                    <a:lumMod val="50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839788" y="1297307"/>
            <a:ext cx="3932237" cy="5012055"/>
          </a:xfrm>
        </p:spPr>
        <p:txBody>
          <a:bodyPr/>
          <a:lstStyle>
            <a:lvl1pPr marL="0" indent="0">
              <a:buNone/>
              <a:defRPr sz="1600">
                <a:solidFill>
                  <a:schemeClr val="accent5">
                    <a:lumMod val="50000"/>
                  </a:schemeClr>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1507DA-5E65-4044-BA2A-FB85F26BE973}" type="datetime1">
              <a:rPr lang="en-US" smtClean="0"/>
              <a:t>4/3/2021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2072640" y="91440"/>
            <a:ext cx="9997440" cy="9144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083032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5697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72640" y="91440"/>
            <a:ext cx="9997440" cy="914400"/>
          </a:xfrm>
        </p:spPr>
        <p:txBody>
          <a:bodyPr>
            <a:normAutofit/>
          </a:bodyPr>
          <a:lstStyle>
            <a:lvl1pPr algn="ctr">
              <a:defRPr sz="3600">
                <a:solidFill>
                  <a:schemeClr val="bg1"/>
                </a:solidFill>
                <a:effectLst>
                  <a:outerShdw blurRad="50800" dist="38100" dir="5400000" algn="t" rotWithShape="0">
                    <a:prstClr val="black">
                      <a:alpha val="40000"/>
                    </a:prstClr>
                  </a:outerShdw>
                </a:effectLst>
                <a:latin typeface="+mn-lt"/>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2"/>
          </p:nvPr>
        </p:nvSpPr>
        <p:spPr>
          <a:xfrm>
            <a:off x="228603" y="6406376"/>
            <a:ext cx="1516380" cy="315100"/>
          </a:xfrm>
          <a:prstGeom prst="rect">
            <a:avLst/>
          </a:prstGeom>
        </p:spPr>
        <p:txBody>
          <a:bodyPr vert="horz" lIns="91440" tIns="45720" rIns="91440" bIns="45720" rtlCol="0" anchor="ctr"/>
          <a:lstStyle>
            <a:lvl1pPr algn="l">
              <a:defRPr sz="1200">
                <a:solidFill>
                  <a:srgbClr val="8FA5D1"/>
                </a:solidFill>
              </a:defRPr>
            </a:lvl1pPr>
          </a:lstStyle>
          <a:p>
            <a:fld id="{37CB4ECD-A36F-41CA-ADC6-A0265EF1D90A}" type="datetime1">
              <a:rPr lang="en-US" smtClean="0"/>
              <a:t>4/3/2021</a:t>
            </a:fld>
            <a:endParaRPr lang="en-US" dirty="0"/>
          </a:p>
        </p:txBody>
      </p:sp>
      <p:sp>
        <p:nvSpPr>
          <p:cNvPr id="8" name="Footer Placeholder 4"/>
          <p:cNvSpPr>
            <a:spLocks noGrp="1"/>
          </p:cNvSpPr>
          <p:nvPr>
            <p:ph type="ftr" sz="quarter" idx="3"/>
          </p:nvPr>
        </p:nvSpPr>
        <p:spPr>
          <a:xfrm>
            <a:off x="2019300" y="6414383"/>
            <a:ext cx="8656320" cy="315100"/>
          </a:xfrm>
          <a:prstGeom prst="rect">
            <a:avLst/>
          </a:prstGeom>
        </p:spPr>
        <p:txBody>
          <a:bodyPr vert="horz" lIns="91440" tIns="45720" rIns="91440" bIns="45720" rtlCol="0" anchor="ctr"/>
          <a:lstStyle>
            <a:lvl1pPr algn="ctr">
              <a:defRPr sz="1200">
                <a:solidFill>
                  <a:srgbClr val="8FA5D1"/>
                </a:solidFill>
              </a:defRPr>
            </a:lvl1pPr>
          </a:lstStyle>
          <a:p>
            <a:endParaRPr lang="en-US" dirty="0"/>
          </a:p>
        </p:txBody>
      </p:sp>
      <p:sp>
        <p:nvSpPr>
          <p:cNvPr id="9" name="Slide Number Placeholder 5"/>
          <p:cNvSpPr>
            <a:spLocks noGrp="1"/>
          </p:cNvSpPr>
          <p:nvPr>
            <p:ph type="sldNum" sz="quarter" idx="4"/>
          </p:nvPr>
        </p:nvSpPr>
        <p:spPr>
          <a:xfrm>
            <a:off x="10850879" y="6406376"/>
            <a:ext cx="1089660"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27397119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10" descr="6"/>
          <p:cNvPicPr>
            <a:picLocks noChangeAspect="1" noChangeArrowheads="1"/>
          </p:cNvPicPr>
          <p:nvPr userDrawn="1"/>
        </p:nvPicPr>
        <p:blipFill>
          <a:blip r:embed="rId2" cstate="print"/>
          <a:srcRect/>
          <a:stretch>
            <a:fillRect/>
          </a:stretch>
        </p:blipFill>
        <p:spPr bwMode="auto">
          <a:xfrm>
            <a:off x="-10584" y="-1586"/>
            <a:ext cx="12202584" cy="6859588"/>
          </a:xfrm>
          <a:prstGeom prst="rect">
            <a:avLst/>
          </a:prstGeom>
          <a:noFill/>
          <a:ln w="9525">
            <a:noFill/>
            <a:miter lim="800000"/>
            <a:headEnd/>
            <a:tailEnd/>
          </a:ln>
        </p:spPr>
      </p:pic>
      <p:sp>
        <p:nvSpPr>
          <p:cNvPr id="2" name="Title 1"/>
          <p:cNvSpPr>
            <a:spLocks noGrp="1"/>
          </p:cNvSpPr>
          <p:nvPr>
            <p:ph type="ctrTitle"/>
          </p:nvPr>
        </p:nvSpPr>
        <p:spPr>
          <a:xfrm>
            <a:off x="304800" y="152401"/>
            <a:ext cx="7213600" cy="1447800"/>
          </a:xfrm>
        </p:spPr>
        <p:txBody>
          <a:bodyPr/>
          <a:lstStyle>
            <a:lvl1pPr>
              <a:defRPr>
                <a:solidFill>
                  <a:schemeClr val="bg1"/>
                </a:solidFill>
              </a:defRPr>
            </a:lvl1pPr>
          </a:lstStyle>
          <a:p>
            <a:r>
              <a:rPr lang="en-US"/>
              <a:t>Click to edit Master title style</a:t>
            </a:r>
          </a:p>
        </p:txBody>
      </p:sp>
      <p:sp>
        <p:nvSpPr>
          <p:cNvPr id="3" name="Subtitle 2"/>
          <p:cNvSpPr>
            <a:spLocks noGrp="1"/>
          </p:cNvSpPr>
          <p:nvPr>
            <p:ph type="subTitle" idx="1"/>
          </p:nvPr>
        </p:nvSpPr>
        <p:spPr>
          <a:xfrm>
            <a:off x="8534400" y="3276600"/>
            <a:ext cx="3860800" cy="1752600"/>
          </a:xfrm>
        </p:spPr>
        <p:txBody>
          <a:bodyPr/>
          <a:lstStyle>
            <a:lvl1pPr marL="0" indent="0" algn="ctr">
              <a:buNone/>
              <a:defRPr>
                <a:solidFill>
                  <a:srgbClr val="1B1E7A"/>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BD28943D-E654-4ED0-B29E-5353A11EFFCF}" type="datetime1">
              <a:rPr lang="en-US" smtClean="0">
                <a:solidFill>
                  <a:prstClr val="black">
                    <a:tint val="75000"/>
                  </a:prstClr>
                </a:solidFill>
              </a:rPr>
              <a:t>4/3/2021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BC1FA3B-F0C1-4F58-90BE-DCC7501F4B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74716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4AA1DA-2970-43D5-A3F8-30DD9DFD0E3A}" type="datetime1">
              <a:rPr lang="en-US" smtClean="0">
                <a:solidFill>
                  <a:prstClr val="black">
                    <a:tint val="75000"/>
                  </a:prstClr>
                </a:solidFill>
              </a:rPr>
              <a:t>4/3/2021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BC1FA3B-F0C1-4F58-90BE-DCC7501F4B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722243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905F18-C9B2-47F2-8001-F4BA5F301000}" type="datetime1">
              <a:rPr lang="en-US" smtClean="0">
                <a:solidFill>
                  <a:prstClr val="black">
                    <a:tint val="75000"/>
                  </a:prstClr>
                </a:solidFill>
              </a:rPr>
              <a:t>4/3/2021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BC1FA3B-F0C1-4F58-90BE-DCC7501F4B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01775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7"/>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89FE9C7-733A-4754-94CD-DE78F45AF0B0}" type="datetime1">
              <a:rPr lang="en-US" smtClean="0">
                <a:solidFill>
                  <a:prstClr val="black">
                    <a:tint val="75000"/>
                  </a:prstClr>
                </a:solidFill>
              </a:rPr>
              <a:t>4/3/2021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BC1FA3B-F0C1-4F58-90BE-DCC7501F4B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84900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9940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A36873-42F6-428B-8B3D-7A3BE2648A3A}" type="datetime1">
              <a:rPr lang="en-US" smtClean="0">
                <a:solidFill>
                  <a:prstClr val="black">
                    <a:tint val="75000"/>
                  </a:prstClr>
                </a:solidFill>
              </a:rPr>
              <a:t>4/3/2021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BC1FA3B-F0C1-4F58-90BE-DCC7501F4B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07992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BDA2DA-0285-4D98-B60F-E053C53320BA}" type="datetime1">
              <a:rPr lang="en-US" smtClean="0">
                <a:solidFill>
                  <a:prstClr val="black">
                    <a:tint val="75000"/>
                  </a:prstClr>
                </a:solidFill>
              </a:rPr>
              <a:t>4/3/2021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BC1FA3B-F0C1-4F58-90BE-DCC7501F4B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934225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C38FF9-8112-4C73-B83F-5DCBE771BEA3}" type="datetime1">
              <a:rPr lang="en-US" smtClean="0">
                <a:solidFill>
                  <a:prstClr val="black">
                    <a:tint val="75000"/>
                  </a:prstClr>
                </a:solidFill>
              </a:rPr>
              <a:t>4/3/2021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BC1FA3B-F0C1-4F58-90BE-DCC7501F4B28}" type="slidenum">
              <a:rPr lang="en-US" smtClean="0">
                <a:solidFill>
                  <a:prstClr val="black">
                    <a:tint val="75000"/>
                  </a:prstClr>
                </a:solidFill>
              </a:rPr>
              <a:pPr/>
              <a:t>‹#›</a:t>
            </a:fld>
            <a:endParaRPr lang="en-US" dirty="0">
              <a:solidFill>
                <a:prstClr val="black">
                  <a:tint val="75000"/>
                </a:prstClr>
              </a:solidFill>
            </a:endParaRPr>
          </a:p>
        </p:txBody>
      </p:sp>
      <p:pic>
        <p:nvPicPr>
          <p:cNvPr id="7" name="Picture 14" descr="7"/>
          <p:cNvPicPr>
            <a:picLocks noChangeAspect="1" noChangeArrowheads="1"/>
          </p:cNvPicPr>
          <p:nvPr userDrawn="1"/>
        </p:nvPicPr>
        <p:blipFill>
          <a:blip r:embed="rId2" cstate="print"/>
          <a:srcRect/>
          <a:stretch>
            <a:fillRect/>
          </a:stretch>
        </p:blipFill>
        <p:spPr bwMode="auto">
          <a:xfrm>
            <a:off x="0" y="2"/>
            <a:ext cx="12194117" cy="6859588"/>
          </a:xfrm>
          <a:prstGeom prst="rect">
            <a:avLst/>
          </a:prstGeom>
          <a:noFill/>
          <a:ln w="9525">
            <a:noFill/>
            <a:miter lim="800000"/>
            <a:headEnd/>
            <a:tailEnd/>
          </a:ln>
        </p:spPr>
      </p:pic>
    </p:spTree>
    <p:extLst>
      <p:ext uri="{BB962C8B-B14F-4D97-AF65-F5344CB8AC3E}">
        <p14:creationId xmlns:p14="http://schemas.microsoft.com/office/powerpoint/2010/main" val="3816664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657600" y="228600"/>
            <a:ext cx="7620000" cy="990600"/>
          </a:xfrm>
        </p:spPr>
        <p:txBody>
          <a:bodyPr/>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2C584847-FB80-4C63-B6D2-F328CA47CCEB}" type="datetime1">
              <a:rPr lang="en-US" smtClean="0">
                <a:solidFill>
                  <a:prstClr val="black">
                    <a:tint val="75000"/>
                  </a:prstClr>
                </a:solidFill>
              </a:rPr>
              <a:t>4/3/2021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BC1FA3B-F0C1-4F58-90BE-DCC7501F4B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683749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15" descr="1"/>
          <p:cNvPicPr>
            <a:picLocks noChangeAspect="1" noChangeArrowheads="1"/>
          </p:cNvPicPr>
          <p:nvPr userDrawn="1"/>
        </p:nvPicPr>
        <p:blipFill>
          <a:blip r:embed="rId2" cstate="print"/>
          <a:srcRect b="74376"/>
          <a:stretch>
            <a:fillRect/>
          </a:stretch>
        </p:blipFill>
        <p:spPr bwMode="auto">
          <a:xfrm>
            <a:off x="-4233" y="-6349"/>
            <a:ext cx="12202584" cy="1758951"/>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1B67A5-34AA-4BD1-AF59-783CA4A86717}" type="datetime1">
              <a:rPr lang="en-US" smtClean="0">
                <a:solidFill>
                  <a:prstClr val="black">
                    <a:tint val="75000"/>
                  </a:prstClr>
                </a:solidFill>
              </a:rPr>
              <a:t>4/3/2021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BC1FA3B-F0C1-4F58-90BE-DCC7501F4B28}" type="slidenum">
              <a:rPr lang="en-US" smtClean="0">
                <a:solidFill>
                  <a:prstClr val="black">
                    <a:tint val="75000"/>
                  </a:prstClr>
                </a:solidFill>
              </a:rPr>
              <a:pPr/>
              <a:t>‹#›</a:t>
            </a:fld>
            <a:endParaRPr lang="en-US" dirty="0">
              <a:solidFill>
                <a:prstClr val="black">
                  <a:tint val="75000"/>
                </a:prstClr>
              </a:solidFill>
            </a:endParaRPr>
          </a:p>
        </p:txBody>
      </p:sp>
      <p:pic>
        <p:nvPicPr>
          <p:cNvPr id="8" name="Picture 16" descr="2"/>
          <p:cNvPicPr>
            <a:picLocks noChangeAspect="1" noChangeArrowheads="1"/>
          </p:cNvPicPr>
          <p:nvPr userDrawn="1"/>
        </p:nvPicPr>
        <p:blipFill>
          <a:blip r:embed="rId3" cstate="print"/>
          <a:srcRect/>
          <a:stretch>
            <a:fillRect/>
          </a:stretch>
        </p:blipFill>
        <p:spPr bwMode="auto">
          <a:xfrm>
            <a:off x="1" y="0"/>
            <a:ext cx="3426707" cy="1295400"/>
          </a:xfrm>
          <a:prstGeom prst="rect">
            <a:avLst/>
          </a:prstGeom>
          <a:noFill/>
          <a:ln w="9525">
            <a:noFill/>
            <a:miter lim="800000"/>
            <a:headEnd/>
            <a:tailEnd/>
          </a:ln>
        </p:spPr>
      </p:pic>
    </p:spTree>
    <p:extLst>
      <p:ext uri="{BB962C8B-B14F-4D97-AF65-F5344CB8AC3E}">
        <p14:creationId xmlns:p14="http://schemas.microsoft.com/office/powerpoint/2010/main" val="33117160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AB795B0-8F7C-42C5-938C-A2A5C111743E}" type="datetime1">
              <a:rPr lang="en-US" smtClean="0">
                <a:solidFill>
                  <a:prstClr val="black">
                    <a:tint val="75000"/>
                  </a:prstClr>
                </a:solidFill>
              </a:rPr>
              <a:t>4/3/2021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BC1FA3B-F0C1-4F58-90BE-DCC7501F4B28}" type="slidenum">
              <a:rPr lang="en-US" smtClean="0">
                <a:solidFill>
                  <a:prstClr val="black">
                    <a:tint val="75000"/>
                  </a:prstClr>
                </a:solidFill>
              </a:rPr>
              <a:pPr/>
              <a:t>‹#›</a:t>
            </a:fld>
            <a:endParaRPr lang="en-US" dirty="0">
              <a:solidFill>
                <a:prstClr val="black">
                  <a:tint val="75000"/>
                </a:prstClr>
              </a:solidFill>
            </a:endParaRPr>
          </a:p>
        </p:txBody>
      </p:sp>
      <p:pic>
        <p:nvPicPr>
          <p:cNvPr id="6" name="Picture 15" descr="1"/>
          <p:cNvPicPr>
            <a:picLocks noChangeAspect="1" noChangeArrowheads="1"/>
          </p:cNvPicPr>
          <p:nvPr userDrawn="1"/>
        </p:nvPicPr>
        <p:blipFill>
          <a:blip r:embed="rId2" cstate="print"/>
          <a:srcRect b="74376"/>
          <a:stretch>
            <a:fillRect/>
          </a:stretch>
        </p:blipFill>
        <p:spPr bwMode="auto">
          <a:xfrm>
            <a:off x="-4233" y="-6349"/>
            <a:ext cx="12202584" cy="1758951"/>
          </a:xfrm>
          <a:prstGeom prst="rect">
            <a:avLst/>
          </a:prstGeom>
          <a:noFill/>
          <a:ln w="9525">
            <a:noFill/>
            <a:miter lim="800000"/>
            <a:headEnd/>
            <a:tailEnd/>
          </a:ln>
        </p:spPr>
      </p:pic>
      <p:pic>
        <p:nvPicPr>
          <p:cNvPr id="7" name="Picture 16" descr="2"/>
          <p:cNvPicPr>
            <a:picLocks noChangeAspect="1" noChangeArrowheads="1"/>
          </p:cNvPicPr>
          <p:nvPr userDrawn="1"/>
        </p:nvPicPr>
        <p:blipFill>
          <a:blip r:embed="rId3" cstate="print"/>
          <a:srcRect/>
          <a:stretch>
            <a:fillRect/>
          </a:stretch>
        </p:blipFill>
        <p:spPr bwMode="auto">
          <a:xfrm>
            <a:off x="1" y="0"/>
            <a:ext cx="3426707" cy="1295400"/>
          </a:xfrm>
          <a:prstGeom prst="rect">
            <a:avLst/>
          </a:prstGeom>
          <a:noFill/>
          <a:ln w="9525">
            <a:noFill/>
            <a:miter lim="800000"/>
            <a:headEnd/>
            <a:tailEnd/>
          </a:ln>
        </p:spPr>
      </p:pic>
    </p:spTree>
    <p:extLst>
      <p:ext uri="{BB962C8B-B14F-4D97-AF65-F5344CB8AC3E}">
        <p14:creationId xmlns:p14="http://schemas.microsoft.com/office/powerpoint/2010/main" val="3371913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14" descr="7"/>
          <p:cNvPicPr>
            <a:picLocks noChangeAspect="1" noChangeArrowheads="1"/>
          </p:cNvPicPr>
          <p:nvPr userDrawn="1"/>
        </p:nvPicPr>
        <p:blipFill>
          <a:blip r:embed="rId2" cstate="print"/>
          <a:srcRect/>
          <a:stretch>
            <a:fillRect/>
          </a:stretch>
        </p:blipFill>
        <p:spPr bwMode="auto">
          <a:xfrm rot="5400000">
            <a:off x="2667000" y="-2667000"/>
            <a:ext cx="6858000" cy="12192000"/>
          </a:xfrm>
          <a:prstGeom prst="rect">
            <a:avLst/>
          </a:prstGeom>
          <a:noFill/>
          <a:ln w="9525">
            <a:noFill/>
            <a:miter lim="800000"/>
            <a:headEnd/>
            <a:tailEnd/>
          </a:ln>
        </p:spPr>
      </p:pic>
      <p:sp>
        <p:nvSpPr>
          <p:cNvPr id="2" name="Vertical Title 1"/>
          <p:cNvSpPr>
            <a:spLocks noGrp="1"/>
          </p:cNvSpPr>
          <p:nvPr>
            <p:ph type="title" orient="vert"/>
          </p:nvPr>
        </p:nvSpPr>
        <p:spPr>
          <a:xfrm>
            <a:off x="10363200" y="1143006"/>
            <a:ext cx="1422400" cy="5440363"/>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09600" y="274650"/>
            <a:ext cx="87376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2B4298B-ACBE-4806-9909-FBB35E4C5832}" type="datetime1">
              <a:rPr lang="en-US" smtClean="0">
                <a:solidFill>
                  <a:prstClr val="black">
                    <a:tint val="75000"/>
                  </a:prstClr>
                </a:solidFill>
              </a:rPr>
              <a:t>4/3/2021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BC1FA3B-F0C1-4F58-90BE-DCC7501F4B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333031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4" name="Picture 5" descr="2"/>
          <p:cNvPicPr>
            <a:picLocks noChangeAspect="1" noChangeArrowheads="1"/>
          </p:cNvPicPr>
          <p:nvPr userDrawn="1"/>
        </p:nvPicPr>
        <p:blipFill>
          <a:blip r:embed="rId2" cstate="print"/>
          <a:srcRect/>
          <a:stretch>
            <a:fillRect/>
          </a:stretch>
        </p:blipFill>
        <p:spPr bwMode="auto">
          <a:xfrm>
            <a:off x="0" y="0"/>
            <a:ext cx="12194117" cy="6859588"/>
          </a:xfrm>
          <a:prstGeom prst="rect">
            <a:avLst/>
          </a:prstGeom>
          <a:noFill/>
          <a:ln w="9525">
            <a:noFill/>
            <a:miter lim="800000"/>
            <a:headEnd/>
            <a:tailEnd/>
          </a:ln>
        </p:spPr>
      </p:pic>
      <p:sp>
        <p:nvSpPr>
          <p:cNvPr id="6" name="Content Placeholder 2"/>
          <p:cNvSpPr>
            <a:spLocks noGrp="1"/>
          </p:cNvSpPr>
          <p:nvPr>
            <p:ph idx="1"/>
          </p:nvPr>
        </p:nvSpPr>
        <p:spPr>
          <a:xfrm>
            <a:off x="609600" y="1600206"/>
            <a:ext cx="109728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10" descr="Untitled-11"/>
          <p:cNvPicPr>
            <a:picLocks noChangeAspect="1" noChangeArrowheads="1"/>
          </p:cNvPicPr>
          <p:nvPr userDrawn="1"/>
        </p:nvPicPr>
        <p:blipFill>
          <a:blip r:embed="rId3" cstate="print"/>
          <a:srcRect/>
          <a:stretch>
            <a:fillRect/>
          </a:stretch>
        </p:blipFill>
        <p:spPr bwMode="auto">
          <a:xfrm>
            <a:off x="0" y="-1588"/>
            <a:ext cx="12194117" cy="6859588"/>
          </a:xfrm>
          <a:prstGeom prst="rect">
            <a:avLst/>
          </a:prstGeom>
          <a:noFill/>
          <a:ln w="9525">
            <a:noFill/>
            <a:miter lim="800000"/>
            <a:headEnd/>
            <a:tailEnd/>
          </a:ln>
        </p:spPr>
      </p:pic>
      <p:sp>
        <p:nvSpPr>
          <p:cNvPr id="5" name="Title 1"/>
          <p:cNvSpPr>
            <a:spLocks noGrp="1"/>
          </p:cNvSpPr>
          <p:nvPr>
            <p:ph type="title"/>
          </p:nvPr>
        </p:nvSpPr>
        <p:spPr>
          <a:xfrm>
            <a:off x="291402" y="0"/>
            <a:ext cx="11913995" cy="990600"/>
          </a:xfrm>
          <a:prstGeom prst="rect">
            <a:avLst/>
          </a:prstGeom>
        </p:spPr>
        <p:txBody>
          <a:bodyPr anchor="ctr" anchorCtr="1">
            <a:normAutofit/>
          </a:bodyPr>
          <a:lstStyle>
            <a:lvl1pPr marL="342891" indent="-342891"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a:t>Click to edit Master title style</a:t>
            </a:r>
          </a:p>
        </p:txBody>
      </p:sp>
      <p:sp>
        <p:nvSpPr>
          <p:cNvPr id="7" name="Content Placeholder 2"/>
          <p:cNvSpPr>
            <a:spLocks noGrp="1"/>
          </p:cNvSpPr>
          <p:nvPr>
            <p:ph idx="10"/>
          </p:nvPr>
        </p:nvSpPr>
        <p:spPr>
          <a:xfrm>
            <a:off x="812800" y="1752600"/>
            <a:ext cx="109728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86888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4" name="Picture 5" descr="2"/>
          <p:cNvPicPr>
            <a:picLocks noChangeAspect="1" noChangeArrowheads="1"/>
          </p:cNvPicPr>
          <p:nvPr userDrawn="1"/>
        </p:nvPicPr>
        <p:blipFill>
          <a:blip r:embed="rId2" cstate="print"/>
          <a:srcRect/>
          <a:stretch>
            <a:fillRect/>
          </a:stretch>
        </p:blipFill>
        <p:spPr bwMode="auto">
          <a:xfrm>
            <a:off x="0" y="0"/>
            <a:ext cx="12194117" cy="6859588"/>
          </a:xfrm>
          <a:prstGeom prst="rect">
            <a:avLst/>
          </a:prstGeom>
          <a:noFill/>
          <a:ln w="9525">
            <a:noFill/>
            <a:miter lim="800000"/>
            <a:headEnd/>
            <a:tailEnd/>
          </a:ln>
        </p:spPr>
      </p:pic>
      <p:sp>
        <p:nvSpPr>
          <p:cNvPr id="6" name="Content Placeholder 2"/>
          <p:cNvSpPr>
            <a:spLocks noGrp="1"/>
          </p:cNvSpPr>
          <p:nvPr>
            <p:ph idx="1"/>
          </p:nvPr>
        </p:nvSpPr>
        <p:spPr>
          <a:xfrm>
            <a:off x="609600" y="1600206"/>
            <a:ext cx="109728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10" descr="Untitled-11"/>
          <p:cNvPicPr>
            <a:picLocks noChangeAspect="1" noChangeArrowheads="1"/>
          </p:cNvPicPr>
          <p:nvPr userDrawn="1"/>
        </p:nvPicPr>
        <p:blipFill>
          <a:blip r:embed="rId3" cstate="print"/>
          <a:srcRect/>
          <a:stretch>
            <a:fillRect/>
          </a:stretch>
        </p:blipFill>
        <p:spPr bwMode="auto">
          <a:xfrm>
            <a:off x="0" y="-1588"/>
            <a:ext cx="12194117" cy="6859588"/>
          </a:xfrm>
          <a:prstGeom prst="rect">
            <a:avLst/>
          </a:prstGeom>
          <a:noFill/>
          <a:ln w="9525">
            <a:noFill/>
            <a:miter lim="800000"/>
            <a:headEnd/>
            <a:tailEnd/>
          </a:ln>
        </p:spPr>
      </p:pic>
      <p:sp>
        <p:nvSpPr>
          <p:cNvPr id="5" name="Title 1"/>
          <p:cNvSpPr>
            <a:spLocks noGrp="1"/>
          </p:cNvSpPr>
          <p:nvPr>
            <p:ph type="title"/>
          </p:nvPr>
        </p:nvSpPr>
        <p:spPr>
          <a:xfrm>
            <a:off x="291402" y="0"/>
            <a:ext cx="11913995" cy="990600"/>
          </a:xfrm>
          <a:prstGeom prst="rect">
            <a:avLst/>
          </a:prstGeom>
        </p:spPr>
        <p:txBody>
          <a:bodyPr anchor="ctr" anchorCtr="1">
            <a:normAutofit/>
          </a:bodyPr>
          <a:lstStyle>
            <a:lvl1pPr marL="342891" indent="-342891"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a:t>Click to edit Master title style</a:t>
            </a:r>
          </a:p>
        </p:txBody>
      </p:sp>
      <p:sp>
        <p:nvSpPr>
          <p:cNvPr id="7" name="Content Placeholder 2"/>
          <p:cNvSpPr>
            <a:spLocks noGrp="1"/>
          </p:cNvSpPr>
          <p:nvPr>
            <p:ph idx="10"/>
          </p:nvPr>
        </p:nvSpPr>
        <p:spPr>
          <a:xfrm>
            <a:off x="812800" y="1752600"/>
            <a:ext cx="109728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22082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4" name="Picture 5" descr="2"/>
          <p:cNvPicPr>
            <a:picLocks noChangeAspect="1" noChangeArrowheads="1"/>
          </p:cNvPicPr>
          <p:nvPr userDrawn="1"/>
        </p:nvPicPr>
        <p:blipFill>
          <a:blip r:embed="rId2" cstate="print"/>
          <a:srcRect/>
          <a:stretch>
            <a:fillRect/>
          </a:stretch>
        </p:blipFill>
        <p:spPr bwMode="auto">
          <a:xfrm>
            <a:off x="0" y="0"/>
            <a:ext cx="12194117" cy="6859588"/>
          </a:xfrm>
          <a:prstGeom prst="rect">
            <a:avLst/>
          </a:prstGeom>
          <a:noFill/>
          <a:ln w="9525">
            <a:noFill/>
            <a:miter lim="800000"/>
            <a:headEnd/>
            <a:tailEnd/>
          </a:ln>
        </p:spPr>
      </p:pic>
      <p:sp>
        <p:nvSpPr>
          <p:cNvPr id="6" name="Content Placeholder 2"/>
          <p:cNvSpPr>
            <a:spLocks noGrp="1"/>
          </p:cNvSpPr>
          <p:nvPr>
            <p:ph idx="1"/>
          </p:nvPr>
        </p:nvSpPr>
        <p:spPr>
          <a:xfrm>
            <a:off x="609600" y="1600206"/>
            <a:ext cx="109728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10" descr="Untitled-11"/>
          <p:cNvPicPr>
            <a:picLocks noChangeAspect="1" noChangeArrowheads="1"/>
          </p:cNvPicPr>
          <p:nvPr userDrawn="1"/>
        </p:nvPicPr>
        <p:blipFill>
          <a:blip r:embed="rId3" cstate="print"/>
          <a:srcRect/>
          <a:stretch>
            <a:fillRect/>
          </a:stretch>
        </p:blipFill>
        <p:spPr bwMode="auto">
          <a:xfrm>
            <a:off x="0" y="-1588"/>
            <a:ext cx="12194117" cy="6859588"/>
          </a:xfrm>
          <a:prstGeom prst="rect">
            <a:avLst/>
          </a:prstGeom>
          <a:noFill/>
          <a:ln w="9525">
            <a:noFill/>
            <a:miter lim="800000"/>
            <a:headEnd/>
            <a:tailEnd/>
          </a:ln>
        </p:spPr>
      </p:pic>
      <p:sp>
        <p:nvSpPr>
          <p:cNvPr id="5" name="Title 1"/>
          <p:cNvSpPr>
            <a:spLocks noGrp="1"/>
          </p:cNvSpPr>
          <p:nvPr>
            <p:ph type="title"/>
          </p:nvPr>
        </p:nvSpPr>
        <p:spPr>
          <a:xfrm>
            <a:off x="291402" y="0"/>
            <a:ext cx="11913995" cy="990600"/>
          </a:xfrm>
          <a:prstGeom prst="rect">
            <a:avLst/>
          </a:prstGeom>
        </p:spPr>
        <p:txBody>
          <a:bodyPr anchor="ctr" anchorCtr="1">
            <a:normAutofit/>
          </a:bodyPr>
          <a:lstStyle>
            <a:lvl1pPr marL="342891" indent="-342891"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a:t>Click to edit Master title style</a:t>
            </a:r>
          </a:p>
        </p:txBody>
      </p:sp>
      <p:sp>
        <p:nvSpPr>
          <p:cNvPr id="7" name="Content Placeholder 2"/>
          <p:cNvSpPr>
            <a:spLocks noGrp="1"/>
          </p:cNvSpPr>
          <p:nvPr>
            <p:ph idx="10"/>
          </p:nvPr>
        </p:nvSpPr>
        <p:spPr>
          <a:xfrm>
            <a:off x="812800" y="1752600"/>
            <a:ext cx="109728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5755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72640" y="91440"/>
            <a:ext cx="9997440" cy="914400"/>
          </a:xfrm>
        </p:spPr>
        <p:txBody>
          <a:bodyPr>
            <a:normAutofit/>
          </a:bodyPr>
          <a:lstStyle>
            <a:lvl1pPr algn="ctr">
              <a:defRPr sz="3600">
                <a:solidFill>
                  <a:schemeClr val="bg1"/>
                </a:solidFill>
                <a:effectLst>
                  <a:outerShdw blurRad="50800" dist="38100" dir="5400000" algn="t" rotWithShape="0">
                    <a:prstClr val="black">
                      <a:alpha val="40000"/>
                    </a:prstClr>
                  </a:outerShdw>
                </a:effectLst>
                <a:latin typeface="+mn-l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2"/>
          </p:nvPr>
        </p:nvSpPr>
        <p:spPr>
          <a:xfrm>
            <a:off x="228603" y="6406376"/>
            <a:ext cx="1516380" cy="315100"/>
          </a:xfrm>
          <a:prstGeom prst="rect">
            <a:avLst/>
          </a:prstGeom>
        </p:spPr>
        <p:txBody>
          <a:bodyPr vert="horz" lIns="91440" tIns="45720" rIns="91440" bIns="45720" rtlCol="0" anchor="ctr"/>
          <a:lstStyle>
            <a:lvl1pPr algn="l">
              <a:defRPr sz="1200">
                <a:solidFill>
                  <a:srgbClr val="8FA5D1"/>
                </a:solidFill>
              </a:defRPr>
            </a:lvl1pPr>
          </a:lstStyle>
          <a:p>
            <a:fld id="{4AF34B76-4364-4BE2-AA47-463DD63C4F63}" type="datetime1">
              <a:rPr lang="en-US" smtClean="0"/>
              <a:t>4/3/2021</a:t>
            </a:fld>
            <a:endParaRPr lang="en-US" dirty="0"/>
          </a:p>
        </p:txBody>
      </p:sp>
      <p:sp>
        <p:nvSpPr>
          <p:cNvPr id="8" name="Footer Placeholder 4"/>
          <p:cNvSpPr>
            <a:spLocks noGrp="1"/>
          </p:cNvSpPr>
          <p:nvPr>
            <p:ph type="ftr" sz="quarter" idx="3"/>
          </p:nvPr>
        </p:nvSpPr>
        <p:spPr>
          <a:xfrm>
            <a:off x="2019300" y="6414383"/>
            <a:ext cx="8656320" cy="315100"/>
          </a:xfrm>
          <a:prstGeom prst="rect">
            <a:avLst/>
          </a:prstGeom>
        </p:spPr>
        <p:txBody>
          <a:bodyPr vert="horz" lIns="91440" tIns="45720" rIns="91440" bIns="45720" rtlCol="0" anchor="ctr"/>
          <a:lstStyle>
            <a:lvl1pPr algn="ctr">
              <a:defRPr sz="1200">
                <a:solidFill>
                  <a:srgbClr val="8FA5D1"/>
                </a:solidFill>
              </a:defRPr>
            </a:lvl1pPr>
          </a:lstStyle>
          <a:p>
            <a:endParaRPr lang="en-US" dirty="0"/>
          </a:p>
        </p:txBody>
      </p:sp>
      <p:sp>
        <p:nvSpPr>
          <p:cNvPr id="9" name="Slide Number Placeholder 5"/>
          <p:cNvSpPr>
            <a:spLocks noGrp="1"/>
          </p:cNvSpPr>
          <p:nvPr>
            <p:ph type="sldNum" sz="quarter" idx="4"/>
          </p:nvPr>
        </p:nvSpPr>
        <p:spPr>
          <a:xfrm>
            <a:off x="10850879" y="6406376"/>
            <a:ext cx="1089660"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25091756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4" name="Picture 5" descr="2"/>
          <p:cNvPicPr>
            <a:picLocks noChangeAspect="1" noChangeArrowheads="1"/>
          </p:cNvPicPr>
          <p:nvPr userDrawn="1"/>
        </p:nvPicPr>
        <p:blipFill>
          <a:blip r:embed="rId2" cstate="print"/>
          <a:srcRect/>
          <a:stretch>
            <a:fillRect/>
          </a:stretch>
        </p:blipFill>
        <p:spPr bwMode="auto">
          <a:xfrm>
            <a:off x="0" y="0"/>
            <a:ext cx="12194117" cy="6859588"/>
          </a:xfrm>
          <a:prstGeom prst="rect">
            <a:avLst/>
          </a:prstGeom>
          <a:noFill/>
          <a:ln w="9525">
            <a:noFill/>
            <a:miter lim="800000"/>
            <a:headEnd/>
            <a:tailEnd/>
          </a:ln>
        </p:spPr>
      </p:pic>
      <p:sp>
        <p:nvSpPr>
          <p:cNvPr id="6" name="Content Placeholder 2"/>
          <p:cNvSpPr>
            <a:spLocks noGrp="1"/>
          </p:cNvSpPr>
          <p:nvPr>
            <p:ph idx="1"/>
          </p:nvPr>
        </p:nvSpPr>
        <p:spPr>
          <a:xfrm>
            <a:off x="609600" y="1600206"/>
            <a:ext cx="109728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10" descr="Untitled-11"/>
          <p:cNvPicPr>
            <a:picLocks noChangeAspect="1" noChangeArrowheads="1"/>
          </p:cNvPicPr>
          <p:nvPr userDrawn="1"/>
        </p:nvPicPr>
        <p:blipFill>
          <a:blip r:embed="rId3" cstate="print"/>
          <a:srcRect/>
          <a:stretch>
            <a:fillRect/>
          </a:stretch>
        </p:blipFill>
        <p:spPr bwMode="auto">
          <a:xfrm>
            <a:off x="0" y="-1588"/>
            <a:ext cx="12194117" cy="6859588"/>
          </a:xfrm>
          <a:prstGeom prst="rect">
            <a:avLst/>
          </a:prstGeom>
          <a:noFill/>
          <a:ln w="9525">
            <a:noFill/>
            <a:miter lim="800000"/>
            <a:headEnd/>
            <a:tailEnd/>
          </a:ln>
        </p:spPr>
      </p:pic>
      <p:sp>
        <p:nvSpPr>
          <p:cNvPr id="5" name="Title 1"/>
          <p:cNvSpPr>
            <a:spLocks noGrp="1"/>
          </p:cNvSpPr>
          <p:nvPr>
            <p:ph type="title"/>
          </p:nvPr>
        </p:nvSpPr>
        <p:spPr>
          <a:xfrm>
            <a:off x="291402" y="0"/>
            <a:ext cx="11913995" cy="990600"/>
          </a:xfrm>
          <a:prstGeom prst="rect">
            <a:avLst/>
          </a:prstGeom>
        </p:spPr>
        <p:txBody>
          <a:bodyPr anchor="ctr" anchorCtr="1">
            <a:normAutofit/>
          </a:bodyPr>
          <a:lstStyle>
            <a:lvl1pPr marL="342891" indent="-342891"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a:t>Click to edit Master title style</a:t>
            </a:r>
          </a:p>
        </p:txBody>
      </p:sp>
      <p:sp>
        <p:nvSpPr>
          <p:cNvPr id="7" name="Content Placeholder 2"/>
          <p:cNvSpPr>
            <a:spLocks noGrp="1"/>
          </p:cNvSpPr>
          <p:nvPr>
            <p:ph idx="10"/>
          </p:nvPr>
        </p:nvSpPr>
        <p:spPr>
          <a:xfrm>
            <a:off x="812800" y="1752600"/>
            <a:ext cx="109728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748604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55827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334000" y="120015"/>
            <a:ext cx="6728459" cy="908684"/>
          </a:xfrm>
        </p:spPr>
        <p:txBody>
          <a:bodyPr anchor="t" anchorCtr="0">
            <a:noAutofit/>
          </a:bodyPr>
          <a:lstStyle>
            <a:lvl1pPr algn="r">
              <a:defRPr sz="32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8549641" y="1754508"/>
            <a:ext cx="3512819" cy="2874645"/>
          </a:xfrm>
        </p:spPr>
        <p:txBody>
          <a:bodyPr>
            <a:noAutofit/>
          </a:bodyPr>
          <a:lstStyle>
            <a:lvl1pPr marL="0" indent="0" algn="r">
              <a:lnSpc>
                <a:spcPct val="100000"/>
              </a:lnSpc>
              <a:buNone/>
              <a:defRPr sz="2400">
                <a:solidFill>
                  <a:srgbClr val="25327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5" name="Group 4"/>
          <p:cNvGrpSpPr/>
          <p:nvPr/>
        </p:nvGrpSpPr>
        <p:grpSpPr>
          <a:xfrm>
            <a:off x="8026402" y="6256840"/>
            <a:ext cx="3860799" cy="400110"/>
            <a:chOff x="6229737" y="6256840"/>
            <a:chExt cx="2895599" cy="40011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9737" y="6256840"/>
              <a:ext cx="399663" cy="399663"/>
            </a:xfrm>
            <a:prstGeom prst="rect">
              <a:avLst/>
            </a:prstGeom>
          </p:spPr>
        </p:pic>
        <p:sp>
          <p:nvSpPr>
            <p:cNvPr id="16" name="TextBox 15"/>
            <p:cNvSpPr txBox="1"/>
            <p:nvPr userDrawn="1"/>
          </p:nvSpPr>
          <p:spPr>
            <a:xfrm>
              <a:off x="6629399" y="6256840"/>
              <a:ext cx="2495937" cy="400110"/>
            </a:xfrm>
            <a:prstGeom prst="rect">
              <a:avLst/>
            </a:prstGeom>
            <a:noFill/>
          </p:spPr>
          <p:txBody>
            <a:bodyPr wrap="square" rtlCol="0">
              <a:normAutofit/>
            </a:bodyPr>
            <a:lstStyle/>
            <a:p>
              <a:r>
                <a:rPr lang="en-US" sz="2000" dirty="0">
                  <a:solidFill>
                    <a:schemeClr val="tx2"/>
                  </a:solidFill>
                </a:rPr>
                <a:t>@TexasDemography</a:t>
              </a:r>
            </a:p>
          </p:txBody>
        </p:sp>
      </p:gr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2421" y="5112828"/>
            <a:ext cx="4107179" cy="101119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9777" t="1" r="-8" b="-765"/>
          <a:stretch/>
        </p:blipFill>
        <p:spPr>
          <a:xfrm>
            <a:off x="0" y="0"/>
            <a:ext cx="8900160" cy="6766560"/>
          </a:xfrm>
          <a:prstGeom prst="rect">
            <a:avLst/>
          </a:prstGeom>
        </p:spPr>
      </p:pic>
    </p:spTree>
    <p:extLst>
      <p:ext uri="{BB962C8B-B14F-4D97-AF65-F5344CB8AC3E}">
        <p14:creationId xmlns:p14="http://schemas.microsoft.com/office/powerpoint/2010/main" val="25205356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72640" y="91440"/>
            <a:ext cx="9997440" cy="914400"/>
          </a:xfrm>
        </p:spPr>
        <p:txBody>
          <a:bodyPr>
            <a:normAutofit/>
          </a:bodyPr>
          <a:lstStyle>
            <a:lvl1pPr algn="ctr">
              <a:defRPr sz="3600">
                <a:solidFill>
                  <a:schemeClr val="bg1"/>
                </a:solidFill>
                <a:effectLst>
                  <a:outerShdw blurRad="50800" dist="38100" dir="5400000" algn="t" rotWithShape="0">
                    <a:prstClr val="black">
                      <a:alpha val="40000"/>
                    </a:prstClr>
                  </a:outerShdw>
                </a:effectLst>
                <a:latin typeface="+mn-lt"/>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2"/>
          </p:nvPr>
        </p:nvSpPr>
        <p:spPr>
          <a:xfrm>
            <a:off x="228602" y="6406376"/>
            <a:ext cx="1516380" cy="315100"/>
          </a:xfrm>
          <a:prstGeom prst="rect">
            <a:avLst/>
          </a:prstGeom>
        </p:spPr>
        <p:txBody>
          <a:bodyPr vert="horz" lIns="91440" tIns="45720" rIns="91440" bIns="45720" rtlCol="0" anchor="ctr"/>
          <a:lstStyle>
            <a:lvl1pPr algn="l">
              <a:defRPr sz="1200">
                <a:solidFill>
                  <a:srgbClr val="8FA5D1"/>
                </a:solidFill>
              </a:defRPr>
            </a:lvl1pPr>
          </a:lstStyle>
          <a:p>
            <a:fld id="{DFB19124-508B-4C59-8955-D4D1F603F792}" type="datetime1">
              <a:rPr lang="en-US" smtClean="0"/>
              <a:t>4/3/2021</a:t>
            </a:fld>
            <a:endParaRPr lang="en-US" dirty="0"/>
          </a:p>
        </p:txBody>
      </p:sp>
      <p:sp>
        <p:nvSpPr>
          <p:cNvPr id="8" name="Footer Placeholder 4"/>
          <p:cNvSpPr>
            <a:spLocks noGrp="1"/>
          </p:cNvSpPr>
          <p:nvPr>
            <p:ph type="ftr" sz="quarter" idx="3"/>
          </p:nvPr>
        </p:nvSpPr>
        <p:spPr>
          <a:xfrm>
            <a:off x="2019300" y="6414383"/>
            <a:ext cx="8656320" cy="315100"/>
          </a:xfrm>
          <a:prstGeom prst="rect">
            <a:avLst/>
          </a:prstGeom>
        </p:spPr>
        <p:txBody>
          <a:bodyPr vert="horz" lIns="91440" tIns="45720" rIns="91440" bIns="45720" rtlCol="0" anchor="ctr"/>
          <a:lstStyle>
            <a:lvl1pPr algn="ctr">
              <a:defRPr sz="1200">
                <a:solidFill>
                  <a:srgbClr val="8FA5D1"/>
                </a:solidFill>
              </a:defRPr>
            </a:lvl1pPr>
          </a:lstStyle>
          <a:p>
            <a:endParaRPr lang="en-US" dirty="0"/>
          </a:p>
        </p:txBody>
      </p:sp>
      <p:sp>
        <p:nvSpPr>
          <p:cNvPr id="9" name="Slide Number Placeholder 5"/>
          <p:cNvSpPr>
            <a:spLocks noGrp="1"/>
          </p:cNvSpPr>
          <p:nvPr>
            <p:ph type="sldNum" sz="quarter" idx="4"/>
          </p:nvPr>
        </p:nvSpPr>
        <p:spPr>
          <a:xfrm>
            <a:off x="10850879" y="6406376"/>
            <a:ext cx="1089660"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6312975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26254"/>
            <a:ext cx="10515600" cy="2852737"/>
          </a:xfrm>
        </p:spPr>
        <p:txBody>
          <a:bodyPr anchor="b"/>
          <a:lstStyle>
            <a:lvl1pPr>
              <a:defRPr sz="6000">
                <a:solidFill>
                  <a:srgbClr val="25327B"/>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2"/>
          </p:nvPr>
        </p:nvSpPr>
        <p:spPr>
          <a:xfrm>
            <a:off x="228602" y="6406376"/>
            <a:ext cx="1516380" cy="315100"/>
          </a:xfrm>
          <a:prstGeom prst="rect">
            <a:avLst/>
          </a:prstGeom>
        </p:spPr>
        <p:txBody>
          <a:bodyPr vert="horz" lIns="91440" tIns="45720" rIns="91440" bIns="45720" rtlCol="0" anchor="ctr"/>
          <a:lstStyle>
            <a:lvl1pPr algn="l">
              <a:defRPr sz="1200">
                <a:solidFill>
                  <a:srgbClr val="8FA5D1"/>
                </a:solidFill>
              </a:defRPr>
            </a:lvl1pPr>
          </a:lstStyle>
          <a:p>
            <a:fld id="{ABD6CF58-8FAB-4AD6-9F5C-3BC4F9E37C96}" type="datetime1">
              <a:rPr lang="en-US" smtClean="0"/>
              <a:t>4/3/2021</a:t>
            </a:fld>
            <a:endParaRPr lang="en-US" dirty="0"/>
          </a:p>
        </p:txBody>
      </p:sp>
      <p:sp>
        <p:nvSpPr>
          <p:cNvPr id="8" name="Footer Placeholder 4"/>
          <p:cNvSpPr>
            <a:spLocks noGrp="1"/>
          </p:cNvSpPr>
          <p:nvPr>
            <p:ph type="ftr" sz="quarter" idx="3"/>
          </p:nvPr>
        </p:nvSpPr>
        <p:spPr>
          <a:xfrm>
            <a:off x="2019300" y="6414383"/>
            <a:ext cx="8656320" cy="315100"/>
          </a:xfrm>
          <a:prstGeom prst="rect">
            <a:avLst/>
          </a:prstGeom>
        </p:spPr>
        <p:txBody>
          <a:bodyPr vert="horz" lIns="91440" tIns="45720" rIns="91440" bIns="45720" rtlCol="0" anchor="ctr"/>
          <a:lstStyle>
            <a:lvl1pPr algn="ctr">
              <a:defRPr sz="1200">
                <a:solidFill>
                  <a:srgbClr val="8FA5D1"/>
                </a:solidFill>
              </a:defRPr>
            </a:lvl1pPr>
          </a:lstStyle>
          <a:p>
            <a:endParaRPr lang="en-US" dirty="0"/>
          </a:p>
        </p:txBody>
      </p:sp>
      <p:sp>
        <p:nvSpPr>
          <p:cNvPr id="9" name="Slide Number Placeholder 5"/>
          <p:cNvSpPr>
            <a:spLocks noGrp="1"/>
          </p:cNvSpPr>
          <p:nvPr>
            <p:ph type="sldNum" sz="quarter" idx="4"/>
          </p:nvPr>
        </p:nvSpPr>
        <p:spPr>
          <a:xfrm>
            <a:off x="10850879" y="6406376"/>
            <a:ext cx="1089660"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23931372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61060" y="1563019"/>
            <a:ext cx="5181600" cy="4677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5060" y="1563019"/>
            <a:ext cx="5181600" cy="4677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86336E4-D26F-49C9-80BA-AA7D091BA6AF}" type="datetime1">
              <a:rPr lang="en-US" smtClean="0"/>
              <a:t>4/3/2021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29137636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80109" y="132683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80109" y="2150745"/>
            <a:ext cx="5157787" cy="41014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2522" y="132683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2522" y="2150747"/>
            <a:ext cx="5183188" cy="4101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5D5AAA8-B3E7-444B-A33A-B9FD3D1C47A7}" type="datetime1">
              <a:rPr lang="en-US" smtClean="0"/>
              <a:t>4/3/2021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2072640" y="91440"/>
            <a:ext cx="9997440" cy="9144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8536365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72640" y="91440"/>
            <a:ext cx="9997440" cy="9144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DFFD3B-ECF9-4F2A-BBC2-E74C8F36DE36}" type="datetime1">
              <a:rPr lang="en-US" smtClean="0"/>
              <a:t>4/3/2021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17821590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D55845-C18F-4420-8ADC-D76A422D2EFE}" type="datetime1">
              <a:rPr lang="en-US" smtClean="0"/>
              <a:t>4/3/2021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37326683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314450"/>
            <a:ext cx="6172200" cy="48748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1314452"/>
            <a:ext cx="3932237" cy="4874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B8E7D9-19A7-4F6C-921F-CA532426A858}" type="datetime1">
              <a:rPr lang="en-US" smtClean="0"/>
              <a:t>4/3/2021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2072640" y="91440"/>
            <a:ext cx="9997440" cy="9144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944548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26262"/>
            <a:ext cx="10515600" cy="2852737"/>
          </a:xfrm>
        </p:spPr>
        <p:txBody>
          <a:bodyPr anchor="b"/>
          <a:lstStyle>
            <a:lvl1pPr>
              <a:defRPr sz="6000">
                <a:solidFill>
                  <a:schemeClr val="accent5">
                    <a:lumMod val="50000"/>
                  </a:schemeClr>
                </a:solidFill>
                <a:effectLst/>
              </a:defRPr>
            </a:lvl1pPr>
          </a:lstStyle>
          <a:p>
            <a:r>
              <a:rPr lang="en-US"/>
              <a:t>Click to edit Master title style</a:t>
            </a:r>
            <a:endParaRPr lang="en-US" dirty="0"/>
          </a:p>
        </p:txBody>
      </p:sp>
      <p:sp>
        <p:nvSpPr>
          <p:cNvPr id="3" name="Text Placeholder 2"/>
          <p:cNvSpPr>
            <a:spLocks noGrp="1"/>
          </p:cNvSpPr>
          <p:nvPr>
            <p:ph type="body" idx="1"/>
          </p:nvPr>
        </p:nvSpPr>
        <p:spPr>
          <a:xfrm>
            <a:off x="831851" y="4589475"/>
            <a:ext cx="10515600" cy="1500187"/>
          </a:xfrm>
        </p:spPr>
        <p:txBody>
          <a:bodyPr/>
          <a:lstStyle>
            <a:lvl1pPr marL="0" indent="0">
              <a:buNone/>
              <a:defRPr sz="2400">
                <a:solidFill>
                  <a:schemeClr val="tx1">
                    <a:lumMod val="75000"/>
                    <a:lumOff val="2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2"/>
          </p:nvPr>
        </p:nvSpPr>
        <p:spPr>
          <a:xfrm>
            <a:off x="228603" y="6406376"/>
            <a:ext cx="1516380" cy="315100"/>
          </a:xfrm>
          <a:prstGeom prst="rect">
            <a:avLst/>
          </a:prstGeom>
        </p:spPr>
        <p:txBody>
          <a:bodyPr vert="horz" lIns="91440" tIns="45720" rIns="91440" bIns="45720" rtlCol="0" anchor="ctr"/>
          <a:lstStyle>
            <a:lvl1pPr algn="l">
              <a:defRPr sz="1200">
                <a:solidFill>
                  <a:srgbClr val="8FA5D1"/>
                </a:solidFill>
              </a:defRPr>
            </a:lvl1pPr>
          </a:lstStyle>
          <a:p>
            <a:fld id="{5CE42B04-CD79-4805-9EB6-4BB7BA84FDE5}" type="datetime1">
              <a:rPr lang="en-US" smtClean="0"/>
              <a:t>4/3/2021</a:t>
            </a:fld>
            <a:endParaRPr lang="en-US" dirty="0"/>
          </a:p>
        </p:txBody>
      </p:sp>
      <p:sp>
        <p:nvSpPr>
          <p:cNvPr id="8" name="Footer Placeholder 4"/>
          <p:cNvSpPr>
            <a:spLocks noGrp="1"/>
          </p:cNvSpPr>
          <p:nvPr>
            <p:ph type="ftr" sz="quarter" idx="3"/>
          </p:nvPr>
        </p:nvSpPr>
        <p:spPr>
          <a:xfrm>
            <a:off x="2019300" y="6414383"/>
            <a:ext cx="8656320" cy="315100"/>
          </a:xfrm>
          <a:prstGeom prst="rect">
            <a:avLst/>
          </a:prstGeom>
        </p:spPr>
        <p:txBody>
          <a:bodyPr vert="horz" lIns="91440" tIns="45720" rIns="91440" bIns="45720" rtlCol="0" anchor="ctr"/>
          <a:lstStyle>
            <a:lvl1pPr algn="ctr">
              <a:defRPr sz="1200">
                <a:solidFill>
                  <a:srgbClr val="8FA5D1"/>
                </a:solidFill>
              </a:defRPr>
            </a:lvl1pPr>
          </a:lstStyle>
          <a:p>
            <a:endParaRPr lang="en-US" dirty="0"/>
          </a:p>
        </p:txBody>
      </p:sp>
      <p:sp>
        <p:nvSpPr>
          <p:cNvPr id="9" name="Slide Number Placeholder 5"/>
          <p:cNvSpPr>
            <a:spLocks noGrp="1"/>
          </p:cNvSpPr>
          <p:nvPr>
            <p:ph type="sldNum" sz="quarter" idx="4"/>
          </p:nvPr>
        </p:nvSpPr>
        <p:spPr>
          <a:xfrm>
            <a:off x="10850879" y="6406376"/>
            <a:ext cx="1089660"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39270899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60328" y="1297307"/>
            <a:ext cx="6172200" cy="501205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1297307"/>
            <a:ext cx="3932237" cy="50120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1EF80D0-B6B7-4026-92AC-0A821DBE54F4}" type="datetime1">
              <a:rPr lang="en-US" smtClean="0"/>
              <a:t>4/3/2021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2072640" y="91440"/>
            <a:ext cx="9997440" cy="9144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41833306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80109" y="132683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80109" y="2150745"/>
            <a:ext cx="5157787" cy="41014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2522" y="132683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2522" y="2150747"/>
            <a:ext cx="5183188" cy="4101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268639-3664-4DBF-99F9-D1187371BA31}" type="datetime1">
              <a:rPr lang="en-US" smtClean="0"/>
              <a:t>4/3/2021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2072640" y="91440"/>
            <a:ext cx="9997440" cy="9144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6905459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314450"/>
            <a:ext cx="6172200" cy="48748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1314452"/>
            <a:ext cx="3932237" cy="4874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17435B-3693-422B-B1F6-BCDCCBAA1227}" type="datetime1">
              <a:rPr lang="en-US" smtClean="0"/>
              <a:t>4/3/2021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2072640" y="91440"/>
            <a:ext cx="9997440" cy="9144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5650724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60328" y="1297307"/>
            <a:ext cx="6172200" cy="501205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1297307"/>
            <a:ext cx="3932237" cy="50120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052B9C-4DB6-475F-ABC9-B0A0CF15B0F4}" type="datetime1">
              <a:rPr lang="en-US" smtClean="0"/>
              <a:t>4/3/2021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2072640" y="91440"/>
            <a:ext cx="9997440" cy="9144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8673720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375F361-B12C-466D-AF6C-C252CA9AF7C0}" type="datetime1">
              <a:rPr lang="en-US" smtClean="0"/>
              <a:t>4/3/2021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D7B3FC-F52A-4C3D-BF43-F2954D09CBBE}" type="slidenum">
              <a:rPr lang="en-US" smtClean="0"/>
              <a:t>‹#›</a:t>
            </a:fld>
            <a:endParaRPr lang="en-US" dirty="0"/>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9777" t="1" r="-8" b="-765"/>
          <a:stretch/>
        </p:blipFill>
        <p:spPr>
          <a:xfrm>
            <a:off x="0" y="11"/>
            <a:ext cx="8516232" cy="6562165"/>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27261" y="5669290"/>
            <a:ext cx="4429911" cy="1090655"/>
          </a:xfrm>
          <a:prstGeom prst="rect">
            <a:avLst/>
          </a:prstGeom>
        </p:spPr>
      </p:pic>
    </p:spTree>
    <p:extLst>
      <p:ext uri="{BB962C8B-B14F-4D97-AF65-F5344CB8AC3E}">
        <p14:creationId xmlns:p14="http://schemas.microsoft.com/office/powerpoint/2010/main" val="40644752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F4B7E7-9695-4173-B6CC-5BF7E6DC5E70}" type="datetime1">
              <a:rPr lang="en-US" smtClean="0"/>
              <a:t>4/3/2021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D7B3FC-F52A-4C3D-BF43-F2954D09CBBE}" type="slidenum">
              <a:rPr lang="en-US" smtClean="0"/>
              <a:t>‹#›</a:t>
            </a:fld>
            <a:endParaRPr lang="en-US" dirty="0"/>
          </a:p>
        </p:txBody>
      </p:sp>
    </p:spTree>
    <p:extLst>
      <p:ext uri="{BB962C8B-B14F-4D97-AF65-F5344CB8AC3E}">
        <p14:creationId xmlns:p14="http://schemas.microsoft.com/office/powerpoint/2010/main" val="14549301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5B661A7-8D8A-4609-9728-A02A8670135F}" type="datetime1">
              <a:rPr lang="en-US" smtClean="0"/>
              <a:t>4/3/2021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D7B3FC-F52A-4C3D-BF43-F2954D09CBBE}" type="slidenum">
              <a:rPr lang="en-US" smtClean="0"/>
              <a:t>‹#›</a:t>
            </a:fld>
            <a:endParaRPr lang="en-US" dirty="0"/>
          </a:p>
        </p:txBody>
      </p:sp>
    </p:spTree>
    <p:extLst>
      <p:ext uri="{BB962C8B-B14F-4D97-AF65-F5344CB8AC3E}">
        <p14:creationId xmlns:p14="http://schemas.microsoft.com/office/powerpoint/2010/main" val="31865054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CD5A9D-38BA-445E-8B86-A34FA49CCE73}" type="datetime1">
              <a:rPr lang="en-US" smtClean="0"/>
              <a:t>4/3/2021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D7B3FC-F52A-4C3D-BF43-F2954D09CBBE}" type="slidenum">
              <a:rPr lang="en-US" smtClean="0"/>
              <a:t>‹#›</a:t>
            </a:fld>
            <a:endParaRPr lang="en-US" dirty="0"/>
          </a:p>
        </p:txBody>
      </p:sp>
    </p:spTree>
    <p:extLst>
      <p:ext uri="{BB962C8B-B14F-4D97-AF65-F5344CB8AC3E}">
        <p14:creationId xmlns:p14="http://schemas.microsoft.com/office/powerpoint/2010/main" val="25182419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AFEF518-6E71-4907-BFA5-C3DAFB1E0AA8}" type="datetime1">
              <a:rPr lang="en-US" smtClean="0"/>
              <a:t>4/3/2021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FD7B3FC-F52A-4C3D-BF43-F2954D09CBBE}" type="slidenum">
              <a:rPr lang="en-US" smtClean="0"/>
              <a:t>‹#›</a:t>
            </a:fld>
            <a:endParaRPr lang="en-US" dirty="0"/>
          </a:p>
        </p:txBody>
      </p:sp>
    </p:spTree>
    <p:extLst>
      <p:ext uri="{BB962C8B-B14F-4D97-AF65-F5344CB8AC3E}">
        <p14:creationId xmlns:p14="http://schemas.microsoft.com/office/powerpoint/2010/main" val="19440082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EE0397B-A40B-427C-97D9-D7463651507C}" type="datetime1">
              <a:rPr lang="en-US" smtClean="0"/>
              <a:t>4/3/2021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FD7B3FC-F52A-4C3D-BF43-F2954D09CBBE}" type="slidenum">
              <a:rPr lang="en-US" smtClean="0"/>
              <a:t>‹#›</a:t>
            </a:fld>
            <a:endParaRPr lang="en-US" dirty="0"/>
          </a:p>
        </p:txBody>
      </p:sp>
    </p:spTree>
    <p:extLst>
      <p:ext uri="{BB962C8B-B14F-4D97-AF65-F5344CB8AC3E}">
        <p14:creationId xmlns:p14="http://schemas.microsoft.com/office/powerpoint/2010/main" val="3664135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61060" y="1563024"/>
            <a:ext cx="5181600" cy="4677763"/>
          </a:xfrm>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5060" y="1563024"/>
            <a:ext cx="5181600" cy="4677763"/>
          </a:xfrm>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981082E-1608-49CD-9DAD-BEB090280F39}" type="datetime1">
              <a:rPr lang="en-US" smtClean="0"/>
              <a:t>4/3/2021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2821539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217E84-DC0B-4AA0-B62C-74CE4B8DE55E}" type="datetime1">
              <a:rPr lang="en-US" smtClean="0"/>
              <a:t>4/3/2021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FD7B3FC-F52A-4C3D-BF43-F2954D09CBBE}" type="slidenum">
              <a:rPr lang="en-US" smtClean="0"/>
              <a:t>‹#›</a:t>
            </a:fld>
            <a:endParaRPr lang="en-US" dirty="0"/>
          </a:p>
        </p:txBody>
      </p:sp>
    </p:spTree>
    <p:extLst>
      <p:ext uri="{BB962C8B-B14F-4D97-AF65-F5344CB8AC3E}">
        <p14:creationId xmlns:p14="http://schemas.microsoft.com/office/powerpoint/2010/main" val="10184907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2CA67E-3AA5-48BB-B066-C55DDCE06B21}" type="datetime1">
              <a:rPr lang="en-US" smtClean="0"/>
              <a:t>4/3/2021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D7B3FC-F52A-4C3D-BF43-F2954D09CBBE}" type="slidenum">
              <a:rPr lang="en-US" smtClean="0"/>
              <a:t>‹#›</a:t>
            </a:fld>
            <a:endParaRPr lang="en-US" dirty="0"/>
          </a:p>
        </p:txBody>
      </p:sp>
    </p:spTree>
    <p:extLst>
      <p:ext uri="{BB962C8B-B14F-4D97-AF65-F5344CB8AC3E}">
        <p14:creationId xmlns:p14="http://schemas.microsoft.com/office/powerpoint/2010/main" val="18017798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FBE9836-B408-471F-936F-F5C0B3FC7C90}" type="datetime1">
              <a:rPr lang="en-US" smtClean="0"/>
              <a:t>4/3/2021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D7B3FC-F52A-4C3D-BF43-F2954D09CBBE}" type="slidenum">
              <a:rPr lang="en-US" smtClean="0"/>
              <a:t>‹#›</a:t>
            </a:fld>
            <a:endParaRPr lang="en-US" dirty="0"/>
          </a:p>
        </p:txBody>
      </p:sp>
    </p:spTree>
    <p:extLst>
      <p:ext uri="{BB962C8B-B14F-4D97-AF65-F5344CB8AC3E}">
        <p14:creationId xmlns:p14="http://schemas.microsoft.com/office/powerpoint/2010/main" val="35884700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CAC4BC-1A72-4D9F-89EF-F1E32F97F675}" type="datetime1">
              <a:rPr lang="en-US" smtClean="0"/>
              <a:t>4/3/2021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D7B3FC-F52A-4C3D-BF43-F2954D09CBBE}" type="slidenum">
              <a:rPr lang="en-US" smtClean="0"/>
              <a:t>‹#›</a:t>
            </a:fld>
            <a:endParaRPr lang="en-US" dirty="0"/>
          </a:p>
        </p:txBody>
      </p:sp>
    </p:spTree>
    <p:extLst>
      <p:ext uri="{BB962C8B-B14F-4D97-AF65-F5344CB8AC3E}">
        <p14:creationId xmlns:p14="http://schemas.microsoft.com/office/powerpoint/2010/main" val="28438290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6D68AA-49D9-43AD-AE1B-BA4CA200E69E}" type="datetime1">
              <a:rPr lang="en-US" smtClean="0"/>
              <a:t>4/3/2021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D7B3FC-F52A-4C3D-BF43-F2954D09CBBE}" type="slidenum">
              <a:rPr lang="en-US" smtClean="0"/>
              <a:t>‹#›</a:t>
            </a:fld>
            <a:endParaRPr lang="en-US" dirty="0"/>
          </a:p>
        </p:txBody>
      </p:sp>
    </p:spTree>
    <p:extLst>
      <p:ext uri="{BB962C8B-B14F-4D97-AF65-F5344CB8AC3E}">
        <p14:creationId xmlns:p14="http://schemas.microsoft.com/office/powerpoint/2010/main" val="6043264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grpSp>
        <p:nvGrpSpPr>
          <p:cNvPr id="5" name="Group 4"/>
          <p:cNvGrpSpPr/>
          <p:nvPr userDrawn="1"/>
        </p:nvGrpSpPr>
        <p:grpSpPr>
          <a:xfrm>
            <a:off x="1842053" y="5513768"/>
            <a:ext cx="8507894" cy="1344232"/>
            <a:chOff x="318052" y="5513768"/>
            <a:chExt cx="8507894" cy="1344232"/>
          </a:xfrm>
        </p:grpSpPr>
        <p:cxnSp>
          <p:nvCxnSpPr>
            <p:cNvPr id="6" name="Straight Connector 5"/>
            <p:cNvCxnSpPr/>
            <p:nvPr/>
          </p:nvCxnSpPr>
          <p:spPr>
            <a:xfrm>
              <a:off x="318052" y="6453229"/>
              <a:ext cx="2270954" cy="14246"/>
            </a:xfrm>
            <a:prstGeom prst="line">
              <a:avLst/>
            </a:prstGeom>
            <a:ln w="349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9006" y="5513768"/>
              <a:ext cx="3965986" cy="1344232"/>
            </a:xfrm>
            <a:prstGeom prst="rect">
              <a:avLst/>
            </a:prstGeom>
          </p:spPr>
        </p:pic>
        <p:cxnSp>
          <p:nvCxnSpPr>
            <p:cNvPr id="8" name="Straight Connector 7"/>
            <p:cNvCxnSpPr/>
            <p:nvPr/>
          </p:nvCxnSpPr>
          <p:spPr>
            <a:xfrm>
              <a:off x="6554992" y="6467475"/>
              <a:ext cx="2270954" cy="0"/>
            </a:xfrm>
            <a:prstGeom prst="line">
              <a:avLst/>
            </a:prstGeom>
            <a:ln w="349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 name="Title 8"/>
          <p:cNvSpPr>
            <a:spLocks noGrp="1"/>
          </p:cNvSpPr>
          <p:nvPr>
            <p:ph type="title"/>
          </p:nvPr>
        </p:nvSpPr>
        <p:spPr/>
        <p:txBody>
          <a:bodyPr/>
          <a:lstStyle>
            <a:lvl1pPr algn="ctr">
              <a:defRPr b="1">
                <a:solidFill>
                  <a:schemeClr val="accent5">
                    <a:lumMod val="50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Text Placeholder 12"/>
          <p:cNvSpPr>
            <a:spLocks noGrp="1"/>
          </p:cNvSpPr>
          <p:nvPr>
            <p:ph type="body" sz="quarter" idx="12"/>
          </p:nvPr>
        </p:nvSpPr>
        <p:spPr>
          <a:xfrm>
            <a:off x="3421928" y="3331869"/>
            <a:ext cx="5348143" cy="1173739"/>
          </a:xfrm>
        </p:spPr>
        <p:txBody>
          <a:bodyPr/>
          <a:lstStyle>
            <a:lvl1pPr marL="0" indent="0">
              <a:buNone/>
              <a:defRPr>
                <a:solidFill>
                  <a:schemeClr val="accent5">
                    <a:lumMod val="50000"/>
                  </a:schemeClr>
                </a:solidFill>
                <a:latin typeface="+mj-lt"/>
              </a:defRPr>
            </a:lvl1pPr>
            <a:lvl2pPr>
              <a:defRPr>
                <a:solidFill>
                  <a:schemeClr val="accent5">
                    <a:lumMod val="50000"/>
                  </a:schemeClr>
                </a:solidFill>
                <a:latin typeface="+mj-lt"/>
              </a:defRPr>
            </a:lvl2pPr>
            <a:lvl3pPr>
              <a:defRPr>
                <a:solidFill>
                  <a:schemeClr val="accent5">
                    <a:lumMod val="50000"/>
                  </a:schemeClr>
                </a:solidFill>
                <a:latin typeface="+mj-lt"/>
              </a:defRPr>
            </a:lvl3pPr>
            <a:lvl4pPr>
              <a:defRPr>
                <a:solidFill>
                  <a:schemeClr val="accent5">
                    <a:lumMod val="50000"/>
                  </a:schemeClr>
                </a:solidFill>
                <a:latin typeface="+mj-lt"/>
              </a:defRPr>
            </a:lvl4pPr>
            <a:lvl5pPr>
              <a:defRPr>
                <a:solidFill>
                  <a:schemeClr val="accent5">
                    <a:lumMod val="50000"/>
                  </a:schemeClr>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04261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Blank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730" y="0"/>
            <a:ext cx="1590520" cy="1590520"/>
          </a:xfrm>
          <a:prstGeom prst="rect">
            <a:avLst/>
          </a:prstGeom>
        </p:spPr>
      </p:pic>
      <p:cxnSp>
        <p:nvCxnSpPr>
          <p:cNvPr id="3" name="Straight Connector 2"/>
          <p:cNvCxnSpPr/>
          <p:nvPr userDrawn="1"/>
        </p:nvCxnSpPr>
        <p:spPr>
          <a:xfrm>
            <a:off x="1716250" y="781014"/>
            <a:ext cx="9896630" cy="14246"/>
          </a:xfrm>
          <a:prstGeom prst="line">
            <a:avLst/>
          </a:prstGeom>
          <a:ln w="349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CFD7B3FC-F52A-4C3D-BF43-F2954D09CBBE}" type="slidenum">
              <a:rPr lang="en-US" smtClean="0"/>
              <a:t>‹#›</a:t>
            </a:fld>
            <a:endParaRPr lang="en-US" dirty="0"/>
          </a:p>
        </p:txBody>
      </p:sp>
    </p:spTree>
    <p:extLst>
      <p:ext uri="{BB962C8B-B14F-4D97-AF65-F5344CB8AC3E}">
        <p14:creationId xmlns:p14="http://schemas.microsoft.com/office/powerpoint/2010/main" val="903901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80109" y="1326833"/>
            <a:ext cx="5157787" cy="823912"/>
          </a:xfrm>
        </p:spPr>
        <p:txBody>
          <a:bodyPr anchor="b"/>
          <a:lstStyle>
            <a:lvl1pPr marL="0" indent="0">
              <a:buNone/>
              <a:defRPr sz="2400" b="1">
                <a:solidFill>
                  <a:schemeClr val="accent5">
                    <a:lumMod val="50000"/>
                  </a:schemeClr>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80109" y="2150745"/>
            <a:ext cx="5157787" cy="4101464"/>
          </a:xfrm>
        </p:spPr>
        <p:txBody>
          <a:bodyPr/>
          <a:lstStyle>
            <a:lvl1pPr>
              <a:defRPr>
                <a:solidFill>
                  <a:schemeClr val="accent5">
                    <a:lumMod val="50000"/>
                  </a:schemeClr>
                </a:solidFill>
                <a:latin typeface="+mj-lt"/>
              </a:defRPr>
            </a:lvl1pPr>
            <a:lvl2pPr>
              <a:defRPr>
                <a:solidFill>
                  <a:schemeClr val="accent5">
                    <a:lumMod val="50000"/>
                  </a:schemeClr>
                </a:solidFill>
                <a:latin typeface="+mj-lt"/>
              </a:defRPr>
            </a:lvl2pPr>
            <a:lvl3pPr>
              <a:defRPr>
                <a:solidFill>
                  <a:schemeClr val="accent5">
                    <a:lumMod val="50000"/>
                  </a:schemeClr>
                </a:solidFill>
                <a:latin typeface="+mj-lt"/>
              </a:defRPr>
            </a:lvl3pPr>
            <a:lvl4pPr>
              <a:defRPr>
                <a:solidFill>
                  <a:schemeClr val="accent5">
                    <a:lumMod val="50000"/>
                  </a:schemeClr>
                </a:solidFill>
                <a:latin typeface="+mj-lt"/>
              </a:defRPr>
            </a:lvl4pPr>
            <a:lvl5pPr>
              <a:defRPr>
                <a:solidFill>
                  <a:schemeClr val="accent5">
                    <a:lumMod val="50000"/>
                  </a:schemeClr>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2523" y="1326833"/>
            <a:ext cx="5183188" cy="823912"/>
          </a:xfrm>
        </p:spPr>
        <p:txBody>
          <a:bodyPr anchor="b"/>
          <a:lstStyle>
            <a:lvl1pPr marL="0" indent="0">
              <a:buNone/>
              <a:defRPr sz="2400" b="1">
                <a:solidFill>
                  <a:schemeClr val="accent5">
                    <a:lumMod val="50000"/>
                  </a:schemeClr>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2523" y="2150755"/>
            <a:ext cx="5183188" cy="4101465"/>
          </a:xfrm>
        </p:spPr>
        <p:txBody>
          <a:bodyPr/>
          <a:lstStyle>
            <a:lvl1pPr>
              <a:defRPr>
                <a:solidFill>
                  <a:schemeClr val="accent5">
                    <a:lumMod val="50000"/>
                  </a:schemeClr>
                </a:solidFill>
                <a:latin typeface="+mj-lt"/>
              </a:defRPr>
            </a:lvl1pPr>
            <a:lvl2pPr>
              <a:defRPr>
                <a:solidFill>
                  <a:schemeClr val="accent5">
                    <a:lumMod val="50000"/>
                  </a:schemeClr>
                </a:solidFill>
                <a:latin typeface="+mj-lt"/>
              </a:defRPr>
            </a:lvl2pPr>
            <a:lvl3pPr>
              <a:defRPr>
                <a:solidFill>
                  <a:schemeClr val="accent5">
                    <a:lumMod val="50000"/>
                  </a:schemeClr>
                </a:solidFill>
                <a:latin typeface="+mj-lt"/>
              </a:defRPr>
            </a:lvl3pPr>
            <a:lvl4pPr>
              <a:defRPr>
                <a:solidFill>
                  <a:schemeClr val="accent5">
                    <a:lumMod val="50000"/>
                  </a:schemeClr>
                </a:solidFill>
                <a:latin typeface="+mj-lt"/>
              </a:defRPr>
            </a:lvl4pPr>
            <a:lvl5pPr>
              <a:defRPr>
                <a:solidFill>
                  <a:schemeClr val="accent5">
                    <a:lumMod val="50000"/>
                  </a:schemeClr>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FB60A1-E4D7-4132-860E-96CAA7A17121}" type="datetime1">
              <a:rPr lang="en-US" smtClean="0"/>
              <a:t>4/3/2021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2072640" y="91440"/>
            <a:ext cx="9997440" cy="9144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910427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72640" y="91440"/>
            <a:ext cx="9997440" cy="914400"/>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511DC18-6D69-4E3C-BCF8-6B0E78CCD08B}" type="datetime1">
              <a:rPr lang="en-US" smtClean="0"/>
              <a:t>4/3/2021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2011905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A478FC-B892-4B4A-88D1-9A4563B08448}" type="datetime1">
              <a:rPr lang="en-US" smtClean="0"/>
              <a:t>4/3/2021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3552743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314450"/>
            <a:ext cx="6172200" cy="4874894"/>
          </a:xfrm>
        </p:spPr>
        <p:txBody>
          <a:bodyPr/>
          <a:lstStyle>
            <a:lvl1pPr>
              <a:defRPr sz="3200">
                <a:solidFill>
                  <a:schemeClr val="accent5">
                    <a:lumMod val="50000"/>
                  </a:schemeClr>
                </a:solidFill>
              </a:defRPr>
            </a:lvl1pPr>
            <a:lvl2pPr>
              <a:defRPr sz="2800">
                <a:solidFill>
                  <a:schemeClr val="accent5">
                    <a:lumMod val="50000"/>
                  </a:schemeClr>
                </a:solidFill>
              </a:defRPr>
            </a:lvl2pPr>
            <a:lvl3pPr>
              <a:defRPr sz="2400">
                <a:solidFill>
                  <a:schemeClr val="accent5">
                    <a:lumMod val="50000"/>
                  </a:schemeClr>
                </a:solidFill>
              </a:defRPr>
            </a:lvl3pPr>
            <a:lvl4pPr>
              <a:defRPr sz="2000">
                <a:solidFill>
                  <a:schemeClr val="accent5">
                    <a:lumMod val="50000"/>
                  </a:schemeClr>
                </a:solidFill>
              </a:defRPr>
            </a:lvl4pPr>
            <a:lvl5pPr>
              <a:defRPr sz="2000">
                <a:solidFill>
                  <a:schemeClr val="accent5">
                    <a:lumMod val="50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1314456"/>
            <a:ext cx="3932237" cy="4874895"/>
          </a:xfrm>
        </p:spPr>
        <p:txBody>
          <a:bodyPr/>
          <a:lstStyle>
            <a:lvl1pPr marL="0" indent="0">
              <a:buNone/>
              <a:defRPr sz="1600">
                <a:solidFill>
                  <a:schemeClr val="accent5">
                    <a:lumMod val="50000"/>
                  </a:schemeClr>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2184A7D-87F8-4995-B31A-76428261B7B5}" type="datetime1">
              <a:rPr lang="en-US" smtClean="0"/>
              <a:t>4/3/2021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2072640" y="91440"/>
            <a:ext cx="9997440" cy="9144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6593819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4.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4.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5.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6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40A91E-2BE4-4572-846D-D7D6320DE5EF}" type="datetime1">
              <a:rPr lang="en-US" smtClean="0"/>
              <a:t>4/3/2021</a:t>
            </a:fld>
            <a:endParaRPr lang="en-US" dirty="0"/>
          </a:p>
        </p:txBody>
      </p:sp>
      <p:sp>
        <p:nvSpPr>
          <p:cNvPr id="5" name="Footer Placeholder 4"/>
          <p:cNvSpPr>
            <a:spLocks noGrp="1"/>
          </p:cNvSpPr>
          <p:nvPr>
            <p:ph type="ftr" sz="quarter" idx="3"/>
          </p:nvPr>
        </p:nvSpPr>
        <p:spPr>
          <a:xfrm>
            <a:off x="4038600" y="635636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6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D7B3FC-F52A-4C3D-BF43-F2954D09CBBE}" type="slidenum">
              <a:rPr lang="en-US" smtClean="0"/>
              <a:t>‹#›</a:t>
            </a:fld>
            <a:endParaRPr lang="en-US" dirty="0"/>
          </a:p>
        </p:txBody>
      </p:sp>
    </p:spTree>
    <p:extLst>
      <p:ext uri="{BB962C8B-B14F-4D97-AF65-F5344CB8AC3E}">
        <p14:creationId xmlns:p14="http://schemas.microsoft.com/office/powerpoint/2010/main" val="1422370371"/>
      </p:ext>
    </p:extLst>
  </p:cSld>
  <p:clrMap bg1="lt1" tx1="dk1" bg2="lt2" tx2="dk2" accent1="accent1" accent2="accent2" accent3="accent3" accent4="accent4" accent5="accent5" accent6="accent6" hlink="hlink" folHlink="folHlink"/>
  <p:sldLayoutIdLst>
    <p:sldLayoutId id="2147483661" r:id="rId1"/>
    <p:sldLayoutId id="2147483701" r:id="rId2"/>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12192000" cy="1131570"/>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Placeholder 1"/>
          <p:cNvSpPr>
            <a:spLocks noGrp="1"/>
          </p:cNvSpPr>
          <p:nvPr>
            <p:ph type="title"/>
          </p:nvPr>
        </p:nvSpPr>
        <p:spPr>
          <a:xfrm>
            <a:off x="2072640" y="91440"/>
            <a:ext cx="9997440" cy="9144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2920" y="1511216"/>
            <a:ext cx="11277600" cy="466345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8603" y="6406376"/>
            <a:ext cx="1516380" cy="315100"/>
          </a:xfrm>
          <a:prstGeom prst="rect">
            <a:avLst/>
          </a:prstGeom>
        </p:spPr>
        <p:txBody>
          <a:bodyPr vert="horz" lIns="91440" tIns="45720" rIns="91440" bIns="45720" rtlCol="0" anchor="ctr"/>
          <a:lstStyle>
            <a:lvl1pPr algn="l">
              <a:defRPr sz="1200">
                <a:solidFill>
                  <a:srgbClr val="8FA5D1"/>
                </a:solidFill>
              </a:defRPr>
            </a:lvl1pPr>
          </a:lstStyle>
          <a:p>
            <a:fld id="{F391926C-248B-4D27-88E3-60679EE4039D}" type="datetime1">
              <a:rPr lang="en-US" smtClean="0"/>
              <a:t>4/3/2021</a:t>
            </a:fld>
            <a:endParaRPr lang="en-US" dirty="0"/>
          </a:p>
        </p:txBody>
      </p:sp>
      <p:sp>
        <p:nvSpPr>
          <p:cNvPr id="5" name="Footer Placeholder 4"/>
          <p:cNvSpPr>
            <a:spLocks noGrp="1"/>
          </p:cNvSpPr>
          <p:nvPr>
            <p:ph type="ftr" sz="quarter" idx="3"/>
          </p:nvPr>
        </p:nvSpPr>
        <p:spPr>
          <a:xfrm>
            <a:off x="2019300" y="6414383"/>
            <a:ext cx="8656320" cy="315100"/>
          </a:xfrm>
          <a:prstGeom prst="rect">
            <a:avLst/>
          </a:prstGeom>
        </p:spPr>
        <p:txBody>
          <a:bodyPr vert="horz" lIns="91440" tIns="45720" rIns="91440" bIns="45720" rtlCol="0" anchor="ctr"/>
          <a:lstStyle>
            <a:lvl1pPr algn="ctr">
              <a:defRPr sz="1200">
                <a:solidFill>
                  <a:srgbClr val="8FA5D1"/>
                </a:solidFill>
              </a:defRPr>
            </a:lvl1pPr>
          </a:lstStyle>
          <a:p>
            <a:endParaRPr lang="en-US" dirty="0"/>
          </a:p>
        </p:txBody>
      </p:sp>
      <p:sp>
        <p:nvSpPr>
          <p:cNvPr id="6" name="Slide Number Placeholder 5"/>
          <p:cNvSpPr>
            <a:spLocks noGrp="1"/>
          </p:cNvSpPr>
          <p:nvPr>
            <p:ph type="sldNum" sz="quarter" idx="4"/>
          </p:nvPr>
        </p:nvSpPr>
        <p:spPr>
          <a:xfrm>
            <a:off x="10850879" y="6406376"/>
            <a:ext cx="1089660"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
        <p:nvSpPr>
          <p:cNvPr id="7" name="Rectangle 6"/>
          <p:cNvSpPr/>
          <p:nvPr/>
        </p:nvSpPr>
        <p:spPr>
          <a:xfrm>
            <a:off x="0" y="6721476"/>
            <a:ext cx="12192000" cy="136524"/>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p:cNvPicPr>
            <a:picLocks noChangeAspect="1"/>
          </p:cNvPicPr>
          <p:nvPr/>
        </p:nvPicPr>
        <p:blipFill rotWithShape="1">
          <a:blip r:embed="rId14" cstate="print">
            <a:extLst>
              <a:ext uri="{28A0092B-C50C-407E-A947-70E740481C1C}">
                <a14:useLocalDpi xmlns:a14="http://schemas.microsoft.com/office/drawing/2010/main" val="0"/>
              </a:ext>
            </a:extLst>
          </a:blip>
          <a:srcRect l="15228" r="-1522"/>
          <a:stretch/>
        </p:blipFill>
        <p:spPr>
          <a:xfrm>
            <a:off x="0" y="11"/>
            <a:ext cx="2072640" cy="1453899"/>
          </a:xfrm>
          <a:prstGeom prst="rect">
            <a:avLst/>
          </a:prstGeom>
        </p:spPr>
      </p:pic>
    </p:spTree>
    <p:extLst>
      <p:ext uri="{BB962C8B-B14F-4D97-AF65-F5344CB8AC3E}">
        <p14:creationId xmlns:p14="http://schemas.microsoft.com/office/powerpoint/2010/main" val="10188792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hf hdr="0" ftr="0" dt="0"/>
  <p:txStyles>
    <p:titleStyle>
      <a:lvl1pPr algn="ctr" defTabSz="914377" rtl="0" eaLnBrk="1" latinLnBrk="0" hangingPunct="1">
        <a:lnSpc>
          <a:spcPct val="90000"/>
        </a:lnSpc>
        <a:spcBef>
          <a:spcPct val="0"/>
        </a:spcBef>
        <a:buNone/>
        <a:defRPr sz="3600" kern="1200">
          <a:solidFill>
            <a:schemeClr val="bg1"/>
          </a:solidFill>
          <a:effectLst>
            <a:outerShdw blurRad="50800" dist="38100" dir="5400000" algn="t" rotWithShape="0">
              <a:prstClr val="black">
                <a:alpha val="40000"/>
              </a:prstClr>
            </a:outerShdw>
          </a:effectLst>
          <a:latin typeface="+mn-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mj-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j-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mj-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j-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j-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12192000" cy="1131570"/>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2" name="Title Placeholder 1"/>
          <p:cNvSpPr>
            <a:spLocks noGrp="1"/>
          </p:cNvSpPr>
          <p:nvPr>
            <p:ph type="title"/>
          </p:nvPr>
        </p:nvSpPr>
        <p:spPr>
          <a:xfrm>
            <a:off x="2072640" y="91440"/>
            <a:ext cx="9997440" cy="9144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2920" y="1511216"/>
            <a:ext cx="11277600" cy="466345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8603" y="6406376"/>
            <a:ext cx="1516380" cy="315100"/>
          </a:xfrm>
          <a:prstGeom prst="rect">
            <a:avLst/>
          </a:prstGeom>
        </p:spPr>
        <p:txBody>
          <a:bodyPr vert="horz" lIns="91440" tIns="45720" rIns="91440" bIns="45720" rtlCol="0" anchor="ctr"/>
          <a:lstStyle>
            <a:lvl1pPr algn="l">
              <a:defRPr sz="1200">
                <a:solidFill>
                  <a:srgbClr val="8FA5D1"/>
                </a:solidFill>
              </a:defRPr>
            </a:lvl1pPr>
          </a:lstStyle>
          <a:p>
            <a:pPr eaLnBrk="0" fontAlgn="base" hangingPunct="0">
              <a:spcBef>
                <a:spcPct val="0"/>
              </a:spcBef>
              <a:spcAft>
                <a:spcPct val="0"/>
              </a:spcAft>
            </a:pPr>
            <a:fld id="{3DF4B9EE-FF10-4BBA-A87A-1D3139D1AAE3}" type="datetime1">
              <a:rPr lang="en-US" smtClean="0">
                <a:latin typeface="Arial" charset="0"/>
                <a:ea typeface="ＭＳ Ｐゴシック" pitchFamily="-16" charset="-128"/>
              </a:rPr>
              <a:t>4/3/2021</a:t>
            </a:fld>
            <a:endParaRPr lang="en-US" dirty="0">
              <a:latin typeface="Arial" charset="0"/>
              <a:ea typeface="ＭＳ Ｐゴシック" pitchFamily="-16" charset="-128"/>
            </a:endParaRPr>
          </a:p>
        </p:txBody>
      </p:sp>
      <p:sp>
        <p:nvSpPr>
          <p:cNvPr id="5" name="Footer Placeholder 4"/>
          <p:cNvSpPr>
            <a:spLocks noGrp="1"/>
          </p:cNvSpPr>
          <p:nvPr>
            <p:ph type="ftr" sz="quarter" idx="3"/>
          </p:nvPr>
        </p:nvSpPr>
        <p:spPr>
          <a:xfrm>
            <a:off x="2019300" y="6414383"/>
            <a:ext cx="8656320" cy="315100"/>
          </a:xfrm>
          <a:prstGeom prst="rect">
            <a:avLst/>
          </a:prstGeom>
        </p:spPr>
        <p:txBody>
          <a:bodyPr vert="horz" lIns="91440" tIns="45720" rIns="91440" bIns="45720" rtlCol="0" anchor="ctr"/>
          <a:lstStyle>
            <a:lvl1pPr algn="ctr">
              <a:defRPr sz="1200">
                <a:solidFill>
                  <a:srgbClr val="8FA5D1"/>
                </a:solidFill>
              </a:defRPr>
            </a:lvl1pPr>
          </a:lstStyle>
          <a:p>
            <a:pPr eaLnBrk="0" fontAlgn="base" hangingPunct="0">
              <a:spcBef>
                <a:spcPct val="0"/>
              </a:spcBef>
              <a:spcAft>
                <a:spcPct val="0"/>
              </a:spcAft>
            </a:pPr>
            <a:endParaRPr lang="en-US" dirty="0">
              <a:latin typeface="Arial" charset="0"/>
              <a:ea typeface="ＭＳ Ｐゴシック" pitchFamily="-16" charset="-128"/>
            </a:endParaRPr>
          </a:p>
        </p:txBody>
      </p:sp>
      <p:sp>
        <p:nvSpPr>
          <p:cNvPr id="6" name="Slide Number Placeholder 5"/>
          <p:cNvSpPr>
            <a:spLocks noGrp="1"/>
          </p:cNvSpPr>
          <p:nvPr>
            <p:ph type="sldNum" sz="quarter" idx="4"/>
          </p:nvPr>
        </p:nvSpPr>
        <p:spPr>
          <a:xfrm>
            <a:off x="10850879" y="6406376"/>
            <a:ext cx="1089660" cy="315100"/>
          </a:xfrm>
          <a:prstGeom prst="rect">
            <a:avLst/>
          </a:prstGeom>
        </p:spPr>
        <p:txBody>
          <a:bodyPr vert="horz" lIns="91440" tIns="45720" rIns="91440" bIns="45720" rtlCol="0" anchor="ctr"/>
          <a:lstStyle>
            <a:lvl1pPr algn="r">
              <a:defRPr sz="1200">
                <a:solidFill>
                  <a:srgbClr val="8FA5D1"/>
                </a:solidFill>
              </a:defRPr>
            </a:lvl1pPr>
          </a:lstStyle>
          <a:p>
            <a:pPr eaLnBrk="0" fontAlgn="base" hangingPunct="0">
              <a:spcBef>
                <a:spcPct val="0"/>
              </a:spcBef>
              <a:spcAft>
                <a:spcPct val="0"/>
              </a:spcAft>
            </a:pPr>
            <a:fld id="{2BC1FA3B-F0C1-4F58-90BE-DCC7501F4B28}" type="slidenum">
              <a:rPr lang="en-US" smtClean="0">
                <a:latin typeface="Arial" charset="0"/>
                <a:ea typeface="ＭＳ Ｐゴシック" pitchFamily="-16" charset="-128"/>
              </a:rPr>
              <a:pPr eaLnBrk="0" fontAlgn="base" hangingPunct="0">
                <a:spcBef>
                  <a:spcPct val="0"/>
                </a:spcBef>
                <a:spcAft>
                  <a:spcPct val="0"/>
                </a:spcAft>
              </a:pPr>
              <a:t>‹#›</a:t>
            </a:fld>
            <a:endParaRPr lang="en-US" dirty="0">
              <a:latin typeface="Arial" charset="0"/>
              <a:ea typeface="ＭＳ Ｐゴシック" pitchFamily="-16" charset="-128"/>
            </a:endParaRPr>
          </a:p>
        </p:txBody>
      </p:sp>
      <p:sp>
        <p:nvSpPr>
          <p:cNvPr id="7" name="Rectangle 6"/>
          <p:cNvSpPr/>
          <p:nvPr/>
        </p:nvSpPr>
        <p:spPr>
          <a:xfrm>
            <a:off x="0" y="6721476"/>
            <a:ext cx="12192000" cy="136524"/>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5228" r="-1522"/>
          <a:stretch/>
        </p:blipFill>
        <p:spPr>
          <a:xfrm>
            <a:off x="0" y="27688"/>
            <a:ext cx="1072353" cy="1057702"/>
          </a:xfrm>
          <a:prstGeom prst="rect">
            <a:avLst/>
          </a:prstGeom>
        </p:spPr>
      </p:pic>
    </p:spTree>
    <p:extLst>
      <p:ext uri="{BB962C8B-B14F-4D97-AF65-F5344CB8AC3E}">
        <p14:creationId xmlns:p14="http://schemas.microsoft.com/office/powerpoint/2010/main" val="883395493"/>
      </p:ext>
    </p:extLst>
  </p:cSld>
  <p:clrMap bg1="lt1" tx1="dk1" bg2="lt2" tx2="dk2" accent1="accent1" accent2="accent2" accent3="accent3" accent4="accent4" accent5="accent5" accent6="accent6" hlink="hlink" folHlink="folHlink"/>
  <p:sldLayoutIdLst>
    <p:sldLayoutId id="2147483674" r:id="rId1"/>
  </p:sldLayoutIdLst>
  <p:hf hdr="0" ftr="0" dt="0"/>
  <p:txStyles>
    <p:titleStyle>
      <a:lvl1pPr algn="ctr" defTabSz="914377" rtl="0" eaLnBrk="1" latinLnBrk="0" hangingPunct="1">
        <a:lnSpc>
          <a:spcPct val="90000"/>
        </a:lnSpc>
        <a:spcBef>
          <a:spcPct val="0"/>
        </a:spcBef>
        <a:buNone/>
        <a:defRPr sz="3600" kern="1200">
          <a:solidFill>
            <a:schemeClr val="bg1"/>
          </a:solidFill>
          <a:effectLst>
            <a:outerShdw blurRad="50800" dist="38100" dir="5400000" algn="t" rotWithShape="0">
              <a:prstClr val="black">
                <a:alpha val="40000"/>
              </a:prstClr>
            </a:outerShdw>
          </a:effectLst>
          <a:latin typeface="+mn-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mj-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j-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mj-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j-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j-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14" descr="7"/>
          <p:cNvPicPr>
            <a:picLocks noChangeAspect="1" noChangeArrowheads="1"/>
          </p:cNvPicPr>
          <p:nvPr/>
        </p:nvPicPr>
        <p:blipFill>
          <a:blip r:embed="rId18" cstate="print"/>
          <a:srcRect/>
          <a:stretch>
            <a:fillRect/>
          </a:stretch>
        </p:blipFill>
        <p:spPr bwMode="auto">
          <a:xfrm>
            <a:off x="0" y="2"/>
            <a:ext cx="12194117" cy="6859588"/>
          </a:xfrm>
          <a:prstGeom prst="rect">
            <a:avLst/>
          </a:prstGeom>
          <a:noFill/>
          <a:ln w="9525">
            <a:noFill/>
            <a:miter lim="800000"/>
            <a:headEnd/>
            <a:tailEnd/>
          </a:ln>
        </p:spPr>
      </p:pic>
      <p:sp>
        <p:nvSpPr>
          <p:cNvPr id="2" name="Title Placeholder 1"/>
          <p:cNvSpPr>
            <a:spLocks noGrp="1"/>
          </p:cNvSpPr>
          <p:nvPr>
            <p:ph type="title"/>
          </p:nvPr>
        </p:nvSpPr>
        <p:spPr>
          <a:xfrm>
            <a:off x="2133600" y="228600"/>
            <a:ext cx="9144000" cy="990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6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fld id="{7A256A2C-4698-4D73-BD17-C47353980A9D}" type="datetime1">
              <a:rPr lang="en-US" smtClean="0">
                <a:solidFill>
                  <a:prstClr val="black">
                    <a:tint val="75000"/>
                  </a:prstClr>
                </a:solidFill>
                <a:latin typeface="Arial" charset="0"/>
                <a:ea typeface="ＭＳ Ｐゴシック" pitchFamily="-16" charset="-128"/>
              </a:rPr>
              <a:t>4/3/2021</a:t>
            </a:fld>
            <a:endParaRPr lang="en-US" dirty="0">
              <a:solidFill>
                <a:prstClr val="black">
                  <a:tint val="75000"/>
                </a:prstClr>
              </a:solidFill>
              <a:latin typeface="Arial" charset="0"/>
              <a:ea typeface="ＭＳ Ｐゴシック" pitchFamily="-16" charset="-128"/>
            </a:endParaRPr>
          </a:p>
        </p:txBody>
      </p:sp>
      <p:sp>
        <p:nvSpPr>
          <p:cNvPr id="5" name="Footer Placeholder 4"/>
          <p:cNvSpPr>
            <a:spLocks noGrp="1"/>
          </p:cNvSpPr>
          <p:nvPr>
            <p:ph type="ftr" sz="quarter" idx="3"/>
          </p:nvPr>
        </p:nvSpPr>
        <p:spPr>
          <a:xfrm>
            <a:off x="4165600" y="635636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dirty="0">
              <a:solidFill>
                <a:prstClr val="black">
                  <a:tint val="75000"/>
                </a:prstClr>
              </a:solidFill>
              <a:latin typeface="Arial" charset="0"/>
              <a:ea typeface="ＭＳ Ｐゴシック" pitchFamily="-16" charset="-128"/>
            </a:endParaRPr>
          </a:p>
        </p:txBody>
      </p:sp>
      <p:sp>
        <p:nvSpPr>
          <p:cNvPr id="6" name="Slide Number Placeholder 5"/>
          <p:cNvSpPr>
            <a:spLocks noGrp="1"/>
          </p:cNvSpPr>
          <p:nvPr>
            <p:ph type="sldNum" sz="quarter" idx="4"/>
          </p:nvPr>
        </p:nvSpPr>
        <p:spPr>
          <a:xfrm>
            <a:off x="8737600" y="635636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2BC1FA3B-F0C1-4F58-90BE-DCC7501F4B28}" type="slidenum">
              <a:rPr lang="en-US" smtClean="0">
                <a:solidFill>
                  <a:prstClr val="black">
                    <a:tint val="75000"/>
                  </a:prstClr>
                </a:solidFill>
                <a:latin typeface="Arial" charset="0"/>
                <a:ea typeface="ＭＳ Ｐゴシック" pitchFamily="-16" charset="-128"/>
              </a:rPr>
              <a:pPr eaLnBrk="0" fontAlgn="base" hangingPunct="0">
                <a:spcBef>
                  <a:spcPct val="0"/>
                </a:spcBef>
                <a:spcAft>
                  <a:spcPct val="0"/>
                </a:spcAft>
              </a:pPr>
              <a:t>‹#›</a:t>
            </a:fld>
            <a:endParaRPr lang="en-US" dirty="0">
              <a:solidFill>
                <a:prstClr val="black">
                  <a:tint val="75000"/>
                </a:prstClr>
              </a:solidFill>
              <a:latin typeface="Arial" charset="0"/>
              <a:ea typeface="ＭＳ Ｐゴシック" pitchFamily="-16" charset="-128"/>
            </a:endParaRPr>
          </a:p>
        </p:txBody>
      </p:sp>
    </p:spTree>
    <p:extLst>
      <p:ext uri="{BB962C8B-B14F-4D97-AF65-F5344CB8AC3E}">
        <p14:creationId xmlns:p14="http://schemas.microsoft.com/office/powerpoint/2010/main" val="1175070591"/>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Lst>
  <p:hf hdr="0" ftr="0" dt="0"/>
  <p:txStyles>
    <p:titleStyle>
      <a:lvl1pPr algn="ctr" defTabSz="914377" rtl="0" eaLnBrk="1" latinLnBrk="0" hangingPunct="1">
        <a:spcBef>
          <a:spcPct val="0"/>
        </a:spcBef>
        <a:buNone/>
        <a:defRPr sz="4400" kern="1200">
          <a:solidFill>
            <a:srgbClr val="1B1E7A"/>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rgbClr val="1B1E7A"/>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rgbClr val="1B1E7A"/>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rgbClr val="1B1E7A"/>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rgbClr val="1B1E7A"/>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rgbClr val="1B1E7A"/>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12192000" cy="1131570"/>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2072640" y="91440"/>
            <a:ext cx="9997440" cy="9144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2920" y="1511216"/>
            <a:ext cx="11277600" cy="466345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8602" y="6406376"/>
            <a:ext cx="1516380" cy="315100"/>
          </a:xfrm>
          <a:prstGeom prst="rect">
            <a:avLst/>
          </a:prstGeom>
        </p:spPr>
        <p:txBody>
          <a:bodyPr vert="horz" lIns="91440" tIns="45720" rIns="91440" bIns="45720" rtlCol="0" anchor="ctr"/>
          <a:lstStyle>
            <a:lvl1pPr algn="l">
              <a:defRPr sz="1200">
                <a:solidFill>
                  <a:srgbClr val="8FA5D1"/>
                </a:solidFill>
              </a:defRPr>
            </a:lvl1pPr>
          </a:lstStyle>
          <a:p>
            <a:fld id="{00D5D71D-7DFD-4A11-8497-2D8BDB304867}" type="datetime1">
              <a:rPr lang="en-US" smtClean="0"/>
              <a:t>4/3/2021</a:t>
            </a:fld>
            <a:endParaRPr lang="en-US" dirty="0"/>
          </a:p>
        </p:txBody>
      </p:sp>
      <p:sp>
        <p:nvSpPr>
          <p:cNvPr id="5" name="Footer Placeholder 4"/>
          <p:cNvSpPr>
            <a:spLocks noGrp="1"/>
          </p:cNvSpPr>
          <p:nvPr>
            <p:ph type="ftr" sz="quarter" idx="3"/>
          </p:nvPr>
        </p:nvSpPr>
        <p:spPr>
          <a:xfrm>
            <a:off x="2019300" y="6414383"/>
            <a:ext cx="8656320" cy="315100"/>
          </a:xfrm>
          <a:prstGeom prst="rect">
            <a:avLst/>
          </a:prstGeom>
        </p:spPr>
        <p:txBody>
          <a:bodyPr vert="horz" lIns="91440" tIns="45720" rIns="91440" bIns="45720" rtlCol="0" anchor="ctr"/>
          <a:lstStyle>
            <a:lvl1pPr algn="ctr">
              <a:defRPr sz="1200">
                <a:solidFill>
                  <a:srgbClr val="8FA5D1"/>
                </a:solidFill>
              </a:defRPr>
            </a:lvl1pPr>
          </a:lstStyle>
          <a:p>
            <a:endParaRPr lang="en-US" dirty="0"/>
          </a:p>
        </p:txBody>
      </p:sp>
      <p:sp>
        <p:nvSpPr>
          <p:cNvPr id="6" name="Slide Number Placeholder 5"/>
          <p:cNvSpPr>
            <a:spLocks noGrp="1"/>
          </p:cNvSpPr>
          <p:nvPr>
            <p:ph type="sldNum" sz="quarter" idx="4"/>
          </p:nvPr>
        </p:nvSpPr>
        <p:spPr>
          <a:xfrm>
            <a:off x="10850879" y="6406376"/>
            <a:ext cx="1089660"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
        <p:nvSpPr>
          <p:cNvPr id="7" name="Rectangle 6"/>
          <p:cNvSpPr/>
          <p:nvPr/>
        </p:nvSpPr>
        <p:spPr>
          <a:xfrm>
            <a:off x="0" y="6721476"/>
            <a:ext cx="12192000" cy="136524"/>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p:nvPicPr>
        <p:blipFill rotWithShape="1">
          <a:blip r:embed="rId14" cstate="print">
            <a:extLst>
              <a:ext uri="{28A0092B-C50C-407E-A947-70E740481C1C}">
                <a14:useLocalDpi xmlns:a14="http://schemas.microsoft.com/office/drawing/2010/main" val="0"/>
              </a:ext>
            </a:extLst>
          </a:blip>
          <a:srcRect l="15228" r="-1522"/>
          <a:stretch/>
        </p:blipFill>
        <p:spPr>
          <a:xfrm>
            <a:off x="0" y="-1918"/>
            <a:ext cx="1242062" cy="1101115"/>
          </a:xfrm>
          <a:prstGeom prst="rect">
            <a:avLst/>
          </a:prstGeom>
        </p:spPr>
      </p:pic>
    </p:spTree>
    <p:extLst>
      <p:ext uri="{BB962C8B-B14F-4D97-AF65-F5344CB8AC3E}">
        <p14:creationId xmlns:p14="http://schemas.microsoft.com/office/powerpoint/2010/main" val="3227765184"/>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hf hdr="0" ftr="0" dt="0"/>
  <p:txStyles>
    <p:titleStyle>
      <a:lvl1pPr algn="ctr" defTabSz="914400" rtl="0" eaLnBrk="1" latinLnBrk="0" hangingPunct="1">
        <a:lnSpc>
          <a:spcPct val="90000"/>
        </a:lnSpc>
        <a:spcBef>
          <a:spcPct val="0"/>
        </a:spcBef>
        <a:buNone/>
        <a:defRPr sz="3600" kern="1200">
          <a:solidFill>
            <a:schemeClr val="bg1"/>
          </a:solidFill>
          <a:effectLst>
            <a:outerShdw blurRad="50800" dist="38100" dir="5400000" algn="t" rotWithShape="0">
              <a:prstClr val="black">
                <a:alpha val="40000"/>
              </a:prstClr>
            </a:outerShdw>
          </a:effectLst>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217E84-DC0B-4AA0-B62C-74CE4B8DE55E}" type="datetime1">
              <a:rPr lang="en-US" smtClean="0"/>
              <a:t>4/3/2021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D7B3FC-F52A-4C3D-BF43-F2954D09CBBE}" type="slidenum">
              <a:rPr lang="en-US" smtClean="0"/>
              <a:t>‹#›</a:t>
            </a:fld>
            <a:endParaRPr lang="en-US" dirty="0"/>
          </a:p>
        </p:txBody>
      </p:sp>
    </p:spTree>
    <p:extLst>
      <p:ext uri="{BB962C8B-B14F-4D97-AF65-F5344CB8AC3E}">
        <p14:creationId xmlns:p14="http://schemas.microsoft.com/office/powerpoint/2010/main" val="989339337"/>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7" r:id="rId7"/>
    <p:sldLayoutId id="2147483742" r:id="rId8"/>
    <p:sldLayoutId id="2147483743" r:id="rId9"/>
    <p:sldLayoutId id="2147483744" r:id="rId10"/>
    <p:sldLayoutId id="2147483745" r:id="rId11"/>
    <p:sldLayoutId id="2147483741" r:id="rId12"/>
    <p:sldLayoutId id="2147483746"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3" Type="http://schemas.openxmlformats.org/officeDocument/2006/relationships/hyperlink" Target="https://demographics.texas.gov/Infographics/2020/TexasNetMigration"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56.xml"/><Relationship Id="rId4" Type="http://schemas.openxmlformats.org/officeDocument/2006/relationships/chart" Target="../charts/chart5.xml"/></Relationships>
</file>

<file path=ppt/slides/_rels/slide1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hyperlink" Target="http://www.census.gov/RDO" TargetMode="External"/><Relationship Id="rId2" Type="http://schemas.openxmlformats.org/officeDocument/2006/relationships/notesSlide" Target="../notesSlides/notesSlide1.xml"/><Relationship Id="rId1" Type="http://schemas.openxmlformats.org/officeDocument/2006/relationships/slideLayout" Target="../slideLayouts/slideLayout56.xml"/></Relationships>
</file>

<file path=ppt/slides/_rels/slide2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0.xml"/><Relationship Id="rId1" Type="http://schemas.openxmlformats.org/officeDocument/2006/relationships/slideLayout" Target="../slideLayouts/slideLayout56.xml"/><Relationship Id="rId4" Type="http://schemas.openxmlformats.org/officeDocument/2006/relationships/chart" Target="../charts/chart10.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1.xml"/><Relationship Id="rId1" Type="http://schemas.openxmlformats.org/officeDocument/2006/relationships/slideLayout" Target="../slideLayouts/slideLayout45.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2.xml"/><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3.xml"/><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4.xml"/><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5.xml"/><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30.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17.xml"/><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6.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18.xml"/><Relationship Id="rId1" Type="http://schemas.openxmlformats.org/officeDocument/2006/relationships/slideLayout" Target="../slideLayouts/slideLayout56.xml"/></Relationships>
</file>

<file path=ppt/slides/_rels/slide3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19.xml"/><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6.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56.xml"/><Relationship Id="rId5" Type="http://schemas.openxmlformats.org/officeDocument/2006/relationships/image" Target="../media/image16.png"/><Relationship Id="rId4" Type="http://schemas.openxmlformats.org/officeDocument/2006/relationships/image" Target="../media/image15.emf"/></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5.xml"/><Relationship Id="rId1" Type="http://schemas.openxmlformats.org/officeDocument/2006/relationships/slideLayout" Target="../slideLayouts/slideLayout56.xml"/><Relationship Id="rId4" Type="http://schemas.openxmlformats.org/officeDocument/2006/relationships/image" Target="../media/image18.emf"/></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6.xml"/><Relationship Id="rId1" Type="http://schemas.openxmlformats.org/officeDocument/2006/relationships/slideLayout" Target="../slideLayouts/slideLayout56.xml"/><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5407" y="796015"/>
            <a:ext cx="8841187" cy="523220"/>
          </a:xfrm>
          <a:prstGeom prst="rect">
            <a:avLst/>
          </a:prstGeom>
          <a:noFill/>
        </p:spPr>
        <p:txBody>
          <a:bodyPr wrap="square" rtlCol="0">
            <a:spAutoFit/>
          </a:bodyPr>
          <a:lstStyle/>
          <a:p>
            <a:pPr algn="ctr" defTabSz="914377">
              <a:spcBef>
                <a:spcPts val="1000"/>
              </a:spcBef>
            </a:pPr>
            <a:r>
              <a:rPr lang="en-US" sz="2800" b="1" dirty="0">
                <a:solidFill>
                  <a:srgbClr val="4472C4">
                    <a:lumMod val="50000"/>
                  </a:srgbClr>
                </a:solidFill>
                <a:latin typeface="Arial" panose="020B0604020202020204" pitchFamily="34" charset="0"/>
                <a:cs typeface="Arial" panose="020B0604020202020204" pitchFamily="34" charset="0"/>
              </a:rPr>
              <a:t>Demographics in Texas and the 2020 Census </a:t>
            </a:r>
            <a:endParaRPr lang="en-US" sz="2800" dirty="0">
              <a:solidFill>
                <a:srgbClr val="4472C4">
                  <a:lumMod val="50000"/>
                </a:srgbClr>
              </a:solidFill>
              <a:latin typeface="Calibri Light" panose="020F0302020204030204"/>
            </a:endParaRPr>
          </a:p>
        </p:txBody>
      </p:sp>
      <p:grpSp>
        <p:nvGrpSpPr>
          <p:cNvPr id="11" name="Group 10"/>
          <p:cNvGrpSpPr/>
          <p:nvPr/>
        </p:nvGrpSpPr>
        <p:grpSpPr>
          <a:xfrm>
            <a:off x="1842053" y="5513768"/>
            <a:ext cx="8507894" cy="1344232"/>
            <a:chOff x="318052" y="5513768"/>
            <a:chExt cx="8507894" cy="1344232"/>
          </a:xfrm>
        </p:grpSpPr>
        <p:cxnSp>
          <p:nvCxnSpPr>
            <p:cNvPr id="5" name="Straight Connector 4"/>
            <p:cNvCxnSpPr/>
            <p:nvPr/>
          </p:nvCxnSpPr>
          <p:spPr>
            <a:xfrm>
              <a:off x="318052" y="6453229"/>
              <a:ext cx="2270954" cy="14246"/>
            </a:xfrm>
            <a:prstGeom prst="line">
              <a:avLst/>
            </a:prstGeom>
            <a:ln w="349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9006" y="5513768"/>
              <a:ext cx="3965986" cy="1344232"/>
            </a:xfrm>
            <a:prstGeom prst="rect">
              <a:avLst/>
            </a:prstGeom>
          </p:spPr>
        </p:pic>
        <p:cxnSp>
          <p:nvCxnSpPr>
            <p:cNvPr id="7" name="Straight Connector 6"/>
            <p:cNvCxnSpPr/>
            <p:nvPr/>
          </p:nvCxnSpPr>
          <p:spPr>
            <a:xfrm>
              <a:off x="6554992" y="6467475"/>
              <a:ext cx="2270954" cy="0"/>
            </a:xfrm>
            <a:prstGeom prst="line">
              <a:avLst/>
            </a:prstGeom>
            <a:ln w="349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A915E761-26BF-4D36-A626-C3C24E9DD38C}"/>
              </a:ext>
            </a:extLst>
          </p:cNvPr>
          <p:cNvSpPr txBox="1"/>
          <p:nvPr/>
        </p:nvSpPr>
        <p:spPr>
          <a:xfrm>
            <a:off x="3853340" y="2782669"/>
            <a:ext cx="4485330" cy="923330"/>
          </a:xfrm>
          <a:prstGeom prst="rect">
            <a:avLst/>
          </a:prstGeom>
          <a:noFill/>
        </p:spPr>
        <p:txBody>
          <a:bodyPr wrap="none" rtlCol="0">
            <a:spAutoFit/>
          </a:bodyPr>
          <a:lstStyle/>
          <a:p>
            <a:pPr algn="ctr"/>
            <a:r>
              <a:rPr lang="en-US" dirty="0">
                <a:solidFill>
                  <a:schemeClr val="tx2"/>
                </a:solidFill>
              </a:rPr>
              <a:t>County Treasurers' Association of Texas (CTAT)</a:t>
            </a:r>
          </a:p>
          <a:p>
            <a:pPr algn="ctr"/>
            <a:r>
              <a:rPr lang="en-US" dirty="0">
                <a:solidFill>
                  <a:schemeClr val="tx2"/>
                </a:solidFill>
              </a:rPr>
              <a:t>San Marcos, Texas</a:t>
            </a:r>
          </a:p>
          <a:p>
            <a:pPr algn="ctr"/>
            <a:r>
              <a:rPr lang="en-US" dirty="0">
                <a:solidFill>
                  <a:schemeClr val="tx2"/>
                </a:solidFill>
              </a:rPr>
              <a:t>April 24, 2021</a:t>
            </a:r>
          </a:p>
        </p:txBody>
      </p:sp>
    </p:spTree>
    <p:extLst>
      <p:ext uri="{BB962C8B-B14F-4D97-AF65-F5344CB8AC3E}">
        <p14:creationId xmlns:p14="http://schemas.microsoft.com/office/powerpoint/2010/main" val="3710229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95196" y="6623201"/>
            <a:ext cx="7996518"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lumMod val="50000"/>
                  </a:prstClr>
                </a:solidFill>
                <a:effectLst/>
                <a:uLnTx/>
                <a:uFillTx/>
                <a:latin typeface="Calibri" panose="020F0502020204030204"/>
                <a:ea typeface="Times New Roman" panose="02020603050405020304" pitchFamily="18" charset="0"/>
                <a:cs typeface="Times New Roman" panose="02020603050405020304" pitchFamily="18" charset="0"/>
              </a:rPr>
              <a:t>Source: U.S. Census Bureau, State to State Migration Flows, 2019; for infographic: </a:t>
            </a:r>
            <a:r>
              <a:rPr kumimoji="0" lang="en-US" sz="900" b="0" i="0" u="none" strike="noStrike" kern="1200" cap="none" spc="0" normalizeH="0" baseline="0" noProof="0" dirty="0">
                <a:ln>
                  <a:noFill/>
                </a:ln>
                <a:solidFill>
                  <a:prstClr val="white">
                    <a:lumMod val="50000"/>
                  </a:prstClr>
                </a:solidFill>
                <a:effectLst/>
                <a:uLnTx/>
                <a:uFillTx/>
                <a:latin typeface="Calibri" panose="020F0502020204030204"/>
                <a:ea typeface="Times New Roman" panose="02020603050405020304" pitchFamily="18" charset="0"/>
                <a:cs typeface="Times New Roman" panose="02020603050405020304" pitchFamily="18" charset="0"/>
                <a:hlinkClick r:id="rId3"/>
              </a:rPr>
              <a:t>https://demographics.texas.gov/Infographics/2020/TexasNetMigration</a:t>
            </a:r>
            <a:r>
              <a:rPr kumimoji="0" lang="en-US" sz="900" b="0" i="0" u="none" strike="noStrike" kern="1200" cap="none" spc="0" normalizeH="0" baseline="0" noProof="0" dirty="0">
                <a:ln>
                  <a:noFill/>
                </a:ln>
                <a:solidFill>
                  <a:prstClr val="white">
                    <a:lumMod val="50000"/>
                  </a:prstClr>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D7B3FC-F52A-4C3D-BF43-F2954D09CBB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9D77BBB-E2D4-4081-9647-1CAEAB7D48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62" t="31543" r="3275" b="19207"/>
          <a:stretch/>
        </p:blipFill>
        <p:spPr>
          <a:xfrm>
            <a:off x="1081912" y="22432"/>
            <a:ext cx="9485120" cy="6468211"/>
          </a:xfrm>
          <a:prstGeom prst="rect">
            <a:avLst/>
          </a:prstGeom>
        </p:spPr>
      </p:pic>
    </p:spTree>
    <p:extLst>
      <p:ext uri="{BB962C8B-B14F-4D97-AF65-F5344CB8AC3E}">
        <p14:creationId xmlns:p14="http://schemas.microsoft.com/office/powerpoint/2010/main" val="679600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710981519"/>
              </p:ext>
            </p:extLst>
          </p:nvPr>
        </p:nvGraphicFramePr>
        <p:xfrm>
          <a:off x="1053790" y="1442260"/>
          <a:ext cx="10582507" cy="4847027"/>
        </p:xfrm>
        <a:graphic>
          <a:graphicData uri="http://schemas.openxmlformats.org/drawingml/2006/table">
            <a:tbl>
              <a:tblPr firstRow="1" bandRow="1">
                <a:tableStyleId>{5C22544A-7EE6-4342-B048-85BDC9FD1C3A}</a:tableStyleId>
              </a:tblPr>
              <a:tblGrid>
                <a:gridCol w="1511787">
                  <a:extLst>
                    <a:ext uri="{9D8B030D-6E8A-4147-A177-3AD203B41FA5}">
                      <a16:colId xmlns:a16="http://schemas.microsoft.com/office/drawing/2014/main" val="525756818"/>
                    </a:ext>
                  </a:extLst>
                </a:gridCol>
                <a:gridCol w="765530">
                  <a:extLst>
                    <a:ext uri="{9D8B030D-6E8A-4147-A177-3AD203B41FA5}">
                      <a16:colId xmlns:a16="http://schemas.microsoft.com/office/drawing/2014/main" val="3956983059"/>
                    </a:ext>
                  </a:extLst>
                </a:gridCol>
                <a:gridCol w="1964319">
                  <a:extLst>
                    <a:ext uri="{9D8B030D-6E8A-4147-A177-3AD203B41FA5}">
                      <a16:colId xmlns:a16="http://schemas.microsoft.com/office/drawing/2014/main" val="2723616987"/>
                    </a:ext>
                  </a:extLst>
                </a:gridCol>
                <a:gridCol w="1805510">
                  <a:extLst>
                    <a:ext uri="{9D8B030D-6E8A-4147-A177-3AD203B41FA5}">
                      <a16:colId xmlns:a16="http://schemas.microsoft.com/office/drawing/2014/main" val="598238824"/>
                    </a:ext>
                  </a:extLst>
                </a:gridCol>
                <a:gridCol w="1511787">
                  <a:extLst>
                    <a:ext uri="{9D8B030D-6E8A-4147-A177-3AD203B41FA5}">
                      <a16:colId xmlns:a16="http://schemas.microsoft.com/office/drawing/2014/main" val="3412997383"/>
                    </a:ext>
                  </a:extLst>
                </a:gridCol>
                <a:gridCol w="1511787">
                  <a:extLst>
                    <a:ext uri="{9D8B030D-6E8A-4147-A177-3AD203B41FA5}">
                      <a16:colId xmlns:a16="http://schemas.microsoft.com/office/drawing/2014/main" val="2026699358"/>
                    </a:ext>
                  </a:extLst>
                </a:gridCol>
                <a:gridCol w="1511787">
                  <a:extLst>
                    <a:ext uri="{9D8B030D-6E8A-4147-A177-3AD203B41FA5}">
                      <a16:colId xmlns:a16="http://schemas.microsoft.com/office/drawing/2014/main" val="2595499657"/>
                    </a:ext>
                  </a:extLst>
                </a:gridCol>
              </a:tblGrid>
              <a:tr h="999190">
                <a:tc>
                  <a:txBody>
                    <a:bodyPr/>
                    <a:lstStyle/>
                    <a:p>
                      <a:pPr algn="ctr" fontAlgn="b"/>
                      <a:r>
                        <a:rPr lang="en-US" sz="1400" u="none" strike="noStrike" dirty="0">
                          <a:effectLst/>
                        </a:rPr>
                        <a:t>County</a:t>
                      </a:r>
                      <a:endParaRPr lang="en-US" sz="1400" b="0"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b"/>
                      <a:r>
                        <a:rPr lang="en-US" sz="1400" u="none" strike="noStrike" dirty="0">
                          <a:effectLst/>
                        </a:rPr>
                        <a:t>US Rank</a:t>
                      </a:r>
                      <a:endParaRPr lang="en-US" sz="1400" b="0"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b"/>
                      <a:r>
                        <a:rPr lang="en-US" sz="1400" u="none" strike="noStrike" dirty="0">
                          <a:effectLst/>
                        </a:rPr>
                        <a:t>2019 Population Estimate</a:t>
                      </a:r>
                      <a:endParaRPr lang="en-US" sz="1400" b="0"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b"/>
                      <a:r>
                        <a:rPr lang="en-US" sz="1400" u="none" strike="noStrike" dirty="0">
                          <a:effectLst/>
                        </a:rPr>
                        <a:t>Population</a:t>
                      </a:r>
                      <a:r>
                        <a:rPr lang="en-US" sz="1400" u="none" strike="noStrike" baseline="0" dirty="0">
                          <a:effectLst/>
                        </a:rPr>
                        <a:t> Change </a:t>
                      </a:r>
                    </a:p>
                    <a:p>
                      <a:pPr algn="ctr" fontAlgn="b"/>
                      <a:r>
                        <a:rPr lang="en-US" sz="1400" u="none" strike="noStrike" baseline="0" dirty="0">
                          <a:effectLst/>
                        </a:rPr>
                        <a:t>2018-2019</a:t>
                      </a:r>
                      <a:endParaRPr lang="en-US" sz="1400" b="0"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b"/>
                      <a:r>
                        <a:rPr lang="en-US" sz="1400" u="none" strike="noStrike" dirty="0">
                          <a:effectLst/>
                        </a:rPr>
                        <a:t>Percent of Change from Natural Increase</a:t>
                      </a:r>
                      <a:endParaRPr lang="en-US" sz="1400" b="0"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b"/>
                      <a:r>
                        <a:rPr lang="en-US" sz="1400" u="none" strike="noStrike" dirty="0">
                          <a:effectLst/>
                        </a:rPr>
                        <a:t>Percent of Change from Domestic Migration</a:t>
                      </a:r>
                      <a:endParaRPr lang="en-US" sz="1400" b="0"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b"/>
                      <a:r>
                        <a:rPr lang="en-US" sz="1400" u="none" strike="noStrike" dirty="0">
                          <a:effectLst/>
                        </a:rPr>
                        <a:t>Percent of Change from International Migration</a:t>
                      </a:r>
                      <a:endParaRPr lang="en-US" sz="1400" b="0" i="0" u="none" strike="noStrike" dirty="0">
                        <a:solidFill>
                          <a:schemeClr val="bg1"/>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3678481"/>
                  </a:ext>
                </a:extLst>
              </a:tr>
              <a:tr h="258070">
                <a:tc>
                  <a:txBody>
                    <a:bodyPr/>
                    <a:lstStyle/>
                    <a:p>
                      <a:pPr algn="ctr" fontAlgn="b"/>
                      <a:r>
                        <a:rPr lang="en-US" sz="1400" u="none" strike="noStrike" dirty="0">
                          <a:effectLst/>
                        </a:rPr>
                        <a:t>Harris</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ctr" fontAlgn="b"/>
                      <a:r>
                        <a:rPr lang="en-US" sz="1400" u="none" strike="noStrike" dirty="0">
                          <a:effectLst/>
                        </a:rPr>
                        <a:t>3</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r" fontAlgn="b"/>
                      <a:r>
                        <a:rPr lang="en-US" sz="1400" u="none" strike="noStrike" dirty="0">
                          <a:effectLst/>
                        </a:rPr>
                        <a:t>           4,713,325 </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           33,280 </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0" i="0" u="none" strike="noStrike" dirty="0">
                          <a:solidFill>
                            <a:srgbClr val="000000"/>
                          </a:solidFill>
                          <a:effectLst/>
                          <a:latin typeface="Calibri" panose="020F0502020204030204" pitchFamily="34" charset="0"/>
                        </a:rPr>
                        <a:t>116.5%</a:t>
                      </a:r>
                    </a:p>
                  </a:txBody>
                  <a:tcPr marL="6350" marR="6350" marT="6350" marB="0" anchor="b"/>
                </a:tc>
                <a:tc>
                  <a:txBody>
                    <a:bodyPr/>
                    <a:lstStyle/>
                    <a:p>
                      <a:pPr algn="r" fontAlgn="b"/>
                      <a:r>
                        <a:rPr lang="en-US" sz="1400" b="0" i="0" u="none" strike="noStrike" dirty="0">
                          <a:solidFill>
                            <a:srgbClr val="C00000"/>
                          </a:solidFill>
                          <a:effectLst/>
                          <a:latin typeface="Calibri" panose="020F0502020204030204" pitchFamily="34" charset="0"/>
                        </a:rPr>
                        <a:t>-91.5%</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74.8%</a:t>
                      </a:r>
                    </a:p>
                  </a:txBody>
                  <a:tcPr marL="6350" marR="6350" marT="6350" marB="0" anchor="b"/>
                </a:tc>
                <a:extLst>
                  <a:ext uri="{0D108BD9-81ED-4DB2-BD59-A6C34878D82A}">
                    <a16:rowId xmlns:a16="http://schemas.microsoft.com/office/drawing/2014/main" val="377172438"/>
                  </a:ext>
                </a:extLst>
              </a:tr>
              <a:tr h="258070">
                <a:tc>
                  <a:txBody>
                    <a:bodyPr/>
                    <a:lstStyle/>
                    <a:p>
                      <a:pPr algn="ctr" fontAlgn="b"/>
                      <a:r>
                        <a:rPr lang="en-US" sz="1400" b="1" u="none" strike="noStrike" dirty="0">
                          <a:effectLst/>
                        </a:rPr>
                        <a:t>Collin</a:t>
                      </a:r>
                      <a:endParaRPr lang="en-US" sz="1400" b="1" i="0" u="none" strike="noStrike" dirty="0">
                        <a:solidFill>
                          <a:schemeClr val="tx2"/>
                        </a:solidFill>
                        <a:effectLst/>
                        <a:latin typeface="Calibri" panose="020F0502020204030204" pitchFamily="34" charset="0"/>
                      </a:endParaRPr>
                    </a:p>
                  </a:txBody>
                  <a:tcPr marL="9525" marR="9525" marT="9525" marB="0" anchor="ctr"/>
                </a:tc>
                <a:tc>
                  <a:txBody>
                    <a:bodyPr/>
                    <a:lstStyle/>
                    <a:p>
                      <a:pPr algn="ctr" fontAlgn="b"/>
                      <a:r>
                        <a:rPr lang="en-US" sz="1400" b="1" u="none" strike="noStrike" dirty="0">
                          <a:effectLst/>
                        </a:rPr>
                        <a:t>4</a:t>
                      </a:r>
                      <a:endParaRPr lang="en-US" sz="1400" b="1" i="0" u="none" strike="noStrike" dirty="0">
                        <a:solidFill>
                          <a:schemeClr val="tx2"/>
                        </a:solidFill>
                        <a:effectLst/>
                        <a:latin typeface="Calibri" panose="020F0502020204030204" pitchFamily="34" charset="0"/>
                      </a:endParaRPr>
                    </a:p>
                  </a:txBody>
                  <a:tcPr marL="9525" marR="9525" marT="9525" marB="0" anchor="ctr"/>
                </a:tc>
                <a:tc>
                  <a:txBody>
                    <a:bodyPr/>
                    <a:lstStyle/>
                    <a:p>
                      <a:pPr algn="r" fontAlgn="b"/>
                      <a:r>
                        <a:rPr lang="en-US" sz="1400" b="1" u="none" strike="noStrike" dirty="0">
                          <a:effectLst/>
                        </a:rPr>
                        <a:t>           1,034,730 </a:t>
                      </a:r>
                      <a:endParaRPr lang="en-US" sz="1400" b="1"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1" u="none" strike="noStrike" dirty="0">
                          <a:effectLst/>
                        </a:rPr>
                        <a:t>           30,423 </a:t>
                      </a:r>
                      <a:endParaRPr lang="en-US" sz="1400" b="1"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1" i="0" u="none" strike="noStrike" dirty="0">
                          <a:solidFill>
                            <a:srgbClr val="000000"/>
                          </a:solidFill>
                          <a:effectLst/>
                          <a:latin typeface="+mn-lt"/>
                        </a:rPr>
                        <a:t>20.8%</a:t>
                      </a:r>
                    </a:p>
                  </a:txBody>
                  <a:tcPr marL="6350" marR="6350" marT="6350" marB="0" anchor="b"/>
                </a:tc>
                <a:tc>
                  <a:txBody>
                    <a:bodyPr/>
                    <a:lstStyle/>
                    <a:p>
                      <a:pPr algn="r" fontAlgn="b"/>
                      <a:r>
                        <a:rPr lang="en-US" sz="1400" b="1" i="0" u="none" strike="noStrike" dirty="0">
                          <a:solidFill>
                            <a:srgbClr val="000000"/>
                          </a:solidFill>
                          <a:effectLst/>
                          <a:latin typeface="+mn-lt"/>
                        </a:rPr>
                        <a:t>65.6%</a:t>
                      </a:r>
                    </a:p>
                  </a:txBody>
                  <a:tcPr marL="6350" marR="6350" marT="6350" marB="0" anchor="b"/>
                </a:tc>
                <a:tc>
                  <a:txBody>
                    <a:bodyPr/>
                    <a:lstStyle/>
                    <a:p>
                      <a:pPr algn="r" fontAlgn="b"/>
                      <a:r>
                        <a:rPr lang="en-US" sz="1400" b="1" i="0" u="none" strike="noStrike" dirty="0">
                          <a:solidFill>
                            <a:srgbClr val="000000"/>
                          </a:solidFill>
                          <a:effectLst/>
                          <a:latin typeface="+mn-lt"/>
                        </a:rPr>
                        <a:t>13.5%</a:t>
                      </a:r>
                    </a:p>
                  </a:txBody>
                  <a:tcPr marL="6350" marR="6350" marT="6350" marB="0" anchor="b"/>
                </a:tc>
                <a:extLst>
                  <a:ext uri="{0D108BD9-81ED-4DB2-BD59-A6C34878D82A}">
                    <a16:rowId xmlns:a16="http://schemas.microsoft.com/office/drawing/2014/main" val="2439762210"/>
                  </a:ext>
                </a:extLst>
              </a:tr>
              <a:tr h="258070">
                <a:tc>
                  <a:txBody>
                    <a:bodyPr/>
                    <a:lstStyle/>
                    <a:p>
                      <a:pPr algn="ctr" fontAlgn="b"/>
                      <a:r>
                        <a:rPr lang="en-US" sz="1400" b="1" u="none" strike="noStrike" dirty="0">
                          <a:effectLst/>
                        </a:rPr>
                        <a:t>Denton</a:t>
                      </a:r>
                      <a:endParaRPr lang="en-US" sz="1400" b="1" i="0" u="none" strike="noStrike" dirty="0">
                        <a:solidFill>
                          <a:schemeClr val="tx2"/>
                        </a:solidFill>
                        <a:effectLst/>
                        <a:latin typeface="Calibri" panose="020F0502020204030204" pitchFamily="34" charset="0"/>
                      </a:endParaRPr>
                    </a:p>
                  </a:txBody>
                  <a:tcPr marL="9525" marR="9525" marT="9525" marB="0" anchor="ctr"/>
                </a:tc>
                <a:tc>
                  <a:txBody>
                    <a:bodyPr/>
                    <a:lstStyle/>
                    <a:p>
                      <a:pPr algn="ctr" fontAlgn="b"/>
                      <a:r>
                        <a:rPr lang="en-US" sz="1400" b="1" i="0" u="none" strike="noStrike" dirty="0">
                          <a:solidFill>
                            <a:schemeClr val="dk1"/>
                          </a:solidFill>
                          <a:effectLst/>
                          <a:latin typeface="+mn-lt"/>
                        </a:rPr>
                        <a:t>5</a:t>
                      </a:r>
                      <a:endParaRPr lang="en-US" sz="1400" b="1" i="0" u="none" strike="noStrike" dirty="0">
                        <a:solidFill>
                          <a:schemeClr val="tx2"/>
                        </a:solidFill>
                        <a:effectLst/>
                        <a:latin typeface="Calibri" panose="020F0502020204030204" pitchFamily="34" charset="0"/>
                      </a:endParaRPr>
                    </a:p>
                  </a:txBody>
                  <a:tcPr marL="9525" marR="9525" marT="9525" marB="0" anchor="ctr"/>
                </a:tc>
                <a:tc>
                  <a:txBody>
                    <a:bodyPr/>
                    <a:lstStyle/>
                    <a:p>
                      <a:pPr algn="r" fontAlgn="b"/>
                      <a:r>
                        <a:rPr lang="en-US" sz="1400" b="1" u="none" strike="noStrike" dirty="0">
                          <a:effectLst/>
                        </a:rPr>
                        <a:t>           887,207 </a:t>
                      </a:r>
                      <a:endParaRPr lang="en-US" sz="1400" b="1"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1" u="none" strike="noStrike" dirty="0">
                          <a:effectLst/>
                        </a:rPr>
                        <a:t>           28,466 </a:t>
                      </a:r>
                      <a:endParaRPr lang="en-US" sz="1400" b="1"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1" i="0" u="none" strike="noStrike" dirty="0">
                          <a:solidFill>
                            <a:srgbClr val="000000"/>
                          </a:solidFill>
                          <a:effectLst/>
                          <a:latin typeface="+mn-lt"/>
                        </a:rPr>
                        <a:t>19.8%</a:t>
                      </a:r>
                    </a:p>
                  </a:txBody>
                  <a:tcPr marL="6350" marR="6350" marT="6350" marB="0" anchor="b"/>
                </a:tc>
                <a:tc>
                  <a:txBody>
                    <a:bodyPr/>
                    <a:lstStyle/>
                    <a:p>
                      <a:pPr algn="r" fontAlgn="b"/>
                      <a:r>
                        <a:rPr lang="en-US" sz="1400" b="1" i="0" u="none" strike="noStrike" dirty="0">
                          <a:solidFill>
                            <a:srgbClr val="000000"/>
                          </a:solidFill>
                          <a:effectLst/>
                          <a:latin typeface="+mn-lt"/>
                        </a:rPr>
                        <a:t>74.0%</a:t>
                      </a:r>
                    </a:p>
                  </a:txBody>
                  <a:tcPr marL="6350" marR="6350" marT="6350" marB="0" anchor="b"/>
                </a:tc>
                <a:tc>
                  <a:txBody>
                    <a:bodyPr/>
                    <a:lstStyle/>
                    <a:p>
                      <a:pPr algn="r" fontAlgn="b"/>
                      <a:r>
                        <a:rPr lang="en-US" sz="1400" b="1" i="0" u="none" strike="noStrike" dirty="0">
                          <a:solidFill>
                            <a:srgbClr val="000000"/>
                          </a:solidFill>
                          <a:effectLst/>
                          <a:latin typeface="+mn-lt"/>
                        </a:rPr>
                        <a:t>5.8%</a:t>
                      </a:r>
                    </a:p>
                  </a:txBody>
                  <a:tcPr marL="6350" marR="6350" marT="6350" marB="0" anchor="b"/>
                </a:tc>
                <a:extLst>
                  <a:ext uri="{0D108BD9-81ED-4DB2-BD59-A6C34878D82A}">
                    <a16:rowId xmlns:a16="http://schemas.microsoft.com/office/drawing/2014/main" val="2830926044"/>
                  </a:ext>
                </a:extLst>
              </a:tr>
              <a:tr h="258070">
                <a:tc>
                  <a:txBody>
                    <a:bodyPr/>
                    <a:lstStyle/>
                    <a:p>
                      <a:pPr algn="ctr" fontAlgn="b"/>
                      <a:r>
                        <a:rPr lang="en-US" sz="1400" u="none" strike="noStrike" dirty="0">
                          <a:effectLst/>
                        </a:rPr>
                        <a:t>Travis</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ctr" fontAlgn="b"/>
                      <a:r>
                        <a:rPr lang="en-US" sz="1400" b="0" i="0" u="none" strike="noStrike" dirty="0">
                          <a:solidFill>
                            <a:schemeClr val="dk1"/>
                          </a:solidFill>
                          <a:effectLst/>
                          <a:latin typeface="+mn-lt"/>
                        </a:rPr>
                        <a:t>6</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r" fontAlgn="b"/>
                      <a:r>
                        <a:rPr lang="en-US" sz="1400" u="none" strike="noStrike" dirty="0">
                          <a:effectLst/>
                        </a:rPr>
                        <a:t>           1,273954 </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           27,382 </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0" i="0" u="none" strike="noStrike" dirty="0">
                          <a:solidFill>
                            <a:srgbClr val="000000"/>
                          </a:solidFill>
                          <a:effectLst/>
                          <a:latin typeface="Calibri" panose="020F0502020204030204" pitchFamily="34" charset="0"/>
                        </a:rPr>
                        <a:t>32.7%</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51.0%</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15.7%</a:t>
                      </a:r>
                    </a:p>
                  </a:txBody>
                  <a:tcPr marL="6350" marR="6350" marT="6350" marB="0" anchor="b"/>
                </a:tc>
                <a:extLst>
                  <a:ext uri="{0D108BD9-81ED-4DB2-BD59-A6C34878D82A}">
                    <a16:rowId xmlns:a16="http://schemas.microsoft.com/office/drawing/2014/main" val="814183867"/>
                  </a:ext>
                </a:extLst>
              </a:tr>
              <a:tr h="258070">
                <a:tc>
                  <a:txBody>
                    <a:bodyPr/>
                    <a:lstStyle/>
                    <a:p>
                      <a:pPr algn="ctr" fontAlgn="b"/>
                      <a:r>
                        <a:rPr lang="en-US" sz="1400" u="none" strike="noStrike" dirty="0">
                          <a:effectLst/>
                        </a:rPr>
                        <a:t>Williamson</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ctr" fontAlgn="b"/>
                      <a:r>
                        <a:rPr lang="en-US" sz="1400" b="0" i="0" u="none" strike="noStrike" dirty="0">
                          <a:solidFill>
                            <a:schemeClr val="dk1"/>
                          </a:solidFill>
                          <a:effectLst/>
                          <a:latin typeface="+mn-lt"/>
                        </a:rPr>
                        <a:t>9</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r" fontAlgn="b"/>
                      <a:r>
                        <a:rPr lang="en-US" sz="1400" u="none" strike="noStrike" dirty="0">
                          <a:effectLst/>
                        </a:rPr>
                        <a:t>               590,551 </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           24,088 </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0" i="0" u="none" strike="noStrike" dirty="0">
                          <a:solidFill>
                            <a:srgbClr val="000000"/>
                          </a:solidFill>
                          <a:effectLst/>
                          <a:latin typeface="+mn-lt"/>
                        </a:rPr>
                        <a:t>15.3%</a:t>
                      </a:r>
                    </a:p>
                  </a:txBody>
                  <a:tcPr marL="6350" marR="6350" marT="6350" marB="0" anchor="b"/>
                </a:tc>
                <a:tc>
                  <a:txBody>
                    <a:bodyPr/>
                    <a:lstStyle/>
                    <a:p>
                      <a:pPr algn="r" fontAlgn="b"/>
                      <a:r>
                        <a:rPr lang="en-US" sz="1400" b="0" i="0" u="none" strike="noStrike" dirty="0">
                          <a:solidFill>
                            <a:srgbClr val="000000"/>
                          </a:solidFill>
                          <a:effectLst/>
                          <a:latin typeface="+mn-lt"/>
                        </a:rPr>
                        <a:t>81.0%</a:t>
                      </a:r>
                    </a:p>
                  </a:txBody>
                  <a:tcPr marL="6350" marR="6350" marT="6350" marB="0" anchor="b"/>
                </a:tc>
                <a:tc>
                  <a:txBody>
                    <a:bodyPr/>
                    <a:lstStyle/>
                    <a:p>
                      <a:pPr algn="r" fontAlgn="b"/>
                      <a:r>
                        <a:rPr lang="en-US" sz="1400" b="0" i="0" u="none" strike="noStrike" dirty="0">
                          <a:solidFill>
                            <a:srgbClr val="000000"/>
                          </a:solidFill>
                          <a:effectLst/>
                          <a:latin typeface="+mn-lt"/>
                        </a:rPr>
                        <a:t>3.3%</a:t>
                      </a:r>
                    </a:p>
                  </a:txBody>
                  <a:tcPr marL="6350" marR="6350" marT="6350" marB="0" anchor="b"/>
                </a:tc>
                <a:extLst>
                  <a:ext uri="{0D108BD9-81ED-4DB2-BD59-A6C34878D82A}">
                    <a16:rowId xmlns:a16="http://schemas.microsoft.com/office/drawing/2014/main" val="3798593721"/>
                  </a:ext>
                </a:extLst>
              </a:tr>
              <a:tr h="258070">
                <a:tc>
                  <a:txBody>
                    <a:bodyPr/>
                    <a:lstStyle/>
                    <a:p>
                      <a:pPr algn="ctr" fontAlgn="b"/>
                      <a:r>
                        <a:rPr lang="en-US" sz="1400" u="none" strike="noStrike" dirty="0">
                          <a:effectLst/>
                        </a:rPr>
                        <a:t>Fort Bend</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ctr" fontAlgn="b"/>
                      <a:r>
                        <a:rPr lang="en-US" sz="1400" u="none" strike="noStrike" dirty="0">
                          <a:effectLst/>
                        </a:rPr>
                        <a:t>10</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r" fontAlgn="b"/>
                      <a:r>
                        <a:rPr lang="en-US" sz="1400" u="none" strike="noStrike" dirty="0">
                          <a:effectLst/>
                        </a:rPr>
                        <a:t>               811,688 </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           23,607 </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0" i="0" u="none" strike="noStrike" dirty="0">
                          <a:solidFill>
                            <a:srgbClr val="000000"/>
                          </a:solidFill>
                          <a:effectLst/>
                          <a:latin typeface="Calibri" panose="020F0502020204030204" pitchFamily="34" charset="0"/>
                        </a:rPr>
                        <a:t>24.4%</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57.1%</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18.5%</a:t>
                      </a:r>
                    </a:p>
                  </a:txBody>
                  <a:tcPr marL="6350" marR="6350" marT="6350" marB="0" anchor="b"/>
                </a:tc>
                <a:extLst>
                  <a:ext uri="{0D108BD9-81ED-4DB2-BD59-A6C34878D82A}">
                    <a16:rowId xmlns:a16="http://schemas.microsoft.com/office/drawing/2014/main" val="588169718"/>
                  </a:ext>
                </a:extLst>
              </a:tr>
              <a:tr h="258070">
                <a:tc>
                  <a:txBody>
                    <a:bodyPr/>
                    <a:lstStyle/>
                    <a:p>
                      <a:pPr algn="ctr" fontAlgn="b"/>
                      <a:r>
                        <a:rPr lang="en-US" sz="1400" u="none" strike="noStrike" dirty="0">
                          <a:effectLst/>
                        </a:rPr>
                        <a:t>Bexar</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ctr" fontAlgn="b"/>
                      <a:r>
                        <a:rPr lang="en-US" sz="1400" u="none" strike="noStrike" dirty="0">
                          <a:effectLst/>
                        </a:rPr>
                        <a:t>11</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r" fontAlgn="b"/>
                      <a:r>
                        <a:rPr lang="en-US" sz="1400" u="none" strike="noStrike" dirty="0">
                          <a:effectLst/>
                        </a:rPr>
                        <a:t>           2,003,554 </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           22,367 </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0" i="0" u="none" strike="noStrike" dirty="0">
                          <a:solidFill>
                            <a:srgbClr val="000000"/>
                          </a:solidFill>
                          <a:effectLst/>
                          <a:latin typeface="Calibri" panose="020F0502020204030204" pitchFamily="34" charset="0"/>
                        </a:rPr>
                        <a:t>56.0%</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33.5%</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10.5%</a:t>
                      </a:r>
                    </a:p>
                  </a:txBody>
                  <a:tcPr marL="6350" marR="6350" marT="6350" marB="0" anchor="b"/>
                </a:tc>
                <a:extLst>
                  <a:ext uri="{0D108BD9-81ED-4DB2-BD59-A6C34878D82A}">
                    <a16:rowId xmlns:a16="http://schemas.microsoft.com/office/drawing/2014/main" val="1626814583"/>
                  </a:ext>
                </a:extLst>
              </a:tr>
              <a:tr h="258070">
                <a:tc>
                  <a:txBody>
                    <a:bodyPr/>
                    <a:lstStyle/>
                    <a:p>
                      <a:pPr algn="ctr" fontAlgn="b"/>
                      <a:r>
                        <a:rPr lang="en-US" sz="1400" b="1" u="none" strike="noStrike" dirty="0">
                          <a:effectLst/>
                        </a:rPr>
                        <a:t>Tarrant</a:t>
                      </a:r>
                      <a:endParaRPr lang="en-US" sz="1400" b="1" i="0" u="none" strike="noStrike" dirty="0">
                        <a:solidFill>
                          <a:schemeClr val="tx2"/>
                        </a:solidFill>
                        <a:effectLst/>
                        <a:latin typeface="Calibri" panose="020F0502020204030204" pitchFamily="34" charset="0"/>
                      </a:endParaRPr>
                    </a:p>
                  </a:txBody>
                  <a:tcPr marL="9525" marR="9525" marT="9525" marB="0" anchor="ctr"/>
                </a:tc>
                <a:tc>
                  <a:txBody>
                    <a:bodyPr/>
                    <a:lstStyle/>
                    <a:p>
                      <a:pPr algn="ctr" fontAlgn="b"/>
                      <a:r>
                        <a:rPr lang="en-US" sz="1400" b="1" u="none" strike="noStrike" dirty="0">
                          <a:effectLst/>
                        </a:rPr>
                        <a:t>12</a:t>
                      </a:r>
                    </a:p>
                  </a:txBody>
                  <a:tcPr marL="9525" marR="9525" marT="9525" marB="0" anchor="ctr"/>
                </a:tc>
                <a:tc>
                  <a:txBody>
                    <a:bodyPr/>
                    <a:lstStyle/>
                    <a:p>
                      <a:pPr algn="r" fontAlgn="b"/>
                      <a:r>
                        <a:rPr lang="en-US" sz="1400" b="1" u="none" strike="noStrike" dirty="0">
                          <a:effectLst/>
                        </a:rPr>
                        <a:t>               2,102,515 </a:t>
                      </a:r>
                      <a:endParaRPr lang="en-US" sz="1400" b="1"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1" u="none" strike="noStrike" dirty="0">
                          <a:effectLst/>
                        </a:rPr>
                        <a:t>           21,069 </a:t>
                      </a:r>
                      <a:endParaRPr lang="en-US" sz="1400" b="1"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1" i="0" u="none" strike="noStrike" dirty="0">
                          <a:solidFill>
                            <a:srgbClr val="000000"/>
                          </a:solidFill>
                          <a:effectLst/>
                          <a:latin typeface="Calibri" panose="020F0502020204030204" pitchFamily="34" charset="0"/>
                        </a:rPr>
                        <a:t>65.1%</a:t>
                      </a:r>
                    </a:p>
                  </a:txBody>
                  <a:tcPr marL="6350" marR="6350" marT="6350" marB="0" anchor="b"/>
                </a:tc>
                <a:tc>
                  <a:txBody>
                    <a:bodyPr/>
                    <a:lstStyle/>
                    <a:p>
                      <a:pPr algn="r" fontAlgn="b"/>
                      <a:r>
                        <a:rPr lang="en-US" sz="1400" b="1" i="0" u="none" strike="noStrike" dirty="0">
                          <a:solidFill>
                            <a:srgbClr val="000000"/>
                          </a:solidFill>
                          <a:effectLst/>
                          <a:latin typeface="Calibri" panose="020F0502020204030204" pitchFamily="34" charset="0"/>
                        </a:rPr>
                        <a:t>12.1%</a:t>
                      </a:r>
                    </a:p>
                  </a:txBody>
                  <a:tcPr marL="6350" marR="6350" marT="6350" marB="0" anchor="b"/>
                </a:tc>
                <a:tc>
                  <a:txBody>
                    <a:bodyPr/>
                    <a:lstStyle/>
                    <a:p>
                      <a:pPr algn="r" fontAlgn="b"/>
                      <a:r>
                        <a:rPr lang="en-US" sz="1400" b="1" i="0" u="none" strike="noStrike" dirty="0">
                          <a:solidFill>
                            <a:srgbClr val="000000"/>
                          </a:solidFill>
                          <a:effectLst/>
                          <a:latin typeface="Calibri" panose="020F0502020204030204" pitchFamily="34" charset="0"/>
                        </a:rPr>
                        <a:t>23.0%</a:t>
                      </a:r>
                    </a:p>
                  </a:txBody>
                  <a:tcPr marL="6350" marR="6350" marT="6350" marB="0" anchor="b"/>
                </a:tc>
                <a:extLst>
                  <a:ext uri="{0D108BD9-81ED-4DB2-BD59-A6C34878D82A}">
                    <a16:rowId xmlns:a16="http://schemas.microsoft.com/office/drawing/2014/main" val="888018286"/>
                  </a:ext>
                </a:extLst>
              </a:tr>
              <a:tr h="258070">
                <a:tc>
                  <a:txBody>
                    <a:bodyPr/>
                    <a:lstStyle/>
                    <a:p>
                      <a:pPr algn="ctr" fontAlgn="b"/>
                      <a:r>
                        <a:rPr lang="en-US" sz="1400" u="none" strike="noStrike" dirty="0">
                          <a:effectLst/>
                        </a:rPr>
                        <a:t>Montgomery</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ctr" fontAlgn="b"/>
                      <a:r>
                        <a:rPr lang="en-US" sz="1400" u="none" strike="noStrike" dirty="0">
                          <a:effectLst/>
                        </a:rPr>
                        <a:t>16</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r" fontAlgn="b"/>
                      <a:r>
                        <a:rPr lang="en-US" sz="1400" u="none" strike="noStrike" dirty="0">
                          <a:effectLst/>
                        </a:rPr>
                        <a:t>               607,391 </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           17,621 </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0" i="0" u="none" strike="noStrike" dirty="0">
                          <a:solidFill>
                            <a:srgbClr val="000000"/>
                          </a:solidFill>
                          <a:effectLst/>
                          <a:latin typeface="Calibri" panose="020F0502020204030204" pitchFamily="34" charset="0"/>
                        </a:rPr>
                        <a:t>18.3%</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76.2%</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5.3%</a:t>
                      </a:r>
                    </a:p>
                  </a:txBody>
                  <a:tcPr marL="6350" marR="6350" marT="6350" marB="0" anchor="b"/>
                </a:tc>
                <a:extLst>
                  <a:ext uri="{0D108BD9-81ED-4DB2-BD59-A6C34878D82A}">
                    <a16:rowId xmlns:a16="http://schemas.microsoft.com/office/drawing/2014/main" val="206543038"/>
                  </a:ext>
                </a:extLst>
              </a:tr>
              <a:tr h="240056">
                <a:tc>
                  <a:txBody>
                    <a:bodyPr/>
                    <a:lstStyle/>
                    <a:p>
                      <a:pPr algn="ctr" fontAlgn="b"/>
                      <a:r>
                        <a:rPr lang="en-US" sz="1400" u="none" strike="noStrike" dirty="0">
                          <a:effectLst/>
                        </a:rPr>
                        <a:t>Comal</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ctr" fontAlgn="b"/>
                      <a:r>
                        <a:rPr lang="en-US" sz="1400" u="none" strike="noStrike" dirty="0">
                          <a:effectLst/>
                        </a:rPr>
                        <a:t>46</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r" fontAlgn="b"/>
                      <a:r>
                        <a:rPr lang="en-US" sz="1400" u="none" strike="noStrike" dirty="0">
                          <a:effectLst/>
                        </a:rPr>
                        <a:t>           156,209 </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           8,068 </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0" i="0" u="none" strike="noStrike" dirty="0">
                          <a:solidFill>
                            <a:srgbClr val="000000"/>
                          </a:solidFill>
                          <a:effectLst/>
                          <a:latin typeface="+mn-lt"/>
                        </a:rPr>
                        <a:t>4.3%</a:t>
                      </a:r>
                    </a:p>
                  </a:txBody>
                  <a:tcPr marL="6350" marR="6350" marT="6350" marB="0" anchor="b"/>
                </a:tc>
                <a:tc>
                  <a:txBody>
                    <a:bodyPr/>
                    <a:lstStyle/>
                    <a:p>
                      <a:pPr algn="r" fontAlgn="b"/>
                      <a:r>
                        <a:rPr lang="en-US" sz="1400" b="0" i="0" u="none" strike="noStrike" dirty="0">
                          <a:solidFill>
                            <a:srgbClr val="000000"/>
                          </a:solidFill>
                          <a:effectLst/>
                          <a:latin typeface="+mn-lt"/>
                        </a:rPr>
                        <a:t>94.2%</a:t>
                      </a:r>
                    </a:p>
                  </a:txBody>
                  <a:tcPr marL="6350" marR="6350" marT="6350" marB="0" anchor="b"/>
                </a:tc>
                <a:tc>
                  <a:txBody>
                    <a:bodyPr/>
                    <a:lstStyle/>
                    <a:p>
                      <a:pPr algn="r" fontAlgn="b"/>
                      <a:r>
                        <a:rPr lang="en-US" sz="1400" b="0" i="0" u="none" strike="noStrike" dirty="0">
                          <a:solidFill>
                            <a:srgbClr val="000000"/>
                          </a:solidFill>
                          <a:effectLst/>
                          <a:latin typeface="+mn-lt"/>
                        </a:rPr>
                        <a:t>1.1%</a:t>
                      </a:r>
                    </a:p>
                  </a:txBody>
                  <a:tcPr marL="6350" marR="6350" marT="6350" marB="0" anchor="b"/>
                </a:tc>
                <a:extLst>
                  <a:ext uri="{0D108BD9-81ED-4DB2-BD59-A6C34878D82A}">
                    <a16:rowId xmlns:a16="http://schemas.microsoft.com/office/drawing/2014/main" val="3299362724"/>
                  </a:ext>
                </a:extLst>
              </a:tr>
              <a:tr h="258070">
                <a:tc>
                  <a:txBody>
                    <a:bodyPr/>
                    <a:lstStyle/>
                    <a:p>
                      <a:pPr algn="ctr" fontAlgn="b"/>
                      <a:r>
                        <a:rPr lang="en-US" sz="1400" b="1" u="none" strike="noStrike" dirty="0">
                          <a:effectLst/>
                        </a:rPr>
                        <a:t>Kaufman</a:t>
                      </a:r>
                      <a:endParaRPr lang="en-US" sz="1400" b="1" i="0" u="none" strike="noStrike" dirty="0">
                        <a:solidFill>
                          <a:schemeClr val="tx2"/>
                        </a:solidFill>
                        <a:effectLst/>
                        <a:latin typeface="Calibri" panose="020F0502020204030204" pitchFamily="34" charset="0"/>
                      </a:endParaRPr>
                    </a:p>
                  </a:txBody>
                  <a:tcPr marL="9525" marR="9525" marT="9525" marB="0" anchor="ctr"/>
                </a:tc>
                <a:tc>
                  <a:txBody>
                    <a:bodyPr/>
                    <a:lstStyle/>
                    <a:p>
                      <a:pPr algn="ctr" fontAlgn="b"/>
                      <a:r>
                        <a:rPr lang="en-US" sz="1400" b="1" u="none" strike="noStrike" dirty="0">
                          <a:effectLst/>
                        </a:rPr>
                        <a:t>49</a:t>
                      </a:r>
                      <a:endParaRPr lang="en-US" sz="1400" b="1" i="0" u="none" strike="noStrike" dirty="0">
                        <a:solidFill>
                          <a:schemeClr val="tx2"/>
                        </a:solidFill>
                        <a:effectLst/>
                        <a:latin typeface="Calibri" panose="020F0502020204030204" pitchFamily="34" charset="0"/>
                      </a:endParaRPr>
                    </a:p>
                  </a:txBody>
                  <a:tcPr marL="9525" marR="9525" marT="9525" marB="0" anchor="ctr"/>
                </a:tc>
                <a:tc>
                  <a:txBody>
                    <a:bodyPr/>
                    <a:lstStyle/>
                    <a:p>
                      <a:pPr algn="r" fontAlgn="b"/>
                      <a:r>
                        <a:rPr lang="en-US" sz="1400" b="1" u="none" strike="noStrike" dirty="0">
                          <a:effectLst/>
                        </a:rPr>
                        <a:t>               136,154 </a:t>
                      </a:r>
                      <a:endParaRPr lang="en-US" sz="1400" b="1"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1" u="none" strike="noStrike" dirty="0">
                          <a:effectLst/>
                        </a:rPr>
                        <a:t>             7,875 </a:t>
                      </a:r>
                      <a:endParaRPr lang="en-US" sz="1400" b="1"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1" i="0" u="none" strike="noStrike" dirty="0">
                          <a:solidFill>
                            <a:srgbClr val="000000"/>
                          </a:solidFill>
                          <a:effectLst/>
                          <a:latin typeface="+mn-lt"/>
                        </a:rPr>
                        <a:t>9.4%</a:t>
                      </a:r>
                    </a:p>
                  </a:txBody>
                  <a:tcPr marL="6350" marR="6350" marT="6350" marB="0" anchor="b"/>
                </a:tc>
                <a:tc>
                  <a:txBody>
                    <a:bodyPr/>
                    <a:lstStyle/>
                    <a:p>
                      <a:pPr algn="r" fontAlgn="b"/>
                      <a:r>
                        <a:rPr lang="en-US" sz="1400" b="1" i="0" u="none" strike="noStrike" dirty="0">
                          <a:solidFill>
                            <a:srgbClr val="000000"/>
                          </a:solidFill>
                          <a:effectLst/>
                          <a:latin typeface="+mn-lt"/>
                        </a:rPr>
                        <a:t>90.5%</a:t>
                      </a:r>
                    </a:p>
                  </a:txBody>
                  <a:tcPr marL="6350" marR="6350" marT="6350" marB="0" anchor="b"/>
                </a:tc>
                <a:tc>
                  <a:txBody>
                    <a:bodyPr/>
                    <a:lstStyle/>
                    <a:p>
                      <a:pPr algn="r" fontAlgn="b"/>
                      <a:r>
                        <a:rPr lang="en-US" sz="1400" b="1" i="0" u="none" strike="noStrike" dirty="0">
                          <a:solidFill>
                            <a:srgbClr val="C00000"/>
                          </a:solidFill>
                          <a:effectLst/>
                          <a:latin typeface="+mn-lt"/>
                        </a:rPr>
                        <a:t>-0.1%</a:t>
                      </a:r>
                    </a:p>
                  </a:txBody>
                  <a:tcPr marL="6350" marR="6350" marT="6350" marB="0" anchor="b"/>
                </a:tc>
                <a:extLst>
                  <a:ext uri="{0D108BD9-81ED-4DB2-BD59-A6C34878D82A}">
                    <a16:rowId xmlns:a16="http://schemas.microsoft.com/office/drawing/2014/main" val="4077077208"/>
                  </a:ext>
                </a:extLst>
              </a:tr>
              <a:tr h="258070">
                <a:tc>
                  <a:txBody>
                    <a:bodyPr/>
                    <a:lstStyle/>
                    <a:p>
                      <a:pPr algn="ctr" fontAlgn="b"/>
                      <a:r>
                        <a:rPr lang="en-US" sz="1400" u="none" strike="noStrike" dirty="0">
                          <a:effectLst/>
                        </a:rPr>
                        <a:t>Bell</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ctr" fontAlgn="b"/>
                      <a:r>
                        <a:rPr lang="en-US" sz="1400" u="none" strike="noStrike" dirty="0">
                          <a:effectLst/>
                        </a:rPr>
                        <a:t>53</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r" fontAlgn="b"/>
                      <a:r>
                        <a:rPr lang="en-US" sz="1400" u="none" strike="noStrike" dirty="0">
                          <a:effectLst/>
                        </a:rPr>
                        <a:t>               362,924 </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             7,527 </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0" i="0" u="none" strike="noStrike" dirty="0">
                          <a:solidFill>
                            <a:srgbClr val="000000"/>
                          </a:solidFill>
                          <a:effectLst/>
                          <a:latin typeface="Calibri" panose="020F0502020204030204" pitchFamily="34" charset="0"/>
                        </a:rPr>
                        <a:t>48.3%</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49.8%</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1.5%</a:t>
                      </a:r>
                    </a:p>
                  </a:txBody>
                  <a:tcPr marL="6350" marR="6350" marT="6350" marB="0" anchor="b"/>
                </a:tc>
                <a:extLst>
                  <a:ext uri="{0D108BD9-81ED-4DB2-BD59-A6C34878D82A}">
                    <a16:rowId xmlns:a16="http://schemas.microsoft.com/office/drawing/2014/main" val="2518785377"/>
                  </a:ext>
                </a:extLst>
              </a:tr>
              <a:tr h="258070">
                <a:tc>
                  <a:txBody>
                    <a:bodyPr/>
                    <a:lstStyle/>
                    <a:p>
                      <a:pPr algn="ctr" fontAlgn="b"/>
                      <a:r>
                        <a:rPr lang="en-US" sz="1400" u="none" strike="noStrike" dirty="0">
                          <a:solidFill>
                            <a:schemeClr val="tx1"/>
                          </a:solidFill>
                          <a:effectLst/>
                        </a:rPr>
                        <a:t>Hays </a:t>
                      </a:r>
                      <a:endParaRPr lang="en-US" sz="1400" b="0" i="0" u="none" strike="noStrike" dirty="0">
                        <a:solidFill>
                          <a:schemeClr val="tx1"/>
                        </a:solidFill>
                        <a:effectLst/>
                        <a:latin typeface="Calibri" panose="020F0502020204030204" pitchFamily="34" charset="0"/>
                      </a:endParaRPr>
                    </a:p>
                  </a:txBody>
                  <a:tcPr marL="9525" marR="9525" marT="9525" marB="0" anchor="ctr"/>
                </a:tc>
                <a:tc>
                  <a:txBody>
                    <a:bodyPr/>
                    <a:lstStyle/>
                    <a:p>
                      <a:pPr algn="ctr" fontAlgn="b"/>
                      <a:r>
                        <a:rPr lang="en-US" sz="1400" u="none" strike="noStrike" dirty="0">
                          <a:effectLst/>
                        </a:rPr>
                        <a:t>54</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r" fontAlgn="b"/>
                      <a:r>
                        <a:rPr lang="en-US" sz="1400" u="none" strike="noStrike" dirty="0">
                          <a:effectLst/>
                        </a:rPr>
                        <a:t>               230,191 </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             7,485 </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0" i="0" u="none" strike="noStrike" dirty="0">
                          <a:solidFill>
                            <a:srgbClr val="000000"/>
                          </a:solidFill>
                          <a:effectLst/>
                          <a:latin typeface="+mn-lt"/>
                        </a:rPr>
                        <a:t>19.9%</a:t>
                      </a:r>
                    </a:p>
                  </a:txBody>
                  <a:tcPr marL="6350" marR="6350" marT="6350" marB="0" anchor="b"/>
                </a:tc>
                <a:tc>
                  <a:txBody>
                    <a:bodyPr/>
                    <a:lstStyle/>
                    <a:p>
                      <a:pPr algn="r" fontAlgn="b"/>
                      <a:r>
                        <a:rPr lang="en-US" sz="1400" b="0" i="0" u="none" strike="noStrike" dirty="0">
                          <a:solidFill>
                            <a:srgbClr val="000000"/>
                          </a:solidFill>
                          <a:effectLst/>
                          <a:latin typeface="+mn-lt"/>
                        </a:rPr>
                        <a:t>76.8%</a:t>
                      </a:r>
                    </a:p>
                  </a:txBody>
                  <a:tcPr marL="6350" marR="6350" marT="6350" marB="0" anchor="b"/>
                </a:tc>
                <a:tc>
                  <a:txBody>
                    <a:bodyPr/>
                    <a:lstStyle/>
                    <a:p>
                      <a:pPr algn="r" fontAlgn="b"/>
                      <a:r>
                        <a:rPr lang="en-US" sz="1400" b="0" i="0" u="none" strike="noStrike" dirty="0">
                          <a:solidFill>
                            <a:srgbClr val="000000"/>
                          </a:solidFill>
                          <a:effectLst/>
                          <a:latin typeface="+mn-lt"/>
                        </a:rPr>
                        <a:t>2.8%</a:t>
                      </a:r>
                    </a:p>
                  </a:txBody>
                  <a:tcPr marL="6350" marR="6350" marT="6350" marB="0" anchor="b"/>
                </a:tc>
                <a:extLst>
                  <a:ext uri="{0D108BD9-81ED-4DB2-BD59-A6C34878D82A}">
                    <a16:rowId xmlns:a16="http://schemas.microsoft.com/office/drawing/2014/main" val="2480702678"/>
                  </a:ext>
                </a:extLst>
              </a:tr>
              <a:tr h="252871">
                <a:tc>
                  <a:txBody>
                    <a:bodyPr/>
                    <a:lstStyle/>
                    <a:p>
                      <a:pPr algn="ctr" fontAlgn="b"/>
                      <a:r>
                        <a:rPr lang="en-US" sz="1400" b="0" i="0" u="none" strike="noStrike" dirty="0">
                          <a:solidFill>
                            <a:schemeClr val="tx1"/>
                          </a:solidFill>
                          <a:effectLst/>
                          <a:latin typeface="Calibri" panose="020F0502020204030204" pitchFamily="34" charset="0"/>
                        </a:rPr>
                        <a:t>Hidalgo</a:t>
                      </a:r>
                    </a:p>
                  </a:txBody>
                  <a:tcPr marL="9525" marR="9525" marT="9525" marB="0" anchor="ctr"/>
                </a:tc>
                <a:tc>
                  <a:txBody>
                    <a:bodyPr/>
                    <a:lstStyle/>
                    <a:p>
                      <a:pPr algn="ctr" fontAlgn="b"/>
                      <a:r>
                        <a:rPr lang="en-US" sz="1400" b="0" i="0" u="none" strike="noStrike" dirty="0">
                          <a:solidFill>
                            <a:schemeClr val="tx1"/>
                          </a:solidFill>
                          <a:effectLst/>
                          <a:latin typeface="Calibri" panose="020F0502020204030204" pitchFamily="34" charset="0"/>
                        </a:rPr>
                        <a:t>74</a:t>
                      </a:r>
                    </a:p>
                  </a:txBody>
                  <a:tcPr marL="9525" marR="9525" marT="9525" marB="0" anchor="ctr"/>
                </a:tc>
                <a:tc>
                  <a:txBody>
                    <a:bodyPr/>
                    <a:lstStyle/>
                    <a:p>
                      <a:pPr algn="r" fontAlgn="b"/>
                      <a:r>
                        <a:rPr lang="en-US" sz="1400" b="0" i="0" u="none" strike="noStrike" dirty="0">
                          <a:solidFill>
                            <a:schemeClr val="tx1"/>
                          </a:solidFill>
                          <a:effectLst/>
                          <a:latin typeface="Calibri" panose="020F0502020204030204" pitchFamily="34" charset="0"/>
                        </a:rPr>
                        <a:t>868,707</a:t>
                      </a:r>
                    </a:p>
                  </a:txBody>
                  <a:tcPr marL="9525" marR="9525" marT="9525" marB="0" anchor="b"/>
                </a:tc>
                <a:tc>
                  <a:txBody>
                    <a:bodyPr/>
                    <a:lstStyle/>
                    <a:p>
                      <a:pPr algn="r" fontAlgn="b"/>
                      <a:r>
                        <a:rPr lang="en-US" sz="1400" b="0" i="0" u="none" strike="noStrike" dirty="0">
                          <a:solidFill>
                            <a:srgbClr val="000000"/>
                          </a:solidFill>
                          <a:effectLst/>
                          <a:latin typeface="Calibri" panose="020F0502020204030204" pitchFamily="34" charset="0"/>
                        </a:rPr>
                        <a:t>6,409</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147.6%</a:t>
                      </a:r>
                    </a:p>
                  </a:txBody>
                  <a:tcPr marL="6350" marR="6350" marT="6350" marB="0" anchor="b"/>
                </a:tc>
                <a:tc>
                  <a:txBody>
                    <a:bodyPr/>
                    <a:lstStyle/>
                    <a:p>
                      <a:pPr algn="r" fontAlgn="b"/>
                      <a:r>
                        <a:rPr lang="en-US" sz="1400" b="0" i="0" u="none" strike="noStrike" dirty="0">
                          <a:solidFill>
                            <a:srgbClr val="C00000"/>
                          </a:solidFill>
                          <a:effectLst/>
                          <a:latin typeface="Calibri" panose="020F0502020204030204" pitchFamily="34" charset="0"/>
                        </a:rPr>
                        <a:t>-47.4%</a:t>
                      </a:r>
                    </a:p>
                  </a:txBody>
                  <a:tcPr marL="6350" marR="6350" marT="6350" marB="0" anchor="b"/>
                </a:tc>
                <a:tc>
                  <a:txBody>
                    <a:bodyPr/>
                    <a:lstStyle/>
                    <a:p>
                      <a:pPr algn="r" fontAlgn="b"/>
                      <a:r>
                        <a:rPr lang="en-US" sz="1400" b="0" i="0" u="none" strike="noStrike" dirty="0">
                          <a:solidFill>
                            <a:srgbClr val="C00000"/>
                          </a:solidFill>
                          <a:effectLst/>
                          <a:latin typeface="Calibri" panose="020F0502020204030204" pitchFamily="34" charset="0"/>
                        </a:rPr>
                        <a:t>-0.3%</a:t>
                      </a:r>
                    </a:p>
                  </a:txBody>
                  <a:tcPr marL="6350" marR="6350" marT="6350" marB="0" anchor="b"/>
                </a:tc>
                <a:extLst>
                  <a:ext uri="{0D108BD9-81ED-4DB2-BD59-A6C34878D82A}">
                    <a16:rowId xmlns:a16="http://schemas.microsoft.com/office/drawing/2014/main" val="4151308238"/>
                  </a:ext>
                </a:extLst>
              </a:tr>
              <a:tr h="258070">
                <a:tc>
                  <a:txBody>
                    <a:bodyPr/>
                    <a:lstStyle/>
                    <a:p>
                      <a:pPr algn="ctr" fontAlgn="b"/>
                      <a:r>
                        <a:rPr lang="en-US" sz="1400" b="1" i="0" u="none" strike="noStrike" dirty="0">
                          <a:solidFill>
                            <a:schemeClr val="tx1"/>
                          </a:solidFill>
                          <a:effectLst/>
                          <a:latin typeface="Calibri" panose="020F0502020204030204" pitchFamily="34" charset="0"/>
                        </a:rPr>
                        <a:t>Dallas</a:t>
                      </a:r>
                    </a:p>
                  </a:txBody>
                  <a:tcPr marL="9525" marR="9525" marT="9525" marB="0" anchor="ctr"/>
                </a:tc>
                <a:tc>
                  <a:txBody>
                    <a:bodyPr/>
                    <a:lstStyle/>
                    <a:p>
                      <a:pPr algn="ctr" fontAlgn="b"/>
                      <a:r>
                        <a:rPr lang="en-US" sz="1400" b="1" i="0" u="none" strike="noStrike" dirty="0">
                          <a:solidFill>
                            <a:schemeClr val="tx1"/>
                          </a:solidFill>
                          <a:effectLst/>
                          <a:latin typeface="Calibri" panose="020F0502020204030204" pitchFamily="34" charset="0"/>
                        </a:rPr>
                        <a:t>77</a:t>
                      </a:r>
                    </a:p>
                  </a:txBody>
                  <a:tcPr marL="9525" marR="9525" marT="9525" marB="0" anchor="ctr"/>
                </a:tc>
                <a:tc>
                  <a:txBody>
                    <a:bodyPr/>
                    <a:lstStyle/>
                    <a:p>
                      <a:pPr algn="r" fontAlgn="b"/>
                      <a:r>
                        <a:rPr lang="en-US" sz="1400" b="1" i="0" u="none" strike="noStrike" dirty="0">
                          <a:solidFill>
                            <a:schemeClr val="tx1"/>
                          </a:solidFill>
                          <a:effectLst/>
                          <a:latin typeface="Calibri" panose="020F0502020204030204" pitchFamily="34" charset="0"/>
                        </a:rPr>
                        <a:t>2,635,516</a:t>
                      </a:r>
                    </a:p>
                  </a:txBody>
                  <a:tcPr marL="9525" marR="9525" marT="9525" marB="0" anchor="b"/>
                </a:tc>
                <a:tc>
                  <a:txBody>
                    <a:bodyPr/>
                    <a:lstStyle/>
                    <a:p>
                      <a:pPr algn="r" fontAlgn="b"/>
                      <a:r>
                        <a:rPr lang="en-US" sz="1400" b="1" i="0" u="none" strike="noStrike" dirty="0">
                          <a:solidFill>
                            <a:srgbClr val="000000"/>
                          </a:solidFill>
                          <a:effectLst/>
                          <a:latin typeface="Calibri" panose="020F0502020204030204" pitchFamily="34" charset="0"/>
                        </a:rPr>
                        <a:t>6,166</a:t>
                      </a:r>
                    </a:p>
                  </a:txBody>
                  <a:tcPr marL="6350" marR="6350" marT="6350" marB="0" anchor="b"/>
                </a:tc>
                <a:tc>
                  <a:txBody>
                    <a:bodyPr/>
                    <a:lstStyle/>
                    <a:p>
                      <a:pPr algn="r" fontAlgn="b"/>
                      <a:r>
                        <a:rPr lang="en-US" sz="1400" b="1" i="0" u="none" strike="noStrike" dirty="0">
                          <a:solidFill>
                            <a:srgbClr val="000000"/>
                          </a:solidFill>
                          <a:effectLst/>
                          <a:latin typeface="Calibri" panose="020F0502020204030204" pitchFamily="34" charset="0"/>
                        </a:rPr>
                        <a:t>345.9%</a:t>
                      </a:r>
                    </a:p>
                  </a:txBody>
                  <a:tcPr marL="6350" marR="6350" marT="6350" marB="0" anchor="b"/>
                </a:tc>
                <a:tc>
                  <a:txBody>
                    <a:bodyPr/>
                    <a:lstStyle/>
                    <a:p>
                      <a:pPr algn="r" fontAlgn="b"/>
                      <a:r>
                        <a:rPr lang="en-US" sz="1400" b="1" i="0" u="none" strike="noStrike" dirty="0">
                          <a:solidFill>
                            <a:srgbClr val="C00000"/>
                          </a:solidFill>
                          <a:effectLst/>
                          <a:latin typeface="Calibri" panose="020F0502020204030204" pitchFamily="34" charset="0"/>
                        </a:rPr>
                        <a:t>-395.5%</a:t>
                      </a:r>
                    </a:p>
                  </a:txBody>
                  <a:tcPr marL="6350" marR="6350" marT="6350" marB="0" anchor="b"/>
                </a:tc>
                <a:tc>
                  <a:txBody>
                    <a:bodyPr/>
                    <a:lstStyle/>
                    <a:p>
                      <a:pPr algn="r" fontAlgn="b"/>
                      <a:r>
                        <a:rPr lang="en-US" sz="1400" b="1" i="0" u="none" strike="noStrike" dirty="0">
                          <a:solidFill>
                            <a:srgbClr val="000000"/>
                          </a:solidFill>
                          <a:effectLst/>
                          <a:latin typeface="Calibri" panose="020F0502020204030204" pitchFamily="34" charset="0"/>
                        </a:rPr>
                        <a:t>149.9%</a:t>
                      </a:r>
                    </a:p>
                  </a:txBody>
                  <a:tcPr marL="6350" marR="6350" marT="6350" marB="0" anchor="b"/>
                </a:tc>
                <a:extLst>
                  <a:ext uri="{0D108BD9-81ED-4DB2-BD59-A6C34878D82A}">
                    <a16:rowId xmlns:a16="http://schemas.microsoft.com/office/drawing/2014/main" val="4135546627"/>
                  </a:ext>
                </a:extLst>
              </a:tr>
            </a:tbl>
          </a:graphicData>
        </a:graphic>
      </p:graphicFrame>
      <p:sp>
        <p:nvSpPr>
          <p:cNvPr id="3" name="Rectangle 2"/>
          <p:cNvSpPr/>
          <p:nvPr/>
        </p:nvSpPr>
        <p:spPr>
          <a:xfrm>
            <a:off x="1210460" y="724143"/>
            <a:ext cx="9054237" cy="461665"/>
          </a:xfrm>
          <a:prstGeom prst="rect">
            <a:avLst/>
          </a:prstGeom>
        </p:spPr>
        <p:txBody>
          <a:bodyPr wrap="square">
            <a:spAutoFit/>
          </a:bodyPr>
          <a:lstStyle/>
          <a:p>
            <a:pPr algn="ctr"/>
            <a:r>
              <a:rPr lang="en-US" sz="2400" dirty="0">
                <a:solidFill>
                  <a:schemeClr val="accent1">
                    <a:lumMod val="75000"/>
                  </a:schemeClr>
                </a:solidFill>
                <a:latin typeface="Century Gothic" panose="020B0502020202020204" pitchFamily="34" charset="0"/>
              </a:rPr>
              <a:t>Top Counties for Numeric Growth in Texas, 2018-2019</a:t>
            </a:r>
          </a:p>
        </p:txBody>
      </p:sp>
      <p:sp>
        <p:nvSpPr>
          <p:cNvPr id="4" name="Rectangle 3"/>
          <p:cNvSpPr/>
          <p:nvPr/>
        </p:nvSpPr>
        <p:spPr>
          <a:xfrm>
            <a:off x="7948961" y="6350435"/>
            <a:ext cx="6248400" cy="261610"/>
          </a:xfrm>
          <a:prstGeom prst="rect">
            <a:avLst/>
          </a:prstGeom>
        </p:spPr>
        <p:txBody>
          <a:bodyPr wrap="square">
            <a:spAutoFit/>
          </a:bodyPr>
          <a:lstStyle/>
          <a:p>
            <a:r>
              <a:rPr lang="en-US" sz="1100" dirty="0">
                <a:latin typeface="Calibri" panose="020F0502020204030204" pitchFamily="34" charset="0"/>
                <a:ea typeface="Calibri" panose="020F0502020204030204" pitchFamily="34" charset="0"/>
                <a:cs typeface="Times New Roman" panose="02020603050405020304" pitchFamily="18" charset="0"/>
              </a:rPr>
              <a:t>Harris, Dallas, and Hidalgo Counties had negative net migration</a:t>
            </a:r>
            <a:endParaRPr lang="en-US" sz="1100" dirty="0"/>
          </a:p>
        </p:txBody>
      </p:sp>
      <p:sp>
        <p:nvSpPr>
          <p:cNvPr id="5" name="Rectangle 4"/>
          <p:cNvSpPr/>
          <p:nvPr/>
        </p:nvSpPr>
        <p:spPr>
          <a:xfrm>
            <a:off x="0" y="6612045"/>
            <a:ext cx="4572000" cy="257506"/>
          </a:xfrm>
          <a:prstGeom prst="rect">
            <a:avLst/>
          </a:prstGeom>
        </p:spPr>
        <p:txBody>
          <a:bodyPr>
            <a:spAutoFit/>
          </a:bodyPr>
          <a:lstStyle/>
          <a:p>
            <a:pPr>
              <a:lnSpc>
                <a:spcPct val="107000"/>
              </a:lnSpc>
            </a:pPr>
            <a:r>
              <a:rPr lang="en-US" sz="1000" dirty="0">
                <a:solidFill>
                  <a:schemeClr val="tx1">
                    <a:lumMod val="65000"/>
                    <a:lumOff val="35000"/>
                  </a:schemeClr>
                </a:solidFill>
              </a:rPr>
              <a:t>Source: US Census  Bureau, 2018 Population Estimates</a:t>
            </a:r>
            <a:endParaRPr lang="en-US" sz="10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9912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45719" y="748788"/>
            <a:ext cx="7024162" cy="461665"/>
          </a:xfrm>
          <a:prstGeom prst="rect">
            <a:avLst/>
          </a:prstGeom>
        </p:spPr>
        <p:txBody>
          <a:bodyPr wrap="square">
            <a:spAutoFit/>
          </a:bodyPr>
          <a:lstStyle/>
          <a:p>
            <a:pPr algn="ctr"/>
            <a:r>
              <a:rPr lang="en-US" sz="2400" dirty="0">
                <a:solidFill>
                  <a:schemeClr val="accent1">
                    <a:lumMod val="75000"/>
                  </a:schemeClr>
                </a:solidFill>
              </a:rPr>
              <a:t>Top Counties for Percent Growth in Texas, 2018-2019*</a:t>
            </a:r>
          </a:p>
        </p:txBody>
      </p:sp>
      <p:graphicFrame>
        <p:nvGraphicFramePr>
          <p:cNvPr id="8" name="Content Placeholder 3">
            <a:extLst>
              <a:ext uri="{FF2B5EF4-FFF2-40B4-BE49-F238E27FC236}">
                <a16:creationId xmlns:a16="http://schemas.microsoft.com/office/drawing/2014/main" id="{4FE6A20C-36E4-4003-9A85-43A1F2A1B3B2}"/>
              </a:ext>
            </a:extLst>
          </p:cNvPr>
          <p:cNvGraphicFramePr>
            <a:graphicFrameLocks/>
          </p:cNvGraphicFramePr>
          <p:nvPr>
            <p:extLst>
              <p:ext uri="{D42A27DB-BD31-4B8C-83A1-F6EECF244321}">
                <p14:modId xmlns:p14="http://schemas.microsoft.com/office/powerpoint/2010/main" val="3352828105"/>
              </p:ext>
            </p:extLst>
          </p:nvPr>
        </p:nvGraphicFramePr>
        <p:xfrm>
          <a:off x="1790700" y="1438713"/>
          <a:ext cx="8458200" cy="4496936"/>
        </p:xfrm>
        <a:graphic>
          <a:graphicData uri="http://schemas.openxmlformats.org/drawingml/2006/table">
            <a:tbl>
              <a:tblPr firstRow="1" bandRow="1">
                <a:tableStyleId>{5C22544A-7EE6-4342-B048-85BDC9FD1C3A}</a:tableStyleId>
              </a:tblPr>
              <a:tblGrid>
                <a:gridCol w="1057275">
                  <a:extLst>
                    <a:ext uri="{9D8B030D-6E8A-4147-A177-3AD203B41FA5}">
                      <a16:colId xmlns:a16="http://schemas.microsoft.com/office/drawing/2014/main" val="3618365980"/>
                    </a:ext>
                  </a:extLst>
                </a:gridCol>
                <a:gridCol w="850900">
                  <a:extLst>
                    <a:ext uri="{9D8B030D-6E8A-4147-A177-3AD203B41FA5}">
                      <a16:colId xmlns:a16="http://schemas.microsoft.com/office/drawing/2014/main" val="272417622"/>
                    </a:ext>
                  </a:extLst>
                </a:gridCol>
                <a:gridCol w="1263650">
                  <a:extLst>
                    <a:ext uri="{9D8B030D-6E8A-4147-A177-3AD203B41FA5}">
                      <a16:colId xmlns:a16="http://schemas.microsoft.com/office/drawing/2014/main" val="1015821435"/>
                    </a:ext>
                  </a:extLst>
                </a:gridCol>
                <a:gridCol w="1057275">
                  <a:extLst>
                    <a:ext uri="{9D8B030D-6E8A-4147-A177-3AD203B41FA5}">
                      <a16:colId xmlns:a16="http://schemas.microsoft.com/office/drawing/2014/main" val="2286551118"/>
                    </a:ext>
                  </a:extLst>
                </a:gridCol>
                <a:gridCol w="1057275">
                  <a:extLst>
                    <a:ext uri="{9D8B030D-6E8A-4147-A177-3AD203B41FA5}">
                      <a16:colId xmlns:a16="http://schemas.microsoft.com/office/drawing/2014/main" val="1610831424"/>
                    </a:ext>
                  </a:extLst>
                </a:gridCol>
                <a:gridCol w="1057275">
                  <a:extLst>
                    <a:ext uri="{9D8B030D-6E8A-4147-A177-3AD203B41FA5}">
                      <a16:colId xmlns:a16="http://schemas.microsoft.com/office/drawing/2014/main" val="1733748141"/>
                    </a:ext>
                  </a:extLst>
                </a:gridCol>
                <a:gridCol w="1057275">
                  <a:extLst>
                    <a:ext uri="{9D8B030D-6E8A-4147-A177-3AD203B41FA5}">
                      <a16:colId xmlns:a16="http://schemas.microsoft.com/office/drawing/2014/main" val="173708240"/>
                    </a:ext>
                  </a:extLst>
                </a:gridCol>
                <a:gridCol w="1057275">
                  <a:extLst>
                    <a:ext uri="{9D8B030D-6E8A-4147-A177-3AD203B41FA5}">
                      <a16:colId xmlns:a16="http://schemas.microsoft.com/office/drawing/2014/main" val="2155483443"/>
                    </a:ext>
                  </a:extLst>
                </a:gridCol>
              </a:tblGrid>
              <a:tr h="1123375">
                <a:tc>
                  <a:txBody>
                    <a:bodyPr/>
                    <a:lstStyle/>
                    <a:p>
                      <a:pPr algn="ctr" fontAlgn="b"/>
                      <a:r>
                        <a:rPr lang="en-US" sz="1400" u="none" strike="noStrike" dirty="0">
                          <a:effectLst/>
                        </a:rPr>
                        <a:t>County100</a:t>
                      </a:r>
                      <a:endParaRPr lang="en-US" sz="1400" b="1"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b"/>
                      <a:r>
                        <a:rPr lang="en-US" sz="1400" u="none" strike="noStrike" dirty="0">
                          <a:effectLst/>
                        </a:rPr>
                        <a:t>US Rank</a:t>
                      </a:r>
                      <a:endParaRPr lang="en-US" sz="1400" b="1"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b"/>
                      <a:r>
                        <a:rPr lang="en-US" sz="1400" u="none" strike="noStrike" dirty="0">
                          <a:effectLst/>
                        </a:rPr>
                        <a:t>2019 Population Estimate</a:t>
                      </a:r>
                      <a:endParaRPr lang="en-US" sz="1400" b="1"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b"/>
                      <a:r>
                        <a:rPr lang="en-US" sz="1400" u="none" strike="noStrike" dirty="0">
                          <a:effectLst/>
                        </a:rPr>
                        <a:t>Population Change </a:t>
                      </a:r>
                    </a:p>
                    <a:p>
                      <a:pPr algn="ctr" fontAlgn="b"/>
                      <a:r>
                        <a:rPr lang="en-US" sz="1400" u="none" strike="noStrike" dirty="0">
                          <a:effectLst/>
                        </a:rPr>
                        <a:t>2018-2019</a:t>
                      </a:r>
                      <a:endParaRPr lang="en-US" sz="1400" b="1"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b"/>
                      <a:r>
                        <a:rPr lang="en-US" sz="1400" u="none" strike="noStrike" dirty="0">
                          <a:effectLst/>
                        </a:rPr>
                        <a:t>Percent Population</a:t>
                      </a:r>
                      <a:r>
                        <a:rPr lang="en-US" sz="1400" u="none" strike="noStrike" baseline="0" dirty="0">
                          <a:effectLst/>
                        </a:rPr>
                        <a:t> Change </a:t>
                      </a:r>
                    </a:p>
                    <a:p>
                      <a:pPr algn="ctr" fontAlgn="b"/>
                      <a:r>
                        <a:rPr lang="en-US" sz="1400" u="none" strike="noStrike" baseline="0" dirty="0">
                          <a:effectLst/>
                        </a:rPr>
                        <a:t>2018-2019</a:t>
                      </a:r>
                      <a:endParaRPr lang="en-US" sz="1400" b="1"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b"/>
                      <a:r>
                        <a:rPr lang="en-US" sz="1400" u="none" strike="noStrike" dirty="0">
                          <a:effectLst/>
                        </a:rPr>
                        <a:t>Percent of Population</a:t>
                      </a:r>
                      <a:r>
                        <a:rPr lang="en-US" sz="1400" u="none" strike="noStrike" baseline="0" dirty="0">
                          <a:effectLst/>
                        </a:rPr>
                        <a:t> Change from Natural Increase</a:t>
                      </a:r>
                      <a:endParaRPr lang="en-US" sz="1400" b="1"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b"/>
                      <a:r>
                        <a:rPr lang="en-US" sz="1400" u="none" strike="noStrike" dirty="0">
                          <a:effectLst/>
                        </a:rPr>
                        <a:t>Percent of Population Change from Domestic Migration</a:t>
                      </a:r>
                      <a:endParaRPr lang="en-US" sz="1400" b="1"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b"/>
                      <a:r>
                        <a:rPr lang="en-US" sz="1400" u="none" strike="noStrike" dirty="0">
                          <a:effectLst/>
                        </a:rPr>
                        <a:t>Percent of Population Change from International Migration</a:t>
                      </a:r>
                      <a:endParaRPr lang="en-US" sz="1400" b="1" i="0" u="none" strike="noStrike" dirty="0">
                        <a:solidFill>
                          <a:schemeClr val="bg1"/>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848485120"/>
                  </a:ext>
                </a:extLst>
              </a:tr>
              <a:tr h="277365">
                <a:tc>
                  <a:txBody>
                    <a:bodyPr/>
                    <a:lstStyle/>
                    <a:p>
                      <a:pPr algn="ctr" fontAlgn="b"/>
                      <a:r>
                        <a:rPr lang="en-US" sz="1400" b="1" u="none" strike="noStrike" dirty="0">
                          <a:effectLst/>
                        </a:rPr>
                        <a:t>Kaufman</a:t>
                      </a:r>
                      <a:endParaRPr lang="en-US" sz="1400" b="1" i="0" u="none" strike="noStrike" dirty="0">
                        <a:solidFill>
                          <a:schemeClr val="tx2"/>
                        </a:solidFill>
                        <a:effectLst/>
                        <a:latin typeface="Calibri" panose="020F0502020204030204" pitchFamily="34" charset="0"/>
                      </a:endParaRPr>
                    </a:p>
                  </a:txBody>
                  <a:tcPr marL="9525" marR="9525" marT="9525" marB="0" anchor="b"/>
                </a:tc>
                <a:tc>
                  <a:txBody>
                    <a:bodyPr/>
                    <a:lstStyle/>
                    <a:p>
                      <a:pPr algn="ctr" fontAlgn="b"/>
                      <a:r>
                        <a:rPr lang="en-US" sz="1400" b="1" i="0" u="none" strike="noStrike" dirty="0">
                          <a:solidFill>
                            <a:schemeClr val="dk1"/>
                          </a:solidFill>
                          <a:effectLst/>
                          <a:latin typeface="+mn-lt"/>
                        </a:rPr>
                        <a:t>2</a:t>
                      </a:r>
                      <a:endParaRPr lang="en-US" sz="1400" b="1"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1" i="0" u="none" strike="noStrike" dirty="0">
                          <a:solidFill>
                            <a:srgbClr val="000000"/>
                          </a:solidFill>
                          <a:effectLst/>
                          <a:latin typeface="+mn-lt"/>
                        </a:rPr>
                        <a:t>136,154</a:t>
                      </a:r>
                    </a:p>
                  </a:txBody>
                  <a:tcPr marL="6350" marR="6350" marT="6350" marB="0" anchor="b"/>
                </a:tc>
                <a:tc>
                  <a:txBody>
                    <a:bodyPr/>
                    <a:lstStyle/>
                    <a:p>
                      <a:pPr algn="r" fontAlgn="b"/>
                      <a:r>
                        <a:rPr lang="en-US" sz="1400" b="1" i="0" u="none" strike="noStrike" dirty="0">
                          <a:solidFill>
                            <a:srgbClr val="000000"/>
                          </a:solidFill>
                          <a:effectLst/>
                          <a:latin typeface="+mn-lt"/>
                        </a:rPr>
                        <a:t>7,875</a:t>
                      </a:r>
                    </a:p>
                  </a:txBody>
                  <a:tcPr marL="6350" marR="6350" marT="6350" marB="0" anchor="b"/>
                </a:tc>
                <a:tc>
                  <a:txBody>
                    <a:bodyPr/>
                    <a:lstStyle/>
                    <a:p>
                      <a:pPr algn="ctr" fontAlgn="b"/>
                      <a:r>
                        <a:rPr lang="en-US" sz="1400" b="1" i="0" u="none" strike="noStrike" dirty="0">
                          <a:solidFill>
                            <a:schemeClr val="dk1"/>
                          </a:solidFill>
                          <a:effectLst/>
                          <a:latin typeface="+mn-lt"/>
                        </a:rPr>
                        <a:t>6.1%</a:t>
                      </a:r>
                      <a:endParaRPr lang="en-US" sz="1400" b="1" i="0" u="none" strike="noStrike" dirty="0">
                        <a:solidFill>
                          <a:schemeClr val="tx2"/>
                        </a:solidFill>
                        <a:effectLst/>
                        <a:latin typeface="+mn-lt"/>
                      </a:endParaRPr>
                    </a:p>
                  </a:txBody>
                  <a:tcPr marL="9525" marR="9525" marT="9525" marB="0" anchor="b"/>
                </a:tc>
                <a:tc>
                  <a:txBody>
                    <a:bodyPr/>
                    <a:lstStyle/>
                    <a:p>
                      <a:pPr algn="r" fontAlgn="b"/>
                      <a:r>
                        <a:rPr lang="en-US" sz="1400" b="1" i="0" u="none" strike="noStrike" dirty="0">
                          <a:solidFill>
                            <a:srgbClr val="000000"/>
                          </a:solidFill>
                          <a:effectLst/>
                          <a:latin typeface="+mn-lt"/>
                        </a:rPr>
                        <a:t>9.4%</a:t>
                      </a:r>
                    </a:p>
                  </a:txBody>
                  <a:tcPr marL="6350" marR="6350" marT="6350" marB="0" anchor="b"/>
                </a:tc>
                <a:tc>
                  <a:txBody>
                    <a:bodyPr/>
                    <a:lstStyle/>
                    <a:p>
                      <a:pPr algn="r" fontAlgn="b"/>
                      <a:r>
                        <a:rPr lang="en-US" sz="1400" b="1" i="0" u="none" strike="noStrike" dirty="0">
                          <a:solidFill>
                            <a:srgbClr val="000000"/>
                          </a:solidFill>
                          <a:effectLst/>
                          <a:latin typeface="+mn-lt"/>
                        </a:rPr>
                        <a:t>90.5%</a:t>
                      </a:r>
                    </a:p>
                  </a:txBody>
                  <a:tcPr marL="6350" marR="6350" marT="6350" marB="0" anchor="b"/>
                </a:tc>
                <a:tc>
                  <a:txBody>
                    <a:bodyPr/>
                    <a:lstStyle/>
                    <a:p>
                      <a:pPr algn="r" fontAlgn="b"/>
                      <a:r>
                        <a:rPr lang="en-US" sz="1400" b="1" i="0" u="none" strike="noStrike" dirty="0">
                          <a:solidFill>
                            <a:srgbClr val="C00000"/>
                          </a:solidFill>
                          <a:effectLst/>
                          <a:latin typeface="+mn-lt"/>
                        </a:rPr>
                        <a:t>-0.1%</a:t>
                      </a:r>
                    </a:p>
                  </a:txBody>
                  <a:tcPr marL="6350" marR="6350" marT="6350" marB="0" anchor="b"/>
                </a:tc>
                <a:extLst>
                  <a:ext uri="{0D108BD9-81ED-4DB2-BD59-A6C34878D82A}">
                    <a16:rowId xmlns:a16="http://schemas.microsoft.com/office/drawing/2014/main" val="179818557"/>
                  </a:ext>
                </a:extLst>
              </a:tr>
              <a:tr h="240631">
                <a:tc>
                  <a:txBody>
                    <a:bodyPr/>
                    <a:lstStyle/>
                    <a:p>
                      <a:pPr algn="ctr" fontAlgn="b"/>
                      <a:r>
                        <a:rPr lang="en-US" sz="1400" u="none" strike="noStrike" dirty="0">
                          <a:effectLst/>
                        </a:rPr>
                        <a:t>Comal</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ctr" fontAlgn="b"/>
                      <a:r>
                        <a:rPr lang="en-US" sz="1400" u="none" strike="noStrike" dirty="0">
                          <a:effectLst/>
                        </a:rPr>
                        <a:t>4</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0" i="0" u="none" strike="noStrike">
                          <a:solidFill>
                            <a:srgbClr val="000000"/>
                          </a:solidFill>
                          <a:effectLst/>
                          <a:latin typeface="+mn-lt"/>
                        </a:rPr>
                        <a:t>156,209</a:t>
                      </a:r>
                    </a:p>
                  </a:txBody>
                  <a:tcPr marL="6350" marR="6350" marT="6350" marB="0" anchor="b"/>
                </a:tc>
                <a:tc>
                  <a:txBody>
                    <a:bodyPr/>
                    <a:lstStyle/>
                    <a:p>
                      <a:pPr algn="r" fontAlgn="b"/>
                      <a:r>
                        <a:rPr lang="en-US" sz="1400" b="0" i="0" u="none" strike="noStrike" dirty="0">
                          <a:solidFill>
                            <a:srgbClr val="000000"/>
                          </a:solidFill>
                          <a:effectLst/>
                          <a:latin typeface="+mn-lt"/>
                        </a:rPr>
                        <a:t>8,068</a:t>
                      </a:r>
                    </a:p>
                  </a:txBody>
                  <a:tcPr marL="6350" marR="6350" marT="6350" marB="0" anchor="b"/>
                </a:tc>
                <a:tc>
                  <a:txBody>
                    <a:bodyPr/>
                    <a:lstStyle/>
                    <a:p>
                      <a:pPr algn="ctr" fontAlgn="b"/>
                      <a:r>
                        <a:rPr lang="en-US" sz="1400" b="0" i="0" u="none" strike="noStrike" dirty="0">
                          <a:solidFill>
                            <a:srgbClr val="000000"/>
                          </a:solidFill>
                          <a:effectLst/>
                          <a:latin typeface="+mn-lt"/>
                        </a:rPr>
                        <a:t>5.4%</a:t>
                      </a:r>
                    </a:p>
                  </a:txBody>
                  <a:tcPr marL="6350" marR="6350" marT="6350" marB="0" anchor="b"/>
                </a:tc>
                <a:tc>
                  <a:txBody>
                    <a:bodyPr/>
                    <a:lstStyle/>
                    <a:p>
                      <a:pPr algn="r" fontAlgn="b"/>
                      <a:r>
                        <a:rPr lang="en-US" sz="1400" b="0" i="0" u="none" strike="noStrike" dirty="0">
                          <a:solidFill>
                            <a:srgbClr val="000000"/>
                          </a:solidFill>
                          <a:effectLst/>
                          <a:latin typeface="+mn-lt"/>
                        </a:rPr>
                        <a:t>4.3%</a:t>
                      </a:r>
                    </a:p>
                  </a:txBody>
                  <a:tcPr marL="6350" marR="6350" marT="6350" marB="0" anchor="b"/>
                </a:tc>
                <a:tc>
                  <a:txBody>
                    <a:bodyPr/>
                    <a:lstStyle/>
                    <a:p>
                      <a:pPr algn="r" fontAlgn="b"/>
                      <a:r>
                        <a:rPr lang="en-US" sz="1400" b="0" i="0" u="none" strike="noStrike" dirty="0">
                          <a:solidFill>
                            <a:srgbClr val="000000"/>
                          </a:solidFill>
                          <a:effectLst/>
                          <a:latin typeface="+mn-lt"/>
                        </a:rPr>
                        <a:t>94.2%</a:t>
                      </a:r>
                    </a:p>
                  </a:txBody>
                  <a:tcPr marL="6350" marR="6350" marT="6350" marB="0" anchor="b"/>
                </a:tc>
                <a:tc>
                  <a:txBody>
                    <a:bodyPr/>
                    <a:lstStyle/>
                    <a:p>
                      <a:pPr algn="r" fontAlgn="b"/>
                      <a:r>
                        <a:rPr lang="en-US" sz="1400" b="0" i="0" u="none" strike="noStrike" dirty="0">
                          <a:solidFill>
                            <a:srgbClr val="000000"/>
                          </a:solidFill>
                          <a:effectLst/>
                          <a:latin typeface="+mn-lt"/>
                        </a:rPr>
                        <a:t>1.1%</a:t>
                      </a:r>
                    </a:p>
                  </a:txBody>
                  <a:tcPr marL="6350" marR="6350" marT="6350" marB="0" anchor="b"/>
                </a:tc>
                <a:extLst>
                  <a:ext uri="{0D108BD9-81ED-4DB2-BD59-A6C34878D82A}">
                    <a16:rowId xmlns:a16="http://schemas.microsoft.com/office/drawing/2014/main" val="2664998668"/>
                  </a:ext>
                </a:extLst>
              </a:tr>
              <a:tr h="224572">
                <a:tc>
                  <a:txBody>
                    <a:bodyPr/>
                    <a:lstStyle/>
                    <a:p>
                      <a:pPr algn="ctr" fontAlgn="b"/>
                      <a:r>
                        <a:rPr lang="en-US" sz="1400" b="1" u="none" strike="noStrike" dirty="0">
                          <a:effectLst/>
                        </a:rPr>
                        <a:t>Rockwall</a:t>
                      </a:r>
                      <a:endParaRPr lang="en-US" sz="1400" b="1" i="0" u="none" strike="noStrike" dirty="0">
                        <a:solidFill>
                          <a:schemeClr val="tx2"/>
                        </a:solidFill>
                        <a:effectLst/>
                        <a:latin typeface="Calibri" panose="020F0502020204030204" pitchFamily="34" charset="0"/>
                      </a:endParaRPr>
                    </a:p>
                  </a:txBody>
                  <a:tcPr marL="9525" marR="9525" marT="9525" marB="0" anchor="b"/>
                </a:tc>
                <a:tc>
                  <a:txBody>
                    <a:bodyPr/>
                    <a:lstStyle/>
                    <a:p>
                      <a:pPr algn="ctr" fontAlgn="b"/>
                      <a:r>
                        <a:rPr lang="en-US" sz="1400" b="1" u="none" strike="noStrike" dirty="0">
                          <a:effectLst/>
                        </a:rPr>
                        <a:t>6</a:t>
                      </a:r>
                      <a:endParaRPr lang="en-US" sz="1400" b="1"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1" i="0" u="none" strike="noStrike" dirty="0">
                          <a:solidFill>
                            <a:srgbClr val="000000"/>
                          </a:solidFill>
                          <a:effectLst/>
                          <a:latin typeface="+mn-lt"/>
                        </a:rPr>
                        <a:t>104,915</a:t>
                      </a:r>
                    </a:p>
                  </a:txBody>
                  <a:tcPr marL="6350" marR="6350" marT="6350" marB="0" anchor="b"/>
                </a:tc>
                <a:tc>
                  <a:txBody>
                    <a:bodyPr/>
                    <a:lstStyle/>
                    <a:p>
                      <a:pPr algn="r" fontAlgn="b"/>
                      <a:r>
                        <a:rPr lang="en-US" sz="1400" b="1" i="0" u="none" strike="noStrike" dirty="0">
                          <a:solidFill>
                            <a:srgbClr val="000000"/>
                          </a:solidFill>
                          <a:effectLst/>
                          <a:latin typeface="+mn-lt"/>
                        </a:rPr>
                        <a:t>4,369</a:t>
                      </a:r>
                    </a:p>
                  </a:txBody>
                  <a:tcPr marL="6350" marR="6350" marT="6350" marB="0" anchor="b"/>
                </a:tc>
                <a:tc>
                  <a:txBody>
                    <a:bodyPr/>
                    <a:lstStyle/>
                    <a:p>
                      <a:pPr algn="ctr" fontAlgn="b"/>
                      <a:r>
                        <a:rPr lang="en-US" sz="1400" b="1" i="0" u="none" strike="noStrike" dirty="0">
                          <a:solidFill>
                            <a:srgbClr val="000000"/>
                          </a:solidFill>
                          <a:effectLst/>
                          <a:latin typeface="+mn-lt"/>
                        </a:rPr>
                        <a:t>4.3%</a:t>
                      </a:r>
                    </a:p>
                  </a:txBody>
                  <a:tcPr marL="6350" marR="6350" marT="6350" marB="0" anchor="b"/>
                </a:tc>
                <a:tc>
                  <a:txBody>
                    <a:bodyPr/>
                    <a:lstStyle/>
                    <a:p>
                      <a:pPr algn="r" fontAlgn="b"/>
                      <a:r>
                        <a:rPr lang="en-US" sz="1400" b="1" i="0" u="none" strike="noStrike" dirty="0">
                          <a:solidFill>
                            <a:srgbClr val="000000"/>
                          </a:solidFill>
                          <a:effectLst/>
                          <a:latin typeface="+mn-lt"/>
                        </a:rPr>
                        <a:t>9.8%</a:t>
                      </a:r>
                    </a:p>
                  </a:txBody>
                  <a:tcPr marL="6350" marR="6350" marT="6350" marB="0" anchor="b"/>
                </a:tc>
                <a:tc>
                  <a:txBody>
                    <a:bodyPr/>
                    <a:lstStyle/>
                    <a:p>
                      <a:pPr algn="r" fontAlgn="b"/>
                      <a:r>
                        <a:rPr lang="en-US" sz="1400" b="1" i="0" u="none" strike="noStrike" dirty="0">
                          <a:solidFill>
                            <a:srgbClr val="000000"/>
                          </a:solidFill>
                          <a:effectLst/>
                          <a:latin typeface="+mn-lt"/>
                        </a:rPr>
                        <a:t>88.6%</a:t>
                      </a:r>
                    </a:p>
                  </a:txBody>
                  <a:tcPr marL="6350" marR="6350" marT="6350" marB="0" anchor="b"/>
                </a:tc>
                <a:tc>
                  <a:txBody>
                    <a:bodyPr/>
                    <a:lstStyle/>
                    <a:p>
                      <a:pPr algn="r" fontAlgn="b"/>
                      <a:r>
                        <a:rPr lang="en-US" sz="1400" b="1" i="0" u="none" strike="noStrike" dirty="0">
                          <a:solidFill>
                            <a:srgbClr val="000000"/>
                          </a:solidFill>
                          <a:effectLst/>
                          <a:latin typeface="+mn-lt"/>
                        </a:rPr>
                        <a:t>1.5%</a:t>
                      </a:r>
                    </a:p>
                  </a:txBody>
                  <a:tcPr marL="6350" marR="6350" marT="6350" marB="0" anchor="b"/>
                </a:tc>
                <a:extLst>
                  <a:ext uri="{0D108BD9-81ED-4DB2-BD59-A6C34878D82A}">
                    <a16:rowId xmlns:a16="http://schemas.microsoft.com/office/drawing/2014/main" val="965111107"/>
                  </a:ext>
                </a:extLst>
              </a:tr>
              <a:tr h="232628">
                <a:tc>
                  <a:txBody>
                    <a:bodyPr/>
                    <a:lstStyle/>
                    <a:p>
                      <a:pPr algn="ctr" fontAlgn="b"/>
                      <a:r>
                        <a:rPr lang="en-US" sz="1400" u="none" strike="noStrike" dirty="0">
                          <a:effectLst/>
                        </a:rPr>
                        <a:t>Williamson</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ctr" fontAlgn="b"/>
                      <a:r>
                        <a:rPr lang="en-US" sz="1400" b="0" i="0" u="none" strike="noStrike" dirty="0">
                          <a:solidFill>
                            <a:schemeClr val="dk1"/>
                          </a:solidFill>
                          <a:effectLst/>
                          <a:latin typeface="+mn-lt"/>
                        </a:rPr>
                        <a:t>9</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0" i="0" u="none" strike="noStrike">
                          <a:solidFill>
                            <a:srgbClr val="000000"/>
                          </a:solidFill>
                          <a:effectLst/>
                          <a:latin typeface="+mn-lt"/>
                        </a:rPr>
                        <a:t>590,551</a:t>
                      </a:r>
                    </a:p>
                  </a:txBody>
                  <a:tcPr marL="6350" marR="6350" marT="6350" marB="0" anchor="b"/>
                </a:tc>
                <a:tc>
                  <a:txBody>
                    <a:bodyPr/>
                    <a:lstStyle/>
                    <a:p>
                      <a:pPr algn="r" fontAlgn="b"/>
                      <a:r>
                        <a:rPr lang="en-US" sz="1400" b="0" i="0" u="none" strike="noStrike">
                          <a:solidFill>
                            <a:srgbClr val="000000"/>
                          </a:solidFill>
                          <a:effectLst/>
                          <a:latin typeface="+mn-lt"/>
                        </a:rPr>
                        <a:t>24,088</a:t>
                      </a:r>
                    </a:p>
                  </a:txBody>
                  <a:tcPr marL="6350" marR="6350" marT="6350" marB="0" anchor="b"/>
                </a:tc>
                <a:tc>
                  <a:txBody>
                    <a:bodyPr/>
                    <a:lstStyle/>
                    <a:p>
                      <a:pPr algn="ctr" fontAlgn="b"/>
                      <a:r>
                        <a:rPr lang="en-US" sz="1400" b="0" i="0" u="none" strike="noStrike" dirty="0">
                          <a:solidFill>
                            <a:srgbClr val="000000"/>
                          </a:solidFill>
                          <a:effectLst/>
                          <a:latin typeface="+mn-lt"/>
                        </a:rPr>
                        <a:t>4.3%</a:t>
                      </a:r>
                    </a:p>
                  </a:txBody>
                  <a:tcPr marL="6350" marR="6350" marT="6350" marB="0" anchor="b"/>
                </a:tc>
                <a:tc>
                  <a:txBody>
                    <a:bodyPr/>
                    <a:lstStyle/>
                    <a:p>
                      <a:pPr algn="r" fontAlgn="b"/>
                      <a:r>
                        <a:rPr lang="en-US" sz="1400" b="0" i="0" u="none" strike="noStrike" dirty="0">
                          <a:solidFill>
                            <a:srgbClr val="000000"/>
                          </a:solidFill>
                          <a:effectLst/>
                          <a:latin typeface="+mn-lt"/>
                        </a:rPr>
                        <a:t>15.3%</a:t>
                      </a:r>
                    </a:p>
                  </a:txBody>
                  <a:tcPr marL="6350" marR="6350" marT="6350" marB="0" anchor="b"/>
                </a:tc>
                <a:tc>
                  <a:txBody>
                    <a:bodyPr/>
                    <a:lstStyle/>
                    <a:p>
                      <a:pPr algn="r" fontAlgn="b"/>
                      <a:r>
                        <a:rPr lang="en-US" sz="1400" b="0" i="0" u="none" strike="noStrike" dirty="0">
                          <a:solidFill>
                            <a:srgbClr val="000000"/>
                          </a:solidFill>
                          <a:effectLst/>
                          <a:latin typeface="+mn-lt"/>
                        </a:rPr>
                        <a:t>81.0%</a:t>
                      </a:r>
                    </a:p>
                  </a:txBody>
                  <a:tcPr marL="6350" marR="6350" marT="6350" marB="0" anchor="b"/>
                </a:tc>
                <a:tc>
                  <a:txBody>
                    <a:bodyPr/>
                    <a:lstStyle/>
                    <a:p>
                      <a:pPr algn="r" fontAlgn="b"/>
                      <a:r>
                        <a:rPr lang="en-US" sz="1400" b="0" i="0" u="none" strike="noStrike" dirty="0">
                          <a:solidFill>
                            <a:srgbClr val="000000"/>
                          </a:solidFill>
                          <a:effectLst/>
                          <a:latin typeface="+mn-lt"/>
                        </a:rPr>
                        <a:t>3.3%</a:t>
                      </a:r>
                    </a:p>
                  </a:txBody>
                  <a:tcPr marL="6350" marR="6350" marT="6350" marB="0" anchor="b"/>
                </a:tc>
                <a:extLst>
                  <a:ext uri="{0D108BD9-81ED-4DB2-BD59-A6C34878D82A}">
                    <a16:rowId xmlns:a16="http://schemas.microsoft.com/office/drawing/2014/main" val="3757969331"/>
                  </a:ext>
                </a:extLst>
              </a:tr>
              <a:tr h="232628">
                <a:tc>
                  <a:txBody>
                    <a:bodyPr/>
                    <a:lstStyle/>
                    <a:p>
                      <a:pPr algn="ctr" fontAlgn="b"/>
                      <a:r>
                        <a:rPr lang="en-US" sz="1400" u="none" strike="noStrike">
                          <a:effectLst/>
                        </a:rPr>
                        <a:t>Kendall</a:t>
                      </a:r>
                      <a:endParaRPr lang="en-US" sz="1400" b="0" i="0" u="none" strike="noStrike">
                        <a:solidFill>
                          <a:schemeClr val="tx2"/>
                        </a:solidFill>
                        <a:effectLst/>
                        <a:latin typeface="Calibri" panose="020F0502020204030204" pitchFamily="34" charset="0"/>
                      </a:endParaRPr>
                    </a:p>
                  </a:txBody>
                  <a:tcPr marL="9525" marR="9525" marT="9525" marB="0" anchor="b"/>
                </a:tc>
                <a:tc>
                  <a:txBody>
                    <a:bodyPr/>
                    <a:lstStyle/>
                    <a:p>
                      <a:pPr algn="ctr" fontAlgn="b"/>
                      <a:r>
                        <a:rPr lang="en-US" sz="1400" b="0" i="0" u="none" strike="noStrike" dirty="0">
                          <a:solidFill>
                            <a:schemeClr val="dk1"/>
                          </a:solidFill>
                          <a:effectLst/>
                          <a:latin typeface="+mn-lt"/>
                        </a:rPr>
                        <a:t>14</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0" i="0" u="none" strike="noStrike">
                          <a:solidFill>
                            <a:srgbClr val="000000"/>
                          </a:solidFill>
                          <a:effectLst/>
                          <a:latin typeface="+mn-lt"/>
                        </a:rPr>
                        <a:t>47,431</a:t>
                      </a:r>
                    </a:p>
                  </a:txBody>
                  <a:tcPr marL="6350" marR="6350" marT="6350" marB="0" anchor="b"/>
                </a:tc>
                <a:tc>
                  <a:txBody>
                    <a:bodyPr/>
                    <a:lstStyle/>
                    <a:p>
                      <a:pPr algn="r" fontAlgn="b"/>
                      <a:r>
                        <a:rPr lang="en-US" sz="1400" b="0" i="0" u="none" strike="noStrike" dirty="0">
                          <a:solidFill>
                            <a:srgbClr val="000000"/>
                          </a:solidFill>
                          <a:effectLst/>
                          <a:latin typeface="+mn-lt"/>
                        </a:rPr>
                        <a:t>1,828</a:t>
                      </a:r>
                    </a:p>
                  </a:txBody>
                  <a:tcPr marL="6350" marR="6350" marT="6350" marB="0" anchor="b"/>
                </a:tc>
                <a:tc>
                  <a:txBody>
                    <a:bodyPr/>
                    <a:lstStyle/>
                    <a:p>
                      <a:pPr algn="ctr" fontAlgn="b"/>
                      <a:r>
                        <a:rPr lang="en-US" sz="1400" b="0" i="0" u="none" strike="noStrike" dirty="0">
                          <a:solidFill>
                            <a:srgbClr val="000000"/>
                          </a:solidFill>
                          <a:effectLst/>
                          <a:latin typeface="+mn-lt"/>
                        </a:rPr>
                        <a:t>4.0%</a:t>
                      </a:r>
                    </a:p>
                  </a:txBody>
                  <a:tcPr marL="6350" marR="6350" marT="6350" marB="0" anchor="b"/>
                </a:tc>
                <a:tc>
                  <a:txBody>
                    <a:bodyPr/>
                    <a:lstStyle/>
                    <a:p>
                      <a:pPr algn="r" fontAlgn="b"/>
                      <a:r>
                        <a:rPr lang="en-US" sz="1400" b="0" i="0" u="none" strike="noStrike" dirty="0">
                          <a:solidFill>
                            <a:srgbClr val="000000"/>
                          </a:solidFill>
                          <a:effectLst/>
                          <a:latin typeface="+mn-lt"/>
                        </a:rPr>
                        <a:t>0.6%</a:t>
                      </a:r>
                    </a:p>
                  </a:txBody>
                  <a:tcPr marL="6350" marR="6350" marT="6350" marB="0" anchor="b"/>
                </a:tc>
                <a:tc>
                  <a:txBody>
                    <a:bodyPr/>
                    <a:lstStyle/>
                    <a:p>
                      <a:pPr algn="r" fontAlgn="b"/>
                      <a:r>
                        <a:rPr lang="en-US" sz="1400" b="0" i="0" u="none" strike="noStrike" dirty="0">
                          <a:solidFill>
                            <a:srgbClr val="000000"/>
                          </a:solidFill>
                          <a:effectLst/>
                          <a:latin typeface="+mn-lt"/>
                        </a:rPr>
                        <a:t>97.9%</a:t>
                      </a:r>
                    </a:p>
                  </a:txBody>
                  <a:tcPr marL="6350" marR="6350" marT="6350" marB="0" anchor="b"/>
                </a:tc>
                <a:tc>
                  <a:txBody>
                    <a:bodyPr/>
                    <a:lstStyle/>
                    <a:p>
                      <a:pPr algn="r" fontAlgn="b"/>
                      <a:r>
                        <a:rPr lang="en-US" sz="1400" b="0" i="0" u="none" strike="noStrike" dirty="0">
                          <a:solidFill>
                            <a:srgbClr val="000000"/>
                          </a:solidFill>
                          <a:effectLst/>
                          <a:latin typeface="+mn-lt"/>
                        </a:rPr>
                        <a:t>1.5%</a:t>
                      </a:r>
                    </a:p>
                  </a:txBody>
                  <a:tcPr marL="6350" marR="6350" marT="6350" marB="0" anchor="b"/>
                </a:tc>
                <a:extLst>
                  <a:ext uri="{0D108BD9-81ED-4DB2-BD59-A6C34878D82A}">
                    <a16:rowId xmlns:a16="http://schemas.microsoft.com/office/drawing/2014/main" val="106070291"/>
                  </a:ext>
                </a:extLst>
              </a:tr>
              <a:tr h="232628">
                <a:tc>
                  <a:txBody>
                    <a:bodyPr/>
                    <a:lstStyle/>
                    <a:p>
                      <a:pPr algn="ctr" fontAlgn="b"/>
                      <a:r>
                        <a:rPr lang="en-US" sz="1400" u="none" strike="noStrike" dirty="0">
                          <a:effectLst/>
                        </a:rPr>
                        <a:t>Andrews</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ctr" fontAlgn="b"/>
                      <a:r>
                        <a:rPr lang="en-US" sz="1400" u="none" strike="noStrike" dirty="0">
                          <a:effectLst/>
                        </a:rPr>
                        <a:t>18</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0" i="0" u="none" strike="noStrike">
                          <a:solidFill>
                            <a:srgbClr val="000000"/>
                          </a:solidFill>
                          <a:effectLst/>
                          <a:latin typeface="+mn-lt"/>
                        </a:rPr>
                        <a:t>18,705</a:t>
                      </a:r>
                    </a:p>
                  </a:txBody>
                  <a:tcPr marL="6350" marR="6350" marT="6350" marB="0" anchor="b"/>
                </a:tc>
                <a:tc>
                  <a:txBody>
                    <a:bodyPr/>
                    <a:lstStyle/>
                    <a:p>
                      <a:pPr algn="r" fontAlgn="b"/>
                      <a:r>
                        <a:rPr lang="en-US" sz="1400" b="0" i="0" u="none" strike="noStrike">
                          <a:solidFill>
                            <a:srgbClr val="000000"/>
                          </a:solidFill>
                          <a:effectLst/>
                          <a:latin typeface="+mn-lt"/>
                        </a:rPr>
                        <a:t>694</a:t>
                      </a:r>
                    </a:p>
                  </a:txBody>
                  <a:tcPr marL="6350" marR="6350" marT="6350" marB="0" anchor="b"/>
                </a:tc>
                <a:tc>
                  <a:txBody>
                    <a:bodyPr/>
                    <a:lstStyle/>
                    <a:p>
                      <a:pPr algn="ctr" fontAlgn="b"/>
                      <a:r>
                        <a:rPr lang="en-US" sz="1400" b="0" i="0" u="none" strike="noStrike" dirty="0">
                          <a:solidFill>
                            <a:srgbClr val="000000"/>
                          </a:solidFill>
                          <a:effectLst/>
                          <a:latin typeface="+mn-lt"/>
                        </a:rPr>
                        <a:t>3.9%</a:t>
                      </a:r>
                    </a:p>
                  </a:txBody>
                  <a:tcPr marL="6350" marR="6350" marT="6350" marB="0" anchor="b"/>
                </a:tc>
                <a:tc>
                  <a:txBody>
                    <a:bodyPr/>
                    <a:lstStyle/>
                    <a:p>
                      <a:pPr algn="r" fontAlgn="b"/>
                      <a:r>
                        <a:rPr lang="en-US" sz="1400" b="0" i="0" u="none" strike="noStrike" dirty="0">
                          <a:solidFill>
                            <a:srgbClr val="000000"/>
                          </a:solidFill>
                          <a:effectLst/>
                          <a:latin typeface="+mn-lt"/>
                        </a:rPr>
                        <a:t>14.0%</a:t>
                      </a:r>
                    </a:p>
                  </a:txBody>
                  <a:tcPr marL="6350" marR="6350" marT="6350" marB="0" anchor="b"/>
                </a:tc>
                <a:tc>
                  <a:txBody>
                    <a:bodyPr/>
                    <a:lstStyle/>
                    <a:p>
                      <a:pPr algn="r" fontAlgn="b"/>
                      <a:r>
                        <a:rPr lang="en-US" sz="1400" b="0" i="0" u="none" strike="noStrike" dirty="0">
                          <a:solidFill>
                            <a:srgbClr val="000000"/>
                          </a:solidFill>
                          <a:effectLst/>
                          <a:latin typeface="+mn-lt"/>
                        </a:rPr>
                        <a:t>84.0%</a:t>
                      </a:r>
                    </a:p>
                  </a:txBody>
                  <a:tcPr marL="6350" marR="6350" marT="6350" marB="0" anchor="b"/>
                </a:tc>
                <a:tc>
                  <a:txBody>
                    <a:bodyPr/>
                    <a:lstStyle/>
                    <a:p>
                      <a:pPr algn="r" fontAlgn="b"/>
                      <a:r>
                        <a:rPr lang="en-US" sz="1400" b="0" i="0" u="none" strike="noStrike" dirty="0">
                          <a:solidFill>
                            <a:srgbClr val="000000"/>
                          </a:solidFill>
                          <a:effectLst/>
                          <a:latin typeface="+mn-lt"/>
                        </a:rPr>
                        <a:t>2.0%</a:t>
                      </a:r>
                    </a:p>
                  </a:txBody>
                  <a:tcPr marL="6350" marR="6350" marT="6350" marB="0" anchor="b"/>
                </a:tc>
                <a:extLst>
                  <a:ext uri="{0D108BD9-81ED-4DB2-BD59-A6C34878D82A}">
                    <a16:rowId xmlns:a16="http://schemas.microsoft.com/office/drawing/2014/main" val="4226570209"/>
                  </a:ext>
                </a:extLst>
              </a:tr>
              <a:tr h="232628">
                <a:tc>
                  <a:txBody>
                    <a:bodyPr/>
                    <a:lstStyle/>
                    <a:p>
                      <a:pPr algn="ctr" fontAlgn="b"/>
                      <a:r>
                        <a:rPr lang="en-US" sz="1400" u="none" strike="noStrike" dirty="0">
                          <a:effectLst/>
                        </a:rPr>
                        <a:t>Chambers</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ctr" fontAlgn="b"/>
                      <a:r>
                        <a:rPr lang="en-US" sz="1400" u="none" strike="noStrike" dirty="0">
                          <a:effectLst/>
                        </a:rPr>
                        <a:t>20</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0" i="0" u="none" strike="noStrike">
                          <a:solidFill>
                            <a:srgbClr val="000000"/>
                          </a:solidFill>
                          <a:effectLst/>
                          <a:latin typeface="+mn-lt"/>
                        </a:rPr>
                        <a:t>43,837</a:t>
                      </a:r>
                    </a:p>
                  </a:txBody>
                  <a:tcPr marL="6350" marR="6350" marT="6350" marB="0" anchor="b"/>
                </a:tc>
                <a:tc>
                  <a:txBody>
                    <a:bodyPr/>
                    <a:lstStyle/>
                    <a:p>
                      <a:pPr algn="r" fontAlgn="b"/>
                      <a:r>
                        <a:rPr lang="en-US" sz="1400" b="0" i="0" u="none" strike="noStrike">
                          <a:solidFill>
                            <a:srgbClr val="000000"/>
                          </a:solidFill>
                          <a:effectLst/>
                          <a:latin typeface="+mn-lt"/>
                        </a:rPr>
                        <a:t>1,610</a:t>
                      </a:r>
                    </a:p>
                  </a:txBody>
                  <a:tcPr marL="6350" marR="6350" marT="6350" marB="0" anchor="b"/>
                </a:tc>
                <a:tc>
                  <a:txBody>
                    <a:bodyPr/>
                    <a:lstStyle/>
                    <a:p>
                      <a:pPr algn="ctr" fontAlgn="b"/>
                      <a:r>
                        <a:rPr lang="en-US" sz="1400" b="0" i="0" u="none" strike="noStrike" dirty="0">
                          <a:solidFill>
                            <a:srgbClr val="000000"/>
                          </a:solidFill>
                          <a:effectLst/>
                          <a:latin typeface="+mn-lt"/>
                        </a:rPr>
                        <a:t>3.8%</a:t>
                      </a:r>
                    </a:p>
                  </a:txBody>
                  <a:tcPr marL="6350" marR="6350" marT="6350" marB="0" anchor="b"/>
                </a:tc>
                <a:tc>
                  <a:txBody>
                    <a:bodyPr/>
                    <a:lstStyle/>
                    <a:p>
                      <a:pPr algn="r" fontAlgn="b"/>
                      <a:r>
                        <a:rPr lang="en-US" sz="1400" b="0" i="0" u="none" strike="noStrike" dirty="0">
                          <a:solidFill>
                            <a:srgbClr val="000000"/>
                          </a:solidFill>
                          <a:effectLst/>
                          <a:latin typeface="+mn-lt"/>
                        </a:rPr>
                        <a:t>17.8%</a:t>
                      </a:r>
                    </a:p>
                  </a:txBody>
                  <a:tcPr marL="6350" marR="6350" marT="6350" marB="0" anchor="b"/>
                </a:tc>
                <a:tc>
                  <a:txBody>
                    <a:bodyPr/>
                    <a:lstStyle/>
                    <a:p>
                      <a:pPr algn="r" fontAlgn="b"/>
                      <a:r>
                        <a:rPr lang="en-US" sz="1400" b="0" i="0" u="none" strike="noStrike" dirty="0">
                          <a:solidFill>
                            <a:srgbClr val="000000"/>
                          </a:solidFill>
                          <a:effectLst/>
                          <a:latin typeface="+mn-lt"/>
                        </a:rPr>
                        <a:t>80.1%</a:t>
                      </a:r>
                    </a:p>
                  </a:txBody>
                  <a:tcPr marL="6350" marR="6350" marT="6350" marB="0" anchor="b"/>
                </a:tc>
                <a:tc>
                  <a:txBody>
                    <a:bodyPr/>
                    <a:lstStyle/>
                    <a:p>
                      <a:pPr algn="r" fontAlgn="b"/>
                      <a:r>
                        <a:rPr lang="en-US" sz="1400" b="0" i="0" u="none" strike="noStrike" dirty="0">
                          <a:solidFill>
                            <a:srgbClr val="000000"/>
                          </a:solidFill>
                          <a:effectLst/>
                          <a:latin typeface="+mn-lt"/>
                        </a:rPr>
                        <a:t>2.2%</a:t>
                      </a:r>
                    </a:p>
                  </a:txBody>
                  <a:tcPr marL="6350" marR="6350" marT="6350" marB="0" anchor="b"/>
                </a:tc>
                <a:extLst>
                  <a:ext uri="{0D108BD9-81ED-4DB2-BD59-A6C34878D82A}">
                    <a16:rowId xmlns:a16="http://schemas.microsoft.com/office/drawing/2014/main" val="103439868"/>
                  </a:ext>
                </a:extLst>
              </a:tr>
              <a:tr h="232628">
                <a:tc>
                  <a:txBody>
                    <a:bodyPr/>
                    <a:lstStyle/>
                    <a:p>
                      <a:pPr algn="ctr" fontAlgn="b"/>
                      <a:r>
                        <a:rPr lang="en-US" sz="1400" b="1" u="none" strike="noStrike" dirty="0">
                          <a:effectLst/>
                        </a:rPr>
                        <a:t>Parker</a:t>
                      </a:r>
                      <a:endParaRPr lang="en-US" sz="1400" b="1" i="0" u="none" strike="noStrike" dirty="0">
                        <a:solidFill>
                          <a:schemeClr val="tx2"/>
                        </a:solidFill>
                        <a:effectLst/>
                        <a:latin typeface="Calibri" panose="020F0502020204030204" pitchFamily="34" charset="0"/>
                      </a:endParaRPr>
                    </a:p>
                  </a:txBody>
                  <a:tcPr marL="9525" marR="9525" marT="9525" marB="0" anchor="b"/>
                </a:tc>
                <a:tc>
                  <a:txBody>
                    <a:bodyPr/>
                    <a:lstStyle/>
                    <a:p>
                      <a:pPr algn="ctr" fontAlgn="b"/>
                      <a:r>
                        <a:rPr lang="en-US" sz="1400" b="1" i="0" u="none" strike="noStrike" dirty="0">
                          <a:solidFill>
                            <a:schemeClr val="dk1"/>
                          </a:solidFill>
                          <a:effectLst/>
                          <a:latin typeface="+mn-lt"/>
                        </a:rPr>
                        <a:t>25</a:t>
                      </a:r>
                      <a:endParaRPr lang="en-US" sz="1400" b="1"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1" i="0" u="none" strike="noStrike" dirty="0">
                          <a:solidFill>
                            <a:srgbClr val="000000"/>
                          </a:solidFill>
                          <a:effectLst/>
                          <a:latin typeface="+mn-lt"/>
                        </a:rPr>
                        <a:t>142,878</a:t>
                      </a:r>
                    </a:p>
                  </a:txBody>
                  <a:tcPr marL="6350" marR="6350" marT="6350" marB="0" anchor="b"/>
                </a:tc>
                <a:tc>
                  <a:txBody>
                    <a:bodyPr/>
                    <a:lstStyle/>
                    <a:p>
                      <a:pPr algn="r" fontAlgn="b"/>
                      <a:r>
                        <a:rPr lang="en-US" sz="1400" b="1" i="0" u="none" strike="noStrike" dirty="0">
                          <a:solidFill>
                            <a:srgbClr val="000000"/>
                          </a:solidFill>
                          <a:effectLst/>
                          <a:latin typeface="+mn-lt"/>
                        </a:rPr>
                        <a:t>4,808</a:t>
                      </a:r>
                    </a:p>
                  </a:txBody>
                  <a:tcPr marL="6350" marR="6350" marT="6350" marB="0" anchor="b"/>
                </a:tc>
                <a:tc>
                  <a:txBody>
                    <a:bodyPr/>
                    <a:lstStyle/>
                    <a:p>
                      <a:pPr algn="ctr" fontAlgn="b"/>
                      <a:r>
                        <a:rPr lang="en-US" sz="1400" b="1" i="0" u="none" strike="noStrike" dirty="0">
                          <a:solidFill>
                            <a:srgbClr val="000000"/>
                          </a:solidFill>
                          <a:effectLst/>
                          <a:latin typeface="+mn-lt"/>
                        </a:rPr>
                        <a:t>3.5%</a:t>
                      </a:r>
                    </a:p>
                  </a:txBody>
                  <a:tcPr marL="6350" marR="6350" marT="6350" marB="0" anchor="b"/>
                </a:tc>
                <a:tc>
                  <a:txBody>
                    <a:bodyPr/>
                    <a:lstStyle/>
                    <a:p>
                      <a:pPr algn="r" fontAlgn="b"/>
                      <a:r>
                        <a:rPr lang="en-US" sz="1400" b="1" i="0" u="none" strike="noStrike" dirty="0">
                          <a:solidFill>
                            <a:srgbClr val="000000"/>
                          </a:solidFill>
                          <a:effectLst/>
                          <a:latin typeface="+mn-lt"/>
                        </a:rPr>
                        <a:t>8.2%</a:t>
                      </a:r>
                    </a:p>
                  </a:txBody>
                  <a:tcPr marL="6350" marR="6350" marT="6350" marB="0" anchor="b"/>
                </a:tc>
                <a:tc>
                  <a:txBody>
                    <a:bodyPr/>
                    <a:lstStyle/>
                    <a:p>
                      <a:pPr algn="r" fontAlgn="b"/>
                      <a:r>
                        <a:rPr lang="en-US" sz="1400" b="1" i="0" u="none" strike="noStrike" dirty="0">
                          <a:solidFill>
                            <a:srgbClr val="000000"/>
                          </a:solidFill>
                          <a:effectLst/>
                          <a:latin typeface="+mn-lt"/>
                        </a:rPr>
                        <a:t>90.9%</a:t>
                      </a:r>
                    </a:p>
                  </a:txBody>
                  <a:tcPr marL="6350" marR="6350" marT="6350" marB="0" anchor="b"/>
                </a:tc>
                <a:tc>
                  <a:txBody>
                    <a:bodyPr/>
                    <a:lstStyle/>
                    <a:p>
                      <a:pPr algn="r" fontAlgn="b"/>
                      <a:r>
                        <a:rPr lang="en-US" sz="1400" b="1" i="0" u="none" strike="noStrike" dirty="0">
                          <a:solidFill>
                            <a:srgbClr val="000000"/>
                          </a:solidFill>
                          <a:effectLst/>
                          <a:latin typeface="+mn-lt"/>
                        </a:rPr>
                        <a:t>0.7%</a:t>
                      </a:r>
                    </a:p>
                  </a:txBody>
                  <a:tcPr marL="6350" marR="6350" marT="6350" marB="0" anchor="b"/>
                </a:tc>
                <a:extLst>
                  <a:ext uri="{0D108BD9-81ED-4DB2-BD59-A6C34878D82A}">
                    <a16:rowId xmlns:a16="http://schemas.microsoft.com/office/drawing/2014/main" val="275767631"/>
                  </a:ext>
                </a:extLst>
              </a:tr>
              <a:tr h="232628">
                <a:tc>
                  <a:txBody>
                    <a:bodyPr/>
                    <a:lstStyle/>
                    <a:p>
                      <a:pPr algn="ctr" fontAlgn="b"/>
                      <a:r>
                        <a:rPr lang="en-US" sz="1400" u="none" strike="noStrike" dirty="0">
                          <a:effectLst/>
                        </a:rPr>
                        <a:t>Hays</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ctr" fontAlgn="b"/>
                      <a:r>
                        <a:rPr lang="en-US" sz="1400" u="none" strike="noStrike" dirty="0">
                          <a:effectLst/>
                        </a:rPr>
                        <a:t>28</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0" i="0" u="none" strike="noStrike">
                          <a:solidFill>
                            <a:srgbClr val="000000"/>
                          </a:solidFill>
                          <a:effectLst/>
                          <a:latin typeface="+mn-lt"/>
                        </a:rPr>
                        <a:t>230,191</a:t>
                      </a:r>
                    </a:p>
                  </a:txBody>
                  <a:tcPr marL="6350" marR="6350" marT="6350" marB="0" anchor="b"/>
                </a:tc>
                <a:tc>
                  <a:txBody>
                    <a:bodyPr/>
                    <a:lstStyle/>
                    <a:p>
                      <a:pPr algn="r" fontAlgn="b"/>
                      <a:r>
                        <a:rPr lang="en-US" sz="1400" b="0" i="0" u="none" strike="noStrike">
                          <a:solidFill>
                            <a:srgbClr val="000000"/>
                          </a:solidFill>
                          <a:effectLst/>
                          <a:latin typeface="+mn-lt"/>
                        </a:rPr>
                        <a:t>7,485</a:t>
                      </a:r>
                    </a:p>
                  </a:txBody>
                  <a:tcPr marL="6350" marR="6350" marT="6350" marB="0" anchor="b"/>
                </a:tc>
                <a:tc>
                  <a:txBody>
                    <a:bodyPr/>
                    <a:lstStyle/>
                    <a:p>
                      <a:pPr algn="ctr" fontAlgn="b"/>
                      <a:r>
                        <a:rPr lang="en-US" sz="1400" b="0" i="0" u="none" strike="noStrike" dirty="0">
                          <a:solidFill>
                            <a:srgbClr val="000000"/>
                          </a:solidFill>
                          <a:effectLst/>
                          <a:latin typeface="+mn-lt"/>
                        </a:rPr>
                        <a:t>3.4%</a:t>
                      </a:r>
                    </a:p>
                  </a:txBody>
                  <a:tcPr marL="6350" marR="6350" marT="6350" marB="0" anchor="b"/>
                </a:tc>
                <a:tc>
                  <a:txBody>
                    <a:bodyPr/>
                    <a:lstStyle/>
                    <a:p>
                      <a:pPr algn="r" fontAlgn="b"/>
                      <a:r>
                        <a:rPr lang="en-US" sz="1400" b="0" i="0" u="none" strike="noStrike" dirty="0">
                          <a:solidFill>
                            <a:srgbClr val="000000"/>
                          </a:solidFill>
                          <a:effectLst/>
                          <a:latin typeface="+mn-lt"/>
                        </a:rPr>
                        <a:t>19.9%</a:t>
                      </a:r>
                    </a:p>
                  </a:txBody>
                  <a:tcPr marL="6350" marR="6350" marT="6350" marB="0" anchor="b"/>
                </a:tc>
                <a:tc>
                  <a:txBody>
                    <a:bodyPr/>
                    <a:lstStyle/>
                    <a:p>
                      <a:pPr algn="r" fontAlgn="b"/>
                      <a:r>
                        <a:rPr lang="en-US" sz="1400" b="0" i="0" u="none" strike="noStrike" dirty="0">
                          <a:solidFill>
                            <a:srgbClr val="000000"/>
                          </a:solidFill>
                          <a:effectLst/>
                          <a:latin typeface="+mn-lt"/>
                        </a:rPr>
                        <a:t>76.8%</a:t>
                      </a:r>
                    </a:p>
                  </a:txBody>
                  <a:tcPr marL="6350" marR="6350" marT="6350" marB="0" anchor="b"/>
                </a:tc>
                <a:tc>
                  <a:txBody>
                    <a:bodyPr/>
                    <a:lstStyle/>
                    <a:p>
                      <a:pPr algn="r" fontAlgn="b"/>
                      <a:r>
                        <a:rPr lang="en-US" sz="1400" b="0" i="0" u="none" strike="noStrike" dirty="0">
                          <a:solidFill>
                            <a:srgbClr val="000000"/>
                          </a:solidFill>
                          <a:effectLst/>
                          <a:latin typeface="+mn-lt"/>
                        </a:rPr>
                        <a:t>2.8%</a:t>
                      </a:r>
                    </a:p>
                  </a:txBody>
                  <a:tcPr marL="6350" marR="6350" marT="6350" marB="0" anchor="b"/>
                </a:tc>
                <a:extLst>
                  <a:ext uri="{0D108BD9-81ED-4DB2-BD59-A6C34878D82A}">
                    <a16:rowId xmlns:a16="http://schemas.microsoft.com/office/drawing/2014/main" val="2049704231"/>
                  </a:ext>
                </a:extLst>
              </a:tr>
              <a:tr h="304713">
                <a:tc>
                  <a:txBody>
                    <a:bodyPr/>
                    <a:lstStyle/>
                    <a:p>
                      <a:pPr algn="ctr" fontAlgn="b"/>
                      <a:r>
                        <a:rPr lang="en-US" sz="1400" b="1" u="none" strike="noStrike" dirty="0">
                          <a:effectLst/>
                        </a:rPr>
                        <a:t>Denton</a:t>
                      </a:r>
                      <a:endParaRPr lang="en-US" sz="1400" b="1" i="0" u="none" strike="noStrike" dirty="0">
                        <a:solidFill>
                          <a:schemeClr val="tx2"/>
                        </a:solidFill>
                        <a:effectLst/>
                        <a:latin typeface="Calibri" panose="020F0502020204030204" pitchFamily="34" charset="0"/>
                      </a:endParaRPr>
                    </a:p>
                  </a:txBody>
                  <a:tcPr marL="9525" marR="9525" marT="9525" marB="0" anchor="b"/>
                </a:tc>
                <a:tc>
                  <a:txBody>
                    <a:bodyPr/>
                    <a:lstStyle/>
                    <a:p>
                      <a:pPr algn="ctr" fontAlgn="b"/>
                      <a:r>
                        <a:rPr lang="en-US" sz="1400" b="1" u="none" strike="noStrike" dirty="0">
                          <a:effectLst/>
                        </a:rPr>
                        <a:t>32</a:t>
                      </a:r>
                      <a:endParaRPr lang="en-US" sz="1400" b="1"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1" i="0" u="none" strike="noStrike" dirty="0">
                          <a:solidFill>
                            <a:srgbClr val="000000"/>
                          </a:solidFill>
                          <a:effectLst/>
                          <a:latin typeface="+mn-lt"/>
                        </a:rPr>
                        <a:t>887,207</a:t>
                      </a:r>
                    </a:p>
                  </a:txBody>
                  <a:tcPr marL="6350" marR="6350" marT="6350" marB="0" anchor="b"/>
                </a:tc>
                <a:tc>
                  <a:txBody>
                    <a:bodyPr/>
                    <a:lstStyle/>
                    <a:p>
                      <a:pPr algn="r" fontAlgn="b"/>
                      <a:r>
                        <a:rPr lang="en-US" sz="1400" b="1" i="0" u="none" strike="noStrike" dirty="0">
                          <a:solidFill>
                            <a:srgbClr val="000000"/>
                          </a:solidFill>
                          <a:effectLst/>
                          <a:latin typeface="+mn-lt"/>
                        </a:rPr>
                        <a:t>28,466</a:t>
                      </a:r>
                    </a:p>
                  </a:txBody>
                  <a:tcPr marL="6350" marR="6350" marT="6350" marB="0" anchor="b"/>
                </a:tc>
                <a:tc>
                  <a:txBody>
                    <a:bodyPr/>
                    <a:lstStyle/>
                    <a:p>
                      <a:pPr algn="ctr" fontAlgn="b"/>
                      <a:r>
                        <a:rPr lang="en-US" sz="1400" b="1" i="0" u="none" strike="noStrike" dirty="0">
                          <a:solidFill>
                            <a:srgbClr val="000000"/>
                          </a:solidFill>
                          <a:effectLst/>
                          <a:latin typeface="+mn-lt"/>
                        </a:rPr>
                        <a:t>3.3%</a:t>
                      </a:r>
                    </a:p>
                  </a:txBody>
                  <a:tcPr marL="6350" marR="6350" marT="6350" marB="0" anchor="b"/>
                </a:tc>
                <a:tc>
                  <a:txBody>
                    <a:bodyPr/>
                    <a:lstStyle/>
                    <a:p>
                      <a:pPr algn="r" fontAlgn="b"/>
                      <a:r>
                        <a:rPr lang="en-US" sz="1400" b="1" i="0" u="none" strike="noStrike" dirty="0">
                          <a:solidFill>
                            <a:srgbClr val="000000"/>
                          </a:solidFill>
                          <a:effectLst/>
                          <a:latin typeface="+mn-lt"/>
                        </a:rPr>
                        <a:t>19.8%</a:t>
                      </a:r>
                    </a:p>
                  </a:txBody>
                  <a:tcPr marL="6350" marR="6350" marT="6350" marB="0" anchor="b"/>
                </a:tc>
                <a:tc>
                  <a:txBody>
                    <a:bodyPr/>
                    <a:lstStyle/>
                    <a:p>
                      <a:pPr algn="r" fontAlgn="b"/>
                      <a:r>
                        <a:rPr lang="en-US" sz="1400" b="1" i="0" u="none" strike="noStrike" dirty="0">
                          <a:solidFill>
                            <a:srgbClr val="000000"/>
                          </a:solidFill>
                          <a:effectLst/>
                          <a:latin typeface="+mn-lt"/>
                        </a:rPr>
                        <a:t>74.0%</a:t>
                      </a:r>
                    </a:p>
                  </a:txBody>
                  <a:tcPr marL="6350" marR="6350" marT="6350" marB="0" anchor="b"/>
                </a:tc>
                <a:tc>
                  <a:txBody>
                    <a:bodyPr/>
                    <a:lstStyle/>
                    <a:p>
                      <a:pPr algn="r" fontAlgn="b"/>
                      <a:r>
                        <a:rPr lang="en-US" sz="1400" b="1" i="0" u="none" strike="noStrike" dirty="0">
                          <a:solidFill>
                            <a:srgbClr val="000000"/>
                          </a:solidFill>
                          <a:effectLst/>
                          <a:latin typeface="+mn-lt"/>
                        </a:rPr>
                        <a:t>5.8%</a:t>
                      </a:r>
                    </a:p>
                  </a:txBody>
                  <a:tcPr marL="6350" marR="6350" marT="6350" marB="0" anchor="b"/>
                </a:tc>
                <a:extLst>
                  <a:ext uri="{0D108BD9-81ED-4DB2-BD59-A6C34878D82A}">
                    <a16:rowId xmlns:a16="http://schemas.microsoft.com/office/drawing/2014/main" val="1865485350"/>
                  </a:ext>
                </a:extLst>
              </a:tr>
              <a:tr h="232628">
                <a:tc>
                  <a:txBody>
                    <a:bodyPr/>
                    <a:lstStyle/>
                    <a:p>
                      <a:pPr algn="ctr" fontAlgn="b"/>
                      <a:r>
                        <a:rPr lang="en-US" sz="1400" b="1" u="none" strike="noStrike" dirty="0">
                          <a:effectLst/>
                        </a:rPr>
                        <a:t>Ellis</a:t>
                      </a:r>
                      <a:endParaRPr lang="en-US" sz="1400" b="1" i="0" u="none" strike="noStrike" dirty="0">
                        <a:solidFill>
                          <a:schemeClr val="tx2"/>
                        </a:solidFill>
                        <a:effectLst/>
                        <a:latin typeface="Calibri" panose="020F0502020204030204" pitchFamily="34" charset="0"/>
                      </a:endParaRPr>
                    </a:p>
                  </a:txBody>
                  <a:tcPr marL="9525" marR="9525" marT="9525" marB="0" anchor="b"/>
                </a:tc>
                <a:tc>
                  <a:txBody>
                    <a:bodyPr/>
                    <a:lstStyle/>
                    <a:p>
                      <a:pPr algn="ctr" fontAlgn="b"/>
                      <a:r>
                        <a:rPr lang="en-US" sz="1400" b="1" u="none" strike="noStrike" dirty="0">
                          <a:effectLst/>
                        </a:rPr>
                        <a:t>34</a:t>
                      </a:r>
                      <a:endParaRPr lang="en-US" sz="1400" b="1"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1" i="0" u="none" strike="noStrike" dirty="0">
                          <a:solidFill>
                            <a:srgbClr val="000000"/>
                          </a:solidFill>
                          <a:effectLst/>
                          <a:latin typeface="+mn-lt"/>
                        </a:rPr>
                        <a:t>184,826</a:t>
                      </a:r>
                    </a:p>
                  </a:txBody>
                  <a:tcPr marL="6350" marR="6350" marT="6350" marB="0" anchor="b"/>
                </a:tc>
                <a:tc>
                  <a:txBody>
                    <a:bodyPr/>
                    <a:lstStyle/>
                    <a:p>
                      <a:pPr algn="r" fontAlgn="b"/>
                      <a:r>
                        <a:rPr lang="en-US" sz="1400" b="1" i="0" u="none" strike="noStrike" dirty="0">
                          <a:solidFill>
                            <a:srgbClr val="000000"/>
                          </a:solidFill>
                          <a:effectLst/>
                          <a:latin typeface="+mn-lt"/>
                        </a:rPr>
                        <a:t>5,820</a:t>
                      </a:r>
                    </a:p>
                  </a:txBody>
                  <a:tcPr marL="6350" marR="6350" marT="6350" marB="0" anchor="b"/>
                </a:tc>
                <a:tc>
                  <a:txBody>
                    <a:bodyPr/>
                    <a:lstStyle/>
                    <a:p>
                      <a:pPr algn="ctr" fontAlgn="b"/>
                      <a:r>
                        <a:rPr lang="en-US" sz="1400" b="1" i="0" u="none" strike="noStrike" dirty="0">
                          <a:solidFill>
                            <a:srgbClr val="000000"/>
                          </a:solidFill>
                          <a:effectLst/>
                          <a:latin typeface="+mn-lt"/>
                        </a:rPr>
                        <a:t>3.3%</a:t>
                      </a:r>
                    </a:p>
                  </a:txBody>
                  <a:tcPr marL="6350" marR="6350" marT="6350" marB="0" anchor="b"/>
                </a:tc>
                <a:tc>
                  <a:txBody>
                    <a:bodyPr/>
                    <a:lstStyle/>
                    <a:p>
                      <a:pPr algn="r" fontAlgn="b"/>
                      <a:r>
                        <a:rPr lang="en-US" sz="1400" b="1" i="0" u="none" strike="noStrike" dirty="0">
                          <a:solidFill>
                            <a:srgbClr val="000000"/>
                          </a:solidFill>
                          <a:effectLst/>
                          <a:latin typeface="+mn-lt"/>
                        </a:rPr>
                        <a:t>16.0%</a:t>
                      </a:r>
                    </a:p>
                  </a:txBody>
                  <a:tcPr marL="6350" marR="6350" marT="6350" marB="0" anchor="b"/>
                </a:tc>
                <a:tc>
                  <a:txBody>
                    <a:bodyPr/>
                    <a:lstStyle/>
                    <a:p>
                      <a:pPr algn="r" fontAlgn="b"/>
                      <a:r>
                        <a:rPr lang="en-US" sz="1400" b="1" i="0" u="none" strike="noStrike" dirty="0">
                          <a:solidFill>
                            <a:srgbClr val="000000"/>
                          </a:solidFill>
                          <a:effectLst/>
                          <a:latin typeface="+mn-lt"/>
                        </a:rPr>
                        <a:t>83.2%</a:t>
                      </a:r>
                    </a:p>
                  </a:txBody>
                  <a:tcPr marL="6350" marR="6350" marT="6350" marB="0" anchor="b"/>
                </a:tc>
                <a:tc>
                  <a:txBody>
                    <a:bodyPr/>
                    <a:lstStyle/>
                    <a:p>
                      <a:pPr algn="r" fontAlgn="b"/>
                      <a:r>
                        <a:rPr lang="en-US" sz="1400" b="1" i="0" u="none" strike="noStrike" dirty="0">
                          <a:solidFill>
                            <a:srgbClr val="000000"/>
                          </a:solidFill>
                          <a:effectLst/>
                          <a:latin typeface="+mn-lt"/>
                        </a:rPr>
                        <a:t>0.7%</a:t>
                      </a:r>
                    </a:p>
                  </a:txBody>
                  <a:tcPr marL="6350" marR="6350" marT="6350" marB="0" anchor="b"/>
                </a:tc>
                <a:extLst>
                  <a:ext uri="{0D108BD9-81ED-4DB2-BD59-A6C34878D82A}">
                    <a16:rowId xmlns:a16="http://schemas.microsoft.com/office/drawing/2014/main" val="2116764489"/>
                  </a:ext>
                </a:extLst>
              </a:tr>
              <a:tr h="232628">
                <a:tc>
                  <a:txBody>
                    <a:bodyPr/>
                    <a:lstStyle/>
                    <a:p>
                      <a:pPr algn="ctr" fontAlgn="b"/>
                      <a:r>
                        <a:rPr lang="en-US" sz="1400" u="none" strike="noStrike" dirty="0">
                          <a:effectLst/>
                        </a:rPr>
                        <a:t>Waller</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ctr" fontAlgn="b"/>
                      <a:r>
                        <a:rPr lang="en-US" sz="1400" u="none" strike="noStrike" dirty="0">
                          <a:effectLst/>
                        </a:rPr>
                        <a:t>36</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0" i="0" u="none" strike="noStrike" dirty="0">
                          <a:solidFill>
                            <a:srgbClr val="000000"/>
                          </a:solidFill>
                          <a:effectLst/>
                          <a:latin typeface="+mn-lt"/>
                        </a:rPr>
                        <a:t>55,246</a:t>
                      </a:r>
                    </a:p>
                  </a:txBody>
                  <a:tcPr marL="6350" marR="6350" marT="6350" marB="0" anchor="b"/>
                </a:tc>
                <a:tc>
                  <a:txBody>
                    <a:bodyPr/>
                    <a:lstStyle/>
                    <a:p>
                      <a:pPr algn="r" fontAlgn="b"/>
                      <a:r>
                        <a:rPr lang="en-US" sz="1400" b="0" i="0" u="none" strike="noStrike">
                          <a:solidFill>
                            <a:srgbClr val="000000"/>
                          </a:solidFill>
                          <a:effectLst/>
                          <a:latin typeface="+mn-lt"/>
                        </a:rPr>
                        <a:t>1,734</a:t>
                      </a:r>
                    </a:p>
                  </a:txBody>
                  <a:tcPr marL="6350" marR="6350" marT="6350" marB="0" anchor="b"/>
                </a:tc>
                <a:tc>
                  <a:txBody>
                    <a:bodyPr/>
                    <a:lstStyle/>
                    <a:p>
                      <a:pPr algn="ctr" fontAlgn="b"/>
                      <a:r>
                        <a:rPr lang="en-US" sz="1400" b="0" i="0" u="none" strike="noStrike" dirty="0">
                          <a:solidFill>
                            <a:srgbClr val="000000"/>
                          </a:solidFill>
                          <a:effectLst/>
                          <a:latin typeface="+mn-lt"/>
                        </a:rPr>
                        <a:t>3.2%</a:t>
                      </a:r>
                    </a:p>
                  </a:txBody>
                  <a:tcPr marL="6350" marR="6350" marT="6350" marB="0" anchor="b"/>
                </a:tc>
                <a:tc>
                  <a:txBody>
                    <a:bodyPr/>
                    <a:lstStyle/>
                    <a:p>
                      <a:pPr algn="r" fontAlgn="b"/>
                      <a:r>
                        <a:rPr lang="en-US" sz="1400" b="0" i="0" u="none" strike="noStrike" dirty="0">
                          <a:solidFill>
                            <a:srgbClr val="000000"/>
                          </a:solidFill>
                          <a:effectLst/>
                          <a:latin typeface="+mn-lt"/>
                        </a:rPr>
                        <a:t>20.0%</a:t>
                      </a:r>
                    </a:p>
                  </a:txBody>
                  <a:tcPr marL="6350" marR="6350" marT="6350" marB="0" anchor="b"/>
                </a:tc>
                <a:tc>
                  <a:txBody>
                    <a:bodyPr/>
                    <a:lstStyle/>
                    <a:p>
                      <a:pPr algn="r" fontAlgn="b"/>
                      <a:r>
                        <a:rPr lang="en-US" sz="1400" b="0" i="0" u="none" strike="noStrike" dirty="0">
                          <a:solidFill>
                            <a:srgbClr val="000000"/>
                          </a:solidFill>
                          <a:effectLst/>
                          <a:latin typeface="+mn-lt"/>
                        </a:rPr>
                        <a:t>78.4%</a:t>
                      </a:r>
                    </a:p>
                  </a:txBody>
                  <a:tcPr marL="6350" marR="6350" marT="6350" marB="0" anchor="b"/>
                </a:tc>
                <a:tc>
                  <a:txBody>
                    <a:bodyPr/>
                    <a:lstStyle/>
                    <a:p>
                      <a:pPr algn="r" fontAlgn="b"/>
                      <a:r>
                        <a:rPr lang="en-US" sz="1400" b="0" i="0" u="none" strike="noStrike" dirty="0">
                          <a:solidFill>
                            <a:srgbClr val="000000"/>
                          </a:solidFill>
                          <a:effectLst/>
                          <a:latin typeface="+mn-lt"/>
                        </a:rPr>
                        <a:t>1.4%</a:t>
                      </a:r>
                    </a:p>
                  </a:txBody>
                  <a:tcPr marL="6350" marR="6350" marT="6350" marB="0" anchor="b"/>
                </a:tc>
                <a:extLst>
                  <a:ext uri="{0D108BD9-81ED-4DB2-BD59-A6C34878D82A}">
                    <a16:rowId xmlns:a16="http://schemas.microsoft.com/office/drawing/2014/main" val="4264783779"/>
                  </a:ext>
                </a:extLst>
              </a:tr>
              <a:tr h="232628">
                <a:tc>
                  <a:txBody>
                    <a:bodyPr/>
                    <a:lstStyle/>
                    <a:p>
                      <a:pPr algn="ctr" fontAlgn="b"/>
                      <a:r>
                        <a:rPr lang="en-US" sz="1400" b="0" i="0" u="none" strike="noStrike" dirty="0">
                          <a:solidFill>
                            <a:schemeClr val="dk1"/>
                          </a:solidFill>
                          <a:effectLst/>
                          <a:latin typeface="+mn-lt"/>
                        </a:rPr>
                        <a:t>Gaines</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ctr" fontAlgn="b"/>
                      <a:r>
                        <a:rPr lang="en-US" sz="1400" u="none" strike="noStrike" dirty="0">
                          <a:effectLst/>
                        </a:rPr>
                        <a:t>37</a:t>
                      </a:r>
                      <a:endParaRPr lang="en-US" sz="14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400" b="0" i="0" u="none" strike="noStrike" dirty="0">
                          <a:solidFill>
                            <a:srgbClr val="000000"/>
                          </a:solidFill>
                          <a:effectLst/>
                          <a:latin typeface="+mn-lt"/>
                        </a:rPr>
                        <a:t>21,492</a:t>
                      </a:r>
                    </a:p>
                  </a:txBody>
                  <a:tcPr marL="6350" marR="6350" marT="6350" marB="0" anchor="b"/>
                </a:tc>
                <a:tc>
                  <a:txBody>
                    <a:bodyPr/>
                    <a:lstStyle/>
                    <a:p>
                      <a:pPr algn="r" fontAlgn="b"/>
                      <a:r>
                        <a:rPr lang="en-US" sz="1400" b="0" i="0" u="none" strike="noStrike">
                          <a:solidFill>
                            <a:srgbClr val="000000"/>
                          </a:solidFill>
                          <a:effectLst/>
                          <a:latin typeface="+mn-lt"/>
                        </a:rPr>
                        <a:t>672</a:t>
                      </a:r>
                    </a:p>
                  </a:txBody>
                  <a:tcPr marL="6350" marR="6350" marT="6350" marB="0" anchor="b"/>
                </a:tc>
                <a:tc>
                  <a:txBody>
                    <a:bodyPr/>
                    <a:lstStyle/>
                    <a:p>
                      <a:pPr algn="ctr" fontAlgn="b"/>
                      <a:r>
                        <a:rPr lang="en-US" sz="1400" b="0" i="0" u="none" strike="noStrike" dirty="0">
                          <a:solidFill>
                            <a:srgbClr val="000000"/>
                          </a:solidFill>
                          <a:effectLst/>
                          <a:latin typeface="+mn-lt"/>
                        </a:rPr>
                        <a:t>3.2%</a:t>
                      </a:r>
                    </a:p>
                  </a:txBody>
                  <a:tcPr marL="6350" marR="6350" marT="6350" marB="0" anchor="b"/>
                </a:tc>
                <a:tc>
                  <a:txBody>
                    <a:bodyPr/>
                    <a:lstStyle/>
                    <a:p>
                      <a:pPr algn="r" fontAlgn="b"/>
                      <a:r>
                        <a:rPr lang="en-US" sz="1400" b="0" i="0" u="none" strike="noStrike" dirty="0">
                          <a:solidFill>
                            <a:srgbClr val="000000"/>
                          </a:solidFill>
                          <a:effectLst/>
                          <a:latin typeface="+mn-lt"/>
                        </a:rPr>
                        <a:t>46.0%</a:t>
                      </a:r>
                    </a:p>
                  </a:txBody>
                  <a:tcPr marL="6350" marR="6350" marT="6350" marB="0" anchor="b"/>
                </a:tc>
                <a:tc>
                  <a:txBody>
                    <a:bodyPr/>
                    <a:lstStyle/>
                    <a:p>
                      <a:pPr algn="r" fontAlgn="b"/>
                      <a:r>
                        <a:rPr lang="en-US" sz="1400" b="0" i="0" u="none" strike="noStrike" dirty="0">
                          <a:solidFill>
                            <a:srgbClr val="000000"/>
                          </a:solidFill>
                          <a:effectLst/>
                          <a:latin typeface="+mn-lt"/>
                        </a:rPr>
                        <a:t>43.9%</a:t>
                      </a:r>
                    </a:p>
                  </a:txBody>
                  <a:tcPr marL="6350" marR="6350" marT="6350" marB="0" anchor="b"/>
                </a:tc>
                <a:tc>
                  <a:txBody>
                    <a:bodyPr/>
                    <a:lstStyle/>
                    <a:p>
                      <a:pPr algn="r" fontAlgn="b"/>
                      <a:r>
                        <a:rPr lang="en-US" sz="1400" b="0" i="0" u="none" strike="noStrike" dirty="0">
                          <a:solidFill>
                            <a:srgbClr val="000000"/>
                          </a:solidFill>
                          <a:effectLst/>
                          <a:latin typeface="+mn-lt"/>
                        </a:rPr>
                        <a:t>10.0%</a:t>
                      </a:r>
                    </a:p>
                  </a:txBody>
                  <a:tcPr marL="6350" marR="6350" marT="6350" marB="0" anchor="b"/>
                </a:tc>
                <a:extLst>
                  <a:ext uri="{0D108BD9-81ED-4DB2-BD59-A6C34878D82A}">
                    <a16:rowId xmlns:a16="http://schemas.microsoft.com/office/drawing/2014/main" val="1790687147"/>
                  </a:ext>
                </a:extLst>
              </a:tr>
              <a:tr h="232628">
                <a:tc>
                  <a:txBody>
                    <a:bodyPr/>
                    <a:lstStyle/>
                    <a:p>
                      <a:pPr algn="ctr" fontAlgn="b"/>
                      <a:r>
                        <a:rPr lang="en-US" sz="1400" b="1" i="0" u="none" strike="noStrike" dirty="0">
                          <a:solidFill>
                            <a:schemeClr val="tx1"/>
                          </a:solidFill>
                          <a:effectLst/>
                          <a:latin typeface="Calibri" panose="020F0502020204030204" pitchFamily="34" charset="0"/>
                        </a:rPr>
                        <a:t>Collin</a:t>
                      </a:r>
                    </a:p>
                  </a:txBody>
                  <a:tcPr marL="9525" marR="9525" marT="9525" marB="0" anchor="b"/>
                </a:tc>
                <a:tc>
                  <a:txBody>
                    <a:bodyPr/>
                    <a:lstStyle/>
                    <a:p>
                      <a:pPr algn="ctr" fontAlgn="b"/>
                      <a:r>
                        <a:rPr lang="en-US" sz="1400" b="1" i="0" u="none" strike="noStrike" dirty="0">
                          <a:solidFill>
                            <a:schemeClr val="tx1"/>
                          </a:solidFill>
                          <a:effectLst/>
                          <a:latin typeface="Calibri" panose="020F0502020204030204" pitchFamily="34" charset="0"/>
                        </a:rPr>
                        <a:t>49</a:t>
                      </a:r>
                    </a:p>
                  </a:txBody>
                  <a:tcPr marL="9525" marR="9525" marT="9525" marB="0" anchor="b"/>
                </a:tc>
                <a:tc>
                  <a:txBody>
                    <a:bodyPr/>
                    <a:lstStyle/>
                    <a:p>
                      <a:pPr algn="r" fontAlgn="b"/>
                      <a:r>
                        <a:rPr lang="en-US" sz="1400" b="1" i="0" u="none" strike="noStrike" dirty="0">
                          <a:solidFill>
                            <a:srgbClr val="000000"/>
                          </a:solidFill>
                          <a:effectLst/>
                          <a:latin typeface="+mn-lt"/>
                        </a:rPr>
                        <a:t>1,034,730</a:t>
                      </a:r>
                    </a:p>
                  </a:txBody>
                  <a:tcPr marL="6350" marR="6350" marT="6350" marB="0" anchor="b"/>
                </a:tc>
                <a:tc>
                  <a:txBody>
                    <a:bodyPr/>
                    <a:lstStyle/>
                    <a:p>
                      <a:pPr algn="r" fontAlgn="b"/>
                      <a:r>
                        <a:rPr lang="en-US" sz="1400" b="1" i="0" u="none" strike="noStrike" dirty="0">
                          <a:solidFill>
                            <a:srgbClr val="000000"/>
                          </a:solidFill>
                          <a:effectLst/>
                          <a:latin typeface="+mn-lt"/>
                        </a:rPr>
                        <a:t>30,423</a:t>
                      </a:r>
                    </a:p>
                  </a:txBody>
                  <a:tcPr marL="6350" marR="6350" marT="6350" marB="0" anchor="b"/>
                </a:tc>
                <a:tc>
                  <a:txBody>
                    <a:bodyPr/>
                    <a:lstStyle/>
                    <a:p>
                      <a:pPr algn="ctr" fontAlgn="b"/>
                      <a:r>
                        <a:rPr lang="en-US" sz="1400" b="1" i="0" u="none" strike="noStrike" dirty="0">
                          <a:solidFill>
                            <a:srgbClr val="000000"/>
                          </a:solidFill>
                          <a:effectLst/>
                          <a:latin typeface="+mn-lt"/>
                        </a:rPr>
                        <a:t>3.0%</a:t>
                      </a:r>
                    </a:p>
                  </a:txBody>
                  <a:tcPr marL="6350" marR="6350" marT="6350" marB="0" anchor="b"/>
                </a:tc>
                <a:tc>
                  <a:txBody>
                    <a:bodyPr/>
                    <a:lstStyle/>
                    <a:p>
                      <a:pPr algn="r" fontAlgn="b"/>
                      <a:r>
                        <a:rPr lang="en-US" sz="1400" b="1" i="0" u="none" strike="noStrike" dirty="0">
                          <a:solidFill>
                            <a:srgbClr val="000000"/>
                          </a:solidFill>
                          <a:effectLst/>
                          <a:latin typeface="+mn-lt"/>
                        </a:rPr>
                        <a:t>20.8%</a:t>
                      </a:r>
                    </a:p>
                  </a:txBody>
                  <a:tcPr marL="6350" marR="6350" marT="6350" marB="0" anchor="b"/>
                </a:tc>
                <a:tc>
                  <a:txBody>
                    <a:bodyPr/>
                    <a:lstStyle/>
                    <a:p>
                      <a:pPr algn="r" fontAlgn="b"/>
                      <a:r>
                        <a:rPr lang="en-US" sz="1400" b="1" i="0" u="none" strike="noStrike" dirty="0">
                          <a:solidFill>
                            <a:srgbClr val="000000"/>
                          </a:solidFill>
                          <a:effectLst/>
                          <a:latin typeface="+mn-lt"/>
                        </a:rPr>
                        <a:t>65.6%</a:t>
                      </a:r>
                    </a:p>
                  </a:txBody>
                  <a:tcPr marL="6350" marR="6350" marT="6350" marB="0" anchor="b"/>
                </a:tc>
                <a:tc>
                  <a:txBody>
                    <a:bodyPr/>
                    <a:lstStyle/>
                    <a:p>
                      <a:pPr algn="r" fontAlgn="b"/>
                      <a:r>
                        <a:rPr lang="en-US" sz="1400" b="1" i="0" u="none" strike="noStrike" dirty="0">
                          <a:solidFill>
                            <a:srgbClr val="000000"/>
                          </a:solidFill>
                          <a:effectLst/>
                          <a:latin typeface="+mn-lt"/>
                        </a:rPr>
                        <a:t>13.5%</a:t>
                      </a:r>
                    </a:p>
                  </a:txBody>
                  <a:tcPr marL="6350" marR="6350" marT="6350" marB="0" anchor="b"/>
                </a:tc>
                <a:extLst>
                  <a:ext uri="{0D108BD9-81ED-4DB2-BD59-A6C34878D82A}">
                    <a16:rowId xmlns:a16="http://schemas.microsoft.com/office/drawing/2014/main" val="3831486244"/>
                  </a:ext>
                </a:extLst>
              </a:tr>
            </a:tbl>
          </a:graphicData>
        </a:graphic>
      </p:graphicFrame>
      <p:sp>
        <p:nvSpPr>
          <p:cNvPr id="9" name="Rectangle 8">
            <a:extLst>
              <a:ext uri="{FF2B5EF4-FFF2-40B4-BE49-F238E27FC236}">
                <a16:creationId xmlns:a16="http://schemas.microsoft.com/office/drawing/2014/main" id="{33CDF97D-D3A2-44B0-9D14-CF3E19837EB6}"/>
              </a:ext>
            </a:extLst>
          </p:cNvPr>
          <p:cNvSpPr/>
          <p:nvPr/>
        </p:nvSpPr>
        <p:spPr>
          <a:xfrm>
            <a:off x="4561312" y="6473512"/>
            <a:ext cx="6248400" cy="261610"/>
          </a:xfrm>
          <a:prstGeom prst="rect">
            <a:avLst/>
          </a:prstGeom>
        </p:spPr>
        <p:txBody>
          <a:bodyPr wrap="square">
            <a:spAutoFit/>
          </a:bodyPr>
          <a:lstStyle/>
          <a:p>
            <a:r>
              <a:rPr lang="en-US" sz="1100" dirty="0">
                <a:latin typeface="Calibri" panose="020F0502020204030204" pitchFamily="34" charset="0"/>
                <a:ea typeface="Calibri" panose="020F0502020204030204" pitchFamily="34" charset="0"/>
                <a:cs typeface="Times New Roman" panose="02020603050405020304" pitchFamily="18" charset="0"/>
              </a:rPr>
              <a:t>*Among counties with populations of 10,000 or more in 2018</a:t>
            </a:r>
            <a:endParaRPr lang="en-US" sz="1100" dirty="0"/>
          </a:p>
        </p:txBody>
      </p:sp>
      <p:sp>
        <p:nvSpPr>
          <p:cNvPr id="10" name="Rectangle 9">
            <a:extLst>
              <a:ext uri="{FF2B5EF4-FFF2-40B4-BE49-F238E27FC236}">
                <a16:creationId xmlns:a16="http://schemas.microsoft.com/office/drawing/2014/main" id="{3C1931F9-521F-497B-B7DD-C59494AB84DF}"/>
              </a:ext>
            </a:extLst>
          </p:cNvPr>
          <p:cNvSpPr/>
          <p:nvPr/>
        </p:nvSpPr>
        <p:spPr>
          <a:xfrm>
            <a:off x="1095375" y="6473512"/>
            <a:ext cx="4572000" cy="257506"/>
          </a:xfrm>
          <a:prstGeom prst="rect">
            <a:avLst/>
          </a:prstGeom>
        </p:spPr>
        <p:txBody>
          <a:bodyPr>
            <a:spAutoFit/>
          </a:bodyPr>
          <a:lstStyle/>
          <a:p>
            <a:pPr>
              <a:lnSpc>
                <a:spcPct val="107000"/>
              </a:lnSpc>
            </a:pPr>
            <a:r>
              <a:rPr lang="en-US" sz="1000" dirty="0">
                <a:solidFill>
                  <a:schemeClr val="tx1">
                    <a:lumMod val="65000"/>
                    <a:lumOff val="35000"/>
                  </a:schemeClr>
                </a:solidFill>
              </a:rPr>
              <a:t>Source: US Census  Bureau, 2019 Population Estimates</a:t>
            </a:r>
            <a:endParaRPr lang="en-US" sz="10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2E5F8647-0ECD-413C-A8DD-F276486416DA}"/>
              </a:ext>
            </a:extLst>
          </p:cNvPr>
          <p:cNvSpPr/>
          <p:nvPr/>
        </p:nvSpPr>
        <p:spPr>
          <a:xfrm>
            <a:off x="8193506" y="2570356"/>
            <a:ext cx="1034128" cy="3348857"/>
          </a:xfrm>
          <a:prstGeom prst="rect">
            <a:avLst/>
          </a:prstGeom>
          <a:noFill/>
          <a:ln w="34925">
            <a:solidFill>
              <a:srgbClr val="BF5B09"/>
            </a:solidFill>
          </a:ln>
        </p:spPr>
        <p:txBody>
          <a:bodyPr wrap="square" rtlCol="0" anchor="ctr">
            <a:spAutoFit/>
          </a:bodyPr>
          <a:lstStyle/>
          <a:p>
            <a:pPr algn="ctr">
              <a:defRPr/>
            </a:pPr>
            <a:endParaRPr lang="en-US" dirty="0">
              <a:solidFill>
                <a:srgbClr val="1F497D"/>
              </a:solidFill>
              <a:latin typeface="Calibri" panose="020F0502020204030204"/>
            </a:endParaRPr>
          </a:p>
        </p:txBody>
      </p:sp>
    </p:spTree>
    <p:extLst>
      <p:ext uri="{BB962C8B-B14F-4D97-AF65-F5344CB8AC3E}">
        <p14:creationId xmlns:p14="http://schemas.microsoft.com/office/powerpoint/2010/main" val="18093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4294967295"/>
            <p:extLst>
              <p:ext uri="{D42A27DB-BD31-4B8C-83A1-F6EECF244321}">
                <p14:modId xmlns:p14="http://schemas.microsoft.com/office/powerpoint/2010/main" val="4015663879"/>
              </p:ext>
            </p:extLst>
          </p:nvPr>
        </p:nvGraphicFramePr>
        <p:xfrm>
          <a:off x="1689392" y="1463686"/>
          <a:ext cx="9896631" cy="4863045"/>
        </p:xfrm>
        <a:graphic>
          <a:graphicData uri="http://schemas.openxmlformats.org/drawingml/2006/table">
            <a:tbl>
              <a:tblPr firstRow="1" bandRow="1">
                <a:tableStyleId>{5C22544A-7EE6-4342-B048-85BDC9FD1C3A}</a:tableStyleId>
              </a:tblPr>
              <a:tblGrid>
                <a:gridCol w="659931">
                  <a:extLst>
                    <a:ext uri="{9D8B030D-6E8A-4147-A177-3AD203B41FA5}">
                      <a16:colId xmlns:a16="http://schemas.microsoft.com/office/drawing/2014/main" val="4259437566"/>
                    </a:ext>
                  </a:extLst>
                </a:gridCol>
                <a:gridCol w="3685717">
                  <a:extLst>
                    <a:ext uri="{9D8B030D-6E8A-4147-A177-3AD203B41FA5}">
                      <a16:colId xmlns:a16="http://schemas.microsoft.com/office/drawing/2014/main" val="720989842"/>
                    </a:ext>
                  </a:extLst>
                </a:gridCol>
                <a:gridCol w="1223010">
                  <a:extLst>
                    <a:ext uri="{9D8B030D-6E8A-4147-A177-3AD203B41FA5}">
                      <a16:colId xmlns:a16="http://schemas.microsoft.com/office/drawing/2014/main" val="983207012"/>
                    </a:ext>
                  </a:extLst>
                </a:gridCol>
                <a:gridCol w="1234440">
                  <a:extLst>
                    <a:ext uri="{9D8B030D-6E8A-4147-A177-3AD203B41FA5}">
                      <a16:colId xmlns:a16="http://schemas.microsoft.com/office/drawing/2014/main" val="1956377176"/>
                    </a:ext>
                  </a:extLst>
                </a:gridCol>
                <a:gridCol w="1120140">
                  <a:extLst>
                    <a:ext uri="{9D8B030D-6E8A-4147-A177-3AD203B41FA5}">
                      <a16:colId xmlns:a16="http://schemas.microsoft.com/office/drawing/2014/main" val="1101011030"/>
                    </a:ext>
                  </a:extLst>
                </a:gridCol>
                <a:gridCol w="1017813">
                  <a:extLst>
                    <a:ext uri="{9D8B030D-6E8A-4147-A177-3AD203B41FA5}">
                      <a16:colId xmlns:a16="http://schemas.microsoft.com/office/drawing/2014/main" val="1716892498"/>
                    </a:ext>
                  </a:extLst>
                </a:gridCol>
                <a:gridCol w="955580">
                  <a:extLst>
                    <a:ext uri="{9D8B030D-6E8A-4147-A177-3AD203B41FA5}">
                      <a16:colId xmlns:a16="http://schemas.microsoft.com/office/drawing/2014/main" val="2910936382"/>
                    </a:ext>
                  </a:extLst>
                </a:gridCol>
              </a:tblGrid>
              <a:tr h="396741">
                <a:tc>
                  <a:txBody>
                    <a:bodyPr/>
                    <a:lstStyle/>
                    <a:p>
                      <a:pPr algn="ctr" fontAlgn="base" latinLnBrk="0"/>
                      <a:r>
                        <a:rPr lang="en-US" sz="1400" b="1" dirty="0">
                          <a:solidFill>
                            <a:schemeClr val="bg1"/>
                          </a:solidFill>
                          <a:effectLst/>
                          <a:latin typeface="Roboto"/>
                        </a:rPr>
                        <a:t>Rank</a:t>
                      </a:r>
                      <a:endParaRPr lang="en-US" sz="1400" dirty="0">
                        <a:solidFill>
                          <a:schemeClr val="bg1"/>
                        </a:solidFill>
                        <a:effectLst/>
                        <a:latin typeface="Roboto"/>
                      </a:endParaRPr>
                    </a:p>
                  </a:txBody>
                  <a:tcPr marL="60960" marR="60960" marT="30480" marB="30480" anchor="b"/>
                </a:tc>
                <a:tc>
                  <a:txBody>
                    <a:bodyPr/>
                    <a:lstStyle/>
                    <a:p>
                      <a:pPr algn="ctr" fontAlgn="base" latinLnBrk="0"/>
                      <a:r>
                        <a:rPr lang="en-US" sz="1400" b="1">
                          <a:solidFill>
                            <a:schemeClr val="bg1"/>
                          </a:solidFill>
                          <a:effectLst/>
                          <a:latin typeface="Roboto"/>
                        </a:rPr>
                        <a:t>Name</a:t>
                      </a:r>
                      <a:endParaRPr lang="en-US" sz="1400">
                        <a:solidFill>
                          <a:schemeClr val="bg1"/>
                        </a:solidFill>
                        <a:effectLst/>
                        <a:latin typeface="Roboto"/>
                      </a:endParaRPr>
                    </a:p>
                  </a:txBody>
                  <a:tcPr marL="60960" marR="60960" marT="30480" marB="30480" anchor="b"/>
                </a:tc>
                <a:tc>
                  <a:txBody>
                    <a:bodyPr/>
                    <a:lstStyle/>
                    <a:p>
                      <a:pPr algn="ctr" fontAlgn="base" latinLnBrk="0"/>
                      <a:r>
                        <a:rPr lang="en-US" sz="1400" b="1" dirty="0">
                          <a:solidFill>
                            <a:schemeClr val="bg1"/>
                          </a:solidFill>
                          <a:effectLst/>
                          <a:latin typeface="Roboto"/>
                        </a:rPr>
                        <a:t>April 1, 2010</a:t>
                      </a:r>
                      <a:endParaRPr lang="en-US" sz="1400" dirty="0">
                        <a:solidFill>
                          <a:schemeClr val="bg1"/>
                        </a:solidFill>
                        <a:effectLst/>
                        <a:latin typeface="Roboto"/>
                      </a:endParaRPr>
                    </a:p>
                  </a:txBody>
                  <a:tcPr marL="60960" marR="60960" marT="30480" marB="30480" anchor="b"/>
                </a:tc>
                <a:tc>
                  <a:txBody>
                    <a:bodyPr/>
                    <a:lstStyle/>
                    <a:p>
                      <a:pPr algn="ctr" fontAlgn="base" latinLnBrk="0"/>
                      <a:r>
                        <a:rPr lang="en-US" sz="1400" b="1" dirty="0">
                          <a:solidFill>
                            <a:schemeClr val="bg1"/>
                          </a:solidFill>
                          <a:effectLst/>
                          <a:latin typeface="Roboto"/>
                        </a:rPr>
                        <a:t>July 1, 2018</a:t>
                      </a:r>
                      <a:endParaRPr lang="en-US" sz="1400" dirty="0">
                        <a:solidFill>
                          <a:schemeClr val="bg1"/>
                        </a:solidFill>
                        <a:effectLst/>
                        <a:latin typeface="Roboto"/>
                      </a:endParaRPr>
                    </a:p>
                  </a:txBody>
                  <a:tcPr marL="60960" marR="60960" marT="30480" marB="30480" anchor="b"/>
                </a:tc>
                <a:tc>
                  <a:txBody>
                    <a:bodyPr/>
                    <a:lstStyle/>
                    <a:p>
                      <a:pPr algn="ctr" fontAlgn="base" latinLnBrk="0"/>
                      <a:r>
                        <a:rPr lang="en-US" sz="1400" b="1" dirty="0">
                          <a:solidFill>
                            <a:schemeClr val="bg1"/>
                          </a:solidFill>
                          <a:effectLst/>
                          <a:latin typeface="Roboto"/>
                        </a:rPr>
                        <a:t>July 1, 2019</a:t>
                      </a:r>
                      <a:endParaRPr lang="en-US" sz="1400" dirty="0">
                        <a:solidFill>
                          <a:schemeClr val="bg1"/>
                        </a:solidFill>
                        <a:effectLst/>
                        <a:latin typeface="Roboto"/>
                      </a:endParaRPr>
                    </a:p>
                  </a:txBody>
                  <a:tcPr marL="60960" marR="60960" marT="30480" marB="30480" anchor="b"/>
                </a:tc>
                <a:tc>
                  <a:txBody>
                    <a:bodyPr/>
                    <a:lstStyle/>
                    <a:p>
                      <a:pPr algn="ctr" fontAlgn="base" latinLnBrk="0"/>
                      <a:r>
                        <a:rPr lang="en-US" sz="1400" dirty="0">
                          <a:solidFill>
                            <a:schemeClr val="bg1"/>
                          </a:solidFill>
                          <a:effectLst/>
                          <a:latin typeface="Roboto"/>
                        </a:rPr>
                        <a:t>Numeric</a:t>
                      </a:r>
                      <a:r>
                        <a:rPr lang="en-US" sz="1400" baseline="0" dirty="0">
                          <a:solidFill>
                            <a:schemeClr val="bg1"/>
                          </a:solidFill>
                          <a:effectLst/>
                          <a:latin typeface="Roboto"/>
                        </a:rPr>
                        <a:t> Change</a:t>
                      </a:r>
                      <a:endParaRPr lang="en-US" sz="1400" dirty="0">
                        <a:solidFill>
                          <a:schemeClr val="bg1"/>
                        </a:solidFill>
                        <a:effectLst/>
                        <a:latin typeface="Roboto"/>
                      </a:endParaRPr>
                    </a:p>
                  </a:txBody>
                  <a:tcPr marL="60960" marR="60960" marT="30480" marB="30480" anchor="b"/>
                </a:tc>
                <a:tc>
                  <a:txBody>
                    <a:bodyPr/>
                    <a:lstStyle/>
                    <a:p>
                      <a:pPr algn="ctr" fontAlgn="base" latinLnBrk="0"/>
                      <a:r>
                        <a:rPr lang="en-US" sz="1400" b="1" dirty="0">
                          <a:solidFill>
                            <a:schemeClr val="bg1"/>
                          </a:solidFill>
                          <a:effectLst/>
                          <a:latin typeface="Roboto"/>
                        </a:rPr>
                        <a:t>Percent Change</a:t>
                      </a:r>
                      <a:endParaRPr lang="en-US" sz="1400" dirty="0">
                        <a:solidFill>
                          <a:schemeClr val="bg1"/>
                        </a:solidFill>
                        <a:effectLst/>
                        <a:latin typeface="Roboto"/>
                      </a:endParaRPr>
                    </a:p>
                  </a:txBody>
                  <a:tcPr marL="60960" marR="60960" marT="30480" marB="30480" anchor="b"/>
                </a:tc>
                <a:extLst>
                  <a:ext uri="{0D108BD9-81ED-4DB2-BD59-A6C34878D82A}">
                    <a16:rowId xmlns:a16="http://schemas.microsoft.com/office/drawing/2014/main" val="1414758493"/>
                  </a:ext>
                </a:extLst>
              </a:tr>
              <a:tr h="291691">
                <a:tc>
                  <a:txBody>
                    <a:bodyPr/>
                    <a:lstStyle/>
                    <a:p>
                      <a:pPr algn="ctr" fontAlgn="base" latinLnBrk="0"/>
                      <a:r>
                        <a:rPr lang="en-US" sz="1400" b="1" dirty="0">
                          <a:solidFill>
                            <a:srgbClr val="000000"/>
                          </a:solidFill>
                          <a:effectLst/>
                          <a:latin typeface="Roboto"/>
                        </a:rPr>
                        <a:t>1</a:t>
                      </a:r>
                    </a:p>
                  </a:txBody>
                  <a:tcPr marL="60960" marR="60960" marT="30480" marB="30480" anchor="b"/>
                </a:tc>
                <a:tc>
                  <a:txBody>
                    <a:bodyPr/>
                    <a:lstStyle/>
                    <a:p>
                      <a:pPr algn="l" fontAlgn="b"/>
                      <a:r>
                        <a:rPr lang="en-US" sz="1400" b="1" i="0" u="none" strike="noStrike" dirty="0">
                          <a:solidFill>
                            <a:srgbClr val="000000"/>
                          </a:solidFill>
                          <a:effectLst/>
                          <a:latin typeface="Calibri" panose="020F0502020204030204" pitchFamily="34" charset="0"/>
                        </a:rPr>
                        <a:t>Dallas-Fort Worth-Arlington, TX</a:t>
                      </a:r>
                      <a:endParaRPr lang="en-US" sz="1400" b="1" i="0" u="none" strike="noStrike" dirty="0">
                        <a:solidFill>
                          <a:srgbClr val="FFFFFF"/>
                        </a:solidFill>
                        <a:effectLst/>
                        <a:latin typeface="Calibri" panose="020F0502020204030204" pitchFamily="34" charset="0"/>
                      </a:endParaRPr>
                    </a:p>
                  </a:txBody>
                  <a:tcPr marL="6350" marR="6350" marT="6350" marB="0" anchor="b"/>
                </a:tc>
                <a:tc>
                  <a:txBody>
                    <a:bodyPr/>
                    <a:lstStyle/>
                    <a:p>
                      <a:pPr algn="r" fontAlgn="b"/>
                      <a:r>
                        <a:rPr lang="en-US" sz="1400" b="1" i="0" u="none" strike="noStrike">
                          <a:solidFill>
                            <a:srgbClr val="000000"/>
                          </a:solidFill>
                          <a:effectLst/>
                          <a:latin typeface="Calibri" panose="020F0502020204030204" pitchFamily="34" charset="0"/>
                        </a:rPr>
                        <a:t>6,366,537</a:t>
                      </a:r>
                    </a:p>
                  </a:txBody>
                  <a:tcPr marL="6350" marR="6350" marT="6350" marB="0" anchor="b"/>
                </a:tc>
                <a:tc>
                  <a:txBody>
                    <a:bodyPr/>
                    <a:lstStyle/>
                    <a:p>
                      <a:pPr algn="r" fontAlgn="b"/>
                      <a:r>
                        <a:rPr lang="en-US" sz="1400" b="1" i="0" u="none" strike="noStrike">
                          <a:solidFill>
                            <a:srgbClr val="000000"/>
                          </a:solidFill>
                          <a:effectLst/>
                          <a:latin typeface="Calibri" panose="020F0502020204030204" pitchFamily="34" charset="0"/>
                        </a:rPr>
                        <a:t>7,455,756</a:t>
                      </a:r>
                    </a:p>
                  </a:txBody>
                  <a:tcPr marL="6350" marR="6350" marT="6350" marB="0" anchor="b"/>
                </a:tc>
                <a:tc>
                  <a:txBody>
                    <a:bodyPr/>
                    <a:lstStyle/>
                    <a:p>
                      <a:pPr algn="r" fontAlgn="b"/>
                      <a:r>
                        <a:rPr lang="en-US" sz="1400" b="1" i="0" u="none" strike="noStrike" dirty="0">
                          <a:solidFill>
                            <a:srgbClr val="000000"/>
                          </a:solidFill>
                          <a:effectLst/>
                          <a:latin typeface="Calibri" panose="020F0502020204030204" pitchFamily="34" charset="0"/>
                        </a:rPr>
                        <a:t>7,573,136</a:t>
                      </a:r>
                    </a:p>
                  </a:txBody>
                  <a:tcPr marL="6350" marR="6350" marT="6350" marB="0" anchor="b"/>
                </a:tc>
                <a:tc>
                  <a:txBody>
                    <a:bodyPr/>
                    <a:lstStyle/>
                    <a:p>
                      <a:pPr algn="r" fontAlgn="b"/>
                      <a:r>
                        <a:rPr lang="en-US" sz="1400" b="1" i="0" u="none" strike="noStrike" dirty="0">
                          <a:solidFill>
                            <a:srgbClr val="000000"/>
                          </a:solidFill>
                          <a:effectLst/>
                          <a:latin typeface="Calibri" panose="020F0502020204030204" pitchFamily="34" charset="0"/>
                        </a:rPr>
                        <a:t>1,206,599</a:t>
                      </a:r>
                    </a:p>
                  </a:txBody>
                  <a:tcPr marL="6350" marR="6350" marT="6350" marB="0" anchor="b"/>
                </a:tc>
                <a:tc>
                  <a:txBody>
                    <a:bodyPr/>
                    <a:lstStyle/>
                    <a:p>
                      <a:pPr algn="r" fontAlgn="b"/>
                      <a:r>
                        <a:rPr lang="en-US" sz="1400" b="1" i="0" u="none" strike="noStrike" dirty="0">
                          <a:solidFill>
                            <a:srgbClr val="000000"/>
                          </a:solidFill>
                          <a:effectLst/>
                          <a:latin typeface="Calibri" panose="020F0502020204030204" pitchFamily="34" charset="0"/>
                        </a:rPr>
                        <a:t>19.0</a:t>
                      </a:r>
                    </a:p>
                  </a:txBody>
                  <a:tcPr marL="6350" marR="6350" marT="6350" marB="0" anchor="b"/>
                </a:tc>
                <a:extLst>
                  <a:ext uri="{0D108BD9-81ED-4DB2-BD59-A6C34878D82A}">
                    <a16:rowId xmlns:a16="http://schemas.microsoft.com/office/drawing/2014/main" val="3163341859"/>
                  </a:ext>
                </a:extLst>
              </a:tr>
              <a:tr h="291691">
                <a:tc>
                  <a:txBody>
                    <a:bodyPr/>
                    <a:lstStyle/>
                    <a:p>
                      <a:pPr algn="ctr" fontAlgn="base" latinLnBrk="0"/>
                      <a:r>
                        <a:rPr lang="en-US" sz="1400" b="1" dirty="0">
                          <a:solidFill>
                            <a:srgbClr val="000000"/>
                          </a:solidFill>
                          <a:effectLst/>
                          <a:latin typeface="Roboto"/>
                        </a:rPr>
                        <a:t>2</a:t>
                      </a:r>
                    </a:p>
                  </a:txBody>
                  <a:tcPr marL="60960" marR="60960" marT="30480" marB="30480" anchor="b"/>
                </a:tc>
                <a:tc>
                  <a:txBody>
                    <a:bodyPr/>
                    <a:lstStyle/>
                    <a:p>
                      <a:pPr algn="l" fontAlgn="b"/>
                      <a:r>
                        <a:rPr lang="en-US" sz="1400" b="1" i="0" u="none" strike="noStrike" dirty="0">
                          <a:solidFill>
                            <a:srgbClr val="000000"/>
                          </a:solidFill>
                          <a:effectLst/>
                          <a:latin typeface="Calibri" panose="020F0502020204030204" pitchFamily="34" charset="0"/>
                        </a:rPr>
                        <a:t>Houston-The Woodlands-Sugar Land, TX</a:t>
                      </a:r>
                      <a:endParaRPr lang="en-US" sz="1400" b="1" i="0" u="none" strike="noStrike" dirty="0">
                        <a:solidFill>
                          <a:srgbClr val="FFFFFF"/>
                        </a:solidFill>
                        <a:effectLst/>
                        <a:latin typeface="Calibri" panose="020F0502020204030204" pitchFamily="34" charset="0"/>
                      </a:endParaRPr>
                    </a:p>
                  </a:txBody>
                  <a:tcPr marL="6350" marR="6350" marT="6350" marB="0" anchor="b"/>
                </a:tc>
                <a:tc>
                  <a:txBody>
                    <a:bodyPr/>
                    <a:lstStyle/>
                    <a:p>
                      <a:pPr algn="r" fontAlgn="b"/>
                      <a:r>
                        <a:rPr lang="en-US" sz="1400" b="1" i="0" u="none" strike="noStrike">
                          <a:solidFill>
                            <a:srgbClr val="000000"/>
                          </a:solidFill>
                          <a:effectLst/>
                          <a:latin typeface="Calibri" panose="020F0502020204030204" pitchFamily="34" charset="0"/>
                        </a:rPr>
                        <a:t>5,920,487</a:t>
                      </a:r>
                    </a:p>
                  </a:txBody>
                  <a:tcPr marL="6350" marR="6350" marT="6350" marB="0" anchor="b"/>
                </a:tc>
                <a:tc>
                  <a:txBody>
                    <a:bodyPr/>
                    <a:lstStyle/>
                    <a:p>
                      <a:pPr algn="r" fontAlgn="b"/>
                      <a:r>
                        <a:rPr lang="en-US" sz="1400" b="1" i="0" u="none" strike="noStrike" dirty="0">
                          <a:solidFill>
                            <a:srgbClr val="000000"/>
                          </a:solidFill>
                          <a:effectLst/>
                          <a:latin typeface="Calibri" panose="020F0502020204030204" pitchFamily="34" charset="0"/>
                        </a:rPr>
                        <a:t>4,849,209</a:t>
                      </a:r>
                    </a:p>
                  </a:txBody>
                  <a:tcPr marL="6350" marR="6350" marT="6350" marB="0" anchor="b"/>
                </a:tc>
                <a:tc>
                  <a:txBody>
                    <a:bodyPr/>
                    <a:lstStyle/>
                    <a:p>
                      <a:pPr algn="r" fontAlgn="b"/>
                      <a:r>
                        <a:rPr lang="en-US" sz="1400" b="1" i="0" u="none" strike="noStrike" dirty="0">
                          <a:solidFill>
                            <a:srgbClr val="000000"/>
                          </a:solidFill>
                          <a:effectLst/>
                          <a:latin typeface="Calibri" panose="020F0502020204030204" pitchFamily="34" charset="0"/>
                        </a:rPr>
                        <a:t>7,066,141</a:t>
                      </a:r>
                    </a:p>
                  </a:txBody>
                  <a:tcPr marL="6350" marR="6350" marT="6350" marB="0" anchor="b"/>
                </a:tc>
                <a:tc>
                  <a:txBody>
                    <a:bodyPr/>
                    <a:lstStyle/>
                    <a:p>
                      <a:pPr algn="r" fontAlgn="b"/>
                      <a:r>
                        <a:rPr lang="en-US" sz="1400" b="1" i="0" u="none" strike="noStrike" dirty="0">
                          <a:solidFill>
                            <a:srgbClr val="000000"/>
                          </a:solidFill>
                          <a:effectLst/>
                          <a:latin typeface="Calibri" panose="020F0502020204030204" pitchFamily="34" charset="0"/>
                        </a:rPr>
                        <a:t>1,145,654</a:t>
                      </a:r>
                    </a:p>
                  </a:txBody>
                  <a:tcPr marL="6350" marR="6350" marT="6350" marB="0" anchor="b"/>
                </a:tc>
                <a:tc>
                  <a:txBody>
                    <a:bodyPr/>
                    <a:lstStyle/>
                    <a:p>
                      <a:pPr algn="r" fontAlgn="b"/>
                      <a:r>
                        <a:rPr lang="en-US" sz="1400" b="1" i="0" u="none" strike="noStrike" dirty="0">
                          <a:solidFill>
                            <a:srgbClr val="000000"/>
                          </a:solidFill>
                          <a:effectLst/>
                          <a:latin typeface="Calibri" panose="020F0502020204030204" pitchFamily="34" charset="0"/>
                        </a:rPr>
                        <a:t>19.4</a:t>
                      </a:r>
                    </a:p>
                  </a:txBody>
                  <a:tcPr marL="6350" marR="6350" marT="6350" marB="0" anchor="b"/>
                </a:tc>
                <a:extLst>
                  <a:ext uri="{0D108BD9-81ED-4DB2-BD59-A6C34878D82A}">
                    <a16:rowId xmlns:a16="http://schemas.microsoft.com/office/drawing/2014/main" val="3838007786"/>
                  </a:ext>
                </a:extLst>
              </a:tr>
              <a:tr h="291691">
                <a:tc>
                  <a:txBody>
                    <a:bodyPr/>
                    <a:lstStyle/>
                    <a:p>
                      <a:pPr algn="ctr" fontAlgn="base" latinLnBrk="0"/>
                      <a:r>
                        <a:rPr lang="en-US" sz="1400" dirty="0">
                          <a:solidFill>
                            <a:srgbClr val="000000"/>
                          </a:solidFill>
                          <a:effectLst/>
                          <a:latin typeface="Roboto"/>
                        </a:rPr>
                        <a:t>3</a:t>
                      </a:r>
                    </a:p>
                  </a:txBody>
                  <a:tcPr marL="60960" marR="60960" marT="30480" marB="30480" anchor="b"/>
                </a:tc>
                <a:tc>
                  <a:txBody>
                    <a:bodyPr/>
                    <a:lstStyle/>
                    <a:p>
                      <a:pPr algn="l" fontAlgn="b"/>
                      <a:r>
                        <a:rPr lang="en-US" sz="1400" b="0" i="0" u="none" strike="noStrike" dirty="0">
                          <a:solidFill>
                            <a:srgbClr val="000000"/>
                          </a:solidFill>
                          <a:effectLst/>
                          <a:latin typeface="Calibri" panose="020F0502020204030204" pitchFamily="34" charset="0"/>
                        </a:rPr>
                        <a:t>Phoenix-Mesa-Chandler, AZ</a:t>
                      </a:r>
                      <a:endParaRPr lang="en-US" sz="1400" b="0" i="0" u="none" strike="noStrike" dirty="0">
                        <a:solidFill>
                          <a:srgbClr val="FFFFFF"/>
                        </a:solidFill>
                        <a:effectLst/>
                        <a:latin typeface="Calibri" panose="020F0502020204030204" pitchFamily="34" charset="0"/>
                      </a:endParaRPr>
                    </a:p>
                  </a:txBody>
                  <a:tcPr marL="6350" marR="6350" marT="6350" marB="0" anchor="b"/>
                </a:tc>
                <a:tc>
                  <a:txBody>
                    <a:bodyPr/>
                    <a:lstStyle/>
                    <a:p>
                      <a:pPr algn="r" fontAlgn="b"/>
                      <a:r>
                        <a:rPr lang="en-US" sz="1400" b="0" i="0" u="none" strike="noStrike">
                          <a:solidFill>
                            <a:srgbClr val="000000"/>
                          </a:solidFill>
                          <a:effectLst/>
                          <a:latin typeface="Calibri" panose="020F0502020204030204" pitchFamily="34" charset="0"/>
                        </a:rPr>
                        <a:t>4,193,129</a:t>
                      </a:r>
                    </a:p>
                  </a:txBody>
                  <a:tcPr marL="6350" marR="6350" marT="6350" marB="0" anchor="b"/>
                </a:tc>
                <a:tc>
                  <a:txBody>
                    <a:bodyPr/>
                    <a:lstStyle/>
                    <a:p>
                      <a:pPr algn="r" fontAlgn="b"/>
                      <a:r>
                        <a:rPr lang="en-US" sz="1400" b="0" i="0" u="none" strike="noStrike">
                          <a:solidFill>
                            <a:srgbClr val="000000"/>
                          </a:solidFill>
                          <a:effectLst/>
                          <a:latin typeface="Calibri" panose="020F0502020204030204" pitchFamily="34" charset="0"/>
                        </a:rPr>
                        <a:t>4,849,209</a:t>
                      </a:r>
                    </a:p>
                  </a:txBody>
                  <a:tcPr marL="6350" marR="6350" marT="6350" marB="0" anchor="b"/>
                </a:tc>
                <a:tc>
                  <a:txBody>
                    <a:bodyPr/>
                    <a:lstStyle/>
                    <a:p>
                      <a:pPr algn="r" fontAlgn="b"/>
                      <a:r>
                        <a:rPr lang="en-US" sz="1400" b="0" i="0" u="none" strike="noStrike">
                          <a:solidFill>
                            <a:srgbClr val="000000"/>
                          </a:solidFill>
                          <a:effectLst/>
                          <a:latin typeface="Calibri" panose="020F0502020204030204" pitchFamily="34" charset="0"/>
                        </a:rPr>
                        <a:t>4,948,203</a:t>
                      </a:r>
                    </a:p>
                  </a:txBody>
                  <a:tcPr marL="6350" marR="6350" marT="6350" marB="0" anchor="b"/>
                </a:tc>
                <a:tc>
                  <a:txBody>
                    <a:bodyPr/>
                    <a:lstStyle/>
                    <a:p>
                      <a:pPr algn="r" fontAlgn="b"/>
                      <a:r>
                        <a:rPr lang="en-US" sz="1400" b="0" i="0" u="none" strike="noStrike">
                          <a:solidFill>
                            <a:srgbClr val="000000"/>
                          </a:solidFill>
                          <a:effectLst/>
                          <a:latin typeface="Calibri" panose="020F0502020204030204" pitchFamily="34" charset="0"/>
                        </a:rPr>
                        <a:t>755,074</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18.0</a:t>
                      </a:r>
                    </a:p>
                  </a:txBody>
                  <a:tcPr marL="6350" marR="6350" marT="6350" marB="0" anchor="b"/>
                </a:tc>
                <a:extLst>
                  <a:ext uri="{0D108BD9-81ED-4DB2-BD59-A6C34878D82A}">
                    <a16:rowId xmlns:a16="http://schemas.microsoft.com/office/drawing/2014/main" val="2715988985"/>
                  </a:ext>
                </a:extLst>
              </a:tr>
              <a:tr h="291691">
                <a:tc>
                  <a:txBody>
                    <a:bodyPr/>
                    <a:lstStyle/>
                    <a:p>
                      <a:pPr algn="ctr" fontAlgn="base" latinLnBrk="0"/>
                      <a:r>
                        <a:rPr lang="en-US" sz="1400" dirty="0">
                          <a:solidFill>
                            <a:srgbClr val="000000"/>
                          </a:solidFill>
                          <a:effectLst/>
                          <a:latin typeface="Roboto"/>
                        </a:rPr>
                        <a:t>4</a:t>
                      </a:r>
                    </a:p>
                  </a:txBody>
                  <a:tcPr marL="60960" marR="60960" marT="30480" marB="30480" anchor="b"/>
                </a:tc>
                <a:tc>
                  <a:txBody>
                    <a:bodyPr/>
                    <a:lstStyle/>
                    <a:p>
                      <a:pPr algn="l" fontAlgn="b"/>
                      <a:r>
                        <a:rPr lang="en-US" sz="1400" b="0" i="0" u="none" strike="noStrike" dirty="0">
                          <a:solidFill>
                            <a:srgbClr val="000000"/>
                          </a:solidFill>
                          <a:effectLst/>
                          <a:latin typeface="Calibri" panose="020F0502020204030204" pitchFamily="34" charset="0"/>
                        </a:rPr>
                        <a:t>Atlanta-Sandy Springs-Alpharetta, GA </a:t>
                      </a:r>
                      <a:endParaRPr lang="en-US" sz="1400" b="0" i="0" u="none" strike="noStrike" dirty="0">
                        <a:solidFill>
                          <a:srgbClr val="FFFFFF"/>
                        </a:solidFill>
                        <a:effectLst/>
                        <a:latin typeface="Calibri" panose="020F0502020204030204" pitchFamily="34" charset="0"/>
                      </a:endParaRPr>
                    </a:p>
                  </a:txBody>
                  <a:tcPr marL="6350" marR="6350" marT="6350" marB="0" anchor="b"/>
                </a:tc>
                <a:tc>
                  <a:txBody>
                    <a:bodyPr/>
                    <a:lstStyle/>
                    <a:p>
                      <a:pPr algn="r" fontAlgn="b"/>
                      <a:r>
                        <a:rPr lang="en-US" sz="1400" b="0" i="0" u="none" strike="noStrike">
                          <a:solidFill>
                            <a:srgbClr val="000000"/>
                          </a:solidFill>
                          <a:effectLst/>
                          <a:latin typeface="Calibri" panose="020F0502020204030204" pitchFamily="34" charset="0"/>
                        </a:rPr>
                        <a:t>5,286,718</a:t>
                      </a:r>
                    </a:p>
                  </a:txBody>
                  <a:tcPr marL="6350" marR="6350" marT="6350" marB="0" anchor="b"/>
                </a:tc>
                <a:tc>
                  <a:txBody>
                    <a:bodyPr/>
                    <a:lstStyle/>
                    <a:p>
                      <a:pPr algn="r" fontAlgn="b"/>
                      <a:r>
                        <a:rPr lang="en-US" sz="1400" b="0" i="0" u="none" strike="noStrike">
                          <a:solidFill>
                            <a:srgbClr val="000000"/>
                          </a:solidFill>
                          <a:effectLst/>
                          <a:latin typeface="Calibri" panose="020F0502020204030204" pitchFamily="34" charset="0"/>
                        </a:rPr>
                        <a:t>6,976,147</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6,020,364</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733,646</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13.9</a:t>
                      </a:r>
                    </a:p>
                  </a:txBody>
                  <a:tcPr marL="6350" marR="6350" marT="6350" marB="0" anchor="b"/>
                </a:tc>
                <a:extLst>
                  <a:ext uri="{0D108BD9-81ED-4DB2-BD59-A6C34878D82A}">
                    <a16:rowId xmlns:a16="http://schemas.microsoft.com/office/drawing/2014/main" val="2269608905"/>
                  </a:ext>
                </a:extLst>
              </a:tr>
              <a:tr h="291691">
                <a:tc>
                  <a:txBody>
                    <a:bodyPr/>
                    <a:lstStyle/>
                    <a:p>
                      <a:pPr algn="ctr" fontAlgn="base" latinLnBrk="0"/>
                      <a:r>
                        <a:rPr lang="en-US" sz="1400" dirty="0">
                          <a:solidFill>
                            <a:srgbClr val="000000"/>
                          </a:solidFill>
                          <a:effectLst/>
                          <a:latin typeface="Roboto"/>
                        </a:rPr>
                        <a:t>5</a:t>
                      </a:r>
                    </a:p>
                  </a:txBody>
                  <a:tcPr marL="60960" marR="60960" marT="30480" marB="30480" anchor="b"/>
                </a:tc>
                <a:tc>
                  <a:txBody>
                    <a:bodyPr/>
                    <a:lstStyle/>
                    <a:p>
                      <a:pPr algn="l" fontAlgn="b"/>
                      <a:r>
                        <a:rPr lang="en-US" sz="1400" b="0" i="0" u="none" strike="noStrike" dirty="0">
                          <a:solidFill>
                            <a:srgbClr val="000000"/>
                          </a:solidFill>
                          <a:effectLst/>
                          <a:latin typeface="Calibri" panose="020F0502020204030204" pitchFamily="34" charset="0"/>
                        </a:rPr>
                        <a:t>Washington-Arlington-Alexandria, DC-VA-MD-WV </a:t>
                      </a:r>
                      <a:endParaRPr lang="en-US" sz="1400" b="0" i="0" u="none" strike="noStrike" dirty="0">
                        <a:solidFill>
                          <a:srgbClr val="FFFFFF"/>
                        </a:solidFill>
                        <a:effectLst/>
                        <a:latin typeface="Calibri" panose="020F0502020204030204" pitchFamily="34" charset="0"/>
                      </a:endParaRPr>
                    </a:p>
                  </a:txBody>
                  <a:tcPr marL="6350" marR="6350" marT="6350" marB="0" anchor="b"/>
                </a:tc>
                <a:tc>
                  <a:txBody>
                    <a:bodyPr/>
                    <a:lstStyle/>
                    <a:p>
                      <a:pPr algn="r" fontAlgn="b"/>
                      <a:r>
                        <a:rPr lang="en-US" sz="1400" b="0" i="0" u="none" strike="noStrike">
                          <a:solidFill>
                            <a:srgbClr val="000000"/>
                          </a:solidFill>
                          <a:effectLst/>
                          <a:latin typeface="Calibri" panose="020F0502020204030204" pitchFamily="34" charset="0"/>
                        </a:rPr>
                        <a:t>5,649,688</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5,945,303</a:t>
                      </a:r>
                    </a:p>
                  </a:txBody>
                  <a:tcPr marL="6350" marR="6350" marT="6350" marB="0" anchor="b"/>
                </a:tc>
                <a:tc>
                  <a:txBody>
                    <a:bodyPr/>
                    <a:lstStyle/>
                    <a:p>
                      <a:pPr algn="r" fontAlgn="b"/>
                      <a:r>
                        <a:rPr lang="en-US" sz="1400" b="0" i="0" u="none" strike="noStrike">
                          <a:solidFill>
                            <a:srgbClr val="000000"/>
                          </a:solidFill>
                          <a:effectLst/>
                          <a:latin typeface="Calibri" panose="020F0502020204030204" pitchFamily="34" charset="0"/>
                        </a:rPr>
                        <a:t>6,280,487</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630,799</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11.2</a:t>
                      </a:r>
                    </a:p>
                  </a:txBody>
                  <a:tcPr marL="6350" marR="6350" marT="6350" marB="0" anchor="b"/>
                </a:tc>
                <a:extLst>
                  <a:ext uri="{0D108BD9-81ED-4DB2-BD59-A6C34878D82A}">
                    <a16:rowId xmlns:a16="http://schemas.microsoft.com/office/drawing/2014/main" val="3198443434"/>
                  </a:ext>
                </a:extLst>
              </a:tr>
              <a:tr h="291691">
                <a:tc>
                  <a:txBody>
                    <a:bodyPr/>
                    <a:lstStyle/>
                    <a:p>
                      <a:pPr algn="ctr" fontAlgn="base" latinLnBrk="0"/>
                      <a:r>
                        <a:rPr lang="en-US" sz="1400" dirty="0">
                          <a:solidFill>
                            <a:srgbClr val="000000"/>
                          </a:solidFill>
                          <a:effectLst/>
                          <a:latin typeface="Roboto"/>
                        </a:rPr>
                        <a:t>6</a:t>
                      </a:r>
                    </a:p>
                  </a:txBody>
                  <a:tcPr marL="60960" marR="60960" marT="30480" marB="30480" anchor="b"/>
                </a:tc>
                <a:tc>
                  <a:txBody>
                    <a:bodyPr/>
                    <a:lstStyle/>
                    <a:p>
                      <a:pPr algn="l" fontAlgn="b"/>
                      <a:r>
                        <a:rPr lang="en-US" sz="1400" b="0" i="0" u="none" strike="noStrike" dirty="0">
                          <a:solidFill>
                            <a:srgbClr val="000000"/>
                          </a:solidFill>
                          <a:effectLst/>
                          <a:latin typeface="Calibri" panose="020F0502020204030204" pitchFamily="34" charset="0"/>
                        </a:rPr>
                        <a:t>Miami-Fort Lauderdale-Pompano Beach, FL </a:t>
                      </a:r>
                      <a:endParaRPr lang="en-US" sz="1400" b="0" i="0" u="none" strike="noStrike" dirty="0">
                        <a:solidFill>
                          <a:srgbClr val="FFFFFF"/>
                        </a:solidFill>
                        <a:effectLst/>
                        <a:latin typeface="Calibri" panose="020F0502020204030204" pitchFamily="34" charset="0"/>
                      </a:endParaRPr>
                    </a:p>
                  </a:txBody>
                  <a:tcPr marL="6350" marR="6350" marT="6350" marB="0" anchor="b"/>
                </a:tc>
                <a:tc>
                  <a:txBody>
                    <a:bodyPr/>
                    <a:lstStyle/>
                    <a:p>
                      <a:pPr algn="r" fontAlgn="b"/>
                      <a:r>
                        <a:rPr lang="en-US" sz="1400" b="0" i="0" u="none" strike="noStrike">
                          <a:solidFill>
                            <a:srgbClr val="000000"/>
                          </a:solidFill>
                          <a:effectLst/>
                          <a:latin typeface="Calibri" panose="020F0502020204030204" pitchFamily="34" charset="0"/>
                        </a:rPr>
                        <a:t>5,566,274</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6,143,837</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6,166,488</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600,214</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10.8</a:t>
                      </a:r>
                    </a:p>
                  </a:txBody>
                  <a:tcPr marL="6350" marR="6350" marT="6350" marB="0" anchor="b"/>
                </a:tc>
                <a:extLst>
                  <a:ext uri="{0D108BD9-81ED-4DB2-BD59-A6C34878D82A}">
                    <a16:rowId xmlns:a16="http://schemas.microsoft.com/office/drawing/2014/main" val="2758596255"/>
                  </a:ext>
                </a:extLst>
              </a:tr>
              <a:tr h="291691">
                <a:tc>
                  <a:txBody>
                    <a:bodyPr/>
                    <a:lstStyle/>
                    <a:p>
                      <a:pPr algn="ctr" fontAlgn="base" latinLnBrk="0"/>
                      <a:r>
                        <a:rPr lang="en-US" sz="1400" dirty="0">
                          <a:solidFill>
                            <a:srgbClr val="000000"/>
                          </a:solidFill>
                          <a:effectLst/>
                          <a:latin typeface="Roboto"/>
                        </a:rPr>
                        <a:t>7</a:t>
                      </a:r>
                    </a:p>
                  </a:txBody>
                  <a:tcPr marL="60960" marR="60960" marT="30480" marB="30480" anchor="b"/>
                </a:tc>
                <a:tc>
                  <a:txBody>
                    <a:bodyPr/>
                    <a:lstStyle/>
                    <a:p>
                      <a:pPr algn="l" fontAlgn="b"/>
                      <a:r>
                        <a:rPr lang="en-US" sz="1400" b="0" i="0" u="none" strike="noStrike" dirty="0">
                          <a:solidFill>
                            <a:srgbClr val="000000"/>
                          </a:solidFill>
                          <a:effectLst/>
                          <a:latin typeface="Calibri" panose="020F0502020204030204" pitchFamily="34" charset="0"/>
                        </a:rPr>
                        <a:t>Seattle-Tacoma-Bellevue, WA </a:t>
                      </a:r>
                      <a:endParaRPr lang="en-US" sz="1400" b="0" i="0" u="none" strike="noStrike" dirty="0">
                        <a:solidFill>
                          <a:srgbClr val="FFFFFF"/>
                        </a:solidFill>
                        <a:effectLst/>
                        <a:latin typeface="Calibri" panose="020F0502020204030204" pitchFamily="34" charset="0"/>
                      </a:endParaRPr>
                    </a:p>
                  </a:txBody>
                  <a:tcPr marL="6350" marR="6350" marT="6350" marB="0" anchor="b"/>
                </a:tc>
                <a:tc>
                  <a:txBody>
                    <a:bodyPr/>
                    <a:lstStyle/>
                    <a:p>
                      <a:pPr algn="r" fontAlgn="b"/>
                      <a:r>
                        <a:rPr lang="en-US" sz="1400" b="0" i="0" u="none" strike="noStrike">
                          <a:solidFill>
                            <a:srgbClr val="000000"/>
                          </a:solidFill>
                          <a:effectLst/>
                          <a:latin typeface="Calibri" panose="020F0502020204030204" pitchFamily="34" charset="0"/>
                        </a:rPr>
                        <a:t>3,439,808</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3,935,179</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3,979,845</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540,037</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15.7</a:t>
                      </a:r>
                    </a:p>
                  </a:txBody>
                  <a:tcPr marL="6350" marR="6350" marT="6350" marB="0" anchor="b"/>
                </a:tc>
                <a:extLst>
                  <a:ext uri="{0D108BD9-81ED-4DB2-BD59-A6C34878D82A}">
                    <a16:rowId xmlns:a16="http://schemas.microsoft.com/office/drawing/2014/main" val="3669025150"/>
                  </a:ext>
                </a:extLst>
              </a:tr>
              <a:tr h="291691">
                <a:tc>
                  <a:txBody>
                    <a:bodyPr/>
                    <a:lstStyle/>
                    <a:p>
                      <a:pPr algn="ctr" fontAlgn="base" latinLnBrk="0"/>
                      <a:r>
                        <a:rPr lang="en-US" sz="1400" b="1" dirty="0">
                          <a:solidFill>
                            <a:srgbClr val="000000"/>
                          </a:solidFill>
                          <a:effectLst/>
                          <a:latin typeface="Roboto"/>
                        </a:rPr>
                        <a:t>8</a:t>
                      </a:r>
                    </a:p>
                  </a:txBody>
                  <a:tcPr marL="60960" marR="60960" marT="30480" marB="30480" anchor="b"/>
                </a:tc>
                <a:tc>
                  <a:txBody>
                    <a:bodyPr/>
                    <a:lstStyle/>
                    <a:p>
                      <a:pPr algn="l" fontAlgn="b"/>
                      <a:r>
                        <a:rPr lang="en-US" sz="1400" b="1" i="0" u="none" strike="noStrike" dirty="0">
                          <a:solidFill>
                            <a:srgbClr val="000000"/>
                          </a:solidFill>
                          <a:effectLst/>
                          <a:latin typeface="Calibri" panose="020F0502020204030204" pitchFamily="34" charset="0"/>
                        </a:rPr>
                        <a:t>Austin-Round Rock-Georgetown, TX </a:t>
                      </a:r>
                      <a:endParaRPr lang="en-US" sz="1400" b="1" i="0" u="none" strike="noStrike" dirty="0">
                        <a:solidFill>
                          <a:srgbClr val="FFFFFF"/>
                        </a:solidFill>
                        <a:effectLst/>
                        <a:latin typeface="Calibri" panose="020F0502020204030204" pitchFamily="34" charset="0"/>
                      </a:endParaRPr>
                    </a:p>
                  </a:txBody>
                  <a:tcPr marL="6350" marR="6350" marT="6350" marB="0" anchor="b"/>
                </a:tc>
                <a:tc>
                  <a:txBody>
                    <a:bodyPr/>
                    <a:lstStyle/>
                    <a:p>
                      <a:pPr algn="r" fontAlgn="b"/>
                      <a:r>
                        <a:rPr lang="en-US" sz="1400" b="1" i="0" u="none" strike="noStrike">
                          <a:solidFill>
                            <a:srgbClr val="000000"/>
                          </a:solidFill>
                          <a:effectLst/>
                          <a:latin typeface="Calibri" panose="020F0502020204030204" pitchFamily="34" charset="0"/>
                        </a:rPr>
                        <a:t>1,716,323</a:t>
                      </a:r>
                    </a:p>
                  </a:txBody>
                  <a:tcPr marL="6350" marR="6350" marT="6350" marB="0" anchor="b"/>
                </a:tc>
                <a:tc>
                  <a:txBody>
                    <a:bodyPr/>
                    <a:lstStyle/>
                    <a:p>
                      <a:pPr algn="r" fontAlgn="b"/>
                      <a:r>
                        <a:rPr lang="en-US" sz="1400" b="1" i="0" u="none" strike="noStrike" dirty="0">
                          <a:solidFill>
                            <a:srgbClr val="000000"/>
                          </a:solidFill>
                          <a:effectLst/>
                          <a:latin typeface="Calibri" panose="020F0502020204030204" pitchFamily="34" charset="0"/>
                        </a:rPr>
                        <a:t>2,165,497</a:t>
                      </a:r>
                    </a:p>
                  </a:txBody>
                  <a:tcPr marL="6350" marR="6350" marT="6350" marB="0" anchor="b"/>
                </a:tc>
                <a:tc>
                  <a:txBody>
                    <a:bodyPr/>
                    <a:lstStyle/>
                    <a:p>
                      <a:pPr algn="r" fontAlgn="b"/>
                      <a:r>
                        <a:rPr lang="en-US" sz="1400" b="1" i="0" u="none" strike="noStrike">
                          <a:solidFill>
                            <a:srgbClr val="000000"/>
                          </a:solidFill>
                          <a:effectLst/>
                          <a:latin typeface="Calibri" panose="020F0502020204030204" pitchFamily="34" charset="0"/>
                        </a:rPr>
                        <a:t>2,227,083</a:t>
                      </a:r>
                    </a:p>
                  </a:txBody>
                  <a:tcPr marL="6350" marR="6350" marT="6350" marB="0" anchor="b"/>
                </a:tc>
                <a:tc>
                  <a:txBody>
                    <a:bodyPr/>
                    <a:lstStyle/>
                    <a:p>
                      <a:pPr algn="r" fontAlgn="b"/>
                      <a:r>
                        <a:rPr lang="en-US" sz="1400" b="1" i="0" u="none" strike="noStrike" dirty="0">
                          <a:solidFill>
                            <a:srgbClr val="000000"/>
                          </a:solidFill>
                          <a:effectLst/>
                          <a:latin typeface="Calibri" panose="020F0502020204030204" pitchFamily="34" charset="0"/>
                        </a:rPr>
                        <a:t>510,760</a:t>
                      </a:r>
                    </a:p>
                  </a:txBody>
                  <a:tcPr marL="6350" marR="6350" marT="6350" marB="0" anchor="b"/>
                </a:tc>
                <a:tc>
                  <a:txBody>
                    <a:bodyPr/>
                    <a:lstStyle/>
                    <a:p>
                      <a:pPr algn="r" fontAlgn="b"/>
                      <a:r>
                        <a:rPr lang="en-US" sz="1400" b="1" i="0" u="none" strike="noStrike" dirty="0">
                          <a:solidFill>
                            <a:srgbClr val="000000"/>
                          </a:solidFill>
                          <a:effectLst/>
                          <a:latin typeface="Calibri" panose="020F0502020204030204" pitchFamily="34" charset="0"/>
                        </a:rPr>
                        <a:t>29.8</a:t>
                      </a:r>
                    </a:p>
                  </a:txBody>
                  <a:tcPr marL="6350" marR="6350" marT="6350" marB="0" anchor="b"/>
                </a:tc>
                <a:extLst>
                  <a:ext uri="{0D108BD9-81ED-4DB2-BD59-A6C34878D82A}">
                    <a16:rowId xmlns:a16="http://schemas.microsoft.com/office/drawing/2014/main" val="3587055786"/>
                  </a:ext>
                </a:extLst>
              </a:tr>
              <a:tr h="291691">
                <a:tc>
                  <a:txBody>
                    <a:bodyPr/>
                    <a:lstStyle/>
                    <a:p>
                      <a:pPr algn="ctr" fontAlgn="base" latinLnBrk="0"/>
                      <a:r>
                        <a:rPr lang="en-US" sz="1400" b="0" dirty="0">
                          <a:solidFill>
                            <a:srgbClr val="000000"/>
                          </a:solidFill>
                          <a:effectLst/>
                          <a:latin typeface="Roboto"/>
                        </a:rPr>
                        <a:t>9</a:t>
                      </a:r>
                    </a:p>
                  </a:txBody>
                  <a:tcPr marL="60960" marR="60960" marT="30480" marB="30480" anchor="b"/>
                </a:tc>
                <a:tc>
                  <a:txBody>
                    <a:bodyPr/>
                    <a:lstStyle/>
                    <a:p>
                      <a:pPr algn="l" fontAlgn="b"/>
                      <a:r>
                        <a:rPr lang="en-US" sz="1400" b="0" i="0" u="none" strike="noStrike" dirty="0">
                          <a:solidFill>
                            <a:srgbClr val="000000"/>
                          </a:solidFill>
                          <a:effectLst/>
                          <a:latin typeface="Calibri" panose="020F0502020204030204" pitchFamily="34" charset="0"/>
                        </a:rPr>
                        <a:t>Orlando-Kissimmee-Sanford, FL </a:t>
                      </a:r>
                      <a:endParaRPr lang="en-US" sz="1400" b="0" i="0" u="none" strike="noStrike" dirty="0">
                        <a:solidFill>
                          <a:srgbClr val="FFFFFF"/>
                        </a:solidFill>
                        <a:effectLst/>
                        <a:latin typeface="Calibri" panose="020F0502020204030204" pitchFamily="34" charset="0"/>
                      </a:endParaRPr>
                    </a:p>
                  </a:txBody>
                  <a:tcPr marL="6350" marR="6350" marT="6350" marB="0" anchor="b"/>
                </a:tc>
                <a:tc>
                  <a:txBody>
                    <a:bodyPr/>
                    <a:lstStyle/>
                    <a:p>
                      <a:pPr algn="r" fontAlgn="b"/>
                      <a:r>
                        <a:rPr lang="en-US" sz="1400" b="0" i="0" u="none" strike="noStrike">
                          <a:solidFill>
                            <a:srgbClr val="000000"/>
                          </a:solidFill>
                          <a:effectLst/>
                          <a:latin typeface="Calibri" panose="020F0502020204030204" pitchFamily="34" charset="0"/>
                        </a:rPr>
                        <a:t>2,134,399</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2,574,838</a:t>
                      </a:r>
                    </a:p>
                  </a:txBody>
                  <a:tcPr marL="6350" marR="6350" marT="6350" marB="0" anchor="b"/>
                </a:tc>
                <a:tc>
                  <a:txBody>
                    <a:bodyPr/>
                    <a:lstStyle/>
                    <a:p>
                      <a:pPr algn="r" fontAlgn="b"/>
                      <a:r>
                        <a:rPr lang="en-US" sz="1400" b="0" i="0" u="none" strike="noStrike">
                          <a:solidFill>
                            <a:srgbClr val="000000"/>
                          </a:solidFill>
                          <a:effectLst/>
                          <a:latin typeface="Calibri" panose="020F0502020204030204" pitchFamily="34" charset="0"/>
                        </a:rPr>
                        <a:t>2,608,147</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473,748</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22.2</a:t>
                      </a:r>
                    </a:p>
                  </a:txBody>
                  <a:tcPr marL="6350" marR="6350" marT="6350" marB="0" anchor="b"/>
                </a:tc>
                <a:extLst>
                  <a:ext uri="{0D108BD9-81ED-4DB2-BD59-A6C34878D82A}">
                    <a16:rowId xmlns:a16="http://schemas.microsoft.com/office/drawing/2014/main" val="3382925926"/>
                  </a:ext>
                </a:extLst>
              </a:tr>
              <a:tr h="291691">
                <a:tc>
                  <a:txBody>
                    <a:bodyPr/>
                    <a:lstStyle/>
                    <a:p>
                      <a:pPr algn="ctr" fontAlgn="base" latinLnBrk="0"/>
                      <a:r>
                        <a:rPr lang="en-US" sz="1400" dirty="0">
                          <a:solidFill>
                            <a:srgbClr val="000000"/>
                          </a:solidFill>
                          <a:effectLst/>
                          <a:latin typeface="Roboto"/>
                        </a:rPr>
                        <a:t>10</a:t>
                      </a:r>
                    </a:p>
                  </a:txBody>
                  <a:tcPr marL="60960" marR="60960" marT="30480" marB="30480" anchor="b"/>
                </a:tc>
                <a:tc>
                  <a:txBody>
                    <a:bodyPr/>
                    <a:lstStyle/>
                    <a:p>
                      <a:pPr algn="l" fontAlgn="b"/>
                      <a:r>
                        <a:rPr lang="it-IT" sz="1400" b="0" i="0" u="none" strike="noStrike" dirty="0">
                          <a:solidFill>
                            <a:srgbClr val="000000"/>
                          </a:solidFill>
                          <a:effectLst/>
                          <a:latin typeface="Calibri" panose="020F0502020204030204" pitchFamily="34" charset="0"/>
                        </a:rPr>
                        <a:t>Riverside-San Bernardino-Ontario, CA </a:t>
                      </a:r>
                      <a:endParaRPr lang="it-IT" sz="1400" b="0" i="0" u="none" strike="noStrike" dirty="0">
                        <a:solidFill>
                          <a:srgbClr val="FFFFFF"/>
                        </a:solidFill>
                        <a:effectLst/>
                        <a:latin typeface="Calibri" panose="020F0502020204030204" pitchFamily="34" charset="0"/>
                      </a:endParaRPr>
                    </a:p>
                  </a:txBody>
                  <a:tcPr marL="6350" marR="6350" marT="6350" marB="0" anchor="b"/>
                </a:tc>
                <a:tc>
                  <a:txBody>
                    <a:bodyPr/>
                    <a:lstStyle/>
                    <a:p>
                      <a:pPr algn="r" fontAlgn="b"/>
                      <a:r>
                        <a:rPr lang="en-US" sz="1400" b="0" i="0" u="none" strike="noStrike">
                          <a:solidFill>
                            <a:srgbClr val="000000"/>
                          </a:solidFill>
                          <a:effectLst/>
                          <a:latin typeface="Calibri" panose="020F0502020204030204" pitchFamily="34" charset="0"/>
                        </a:rPr>
                        <a:t>4,224,948</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4,612,542</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4,650,631</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425,683</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10.1</a:t>
                      </a:r>
                    </a:p>
                  </a:txBody>
                  <a:tcPr marL="6350" marR="6350" marT="6350" marB="0" anchor="b"/>
                </a:tc>
                <a:extLst>
                  <a:ext uri="{0D108BD9-81ED-4DB2-BD59-A6C34878D82A}">
                    <a16:rowId xmlns:a16="http://schemas.microsoft.com/office/drawing/2014/main" val="3766273993"/>
                  </a:ext>
                </a:extLst>
              </a:tr>
              <a:tr h="291691">
                <a:tc>
                  <a:txBody>
                    <a:bodyPr/>
                    <a:lstStyle/>
                    <a:p>
                      <a:pPr algn="ctr" fontAlgn="base" latinLnBrk="0"/>
                      <a:r>
                        <a:rPr lang="en-US" sz="1400" dirty="0">
                          <a:solidFill>
                            <a:srgbClr val="000000"/>
                          </a:solidFill>
                          <a:effectLst/>
                          <a:latin typeface="Roboto"/>
                        </a:rPr>
                        <a:t>11</a:t>
                      </a:r>
                    </a:p>
                  </a:txBody>
                  <a:tcPr marL="60960" marR="60960" marT="30480" marB="30480" anchor="b"/>
                </a:tc>
                <a:tc>
                  <a:txBody>
                    <a:bodyPr/>
                    <a:lstStyle/>
                    <a:p>
                      <a:pPr algn="l" fontAlgn="b"/>
                      <a:r>
                        <a:rPr lang="en-US" sz="1400" b="0" i="0" u="none" strike="noStrike" dirty="0">
                          <a:solidFill>
                            <a:srgbClr val="000000"/>
                          </a:solidFill>
                          <a:effectLst/>
                          <a:latin typeface="Calibri" panose="020F0502020204030204" pitchFamily="34" charset="0"/>
                        </a:rPr>
                        <a:t>Denver-Aurora-Lakewood, CO </a:t>
                      </a:r>
                      <a:endParaRPr lang="en-US" sz="1400" b="0" i="0" u="none" strike="noStrike" dirty="0">
                        <a:solidFill>
                          <a:srgbClr val="FFFFFF"/>
                        </a:solidFill>
                        <a:effectLst/>
                        <a:latin typeface="Calibri" panose="020F0502020204030204" pitchFamily="34" charset="0"/>
                      </a:endParaRPr>
                    </a:p>
                  </a:txBody>
                  <a:tcPr marL="6350" marR="6350" marT="6350" marB="0" anchor="b"/>
                </a:tc>
                <a:tc>
                  <a:txBody>
                    <a:bodyPr/>
                    <a:lstStyle/>
                    <a:p>
                      <a:pPr algn="r" fontAlgn="b"/>
                      <a:r>
                        <a:rPr lang="en-US" sz="1400" b="0" i="0" u="none" strike="noStrike">
                          <a:solidFill>
                            <a:srgbClr val="000000"/>
                          </a:solidFill>
                          <a:effectLst/>
                          <a:latin typeface="Calibri" panose="020F0502020204030204" pitchFamily="34" charset="0"/>
                        </a:rPr>
                        <a:t>2,543,608</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2,931,665</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2,967,239</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423,631</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16.7</a:t>
                      </a:r>
                    </a:p>
                  </a:txBody>
                  <a:tcPr marL="6350" marR="6350" marT="6350" marB="0" anchor="b"/>
                </a:tc>
                <a:extLst>
                  <a:ext uri="{0D108BD9-81ED-4DB2-BD59-A6C34878D82A}">
                    <a16:rowId xmlns:a16="http://schemas.microsoft.com/office/drawing/2014/main" val="3160837458"/>
                  </a:ext>
                </a:extLst>
              </a:tr>
              <a:tr h="291691">
                <a:tc>
                  <a:txBody>
                    <a:bodyPr/>
                    <a:lstStyle/>
                    <a:p>
                      <a:pPr algn="ctr" fontAlgn="base" latinLnBrk="0"/>
                      <a:r>
                        <a:rPr lang="en-US" sz="1400" dirty="0">
                          <a:solidFill>
                            <a:srgbClr val="000000"/>
                          </a:solidFill>
                          <a:effectLst/>
                          <a:latin typeface="Roboto"/>
                        </a:rPr>
                        <a:t>12</a:t>
                      </a:r>
                    </a:p>
                  </a:txBody>
                  <a:tcPr marL="60960" marR="60960" marT="30480" marB="30480" anchor="b"/>
                </a:tc>
                <a:tc>
                  <a:txBody>
                    <a:bodyPr/>
                    <a:lstStyle/>
                    <a:p>
                      <a:pPr algn="l" fontAlgn="b"/>
                      <a:r>
                        <a:rPr lang="en-US" sz="1400" b="0" i="0" u="none" strike="noStrike" dirty="0">
                          <a:solidFill>
                            <a:srgbClr val="000000"/>
                          </a:solidFill>
                          <a:effectLst/>
                          <a:latin typeface="Calibri" panose="020F0502020204030204" pitchFamily="34" charset="0"/>
                        </a:rPr>
                        <a:t>Tampa-St Petersburg-Clearwater, FL</a:t>
                      </a:r>
                      <a:endParaRPr lang="en-US" sz="1400" b="0" i="0" u="none" strike="noStrike" dirty="0">
                        <a:solidFill>
                          <a:srgbClr val="FFFFFF"/>
                        </a:solidFill>
                        <a:effectLst/>
                        <a:latin typeface="Calibri" panose="020F0502020204030204" pitchFamily="34" charset="0"/>
                      </a:endParaRPr>
                    </a:p>
                  </a:txBody>
                  <a:tcPr marL="6350" marR="6350" marT="6350" marB="0" anchor="b"/>
                </a:tc>
                <a:tc>
                  <a:txBody>
                    <a:bodyPr/>
                    <a:lstStyle/>
                    <a:p>
                      <a:pPr algn="r" fontAlgn="b"/>
                      <a:r>
                        <a:rPr lang="en-US" sz="1400" b="0" i="0" u="none" strike="noStrike">
                          <a:solidFill>
                            <a:srgbClr val="000000"/>
                          </a:solidFill>
                          <a:effectLst/>
                          <a:latin typeface="Calibri" panose="020F0502020204030204" pitchFamily="34" charset="0"/>
                        </a:rPr>
                        <a:t>2,783,485</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3,154,649</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3,194,831</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411,346</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14.8</a:t>
                      </a:r>
                    </a:p>
                  </a:txBody>
                  <a:tcPr marL="6350" marR="6350" marT="6350" marB="0" anchor="b"/>
                </a:tc>
                <a:extLst>
                  <a:ext uri="{0D108BD9-81ED-4DB2-BD59-A6C34878D82A}">
                    <a16:rowId xmlns:a16="http://schemas.microsoft.com/office/drawing/2014/main" val="709184271"/>
                  </a:ext>
                </a:extLst>
              </a:tr>
              <a:tr h="291691">
                <a:tc>
                  <a:txBody>
                    <a:bodyPr/>
                    <a:lstStyle/>
                    <a:p>
                      <a:pPr algn="ctr" fontAlgn="base" latinLnBrk="0"/>
                      <a:r>
                        <a:rPr lang="en-US" sz="1400" b="1" dirty="0">
                          <a:solidFill>
                            <a:srgbClr val="000000"/>
                          </a:solidFill>
                          <a:effectLst/>
                          <a:latin typeface="Roboto"/>
                        </a:rPr>
                        <a:t>13</a:t>
                      </a:r>
                    </a:p>
                  </a:txBody>
                  <a:tcPr marL="60960" marR="60960" marT="30480" marB="30480" anchor="b"/>
                </a:tc>
                <a:tc>
                  <a:txBody>
                    <a:bodyPr/>
                    <a:lstStyle/>
                    <a:p>
                      <a:pPr algn="l" fontAlgn="b"/>
                      <a:r>
                        <a:rPr lang="en-US" sz="1400" b="1" i="0" u="none" strike="noStrike" dirty="0">
                          <a:solidFill>
                            <a:srgbClr val="000000"/>
                          </a:solidFill>
                          <a:effectLst/>
                          <a:latin typeface="Calibri" panose="020F0502020204030204" pitchFamily="34" charset="0"/>
                        </a:rPr>
                        <a:t>San Antonio-New Braunfels, TX </a:t>
                      </a:r>
                      <a:endParaRPr lang="en-US" sz="1400" b="1" i="0" u="none" strike="noStrike" dirty="0">
                        <a:solidFill>
                          <a:srgbClr val="FFFFFF"/>
                        </a:solidFill>
                        <a:effectLst/>
                        <a:latin typeface="Calibri" panose="020F0502020204030204" pitchFamily="34" charset="0"/>
                      </a:endParaRPr>
                    </a:p>
                  </a:txBody>
                  <a:tcPr marL="6350" marR="6350" marT="6350" marB="0" anchor="b"/>
                </a:tc>
                <a:tc>
                  <a:txBody>
                    <a:bodyPr/>
                    <a:lstStyle/>
                    <a:p>
                      <a:pPr algn="r" fontAlgn="b"/>
                      <a:r>
                        <a:rPr lang="en-US" sz="1400" b="1" i="0" u="none" strike="noStrike" dirty="0">
                          <a:solidFill>
                            <a:srgbClr val="000000"/>
                          </a:solidFill>
                          <a:effectLst/>
                          <a:latin typeface="Calibri" panose="020F0502020204030204" pitchFamily="34" charset="0"/>
                        </a:rPr>
                        <a:t>2,142,520</a:t>
                      </a:r>
                    </a:p>
                  </a:txBody>
                  <a:tcPr marL="6350" marR="6350" marT="6350" marB="0" anchor="b"/>
                </a:tc>
                <a:tc>
                  <a:txBody>
                    <a:bodyPr/>
                    <a:lstStyle/>
                    <a:p>
                      <a:pPr algn="r" fontAlgn="b"/>
                      <a:r>
                        <a:rPr lang="en-US" sz="1400" b="1" i="0" u="none" strike="noStrike" dirty="0">
                          <a:solidFill>
                            <a:srgbClr val="000000"/>
                          </a:solidFill>
                          <a:effectLst/>
                          <a:latin typeface="Calibri" panose="020F0502020204030204" pitchFamily="34" charset="0"/>
                        </a:rPr>
                        <a:t>2,512,379</a:t>
                      </a:r>
                    </a:p>
                  </a:txBody>
                  <a:tcPr marL="6350" marR="6350" marT="6350" marB="0" anchor="b"/>
                </a:tc>
                <a:tc>
                  <a:txBody>
                    <a:bodyPr/>
                    <a:lstStyle/>
                    <a:p>
                      <a:pPr algn="r" fontAlgn="b"/>
                      <a:r>
                        <a:rPr lang="en-US" sz="1400" b="1" i="0" u="none" strike="noStrike" dirty="0">
                          <a:solidFill>
                            <a:srgbClr val="000000"/>
                          </a:solidFill>
                          <a:effectLst/>
                          <a:latin typeface="Calibri" panose="020F0502020204030204" pitchFamily="34" charset="0"/>
                        </a:rPr>
                        <a:t>2,550,960</a:t>
                      </a:r>
                    </a:p>
                  </a:txBody>
                  <a:tcPr marL="6350" marR="6350" marT="6350" marB="0" anchor="b"/>
                </a:tc>
                <a:tc>
                  <a:txBody>
                    <a:bodyPr/>
                    <a:lstStyle/>
                    <a:p>
                      <a:pPr algn="r" fontAlgn="b"/>
                      <a:r>
                        <a:rPr lang="en-US" sz="1400" b="1" i="0" u="none" strike="noStrike" dirty="0">
                          <a:solidFill>
                            <a:srgbClr val="000000"/>
                          </a:solidFill>
                          <a:effectLst/>
                          <a:latin typeface="Calibri" panose="020F0502020204030204" pitchFamily="34" charset="0"/>
                        </a:rPr>
                        <a:t>408,440</a:t>
                      </a:r>
                    </a:p>
                  </a:txBody>
                  <a:tcPr marL="6350" marR="6350" marT="6350" marB="0" anchor="b"/>
                </a:tc>
                <a:tc>
                  <a:txBody>
                    <a:bodyPr/>
                    <a:lstStyle/>
                    <a:p>
                      <a:pPr algn="r" fontAlgn="b"/>
                      <a:r>
                        <a:rPr lang="en-US" sz="1400" b="1" i="0" u="none" strike="noStrike" dirty="0">
                          <a:solidFill>
                            <a:srgbClr val="000000"/>
                          </a:solidFill>
                          <a:effectLst/>
                          <a:latin typeface="Calibri" panose="020F0502020204030204" pitchFamily="34" charset="0"/>
                        </a:rPr>
                        <a:t>19.1</a:t>
                      </a:r>
                    </a:p>
                  </a:txBody>
                  <a:tcPr marL="6350" marR="6350" marT="6350" marB="0" anchor="b"/>
                </a:tc>
                <a:extLst>
                  <a:ext uri="{0D108BD9-81ED-4DB2-BD59-A6C34878D82A}">
                    <a16:rowId xmlns:a16="http://schemas.microsoft.com/office/drawing/2014/main" val="2121149627"/>
                  </a:ext>
                </a:extLst>
              </a:tr>
              <a:tr h="291691">
                <a:tc>
                  <a:txBody>
                    <a:bodyPr/>
                    <a:lstStyle/>
                    <a:p>
                      <a:pPr algn="ctr" fontAlgn="base" latinLnBrk="0"/>
                      <a:r>
                        <a:rPr lang="en-US" sz="1400" dirty="0">
                          <a:solidFill>
                            <a:srgbClr val="000000"/>
                          </a:solidFill>
                          <a:effectLst/>
                          <a:latin typeface="Roboto"/>
                        </a:rPr>
                        <a:t>14</a:t>
                      </a:r>
                    </a:p>
                  </a:txBody>
                  <a:tcPr marL="60960" marR="60960" marT="30480" marB="30480" anchor="b"/>
                </a:tc>
                <a:tc>
                  <a:txBody>
                    <a:bodyPr/>
                    <a:lstStyle/>
                    <a:p>
                      <a:pPr algn="l" fontAlgn="b"/>
                      <a:r>
                        <a:rPr lang="en-US" sz="1400" b="0" i="0" u="none" strike="noStrike" dirty="0">
                          <a:solidFill>
                            <a:srgbClr val="000000"/>
                          </a:solidFill>
                          <a:effectLst/>
                          <a:latin typeface="Calibri" panose="020F0502020204030204" pitchFamily="34" charset="0"/>
                        </a:rPr>
                        <a:t>San Francisco-Oakland-Berkeley, CA </a:t>
                      </a:r>
                      <a:endParaRPr lang="en-US" sz="1400" b="0" i="0" u="none" strike="noStrike" dirty="0">
                        <a:solidFill>
                          <a:srgbClr val="FFFFFF"/>
                        </a:solidFill>
                        <a:effectLst/>
                        <a:latin typeface="Calibri" panose="020F0502020204030204" pitchFamily="34" charset="0"/>
                      </a:endParaRP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4,335,593</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4,726,314</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4,731,803</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396,210</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9.1</a:t>
                      </a:r>
                    </a:p>
                  </a:txBody>
                  <a:tcPr marL="6350" marR="6350" marT="6350" marB="0" anchor="b"/>
                </a:tc>
                <a:extLst>
                  <a:ext uri="{0D108BD9-81ED-4DB2-BD59-A6C34878D82A}">
                    <a16:rowId xmlns:a16="http://schemas.microsoft.com/office/drawing/2014/main" val="4014707977"/>
                  </a:ext>
                </a:extLst>
              </a:tr>
              <a:tr h="291691">
                <a:tc>
                  <a:txBody>
                    <a:bodyPr/>
                    <a:lstStyle/>
                    <a:p>
                      <a:pPr algn="ctr" fontAlgn="base" latinLnBrk="0"/>
                      <a:r>
                        <a:rPr lang="en-US" sz="1400" dirty="0">
                          <a:solidFill>
                            <a:srgbClr val="000000"/>
                          </a:solidFill>
                          <a:effectLst/>
                          <a:latin typeface="Roboto"/>
                        </a:rPr>
                        <a:t>15</a:t>
                      </a:r>
                    </a:p>
                  </a:txBody>
                  <a:tcPr marL="60960" marR="60960" marT="30480" marB="30480" anchor="b"/>
                </a:tc>
                <a:tc>
                  <a:txBody>
                    <a:bodyPr/>
                    <a:lstStyle/>
                    <a:p>
                      <a:pPr algn="l" fontAlgn="b"/>
                      <a:r>
                        <a:rPr lang="en-US" sz="1400" b="0" i="0" u="none" strike="noStrike" dirty="0">
                          <a:solidFill>
                            <a:srgbClr val="000000"/>
                          </a:solidFill>
                          <a:effectLst/>
                          <a:latin typeface="Calibri" panose="020F0502020204030204" pitchFamily="34" charset="0"/>
                        </a:rPr>
                        <a:t>Charlotte-Concord-Gastonia, NC-SC </a:t>
                      </a:r>
                      <a:endParaRPr lang="en-US" sz="1400" b="0" i="0" u="none" strike="noStrike" dirty="0">
                        <a:solidFill>
                          <a:srgbClr val="FFFFFF"/>
                        </a:solidFill>
                        <a:effectLst/>
                        <a:latin typeface="Calibri" panose="020F0502020204030204" pitchFamily="34" charset="0"/>
                      </a:endParaRP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2,243,963</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2,592,950</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2,636,883</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392,920</a:t>
                      </a: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17.5</a:t>
                      </a:r>
                    </a:p>
                  </a:txBody>
                  <a:tcPr marL="6350" marR="6350" marT="6350" marB="0" anchor="b"/>
                </a:tc>
                <a:extLst>
                  <a:ext uri="{0D108BD9-81ED-4DB2-BD59-A6C34878D82A}">
                    <a16:rowId xmlns:a16="http://schemas.microsoft.com/office/drawing/2014/main" val="610811356"/>
                  </a:ext>
                </a:extLst>
              </a:tr>
            </a:tbl>
          </a:graphicData>
        </a:graphic>
      </p:graphicFrame>
      <p:sp>
        <p:nvSpPr>
          <p:cNvPr id="4" name="Slide Number Placeholder 3"/>
          <p:cNvSpPr>
            <a:spLocks noGrp="1"/>
          </p:cNvSpPr>
          <p:nvPr>
            <p:ph type="sldNum" sz="quarter" idx="4294967295"/>
          </p:nvPr>
        </p:nvSpPr>
        <p:spPr>
          <a:xfrm>
            <a:off x="11101388" y="6407150"/>
            <a:ext cx="1090612" cy="3143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1FA3B-F0C1-4F58-90BE-DCC7501F4B28}" type="slidenum">
              <a:rPr kumimoji="0" lang="en-US" sz="1200" b="0" i="0" u="none" strike="noStrike" kern="1200" cap="none" spc="0" normalizeH="0" baseline="0" noProof="0" smtClean="0">
                <a:ln>
                  <a:noFill/>
                </a:ln>
                <a:solidFill>
                  <a:srgbClr val="8FA5D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8FA5D1"/>
              </a:solidFill>
              <a:effectLst/>
              <a:uLnTx/>
              <a:uFillTx/>
              <a:latin typeface="Calibri" panose="020F0502020204030204"/>
              <a:ea typeface="+mn-ea"/>
              <a:cs typeface="+mn-cs"/>
            </a:endParaRPr>
          </a:p>
        </p:txBody>
      </p:sp>
      <p:sp>
        <p:nvSpPr>
          <p:cNvPr id="7" name="Rectangle 6"/>
          <p:cNvSpPr/>
          <p:nvPr/>
        </p:nvSpPr>
        <p:spPr>
          <a:xfrm>
            <a:off x="1600200" y="6523476"/>
            <a:ext cx="4572000" cy="264368"/>
          </a:xfrm>
          <a:prstGeom prst="rect">
            <a:avLst/>
          </a:prstGeom>
        </p:spPr>
        <p:txBody>
          <a:bodyPr>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Source: US Census  Bureau, 2019 Vintage Population Estimates</a:t>
            </a:r>
            <a:endParaRPr kumimoji="0" lang="en-US" sz="105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Content Placeholder 2"/>
          <p:cNvSpPr txBox="1">
            <a:spLocks/>
          </p:cNvSpPr>
          <p:nvPr/>
        </p:nvSpPr>
        <p:spPr>
          <a:xfrm>
            <a:off x="1689393" y="791884"/>
            <a:ext cx="9896630" cy="5482959"/>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i="0" u="none" strike="noStrike" kern="1200" cap="none" spc="0" normalizeH="0" baseline="0" noProof="0" dirty="0">
                <a:ln>
                  <a:noFill/>
                </a:ln>
                <a:solidFill>
                  <a:srgbClr val="205493"/>
                </a:solidFill>
                <a:effectLst/>
                <a:uLnTx/>
                <a:uFillTx/>
                <a:latin typeface="Century Gothic" panose="020B0502020202020204" pitchFamily="34" charset="0"/>
                <a:ea typeface="+mn-ea"/>
                <a:cs typeface="+mn-cs"/>
              </a:rPr>
              <a:t>Top 15 Metros in Numeric Growth, 2010-2019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10490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EE173D-305B-4AAC-8A4F-16E212FECFA8}"/>
              </a:ext>
            </a:extLst>
          </p:cNvPr>
          <p:cNvSpPr>
            <a:spLocks noGrp="1"/>
          </p:cNvSpPr>
          <p:nvPr>
            <p:ph type="sldNum" sz="quarter" idx="12"/>
          </p:nvPr>
        </p:nvSpPr>
        <p:spPr/>
        <p:txBody>
          <a:bodyPr/>
          <a:lstStyle/>
          <a:p>
            <a:fld id="{CFD7B3FC-F52A-4C3D-BF43-F2954D09CBBE}" type="slidenum">
              <a:rPr lang="en-US" smtClean="0"/>
              <a:t>14</a:t>
            </a:fld>
            <a:endParaRPr lang="en-US" dirty="0"/>
          </a:p>
        </p:txBody>
      </p:sp>
      <p:pic>
        <p:nvPicPr>
          <p:cNvPr id="3" name="Picture 2">
            <a:extLst>
              <a:ext uri="{FF2B5EF4-FFF2-40B4-BE49-F238E27FC236}">
                <a16:creationId xmlns:a16="http://schemas.microsoft.com/office/drawing/2014/main" id="{55286FFF-59D9-4C32-B0D9-6450CA397B2A}"/>
              </a:ext>
            </a:extLst>
          </p:cNvPr>
          <p:cNvPicPr>
            <a:picLocks noChangeAspect="1"/>
          </p:cNvPicPr>
          <p:nvPr/>
        </p:nvPicPr>
        <p:blipFill>
          <a:blip r:embed="rId2"/>
          <a:stretch>
            <a:fillRect/>
          </a:stretch>
        </p:blipFill>
        <p:spPr>
          <a:xfrm>
            <a:off x="7023846" y="1177788"/>
            <a:ext cx="3593953" cy="2385028"/>
          </a:xfrm>
          <a:prstGeom prst="rect">
            <a:avLst/>
          </a:prstGeom>
        </p:spPr>
      </p:pic>
      <p:pic>
        <p:nvPicPr>
          <p:cNvPr id="4" name="Picture 3">
            <a:extLst>
              <a:ext uri="{FF2B5EF4-FFF2-40B4-BE49-F238E27FC236}">
                <a16:creationId xmlns:a16="http://schemas.microsoft.com/office/drawing/2014/main" id="{EC3FF7D9-3E36-4A01-80B0-92FA0AE6E9DE}"/>
              </a:ext>
            </a:extLst>
          </p:cNvPr>
          <p:cNvPicPr>
            <a:picLocks noChangeAspect="1"/>
          </p:cNvPicPr>
          <p:nvPr/>
        </p:nvPicPr>
        <p:blipFill>
          <a:blip r:embed="rId3"/>
          <a:stretch>
            <a:fillRect/>
          </a:stretch>
        </p:blipFill>
        <p:spPr>
          <a:xfrm>
            <a:off x="7023846" y="4134341"/>
            <a:ext cx="3617887" cy="2404571"/>
          </a:xfrm>
          <a:prstGeom prst="rect">
            <a:avLst/>
          </a:prstGeom>
        </p:spPr>
      </p:pic>
      <p:pic>
        <p:nvPicPr>
          <p:cNvPr id="5" name="Picture 4">
            <a:extLst>
              <a:ext uri="{FF2B5EF4-FFF2-40B4-BE49-F238E27FC236}">
                <a16:creationId xmlns:a16="http://schemas.microsoft.com/office/drawing/2014/main" id="{C1C9BFB6-0942-4129-9AB9-4FF746F10EFC}"/>
              </a:ext>
            </a:extLst>
          </p:cNvPr>
          <p:cNvPicPr>
            <a:picLocks noChangeAspect="1"/>
          </p:cNvPicPr>
          <p:nvPr/>
        </p:nvPicPr>
        <p:blipFill>
          <a:blip r:embed="rId4"/>
          <a:stretch>
            <a:fillRect/>
          </a:stretch>
        </p:blipFill>
        <p:spPr>
          <a:xfrm>
            <a:off x="1793929" y="4134340"/>
            <a:ext cx="3572740" cy="2404572"/>
          </a:xfrm>
          <a:prstGeom prst="rect">
            <a:avLst/>
          </a:prstGeom>
        </p:spPr>
      </p:pic>
      <p:pic>
        <p:nvPicPr>
          <p:cNvPr id="6" name="Picture 5">
            <a:extLst>
              <a:ext uri="{FF2B5EF4-FFF2-40B4-BE49-F238E27FC236}">
                <a16:creationId xmlns:a16="http://schemas.microsoft.com/office/drawing/2014/main" id="{C1BBD94A-309C-4033-9F0C-75B2ADD95908}"/>
              </a:ext>
            </a:extLst>
          </p:cNvPr>
          <p:cNvPicPr>
            <a:picLocks noChangeAspect="1"/>
          </p:cNvPicPr>
          <p:nvPr/>
        </p:nvPicPr>
        <p:blipFill>
          <a:blip r:embed="rId5"/>
          <a:stretch>
            <a:fillRect/>
          </a:stretch>
        </p:blipFill>
        <p:spPr>
          <a:xfrm>
            <a:off x="1793929" y="1176454"/>
            <a:ext cx="3572740" cy="2386362"/>
          </a:xfrm>
          <a:prstGeom prst="rect">
            <a:avLst/>
          </a:prstGeom>
        </p:spPr>
      </p:pic>
      <p:sp>
        <p:nvSpPr>
          <p:cNvPr id="7" name="TextBox 6">
            <a:extLst>
              <a:ext uri="{FF2B5EF4-FFF2-40B4-BE49-F238E27FC236}">
                <a16:creationId xmlns:a16="http://schemas.microsoft.com/office/drawing/2014/main" id="{1347ECFA-BF12-4B81-931F-88AFCBEE6F1D}"/>
              </a:ext>
            </a:extLst>
          </p:cNvPr>
          <p:cNvSpPr txBox="1"/>
          <p:nvPr/>
        </p:nvSpPr>
        <p:spPr>
          <a:xfrm>
            <a:off x="2716280" y="807122"/>
            <a:ext cx="1728037" cy="369332"/>
          </a:xfrm>
          <a:prstGeom prst="rect">
            <a:avLst/>
          </a:prstGeom>
          <a:noFill/>
        </p:spPr>
        <p:txBody>
          <a:bodyPr wrap="none" rtlCol="0">
            <a:spAutoFit/>
          </a:bodyPr>
          <a:lstStyle/>
          <a:p>
            <a:r>
              <a:rPr lang="en-US" dirty="0">
                <a:solidFill>
                  <a:schemeClr val="accent1">
                    <a:lumMod val="50000"/>
                  </a:schemeClr>
                </a:solidFill>
              </a:rPr>
              <a:t>1969 and before</a:t>
            </a:r>
          </a:p>
        </p:txBody>
      </p:sp>
      <p:sp>
        <p:nvSpPr>
          <p:cNvPr id="8" name="TextBox 7">
            <a:extLst>
              <a:ext uri="{FF2B5EF4-FFF2-40B4-BE49-F238E27FC236}">
                <a16:creationId xmlns:a16="http://schemas.microsoft.com/office/drawing/2014/main" id="{C141B13E-93D0-435D-9441-C684E7BC9957}"/>
              </a:ext>
            </a:extLst>
          </p:cNvPr>
          <p:cNvSpPr txBox="1"/>
          <p:nvPr/>
        </p:nvSpPr>
        <p:spPr>
          <a:xfrm>
            <a:off x="2984622" y="3747482"/>
            <a:ext cx="1191352" cy="369332"/>
          </a:xfrm>
          <a:prstGeom prst="rect">
            <a:avLst/>
          </a:prstGeom>
          <a:noFill/>
        </p:spPr>
        <p:txBody>
          <a:bodyPr wrap="none" rtlCol="0">
            <a:spAutoFit/>
          </a:bodyPr>
          <a:lstStyle/>
          <a:p>
            <a:r>
              <a:rPr lang="en-US" dirty="0">
                <a:solidFill>
                  <a:schemeClr val="accent1">
                    <a:lumMod val="50000"/>
                  </a:schemeClr>
                </a:solidFill>
              </a:rPr>
              <a:t>1970-1989</a:t>
            </a:r>
          </a:p>
        </p:txBody>
      </p:sp>
      <p:sp>
        <p:nvSpPr>
          <p:cNvPr id="9" name="TextBox 8">
            <a:extLst>
              <a:ext uri="{FF2B5EF4-FFF2-40B4-BE49-F238E27FC236}">
                <a16:creationId xmlns:a16="http://schemas.microsoft.com/office/drawing/2014/main" id="{234B62C2-70EE-4BD2-B358-B50CE081B384}"/>
              </a:ext>
            </a:extLst>
          </p:cNvPr>
          <p:cNvSpPr txBox="1"/>
          <p:nvPr/>
        </p:nvSpPr>
        <p:spPr>
          <a:xfrm>
            <a:off x="8225146" y="807122"/>
            <a:ext cx="1191352" cy="369332"/>
          </a:xfrm>
          <a:prstGeom prst="rect">
            <a:avLst/>
          </a:prstGeom>
          <a:noFill/>
        </p:spPr>
        <p:txBody>
          <a:bodyPr wrap="none" rtlCol="0">
            <a:spAutoFit/>
          </a:bodyPr>
          <a:lstStyle/>
          <a:p>
            <a:r>
              <a:rPr lang="en-US" dirty="0">
                <a:solidFill>
                  <a:schemeClr val="accent1">
                    <a:lumMod val="50000"/>
                  </a:schemeClr>
                </a:solidFill>
              </a:rPr>
              <a:t>1990-2009</a:t>
            </a:r>
          </a:p>
        </p:txBody>
      </p:sp>
      <p:sp>
        <p:nvSpPr>
          <p:cNvPr id="10" name="TextBox 9">
            <a:extLst>
              <a:ext uri="{FF2B5EF4-FFF2-40B4-BE49-F238E27FC236}">
                <a16:creationId xmlns:a16="http://schemas.microsoft.com/office/drawing/2014/main" id="{CAD7F6C6-22E6-42D9-BD62-47512F323616}"/>
              </a:ext>
            </a:extLst>
          </p:cNvPr>
          <p:cNvSpPr txBox="1"/>
          <p:nvPr/>
        </p:nvSpPr>
        <p:spPr>
          <a:xfrm>
            <a:off x="8225146" y="3747482"/>
            <a:ext cx="1191352" cy="369332"/>
          </a:xfrm>
          <a:prstGeom prst="rect">
            <a:avLst/>
          </a:prstGeom>
          <a:noFill/>
        </p:spPr>
        <p:txBody>
          <a:bodyPr wrap="none" rtlCol="0">
            <a:spAutoFit/>
          </a:bodyPr>
          <a:lstStyle/>
          <a:p>
            <a:r>
              <a:rPr lang="en-US" dirty="0">
                <a:solidFill>
                  <a:schemeClr val="accent1">
                    <a:lumMod val="50000"/>
                  </a:schemeClr>
                </a:solidFill>
              </a:rPr>
              <a:t>2010-2019</a:t>
            </a:r>
          </a:p>
        </p:txBody>
      </p:sp>
      <p:sp>
        <p:nvSpPr>
          <p:cNvPr id="11" name="TextBox 10">
            <a:extLst>
              <a:ext uri="{FF2B5EF4-FFF2-40B4-BE49-F238E27FC236}">
                <a16:creationId xmlns:a16="http://schemas.microsoft.com/office/drawing/2014/main" id="{7839D91A-A2B8-497B-BDF0-65D450E047F0}"/>
              </a:ext>
            </a:extLst>
          </p:cNvPr>
          <p:cNvSpPr txBox="1"/>
          <p:nvPr/>
        </p:nvSpPr>
        <p:spPr>
          <a:xfrm>
            <a:off x="117088" y="6590670"/>
            <a:ext cx="5020926" cy="261610"/>
          </a:xfrm>
          <a:prstGeom prst="rect">
            <a:avLst/>
          </a:prstGeom>
          <a:noFill/>
        </p:spPr>
        <p:txBody>
          <a:bodyPr wrap="none" rtlCol="0">
            <a:spAutoFit/>
          </a:bodyPr>
          <a:lstStyle/>
          <a:p>
            <a:r>
              <a:rPr lang="en-US" sz="1100" dirty="0">
                <a:solidFill>
                  <a:schemeClr val="accent1">
                    <a:lumMod val="50000"/>
                  </a:schemeClr>
                </a:solidFill>
              </a:rPr>
              <a:t>Source: U.S. Census Bureau, American Community Survey, 5-Year Sample 2014-2019</a:t>
            </a:r>
          </a:p>
        </p:txBody>
      </p:sp>
      <p:sp>
        <p:nvSpPr>
          <p:cNvPr id="12" name="TextBox 11">
            <a:extLst>
              <a:ext uri="{FF2B5EF4-FFF2-40B4-BE49-F238E27FC236}">
                <a16:creationId xmlns:a16="http://schemas.microsoft.com/office/drawing/2014/main" id="{74C03248-4E01-482D-8D2A-E9C55CC5F094}"/>
              </a:ext>
            </a:extLst>
          </p:cNvPr>
          <p:cNvSpPr txBox="1"/>
          <p:nvPr/>
        </p:nvSpPr>
        <p:spPr>
          <a:xfrm>
            <a:off x="2090853" y="342079"/>
            <a:ext cx="8946680" cy="369332"/>
          </a:xfrm>
          <a:prstGeom prst="rect">
            <a:avLst/>
          </a:prstGeom>
          <a:noFill/>
        </p:spPr>
        <p:txBody>
          <a:bodyPr wrap="none" rtlCol="0">
            <a:spAutoFit/>
          </a:bodyPr>
          <a:lstStyle/>
          <a:p>
            <a:r>
              <a:rPr lang="en-US" dirty="0">
                <a:solidFill>
                  <a:schemeClr val="accent1">
                    <a:lumMod val="50000"/>
                  </a:schemeClr>
                </a:solidFill>
                <a:latin typeface="Century Gothic" panose="020B0502020202020204" pitchFamily="34" charset="0"/>
              </a:rPr>
              <a:t>Percent of Housing Stock Built in Select Periods, Census Tracts, Texas, 2014-2019</a:t>
            </a:r>
          </a:p>
        </p:txBody>
      </p:sp>
      <p:pic>
        <p:nvPicPr>
          <p:cNvPr id="13" name="Picture 12">
            <a:extLst>
              <a:ext uri="{FF2B5EF4-FFF2-40B4-BE49-F238E27FC236}">
                <a16:creationId xmlns:a16="http://schemas.microsoft.com/office/drawing/2014/main" id="{F710B9EE-9026-48EB-8783-FFD6AE65E0C5}"/>
              </a:ext>
            </a:extLst>
          </p:cNvPr>
          <p:cNvPicPr>
            <a:picLocks noChangeAspect="1"/>
          </p:cNvPicPr>
          <p:nvPr/>
        </p:nvPicPr>
        <p:blipFill rotWithShape="1">
          <a:blip r:embed="rId6"/>
          <a:srcRect t="3847"/>
          <a:stretch/>
        </p:blipFill>
        <p:spPr>
          <a:xfrm>
            <a:off x="5652236" y="3010829"/>
            <a:ext cx="1143671" cy="1377756"/>
          </a:xfrm>
          <a:prstGeom prst="rect">
            <a:avLst/>
          </a:prstGeom>
        </p:spPr>
      </p:pic>
    </p:spTree>
    <p:extLst>
      <p:ext uri="{BB962C8B-B14F-4D97-AF65-F5344CB8AC3E}">
        <p14:creationId xmlns:p14="http://schemas.microsoft.com/office/powerpoint/2010/main" val="1860645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D7B3FC-F52A-4C3D-BF43-F2954D09CBBE}" type="slidenum">
              <a:rPr lang="en-US" smtClean="0"/>
              <a:t>15</a:t>
            </a:fld>
            <a:endParaRPr lang="en-US" dirty="0"/>
          </a:p>
        </p:txBody>
      </p:sp>
      <p:graphicFrame>
        <p:nvGraphicFramePr>
          <p:cNvPr id="3" name="Chart 2"/>
          <p:cNvGraphicFramePr>
            <a:graphicFrameLocks noGrp="1"/>
          </p:cNvGraphicFramePr>
          <p:nvPr>
            <p:extLst>
              <p:ext uri="{D42A27DB-BD31-4B8C-83A1-F6EECF244321}">
                <p14:modId xmlns:p14="http://schemas.microsoft.com/office/powerpoint/2010/main" val="899164468"/>
              </p:ext>
            </p:extLst>
          </p:nvPr>
        </p:nvGraphicFramePr>
        <p:xfrm>
          <a:off x="0" y="1229777"/>
          <a:ext cx="3971263" cy="32298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a:graphicFrameLocks/>
          </p:cNvGraphicFramePr>
          <p:nvPr>
            <p:extLst>
              <p:ext uri="{D42A27DB-BD31-4B8C-83A1-F6EECF244321}">
                <p14:modId xmlns:p14="http://schemas.microsoft.com/office/powerpoint/2010/main" val="1908674943"/>
              </p:ext>
            </p:extLst>
          </p:nvPr>
        </p:nvGraphicFramePr>
        <p:xfrm>
          <a:off x="5135419" y="1625600"/>
          <a:ext cx="6724072" cy="37859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1040706585"/>
              </p:ext>
            </p:extLst>
          </p:nvPr>
        </p:nvGraphicFramePr>
        <p:xfrm>
          <a:off x="1598276" y="3632933"/>
          <a:ext cx="4581237" cy="283961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6637708" y="5577784"/>
            <a:ext cx="4315284" cy="338554"/>
          </a:xfrm>
          <a:prstGeom prst="rect">
            <a:avLst/>
          </a:prstGeom>
          <a:noFill/>
        </p:spPr>
        <p:txBody>
          <a:bodyPr wrap="none" rtlCol="0">
            <a:spAutoFit/>
          </a:bodyPr>
          <a:lstStyle/>
          <a:p>
            <a:r>
              <a:rPr lang="en-US" sz="1600" b="1" dirty="0">
                <a:solidFill>
                  <a:prstClr val="black"/>
                </a:solidFill>
                <a:latin typeface="Calibri" panose="020F0502020204030204"/>
              </a:rPr>
              <a:t>86.4% of growth has been from minority groups</a:t>
            </a:r>
          </a:p>
        </p:txBody>
      </p:sp>
      <p:sp>
        <p:nvSpPr>
          <p:cNvPr id="7" name="Content Placeholder 2"/>
          <p:cNvSpPr txBox="1">
            <a:spLocks/>
          </p:cNvSpPr>
          <p:nvPr/>
        </p:nvSpPr>
        <p:spPr>
          <a:xfrm>
            <a:off x="2012795" y="360948"/>
            <a:ext cx="9746772" cy="428818"/>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dirty="0">
                <a:solidFill>
                  <a:srgbClr val="205493"/>
                </a:solidFill>
                <a:latin typeface="Century Gothic" panose="020B0502020202020204" pitchFamily="34" charset="0"/>
              </a:rPr>
              <a:t>Race/Ethnic Composition, Texas, 2010-2019</a:t>
            </a:r>
            <a:r>
              <a:rPr lang="en-US" sz="2400" noProof="0" dirty="0">
                <a:solidFill>
                  <a:srgbClr val="205493"/>
                </a:solidFill>
                <a:latin typeface="Century Gothic" panose="020B0502020202020204" pitchFamily="34" charset="0"/>
              </a:rPr>
              <a:t> </a:t>
            </a:r>
            <a:endParaRPr kumimoji="0" lang="en-US" sz="2400" i="0" u="none" strike="noStrike" kern="1200" cap="none" spc="0" normalizeH="0" baseline="0" noProof="0" dirty="0">
              <a:ln>
                <a:noFill/>
              </a:ln>
              <a:solidFill>
                <a:srgbClr val="205493"/>
              </a:solidFill>
              <a:effectLst/>
              <a:uLnTx/>
              <a:uFillTx/>
              <a:latin typeface="Century Gothic" panose="020B0502020202020204" pitchFamily="34" charset="0"/>
              <a:ea typeface="+mn-ea"/>
              <a:cs typeface="+mn-cs"/>
            </a:endParaRPr>
          </a:p>
          <a:p>
            <a:endParaRPr lang="en-US" sz="2000" dirty="0">
              <a:latin typeface="Century Gothic" panose="020B0502020202020204" pitchFamily="34" charset="0"/>
            </a:endParaRPr>
          </a:p>
        </p:txBody>
      </p:sp>
      <p:sp>
        <p:nvSpPr>
          <p:cNvPr id="8" name="Rectangle 7"/>
          <p:cNvSpPr/>
          <p:nvPr/>
        </p:nvSpPr>
        <p:spPr>
          <a:xfrm>
            <a:off x="1524000" y="6472543"/>
            <a:ext cx="8001000" cy="261610"/>
          </a:xfrm>
          <a:prstGeom prst="rect">
            <a:avLst/>
          </a:prstGeom>
        </p:spPr>
        <p:txBody>
          <a:bodyPr wrap="square">
            <a:spAutoFit/>
          </a:bodyPr>
          <a:lstStyle/>
          <a:p>
            <a:r>
              <a:rPr lang="en-US" sz="1100" dirty="0">
                <a:solidFill>
                  <a:schemeClr val="tx1">
                    <a:lumMod val="50000"/>
                    <a:lumOff val="50000"/>
                  </a:schemeClr>
                </a:solidFill>
              </a:rPr>
              <a:t>Source: US Census Bureau 2019 Population Estimates					</a:t>
            </a:r>
          </a:p>
        </p:txBody>
      </p:sp>
    </p:spTree>
    <p:extLst>
      <p:ext uri="{BB962C8B-B14F-4D97-AF65-F5344CB8AC3E}">
        <p14:creationId xmlns:p14="http://schemas.microsoft.com/office/powerpoint/2010/main" val="1889029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1711695" y="0"/>
            <a:ext cx="9896630" cy="5482959"/>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dirty="0">
                <a:solidFill>
                  <a:srgbClr val="205493"/>
                </a:solidFill>
                <a:latin typeface="Century Gothic" panose="020B0502020202020204" pitchFamily="34" charset="0"/>
              </a:rPr>
              <a:t>Annual Shares of Recent Immigrants to Texas by World Area of Birth, 2005-2015</a:t>
            </a:r>
            <a:r>
              <a:rPr lang="en-US" sz="2400" noProof="0" dirty="0">
                <a:solidFill>
                  <a:srgbClr val="205493"/>
                </a:solidFill>
                <a:latin typeface="Century Gothic" panose="020B0502020202020204" pitchFamily="34" charset="0"/>
              </a:rPr>
              <a:t> </a:t>
            </a:r>
            <a:endParaRPr kumimoji="0" lang="en-US" sz="2400" i="0" u="none" strike="noStrike" kern="1200" cap="none" spc="0" normalizeH="0" baseline="0" noProof="0" dirty="0">
              <a:ln>
                <a:noFill/>
              </a:ln>
              <a:solidFill>
                <a:srgbClr val="205493"/>
              </a:solidFill>
              <a:effectLst/>
              <a:uLnTx/>
              <a:uFillTx/>
              <a:latin typeface="Century Gothic" panose="020B0502020202020204" pitchFamily="34" charset="0"/>
              <a:ea typeface="+mn-ea"/>
              <a:cs typeface="+mn-cs"/>
            </a:endParaRPr>
          </a:p>
          <a:p>
            <a:endParaRPr lang="en-US" sz="2000" dirty="0">
              <a:latin typeface="Century Gothic" panose="020B0502020202020204" pitchFamily="34" charset="0"/>
            </a:endParaRPr>
          </a:p>
        </p:txBody>
      </p:sp>
      <p:sp>
        <p:nvSpPr>
          <p:cNvPr id="2" name="Slide Number Placeholder 1"/>
          <p:cNvSpPr>
            <a:spLocks noGrp="1"/>
          </p:cNvSpPr>
          <p:nvPr>
            <p:ph type="sldNum" sz="quarter" idx="12"/>
          </p:nvPr>
        </p:nvSpPr>
        <p:spPr/>
        <p:txBody>
          <a:bodyPr/>
          <a:lstStyle/>
          <a:p>
            <a:fld id="{CFD7B3FC-F52A-4C3D-BF43-F2954D09CBBE}" type="slidenum">
              <a:rPr lang="en-US" smtClean="0"/>
              <a:t>16</a:t>
            </a:fld>
            <a:endParaRPr lang="en-US" dirty="0"/>
          </a:p>
        </p:txBody>
      </p:sp>
      <p:sp>
        <p:nvSpPr>
          <p:cNvPr id="4" name="Rectangle 3"/>
          <p:cNvSpPr/>
          <p:nvPr/>
        </p:nvSpPr>
        <p:spPr>
          <a:xfrm>
            <a:off x="263912" y="6590670"/>
            <a:ext cx="8001000" cy="261610"/>
          </a:xfrm>
          <a:prstGeom prst="rect">
            <a:avLst/>
          </a:prstGeom>
        </p:spPr>
        <p:txBody>
          <a:bodyPr wrap="square">
            <a:spAutoFit/>
          </a:bodyPr>
          <a:lstStyle/>
          <a:p>
            <a:pPr>
              <a:defRPr/>
            </a:pPr>
            <a:r>
              <a:rPr lang="en-US" sz="1100" dirty="0">
                <a:solidFill>
                  <a:prstClr val="black">
                    <a:lumMod val="50000"/>
                    <a:lumOff val="50000"/>
                  </a:prstClr>
                </a:solidFill>
                <a:latin typeface="Calibri" panose="020F0502020204030204"/>
              </a:rPr>
              <a:t>Source: US Census Bureau, American Community Survey, 1-Year PUMS</a:t>
            </a:r>
          </a:p>
        </p:txBody>
      </p:sp>
      <p:graphicFrame>
        <p:nvGraphicFramePr>
          <p:cNvPr id="5" name="Chart 4"/>
          <p:cNvGraphicFramePr>
            <a:graphicFrameLocks noGrp="1"/>
          </p:cNvGraphicFramePr>
          <p:nvPr>
            <p:extLst>
              <p:ext uri="{D42A27DB-BD31-4B8C-83A1-F6EECF244321}">
                <p14:modId xmlns:p14="http://schemas.microsoft.com/office/powerpoint/2010/main" val="945686400"/>
              </p:ext>
            </p:extLst>
          </p:nvPr>
        </p:nvGraphicFramePr>
        <p:xfrm>
          <a:off x="1003610" y="1043352"/>
          <a:ext cx="8653346" cy="554731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9036204" y="912547"/>
            <a:ext cx="2317596" cy="4524315"/>
          </a:xfrm>
          <a:prstGeom prst="rect">
            <a:avLst/>
          </a:prstGeom>
          <a:noFill/>
        </p:spPr>
        <p:txBody>
          <a:bodyPr wrap="square" rtlCol="0">
            <a:spAutoFit/>
          </a:bodyPr>
          <a:lstStyle/>
          <a:p>
            <a:pPr>
              <a:defRPr/>
            </a:pPr>
            <a:r>
              <a:rPr lang="en-US" sz="1600" dirty="0">
                <a:solidFill>
                  <a:schemeClr val="accent1">
                    <a:lumMod val="50000"/>
                  </a:schemeClr>
                </a:solidFill>
                <a:latin typeface="Century Gothic" panose="020B0502020202020204" pitchFamily="34" charset="0"/>
              </a:rPr>
              <a:t>Estimated number of international migrants to Texas</a:t>
            </a:r>
          </a:p>
          <a:p>
            <a:pPr>
              <a:defRPr/>
            </a:pPr>
            <a:endParaRPr lang="en-US" sz="1600" dirty="0">
              <a:solidFill>
                <a:schemeClr val="accent1">
                  <a:lumMod val="50000"/>
                </a:schemeClr>
              </a:solidFill>
              <a:latin typeface="Century Gothic" panose="020B0502020202020204" pitchFamily="34" charset="0"/>
            </a:endParaRPr>
          </a:p>
          <a:p>
            <a:pPr algn="ctr">
              <a:defRPr/>
            </a:pPr>
            <a:r>
              <a:rPr lang="en-US" sz="1600" dirty="0">
                <a:solidFill>
                  <a:schemeClr val="accent1">
                    <a:lumMod val="50000"/>
                  </a:schemeClr>
                </a:solidFill>
                <a:latin typeface="Century Gothic" panose="020B0502020202020204" pitchFamily="34" charset="0"/>
              </a:rPr>
              <a:t>101,588</a:t>
            </a:r>
          </a:p>
          <a:p>
            <a:pPr algn="ctr">
              <a:defRPr/>
            </a:pPr>
            <a:endParaRPr lang="en-US" sz="1600" dirty="0">
              <a:solidFill>
                <a:schemeClr val="accent1">
                  <a:lumMod val="50000"/>
                </a:schemeClr>
              </a:solidFill>
              <a:latin typeface="Century Gothic" panose="020B0502020202020204" pitchFamily="34" charset="0"/>
            </a:endParaRPr>
          </a:p>
          <a:p>
            <a:pPr algn="ctr">
              <a:defRPr/>
            </a:pPr>
            <a:endParaRPr lang="en-US" sz="1600" dirty="0">
              <a:solidFill>
                <a:schemeClr val="accent1">
                  <a:lumMod val="50000"/>
                </a:schemeClr>
              </a:solidFill>
              <a:latin typeface="Century Gothic" panose="020B0502020202020204" pitchFamily="34" charset="0"/>
            </a:endParaRPr>
          </a:p>
          <a:p>
            <a:pPr algn="ctr">
              <a:defRPr/>
            </a:pPr>
            <a:endParaRPr lang="en-US" sz="1600" dirty="0">
              <a:solidFill>
                <a:schemeClr val="accent1">
                  <a:lumMod val="50000"/>
                </a:schemeClr>
              </a:solidFill>
              <a:latin typeface="Century Gothic" panose="020B0502020202020204" pitchFamily="34" charset="0"/>
            </a:endParaRPr>
          </a:p>
          <a:p>
            <a:pPr algn="ctr">
              <a:defRPr/>
            </a:pPr>
            <a:endParaRPr lang="en-US" sz="1600" dirty="0">
              <a:solidFill>
                <a:schemeClr val="accent1">
                  <a:lumMod val="50000"/>
                </a:schemeClr>
              </a:solidFill>
              <a:latin typeface="Century Gothic" panose="020B0502020202020204" pitchFamily="34" charset="0"/>
            </a:endParaRPr>
          </a:p>
          <a:p>
            <a:pPr algn="ctr">
              <a:defRPr/>
            </a:pPr>
            <a:endParaRPr lang="en-US" sz="1600" dirty="0">
              <a:solidFill>
                <a:schemeClr val="accent1">
                  <a:lumMod val="50000"/>
                </a:schemeClr>
              </a:solidFill>
              <a:latin typeface="Century Gothic" panose="020B0502020202020204" pitchFamily="34" charset="0"/>
            </a:endParaRPr>
          </a:p>
          <a:p>
            <a:pPr algn="ctr">
              <a:defRPr/>
            </a:pPr>
            <a:endParaRPr lang="en-US" sz="1600" dirty="0">
              <a:solidFill>
                <a:schemeClr val="accent1">
                  <a:lumMod val="50000"/>
                </a:schemeClr>
              </a:solidFill>
              <a:latin typeface="Century Gothic" panose="020B0502020202020204" pitchFamily="34" charset="0"/>
            </a:endParaRPr>
          </a:p>
          <a:p>
            <a:pPr algn="ctr">
              <a:defRPr/>
            </a:pPr>
            <a:r>
              <a:rPr lang="en-US" sz="1600" dirty="0">
                <a:solidFill>
                  <a:schemeClr val="accent1">
                    <a:lumMod val="50000"/>
                  </a:schemeClr>
                </a:solidFill>
                <a:latin typeface="Century Gothic" panose="020B0502020202020204" pitchFamily="34" charset="0"/>
              </a:rPr>
              <a:t>77,702</a:t>
            </a:r>
          </a:p>
          <a:p>
            <a:pPr algn="ctr">
              <a:defRPr/>
            </a:pPr>
            <a:endParaRPr lang="en-US" sz="1600" dirty="0">
              <a:solidFill>
                <a:schemeClr val="accent1">
                  <a:lumMod val="50000"/>
                </a:schemeClr>
              </a:solidFill>
              <a:latin typeface="Century Gothic" panose="020B0502020202020204" pitchFamily="34" charset="0"/>
            </a:endParaRPr>
          </a:p>
          <a:p>
            <a:pPr algn="ctr">
              <a:defRPr/>
            </a:pPr>
            <a:endParaRPr lang="en-US" sz="1600" dirty="0">
              <a:solidFill>
                <a:schemeClr val="accent1">
                  <a:lumMod val="50000"/>
                </a:schemeClr>
              </a:solidFill>
              <a:latin typeface="Century Gothic" panose="020B0502020202020204" pitchFamily="34" charset="0"/>
            </a:endParaRPr>
          </a:p>
          <a:p>
            <a:pPr algn="ctr">
              <a:defRPr/>
            </a:pPr>
            <a:endParaRPr lang="en-US" sz="1600" dirty="0">
              <a:solidFill>
                <a:schemeClr val="accent1">
                  <a:lumMod val="50000"/>
                </a:schemeClr>
              </a:solidFill>
              <a:latin typeface="Century Gothic" panose="020B0502020202020204" pitchFamily="34" charset="0"/>
            </a:endParaRPr>
          </a:p>
          <a:p>
            <a:pPr algn="ctr">
              <a:defRPr/>
            </a:pPr>
            <a:endParaRPr lang="en-US" sz="1600" dirty="0">
              <a:solidFill>
                <a:schemeClr val="accent1">
                  <a:lumMod val="50000"/>
                </a:schemeClr>
              </a:solidFill>
              <a:latin typeface="Century Gothic" panose="020B0502020202020204" pitchFamily="34" charset="0"/>
            </a:endParaRPr>
          </a:p>
          <a:p>
            <a:pPr algn="ctr">
              <a:defRPr/>
            </a:pPr>
            <a:endParaRPr lang="en-US" sz="1600" dirty="0">
              <a:solidFill>
                <a:schemeClr val="accent1">
                  <a:lumMod val="50000"/>
                </a:schemeClr>
              </a:solidFill>
              <a:latin typeface="Century Gothic" panose="020B0502020202020204" pitchFamily="34" charset="0"/>
            </a:endParaRPr>
          </a:p>
          <a:p>
            <a:pPr algn="ctr">
              <a:defRPr/>
            </a:pPr>
            <a:r>
              <a:rPr lang="en-US" sz="1600" dirty="0">
                <a:solidFill>
                  <a:schemeClr val="accent1">
                    <a:lumMod val="50000"/>
                  </a:schemeClr>
                </a:solidFill>
                <a:latin typeface="Century Gothic" panose="020B0502020202020204" pitchFamily="34" charset="0"/>
              </a:rPr>
              <a:t>98,194</a:t>
            </a:r>
          </a:p>
        </p:txBody>
      </p:sp>
    </p:spTree>
    <p:extLst>
      <p:ext uri="{BB962C8B-B14F-4D97-AF65-F5344CB8AC3E}">
        <p14:creationId xmlns:p14="http://schemas.microsoft.com/office/powerpoint/2010/main" val="3467134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85F678-636C-4150-A86A-09914EF05F6D}"/>
              </a:ext>
            </a:extLst>
          </p:cNvPr>
          <p:cNvSpPr>
            <a:spLocks noGrp="1"/>
          </p:cNvSpPr>
          <p:nvPr>
            <p:ph type="sldNum" sz="quarter" idx="12"/>
          </p:nvPr>
        </p:nvSpPr>
        <p:spPr/>
        <p:txBody>
          <a:bodyPr/>
          <a:lstStyle/>
          <a:p>
            <a:fld id="{CFD7B3FC-F52A-4C3D-BF43-F2954D09CBBE}" type="slidenum">
              <a:rPr lang="en-US" smtClean="0"/>
              <a:t>17</a:t>
            </a:fld>
            <a:endParaRPr lang="en-US" dirty="0"/>
          </a:p>
        </p:txBody>
      </p:sp>
      <p:pic>
        <p:nvPicPr>
          <p:cNvPr id="3" name="Picture 2">
            <a:extLst>
              <a:ext uri="{FF2B5EF4-FFF2-40B4-BE49-F238E27FC236}">
                <a16:creationId xmlns:a16="http://schemas.microsoft.com/office/drawing/2014/main" id="{BAA0645E-3FE5-4161-9D04-467E5667C681}"/>
              </a:ext>
            </a:extLst>
          </p:cNvPr>
          <p:cNvPicPr>
            <a:picLocks noChangeAspect="1"/>
          </p:cNvPicPr>
          <p:nvPr/>
        </p:nvPicPr>
        <p:blipFill>
          <a:blip r:embed="rId2"/>
          <a:stretch>
            <a:fillRect/>
          </a:stretch>
        </p:blipFill>
        <p:spPr>
          <a:xfrm>
            <a:off x="2715090" y="971704"/>
            <a:ext cx="6228188" cy="5190157"/>
          </a:xfrm>
          <a:prstGeom prst="rect">
            <a:avLst/>
          </a:prstGeom>
        </p:spPr>
      </p:pic>
    </p:spTree>
    <p:extLst>
      <p:ext uri="{BB962C8B-B14F-4D97-AF65-F5344CB8AC3E}">
        <p14:creationId xmlns:p14="http://schemas.microsoft.com/office/powerpoint/2010/main" val="2536223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DEE31F-3DAE-4517-B877-558FACC69A02}"/>
              </a:ext>
            </a:extLst>
          </p:cNvPr>
          <p:cNvSpPr>
            <a:spLocks noGrp="1"/>
          </p:cNvSpPr>
          <p:nvPr>
            <p:ph type="sldNum" sz="quarter" idx="12"/>
          </p:nvPr>
        </p:nvSpPr>
        <p:spPr/>
        <p:txBody>
          <a:bodyPr/>
          <a:lstStyle/>
          <a:p>
            <a:fld id="{CFD7B3FC-F52A-4C3D-BF43-F2954D09CBBE}" type="slidenum">
              <a:rPr lang="en-US" smtClean="0"/>
              <a:t>18</a:t>
            </a:fld>
            <a:endParaRPr lang="en-US" dirty="0"/>
          </a:p>
        </p:txBody>
      </p:sp>
      <p:pic>
        <p:nvPicPr>
          <p:cNvPr id="3" name="Picture 2">
            <a:extLst>
              <a:ext uri="{FF2B5EF4-FFF2-40B4-BE49-F238E27FC236}">
                <a16:creationId xmlns:a16="http://schemas.microsoft.com/office/drawing/2014/main" id="{531632DF-6EAD-4B95-8AF8-66205C377013}"/>
              </a:ext>
            </a:extLst>
          </p:cNvPr>
          <p:cNvPicPr>
            <a:picLocks noChangeAspect="1"/>
          </p:cNvPicPr>
          <p:nvPr/>
        </p:nvPicPr>
        <p:blipFill>
          <a:blip r:embed="rId2"/>
          <a:stretch>
            <a:fillRect/>
          </a:stretch>
        </p:blipFill>
        <p:spPr>
          <a:xfrm>
            <a:off x="3143784" y="1341012"/>
            <a:ext cx="5466816" cy="5380463"/>
          </a:xfrm>
          <a:prstGeom prst="rect">
            <a:avLst/>
          </a:prstGeom>
        </p:spPr>
      </p:pic>
      <p:sp>
        <p:nvSpPr>
          <p:cNvPr id="5" name="Rectangle 4">
            <a:extLst>
              <a:ext uri="{FF2B5EF4-FFF2-40B4-BE49-F238E27FC236}">
                <a16:creationId xmlns:a16="http://schemas.microsoft.com/office/drawing/2014/main" id="{872A2CE3-DE8F-4FEC-9EBC-F984ED1D1AA8}"/>
              </a:ext>
            </a:extLst>
          </p:cNvPr>
          <p:cNvSpPr/>
          <p:nvPr/>
        </p:nvSpPr>
        <p:spPr>
          <a:xfrm>
            <a:off x="1894264" y="754074"/>
            <a:ext cx="7840608" cy="461665"/>
          </a:xfrm>
          <a:prstGeom prst="rect">
            <a:avLst/>
          </a:prstGeom>
        </p:spPr>
        <p:txBody>
          <a:bodyPr wrap="none">
            <a:spAutoFit/>
          </a:bodyPr>
          <a:lstStyle/>
          <a:p>
            <a:r>
              <a:rPr lang="en-US" sz="2400" dirty="0">
                <a:solidFill>
                  <a:schemeClr val="accent1">
                    <a:lumMod val="50000"/>
                  </a:schemeClr>
                </a:solidFill>
                <a:latin typeface="Century Gothic" panose="020B0502020202020204" pitchFamily="34" charset="0"/>
              </a:rPr>
              <a:t>Unauthorized immigrant population trends for Texas</a:t>
            </a:r>
          </a:p>
        </p:txBody>
      </p:sp>
    </p:spTree>
    <p:extLst>
      <p:ext uri="{BB962C8B-B14F-4D97-AF65-F5344CB8AC3E}">
        <p14:creationId xmlns:p14="http://schemas.microsoft.com/office/powerpoint/2010/main" val="2039393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BC1FA3B-F0C1-4F58-90BE-DCC7501F4B28}" type="slidenum">
              <a:rPr lang="en-US" smtClean="0"/>
              <a:pPr/>
              <a:t>19</a:t>
            </a:fld>
            <a:endParaRPr lang="en-US" dirty="0"/>
          </a:p>
        </p:txBody>
      </p:sp>
      <p:sp>
        <p:nvSpPr>
          <p:cNvPr id="2" name="Title 1"/>
          <p:cNvSpPr>
            <a:spLocks noGrp="1"/>
          </p:cNvSpPr>
          <p:nvPr>
            <p:ph type="title" idx="4294967295"/>
          </p:nvPr>
        </p:nvSpPr>
        <p:spPr>
          <a:xfrm>
            <a:off x="1806497" y="376276"/>
            <a:ext cx="10515600" cy="1325563"/>
          </a:xfrm>
        </p:spPr>
        <p:txBody>
          <a:bodyPr>
            <a:normAutofit/>
          </a:bodyPr>
          <a:lstStyle/>
          <a:p>
            <a:r>
              <a:rPr lang="en-US" sz="2400" dirty="0">
                <a:solidFill>
                  <a:schemeClr val="accent1">
                    <a:lumMod val="75000"/>
                  </a:schemeClr>
                </a:solidFill>
              </a:rPr>
              <a:t>Median Age and Change for Select States and the US, 2010 and 2018</a:t>
            </a:r>
          </a:p>
        </p:txBody>
      </p:sp>
      <p:graphicFrame>
        <p:nvGraphicFramePr>
          <p:cNvPr id="7" name="Content Placeholder 6"/>
          <p:cNvGraphicFramePr>
            <a:graphicFrameLocks noGrp="1"/>
          </p:cNvGraphicFramePr>
          <p:nvPr>
            <p:ph idx="4294967295"/>
            <p:extLst/>
          </p:nvPr>
        </p:nvGraphicFramePr>
        <p:xfrm>
          <a:off x="546410" y="1455234"/>
          <a:ext cx="10649414" cy="53414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543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697555" y="368088"/>
            <a:ext cx="9072665" cy="5593014"/>
          </a:xfrm>
        </p:spPr>
        <p:txBody>
          <a:bodyPr>
            <a:normAutofit/>
          </a:bodyPr>
          <a:lstStyle/>
          <a:p>
            <a:pPr marL="0" indent="0">
              <a:buNone/>
            </a:pPr>
            <a:r>
              <a:rPr lang="en-US" sz="2400" b="1" dirty="0">
                <a:solidFill>
                  <a:schemeClr val="accent5">
                    <a:lumMod val="75000"/>
                  </a:schemeClr>
                </a:solidFill>
                <a:latin typeface="Century Gothic" panose="020B0502020202020204" pitchFamily="34" charset="0"/>
                <a:cs typeface="Arial" panose="020B0604020202020204" pitchFamily="34" charset="0"/>
              </a:rPr>
              <a:t>Redistricting Dates</a:t>
            </a:r>
          </a:p>
          <a:p>
            <a:endParaRPr lang="en-US" sz="2400" dirty="0">
              <a:solidFill>
                <a:schemeClr val="accent1">
                  <a:lumMod val="50000"/>
                </a:schemeClr>
              </a:solidFill>
              <a:latin typeface="Century Gothic" panose="020B0502020202020204" pitchFamily="34" charset="0"/>
              <a:cs typeface="Arial" panose="020B0604020202020204" pitchFamily="34" charset="0"/>
            </a:endParaRPr>
          </a:p>
          <a:p>
            <a:r>
              <a:rPr lang="en-US" sz="2400" dirty="0">
                <a:solidFill>
                  <a:schemeClr val="tx2"/>
                </a:solidFill>
                <a:latin typeface="Century Gothic" panose="020B0502020202020204" pitchFamily="34" charset="0"/>
                <a:cs typeface="Arial" panose="020B0604020202020204" pitchFamily="34" charset="0"/>
              </a:rPr>
              <a:t>Apportionment File sent to POTUS on </a:t>
            </a:r>
            <a:r>
              <a:rPr lang="en-US" sz="2400" strike="sngStrike" dirty="0">
                <a:solidFill>
                  <a:schemeClr val="tx2"/>
                </a:solidFill>
                <a:latin typeface="Century Gothic" panose="020B0502020202020204" pitchFamily="34" charset="0"/>
                <a:cs typeface="Arial" panose="020B0604020202020204" pitchFamily="34" charset="0"/>
              </a:rPr>
              <a:t>12/31/2020</a:t>
            </a:r>
            <a:r>
              <a:rPr lang="en-US" sz="2400" dirty="0">
                <a:solidFill>
                  <a:schemeClr val="tx2"/>
                </a:solidFill>
                <a:latin typeface="Century Gothic" panose="020B0502020202020204" pitchFamily="34" charset="0"/>
                <a:cs typeface="Arial" panose="020B0604020202020204" pitchFamily="34" charset="0"/>
              </a:rPr>
              <a:t>- now by  April 30, 2021</a:t>
            </a:r>
          </a:p>
          <a:p>
            <a:r>
              <a:rPr lang="en-US" sz="2400" dirty="0">
                <a:solidFill>
                  <a:schemeClr val="tx2"/>
                </a:solidFill>
                <a:latin typeface="Century Gothic" panose="020B0502020202020204" pitchFamily="34" charset="0"/>
                <a:cs typeface="Arial" panose="020B0604020202020204" pitchFamily="34" charset="0"/>
              </a:rPr>
              <a:t>Redistricting Data File (Public Law 94-171 File) received by the Governor no later than </a:t>
            </a:r>
            <a:r>
              <a:rPr lang="en-US" sz="2400" strike="sngStrike" dirty="0">
                <a:solidFill>
                  <a:schemeClr val="tx2"/>
                </a:solidFill>
                <a:latin typeface="Century Gothic" panose="020B0502020202020204" pitchFamily="34" charset="0"/>
                <a:cs typeface="Arial" panose="020B0604020202020204" pitchFamily="34" charset="0"/>
              </a:rPr>
              <a:t>April 1, 2021 </a:t>
            </a:r>
            <a:r>
              <a:rPr lang="en-US" sz="2400" dirty="0">
                <a:solidFill>
                  <a:schemeClr val="tx2"/>
                </a:solidFill>
                <a:latin typeface="Century Gothic" panose="020B0502020202020204" pitchFamily="34" charset="0"/>
                <a:cs typeface="Arial" panose="020B0604020202020204" pitchFamily="34" charset="0"/>
              </a:rPr>
              <a:t> - now by September 30, 2021</a:t>
            </a:r>
            <a:endParaRPr lang="en-US" sz="2400" strike="sngStrike" dirty="0">
              <a:solidFill>
                <a:schemeClr val="tx2"/>
              </a:solidFill>
              <a:latin typeface="Century Gothic" panose="020B0502020202020204" pitchFamily="34" charset="0"/>
              <a:cs typeface="Arial" panose="020B0604020202020204" pitchFamily="34" charset="0"/>
            </a:endParaRPr>
          </a:p>
          <a:p>
            <a:r>
              <a:rPr lang="en-US" sz="2400" dirty="0">
                <a:solidFill>
                  <a:schemeClr val="tx2"/>
                </a:solidFill>
                <a:latin typeface="Century Gothic" panose="020B0502020202020204" pitchFamily="34" charset="0"/>
                <a:cs typeface="Arial" panose="020B0604020202020204" pitchFamily="34" charset="0"/>
              </a:rPr>
              <a:t>PL 94-171 released to states in groups of 8 states per week, with one week prior notice</a:t>
            </a:r>
          </a:p>
          <a:p>
            <a:r>
              <a:rPr lang="en-US" sz="2400" dirty="0">
                <a:solidFill>
                  <a:schemeClr val="tx2"/>
                </a:solidFill>
                <a:latin typeface="Century Gothic" panose="020B0502020202020204" pitchFamily="34" charset="0"/>
                <a:cs typeface="Arial" panose="020B0604020202020204" pitchFamily="34" charset="0"/>
              </a:rPr>
              <a:t>PL 94-171 File to include: </a:t>
            </a:r>
          </a:p>
          <a:p>
            <a:pPr lvl="1"/>
            <a:r>
              <a:rPr lang="en-US" dirty="0">
                <a:solidFill>
                  <a:schemeClr val="tx2"/>
                </a:solidFill>
                <a:latin typeface="Century Gothic" panose="020B0502020202020204" pitchFamily="34" charset="0"/>
                <a:cs typeface="Arial" panose="020B0604020202020204" pitchFamily="34" charset="0"/>
              </a:rPr>
              <a:t>Race, Hispanic origin, 18 and older, occupancy status, and group quarters by type.</a:t>
            </a:r>
          </a:p>
          <a:p>
            <a:r>
              <a:rPr lang="en-US" sz="2400" dirty="0">
                <a:solidFill>
                  <a:schemeClr val="tx2"/>
                </a:solidFill>
                <a:latin typeface="Century Gothic" panose="020B0502020202020204" pitchFamily="34" charset="0"/>
                <a:cs typeface="Arial" panose="020B0604020202020204" pitchFamily="34" charset="0"/>
              </a:rPr>
              <a:t>Data available at </a:t>
            </a:r>
            <a:r>
              <a:rPr lang="en-US" sz="2400" dirty="0">
                <a:solidFill>
                  <a:schemeClr val="accent1">
                    <a:lumMod val="50000"/>
                  </a:schemeClr>
                </a:solidFill>
                <a:latin typeface="Century Gothic" panose="020B0502020202020204" pitchFamily="34" charset="0"/>
                <a:cs typeface="Arial" panose="020B0604020202020204" pitchFamily="34" charset="0"/>
                <a:hlinkClick r:id="rId3"/>
              </a:rPr>
              <a:t>WWW.CENSUS.GOV/RDO</a:t>
            </a:r>
            <a:r>
              <a:rPr lang="en-US" sz="2400" dirty="0">
                <a:solidFill>
                  <a:schemeClr val="accent1">
                    <a:lumMod val="50000"/>
                  </a:schemeClr>
                </a:solidFill>
                <a:latin typeface="Century Gothic" panose="020B0502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D8B68E9A-AEB1-4FD3-BFDE-5A2A5CBBA9E8}"/>
              </a:ext>
            </a:extLst>
          </p:cNvPr>
          <p:cNvSpPr>
            <a:spLocks noGrp="1"/>
          </p:cNvSpPr>
          <p:nvPr>
            <p:ph type="sldNum" sz="quarter" idx="12"/>
          </p:nvPr>
        </p:nvSpPr>
        <p:spPr/>
        <p:txBody>
          <a:bodyPr/>
          <a:lstStyle/>
          <a:p>
            <a:fld id="{CFD7B3FC-F52A-4C3D-BF43-F2954D09CBBE}" type="slidenum">
              <a:rPr lang="en-US" smtClean="0"/>
              <a:t>2</a:t>
            </a:fld>
            <a:endParaRPr lang="en-US" dirty="0"/>
          </a:p>
        </p:txBody>
      </p:sp>
    </p:spTree>
    <p:extLst>
      <p:ext uri="{BB962C8B-B14F-4D97-AF65-F5344CB8AC3E}">
        <p14:creationId xmlns:p14="http://schemas.microsoft.com/office/powerpoint/2010/main" val="543825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BC1FA3B-F0C1-4F58-90BE-DCC7501F4B28}" type="slidenum">
              <a:rPr lang="en-US" smtClean="0"/>
              <a:pPr/>
              <a:t>20</a:t>
            </a:fld>
            <a:endParaRPr lang="en-US" dirty="0"/>
          </a:p>
        </p:txBody>
      </p:sp>
      <p:sp>
        <p:nvSpPr>
          <p:cNvPr id="4" name="Title 3"/>
          <p:cNvSpPr>
            <a:spLocks noGrp="1"/>
          </p:cNvSpPr>
          <p:nvPr>
            <p:ph type="title" idx="4294967295"/>
          </p:nvPr>
        </p:nvSpPr>
        <p:spPr>
          <a:xfrm>
            <a:off x="1717288" y="339395"/>
            <a:ext cx="10515600" cy="1325563"/>
          </a:xfrm>
        </p:spPr>
        <p:txBody>
          <a:bodyPr>
            <a:normAutofit/>
          </a:bodyPr>
          <a:lstStyle/>
          <a:p>
            <a:r>
              <a:rPr lang="en-US" sz="2400" dirty="0">
                <a:solidFill>
                  <a:schemeClr val="accent1">
                    <a:lumMod val="75000"/>
                  </a:schemeClr>
                </a:solidFill>
              </a:rPr>
              <a:t>Total Fertility Rate for Select States, 2008-2018</a:t>
            </a:r>
          </a:p>
        </p:txBody>
      </p:sp>
      <p:graphicFrame>
        <p:nvGraphicFramePr>
          <p:cNvPr id="8" name="Content Placeholder 7"/>
          <p:cNvGraphicFramePr>
            <a:graphicFrameLocks noGrp="1"/>
          </p:cNvGraphicFramePr>
          <p:nvPr>
            <p:ph idx="4294967295"/>
            <p:extLst/>
          </p:nvPr>
        </p:nvGraphicFramePr>
        <p:xfrm>
          <a:off x="814038" y="1737519"/>
          <a:ext cx="11067585" cy="44737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374463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prstGeom prst="rect">
            <a:avLst/>
          </a:prstGeom>
        </p:spPr>
        <p:txBody>
          <a:bodyPr/>
          <a:lstStyle/>
          <a:p>
            <a:fld id="{2BC1FA3B-F0C1-4F58-90BE-DCC7501F4B28}" type="slidenum">
              <a:rPr lang="en-US" smtClean="0"/>
              <a:pPr/>
              <a:t>21</a:t>
            </a:fld>
            <a:endParaRPr lang="en-US" dirty="0"/>
          </a:p>
        </p:txBody>
      </p:sp>
      <p:graphicFrame>
        <p:nvGraphicFramePr>
          <p:cNvPr id="5" name="Content Placeholder 4"/>
          <p:cNvGraphicFramePr>
            <a:graphicFrameLocks noGrp="1"/>
          </p:cNvGraphicFramePr>
          <p:nvPr>
            <p:ph idx="4294967295"/>
            <p:extLst/>
          </p:nvPr>
        </p:nvGraphicFramePr>
        <p:xfrm>
          <a:off x="1824880" y="1678781"/>
          <a:ext cx="3825875" cy="4598988"/>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a:spLocks noGrp="1"/>
          </p:cNvSpPr>
          <p:nvPr>
            <p:ph type="title" idx="4294967295"/>
          </p:nvPr>
        </p:nvSpPr>
        <p:spPr>
          <a:xfrm>
            <a:off x="1824880" y="274637"/>
            <a:ext cx="10515600" cy="1325563"/>
          </a:xfrm>
        </p:spPr>
        <p:txBody>
          <a:bodyPr>
            <a:noAutofit/>
          </a:bodyPr>
          <a:lstStyle/>
          <a:p>
            <a:r>
              <a:rPr lang="en-US" sz="2400" dirty="0">
                <a:solidFill>
                  <a:schemeClr val="accent1">
                    <a:lumMod val="75000"/>
                  </a:schemeClr>
                </a:solidFill>
              </a:rPr>
              <a:t>US Population Pyramid, 2010 and 2018</a:t>
            </a:r>
          </a:p>
        </p:txBody>
      </p:sp>
      <p:graphicFrame>
        <p:nvGraphicFramePr>
          <p:cNvPr id="8" name="Content Placeholder 4"/>
          <p:cNvGraphicFramePr>
            <a:graphicFrameLocks/>
          </p:cNvGraphicFramePr>
          <p:nvPr>
            <p:extLst/>
          </p:nvPr>
        </p:nvGraphicFramePr>
        <p:xfrm>
          <a:off x="6541247" y="1600200"/>
          <a:ext cx="3893820" cy="4599612"/>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3631580" y="1231180"/>
            <a:ext cx="5405647" cy="369332"/>
          </a:xfrm>
          <a:prstGeom prst="rect">
            <a:avLst/>
          </a:prstGeom>
          <a:noFill/>
        </p:spPr>
        <p:txBody>
          <a:bodyPr wrap="none" rtlCol="0">
            <a:spAutoFit/>
          </a:bodyPr>
          <a:lstStyle/>
          <a:p>
            <a:r>
              <a:rPr lang="en-US" dirty="0">
                <a:solidFill>
                  <a:schemeClr val="accent1">
                    <a:lumMod val="75000"/>
                  </a:schemeClr>
                </a:solidFill>
              </a:rPr>
              <a:t>2010                                                                                 2018</a:t>
            </a:r>
          </a:p>
        </p:txBody>
      </p:sp>
      <p:sp>
        <p:nvSpPr>
          <p:cNvPr id="10" name="TextBox 9">
            <a:extLst>
              <a:ext uri="{FF2B5EF4-FFF2-40B4-BE49-F238E27FC236}">
                <a16:creationId xmlns:a16="http://schemas.microsoft.com/office/drawing/2014/main" id="{C33C05CE-3A4D-44B7-9891-D7E84B85C71C}"/>
              </a:ext>
            </a:extLst>
          </p:cNvPr>
          <p:cNvSpPr txBox="1"/>
          <p:nvPr/>
        </p:nvSpPr>
        <p:spPr>
          <a:xfrm>
            <a:off x="579580" y="6538912"/>
            <a:ext cx="3158237" cy="215444"/>
          </a:xfrm>
          <a:prstGeom prst="rect">
            <a:avLst/>
          </a:prstGeom>
          <a:noFill/>
        </p:spPr>
        <p:txBody>
          <a:bodyPr wrap="none" rtlCol="0">
            <a:spAutoFit/>
          </a:bodyPr>
          <a:lstStyle/>
          <a:p>
            <a:r>
              <a:rPr lang="en-US" sz="800" dirty="0">
                <a:solidFill>
                  <a:schemeClr val="tx1">
                    <a:lumMod val="50000"/>
                    <a:lumOff val="50000"/>
                  </a:schemeClr>
                </a:solidFill>
              </a:rPr>
              <a:t>Source: US Census Bureau, 2010 Census and 2018 Population Estimates</a:t>
            </a:r>
          </a:p>
        </p:txBody>
      </p:sp>
    </p:spTree>
    <p:extLst>
      <p:ext uri="{BB962C8B-B14F-4D97-AF65-F5344CB8AC3E}">
        <p14:creationId xmlns:p14="http://schemas.microsoft.com/office/powerpoint/2010/main" val="25354394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2057400" y="1676400"/>
          <a:ext cx="3825240" cy="4620588"/>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8077200" y="6356353"/>
            <a:ext cx="2133600" cy="365125"/>
          </a:xfrm>
          <a:prstGeom prst="rect">
            <a:avLst/>
          </a:prstGeom>
        </p:spPr>
        <p:txBody>
          <a:bodyPr/>
          <a:lstStyle/>
          <a:p>
            <a:fld id="{2BC1FA3B-F0C1-4F58-90BE-DCC7501F4B28}" type="slidenum">
              <a:rPr lang="en-US" smtClean="0"/>
              <a:pPr/>
              <a:t>22</a:t>
            </a:fld>
            <a:endParaRPr lang="en-US" dirty="0"/>
          </a:p>
        </p:txBody>
      </p:sp>
      <p:sp>
        <p:nvSpPr>
          <p:cNvPr id="6" name="Title 1"/>
          <p:cNvSpPr>
            <a:spLocks noGrp="1"/>
          </p:cNvSpPr>
          <p:nvPr>
            <p:ph type="title"/>
          </p:nvPr>
        </p:nvSpPr>
        <p:spPr/>
        <p:txBody>
          <a:bodyPr>
            <a:noAutofit/>
          </a:bodyPr>
          <a:lstStyle/>
          <a:p>
            <a:r>
              <a:rPr lang="en-US" sz="2400" dirty="0"/>
              <a:t>Texas Population Pyramid, 2010 and 2018</a:t>
            </a:r>
          </a:p>
        </p:txBody>
      </p:sp>
      <p:sp>
        <p:nvSpPr>
          <p:cNvPr id="7" name="TextBox 6"/>
          <p:cNvSpPr txBox="1"/>
          <p:nvPr/>
        </p:nvSpPr>
        <p:spPr>
          <a:xfrm>
            <a:off x="1524000" y="6506033"/>
            <a:ext cx="3158237" cy="215444"/>
          </a:xfrm>
          <a:prstGeom prst="rect">
            <a:avLst/>
          </a:prstGeom>
          <a:noFill/>
        </p:spPr>
        <p:txBody>
          <a:bodyPr wrap="none" rtlCol="0">
            <a:spAutoFit/>
          </a:bodyPr>
          <a:lstStyle/>
          <a:p>
            <a:r>
              <a:rPr lang="en-US" sz="800" dirty="0">
                <a:solidFill>
                  <a:schemeClr val="tx1">
                    <a:lumMod val="50000"/>
                    <a:lumOff val="50000"/>
                  </a:schemeClr>
                </a:solidFill>
              </a:rPr>
              <a:t>Source: US Census Bureau, 2010 Census and 2018 Population Estimates</a:t>
            </a:r>
          </a:p>
        </p:txBody>
      </p:sp>
      <p:graphicFrame>
        <p:nvGraphicFramePr>
          <p:cNvPr id="8" name="Content Placeholder 4"/>
          <p:cNvGraphicFramePr>
            <a:graphicFrameLocks/>
          </p:cNvGraphicFramePr>
          <p:nvPr>
            <p:extLst/>
          </p:nvPr>
        </p:nvGraphicFramePr>
        <p:xfrm>
          <a:off x="6145530" y="1676400"/>
          <a:ext cx="3863340" cy="4620588"/>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3581400" y="1341045"/>
            <a:ext cx="3501280" cy="369332"/>
          </a:xfrm>
          <a:prstGeom prst="rect">
            <a:avLst/>
          </a:prstGeom>
          <a:noFill/>
        </p:spPr>
        <p:txBody>
          <a:bodyPr wrap="none" rtlCol="0">
            <a:spAutoFit/>
          </a:bodyPr>
          <a:lstStyle/>
          <a:p>
            <a:r>
              <a:rPr lang="en-US" dirty="0"/>
              <a:t>2010                                             2018</a:t>
            </a:r>
          </a:p>
        </p:txBody>
      </p:sp>
    </p:spTree>
    <p:extLst>
      <p:ext uri="{BB962C8B-B14F-4D97-AF65-F5344CB8AC3E}">
        <p14:creationId xmlns:p14="http://schemas.microsoft.com/office/powerpoint/2010/main" val="1874205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prstGeom prst="rect">
            <a:avLst/>
          </a:prstGeom>
        </p:spPr>
        <p:txBody>
          <a:bodyPr/>
          <a:lstStyle/>
          <a:p>
            <a:fld id="{2BC1FA3B-F0C1-4F58-90BE-DCC7501F4B28}" type="slidenum">
              <a:rPr lang="en-US" smtClean="0"/>
              <a:pPr/>
              <a:t>23</a:t>
            </a:fld>
            <a:endParaRPr lang="en-US" dirty="0"/>
          </a:p>
        </p:txBody>
      </p:sp>
      <p:sp>
        <p:nvSpPr>
          <p:cNvPr id="2" name="Title 1"/>
          <p:cNvSpPr>
            <a:spLocks noGrp="1"/>
          </p:cNvSpPr>
          <p:nvPr>
            <p:ph type="title" idx="4294967295"/>
          </p:nvPr>
        </p:nvSpPr>
        <p:spPr>
          <a:xfrm>
            <a:off x="1660525" y="384407"/>
            <a:ext cx="9693275" cy="1228725"/>
          </a:xfrm>
        </p:spPr>
        <p:txBody>
          <a:bodyPr>
            <a:noAutofit/>
          </a:bodyPr>
          <a:lstStyle/>
          <a:p>
            <a:pPr algn="ctr"/>
            <a:r>
              <a:rPr lang="en-US" sz="2800" dirty="0">
                <a:solidFill>
                  <a:schemeClr val="accent1">
                    <a:lumMod val="75000"/>
                  </a:schemeClr>
                </a:solidFill>
              </a:rPr>
              <a:t>Texas White (non-Hispanic) and Hispanic Populations by Age, 2019</a:t>
            </a:r>
          </a:p>
        </p:txBody>
      </p:sp>
      <p:graphicFrame>
        <p:nvGraphicFramePr>
          <p:cNvPr id="5" name="Content Placeholder 4"/>
          <p:cNvGraphicFramePr>
            <a:graphicFrameLocks noGrp="1"/>
          </p:cNvGraphicFramePr>
          <p:nvPr>
            <p:ph idx="4294967295"/>
            <p:extLst/>
          </p:nvPr>
        </p:nvGraphicFramePr>
        <p:xfrm>
          <a:off x="914400" y="1479395"/>
          <a:ext cx="9067800" cy="589597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2057400" y="6554085"/>
            <a:ext cx="2799164" cy="215444"/>
          </a:xfrm>
          <a:prstGeom prst="rect">
            <a:avLst/>
          </a:prstGeom>
          <a:noFill/>
        </p:spPr>
        <p:txBody>
          <a:bodyPr wrap="none" rtlCol="0">
            <a:spAutoFit/>
          </a:bodyPr>
          <a:lstStyle/>
          <a:p>
            <a:r>
              <a:rPr lang="en-US" sz="800" dirty="0">
                <a:solidFill>
                  <a:schemeClr val="tx1">
                    <a:lumMod val="50000"/>
                    <a:lumOff val="50000"/>
                  </a:schemeClr>
                </a:solidFill>
              </a:rPr>
              <a:t>Source: Texas Demographic Center, 2018 Population Estimates</a:t>
            </a:r>
          </a:p>
        </p:txBody>
      </p:sp>
    </p:spTree>
    <p:extLst>
      <p:ext uri="{BB962C8B-B14F-4D97-AF65-F5344CB8AC3E}">
        <p14:creationId xmlns:p14="http://schemas.microsoft.com/office/powerpoint/2010/main" val="1952171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D7B3FC-F52A-4C3D-BF43-F2954D09CBBE}" type="slidenum">
              <a:rPr lang="en-US" smtClean="0"/>
              <a:t>24</a:t>
            </a:fld>
            <a:endParaRPr lang="en-US" dirty="0"/>
          </a:p>
        </p:txBody>
      </p:sp>
      <p:graphicFrame>
        <p:nvGraphicFramePr>
          <p:cNvPr id="3" name="Chart 2"/>
          <p:cNvGraphicFramePr>
            <a:graphicFrameLocks/>
          </p:cNvGraphicFramePr>
          <p:nvPr>
            <p:extLst/>
          </p:nvPr>
        </p:nvGraphicFramePr>
        <p:xfrm>
          <a:off x="2687782" y="1209965"/>
          <a:ext cx="7204363" cy="5357090"/>
        </p:xfrm>
        <a:graphic>
          <a:graphicData uri="http://schemas.openxmlformats.org/drawingml/2006/chart">
            <c:chart xmlns:c="http://schemas.openxmlformats.org/drawingml/2006/chart" xmlns:r="http://schemas.openxmlformats.org/officeDocument/2006/relationships" r:id="rId2"/>
          </a:graphicData>
        </a:graphic>
      </p:graphicFrame>
      <p:sp>
        <p:nvSpPr>
          <p:cNvPr id="4" name="Content Placeholder 2"/>
          <p:cNvSpPr txBox="1">
            <a:spLocks/>
          </p:cNvSpPr>
          <p:nvPr/>
        </p:nvSpPr>
        <p:spPr>
          <a:xfrm>
            <a:off x="1689393" y="791884"/>
            <a:ext cx="9896630" cy="5482959"/>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dirty="0">
                <a:solidFill>
                  <a:srgbClr val="205493"/>
                </a:solidFill>
                <a:latin typeface="Century Gothic" panose="020B0502020202020204" pitchFamily="34" charset="0"/>
              </a:rPr>
              <a:t>Crude Birth Rates by Race/Ethnicity, Texas, 2006-2018</a:t>
            </a:r>
            <a:r>
              <a:rPr lang="en-US" sz="2400" b="1" noProof="0" dirty="0">
                <a:solidFill>
                  <a:srgbClr val="205493"/>
                </a:solidFill>
                <a:latin typeface="Century Gothic" panose="020B0502020202020204" pitchFamily="34" charset="0"/>
              </a:rPr>
              <a:t> </a:t>
            </a:r>
            <a:endParaRPr kumimoji="0" lang="en-US" sz="2400" b="1" i="0" u="none" strike="noStrike" kern="1200" cap="none" spc="0" normalizeH="0" baseline="0" noProof="0" dirty="0">
              <a:ln>
                <a:noFill/>
              </a:ln>
              <a:solidFill>
                <a:srgbClr val="205493"/>
              </a:solidFill>
              <a:effectLst/>
              <a:uLnTx/>
              <a:uFillTx/>
              <a:latin typeface="Century Gothic" panose="020B0502020202020204" pitchFamily="34" charset="0"/>
              <a:ea typeface="+mn-ea"/>
              <a:cs typeface="+mn-cs"/>
            </a:endParaRPr>
          </a:p>
          <a:p>
            <a:endParaRPr lang="en-US" sz="2000" dirty="0">
              <a:latin typeface="Century Gothic" panose="020B0502020202020204" pitchFamily="34" charset="0"/>
            </a:endParaRPr>
          </a:p>
        </p:txBody>
      </p:sp>
      <p:sp>
        <p:nvSpPr>
          <p:cNvPr id="5" name="Rectangle 4"/>
          <p:cNvSpPr/>
          <p:nvPr/>
        </p:nvSpPr>
        <p:spPr>
          <a:xfrm>
            <a:off x="1524000" y="6400807"/>
            <a:ext cx="8001000" cy="261610"/>
          </a:xfrm>
          <a:prstGeom prst="rect">
            <a:avLst/>
          </a:prstGeom>
        </p:spPr>
        <p:txBody>
          <a:bodyPr wrap="square">
            <a:spAutoFit/>
          </a:bodyPr>
          <a:lstStyle/>
          <a:p>
            <a:pPr>
              <a:defRPr/>
            </a:pPr>
            <a:r>
              <a:rPr lang="en-US" sz="1100" dirty="0">
                <a:solidFill>
                  <a:prstClr val="black">
                    <a:lumMod val="50000"/>
                    <a:lumOff val="50000"/>
                  </a:prstClr>
                </a:solidFill>
                <a:latin typeface="Calibri" panose="020F0502020204030204"/>
              </a:rPr>
              <a:t>Source: Centers for Disease Control and Prevention, National Center for Health Statistics, National Vital Statistics Report</a:t>
            </a:r>
          </a:p>
        </p:txBody>
      </p:sp>
    </p:spTree>
    <p:extLst>
      <p:ext uri="{BB962C8B-B14F-4D97-AF65-F5344CB8AC3E}">
        <p14:creationId xmlns:p14="http://schemas.microsoft.com/office/powerpoint/2010/main" val="4179767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prstGeom prst="rect">
            <a:avLst/>
          </a:prstGeom>
        </p:spPr>
        <p:txBody>
          <a:bodyPr/>
          <a:lstStyle/>
          <a:p>
            <a:fld id="{2BC1FA3B-F0C1-4F58-90BE-DCC7501F4B28}" type="slidenum">
              <a:rPr lang="en-US" smtClean="0"/>
              <a:pPr/>
              <a:t>25</a:t>
            </a:fld>
            <a:endParaRPr lang="en-US" dirty="0"/>
          </a:p>
        </p:txBody>
      </p:sp>
      <p:graphicFrame>
        <p:nvGraphicFramePr>
          <p:cNvPr id="5" name="Content Placeholder 4"/>
          <p:cNvGraphicFramePr>
            <a:graphicFrameLocks noGrp="1"/>
          </p:cNvGraphicFramePr>
          <p:nvPr>
            <p:ph idx="4294967295"/>
            <p:extLst/>
          </p:nvPr>
        </p:nvGraphicFramePr>
        <p:xfrm>
          <a:off x="1414345" y="1248233"/>
          <a:ext cx="84582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a:spLocks noGrp="1"/>
          </p:cNvSpPr>
          <p:nvPr>
            <p:ph type="title" idx="4294967295"/>
          </p:nvPr>
        </p:nvSpPr>
        <p:spPr>
          <a:xfrm>
            <a:off x="1722863" y="390078"/>
            <a:ext cx="10515600" cy="1325563"/>
          </a:xfrm>
        </p:spPr>
        <p:txBody>
          <a:bodyPr>
            <a:noAutofit/>
          </a:bodyPr>
          <a:lstStyle/>
          <a:p>
            <a:r>
              <a:rPr lang="en-US" sz="2800" dirty="0">
                <a:solidFill>
                  <a:schemeClr val="accent1">
                    <a:lumMod val="75000"/>
                  </a:schemeClr>
                </a:solidFill>
              </a:rPr>
              <a:t>Texas Population Pyramid by Race/Ethnicity, 2019</a:t>
            </a:r>
          </a:p>
        </p:txBody>
      </p:sp>
      <p:sp>
        <p:nvSpPr>
          <p:cNvPr id="7" name="TextBox 6"/>
          <p:cNvSpPr txBox="1"/>
          <p:nvPr/>
        </p:nvSpPr>
        <p:spPr>
          <a:xfrm>
            <a:off x="1501698" y="6467922"/>
            <a:ext cx="2457724" cy="215444"/>
          </a:xfrm>
          <a:prstGeom prst="rect">
            <a:avLst/>
          </a:prstGeom>
          <a:noFill/>
        </p:spPr>
        <p:txBody>
          <a:bodyPr wrap="none" rtlCol="0">
            <a:spAutoFit/>
          </a:bodyPr>
          <a:lstStyle/>
          <a:p>
            <a:r>
              <a:rPr lang="en-US" sz="800" dirty="0">
                <a:solidFill>
                  <a:schemeClr val="tx1">
                    <a:lumMod val="50000"/>
                    <a:lumOff val="50000"/>
                  </a:schemeClr>
                </a:solidFill>
              </a:rPr>
              <a:t>Source: US Census Bureau, 2019 Population Estimates</a:t>
            </a:r>
          </a:p>
        </p:txBody>
      </p:sp>
    </p:spTree>
    <p:extLst>
      <p:ext uri="{BB962C8B-B14F-4D97-AF65-F5344CB8AC3E}">
        <p14:creationId xmlns:p14="http://schemas.microsoft.com/office/powerpoint/2010/main" val="174830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prstGeom prst="rect">
            <a:avLst/>
          </a:prstGeom>
        </p:spPr>
        <p:txBody>
          <a:bodyPr/>
          <a:lstStyle/>
          <a:p>
            <a:fld id="{2BC1FA3B-F0C1-4F58-90BE-DCC7501F4B28}" type="slidenum">
              <a:rPr lang="en-US" smtClean="0"/>
              <a:pPr/>
              <a:t>26</a:t>
            </a:fld>
            <a:endParaRPr lang="en-US" dirty="0"/>
          </a:p>
        </p:txBody>
      </p:sp>
      <p:graphicFrame>
        <p:nvGraphicFramePr>
          <p:cNvPr id="5" name="Content Placeholder 4"/>
          <p:cNvGraphicFramePr>
            <a:graphicFrameLocks noGrp="1"/>
          </p:cNvGraphicFramePr>
          <p:nvPr>
            <p:ph idx="4294967295"/>
            <p:extLst/>
          </p:nvPr>
        </p:nvGraphicFramePr>
        <p:xfrm>
          <a:off x="1414345" y="1248233"/>
          <a:ext cx="84582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a:spLocks noGrp="1"/>
          </p:cNvSpPr>
          <p:nvPr>
            <p:ph type="title" idx="4294967295"/>
          </p:nvPr>
        </p:nvSpPr>
        <p:spPr>
          <a:xfrm>
            <a:off x="1722863" y="390078"/>
            <a:ext cx="10515600" cy="1325563"/>
          </a:xfrm>
        </p:spPr>
        <p:txBody>
          <a:bodyPr>
            <a:noAutofit/>
          </a:bodyPr>
          <a:lstStyle/>
          <a:p>
            <a:r>
              <a:rPr lang="en-US" sz="2800" dirty="0">
                <a:solidFill>
                  <a:schemeClr val="accent1">
                    <a:lumMod val="75000"/>
                  </a:schemeClr>
                </a:solidFill>
              </a:rPr>
              <a:t>Texas Population Pyramid by Race/Ethnicity, 2019</a:t>
            </a:r>
          </a:p>
        </p:txBody>
      </p:sp>
      <p:sp>
        <p:nvSpPr>
          <p:cNvPr id="7" name="TextBox 6"/>
          <p:cNvSpPr txBox="1"/>
          <p:nvPr/>
        </p:nvSpPr>
        <p:spPr>
          <a:xfrm>
            <a:off x="1501698" y="6467922"/>
            <a:ext cx="2457724" cy="215444"/>
          </a:xfrm>
          <a:prstGeom prst="rect">
            <a:avLst/>
          </a:prstGeom>
          <a:noFill/>
        </p:spPr>
        <p:txBody>
          <a:bodyPr wrap="none" rtlCol="0">
            <a:spAutoFit/>
          </a:bodyPr>
          <a:lstStyle/>
          <a:p>
            <a:r>
              <a:rPr lang="en-US" sz="800" dirty="0">
                <a:solidFill>
                  <a:schemeClr val="tx1">
                    <a:lumMod val="50000"/>
                    <a:lumOff val="50000"/>
                  </a:schemeClr>
                </a:solidFill>
              </a:rPr>
              <a:t>Source: US Census Bureau, 2019 Population Estimates</a:t>
            </a:r>
          </a:p>
        </p:txBody>
      </p:sp>
    </p:spTree>
    <p:extLst>
      <p:ext uri="{BB962C8B-B14F-4D97-AF65-F5344CB8AC3E}">
        <p14:creationId xmlns:p14="http://schemas.microsoft.com/office/powerpoint/2010/main" val="26085261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prstGeom prst="rect">
            <a:avLst/>
          </a:prstGeom>
        </p:spPr>
        <p:txBody>
          <a:bodyPr/>
          <a:lstStyle/>
          <a:p>
            <a:fld id="{2BC1FA3B-F0C1-4F58-90BE-DCC7501F4B28}" type="slidenum">
              <a:rPr lang="en-US" smtClean="0"/>
              <a:pPr/>
              <a:t>27</a:t>
            </a:fld>
            <a:endParaRPr lang="en-US" dirty="0"/>
          </a:p>
        </p:txBody>
      </p:sp>
      <p:graphicFrame>
        <p:nvGraphicFramePr>
          <p:cNvPr id="5" name="Content Placeholder 4"/>
          <p:cNvGraphicFramePr>
            <a:graphicFrameLocks noGrp="1"/>
          </p:cNvGraphicFramePr>
          <p:nvPr>
            <p:ph idx="4294967295"/>
            <p:extLst/>
          </p:nvPr>
        </p:nvGraphicFramePr>
        <p:xfrm>
          <a:off x="1414345" y="1248233"/>
          <a:ext cx="84582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a:spLocks noGrp="1"/>
          </p:cNvSpPr>
          <p:nvPr>
            <p:ph type="title" idx="4294967295"/>
          </p:nvPr>
        </p:nvSpPr>
        <p:spPr>
          <a:xfrm>
            <a:off x="1722863" y="390078"/>
            <a:ext cx="10515600" cy="1325563"/>
          </a:xfrm>
        </p:spPr>
        <p:txBody>
          <a:bodyPr>
            <a:noAutofit/>
          </a:bodyPr>
          <a:lstStyle/>
          <a:p>
            <a:r>
              <a:rPr lang="en-US" sz="2800" dirty="0">
                <a:solidFill>
                  <a:schemeClr val="accent1">
                    <a:lumMod val="75000"/>
                  </a:schemeClr>
                </a:solidFill>
              </a:rPr>
              <a:t>Texas Population Pyramid by Race/Ethnicity, 2019</a:t>
            </a:r>
          </a:p>
        </p:txBody>
      </p:sp>
      <p:sp>
        <p:nvSpPr>
          <p:cNvPr id="7" name="TextBox 6"/>
          <p:cNvSpPr txBox="1"/>
          <p:nvPr/>
        </p:nvSpPr>
        <p:spPr>
          <a:xfrm>
            <a:off x="1501698" y="6467922"/>
            <a:ext cx="2457724" cy="215444"/>
          </a:xfrm>
          <a:prstGeom prst="rect">
            <a:avLst/>
          </a:prstGeom>
          <a:noFill/>
        </p:spPr>
        <p:txBody>
          <a:bodyPr wrap="none" rtlCol="0">
            <a:spAutoFit/>
          </a:bodyPr>
          <a:lstStyle/>
          <a:p>
            <a:r>
              <a:rPr lang="en-US" sz="800" dirty="0">
                <a:solidFill>
                  <a:schemeClr val="tx1">
                    <a:lumMod val="50000"/>
                    <a:lumOff val="50000"/>
                  </a:schemeClr>
                </a:solidFill>
              </a:rPr>
              <a:t>Source: US Census Bureau, 2019 Population Estimates</a:t>
            </a:r>
          </a:p>
        </p:txBody>
      </p:sp>
    </p:spTree>
    <p:extLst>
      <p:ext uri="{BB962C8B-B14F-4D97-AF65-F5344CB8AC3E}">
        <p14:creationId xmlns:p14="http://schemas.microsoft.com/office/powerpoint/2010/main" val="436521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65621C-1C19-435F-94B9-D3C84AD3DA25}"/>
              </a:ext>
            </a:extLst>
          </p:cNvPr>
          <p:cNvSpPr>
            <a:spLocks noGrp="1"/>
          </p:cNvSpPr>
          <p:nvPr>
            <p:ph type="sldNum" sz="quarter" idx="12"/>
          </p:nvPr>
        </p:nvSpPr>
        <p:spPr/>
        <p:txBody>
          <a:bodyPr/>
          <a:lstStyle/>
          <a:p>
            <a:fld id="{CFD7B3FC-F52A-4C3D-BF43-F2954D09CBBE}" type="slidenum">
              <a:rPr lang="en-US" smtClean="0"/>
              <a:t>28</a:t>
            </a:fld>
            <a:endParaRPr lang="en-US" dirty="0"/>
          </a:p>
        </p:txBody>
      </p:sp>
      <p:graphicFrame>
        <p:nvGraphicFramePr>
          <p:cNvPr id="8" name="Chart 7">
            <a:extLst>
              <a:ext uri="{FF2B5EF4-FFF2-40B4-BE49-F238E27FC236}">
                <a16:creationId xmlns:a16="http://schemas.microsoft.com/office/drawing/2014/main" id="{503E3ED4-12DD-49FA-AF77-14F9CFD26F5E}"/>
              </a:ext>
            </a:extLst>
          </p:cNvPr>
          <p:cNvGraphicFramePr/>
          <p:nvPr>
            <p:extLst/>
          </p:nvPr>
        </p:nvGraphicFramePr>
        <p:xfrm>
          <a:off x="1598109" y="1553143"/>
          <a:ext cx="7584688" cy="4803207"/>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a:extLst>
              <a:ext uri="{FF2B5EF4-FFF2-40B4-BE49-F238E27FC236}">
                <a16:creationId xmlns:a16="http://schemas.microsoft.com/office/drawing/2014/main" id="{89924DA1-22A4-4E35-B8E2-D626C4420EBF}"/>
              </a:ext>
            </a:extLst>
          </p:cNvPr>
          <p:cNvSpPr/>
          <p:nvPr/>
        </p:nvSpPr>
        <p:spPr>
          <a:xfrm>
            <a:off x="1598108" y="804542"/>
            <a:ext cx="10032613" cy="341632"/>
          </a:xfrm>
          <a:prstGeom prst="rect">
            <a:avLst/>
          </a:prstGeom>
        </p:spPr>
        <p:txBody>
          <a:bodyPr wrap="square">
            <a:spAutoFit/>
          </a:bodyPr>
          <a:lstStyle/>
          <a:p>
            <a:pPr lvl="0" defTabSz="914377">
              <a:lnSpc>
                <a:spcPct val="90000"/>
              </a:lnSpc>
              <a:spcBef>
                <a:spcPts val="1000"/>
              </a:spcBef>
              <a:defRPr/>
            </a:pPr>
            <a:r>
              <a:rPr lang="en-US" dirty="0">
                <a:solidFill>
                  <a:srgbClr val="205493"/>
                </a:solidFill>
                <a:latin typeface="Century Gothic" panose="020B0502020202020204" pitchFamily="34" charset="0"/>
              </a:rPr>
              <a:t>Educational Attainment by Race/Ethnicity Adults Aged 25 Years and Older, Texas, 2019</a:t>
            </a:r>
          </a:p>
        </p:txBody>
      </p:sp>
      <p:sp>
        <p:nvSpPr>
          <p:cNvPr id="10" name="Rectangle 9">
            <a:extLst>
              <a:ext uri="{FF2B5EF4-FFF2-40B4-BE49-F238E27FC236}">
                <a16:creationId xmlns:a16="http://schemas.microsoft.com/office/drawing/2014/main" id="{7947066E-CF55-4C0B-96FB-3FA2804EBADA}"/>
              </a:ext>
            </a:extLst>
          </p:cNvPr>
          <p:cNvSpPr/>
          <p:nvPr/>
        </p:nvSpPr>
        <p:spPr>
          <a:xfrm>
            <a:off x="449580" y="6575413"/>
            <a:ext cx="8001000"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Source: US Census Bureau </a:t>
            </a:r>
            <a:r>
              <a:rPr lang="en-US" sz="1100" dirty="0">
                <a:solidFill>
                  <a:prstClr val="black">
                    <a:lumMod val="50000"/>
                    <a:lumOff val="50000"/>
                  </a:prstClr>
                </a:solidFill>
                <a:latin typeface="Calibri" panose="020F0502020204030204"/>
              </a:rPr>
              <a:t>American Community Survey, 2019 1-Year Estimates</a:t>
            </a:r>
            <a:r>
              <a:rPr kumimoji="0" lang="en-US" sz="11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1777911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Percent of Civilian Labor Force by Occupation, Texas, 2007, 2017 and 2017-2017 Change</a:t>
            </a:r>
          </a:p>
        </p:txBody>
      </p:sp>
      <p:sp>
        <p:nvSpPr>
          <p:cNvPr id="4" name="Slide Number Placeholder 3"/>
          <p:cNvSpPr>
            <a:spLocks noGrp="1"/>
          </p:cNvSpPr>
          <p:nvPr>
            <p:ph type="sldNum" sz="quarter" idx="4"/>
          </p:nvPr>
        </p:nvSpPr>
        <p:spPr/>
        <p:txBody>
          <a:bodyPr/>
          <a:lstStyle/>
          <a:p>
            <a:fld id="{2BC1FA3B-F0C1-4F58-90BE-DCC7501F4B28}" type="slidenum">
              <a:rPr lang="en-US" smtClean="0"/>
              <a:pPr/>
              <a:t>29</a:t>
            </a:fld>
            <a:endParaRPr lang="en-US" dirty="0"/>
          </a:p>
        </p:txBody>
      </p:sp>
      <p:sp>
        <p:nvSpPr>
          <p:cNvPr id="8" name="Rectangle 7"/>
          <p:cNvSpPr/>
          <p:nvPr/>
        </p:nvSpPr>
        <p:spPr>
          <a:xfrm>
            <a:off x="1524000" y="6477001"/>
            <a:ext cx="6400800" cy="246221"/>
          </a:xfrm>
          <a:prstGeom prst="rect">
            <a:avLst/>
          </a:prstGeom>
        </p:spPr>
        <p:txBody>
          <a:bodyPr wrap="square">
            <a:spAutoFit/>
          </a:bodyPr>
          <a:lstStyle/>
          <a:p>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Source: US Census Bureau, American Community Survey, 1-Year Sample, 2007, 2017</a:t>
            </a:r>
            <a:endParaRPr lang="en-US" sz="1000" dirty="0">
              <a:solidFill>
                <a:schemeClr val="bg1">
                  <a:lumMod val="50000"/>
                </a:schemeClr>
              </a:solidFill>
            </a:endParaRPr>
          </a:p>
        </p:txBody>
      </p:sp>
      <p:graphicFrame>
        <p:nvGraphicFramePr>
          <p:cNvPr id="9" name="Content Placeholder 8"/>
          <p:cNvGraphicFramePr>
            <a:graphicFrameLocks noGrp="1"/>
          </p:cNvGraphicFramePr>
          <p:nvPr>
            <p:ph idx="1"/>
            <p:extLst/>
          </p:nvPr>
        </p:nvGraphicFramePr>
        <p:xfrm>
          <a:off x="1829635" y="1607554"/>
          <a:ext cx="8458200" cy="46640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97172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FC69FF5-790E-48E8-A5C5-294F8899C685}"/>
              </a:ext>
            </a:extLst>
          </p:cNvPr>
          <p:cNvSpPr>
            <a:spLocks noGrp="1"/>
          </p:cNvSpPr>
          <p:nvPr>
            <p:ph type="sldNum" sz="quarter" idx="12"/>
          </p:nvPr>
        </p:nvSpPr>
        <p:spPr/>
        <p:txBody>
          <a:bodyPr/>
          <a:lstStyle/>
          <a:p>
            <a:fld id="{CFD7B3FC-F52A-4C3D-BF43-F2954D09CBBE}" type="slidenum">
              <a:rPr lang="en-US" smtClean="0"/>
              <a:t>3</a:t>
            </a:fld>
            <a:endParaRPr lang="en-US" dirty="0"/>
          </a:p>
        </p:txBody>
      </p:sp>
      <p:sp>
        <p:nvSpPr>
          <p:cNvPr id="5" name="Title 1"/>
          <p:cNvSpPr>
            <a:spLocks noGrp="1"/>
          </p:cNvSpPr>
          <p:nvPr>
            <p:ph type="title" idx="4294967295"/>
          </p:nvPr>
        </p:nvSpPr>
        <p:spPr>
          <a:xfrm>
            <a:off x="1721965" y="0"/>
            <a:ext cx="10262839" cy="783451"/>
          </a:xfrm>
        </p:spPr>
        <p:txBody>
          <a:bodyPr>
            <a:normAutofit/>
          </a:bodyPr>
          <a:lstStyle/>
          <a:p>
            <a:r>
              <a:rPr lang="en-US" sz="2400" dirty="0">
                <a:solidFill>
                  <a:schemeClr val="accent5">
                    <a:lumMod val="75000"/>
                  </a:schemeClr>
                </a:solidFill>
                <a:latin typeface="Century Gothic" panose="020B0502020202020204" pitchFamily="34" charset="0"/>
                <a:cs typeface="Arial" panose="020B0604020202020204" pitchFamily="34" charset="0"/>
              </a:rPr>
              <a:t>Population Growth and Projected Congressional Seats of Select States</a:t>
            </a:r>
          </a:p>
        </p:txBody>
      </p:sp>
      <p:graphicFrame>
        <p:nvGraphicFramePr>
          <p:cNvPr id="6" name="Table 5"/>
          <p:cNvGraphicFramePr>
            <a:graphicFrameLocks noGrp="1"/>
          </p:cNvGraphicFramePr>
          <p:nvPr>
            <p:extLst/>
          </p:nvPr>
        </p:nvGraphicFramePr>
        <p:xfrm>
          <a:off x="1796494" y="1545031"/>
          <a:ext cx="9406895" cy="4733706"/>
        </p:xfrm>
        <a:graphic>
          <a:graphicData uri="http://schemas.openxmlformats.org/drawingml/2006/table">
            <a:tbl>
              <a:tblPr firstRow="1" bandRow="1">
                <a:tableStyleId>{3B4B98B0-60AC-42C2-AFA5-B58CD77FA1E5}</a:tableStyleId>
              </a:tblPr>
              <a:tblGrid>
                <a:gridCol w="1537801">
                  <a:extLst>
                    <a:ext uri="{9D8B030D-6E8A-4147-A177-3AD203B41FA5}">
                      <a16:colId xmlns:a16="http://schemas.microsoft.com/office/drawing/2014/main" val="20000"/>
                    </a:ext>
                  </a:extLst>
                </a:gridCol>
                <a:gridCol w="1714815">
                  <a:extLst>
                    <a:ext uri="{9D8B030D-6E8A-4147-A177-3AD203B41FA5}">
                      <a16:colId xmlns:a16="http://schemas.microsoft.com/office/drawing/2014/main" val="20002"/>
                    </a:ext>
                  </a:extLst>
                </a:gridCol>
                <a:gridCol w="1648128">
                  <a:extLst>
                    <a:ext uri="{9D8B030D-6E8A-4147-A177-3AD203B41FA5}">
                      <a16:colId xmlns:a16="http://schemas.microsoft.com/office/drawing/2014/main" val="20003"/>
                    </a:ext>
                  </a:extLst>
                </a:gridCol>
                <a:gridCol w="1600494">
                  <a:extLst>
                    <a:ext uri="{9D8B030D-6E8A-4147-A177-3AD203B41FA5}">
                      <a16:colId xmlns:a16="http://schemas.microsoft.com/office/drawing/2014/main" val="20004"/>
                    </a:ext>
                  </a:extLst>
                </a:gridCol>
                <a:gridCol w="1333745">
                  <a:extLst>
                    <a:ext uri="{9D8B030D-6E8A-4147-A177-3AD203B41FA5}">
                      <a16:colId xmlns:a16="http://schemas.microsoft.com/office/drawing/2014/main" val="20005"/>
                    </a:ext>
                  </a:extLst>
                </a:gridCol>
                <a:gridCol w="1571912">
                  <a:extLst>
                    <a:ext uri="{9D8B030D-6E8A-4147-A177-3AD203B41FA5}">
                      <a16:colId xmlns:a16="http://schemas.microsoft.com/office/drawing/2014/main" val="844658184"/>
                    </a:ext>
                  </a:extLst>
                </a:gridCol>
              </a:tblGrid>
              <a:tr h="801769">
                <a:tc>
                  <a:txBody>
                    <a:bodyPr/>
                    <a:lstStyle/>
                    <a:p>
                      <a:pPr marL="117475" indent="0" algn="l"/>
                      <a:endParaRPr lang="en-US" sz="1600" b="1" dirty="0">
                        <a:solidFill>
                          <a:schemeClr val="accent1">
                            <a:lumMod val="50000"/>
                          </a:schemeClr>
                        </a:solidFill>
                        <a:latin typeface="Arial" pitchFamily="34" charset="0"/>
                        <a:cs typeface="Arial" pitchFamily="34" charset="0"/>
                      </a:endParaRPr>
                    </a:p>
                  </a:txBody>
                  <a:tcPr anchor="b"/>
                </a:tc>
                <a:tc>
                  <a:txBody>
                    <a:bodyPr/>
                    <a:lstStyle/>
                    <a:p>
                      <a:pPr marL="233363" indent="0" algn="ctr" defTabSz="914400" rtl="0" eaLnBrk="1" latinLnBrk="0" hangingPunct="1"/>
                      <a:r>
                        <a:rPr lang="en-US" sz="1600" kern="1200" dirty="0">
                          <a:solidFill>
                            <a:schemeClr val="accent1">
                              <a:lumMod val="50000"/>
                            </a:schemeClr>
                          </a:solidFill>
                        </a:rPr>
                        <a:t>2010</a:t>
                      </a:r>
                    </a:p>
                    <a:p>
                      <a:pPr marL="233363" indent="0" algn="ctr" defTabSz="914400" rtl="0" eaLnBrk="1" latinLnBrk="0" hangingPunct="1"/>
                      <a:r>
                        <a:rPr lang="en-US" sz="1600" kern="1200" dirty="0">
                          <a:solidFill>
                            <a:schemeClr val="accent1">
                              <a:lumMod val="50000"/>
                            </a:schemeClr>
                          </a:solidFill>
                        </a:rPr>
                        <a:t>Population</a:t>
                      </a:r>
                      <a:endParaRPr lang="en-US" sz="1600" b="1" kern="1200" dirty="0">
                        <a:solidFill>
                          <a:schemeClr val="accent1">
                            <a:lumMod val="50000"/>
                          </a:schemeClr>
                        </a:solidFill>
                        <a:latin typeface="Arial" pitchFamily="34" charset="0"/>
                        <a:ea typeface="+mn-ea"/>
                        <a:cs typeface="Arial" pitchFamily="34" charset="0"/>
                      </a:endParaRPr>
                    </a:p>
                  </a:txBody>
                  <a:tcPr anchor="b"/>
                </a:tc>
                <a:tc>
                  <a:txBody>
                    <a:bodyPr/>
                    <a:lstStyle/>
                    <a:p>
                      <a:pPr marL="233363" indent="0" algn="ctr" defTabSz="914400" rtl="0" eaLnBrk="1" latinLnBrk="0" hangingPunct="1"/>
                      <a:r>
                        <a:rPr lang="en-US" sz="1600" kern="1200" dirty="0">
                          <a:solidFill>
                            <a:schemeClr val="accent1">
                              <a:lumMod val="50000"/>
                            </a:schemeClr>
                          </a:solidFill>
                        </a:rPr>
                        <a:t>2020 Population</a:t>
                      </a:r>
                      <a:endParaRPr lang="en-US" sz="1600" b="1" kern="1200" dirty="0">
                        <a:solidFill>
                          <a:schemeClr val="accent1">
                            <a:lumMod val="50000"/>
                          </a:schemeClr>
                        </a:solidFill>
                        <a:latin typeface="Arial" pitchFamily="34" charset="0"/>
                        <a:ea typeface="+mn-ea"/>
                        <a:cs typeface="Arial" pitchFamily="34" charset="0"/>
                      </a:endParaRPr>
                    </a:p>
                  </a:txBody>
                  <a:tcPr anchor="b"/>
                </a:tc>
                <a:tc>
                  <a:txBody>
                    <a:bodyPr/>
                    <a:lstStyle/>
                    <a:p>
                      <a:pPr marL="233363" indent="0" algn="ctr" defTabSz="914400" rtl="0" eaLnBrk="1" latinLnBrk="0" hangingPunct="1"/>
                      <a:r>
                        <a:rPr lang="en-US" sz="1600" kern="1200" dirty="0">
                          <a:solidFill>
                            <a:schemeClr val="accent1">
                              <a:lumMod val="50000"/>
                            </a:schemeClr>
                          </a:solidFill>
                        </a:rPr>
                        <a:t>Numeric</a:t>
                      </a:r>
                    </a:p>
                    <a:p>
                      <a:pPr marL="233363" indent="0" algn="ctr" defTabSz="914400" rtl="0" eaLnBrk="1" latinLnBrk="0" hangingPunct="1"/>
                      <a:r>
                        <a:rPr lang="en-US" sz="1600" kern="1200" dirty="0">
                          <a:solidFill>
                            <a:schemeClr val="accent1">
                              <a:lumMod val="50000"/>
                            </a:schemeClr>
                          </a:solidFill>
                        </a:rPr>
                        <a:t>Change</a:t>
                      </a:r>
                    </a:p>
                    <a:p>
                      <a:pPr marL="233363" indent="0" algn="ctr" defTabSz="914400" rtl="0" eaLnBrk="1" latinLnBrk="0" hangingPunct="1"/>
                      <a:r>
                        <a:rPr lang="en-US" sz="1600" kern="1200" dirty="0">
                          <a:solidFill>
                            <a:schemeClr val="accent1">
                              <a:lumMod val="50000"/>
                            </a:schemeClr>
                          </a:solidFill>
                        </a:rPr>
                        <a:t>2010-2020</a:t>
                      </a:r>
                      <a:endParaRPr lang="en-US" sz="1600" b="1" kern="1200" dirty="0">
                        <a:solidFill>
                          <a:schemeClr val="accent1">
                            <a:lumMod val="50000"/>
                          </a:schemeClr>
                        </a:solidFill>
                        <a:latin typeface="Arial" pitchFamily="34" charset="0"/>
                        <a:ea typeface="+mn-ea"/>
                        <a:cs typeface="Arial" pitchFamily="34" charset="0"/>
                      </a:endParaRPr>
                    </a:p>
                  </a:txBody>
                  <a:tcPr anchor="b"/>
                </a:tc>
                <a:tc>
                  <a:txBody>
                    <a:bodyPr/>
                    <a:lstStyle/>
                    <a:p>
                      <a:pPr marL="58738" indent="0" algn="ctr"/>
                      <a:r>
                        <a:rPr lang="en-US" sz="1600" dirty="0">
                          <a:solidFill>
                            <a:schemeClr val="accent1">
                              <a:lumMod val="50000"/>
                            </a:schemeClr>
                          </a:solidFill>
                        </a:rPr>
                        <a:t>Percent</a:t>
                      </a:r>
                    </a:p>
                    <a:p>
                      <a:pPr marL="58738" indent="0" algn="ctr"/>
                      <a:r>
                        <a:rPr lang="en-US" sz="1600" dirty="0">
                          <a:solidFill>
                            <a:schemeClr val="accent1">
                              <a:lumMod val="50000"/>
                            </a:schemeClr>
                          </a:solidFill>
                        </a:rPr>
                        <a:t>Change</a:t>
                      </a:r>
                    </a:p>
                    <a:p>
                      <a:pPr marL="58738" indent="0" algn="ctr"/>
                      <a:r>
                        <a:rPr lang="en-US" sz="1600" dirty="0">
                          <a:solidFill>
                            <a:schemeClr val="accent1">
                              <a:lumMod val="50000"/>
                            </a:schemeClr>
                          </a:solidFill>
                        </a:rPr>
                        <a:t>2010-2020</a:t>
                      </a:r>
                      <a:endParaRPr lang="en-US" sz="1600" b="1" dirty="0">
                        <a:solidFill>
                          <a:schemeClr val="accent1">
                            <a:lumMod val="50000"/>
                          </a:schemeClr>
                        </a:solidFill>
                        <a:latin typeface="Arial" pitchFamily="34" charset="0"/>
                        <a:cs typeface="Arial" pitchFamily="34" charset="0"/>
                      </a:endParaRPr>
                    </a:p>
                  </a:txBody>
                  <a:tcPr anchor="b"/>
                </a:tc>
                <a:tc>
                  <a:txBody>
                    <a:bodyPr/>
                    <a:lstStyle/>
                    <a:p>
                      <a:pPr marL="58738" indent="0" algn="ctr"/>
                      <a:r>
                        <a:rPr lang="en-US" sz="1600" b="1" dirty="0">
                          <a:solidFill>
                            <a:schemeClr val="accent1">
                              <a:lumMod val="50000"/>
                            </a:schemeClr>
                          </a:solidFill>
                          <a:latin typeface="+mn-lt"/>
                          <a:cs typeface="Arial" pitchFamily="34" charset="0"/>
                        </a:rPr>
                        <a:t>Projected</a:t>
                      </a:r>
                      <a:r>
                        <a:rPr lang="en-US" sz="1600" b="1" baseline="0" dirty="0">
                          <a:solidFill>
                            <a:schemeClr val="accent1">
                              <a:lumMod val="50000"/>
                            </a:schemeClr>
                          </a:solidFill>
                          <a:latin typeface="+mn-lt"/>
                          <a:cs typeface="Arial" pitchFamily="34" charset="0"/>
                        </a:rPr>
                        <a:t> Congressional Seats Added</a:t>
                      </a:r>
                      <a:endParaRPr lang="en-US" sz="1600" b="1" dirty="0">
                        <a:solidFill>
                          <a:schemeClr val="accent1">
                            <a:lumMod val="50000"/>
                          </a:schemeClr>
                        </a:solidFill>
                        <a:latin typeface="+mn-lt"/>
                        <a:cs typeface="Arial" pitchFamily="34" charset="0"/>
                      </a:endParaRPr>
                    </a:p>
                  </a:txBody>
                  <a:tcPr anchor="b"/>
                </a:tc>
                <a:extLst>
                  <a:ext uri="{0D108BD9-81ED-4DB2-BD59-A6C34878D82A}">
                    <a16:rowId xmlns:a16="http://schemas.microsoft.com/office/drawing/2014/main" val="10000"/>
                  </a:ext>
                </a:extLst>
              </a:tr>
              <a:tr h="364542">
                <a:tc>
                  <a:txBody>
                    <a:bodyPr/>
                    <a:lstStyle/>
                    <a:p>
                      <a:pPr algn="l" rtl="0" fontAlgn="ctr"/>
                      <a:r>
                        <a:rPr lang="en-US" sz="1600" u="none" strike="noStrike" dirty="0">
                          <a:effectLst/>
                        </a:rPr>
                        <a:t>United States</a:t>
                      </a:r>
                      <a:endParaRPr lang="en-US" sz="1600" b="1" i="0" u="none" strike="noStrike" dirty="0">
                        <a:solidFill>
                          <a:schemeClr val="tx1"/>
                        </a:solidFill>
                        <a:effectLst/>
                        <a:latin typeface="Calibri" panose="020F0502020204030204" pitchFamily="34" charset="0"/>
                      </a:endParaRPr>
                    </a:p>
                  </a:txBody>
                  <a:tcPr marL="7620" marR="7620" marT="7620" marB="0" anchor="ctr">
                    <a:noFill/>
                  </a:tcPr>
                </a:tc>
                <a:tc>
                  <a:txBody>
                    <a:bodyPr/>
                    <a:lstStyle/>
                    <a:p>
                      <a:pPr algn="r" rtl="0" fontAlgn="b"/>
                      <a:r>
                        <a:rPr lang="en-US" sz="1600" u="none" strike="noStrike" dirty="0">
                          <a:solidFill>
                            <a:schemeClr val="tx2"/>
                          </a:solidFill>
                          <a:effectLst/>
                          <a:latin typeface="+mn-lt"/>
                        </a:rPr>
                        <a:t>308,745,538</a:t>
                      </a:r>
                      <a:endParaRPr lang="en-US" sz="1600" b="1" i="0" u="none" strike="noStrike" dirty="0">
                        <a:solidFill>
                          <a:schemeClr val="tx2"/>
                        </a:solidFill>
                        <a:effectLst/>
                        <a:latin typeface="+mn-lt"/>
                      </a:endParaRPr>
                    </a:p>
                  </a:txBody>
                  <a:tcPr marL="7620" marR="7620" marT="7620" marB="0" anchor="ctr">
                    <a:noFill/>
                  </a:tcPr>
                </a:tc>
                <a:tc>
                  <a:txBody>
                    <a:bodyPr/>
                    <a:lstStyle/>
                    <a:p>
                      <a:pPr algn="r" fontAlgn="b"/>
                      <a:r>
                        <a:rPr lang="en-US" sz="1600" b="0" i="0" u="none" strike="noStrike" dirty="0">
                          <a:solidFill>
                            <a:schemeClr val="tx2"/>
                          </a:solidFill>
                          <a:effectLst/>
                          <a:latin typeface="+mn-lt"/>
                        </a:rPr>
                        <a:t>329,484,123</a:t>
                      </a:r>
                    </a:p>
                  </a:txBody>
                  <a:tcPr marL="9525" marR="9525" marT="9525" marB="0" anchor="ctr">
                    <a:noFill/>
                  </a:tcPr>
                </a:tc>
                <a:tc>
                  <a:txBody>
                    <a:bodyPr/>
                    <a:lstStyle/>
                    <a:p>
                      <a:pPr algn="r" fontAlgn="b"/>
                      <a:r>
                        <a:rPr lang="en-US" sz="1600" b="0" i="0" u="none" strike="noStrike" dirty="0">
                          <a:solidFill>
                            <a:schemeClr val="tx2"/>
                          </a:solidFill>
                          <a:effectLst/>
                          <a:latin typeface="+mn-lt"/>
                        </a:rPr>
                        <a:t>20,738,585</a:t>
                      </a:r>
                    </a:p>
                  </a:txBody>
                  <a:tcPr marL="9525" marR="9525" marT="9525" marB="0" anchor="ctr">
                    <a:noFill/>
                  </a:tcPr>
                </a:tc>
                <a:tc>
                  <a:txBody>
                    <a:bodyPr/>
                    <a:lstStyle/>
                    <a:p>
                      <a:pPr algn="r" fontAlgn="b"/>
                      <a:r>
                        <a:rPr lang="en-US" sz="1600" b="0" i="0" u="none" strike="noStrike" dirty="0">
                          <a:solidFill>
                            <a:schemeClr val="tx2"/>
                          </a:solidFill>
                          <a:effectLst/>
                          <a:latin typeface="+mn-lt"/>
                        </a:rPr>
                        <a:t>6.7%</a:t>
                      </a:r>
                    </a:p>
                  </a:txBody>
                  <a:tcPr marL="9525" marR="9525" marT="9525" marB="0" anchor="ctr">
                    <a:noFill/>
                  </a:tcPr>
                </a:tc>
                <a:tc>
                  <a:txBody>
                    <a:bodyPr/>
                    <a:lstStyle/>
                    <a:p>
                      <a:pPr algn="ctr" rtl="0" fontAlgn="b"/>
                      <a:endParaRPr lang="en-US" sz="1600" b="1" i="0" u="none" strike="noStrike" dirty="0">
                        <a:solidFill>
                          <a:schemeClr val="tx1"/>
                        </a:solidFill>
                        <a:effectLst/>
                        <a:latin typeface="Calibri" panose="020F0502020204030204" pitchFamily="34" charset="0"/>
                      </a:endParaRPr>
                    </a:p>
                  </a:txBody>
                  <a:tcPr marL="7620" marR="7620" marT="7620" marB="0" anchor="b">
                    <a:noFill/>
                  </a:tcPr>
                </a:tc>
                <a:extLst>
                  <a:ext uri="{0D108BD9-81ED-4DB2-BD59-A6C34878D82A}">
                    <a16:rowId xmlns:a16="http://schemas.microsoft.com/office/drawing/2014/main" val="10001"/>
                  </a:ext>
                </a:extLst>
              </a:tr>
              <a:tr h="364542">
                <a:tc>
                  <a:txBody>
                    <a:bodyPr/>
                    <a:lstStyle/>
                    <a:p>
                      <a:pPr algn="l" rtl="0" fontAlgn="ctr"/>
                      <a:r>
                        <a:rPr lang="en-US" sz="1600" b="1" u="none" strike="noStrike" dirty="0">
                          <a:solidFill>
                            <a:schemeClr val="tx1"/>
                          </a:solidFill>
                          <a:effectLst/>
                        </a:rPr>
                        <a:t>Texas</a:t>
                      </a:r>
                      <a:endParaRPr lang="en-US" sz="1600" b="1" i="0" u="none" strike="noStrike" dirty="0">
                        <a:solidFill>
                          <a:schemeClr val="tx1"/>
                        </a:solidFill>
                        <a:effectLst/>
                        <a:latin typeface="Calibri" panose="020F0502020204030204" pitchFamily="34" charset="0"/>
                      </a:endParaRPr>
                    </a:p>
                  </a:txBody>
                  <a:tcPr marL="7620" marR="7620" marT="7620" marB="0" anchor="ctr">
                    <a:solidFill>
                      <a:schemeClr val="accent1">
                        <a:lumMod val="60000"/>
                        <a:lumOff val="40000"/>
                      </a:schemeClr>
                    </a:solidFill>
                  </a:tcPr>
                </a:tc>
                <a:tc>
                  <a:txBody>
                    <a:bodyPr/>
                    <a:lstStyle/>
                    <a:p>
                      <a:pPr algn="r" rtl="0" fontAlgn="b"/>
                      <a:r>
                        <a:rPr lang="en-US" sz="1600" b="1" u="none" strike="noStrike" dirty="0">
                          <a:solidFill>
                            <a:schemeClr val="tx2"/>
                          </a:solidFill>
                          <a:effectLst/>
                          <a:latin typeface="+mn-lt"/>
                        </a:rPr>
                        <a:t>25,145,561</a:t>
                      </a:r>
                      <a:endParaRPr lang="en-US" sz="1600" b="1" i="0" u="none" strike="noStrike" dirty="0">
                        <a:solidFill>
                          <a:schemeClr val="tx2"/>
                        </a:solidFill>
                        <a:effectLst/>
                        <a:latin typeface="+mn-lt"/>
                      </a:endParaRPr>
                    </a:p>
                  </a:txBody>
                  <a:tcPr marL="7620" marR="7620" marT="7620" marB="0" anchor="ctr">
                    <a:solidFill>
                      <a:schemeClr val="accent1">
                        <a:lumMod val="60000"/>
                        <a:lumOff val="40000"/>
                      </a:schemeClr>
                    </a:solidFill>
                  </a:tcPr>
                </a:tc>
                <a:tc>
                  <a:txBody>
                    <a:bodyPr/>
                    <a:lstStyle/>
                    <a:p>
                      <a:pPr algn="r" fontAlgn="b"/>
                      <a:r>
                        <a:rPr lang="en-US" sz="1600" b="1" i="0" u="none" strike="noStrike" dirty="0">
                          <a:solidFill>
                            <a:schemeClr val="tx2"/>
                          </a:solidFill>
                          <a:effectLst/>
                          <a:latin typeface="+mn-lt"/>
                        </a:rPr>
                        <a:t>29,360,759</a:t>
                      </a:r>
                    </a:p>
                  </a:txBody>
                  <a:tcPr marL="9525" marR="9525" marT="9525" marB="0" anchor="ctr">
                    <a:solidFill>
                      <a:schemeClr val="accent1">
                        <a:lumMod val="60000"/>
                        <a:lumOff val="40000"/>
                      </a:schemeClr>
                    </a:solidFill>
                  </a:tcPr>
                </a:tc>
                <a:tc>
                  <a:txBody>
                    <a:bodyPr/>
                    <a:lstStyle/>
                    <a:p>
                      <a:pPr algn="r" fontAlgn="b"/>
                      <a:r>
                        <a:rPr lang="en-US" sz="1600" b="1" i="0" u="none" strike="noStrike" dirty="0">
                          <a:solidFill>
                            <a:schemeClr val="tx2"/>
                          </a:solidFill>
                          <a:effectLst/>
                          <a:latin typeface="+mn-lt"/>
                        </a:rPr>
                        <a:t>4,215,198</a:t>
                      </a:r>
                    </a:p>
                  </a:txBody>
                  <a:tcPr marL="9525" marR="9525" marT="9525" marB="0" anchor="ctr">
                    <a:solidFill>
                      <a:schemeClr val="accent1">
                        <a:lumMod val="60000"/>
                        <a:lumOff val="40000"/>
                      </a:schemeClr>
                    </a:solidFill>
                  </a:tcPr>
                </a:tc>
                <a:tc>
                  <a:txBody>
                    <a:bodyPr/>
                    <a:lstStyle/>
                    <a:p>
                      <a:pPr algn="r" fontAlgn="b"/>
                      <a:r>
                        <a:rPr lang="en-US" sz="1600" b="1" i="0" u="none" strike="noStrike" dirty="0">
                          <a:solidFill>
                            <a:schemeClr val="tx2"/>
                          </a:solidFill>
                          <a:effectLst/>
                          <a:latin typeface="+mn-lt"/>
                        </a:rPr>
                        <a:t>16.8%</a:t>
                      </a:r>
                    </a:p>
                  </a:txBody>
                  <a:tcPr marL="9525" marR="9525" marT="9525" marB="0" anchor="ctr">
                    <a:solidFill>
                      <a:schemeClr val="accent1">
                        <a:lumMod val="60000"/>
                        <a:lumOff val="40000"/>
                      </a:schemeClr>
                    </a:solidFill>
                  </a:tcPr>
                </a:tc>
                <a:tc>
                  <a:txBody>
                    <a:bodyPr/>
                    <a:lstStyle/>
                    <a:p>
                      <a:pPr algn="ctr" rtl="0" fontAlgn="b"/>
                      <a:r>
                        <a:rPr lang="en-US" sz="1600" b="1" i="0" u="none" strike="noStrike" dirty="0">
                          <a:solidFill>
                            <a:schemeClr val="tx1"/>
                          </a:solidFill>
                          <a:effectLst/>
                          <a:latin typeface="Calibri" panose="020F0502020204030204" pitchFamily="34" charset="0"/>
                        </a:rPr>
                        <a:t>3</a:t>
                      </a:r>
                    </a:p>
                  </a:txBody>
                  <a:tcPr marL="7620" marR="7620" marT="7620" marB="0" anchor="ctr">
                    <a:solidFill>
                      <a:schemeClr val="accent1">
                        <a:lumMod val="60000"/>
                        <a:lumOff val="40000"/>
                      </a:schemeClr>
                    </a:solidFill>
                  </a:tcPr>
                </a:tc>
                <a:extLst>
                  <a:ext uri="{0D108BD9-81ED-4DB2-BD59-A6C34878D82A}">
                    <a16:rowId xmlns:a16="http://schemas.microsoft.com/office/drawing/2014/main" val="10002"/>
                  </a:ext>
                </a:extLst>
              </a:tr>
              <a:tr h="364542">
                <a:tc>
                  <a:txBody>
                    <a:bodyPr/>
                    <a:lstStyle/>
                    <a:p>
                      <a:pPr algn="l" rtl="0" fontAlgn="ctr"/>
                      <a:r>
                        <a:rPr lang="en-US" sz="1600" u="none" strike="noStrike" dirty="0">
                          <a:effectLst/>
                        </a:rPr>
                        <a:t>Florida</a:t>
                      </a:r>
                      <a:endParaRPr lang="en-US" sz="1600" b="0" i="0" u="none" strike="noStrike" dirty="0">
                        <a:solidFill>
                          <a:srgbClr val="000000"/>
                        </a:solidFill>
                        <a:effectLst/>
                        <a:latin typeface="Calibri" panose="020F0502020204030204" pitchFamily="34" charset="0"/>
                      </a:endParaRPr>
                    </a:p>
                  </a:txBody>
                  <a:tcPr marL="7620" marR="7620" marT="7620" marB="0" anchor="ctr">
                    <a:solidFill>
                      <a:schemeClr val="accent1">
                        <a:lumMod val="40000"/>
                        <a:lumOff val="60000"/>
                      </a:schemeClr>
                    </a:solidFill>
                  </a:tcPr>
                </a:tc>
                <a:tc>
                  <a:txBody>
                    <a:bodyPr/>
                    <a:lstStyle/>
                    <a:p>
                      <a:pPr algn="r" rtl="0" fontAlgn="b"/>
                      <a:r>
                        <a:rPr lang="en-US" sz="1600" u="none" strike="noStrike" dirty="0">
                          <a:solidFill>
                            <a:schemeClr val="tx2"/>
                          </a:solidFill>
                          <a:effectLst/>
                          <a:latin typeface="+mn-lt"/>
                        </a:rPr>
                        <a:t>18,801,310</a:t>
                      </a:r>
                      <a:endParaRPr lang="en-US" sz="1600" b="0" i="0" u="none" strike="noStrike" dirty="0">
                        <a:solidFill>
                          <a:schemeClr val="tx2"/>
                        </a:solidFill>
                        <a:effectLst/>
                        <a:latin typeface="+mn-lt"/>
                      </a:endParaRPr>
                    </a:p>
                  </a:txBody>
                  <a:tcPr marL="7620" marR="7620" marT="7620" marB="0" anchor="ctr">
                    <a:solidFill>
                      <a:schemeClr val="accent1">
                        <a:lumMod val="40000"/>
                        <a:lumOff val="60000"/>
                      </a:schemeClr>
                    </a:solidFill>
                  </a:tcPr>
                </a:tc>
                <a:tc>
                  <a:txBody>
                    <a:bodyPr/>
                    <a:lstStyle/>
                    <a:p>
                      <a:pPr algn="r" fontAlgn="b"/>
                      <a:r>
                        <a:rPr lang="en-US" sz="1600" b="0" i="0" u="none" strike="noStrike" dirty="0">
                          <a:solidFill>
                            <a:schemeClr val="tx2"/>
                          </a:solidFill>
                          <a:effectLst/>
                          <a:latin typeface="+mn-lt"/>
                        </a:rPr>
                        <a:t>21,733,312</a:t>
                      </a:r>
                    </a:p>
                  </a:txBody>
                  <a:tcPr marL="9525" marR="9525" marT="9525" marB="0" anchor="ctr">
                    <a:solidFill>
                      <a:schemeClr val="accent1">
                        <a:lumMod val="40000"/>
                        <a:lumOff val="60000"/>
                      </a:schemeClr>
                    </a:solidFill>
                  </a:tcPr>
                </a:tc>
                <a:tc>
                  <a:txBody>
                    <a:bodyPr/>
                    <a:lstStyle/>
                    <a:p>
                      <a:pPr algn="r" fontAlgn="b"/>
                      <a:r>
                        <a:rPr lang="en-US" sz="1600" b="0" i="0" u="none" strike="noStrike" dirty="0">
                          <a:solidFill>
                            <a:schemeClr val="tx2"/>
                          </a:solidFill>
                          <a:effectLst/>
                          <a:latin typeface="+mn-lt"/>
                        </a:rPr>
                        <a:t>2,932,002</a:t>
                      </a:r>
                    </a:p>
                  </a:txBody>
                  <a:tcPr marL="9525" marR="9525" marT="9525" marB="0" anchor="ctr">
                    <a:solidFill>
                      <a:schemeClr val="accent1">
                        <a:lumMod val="40000"/>
                        <a:lumOff val="60000"/>
                      </a:schemeClr>
                    </a:solidFill>
                  </a:tcPr>
                </a:tc>
                <a:tc>
                  <a:txBody>
                    <a:bodyPr/>
                    <a:lstStyle/>
                    <a:p>
                      <a:pPr algn="r" fontAlgn="b"/>
                      <a:r>
                        <a:rPr lang="en-US" sz="1600" b="0" i="0" u="none" strike="noStrike" dirty="0">
                          <a:solidFill>
                            <a:schemeClr val="tx2"/>
                          </a:solidFill>
                          <a:effectLst/>
                          <a:latin typeface="+mn-lt"/>
                        </a:rPr>
                        <a:t>15.6%</a:t>
                      </a:r>
                    </a:p>
                  </a:txBody>
                  <a:tcPr marL="9525" marR="9525" marT="9525" marB="0" anchor="ctr">
                    <a:solidFill>
                      <a:schemeClr val="accent1">
                        <a:lumMod val="40000"/>
                        <a:lumOff val="60000"/>
                      </a:schemeClr>
                    </a:solidFill>
                  </a:tcPr>
                </a:tc>
                <a:tc>
                  <a:txBody>
                    <a:bodyPr/>
                    <a:lstStyle/>
                    <a:p>
                      <a:pPr algn="ctr" rtl="0" fontAlgn="b"/>
                      <a:r>
                        <a:rPr lang="en-US" sz="1600" b="0" i="0" u="none" strike="noStrike" dirty="0">
                          <a:solidFill>
                            <a:srgbClr val="000000"/>
                          </a:solidFill>
                          <a:effectLst/>
                          <a:latin typeface="Calibri" panose="020F0502020204030204" pitchFamily="34" charset="0"/>
                        </a:rPr>
                        <a:t>2</a:t>
                      </a:r>
                    </a:p>
                  </a:txBody>
                  <a:tcPr marL="7620" marR="7620" marT="7620" marB="0" anchor="ctr">
                    <a:solidFill>
                      <a:schemeClr val="accent1">
                        <a:lumMod val="40000"/>
                        <a:lumOff val="60000"/>
                      </a:schemeClr>
                    </a:solidFill>
                  </a:tcPr>
                </a:tc>
                <a:extLst>
                  <a:ext uri="{0D108BD9-81ED-4DB2-BD59-A6C34878D82A}">
                    <a16:rowId xmlns:a16="http://schemas.microsoft.com/office/drawing/2014/main" val="10004"/>
                  </a:ext>
                </a:extLst>
              </a:tr>
              <a:tr h="364542">
                <a:tc>
                  <a:txBody>
                    <a:bodyPr/>
                    <a:lstStyle/>
                    <a:p>
                      <a:pPr algn="l" rtl="0" fontAlgn="b"/>
                      <a:r>
                        <a:rPr lang="en-US" sz="1600" u="none" strike="noStrike" dirty="0">
                          <a:effectLst/>
                        </a:rPr>
                        <a:t>North Carolina</a:t>
                      </a:r>
                      <a:endParaRPr lang="en-US" sz="1600" b="0" i="0" u="none" strike="noStrike" dirty="0">
                        <a:solidFill>
                          <a:srgbClr val="000000"/>
                        </a:solidFill>
                        <a:effectLst/>
                        <a:latin typeface="Calibri" panose="020F0502020204030204" pitchFamily="34" charset="0"/>
                      </a:endParaRPr>
                    </a:p>
                  </a:txBody>
                  <a:tcPr marL="7620" marR="7620" marT="7620" marB="0" anchor="ctr">
                    <a:solidFill>
                      <a:schemeClr val="accent1">
                        <a:lumMod val="20000"/>
                        <a:lumOff val="80000"/>
                      </a:schemeClr>
                    </a:solidFill>
                  </a:tcPr>
                </a:tc>
                <a:tc>
                  <a:txBody>
                    <a:bodyPr/>
                    <a:lstStyle/>
                    <a:p>
                      <a:pPr algn="r" rtl="0" fontAlgn="b"/>
                      <a:r>
                        <a:rPr lang="en-US" sz="1600" u="none" strike="noStrike" dirty="0">
                          <a:solidFill>
                            <a:schemeClr val="tx2"/>
                          </a:solidFill>
                          <a:effectLst/>
                          <a:latin typeface="+mn-lt"/>
                        </a:rPr>
                        <a:t>9,535,483</a:t>
                      </a:r>
                      <a:endParaRPr lang="en-US" sz="1600" b="0" i="0" u="none" strike="noStrike" dirty="0">
                        <a:solidFill>
                          <a:schemeClr val="tx2"/>
                        </a:solidFill>
                        <a:effectLst/>
                        <a:latin typeface="+mn-lt"/>
                      </a:endParaRPr>
                    </a:p>
                  </a:txBody>
                  <a:tcPr marL="7620" marR="7620" marT="7620" marB="0" anchor="ctr">
                    <a:solidFill>
                      <a:schemeClr val="accent1">
                        <a:lumMod val="20000"/>
                        <a:lumOff val="80000"/>
                      </a:schemeClr>
                    </a:solidFill>
                  </a:tcPr>
                </a:tc>
                <a:tc>
                  <a:txBody>
                    <a:bodyPr/>
                    <a:lstStyle/>
                    <a:p>
                      <a:pPr algn="r" fontAlgn="b"/>
                      <a:r>
                        <a:rPr lang="en-US" sz="1600" b="0" i="0" u="none" strike="noStrike" dirty="0">
                          <a:solidFill>
                            <a:schemeClr val="tx2"/>
                          </a:solidFill>
                          <a:effectLst/>
                          <a:latin typeface="+mn-lt"/>
                        </a:rPr>
                        <a:t>10,600,823</a:t>
                      </a:r>
                    </a:p>
                  </a:txBody>
                  <a:tcPr marL="9525" marR="9525" marT="9525" marB="0" anchor="ctr">
                    <a:solidFill>
                      <a:schemeClr val="accent1">
                        <a:lumMod val="20000"/>
                        <a:lumOff val="80000"/>
                      </a:schemeClr>
                    </a:solidFill>
                  </a:tcPr>
                </a:tc>
                <a:tc>
                  <a:txBody>
                    <a:bodyPr/>
                    <a:lstStyle/>
                    <a:p>
                      <a:pPr algn="r" fontAlgn="b"/>
                      <a:r>
                        <a:rPr lang="en-US" sz="1600" b="0" i="0" u="none" strike="noStrike" dirty="0">
                          <a:solidFill>
                            <a:schemeClr val="tx2"/>
                          </a:solidFill>
                          <a:effectLst/>
                          <a:latin typeface="+mn-lt"/>
                        </a:rPr>
                        <a:t>1,065,340</a:t>
                      </a:r>
                    </a:p>
                  </a:txBody>
                  <a:tcPr marL="9525" marR="9525" marT="9525" marB="0" anchor="ctr">
                    <a:solidFill>
                      <a:schemeClr val="accent1">
                        <a:lumMod val="20000"/>
                        <a:lumOff val="80000"/>
                      </a:schemeClr>
                    </a:solidFill>
                  </a:tcPr>
                </a:tc>
                <a:tc>
                  <a:txBody>
                    <a:bodyPr/>
                    <a:lstStyle/>
                    <a:p>
                      <a:pPr algn="r" fontAlgn="b"/>
                      <a:r>
                        <a:rPr lang="en-US" sz="1600" b="0" i="0" u="none" strike="noStrike" dirty="0">
                          <a:solidFill>
                            <a:schemeClr val="tx2"/>
                          </a:solidFill>
                          <a:effectLst/>
                          <a:latin typeface="+mn-lt"/>
                        </a:rPr>
                        <a:t>11.2%</a:t>
                      </a:r>
                    </a:p>
                  </a:txBody>
                  <a:tcPr marL="9525" marR="9525" marT="9525" marB="0" anchor="ctr">
                    <a:solidFill>
                      <a:schemeClr val="accent1">
                        <a:lumMod val="20000"/>
                        <a:lumOff val="80000"/>
                      </a:schemeClr>
                    </a:solidFill>
                  </a:tcPr>
                </a:tc>
                <a:tc>
                  <a:txBody>
                    <a:bodyPr/>
                    <a:lstStyle/>
                    <a:p>
                      <a:pPr algn="ctr" rtl="0" fontAlgn="b"/>
                      <a:r>
                        <a:rPr lang="en-US" sz="1600" b="0" i="0" u="none" strike="noStrike" dirty="0">
                          <a:solidFill>
                            <a:srgbClr val="000000"/>
                          </a:solidFill>
                          <a:effectLst/>
                          <a:latin typeface="Calibri" panose="020F0502020204030204" pitchFamily="34" charset="0"/>
                        </a:rPr>
                        <a:t>1</a:t>
                      </a:r>
                    </a:p>
                  </a:txBody>
                  <a:tcPr marL="7620" marR="7620" marT="7620" marB="0" anchor="ctr">
                    <a:solidFill>
                      <a:schemeClr val="accent1">
                        <a:lumMod val="20000"/>
                        <a:lumOff val="80000"/>
                      </a:schemeClr>
                    </a:solidFill>
                  </a:tcPr>
                </a:tc>
                <a:extLst>
                  <a:ext uri="{0D108BD9-81ED-4DB2-BD59-A6C34878D82A}">
                    <a16:rowId xmlns:a16="http://schemas.microsoft.com/office/drawing/2014/main" val="967118346"/>
                  </a:ext>
                </a:extLst>
              </a:tr>
              <a:tr h="364542">
                <a:tc>
                  <a:txBody>
                    <a:bodyPr/>
                    <a:lstStyle/>
                    <a:p>
                      <a:pPr algn="l" rtl="0" fontAlgn="b"/>
                      <a:r>
                        <a:rPr lang="en-US" sz="1600" u="none" strike="noStrike" dirty="0">
                          <a:effectLst/>
                        </a:rPr>
                        <a:t>Arizona</a:t>
                      </a:r>
                      <a:endParaRPr lang="en-US" sz="1600" b="0" i="0" u="none" strike="noStrike" dirty="0">
                        <a:solidFill>
                          <a:srgbClr val="000000"/>
                        </a:solidFill>
                        <a:effectLst/>
                        <a:latin typeface="Calibri" panose="020F0502020204030204" pitchFamily="34" charset="0"/>
                      </a:endParaRPr>
                    </a:p>
                  </a:txBody>
                  <a:tcPr marL="7620" marR="7620" marT="7620" marB="0" anchor="ctr">
                    <a:solidFill>
                      <a:schemeClr val="accent1">
                        <a:lumMod val="20000"/>
                        <a:lumOff val="80000"/>
                      </a:schemeClr>
                    </a:solidFill>
                  </a:tcPr>
                </a:tc>
                <a:tc>
                  <a:txBody>
                    <a:bodyPr/>
                    <a:lstStyle/>
                    <a:p>
                      <a:pPr algn="r" rtl="0" fontAlgn="b"/>
                      <a:r>
                        <a:rPr lang="en-US" sz="1600" u="none" strike="noStrike" dirty="0">
                          <a:solidFill>
                            <a:schemeClr val="tx2"/>
                          </a:solidFill>
                          <a:effectLst/>
                          <a:latin typeface="+mn-lt"/>
                        </a:rPr>
                        <a:t>6,392,017</a:t>
                      </a:r>
                      <a:endParaRPr lang="en-US" sz="1600" b="0" i="0" u="none" strike="noStrike" dirty="0">
                        <a:solidFill>
                          <a:schemeClr val="tx2"/>
                        </a:solidFill>
                        <a:effectLst/>
                        <a:latin typeface="+mn-lt"/>
                      </a:endParaRPr>
                    </a:p>
                  </a:txBody>
                  <a:tcPr marL="7620" marR="7620" marT="7620" marB="0" anchor="ctr">
                    <a:solidFill>
                      <a:schemeClr val="accent1">
                        <a:lumMod val="20000"/>
                        <a:lumOff val="80000"/>
                      </a:schemeClr>
                    </a:solidFill>
                  </a:tcPr>
                </a:tc>
                <a:tc>
                  <a:txBody>
                    <a:bodyPr/>
                    <a:lstStyle/>
                    <a:p>
                      <a:pPr algn="r" fontAlgn="b"/>
                      <a:r>
                        <a:rPr lang="en-US" sz="1600" b="0" i="0" u="none" strike="noStrike" dirty="0">
                          <a:solidFill>
                            <a:schemeClr val="tx2"/>
                          </a:solidFill>
                          <a:effectLst/>
                          <a:latin typeface="+mn-lt"/>
                        </a:rPr>
                        <a:t>7,421,401</a:t>
                      </a:r>
                    </a:p>
                  </a:txBody>
                  <a:tcPr marL="9525" marR="9525" marT="9525" marB="0" anchor="ctr">
                    <a:solidFill>
                      <a:schemeClr val="accent1">
                        <a:lumMod val="20000"/>
                        <a:lumOff val="80000"/>
                      </a:schemeClr>
                    </a:solidFill>
                  </a:tcPr>
                </a:tc>
                <a:tc>
                  <a:txBody>
                    <a:bodyPr/>
                    <a:lstStyle/>
                    <a:p>
                      <a:pPr algn="r" fontAlgn="b"/>
                      <a:r>
                        <a:rPr lang="en-US" sz="1600" b="0" i="0" u="none" strike="noStrike" dirty="0">
                          <a:solidFill>
                            <a:schemeClr val="tx2"/>
                          </a:solidFill>
                          <a:effectLst/>
                          <a:latin typeface="+mn-lt"/>
                        </a:rPr>
                        <a:t>1,029,384</a:t>
                      </a:r>
                    </a:p>
                  </a:txBody>
                  <a:tcPr marL="9525" marR="9525" marT="9525" marB="0" anchor="ctr">
                    <a:solidFill>
                      <a:schemeClr val="accent1">
                        <a:lumMod val="20000"/>
                        <a:lumOff val="80000"/>
                      </a:schemeClr>
                    </a:solidFill>
                  </a:tcPr>
                </a:tc>
                <a:tc>
                  <a:txBody>
                    <a:bodyPr/>
                    <a:lstStyle/>
                    <a:p>
                      <a:pPr algn="r" fontAlgn="b"/>
                      <a:r>
                        <a:rPr lang="en-US" sz="1600" b="0" i="0" u="none" strike="noStrike" dirty="0">
                          <a:solidFill>
                            <a:schemeClr val="tx2"/>
                          </a:solidFill>
                          <a:effectLst/>
                          <a:latin typeface="+mn-lt"/>
                        </a:rPr>
                        <a:t>16.1%</a:t>
                      </a:r>
                    </a:p>
                  </a:txBody>
                  <a:tcPr marL="9525" marR="9525" marT="9525" marB="0" anchor="ctr">
                    <a:solidFill>
                      <a:schemeClr val="accent1">
                        <a:lumMod val="20000"/>
                        <a:lumOff val="80000"/>
                      </a:schemeClr>
                    </a:solidFill>
                  </a:tcPr>
                </a:tc>
                <a:tc>
                  <a:txBody>
                    <a:bodyPr/>
                    <a:lstStyle/>
                    <a:p>
                      <a:pPr algn="ctr" rtl="0" fontAlgn="b"/>
                      <a:r>
                        <a:rPr lang="en-US" sz="1600" b="0" i="0" u="none" strike="noStrike" dirty="0">
                          <a:solidFill>
                            <a:srgbClr val="000000"/>
                          </a:solidFill>
                          <a:effectLst/>
                          <a:latin typeface="Calibri" panose="020F0502020204030204" pitchFamily="34" charset="0"/>
                        </a:rPr>
                        <a:t>1</a:t>
                      </a:r>
                    </a:p>
                  </a:txBody>
                  <a:tcPr marL="7620" marR="7620" marT="7620" marB="0" anchor="ctr">
                    <a:solidFill>
                      <a:schemeClr val="accent1">
                        <a:lumMod val="20000"/>
                        <a:lumOff val="80000"/>
                      </a:schemeClr>
                    </a:solidFill>
                  </a:tcPr>
                </a:tc>
                <a:extLst>
                  <a:ext uri="{0D108BD9-81ED-4DB2-BD59-A6C34878D82A}">
                    <a16:rowId xmlns:a16="http://schemas.microsoft.com/office/drawing/2014/main" val="903805305"/>
                  </a:ext>
                </a:extLst>
              </a:tr>
              <a:tr h="364542">
                <a:tc>
                  <a:txBody>
                    <a:bodyPr/>
                    <a:lstStyle/>
                    <a:p>
                      <a:pPr algn="l" rtl="0" fontAlgn="b"/>
                      <a:r>
                        <a:rPr lang="en-US" sz="1600" b="0" i="0" u="none" strike="noStrike" dirty="0">
                          <a:solidFill>
                            <a:srgbClr val="000000"/>
                          </a:solidFill>
                          <a:effectLst/>
                          <a:latin typeface="Calibri" panose="020F0502020204030204" pitchFamily="34" charset="0"/>
                        </a:rPr>
                        <a:t>Colorado</a:t>
                      </a:r>
                    </a:p>
                  </a:txBody>
                  <a:tcPr marL="7620" marR="7620" marT="7620" marB="0" anchor="ctr">
                    <a:solidFill>
                      <a:schemeClr val="accent1">
                        <a:lumMod val="20000"/>
                        <a:lumOff val="80000"/>
                      </a:schemeClr>
                    </a:solidFill>
                  </a:tcPr>
                </a:tc>
                <a:tc>
                  <a:txBody>
                    <a:bodyPr/>
                    <a:lstStyle/>
                    <a:p>
                      <a:pPr algn="r" rtl="0" fontAlgn="b"/>
                      <a:r>
                        <a:rPr lang="en-US" sz="1600" b="0" i="0" u="none" strike="noStrike" dirty="0">
                          <a:solidFill>
                            <a:schemeClr val="tx2"/>
                          </a:solidFill>
                          <a:effectLst/>
                          <a:latin typeface="+mn-lt"/>
                        </a:rPr>
                        <a:t>5,029,196</a:t>
                      </a:r>
                    </a:p>
                  </a:txBody>
                  <a:tcPr marL="7620" marR="7620" marT="7620" marB="0" anchor="ctr">
                    <a:solidFill>
                      <a:schemeClr val="accent1">
                        <a:lumMod val="20000"/>
                        <a:lumOff val="80000"/>
                      </a:schemeClr>
                    </a:solidFill>
                  </a:tcPr>
                </a:tc>
                <a:tc>
                  <a:txBody>
                    <a:bodyPr/>
                    <a:lstStyle/>
                    <a:p>
                      <a:pPr algn="r" fontAlgn="b"/>
                      <a:r>
                        <a:rPr lang="en-US" sz="1600" b="0" i="0" u="none" strike="noStrike" dirty="0">
                          <a:solidFill>
                            <a:schemeClr val="tx2"/>
                          </a:solidFill>
                          <a:effectLst/>
                          <a:latin typeface="+mn-lt"/>
                        </a:rPr>
                        <a:t>5,807,719</a:t>
                      </a:r>
                    </a:p>
                  </a:txBody>
                  <a:tcPr marL="9525" marR="9525" marT="9525" marB="0" anchor="ctr">
                    <a:solidFill>
                      <a:schemeClr val="accent1">
                        <a:lumMod val="20000"/>
                        <a:lumOff val="80000"/>
                      </a:schemeClr>
                    </a:solidFill>
                  </a:tcPr>
                </a:tc>
                <a:tc>
                  <a:txBody>
                    <a:bodyPr/>
                    <a:lstStyle/>
                    <a:p>
                      <a:pPr algn="r" fontAlgn="b"/>
                      <a:r>
                        <a:rPr lang="en-US" sz="1600" b="0" i="0" u="none" strike="noStrike" dirty="0">
                          <a:solidFill>
                            <a:schemeClr val="tx2"/>
                          </a:solidFill>
                          <a:effectLst/>
                          <a:latin typeface="+mn-lt"/>
                        </a:rPr>
                        <a:t>778,523</a:t>
                      </a:r>
                    </a:p>
                  </a:txBody>
                  <a:tcPr marL="9525" marR="9525" marT="9525" marB="0" anchor="ctr">
                    <a:solidFill>
                      <a:schemeClr val="accent1">
                        <a:lumMod val="20000"/>
                        <a:lumOff val="80000"/>
                      </a:schemeClr>
                    </a:solidFill>
                  </a:tcPr>
                </a:tc>
                <a:tc>
                  <a:txBody>
                    <a:bodyPr/>
                    <a:lstStyle/>
                    <a:p>
                      <a:pPr algn="r" fontAlgn="b"/>
                      <a:r>
                        <a:rPr lang="en-US" sz="1600" b="0" i="0" u="none" strike="noStrike" dirty="0">
                          <a:solidFill>
                            <a:schemeClr val="tx2"/>
                          </a:solidFill>
                          <a:effectLst/>
                          <a:latin typeface="+mn-lt"/>
                        </a:rPr>
                        <a:t>15.5%</a:t>
                      </a:r>
                    </a:p>
                  </a:txBody>
                  <a:tcPr marL="9525" marR="9525" marT="9525" marB="0" anchor="ctr">
                    <a:solidFill>
                      <a:schemeClr val="accent1">
                        <a:lumMod val="20000"/>
                        <a:lumOff val="80000"/>
                      </a:schemeClr>
                    </a:solidFill>
                  </a:tcPr>
                </a:tc>
                <a:tc>
                  <a:txBody>
                    <a:bodyPr/>
                    <a:lstStyle/>
                    <a:p>
                      <a:pPr algn="ctr" rtl="0" fontAlgn="b"/>
                      <a:r>
                        <a:rPr lang="en-US" sz="1600" b="0" i="0" u="none" strike="noStrike" dirty="0">
                          <a:solidFill>
                            <a:srgbClr val="000000"/>
                          </a:solidFill>
                          <a:effectLst/>
                          <a:latin typeface="Calibri" panose="020F0502020204030204" pitchFamily="34" charset="0"/>
                        </a:rPr>
                        <a:t>1</a:t>
                      </a:r>
                    </a:p>
                  </a:txBody>
                  <a:tcPr marL="7620" marR="7620" marT="7620" marB="0" anchor="ctr">
                    <a:solidFill>
                      <a:schemeClr val="accent1">
                        <a:lumMod val="20000"/>
                        <a:lumOff val="80000"/>
                      </a:schemeClr>
                    </a:solidFill>
                  </a:tcPr>
                </a:tc>
                <a:extLst>
                  <a:ext uri="{0D108BD9-81ED-4DB2-BD59-A6C34878D82A}">
                    <a16:rowId xmlns:a16="http://schemas.microsoft.com/office/drawing/2014/main" val="2687128006"/>
                  </a:ext>
                </a:extLst>
              </a:tr>
              <a:tr h="484402">
                <a:tc>
                  <a:txBody>
                    <a:bodyPr/>
                    <a:lstStyle/>
                    <a:p>
                      <a:pPr algn="l" rtl="0" fontAlgn="ctr"/>
                      <a:r>
                        <a:rPr lang="en-US" sz="1600" u="none" strike="noStrike" dirty="0">
                          <a:effectLst/>
                        </a:rPr>
                        <a:t>Oregon</a:t>
                      </a:r>
                      <a:endParaRPr lang="en-US" sz="1600" b="0" i="0" u="none" strike="noStrike" dirty="0">
                        <a:solidFill>
                          <a:srgbClr val="000000"/>
                        </a:solidFill>
                        <a:effectLst/>
                        <a:latin typeface="Calibri" panose="020F0502020204030204" pitchFamily="34" charset="0"/>
                      </a:endParaRPr>
                    </a:p>
                  </a:txBody>
                  <a:tcPr marL="7620" marR="7620" marT="7620" marB="0" anchor="ctr">
                    <a:solidFill>
                      <a:schemeClr val="accent1">
                        <a:lumMod val="20000"/>
                        <a:lumOff val="80000"/>
                      </a:schemeClr>
                    </a:solidFill>
                  </a:tcPr>
                </a:tc>
                <a:tc>
                  <a:txBody>
                    <a:bodyPr/>
                    <a:lstStyle/>
                    <a:p>
                      <a:pPr algn="r" rtl="0" fontAlgn="b"/>
                      <a:r>
                        <a:rPr lang="en-US" sz="1600" u="none" strike="noStrike" dirty="0">
                          <a:solidFill>
                            <a:schemeClr val="tx2"/>
                          </a:solidFill>
                          <a:effectLst/>
                          <a:latin typeface="+mn-lt"/>
                        </a:rPr>
                        <a:t>3,831,074</a:t>
                      </a:r>
                      <a:endParaRPr lang="en-US" sz="1600" b="0" i="0" u="none" strike="noStrike" dirty="0">
                        <a:solidFill>
                          <a:schemeClr val="tx2"/>
                        </a:solidFill>
                        <a:effectLst/>
                        <a:latin typeface="+mn-lt"/>
                      </a:endParaRPr>
                    </a:p>
                  </a:txBody>
                  <a:tcPr marL="7620" marR="7620" marT="7620" marB="0" anchor="ctr">
                    <a:solidFill>
                      <a:schemeClr val="accent1">
                        <a:lumMod val="20000"/>
                        <a:lumOff val="80000"/>
                      </a:schemeClr>
                    </a:solidFill>
                  </a:tcPr>
                </a:tc>
                <a:tc>
                  <a:txBody>
                    <a:bodyPr/>
                    <a:lstStyle/>
                    <a:p>
                      <a:pPr algn="r" fontAlgn="b"/>
                      <a:r>
                        <a:rPr lang="en-US" sz="1600" b="0" i="0" u="none" strike="noStrike" dirty="0">
                          <a:solidFill>
                            <a:schemeClr val="tx2"/>
                          </a:solidFill>
                          <a:effectLst/>
                          <a:latin typeface="+mn-lt"/>
                        </a:rPr>
                        <a:t>                   4,241,507 </a:t>
                      </a:r>
                    </a:p>
                  </a:txBody>
                  <a:tcPr marL="9525" marR="9525" marT="9525" marB="0" anchor="ctr">
                    <a:solidFill>
                      <a:schemeClr val="accent1">
                        <a:lumMod val="20000"/>
                        <a:lumOff val="80000"/>
                      </a:schemeClr>
                    </a:solidFill>
                  </a:tcPr>
                </a:tc>
                <a:tc>
                  <a:txBody>
                    <a:bodyPr/>
                    <a:lstStyle/>
                    <a:p>
                      <a:pPr algn="r" fontAlgn="b"/>
                      <a:r>
                        <a:rPr lang="en-US" sz="1600" b="0" i="0" u="none" strike="noStrike" dirty="0">
                          <a:solidFill>
                            <a:schemeClr val="tx2"/>
                          </a:solidFill>
                          <a:effectLst/>
                          <a:latin typeface="+mn-lt"/>
                        </a:rPr>
                        <a:t>               410,433 </a:t>
                      </a:r>
                    </a:p>
                  </a:txBody>
                  <a:tcPr marL="9525" marR="9525" marT="9525" marB="0" anchor="ctr">
                    <a:solidFill>
                      <a:schemeClr val="accent1">
                        <a:lumMod val="20000"/>
                        <a:lumOff val="80000"/>
                      </a:schemeClr>
                    </a:solidFill>
                  </a:tcPr>
                </a:tc>
                <a:tc>
                  <a:txBody>
                    <a:bodyPr/>
                    <a:lstStyle/>
                    <a:p>
                      <a:pPr algn="r" fontAlgn="b"/>
                      <a:r>
                        <a:rPr lang="en-US" sz="1600" b="0" i="0" u="none" strike="noStrike" dirty="0">
                          <a:solidFill>
                            <a:schemeClr val="tx2"/>
                          </a:solidFill>
                          <a:effectLst/>
                          <a:latin typeface="+mn-lt"/>
                        </a:rPr>
                        <a:t>10.7%</a:t>
                      </a:r>
                    </a:p>
                  </a:txBody>
                  <a:tcPr marL="9525" marR="9525" marT="9525" marB="0" anchor="ctr">
                    <a:solidFill>
                      <a:schemeClr val="accent1">
                        <a:lumMod val="20000"/>
                        <a:lumOff val="80000"/>
                      </a:schemeClr>
                    </a:solidFill>
                  </a:tcPr>
                </a:tc>
                <a:tc>
                  <a:txBody>
                    <a:bodyPr/>
                    <a:lstStyle/>
                    <a:p>
                      <a:pPr algn="ctr" rtl="0" fontAlgn="b"/>
                      <a:r>
                        <a:rPr lang="en-US" sz="1600" b="0" i="0" u="none" strike="noStrike" dirty="0">
                          <a:solidFill>
                            <a:srgbClr val="000000"/>
                          </a:solidFill>
                          <a:effectLst/>
                          <a:latin typeface="Calibri" panose="020F0502020204030204" pitchFamily="34" charset="0"/>
                        </a:rPr>
                        <a:t>1</a:t>
                      </a:r>
                    </a:p>
                  </a:txBody>
                  <a:tcPr marL="7620" marR="7620" marT="7620" marB="0" anchor="ctr">
                    <a:solidFill>
                      <a:schemeClr val="accent1">
                        <a:lumMod val="20000"/>
                        <a:lumOff val="80000"/>
                      </a:schemeClr>
                    </a:solidFill>
                  </a:tcPr>
                </a:tc>
                <a:extLst>
                  <a:ext uri="{0D108BD9-81ED-4DB2-BD59-A6C34878D82A}">
                    <a16:rowId xmlns:a16="http://schemas.microsoft.com/office/drawing/2014/main" val="10005"/>
                  </a:ext>
                </a:extLst>
              </a:tr>
              <a:tr h="484402">
                <a:tc>
                  <a:txBody>
                    <a:bodyPr/>
                    <a:lstStyle/>
                    <a:p>
                      <a:pPr algn="l" rtl="0" fontAlgn="b"/>
                      <a:r>
                        <a:rPr lang="en-US" sz="1600" u="none" strike="noStrike" dirty="0">
                          <a:effectLst/>
                        </a:rPr>
                        <a:t>Montana</a:t>
                      </a:r>
                      <a:endParaRPr lang="en-US" sz="1600" b="0" i="0" u="none" strike="noStrike" dirty="0">
                        <a:solidFill>
                          <a:srgbClr val="000000"/>
                        </a:solidFill>
                        <a:effectLst/>
                        <a:latin typeface="Calibri" panose="020F0502020204030204" pitchFamily="34" charset="0"/>
                      </a:endParaRPr>
                    </a:p>
                  </a:txBody>
                  <a:tcPr marL="7620" marR="7620" marT="7620" marB="0" anchor="ctr">
                    <a:solidFill>
                      <a:schemeClr val="accent1">
                        <a:lumMod val="20000"/>
                        <a:lumOff val="80000"/>
                      </a:schemeClr>
                    </a:solidFill>
                  </a:tcPr>
                </a:tc>
                <a:tc>
                  <a:txBody>
                    <a:bodyPr/>
                    <a:lstStyle/>
                    <a:p>
                      <a:pPr algn="r" rtl="0" fontAlgn="b"/>
                      <a:r>
                        <a:rPr lang="en-US" sz="1600" u="none" strike="noStrike" dirty="0">
                          <a:solidFill>
                            <a:schemeClr val="tx2"/>
                          </a:solidFill>
                          <a:effectLst/>
                          <a:latin typeface="+mn-lt"/>
                        </a:rPr>
                        <a:t>989,415</a:t>
                      </a:r>
                      <a:endParaRPr lang="en-US" sz="1600" b="0" i="0" u="none" strike="noStrike" dirty="0">
                        <a:solidFill>
                          <a:schemeClr val="tx2"/>
                        </a:solidFill>
                        <a:effectLst/>
                        <a:latin typeface="+mn-lt"/>
                      </a:endParaRPr>
                    </a:p>
                  </a:txBody>
                  <a:tcPr marL="7620" marR="7620" marT="7620" marB="0" anchor="ctr">
                    <a:solidFill>
                      <a:schemeClr val="accent1">
                        <a:lumMod val="20000"/>
                        <a:lumOff val="80000"/>
                      </a:schemeClr>
                    </a:solidFill>
                  </a:tcPr>
                </a:tc>
                <a:tc>
                  <a:txBody>
                    <a:bodyPr/>
                    <a:lstStyle/>
                    <a:p>
                      <a:pPr algn="r" fontAlgn="b"/>
                      <a:r>
                        <a:rPr lang="en-US" sz="1600" b="0" i="0" u="none" strike="noStrike" dirty="0">
                          <a:solidFill>
                            <a:schemeClr val="tx2"/>
                          </a:solidFill>
                          <a:effectLst/>
                          <a:latin typeface="+mn-lt"/>
                        </a:rPr>
                        <a:t>                   1,080,577 </a:t>
                      </a:r>
                    </a:p>
                  </a:txBody>
                  <a:tcPr marL="9525" marR="9525" marT="9525" marB="0" anchor="ctr">
                    <a:solidFill>
                      <a:schemeClr val="accent1">
                        <a:lumMod val="20000"/>
                        <a:lumOff val="80000"/>
                      </a:schemeClr>
                    </a:solidFill>
                  </a:tcPr>
                </a:tc>
                <a:tc>
                  <a:txBody>
                    <a:bodyPr/>
                    <a:lstStyle/>
                    <a:p>
                      <a:pPr algn="r" fontAlgn="b"/>
                      <a:r>
                        <a:rPr lang="en-US" sz="1600" b="0" i="0" u="none" strike="noStrike" dirty="0">
                          <a:solidFill>
                            <a:schemeClr val="tx2"/>
                          </a:solidFill>
                          <a:effectLst/>
                          <a:latin typeface="+mn-lt"/>
                        </a:rPr>
                        <a:t>                 91,162 </a:t>
                      </a:r>
                    </a:p>
                  </a:txBody>
                  <a:tcPr marL="9525" marR="9525" marT="9525" marB="0" anchor="ctr">
                    <a:solidFill>
                      <a:schemeClr val="accent1">
                        <a:lumMod val="20000"/>
                        <a:lumOff val="80000"/>
                      </a:schemeClr>
                    </a:solidFill>
                  </a:tcPr>
                </a:tc>
                <a:tc>
                  <a:txBody>
                    <a:bodyPr/>
                    <a:lstStyle/>
                    <a:p>
                      <a:pPr algn="r" fontAlgn="b"/>
                      <a:r>
                        <a:rPr lang="en-US" sz="1600" b="0" i="0" u="none" strike="noStrike" dirty="0">
                          <a:solidFill>
                            <a:schemeClr val="tx2"/>
                          </a:solidFill>
                          <a:effectLst/>
                          <a:latin typeface="+mn-lt"/>
                        </a:rPr>
                        <a:t>9.2%</a:t>
                      </a:r>
                    </a:p>
                  </a:txBody>
                  <a:tcPr marL="9525" marR="9525" marT="9525" marB="0" anchor="ctr">
                    <a:solidFill>
                      <a:schemeClr val="accent1">
                        <a:lumMod val="20000"/>
                        <a:lumOff val="80000"/>
                      </a:schemeClr>
                    </a:solidFill>
                  </a:tcPr>
                </a:tc>
                <a:tc>
                  <a:txBody>
                    <a:bodyPr/>
                    <a:lstStyle/>
                    <a:p>
                      <a:pPr algn="ctr" rtl="0" fontAlgn="b"/>
                      <a:r>
                        <a:rPr lang="en-US" sz="1600" b="0" i="0" u="none" strike="noStrike" dirty="0">
                          <a:solidFill>
                            <a:srgbClr val="000000"/>
                          </a:solidFill>
                          <a:effectLst/>
                          <a:latin typeface="Calibri" panose="020F0502020204030204" pitchFamily="34" charset="0"/>
                        </a:rPr>
                        <a:t>1</a:t>
                      </a:r>
                    </a:p>
                  </a:txBody>
                  <a:tcPr marL="7620" marR="7620" marT="7620" marB="0" anchor="ctr">
                    <a:solidFill>
                      <a:schemeClr val="accent1">
                        <a:lumMod val="20000"/>
                        <a:lumOff val="80000"/>
                      </a:schemeClr>
                    </a:solidFill>
                  </a:tcPr>
                </a:tc>
                <a:extLst>
                  <a:ext uri="{0D108BD9-81ED-4DB2-BD59-A6C34878D82A}">
                    <a16:rowId xmlns:a16="http://schemas.microsoft.com/office/drawing/2014/main" val="935442627"/>
                  </a:ext>
                </a:extLst>
              </a:tr>
              <a:tr h="364542">
                <a:tc>
                  <a:txBody>
                    <a:bodyPr/>
                    <a:lstStyle/>
                    <a:p>
                      <a:pPr algn="l" rtl="0" fontAlgn="ctr"/>
                      <a:r>
                        <a:rPr lang="en-US" sz="1600" u="none" strike="noStrike" dirty="0">
                          <a:effectLst/>
                        </a:rPr>
                        <a:t>California</a:t>
                      </a:r>
                      <a:endParaRPr lang="en-US" sz="1600" b="0" i="0" u="none" strike="noStrike" dirty="0">
                        <a:solidFill>
                          <a:srgbClr val="000000"/>
                        </a:solidFill>
                        <a:effectLst/>
                        <a:latin typeface="Calibri" panose="020F0502020204030204" pitchFamily="34" charset="0"/>
                      </a:endParaRPr>
                    </a:p>
                  </a:txBody>
                  <a:tcPr marL="7620" marR="7620" marT="7620" marB="0" anchor="ctr">
                    <a:solidFill>
                      <a:schemeClr val="accent2">
                        <a:lumMod val="20000"/>
                        <a:lumOff val="80000"/>
                      </a:schemeClr>
                    </a:solidFill>
                  </a:tcPr>
                </a:tc>
                <a:tc>
                  <a:txBody>
                    <a:bodyPr/>
                    <a:lstStyle/>
                    <a:p>
                      <a:pPr algn="r" rtl="0" fontAlgn="b"/>
                      <a:r>
                        <a:rPr lang="en-US" sz="1600" u="none" strike="noStrike" dirty="0">
                          <a:solidFill>
                            <a:schemeClr val="tx2"/>
                          </a:solidFill>
                          <a:effectLst/>
                          <a:latin typeface="+mn-lt"/>
                        </a:rPr>
                        <a:t>37,253,956</a:t>
                      </a:r>
                      <a:endParaRPr lang="en-US" sz="1600" b="0" i="0" u="none" strike="noStrike" dirty="0">
                        <a:solidFill>
                          <a:schemeClr val="tx2"/>
                        </a:solidFill>
                        <a:effectLst/>
                        <a:latin typeface="+mn-lt"/>
                      </a:endParaRPr>
                    </a:p>
                  </a:txBody>
                  <a:tcPr marL="7620" marR="7620" marT="7620" marB="0" anchor="ctr">
                    <a:solidFill>
                      <a:schemeClr val="accent2">
                        <a:lumMod val="20000"/>
                        <a:lumOff val="80000"/>
                      </a:schemeClr>
                    </a:solidFill>
                  </a:tcPr>
                </a:tc>
                <a:tc>
                  <a:txBody>
                    <a:bodyPr/>
                    <a:lstStyle/>
                    <a:p>
                      <a:pPr algn="r" fontAlgn="b"/>
                      <a:r>
                        <a:rPr lang="en-US" sz="1600" b="0" i="0" u="none" strike="noStrike" dirty="0">
                          <a:solidFill>
                            <a:schemeClr val="tx2"/>
                          </a:solidFill>
                          <a:effectLst/>
                          <a:latin typeface="+mn-lt"/>
                        </a:rPr>
                        <a:t>39,368,078</a:t>
                      </a:r>
                    </a:p>
                  </a:txBody>
                  <a:tcPr marL="9525" marR="9525" marT="9525" marB="0" anchor="ctr">
                    <a:solidFill>
                      <a:schemeClr val="accent2">
                        <a:lumMod val="20000"/>
                        <a:lumOff val="80000"/>
                      </a:schemeClr>
                    </a:solidFill>
                  </a:tcPr>
                </a:tc>
                <a:tc>
                  <a:txBody>
                    <a:bodyPr/>
                    <a:lstStyle/>
                    <a:p>
                      <a:pPr algn="r" fontAlgn="b"/>
                      <a:r>
                        <a:rPr lang="en-US" sz="1600" b="0" i="0" u="none" strike="noStrike" dirty="0">
                          <a:solidFill>
                            <a:schemeClr val="tx2"/>
                          </a:solidFill>
                          <a:effectLst/>
                          <a:latin typeface="+mn-lt"/>
                        </a:rPr>
                        <a:t>2,114,122</a:t>
                      </a:r>
                    </a:p>
                  </a:txBody>
                  <a:tcPr marL="9525" marR="9525" marT="9525" marB="0" anchor="ctr">
                    <a:solidFill>
                      <a:schemeClr val="accent2">
                        <a:lumMod val="20000"/>
                        <a:lumOff val="80000"/>
                      </a:schemeClr>
                    </a:solidFill>
                  </a:tcPr>
                </a:tc>
                <a:tc>
                  <a:txBody>
                    <a:bodyPr/>
                    <a:lstStyle/>
                    <a:p>
                      <a:pPr algn="r" fontAlgn="b"/>
                      <a:r>
                        <a:rPr lang="en-US" sz="1600" b="0" i="0" u="none" strike="noStrike" dirty="0">
                          <a:solidFill>
                            <a:schemeClr val="tx2"/>
                          </a:solidFill>
                          <a:effectLst/>
                          <a:latin typeface="+mn-lt"/>
                        </a:rPr>
                        <a:t>5.7%</a:t>
                      </a:r>
                    </a:p>
                  </a:txBody>
                  <a:tcPr marL="9525" marR="9525" marT="9525" marB="0" anchor="ctr">
                    <a:solidFill>
                      <a:schemeClr val="accent2">
                        <a:lumMod val="20000"/>
                        <a:lumOff val="80000"/>
                      </a:schemeClr>
                    </a:solidFill>
                  </a:tcPr>
                </a:tc>
                <a:tc>
                  <a:txBody>
                    <a:bodyPr/>
                    <a:lstStyle/>
                    <a:p>
                      <a:pPr algn="ctr" rtl="0" fontAlgn="b"/>
                      <a:r>
                        <a:rPr lang="en-US" sz="1600" b="0" i="0" u="none" strike="noStrike" dirty="0">
                          <a:solidFill>
                            <a:srgbClr val="000000"/>
                          </a:solidFill>
                          <a:effectLst/>
                          <a:latin typeface="Calibri" panose="020F0502020204030204" pitchFamily="34" charset="0"/>
                        </a:rPr>
                        <a:t>-1</a:t>
                      </a:r>
                    </a:p>
                  </a:txBody>
                  <a:tcPr marL="7620" marR="7620" marT="7620" marB="0" anchor="ctr">
                    <a:solidFill>
                      <a:schemeClr val="accent2">
                        <a:lumMod val="20000"/>
                        <a:lumOff val="80000"/>
                      </a:schemeClr>
                    </a:solidFill>
                  </a:tcPr>
                </a:tc>
                <a:extLst>
                  <a:ext uri="{0D108BD9-81ED-4DB2-BD59-A6C34878D82A}">
                    <a16:rowId xmlns:a16="http://schemas.microsoft.com/office/drawing/2014/main" val="3105692329"/>
                  </a:ext>
                </a:extLst>
              </a:tr>
              <a:tr h="364542">
                <a:tc>
                  <a:txBody>
                    <a:bodyPr/>
                    <a:lstStyle/>
                    <a:p>
                      <a:pPr algn="l" rtl="0" fontAlgn="ctr"/>
                      <a:r>
                        <a:rPr lang="en-US" sz="1600" b="0" i="0" u="none" strike="noStrike" dirty="0">
                          <a:solidFill>
                            <a:srgbClr val="000000"/>
                          </a:solidFill>
                          <a:effectLst/>
                          <a:latin typeface="Calibri" panose="020F0502020204030204" pitchFamily="34" charset="0"/>
                        </a:rPr>
                        <a:t>Minnesota</a:t>
                      </a:r>
                    </a:p>
                  </a:txBody>
                  <a:tcPr marL="7620" marR="7620" marT="7620" marB="0" anchor="ctr">
                    <a:solidFill>
                      <a:schemeClr val="accent2">
                        <a:lumMod val="20000"/>
                        <a:lumOff val="80000"/>
                      </a:schemeClr>
                    </a:solidFill>
                  </a:tcPr>
                </a:tc>
                <a:tc>
                  <a:txBody>
                    <a:bodyPr/>
                    <a:lstStyle/>
                    <a:p>
                      <a:pPr algn="r" rtl="0" fontAlgn="b"/>
                      <a:r>
                        <a:rPr lang="en-US" sz="1600" b="0" i="0" u="none" strike="noStrike" dirty="0">
                          <a:solidFill>
                            <a:schemeClr val="tx2"/>
                          </a:solidFill>
                          <a:effectLst/>
                          <a:latin typeface="+mn-lt"/>
                        </a:rPr>
                        <a:t>5,303,925</a:t>
                      </a:r>
                    </a:p>
                  </a:txBody>
                  <a:tcPr marL="7620" marR="7620" marT="7620" marB="0" anchor="ctr">
                    <a:solidFill>
                      <a:schemeClr val="accent2">
                        <a:lumMod val="20000"/>
                        <a:lumOff val="80000"/>
                      </a:schemeClr>
                    </a:solidFill>
                  </a:tcPr>
                </a:tc>
                <a:tc>
                  <a:txBody>
                    <a:bodyPr/>
                    <a:lstStyle/>
                    <a:p>
                      <a:pPr algn="r" fontAlgn="b"/>
                      <a:r>
                        <a:rPr lang="en-US" sz="1600" b="0" i="0" u="none" strike="noStrike" dirty="0">
                          <a:solidFill>
                            <a:schemeClr val="tx2"/>
                          </a:solidFill>
                          <a:effectLst/>
                          <a:latin typeface="+mn-lt"/>
                        </a:rPr>
                        <a:t>              5,657,342 </a:t>
                      </a:r>
                    </a:p>
                  </a:txBody>
                  <a:tcPr marL="9525" marR="9525" marT="9525" marB="0" anchor="ctr">
                    <a:solidFill>
                      <a:schemeClr val="accent2">
                        <a:lumMod val="20000"/>
                        <a:lumOff val="80000"/>
                      </a:schemeClr>
                    </a:solidFill>
                  </a:tcPr>
                </a:tc>
                <a:tc>
                  <a:txBody>
                    <a:bodyPr/>
                    <a:lstStyle/>
                    <a:p>
                      <a:pPr algn="r" fontAlgn="b"/>
                      <a:r>
                        <a:rPr lang="en-US" sz="1600" b="0" i="0" u="none" strike="noStrike" dirty="0">
                          <a:solidFill>
                            <a:schemeClr val="tx2"/>
                          </a:solidFill>
                          <a:effectLst/>
                          <a:latin typeface="+mn-lt"/>
                        </a:rPr>
                        <a:t>               353,417 </a:t>
                      </a:r>
                    </a:p>
                  </a:txBody>
                  <a:tcPr marL="9525" marR="9525" marT="9525" marB="0" anchor="ctr">
                    <a:solidFill>
                      <a:schemeClr val="accent2">
                        <a:lumMod val="20000"/>
                        <a:lumOff val="80000"/>
                      </a:schemeClr>
                    </a:solidFill>
                  </a:tcPr>
                </a:tc>
                <a:tc>
                  <a:txBody>
                    <a:bodyPr/>
                    <a:lstStyle/>
                    <a:p>
                      <a:pPr algn="r" fontAlgn="b"/>
                      <a:r>
                        <a:rPr lang="en-US" sz="1600" b="0" i="0" u="none" strike="noStrike" dirty="0">
                          <a:solidFill>
                            <a:schemeClr val="tx2"/>
                          </a:solidFill>
                          <a:effectLst/>
                          <a:latin typeface="+mn-lt"/>
                        </a:rPr>
                        <a:t>6.7%</a:t>
                      </a:r>
                    </a:p>
                  </a:txBody>
                  <a:tcPr marL="9525" marR="9525" marT="9525" marB="0" anchor="ctr">
                    <a:solidFill>
                      <a:schemeClr val="accent2">
                        <a:lumMod val="20000"/>
                        <a:lumOff val="80000"/>
                      </a:schemeClr>
                    </a:solidFill>
                  </a:tcPr>
                </a:tc>
                <a:tc>
                  <a:txBody>
                    <a:bodyPr/>
                    <a:lstStyle/>
                    <a:p>
                      <a:pPr algn="ctr" rtl="0" fontAlgn="b"/>
                      <a:r>
                        <a:rPr lang="en-US" sz="1600" b="0" i="0" u="none" strike="noStrike" dirty="0">
                          <a:solidFill>
                            <a:srgbClr val="000000"/>
                          </a:solidFill>
                          <a:effectLst/>
                          <a:latin typeface="Calibri" panose="020F0502020204030204" pitchFamily="34" charset="0"/>
                        </a:rPr>
                        <a:t>-1</a:t>
                      </a:r>
                    </a:p>
                  </a:txBody>
                  <a:tcPr marL="7620" marR="7620" marT="7620" marB="0" anchor="ctr">
                    <a:solidFill>
                      <a:schemeClr val="accent2">
                        <a:lumMod val="20000"/>
                        <a:lumOff val="80000"/>
                      </a:schemeClr>
                    </a:solidFill>
                  </a:tcPr>
                </a:tc>
                <a:extLst>
                  <a:ext uri="{0D108BD9-81ED-4DB2-BD59-A6C34878D82A}">
                    <a16:rowId xmlns:a16="http://schemas.microsoft.com/office/drawing/2014/main" val="2369260453"/>
                  </a:ext>
                </a:extLst>
              </a:tr>
            </a:tbl>
          </a:graphicData>
        </a:graphic>
      </p:graphicFrame>
      <p:sp>
        <p:nvSpPr>
          <p:cNvPr id="9" name="Rectangle 8"/>
          <p:cNvSpPr/>
          <p:nvPr/>
        </p:nvSpPr>
        <p:spPr>
          <a:xfrm>
            <a:off x="1524000" y="6396339"/>
            <a:ext cx="8001000" cy="461665"/>
          </a:xfrm>
          <a:prstGeom prst="rect">
            <a:avLst/>
          </a:prstGeom>
        </p:spPr>
        <p:txBody>
          <a:bodyPr wrap="square">
            <a:spAutoFit/>
          </a:bodyPr>
          <a:lstStyle/>
          <a:p>
            <a:pPr>
              <a:defRPr/>
            </a:pPr>
            <a:r>
              <a:rPr lang="en-US" sz="1200" dirty="0">
                <a:solidFill>
                  <a:prstClr val="black">
                    <a:lumMod val="50000"/>
                    <a:lumOff val="50000"/>
                  </a:prstClr>
                </a:solidFill>
                <a:latin typeface="Calibri" panose="020F0502020204030204"/>
              </a:rPr>
              <a:t>Source: U.S. Census Bureau. 2010 Census Count, 2019 Population Estimates; Projected Seats- Brookings Institute.					</a:t>
            </a:r>
          </a:p>
        </p:txBody>
      </p:sp>
    </p:spTree>
    <p:extLst>
      <p:ext uri="{BB962C8B-B14F-4D97-AF65-F5344CB8AC3E}">
        <p14:creationId xmlns:p14="http://schemas.microsoft.com/office/powerpoint/2010/main" val="4055370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800" dirty="0"/>
              <a:t>Percent Distribution of Educational Attainment of Persons Aged 25 Years and Older, Texas, 2008, 2011, and 2015</a:t>
            </a:r>
          </a:p>
        </p:txBody>
      </p:sp>
      <p:graphicFrame>
        <p:nvGraphicFramePr>
          <p:cNvPr id="7" name="Content Placeholder 6"/>
          <p:cNvGraphicFramePr>
            <a:graphicFrameLocks noGrp="1"/>
          </p:cNvGraphicFramePr>
          <p:nvPr>
            <p:ph idx="1"/>
            <p:extLst/>
          </p:nvPr>
        </p:nvGraphicFramePr>
        <p:xfrm>
          <a:off x="1981200" y="1066801"/>
          <a:ext cx="8055770" cy="5170616"/>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p:cNvSpPr/>
          <p:nvPr/>
        </p:nvSpPr>
        <p:spPr>
          <a:xfrm>
            <a:off x="1524000" y="6400801"/>
            <a:ext cx="4800600" cy="207749"/>
          </a:xfrm>
          <a:prstGeom prst="rect">
            <a:avLst/>
          </a:prstGeom>
        </p:spPr>
        <p:txBody>
          <a:bodyPr wrap="square">
            <a:spAutoFit/>
          </a:bodyPr>
          <a:lstStyle/>
          <a:p>
            <a:r>
              <a:rPr lang="en-US" sz="75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Source: US Census Bureau, American Community Survey, 1-Year Samples, 2008-2015</a:t>
            </a:r>
            <a:endParaRPr lang="en-US" sz="750" dirty="0">
              <a:solidFill>
                <a:schemeClr val="bg1">
                  <a:lumMod val="50000"/>
                </a:schemeClr>
              </a:solidFill>
            </a:endParaRPr>
          </a:p>
        </p:txBody>
      </p:sp>
      <p:sp>
        <p:nvSpPr>
          <p:cNvPr id="6" name="Right Brace 5"/>
          <p:cNvSpPr/>
          <p:nvPr/>
        </p:nvSpPr>
        <p:spPr>
          <a:xfrm>
            <a:off x="6772759" y="3886199"/>
            <a:ext cx="161441" cy="1538207"/>
          </a:xfrm>
          <a:prstGeom prst="rightBrace">
            <a:avLst/>
          </a:prstGeom>
          <a:ln w="22225"/>
        </p:spPr>
        <p:style>
          <a:lnRef idx="1">
            <a:schemeClr val="accent1"/>
          </a:lnRef>
          <a:fillRef idx="0">
            <a:schemeClr val="accent1"/>
          </a:fillRef>
          <a:effectRef idx="0">
            <a:schemeClr val="accent1"/>
          </a:effectRef>
          <a:fontRef idx="minor">
            <a:schemeClr val="tx1"/>
          </a:fontRef>
        </p:style>
        <p:txBody>
          <a:bodyPr wrap="squar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sz="825" dirty="0"/>
          </a:p>
        </p:txBody>
      </p:sp>
      <p:sp>
        <p:nvSpPr>
          <p:cNvPr id="3" name="Slide Number Placeholder 2"/>
          <p:cNvSpPr>
            <a:spLocks noGrp="1"/>
          </p:cNvSpPr>
          <p:nvPr>
            <p:ph type="sldNum" sz="quarter" idx="4"/>
          </p:nvPr>
        </p:nvSpPr>
        <p:spPr/>
        <p:txBody>
          <a:bodyPr/>
          <a:lstStyle/>
          <a:p>
            <a:fld id="{2BC1FA3B-F0C1-4F58-90BE-DCC7501F4B28}" type="slidenum">
              <a:rPr lang="en-US" smtClean="0"/>
              <a:pPr/>
              <a:t>30</a:t>
            </a:fld>
            <a:endParaRPr lang="en-US" dirty="0"/>
          </a:p>
        </p:txBody>
      </p:sp>
    </p:spTree>
    <p:extLst>
      <p:ext uri="{BB962C8B-B14F-4D97-AF65-F5344CB8AC3E}">
        <p14:creationId xmlns:p14="http://schemas.microsoft.com/office/powerpoint/2010/main" val="42291796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nvPr>
        </p:nvGraphicFramePr>
        <p:xfrm>
          <a:off x="2056342" y="1272836"/>
          <a:ext cx="8667750" cy="513354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31</a:t>
            </a:fld>
            <a:endParaRPr lang="en-US" dirty="0"/>
          </a:p>
        </p:txBody>
      </p:sp>
      <p:sp>
        <p:nvSpPr>
          <p:cNvPr id="8" name="Title 1"/>
          <p:cNvSpPr>
            <a:spLocks noGrp="1"/>
          </p:cNvSpPr>
          <p:nvPr>
            <p:ph type="title"/>
          </p:nvPr>
        </p:nvSpPr>
        <p:spPr/>
        <p:txBody>
          <a:bodyPr>
            <a:noAutofit/>
          </a:bodyPr>
          <a:lstStyle/>
          <a:p>
            <a:r>
              <a:rPr lang="en-US" sz="1800" dirty="0"/>
              <a:t>Educational Attainment of Persons Age 25 Years and Older by Race/Ethnicity, Texas, 2015</a:t>
            </a:r>
          </a:p>
        </p:txBody>
      </p:sp>
      <p:sp>
        <p:nvSpPr>
          <p:cNvPr id="9" name="Rectangle 8"/>
          <p:cNvSpPr/>
          <p:nvPr/>
        </p:nvSpPr>
        <p:spPr>
          <a:xfrm>
            <a:off x="1689540" y="6460052"/>
            <a:ext cx="4800600" cy="207749"/>
          </a:xfrm>
          <a:prstGeom prst="rect">
            <a:avLst/>
          </a:prstGeom>
        </p:spPr>
        <p:txBody>
          <a:bodyPr wrap="square">
            <a:spAutoFit/>
          </a:bodyPr>
          <a:lstStyle/>
          <a:p>
            <a:r>
              <a:rPr lang="en-US" sz="75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Source: US Census Bureau, American Community Survey, 1-Year Sample, 2015</a:t>
            </a:r>
            <a:endParaRPr lang="en-US" sz="750" dirty="0">
              <a:solidFill>
                <a:schemeClr val="bg1">
                  <a:lumMod val="50000"/>
                </a:schemeClr>
              </a:solidFill>
            </a:endParaRPr>
          </a:p>
        </p:txBody>
      </p:sp>
      <p:sp>
        <p:nvSpPr>
          <p:cNvPr id="2" name="Right Brace 1"/>
          <p:cNvSpPr/>
          <p:nvPr/>
        </p:nvSpPr>
        <p:spPr>
          <a:xfrm>
            <a:off x="7277100" y="1571218"/>
            <a:ext cx="114300" cy="1143000"/>
          </a:xfrm>
          <a:prstGeom prst="rightBrace">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flipH="1">
            <a:off x="7277101" y="1988830"/>
            <a:ext cx="685803" cy="307777"/>
          </a:xfrm>
          <a:prstGeom prst="rect">
            <a:avLst/>
          </a:prstGeom>
          <a:solidFill>
            <a:schemeClr val="accent1"/>
          </a:solidFill>
        </p:spPr>
        <p:txBody>
          <a:bodyPr wrap="square" rtlCol="0">
            <a:spAutoFit/>
          </a:bodyPr>
          <a:lstStyle/>
          <a:p>
            <a:r>
              <a:rPr lang="en-US" sz="1400" b="1" dirty="0">
                <a:solidFill>
                  <a:schemeClr val="bg1"/>
                </a:solidFill>
              </a:rPr>
              <a:t>35.9</a:t>
            </a:r>
            <a:r>
              <a:rPr lang="en-US" sz="1050" dirty="0">
                <a:solidFill>
                  <a:schemeClr val="bg1"/>
                </a:solidFill>
              </a:rPr>
              <a:t>%</a:t>
            </a:r>
            <a:endParaRPr lang="en-US" sz="900" dirty="0">
              <a:solidFill>
                <a:schemeClr val="bg1"/>
              </a:solidFill>
            </a:endParaRPr>
          </a:p>
        </p:txBody>
      </p:sp>
      <p:sp>
        <p:nvSpPr>
          <p:cNvPr id="10" name="TextBox 9"/>
          <p:cNvSpPr txBox="1"/>
          <p:nvPr/>
        </p:nvSpPr>
        <p:spPr>
          <a:xfrm>
            <a:off x="5956971" y="2685464"/>
            <a:ext cx="762000" cy="307777"/>
          </a:xfrm>
          <a:prstGeom prst="rect">
            <a:avLst/>
          </a:prstGeom>
          <a:solidFill>
            <a:schemeClr val="accent1"/>
          </a:solidFill>
        </p:spPr>
        <p:txBody>
          <a:bodyPr wrap="square" rtlCol="0">
            <a:spAutoFit/>
          </a:bodyPr>
          <a:lstStyle/>
          <a:p>
            <a:r>
              <a:rPr lang="en-US" sz="1400" b="1" dirty="0">
                <a:solidFill>
                  <a:schemeClr val="bg1"/>
                </a:solidFill>
              </a:rPr>
              <a:t>69.4 %</a:t>
            </a:r>
          </a:p>
        </p:txBody>
      </p:sp>
    </p:spTree>
    <p:extLst>
      <p:ext uri="{BB962C8B-B14F-4D97-AF65-F5344CB8AC3E}">
        <p14:creationId xmlns:p14="http://schemas.microsoft.com/office/powerpoint/2010/main" val="19747189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sz="2000" dirty="0"/>
              <a:t>Percent of the Population Aged-25 Years and Older with a Bachelor’s Degree or Higher by Race/Ethnicity, Texas, 2007 and 2017</a:t>
            </a:r>
          </a:p>
        </p:txBody>
      </p:sp>
      <p:sp>
        <p:nvSpPr>
          <p:cNvPr id="4" name="Slide Number Placeholder 3"/>
          <p:cNvSpPr>
            <a:spLocks noGrp="1"/>
          </p:cNvSpPr>
          <p:nvPr>
            <p:ph type="sldNum" sz="quarter" idx="12"/>
          </p:nvPr>
        </p:nvSpPr>
        <p:spPr/>
        <p:txBody>
          <a:bodyPr/>
          <a:lstStyle/>
          <a:p>
            <a:fld id="{2BC1FA3B-F0C1-4F58-90BE-DCC7501F4B28}" type="slidenum">
              <a:rPr lang="en-US" smtClean="0"/>
              <a:pPr/>
              <a:t>32</a:t>
            </a:fld>
            <a:endParaRPr lang="en-US" dirty="0"/>
          </a:p>
        </p:txBody>
      </p:sp>
      <p:graphicFrame>
        <p:nvGraphicFramePr>
          <p:cNvPr id="14" name="Content Placeholder 13"/>
          <p:cNvGraphicFramePr>
            <a:graphicFrameLocks noGrp="1"/>
          </p:cNvGraphicFramePr>
          <p:nvPr>
            <p:ph sz="half" idx="2"/>
            <p:extLst/>
          </p:nvPr>
        </p:nvGraphicFramePr>
        <p:xfrm>
          <a:off x="2450781" y="1371601"/>
          <a:ext cx="7620000" cy="4817811"/>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1524000" y="6498595"/>
            <a:ext cx="5943600" cy="230832"/>
          </a:xfrm>
          <a:prstGeom prst="rect">
            <a:avLst/>
          </a:prstGeom>
        </p:spPr>
        <p:txBody>
          <a:bodyPr wrap="square">
            <a:spAutoFit/>
          </a:bodyPr>
          <a:lstStyle/>
          <a:p>
            <a:r>
              <a:rPr lang="en-US" sz="900" dirty="0">
                <a:solidFill>
                  <a:schemeClr val="bg1">
                    <a:lumMod val="50000"/>
                  </a:schemeClr>
                </a:solidFill>
                <a:ea typeface="Times New Roman" panose="02020603050405020304" pitchFamily="18" charset="0"/>
                <a:cs typeface="Times New Roman" panose="02020603050405020304" pitchFamily="18" charset="0"/>
              </a:rPr>
              <a:t>Source: US Census Bureau, ACS 1-Year Estimates, 2007, 2017</a:t>
            </a:r>
            <a:endParaRPr lang="en-US" sz="1100" dirty="0">
              <a:solidFill>
                <a:schemeClr val="bg1">
                  <a:lumMod val="50000"/>
                </a:schemeClr>
              </a:solidFill>
              <a:ea typeface="Calibri" panose="020F0502020204030204" pitchFamily="34" charset="0"/>
              <a:cs typeface="Times New Roman" panose="02020603050405020304" pitchFamily="18" charset="0"/>
            </a:endParaRPr>
          </a:p>
        </p:txBody>
      </p:sp>
      <p:sp>
        <p:nvSpPr>
          <p:cNvPr id="2" name="TextBox 1"/>
          <p:cNvSpPr txBox="1"/>
          <p:nvPr/>
        </p:nvSpPr>
        <p:spPr>
          <a:xfrm>
            <a:off x="3733800" y="2438400"/>
            <a:ext cx="1219200" cy="369332"/>
          </a:xfrm>
          <a:prstGeom prst="rect">
            <a:avLst/>
          </a:prstGeom>
          <a:noFill/>
        </p:spPr>
        <p:txBody>
          <a:bodyPr wrap="square" rtlCol="0">
            <a:spAutoFit/>
          </a:bodyPr>
          <a:lstStyle/>
          <a:p>
            <a:r>
              <a:rPr lang="en-US" dirty="0"/>
              <a:t> 53%</a:t>
            </a:r>
          </a:p>
        </p:txBody>
      </p:sp>
      <p:sp>
        <p:nvSpPr>
          <p:cNvPr id="8" name="TextBox 7"/>
          <p:cNvSpPr txBox="1"/>
          <p:nvPr/>
        </p:nvSpPr>
        <p:spPr>
          <a:xfrm>
            <a:off x="5334000" y="3276600"/>
            <a:ext cx="1219200" cy="369332"/>
          </a:xfrm>
          <a:prstGeom prst="rect">
            <a:avLst/>
          </a:prstGeom>
          <a:noFill/>
        </p:spPr>
        <p:txBody>
          <a:bodyPr wrap="square" rtlCol="0">
            <a:spAutoFit/>
          </a:bodyPr>
          <a:lstStyle/>
          <a:p>
            <a:r>
              <a:rPr lang="en-US" dirty="0"/>
              <a:t> 62%</a:t>
            </a:r>
          </a:p>
        </p:txBody>
      </p:sp>
      <p:sp>
        <p:nvSpPr>
          <p:cNvPr id="9" name="TextBox 8"/>
          <p:cNvSpPr txBox="1"/>
          <p:nvPr/>
        </p:nvSpPr>
        <p:spPr>
          <a:xfrm>
            <a:off x="6827520" y="3780505"/>
            <a:ext cx="1219200" cy="369332"/>
          </a:xfrm>
          <a:prstGeom prst="rect">
            <a:avLst/>
          </a:prstGeom>
          <a:noFill/>
        </p:spPr>
        <p:txBody>
          <a:bodyPr wrap="square" rtlCol="0">
            <a:spAutoFit/>
          </a:bodyPr>
          <a:lstStyle/>
          <a:p>
            <a:r>
              <a:rPr lang="en-US" dirty="0"/>
              <a:t> 38%</a:t>
            </a:r>
          </a:p>
        </p:txBody>
      </p:sp>
      <p:sp>
        <p:nvSpPr>
          <p:cNvPr id="10" name="TextBox 9"/>
          <p:cNvSpPr txBox="1"/>
          <p:nvPr/>
        </p:nvSpPr>
        <p:spPr>
          <a:xfrm>
            <a:off x="8442959" y="1447800"/>
            <a:ext cx="1219200" cy="369332"/>
          </a:xfrm>
          <a:prstGeom prst="rect">
            <a:avLst/>
          </a:prstGeom>
          <a:noFill/>
        </p:spPr>
        <p:txBody>
          <a:bodyPr wrap="square" rtlCol="0">
            <a:spAutoFit/>
          </a:bodyPr>
          <a:lstStyle/>
          <a:p>
            <a:r>
              <a:rPr lang="en-US" dirty="0"/>
              <a:t> 64%</a:t>
            </a:r>
          </a:p>
        </p:txBody>
      </p:sp>
      <p:sp>
        <p:nvSpPr>
          <p:cNvPr id="3" name="TextBox 2"/>
          <p:cNvSpPr txBox="1"/>
          <p:nvPr/>
        </p:nvSpPr>
        <p:spPr>
          <a:xfrm>
            <a:off x="4764617" y="1379650"/>
            <a:ext cx="1889235" cy="369332"/>
          </a:xfrm>
          <a:prstGeom prst="rect">
            <a:avLst/>
          </a:prstGeom>
          <a:noFill/>
        </p:spPr>
        <p:txBody>
          <a:bodyPr wrap="none" rtlCol="0">
            <a:spAutoFit/>
          </a:bodyPr>
          <a:lstStyle/>
          <a:p>
            <a:r>
              <a:rPr lang="en-US" dirty="0"/>
              <a:t>Change in percent</a:t>
            </a:r>
          </a:p>
        </p:txBody>
      </p:sp>
      <p:cxnSp>
        <p:nvCxnSpPr>
          <p:cNvPr id="11" name="Straight Arrow Connector 10"/>
          <p:cNvCxnSpPr>
            <a:endCxn id="10" idx="1"/>
          </p:cNvCxnSpPr>
          <p:nvPr/>
        </p:nvCxnSpPr>
        <p:spPr>
          <a:xfrm flipV="1">
            <a:off x="6224227" y="1632467"/>
            <a:ext cx="2218733" cy="393137"/>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686097" y="1981201"/>
            <a:ext cx="549922" cy="1308453"/>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224226" y="2025604"/>
            <a:ext cx="862374" cy="1620329"/>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4667876" y="2025603"/>
            <a:ext cx="1556351" cy="52629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37698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580FEE-522B-499A-9432-97BAEBAC0174}"/>
              </a:ext>
            </a:extLst>
          </p:cNvPr>
          <p:cNvSpPr>
            <a:spLocks noGrp="1"/>
          </p:cNvSpPr>
          <p:nvPr>
            <p:ph type="sldNum" sz="quarter" idx="12"/>
          </p:nvPr>
        </p:nvSpPr>
        <p:spPr/>
        <p:txBody>
          <a:bodyPr/>
          <a:lstStyle/>
          <a:p>
            <a:fld id="{CFD7B3FC-F52A-4C3D-BF43-F2954D09CBBE}" type="slidenum">
              <a:rPr lang="en-US" smtClean="0"/>
              <a:t>33</a:t>
            </a:fld>
            <a:endParaRPr lang="en-US" dirty="0"/>
          </a:p>
        </p:txBody>
      </p:sp>
      <p:pic>
        <p:nvPicPr>
          <p:cNvPr id="3" name="Picture 2">
            <a:extLst>
              <a:ext uri="{FF2B5EF4-FFF2-40B4-BE49-F238E27FC236}">
                <a16:creationId xmlns:a16="http://schemas.microsoft.com/office/drawing/2014/main" id="{00CE1CAF-C0A9-4D5A-9A7B-F1A02B21F7B1}"/>
              </a:ext>
            </a:extLst>
          </p:cNvPr>
          <p:cNvPicPr>
            <a:picLocks noChangeAspect="1"/>
          </p:cNvPicPr>
          <p:nvPr/>
        </p:nvPicPr>
        <p:blipFill>
          <a:blip r:embed="rId2"/>
          <a:stretch>
            <a:fillRect/>
          </a:stretch>
        </p:blipFill>
        <p:spPr>
          <a:xfrm>
            <a:off x="1912435" y="942278"/>
            <a:ext cx="7013084" cy="5689310"/>
          </a:xfrm>
          <a:prstGeom prst="rect">
            <a:avLst/>
          </a:prstGeom>
        </p:spPr>
      </p:pic>
      <p:sp>
        <p:nvSpPr>
          <p:cNvPr id="4" name="TextBox 3">
            <a:extLst>
              <a:ext uri="{FF2B5EF4-FFF2-40B4-BE49-F238E27FC236}">
                <a16:creationId xmlns:a16="http://schemas.microsoft.com/office/drawing/2014/main" id="{01A13EC2-66D2-4D7C-AD71-168DA5FB895D}"/>
              </a:ext>
            </a:extLst>
          </p:cNvPr>
          <p:cNvSpPr txBox="1"/>
          <p:nvPr/>
        </p:nvSpPr>
        <p:spPr>
          <a:xfrm>
            <a:off x="2079702" y="356839"/>
            <a:ext cx="7768922" cy="369332"/>
          </a:xfrm>
          <a:prstGeom prst="rect">
            <a:avLst/>
          </a:prstGeom>
          <a:noFill/>
        </p:spPr>
        <p:txBody>
          <a:bodyPr wrap="none" rtlCol="0">
            <a:spAutoFit/>
          </a:bodyPr>
          <a:lstStyle/>
          <a:p>
            <a:r>
              <a:rPr lang="en-US" dirty="0">
                <a:solidFill>
                  <a:schemeClr val="accent1">
                    <a:lumMod val="50000"/>
                  </a:schemeClr>
                </a:solidFill>
              </a:rPr>
              <a:t>Percent of Households with Broadband Internet, Census Tracts, Texas, 2014-2019</a:t>
            </a:r>
          </a:p>
        </p:txBody>
      </p:sp>
      <p:pic>
        <p:nvPicPr>
          <p:cNvPr id="5" name="Picture 4">
            <a:extLst>
              <a:ext uri="{FF2B5EF4-FFF2-40B4-BE49-F238E27FC236}">
                <a16:creationId xmlns:a16="http://schemas.microsoft.com/office/drawing/2014/main" id="{F48E4903-1912-40A6-9EEC-877997772DE8}"/>
              </a:ext>
            </a:extLst>
          </p:cNvPr>
          <p:cNvPicPr>
            <a:picLocks noChangeAspect="1"/>
          </p:cNvPicPr>
          <p:nvPr/>
        </p:nvPicPr>
        <p:blipFill>
          <a:blip r:embed="rId3"/>
          <a:stretch>
            <a:fillRect/>
          </a:stretch>
        </p:blipFill>
        <p:spPr>
          <a:xfrm>
            <a:off x="2782715" y="1569647"/>
            <a:ext cx="857250" cy="1009650"/>
          </a:xfrm>
          <a:prstGeom prst="rect">
            <a:avLst/>
          </a:prstGeom>
        </p:spPr>
      </p:pic>
    </p:spTree>
    <p:extLst>
      <p:ext uri="{BB962C8B-B14F-4D97-AF65-F5344CB8AC3E}">
        <p14:creationId xmlns:p14="http://schemas.microsoft.com/office/powerpoint/2010/main" val="6930769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5ED1F5-8FA7-4852-AA21-1CCEAF32E65C}"/>
              </a:ext>
            </a:extLst>
          </p:cNvPr>
          <p:cNvSpPr>
            <a:spLocks noGrp="1"/>
          </p:cNvSpPr>
          <p:nvPr>
            <p:ph type="sldNum" sz="quarter" idx="12"/>
          </p:nvPr>
        </p:nvSpPr>
        <p:spPr/>
        <p:txBody>
          <a:bodyPr/>
          <a:lstStyle/>
          <a:p>
            <a:fld id="{CFD7B3FC-F52A-4C3D-BF43-F2954D09CBBE}" type="slidenum">
              <a:rPr lang="en-US" smtClean="0"/>
              <a:t>34</a:t>
            </a:fld>
            <a:endParaRPr lang="en-US" dirty="0"/>
          </a:p>
        </p:txBody>
      </p:sp>
      <p:sp>
        <p:nvSpPr>
          <p:cNvPr id="4" name="TextBox 3">
            <a:extLst>
              <a:ext uri="{FF2B5EF4-FFF2-40B4-BE49-F238E27FC236}">
                <a16:creationId xmlns:a16="http://schemas.microsoft.com/office/drawing/2014/main" id="{545F7607-8F5D-40AF-A4CC-7A2D9EF6EBD2}"/>
              </a:ext>
            </a:extLst>
          </p:cNvPr>
          <p:cNvSpPr txBox="1"/>
          <p:nvPr/>
        </p:nvSpPr>
        <p:spPr>
          <a:xfrm>
            <a:off x="2079702" y="356839"/>
            <a:ext cx="7768922" cy="369332"/>
          </a:xfrm>
          <a:prstGeom prst="rect">
            <a:avLst/>
          </a:prstGeom>
          <a:noFill/>
        </p:spPr>
        <p:txBody>
          <a:bodyPr wrap="none" rtlCol="0">
            <a:spAutoFit/>
          </a:bodyPr>
          <a:lstStyle/>
          <a:p>
            <a:r>
              <a:rPr lang="en-US" dirty="0">
                <a:solidFill>
                  <a:schemeClr val="accent1">
                    <a:lumMod val="50000"/>
                  </a:schemeClr>
                </a:solidFill>
              </a:rPr>
              <a:t>Percent of Households with Broadband Internet, Census Tracts, Texas, 2014-2019</a:t>
            </a:r>
          </a:p>
        </p:txBody>
      </p:sp>
      <p:sp>
        <p:nvSpPr>
          <p:cNvPr id="6" name="TextBox 5">
            <a:extLst>
              <a:ext uri="{FF2B5EF4-FFF2-40B4-BE49-F238E27FC236}">
                <a16:creationId xmlns:a16="http://schemas.microsoft.com/office/drawing/2014/main" id="{95E44CB4-B1B3-4580-B06C-339B59D2648A}"/>
              </a:ext>
            </a:extLst>
          </p:cNvPr>
          <p:cNvSpPr txBox="1"/>
          <p:nvPr/>
        </p:nvSpPr>
        <p:spPr>
          <a:xfrm>
            <a:off x="117088" y="6590670"/>
            <a:ext cx="5020926" cy="261610"/>
          </a:xfrm>
          <a:prstGeom prst="rect">
            <a:avLst/>
          </a:prstGeom>
          <a:noFill/>
        </p:spPr>
        <p:txBody>
          <a:bodyPr wrap="none" rtlCol="0">
            <a:spAutoFit/>
          </a:bodyPr>
          <a:lstStyle/>
          <a:p>
            <a:r>
              <a:rPr lang="en-US" sz="1100" dirty="0">
                <a:solidFill>
                  <a:schemeClr val="accent1">
                    <a:lumMod val="50000"/>
                  </a:schemeClr>
                </a:solidFill>
              </a:rPr>
              <a:t>Source: U.S. Census Bureau, American Community Survey, 5-Year Sample 2014-2019</a:t>
            </a:r>
          </a:p>
        </p:txBody>
      </p:sp>
      <p:pic>
        <p:nvPicPr>
          <p:cNvPr id="8" name="Picture 7">
            <a:extLst>
              <a:ext uri="{FF2B5EF4-FFF2-40B4-BE49-F238E27FC236}">
                <a16:creationId xmlns:a16="http://schemas.microsoft.com/office/drawing/2014/main" id="{CC1F6B98-0CB3-44BF-81DC-72C11FE67ED1}"/>
              </a:ext>
            </a:extLst>
          </p:cNvPr>
          <p:cNvPicPr>
            <a:picLocks noChangeAspect="1"/>
          </p:cNvPicPr>
          <p:nvPr/>
        </p:nvPicPr>
        <p:blipFill>
          <a:blip r:embed="rId2"/>
          <a:stretch>
            <a:fillRect/>
          </a:stretch>
        </p:blipFill>
        <p:spPr>
          <a:xfrm>
            <a:off x="842403" y="3192149"/>
            <a:ext cx="857250" cy="1009650"/>
          </a:xfrm>
          <a:prstGeom prst="rect">
            <a:avLst/>
          </a:prstGeom>
        </p:spPr>
      </p:pic>
      <p:pic>
        <p:nvPicPr>
          <p:cNvPr id="9" name="Picture 8">
            <a:extLst>
              <a:ext uri="{FF2B5EF4-FFF2-40B4-BE49-F238E27FC236}">
                <a16:creationId xmlns:a16="http://schemas.microsoft.com/office/drawing/2014/main" id="{5F38E007-4F78-4B6D-9A10-D9647F2CF75A}"/>
              </a:ext>
            </a:extLst>
          </p:cNvPr>
          <p:cNvPicPr>
            <a:picLocks noChangeAspect="1"/>
          </p:cNvPicPr>
          <p:nvPr/>
        </p:nvPicPr>
        <p:blipFill rotWithShape="1">
          <a:blip r:embed="rId3"/>
          <a:srcRect b="4723"/>
          <a:stretch/>
        </p:blipFill>
        <p:spPr>
          <a:xfrm>
            <a:off x="2022364" y="823032"/>
            <a:ext cx="7829538" cy="5747885"/>
          </a:xfrm>
          <a:prstGeom prst="rect">
            <a:avLst/>
          </a:prstGeom>
        </p:spPr>
      </p:pic>
    </p:spTree>
    <p:extLst>
      <p:ext uri="{BB962C8B-B14F-4D97-AF65-F5344CB8AC3E}">
        <p14:creationId xmlns:p14="http://schemas.microsoft.com/office/powerpoint/2010/main" val="24405750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lgn="r">
              <a:defRPr/>
            </a:pPr>
            <a:fld id="{2BC1FA3B-F0C1-4F58-90BE-DCC7501F4B28}" type="slidenum">
              <a:rPr lang="en-US" sz="1200">
                <a:solidFill>
                  <a:srgbClr val="8FA5D1"/>
                </a:solidFill>
                <a:latin typeface="Calibri" panose="020F0502020204030204"/>
              </a:rPr>
              <a:pPr algn="r">
                <a:defRPr/>
              </a:pPr>
              <a:t>35</a:t>
            </a:fld>
            <a:endParaRPr lang="en-US" sz="1200" dirty="0">
              <a:solidFill>
                <a:srgbClr val="8FA5D1"/>
              </a:solidFill>
              <a:latin typeface="Calibri" panose="020F0502020204030204"/>
            </a:endParaRPr>
          </a:p>
        </p:txBody>
      </p:sp>
      <p:sp>
        <p:nvSpPr>
          <p:cNvPr id="2" name="Title 1"/>
          <p:cNvSpPr>
            <a:spLocks noGrp="1"/>
          </p:cNvSpPr>
          <p:nvPr>
            <p:ph type="title" idx="4294967295"/>
          </p:nvPr>
        </p:nvSpPr>
        <p:spPr>
          <a:xfrm>
            <a:off x="1947164" y="173211"/>
            <a:ext cx="8797035" cy="466222"/>
          </a:xfrm>
        </p:spPr>
        <p:txBody>
          <a:bodyPr>
            <a:normAutofit/>
          </a:bodyPr>
          <a:lstStyle/>
          <a:p>
            <a:r>
              <a:rPr lang="en-US" sz="2400" dirty="0">
                <a:solidFill>
                  <a:schemeClr val="accent1">
                    <a:lumMod val="50000"/>
                  </a:schemeClr>
                </a:solidFill>
              </a:rPr>
              <a:t>Projected Population, 2010-2050, Texas</a:t>
            </a:r>
          </a:p>
        </p:txBody>
      </p:sp>
      <p:graphicFrame>
        <p:nvGraphicFramePr>
          <p:cNvPr id="5" name="Chart 4"/>
          <p:cNvGraphicFramePr>
            <a:graphicFrameLocks noGrp="1"/>
          </p:cNvGraphicFramePr>
          <p:nvPr>
            <p:extLst>
              <p:ext uri="{D42A27DB-BD31-4B8C-83A1-F6EECF244321}">
                <p14:modId xmlns:p14="http://schemas.microsoft.com/office/powerpoint/2010/main" val="1075873059"/>
              </p:ext>
            </p:extLst>
          </p:nvPr>
        </p:nvGraphicFramePr>
        <p:xfrm>
          <a:off x="385010" y="1069104"/>
          <a:ext cx="11225463" cy="538257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676403" y="6489550"/>
            <a:ext cx="4397358" cy="261610"/>
          </a:xfrm>
          <a:prstGeom prst="rect">
            <a:avLst/>
          </a:prstGeom>
          <a:noFill/>
        </p:spPr>
        <p:txBody>
          <a:bodyPr wrap="none" rtlCol="0">
            <a:spAutoFit/>
          </a:bodyPr>
          <a:lstStyle/>
          <a:p>
            <a:r>
              <a:rPr lang="en-US" sz="1100" dirty="0">
                <a:solidFill>
                  <a:schemeClr val="tx1">
                    <a:lumMod val="50000"/>
                    <a:lumOff val="50000"/>
                  </a:schemeClr>
                </a:solidFill>
              </a:rPr>
              <a:t>Source: Texas Demographic Center, 2014 and 2018 Population Projections</a:t>
            </a:r>
          </a:p>
        </p:txBody>
      </p:sp>
    </p:spTree>
    <p:extLst>
      <p:ext uri="{BB962C8B-B14F-4D97-AF65-F5344CB8AC3E}">
        <p14:creationId xmlns:p14="http://schemas.microsoft.com/office/powerpoint/2010/main" val="4685945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1C4EDB-9907-4019-A917-F05A4D55544B}"/>
              </a:ext>
            </a:extLst>
          </p:cNvPr>
          <p:cNvPicPr>
            <a:picLocks noChangeAspect="1"/>
          </p:cNvPicPr>
          <p:nvPr/>
        </p:nvPicPr>
        <p:blipFill>
          <a:blip r:embed="rId2"/>
          <a:stretch>
            <a:fillRect/>
          </a:stretch>
        </p:blipFill>
        <p:spPr>
          <a:xfrm>
            <a:off x="2349401" y="841917"/>
            <a:ext cx="7457129" cy="5818373"/>
          </a:xfrm>
          <a:prstGeom prst="rect">
            <a:avLst/>
          </a:prstGeom>
        </p:spPr>
      </p:pic>
      <p:pic>
        <p:nvPicPr>
          <p:cNvPr id="3" name="Picture 2">
            <a:extLst>
              <a:ext uri="{FF2B5EF4-FFF2-40B4-BE49-F238E27FC236}">
                <a16:creationId xmlns:a16="http://schemas.microsoft.com/office/drawing/2014/main" id="{C86B7D94-6AA8-47CF-8CFF-7C05A0107B7C}"/>
              </a:ext>
            </a:extLst>
          </p:cNvPr>
          <p:cNvPicPr>
            <a:picLocks noChangeAspect="1"/>
          </p:cNvPicPr>
          <p:nvPr/>
        </p:nvPicPr>
        <p:blipFill>
          <a:blip r:embed="rId3"/>
          <a:stretch>
            <a:fillRect/>
          </a:stretch>
        </p:blipFill>
        <p:spPr>
          <a:xfrm>
            <a:off x="2349401" y="1857202"/>
            <a:ext cx="2055699" cy="1084229"/>
          </a:xfrm>
          <a:prstGeom prst="rect">
            <a:avLst/>
          </a:prstGeom>
        </p:spPr>
      </p:pic>
      <p:sp>
        <p:nvSpPr>
          <p:cNvPr id="4" name="TextBox 3">
            <a:extLst>
              <a:ext uri="{FF2B5EF4-FFF2-40B4-BE49-F238E27FC236}">
                <a16:creationId xmlns:a16="http://schemas.microsoft.com/office/drawing/2014/main" id="{78A3D8F8-18D3-495D-8CCF-B72249AE6437}"/>
              </a:ext>
            </a:extLst>
          </p:cNvPr>
          <p:cNvSpPr txBox="1"/>
          <p:nvPr/>
        </p:nvSpPr>
        <p:spPr>
          <a:xfrm>
            <a:off x="0" y="6642556"/>
            <a:ext cx="286328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Source: Texas Demographic Center, 2018 Population Projections</a:t>
            </a:r>
          </a:p>
        </p:txBody>
      </p:sp>
      <p:sp>
        <p:nvSpPr>
          <p:cNvPr id="5" name="Content Placeholder 2">
            <a:extLst>
              <a:ext uri="{FF2B5EF4-FFF2-40B4-BE49-F238E27FC236}">
                <a16:creationId xmlns:a16="http://schemas.microsoft.com/office/drawing/2014/main" id="{EF1DE3A8-C4CB-48B9-A8C4-BD4A15D222E6}"/>
              </a:ext>
            </a:extLst>
          </p:cNvPr>
          <p:cNvSpPr txBox="1">
            <a:spLocks/>
          </p:cNvSpPr>
          <p:nvPr/>
        </p:nvSpPr>
        <p:spPr>
          <a:xfrm>
            <a:off x="1840218" y="226725"/>
            <a:ext cx="9012522" cy="488919"/>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25327B"/>
                </a:solidFill>
                <a:effectLst/>
                <a:uLnTx/>
                <a:uFillTx/>
                <a:latin typeface="Century Gothic" panose="020B0502020202020204" pitchFamily="34" charset="0"/>
                <a:ea typeface="+mn-ea"/>
                <a:cs typeface="+mn-cs"/>
              </a:rPr>
              <a:t>Projected Population Change, Texas Counties, 2020-2050 </a:t>
            </a:r>
          </a:p>
        </p:txBody>
      </p:sp>
    </p:spTree>
    <p:extLst>
      <p:ext uri="{BB962C8B-B14F-4D97-AF65-F5344CB8AC3E}">
        <p14:creationId xmlns:p14="http://schemas.microsoft.com/office/powerpoint/2010/main" val="32767905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CECEFD-0EF3-4715-B36F-7084B22DE39B}"/>
              </a:ext>
            </a:extLst>
          </p:cNvPr>
          <p:cNvPicPr>
            <a:picLocks noChangeAspect="1"/>
          </p:cNvPicPr>
          <p:nvPr/>
        </p:nvPicPr>
        <p:blipFill>
          <a:blip r:embed="rId2"/>
          <a:stretch>
            <a:fillRect/>
          </a:stretch>
        </p:blipFill>
        <p:spPr>
          <a:xfrm>
            <a:off x="2483708" y="892604"/>
            <a:ext cx="7318214" cy="5749195"/>
          </a:xfrm>
          <a:prstGeom prst="rect">
            <a:avLst/>
          </a:prstGeom>
        </p:spPr>
      </p:pic>
      <p:pic>
        <p:nvPicPr>
          <p:cNvPr id="3" name="Picture 2">
            <a:extLst>
              <a:ext uri="{FF2B5EF4-FFF2-40B4-BE49-F238E27FC236}">
                <a16:creationId xmlns:a16="http://schemas.microsoft.com/office/drawing/2014/main" id="{483C8216-1342-4FD0-916A-6C5959641FF8}"/>
              </a:ext>
            </a:extLst>
          </p:cNvPr>
          <p:cNvPicPr>
            <a:picLocks noChangeAspect="1"/>
          </p:cNvPicPr>
          <p:nvPr/>
        </p:nvPicPr>
        <p:blipFill>
          <a:blip r:embed="rId3"/>
          <a:stretch>
            <a:fillRect/>
          </a:stretch>
        </p:blipFill>
        <p:spPr>
          <a:xfrm>
            <a:off x="2483708" y="1737484"/>
            <a:ext cx="2143125" cy="1371600"/>
          </a:xfrm>
          <a:prstGeom prst="rect">
            <a:avLst/>
          </a:prstGeom>
        </p:spPr>
      </p:pic>
      <p:sp>
        <p:nvSpPr>
          <p:cNvPr id="4" name="TextBox 3">
            <a:extLst>
              <a:ext uri="{FF2B5EF4-FFF2-40B4-BE49-F238E27FC236}">
                <a16:creationId xmlns:a16="http://schemas.microsoft.com/office/drawing/2014/main" id="{FEAC5F3D-27ED-4DB2-89C3-8B51BC0BCE37}"/>
              </a:ext>
            </a:extLst>
          </p:cNvPr>
          <p:cNvSpPr txBox="1"/>
          <p:nvPr/>
        </p:nvSpPr>
        <p:spPr>
          <a:xfrm>
            <a:off x="0" y="6666428"/>
            <a:ext cx="3193503"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Source: Texas Demographic Center, 2018 Population Projections</a:t>
            </a:r>
          </a:p>
        </p:txBody>
      </p:sp>
      <p:sp>
        <p:nvSpPr>
          <p:cNvPr id="5" name="Content Placeholder 2">
            <a:extLst>
              <a:ext uri="{FF2B5EF4-FFF2-40B4-BE49-F238E27FC236}">
                <a16:creationId xmlns:a16="http://schemas.microsoft.com/office/drawing/2014/main" id="{F1592A81-6CEF-459E-98D9-1D0D326DEC94}"/>
              </a:ext>
            </a:extLst>
          </p:cNvPr>
          <p:cNvSpPr txBox="1">
            <a:spLocks/>
          </p:cNvSpPr>
          <p:nvPr/>
        </p:nvSpPr>
        <p:spPr>
          <a:xfrm>
            <a:off x="1469184" y="328590"/>
            <a:ext cx="10161537" cy="429988"/>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25327B"/>
                </a:solidFill>
                <a:effectLst/>
                <a:uLnTx/>
                <a:uFillTx/>
                <a:latin typeface="Century Gothic" panose="020B0502020202020204" pitchFamily="34" charset="0"/>
                <a:ea typeface="+mn-ea"/>
                <a:cs typeface="+mn-cs"/>
              </a:rPr>
              <a:t>Projected Percent Population Change, Texas Counties, 2020-2050 </a:t>
            </a:r>
          </a:p>
        </p:txBody>
      </p:sp>
    </p:spTree>
    <p:extLst>
      <p:ext uri="{BB962C8B-B14F-4D97-AF65-F5344CB8AC3E}">
        <p14:creationId xmlns:p14="http://schemas.microsoft.com/office/powerpoint/2010/main" val="26870640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lgn="r">
              <a:defRPr/>
            </a:pPr>
            <a:fld id="{2BC1FA3B-F0C1-4F58-90BE-DCC7501F4B28}" type="slidenum">
              <a:rPr lang="en-US" sz="1200">
                <a:solidFill>
                  <a:srgbClr val="8FA5D1"/>
                </a:solidFill>
                <a:latin typeface="Calibri" panose="020F0502020204030204"/>
              </a:rPr>
              <a:pPr algn="r">
                <a:defRPr/>
              </a:pPr>
              <a:t>38</a:t>
            </a:fld>
            <a:endParaRPr lang="en-US" sz="1200" dirty="0">
              <a:solidFill>
                <a:srgbClr val="8FA5D1"/>
              </a:solidFill>
              <a:latin typeface="Calibri" panose="020F0502020204030204"/>
            </a:endParaRPr>
          </a:p>
        </p:txBody>
      </p:sp>
      <p:sp>
        <p:nvSpPr>
          <p:cNvPr id="2" name="Title 1"/>
          <p:cNvSpPr>
            <a:spLocks noGrp="1"/>
          </p:cNvSpPr>
          <p:nvPr>
            <p:ph type="title" idx="4294967295"/>
          </p:nvPr>
        </p:nvSpPr>
        <p:spPr>
          <a:xfrm>
            <a:off x="1676400" y="454688"/>
            <a:ext cx="10515600" cy="1325563"/>
          </a:xfrm>
        </p:spPr>
        <p:txBody>
          <a:bodyPr>
            <a:normAutofit/>
          </a:bodyPr>
          <a:lstStyle/>
          <a:p>
            <a:r>
              <a:rPr lang="en-US" sz="2400" dirty="0"/>
              <a:t>Projected Population by Race and Ethnicity, </a:t>
            </a:r>
            <a:br>
              <a:rPr lang="en-US" sz="2400" dirty="0"/>
            </a:br>
            <a:r>
              <a:rPr lang="en-US" sz="2400" dirty="0"/>
              <a:t>Texas 2010-2050</a:t>
            </a:r>
          </a:p>
        </p:txBody>
      </p:sp>
      <p:sp>
        <p:nvSpPr>
          <p:cNvPr id="10" name="TextBox 9"/>
          <p:cNvSpPr txBox="1"/>
          <p:nvPr/>
        </p:nvSpPr>
        <p:spPr>
          <a:xfrm>
            <a:off x="1600200" y="6478321"/>
            <a:ext cx="8763000" cy="246221"/>
          </a:xfrm>
          <a:prstGeom prst="rect">
            <a:avLst/>
          </a:prstGeom>
          <a:noFill/>
        </p:spPr>
        <p:txBody>
          <a:bodyPr wrap="square" rtlCol="0">
            <a:spAutoFit/>
          </a:bodyPr>
          <a:lstStyle/>
          <a:p>
            <a:pPr marL="798513" indent="-798513">
              <a:spcBef>
                <a:spcPct val="50000"/>
              </a:spcBef>
              <a:defRPr/>
            </a:pPr>
            <a:r>
              <a:rPr lang="en-US" sz="1000" dirty="0">
                <a:solidFill>
                  <a:prstClr val="black">
                    <a:lumMod val="50000"/>
                    <a:lumOff val="50000"/>
                  </a:prstClr>
                </a:solidFill>
                <a:latin typeface="Calibri" panose="020F0502020204030204"/>
                <a:cs typeface="Arial" pitchFamily="34" charset="0"/>
              </a:rPr>
              <a:t>Source: Texas Demographic Center 2018 Population Projections </a:t>
            </a:r>
          </a:p>
        </p:txBody>
      </p:sp>
      <p:graphicFrame>
        <p:nvGraphicFramePr>
          <p:cNvPr id="7" name="Chart 6"/>
          <p:cNvGraphicFramePr>
            <a:graphicFrameLocks noGrp="1"/>
          </p:cNvGraphicFramePr>
          <p:nvPr>
            <p:extLst>
              <p:ext uri="{D42A27DB-BD31-4B8C-83A1-F6EECF244321}">
                <p14:modId xmlns:p14="http://schemas.microsoft.com/office/powerpoint/2010/main" val="434742700"/>
              </p:ext>
            </p:extLst>
          </p:nvPr>
        </p:nvGraphicFramePr>
        <p:xfrm>
          <a:off x="505325" y="1540042"/>
          <a:ext cx="10515599" cy="48132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664171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1725486" y="870324"/>
            <a:ext cx="9896630" cy="5482959"/>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i="0" u="none" strike="noStrike" kern="1200" cap="none" spc="0" normalizeH="0" baseline="0" noProof="0" dirty="0">
                <a:ln>
                  <a:noFill/>
                </a:ln>
                <a:solidFill>
                  <a:srgbClr val="205493"/>
                </a:solidFill>
                <a:effectLst/>
                <a:uLnTx/>
                <a:uFillTx/>
                <a:latin typeface="Century Gothic" panose="020B0502020202020204" pitchFamily="34" charset="0"/>
                <a:ea typeface="+mn-ea"/>
                <a:cs typeface="+mn-cs"/>
              </a:rPr>
              <a:t>Projected Population Change and Percent of Total Change by Race/Ethnicity, Texas, 2010-2030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1FA3B-F0C1-4F58-90BE-DCC7501F4B28}"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5" name="Content Placeholder 4"/>
          <p:cNvGraphicFramePr>
            <a:graphicFrameLocks noGrp="1"/>
          </p:cNvGraphicFramePr>
          <p:nvPr>
            <p:ph idx="4294967295"/>
            <p:extLst/>
          </p:nvPr>
        </p:nvGraphicFramePr>
        <p:xfrm>
          <a:off x="1725486" y="1646237"/>
          <a:ext cx="9896630" cy="489267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1600200" y="6478321"/>
            <a:ext cx="8763000" cy="246221"/>
          </a:xfrm>
          <a:prstGeom prst="rect">
            <a:avLst/>
          </a:prstGeom>
          <a:noFill/>
        </p:spPr>
        <p:txBody>
          <a:bodyPr wrap="square" rtlCol="0">
            <a:spAutoFit/>
          </a:bodyPr>
          <a:lstStyle/>
          <a:p>
            <a:pPr marL="798513" marR="0" lvl="0" indent="-798513"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Arial" pitchFamily="34" charset="0"/>
              </a:rPr>
              <a:t>Source: Texas Demographic Center 2018 Population Projections </a:t>
            </a:r>
          </a:p>
        </p:txBody>
      </p:sp>
    </p:spTree>
    <p:extLst>
      <p:ext uri="{BB962C8B-B14F-4D97-AF65-F5344CB8AC3E}">
        <p14:creationId xmlns:p14="http://schemas.microsoft.com/office/powerpoint/2010/main" val="140579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042731-C6F4-442E-8B50-AB1E4B40FD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D7B3FC-F52A-4C3D-BF43-F2954D09CBB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5C96B59-E120-45F0-BDDD-C0F040F4646A}"/>
              </a:ext>
            </a:extLst>
          </p:cNvPr>
          <p:cNvPicPr>
            <a:picLocks noChangeAspect="1"/>
          </p:cNvPicPr>
          <p:nvPr/>
        </p:nvPicPr>
        <p:blipFill>
          <a:blip r:embed="rId3"/>
          <a:stretch>
            <a:fillRect/>
          </a:stretch>
        </p:blipFill>
        <p:spPr>
          <a:xfrm>
            <a:off x="3324628" y="1558140"/>
            <a:ext cx="8029172" cy="4892777"/>
          </a:xfrm>
          <a:prstGeom prst="rect">
            <a:avLst/>
          </a:prstGeom>
        </p:spPr>
      </p:pic>
      <p:sp>
        <p:nvSpPr>
          <p:cNvPr id="7" name="TextBox 6">
            <a:extLst>
              <a:ext uri="{FF2B5EF4-FFF2-40B4-BE49-F238E27FC236}">
                <a16:creationId xmlns:a16="http://schemas.microsoft.com/office/drawing/2014/main" id="{B9BC1D9F-3A53-45B5-97FE-0B2406F7A386}"/>
              </a:ext>
            </a:extLst>
          </p:cNvPr>
          <p:cNvSpPr txBox="1"/>
          <p:nvPr/>
        </p:nvSpPr>
        <p:spPr>
          <a:xfrm>
            <a:off x="5637041" y="2958572"/>
            <a:ext cx="3404346" cy="147732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2"/>
                </a:solidFill>
                <a:effectLst/>
                <a:uLnTx/>
                <a:uFillTx/>
                <a:latin typeface="Calibri" panose="020F0502020204030204"/>
                <a:ea typeface="+mn-ea"/>
                <a:cs typeface="+mn-cs"/>
              </a:rPr>
              <a:t>U.S. Estimated Population 2020:  329,484,123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chemeClr val="tx2"/>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2"/>
                </a:solidFill>
                <a:effectLst/>
                <a:uLnTx/>
                <a:uFillTx/>
                <a:latin typeface="Calibri" panose="020F0502020204030204"/>
                <a:ea typeface="+mn-ea"/>
                <a:cs typeface="+mn-cs"/>
              </a:rPr>
              <a:t>Texas Estimated Population 2020: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2"/>
                </a:solidFill>
                <a:effectLst/>
                <a:uLnTx/>
                <a:uFillTx/>
                <a:latin typeface="Calibri" panose="020F0502020204030204"/>
                <a:ea typeface="+mn-ea"/>
                <a:cs typeface="+mn-cs"/>
              </a:rPr>
              <a:t>29,360,759</a:t>
            </a:r>
          </a:p>
        </p:txBody>
      </p:sp>
      <p:sp>
        <p:nvSpPr>
          <p:cNvPr id="8" name="Content Placeholder 2">
            <a:extLst>
              <a:ext uri="{FF2B5EF4-FFF2-40B4-BE49-F238E27FC236}">
                <a16:creationId xmlns:a16="http://schemas.microsoft.com/office/drawing/2014/main" id="{8AB87794-B0B8-4F49-BAE7-986EE95D6A85}"/>
              </a:ext>
            </a:extLst>
          </p:cNvPr>
          <p:cNvSpPr txBox="1">
            <a:spLocks/>
          </p:cNvSpPr>
          <p:nvPr/>
        </p:nvSpPr>
        <p:spPr>
          <a:xfrm>
            <a:off x="1635567" y="833718"/>
            <a:ext cx="9896630" cy="5442534"/>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2E0C2254-DFD2-454A-BD6F-4F589BEA2011}"/>
              </a:ext>
            </a:extLst>
          </p:cNvPr>
          <p:cNvSpPr txBox="1"/>
          <p:nvPr/>
        </p:nvSpPr>
        <p:spPr>
          <a:xfrm>
            <a:off x="1749238" y="6450917"/>
            <a:ext cx="9067800"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charset="0"/>
                <a:ea typeface="ＭＳ Ｐゴシック" pitchFamily="-16" charset="-128"/>
                <a:cs typeface="+mn-cs"/>
              </a:rPr>
              <a:t>Source: U.S. Census Bureau, 2020 Vintage population estimates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charset="0"/>
                <a:ea typeface="ＭＳ Ｐゴシック" pitchFamily="-16" charset="-128"/>
                <a:cs typeface="+mn-cs"/>
              </a:rPr>
              <a:t>Note: These data are not from the 2020 Census, and estimates based indicators of population growth since the 2010 Census</a:t>
            </a:r>
          </a:p>
        </p:txBody>
      </p:sp>
      <p:sp>
        <p:nvSpPr>
          <p:cNvPr id="3" name="Rectangle 2">
            <a:extLst>
              <a:ext uri="{FF2B5EF4-FFF2-40B4-BE49-F238E27FC236}">
                <a16:creationId xmlns:a16="http://schemas.microsoft.com/office/drawing/2014/main" id="{79477B3C-3FB2-4B6C-B1C8-94D42B287C71}"/>
              </a:ext>
            </a:extLst>
          </p:cNvPr>
          <p:cNvSpPr/>
          <p:nvPr/>
        </p:nvSpPr>
        <p:spPr>
          <a:xfrm>
            <a:off x="717248" y="1990493"/>
            <a:ext cx="3263737" cy="1190069"/>
          </a:xfrm>
          <a:prstGeom prst="rect">
            <a:avLst/>
          </a:prstGeom>
        </p:spPr>
        <p:txBody>
          <a:bodyPr wrap="square">
            <a:spAutoFit/>
          </a:bodyPr>
          <a:lstStyle/>
          <a:p>
            <a:pPr lvl="0" defTabSz="914377">
              <a:lnSpc>
                <a:spcPct val="90000"/>
              </a:lnSpc>
              <a:spcBef>
                <a:spcPts val="1000"/>
              </a:spcBef>
              <a:defRPr/>
            </a:pPr>
            <a:r>
              <a:rPr lang="en-US" sz="1400" dirty="0">
                <a:solidFill>
                  <a:srgbClr val="25327B"/>
                </a:solidFill>
                <a:latin typeface="Century Gothic" panose="020B0502020202020204" pitchFamily="34" charset="0"/>
              </a:rPr>
              <a:t>Texas makes up 8.9% of the total U.S. population in 2020</a:t>
            </a:r>
          </a:p>
          <a:p>
            <a:pPr lvl="0" defTabSz="914377">
              <a:lnSpc>
                <a:spcPct val="90000"/>
              </a:lnSpc>
              <a:spcBef>
                <a:spcPts val="1000"/>
              </a:spcBef>
              <a:defRPr/>
            </a:pPr>
            <a:r>
              <a:rPr lang="en-US" sz="1400" dirty="0">
                <a:solidFill>
                  <a:srgbClr val="25327B"/>
                </a:solidFill>
                <a:latin typeface="Century Gothic" panose="020B0502020202020204" pitchFamily="34" charset="0"/>
              </a:rPr>
              <a:t>Texas accounted for 32.4% of the total growth between 2019 and 2020.</a:t>
            </a:r>
          </a:p>
        </p:txBody>
      </p:sp>
    </p:spTree>
    <p:extLst>
      <p:ext uri="{BB962C8B-B14F-4D97-AF65-F5344CB8AC3E}">
        <p14:creationId xmlns:p14="http://schemas.microsoft.com/office/powerpoint/2010/main" val="25686639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253162" y="1717344"/>
            <a:ext cx="5816325" cy="3222170"/>
            <a:chOff x="2819400" y="1905006"/>
            <a:chExt cx="6194121" cy="3428581"/>
          </a:xfrm>
        </p:grpSpPr>
        <p:sp>
          <p:nvSpPr>
            <p:cNvPr id="9" name="Rectangle 8"/>
            <p:cNvSpPr/>
            <p:nvPr/>
          </p:nvSpPr>
          <p:spPr>
            <a:xfrm>
              <a:off x="2819400" y="1905006"/>
              <a:ext cx="4300659" cy="818731"/>
            </a:xfrm>
            <a:prstGeom prst="rect">
              <a:avLst/>
            </a:prstGeom>
          </p:spPr>
          <p:txBody>
            <a:bodyPr wrap="none">
              <a:spAutoFit/>
            </a:bodyPr>
            <a:lstStyle/>
            <a:p>
              <a:pPr eaLnBrk="1" hangingPunct="1">
                <a:buNone/>
              </a:pPr>
              <a:r>
                <a:rPr lang="en-US" sz="4400" dirty="0">
                  <a:solidFill>
                    <a:schemeClr val="accent5">
                      <a:lumMod val="50000"/>
                    </a:schemeClr>
                  </a:solidFill>
                  <a:latin typeface="+mj-lt"/>
                </a:rPr>
                <a:t>Lloyd Potter, PhD</a:t>
              </a:r>
            </a:p>
          </p:txBody>
        </p:sp>
        <p:grpSp>
          <p:nvGrpSpPr>
            <p:cNvPr id="10" name="Group 9"/>
            <p:cNvGrpSpPr/>
            <p:nvPr/>
          </p:nvGrpSpPr>
          <p:grpSpPr>
            <a:xfrm>
              <a:off x="3159701" y="2877393"/>
              <a:ext cx="5853820" cy="2456194"/>
              <a:chOff x="1600524" y="3504238"/>
              <a:chExt cx="5853819" cy="2456194"/>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524" y="5419306"/>
                <a:ext cx="380534" cy="380536"/>
              </a:xfrm>
              <a:prstGeom prst="rect">
                <a:avLst/>
              </a:prstGeom>
            </p:spPr>
          </p:pic>
          <p:sp>
            <p:nvSpPr>
              <p:cNvPr id="14" name="TextBox 13"/>
              <p:cNvSpPr txBox="1"/>
              <p:nvPr/>
            </p:nvSpPr>
            <p:spPr>
              <a:xfrm>
                <a:off x="2122976" y="3504238"/>
                <a:ext cx="5331367" cy="2456194"/>
              </a:xfrm>
              <a:prstGeom prst="rect">
                <a:avLst/>
              </a:prstGeom>
              <a:noFill/>
            </p:spPr>
            <p:txBody>
              <a:bodyPr wrap="square" rtlCol="0">
                <a:spAutoFit/>
              </a:bodyPr>
              <a:lstStyle/>
              <a:p>
                <a:pPr>
                  <a:lnSpc>
                    <a:spcPct val="150000"/>
                  </a:lnSpc>
                </a:pPr>
                <a:r>
                  <a:rPr lang="en-US" sz="2400" dirty="0">
                    <a:solidFill>
                      <a:schemeClr val="accent5">
                        <a:lumMod val="50000"/>
                      </a:schemeClr>
                    </a:solidFill>
                  </a:rPr>
                  <a:t>(210) 458-6530</a:t>
                </a:r>
              </a:p>
              <a:p>
                <a:pPr>
                  <a:lnSpc>
                    <a:spcPct val="150000"/>
                  </a:lnSpc>
                </a:pPr>
                <a:r>
                  <a:rPr lang="en-US" sz="2400" dirty="0">
                    <a:solidFill>
                      <a:schemeClr val="accent5">
                        <a:lumMod val="50000"/>
                      </a:schemeClr>
                    </a:solidFill>
                  </a:rPr>
                  <a:t>LloydPotter@UTSA.edu</a:t>
                </a:r>
              </a:p>
              <a:p>
                <a:pPr>
                  <a:lnSpc>
                    <a:spcPct val="150000"/>
                  </a:lnSpc>
                </a:pPr>
                <a:r>
                  <a:rPr lang="en-US" sz="2400" dirty="0">
                    <a:solidFill>
                      <a:schemeClr val="accent5">
                        <a:lumMod val="50000"/>
                      </a:schemeClr>
                    </a:solidFill>
                  </a:rPr>
                  <a:t>Demographics.Texas.gov</a:t>
                </a:r>
              </a:p>
              <a:p>
                <a:pPr>
                  <a:lnSpc>
                    <a:spcPct val="150000"/>
                  </a:lnSpc>
                </a:pPr>
                <a:r>
                  <a:rPr lang="en-US" sz="2400" dirty="0">
                    <a:solidFill>
                      <a:schemeClr val="accent5">
                        <a:lumMod val="50000"/>
                      </a:schemeClr>
                    </a:solidFill>
                  </a:rPr>
                  <a:t>@TexasDemography</a:t>
                </a:r>
              </a:p>
            </p:txBody>
          </p:sp>
        </p:grpSp>
        <p:pic>
          <p:nvPicPr>
            <p:cNvPr id="11" name="Picture 10"/>
            <p:cNvPicPr>
              <a:picLocks noChangeAspect="1"/>
            </p:cNvPicPr>
            <p:nvPr/>
          </p:nvPicPr>
          <p:blipFill>
            <a:blip r:embed="rId3"/>
            <a:stretch>
              <a:fillRect/>
            </a:stretch>
          </p:blipFill>
          <p:spPr>
            <a:xfrm>
              <a:off x="3145478" y="4240534"/>
              <a:ext cx="367960" cy="367960"/>
            </a:xfrm>
            <a:prstGeom prst="rect">
              <a:avLst/>
            </a:prstGeom>
          </p:spPr>
        </p:pic>
      </p:grpSp>
      <p:grpSp>
        <p:nvGrpSpPr>
          <p:cNvPr id="3" name="Group 2"/>
          <p:cNvGrpSpPr/>
          <p:nvPr/>
        </p:nvGrpSpPr>
        <p:grpSpPr>
          <a:xfrm>
            <a:off x="1842055" y="5513768"/>
            <a:ext cx="8492573" cy="1344232"/>
            <a:chOff x="318052" y="5513768"/>
            <a:chExt cx="8492573" cy="1344232"/>
          </a:xfrm>
        </p:grpSpPr>
        <p:cxnSp>
          <p:nvCxnSpPr>
            <p:cNvPr id="4" name="Straight Connector 3"/>
            <p:cNvCxnSpPr/>
            <p:nvPr/>
          </p:nvCxnSpPr>
          <p:spPr>
            <a:xfrm>
              <a:off x="318052" y="6453229"/>
              <a:ext cx="2270954" cy="14246"/>
            </a:xfrm>
            <a:prstGeom prst="line">
              <a:avLst/>
            </a:prstGeom>
            <a:ln w="349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9006" y="5513768"/>
              <a:ext cx="3965986" cy="1344232"/>
            </a:xfrm>
            <a:prstGeom prst="rect">
              <a:avLst/>
            </a:prstGeom>
          </p:spPr>
        </p:pic>
        <p:cxnSp>
          <p:nvCxnSpPr>
            <p:cNvPr id="6" name="Straight Connector 5"/>
            <p:cNvCxnSpPr/>
            <p:nvPr/>
          </p:nvCxnSpPr>
          <p:spPr>
            <a:xfrm>
              <a:off x="6486525" y="6467475"/>
              <a:ext cx="2324100" cy="0"/>
            </a:xfrm>
            <a:prstGeom prst="line">
              <a:avLst/>
            </a:prstGeom>
            <a:ln w="349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 name="AutoShape 2" descr="Image result for telephone icon vector"/>
          <p:cNvSpPr>
            <a:spLocks noChangeAspect="1" noChangeArrowheads="1"/>
          </p:cNvSpPr>
          <p:nvPr/>
        </p:nvSpPr>
        <p:spPr bwMode="auto">
          <a:xfrm>
            <a:off x="3353553" y="3172111"/>
            <a:ext cx="290141" cy="25538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descr="Image result for telephone icon vector"/>
          <p:cNvPicPr>
            <a:picLocks noChangeAspect="1" noChangeArrowheads="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84664" y="2719896"/>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6">
            <a:grayscl/>
          </a:blip>
          <a:stretch>
            <a:fillRect/>
          </a:stretch>
        </p:blipFill>
        <p:spPr>
          <a:xfrm>
            <a:off x="3556270" y="3342781"/>
            <a:ext cx="390195" cy="390523"/>
          </a:xfrm>
          <a:prstGeom prst="rect">
            <a:avLst/>
          </a:prstGeom>
        </p:spPr>
      </p:pic>
    </p:spTree>
    <p:extLst>
      <p:ext uri="{BB962C8B-B14F-4D97-AF65-F5344CB8AC3E}">
        <p14:creationId xmlns:p14="http://schemas.microsoft.com/office/powerpoint/2010/main" val="1961938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D7B3FC-F52A-4C3D-BF43-F2954D09CBB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Picture 2"/>
          <p:cNvPicPr>
            <a:picLocks noChangeAspect="1"/>
          </p:cNvPicPr>
          <p:nvPr/>
        </p:nvPicPr>
        <p:blipFill rotWithShape="1">
          <a:blip r:embed="rId3"/>
          <a:srcRect l="1992" t="11229" r="32560" b="44694"/>
          <a:stretch/>
        </p:blipFill>
        <p:spPr>
          <a:xfrm>
            <a:off x="2386361" y="882593"/>
            <a:ext cx="6898919" cy="6404729"/>
          </a:xfrm>
          <a:prstGeom prst="rect">
            <a:avLst/>
          </a:prstGeom>
        </p:spPr>
      </p:pic>
      <p:pic>
        <p:nvPicPr>
          <p:cNvPr id="4" name="Picture 3"/>
          <p:cNvPicPr>
            <a:picLocks noChangeAspect="1"/>
          </p:cNvPicPr>
          <p:nvPr/>
        </p:nvPicPr>
        <p:blipFill rotWithShape="1">
          <a:blip r:embed="rId4"/>
          <a:srcRect l="-3004" b="26364"/>
          <a:stretch/>
        </p:blipFill>
        <p:spPr>
          <a:xfrm>
            <a:off x="969077" y="5043602"/>
            <a:ext cx="2889008" cy="1405890"/>
          </a:xfrm>
          <a:prstGeom prst="rect">
            <a:avLst/>
          </a:prstGeom>
        </p:spPr>
      </p:pic>
      <p:sp>
        <p:nvSpPr>
          <p:cNvPr id="5" name="Isosceles Triangle 4"/>
          <p:cNvSpPr/>
          <p:nvPr/>
        </p:nvSpPr>
        <p:spPr>
          <a:xfrm rot="21366823">
            <a:off x="6296132" y="2889337"/>
            <a:ext cx="1869377" cy="2075200"/>
          </a:xfrm>
          <a:prstGeom prst="triangle">
            <a:avLst/>
          </a:prstGeom>
          <a:noFill/>
          <a:ln w="38100">
            <a:solidFill>
              <a:schemeClr val="accent2">
                <a:alpha val="7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Freeform 5"/>
          <p:cNvSpPr/>
          <p:nvPr/>
        </p:nvSpPr>
        <p:spPr>
          <a:xfrm rot="21443841">
            <a:off x="5880478" y="2521326"/>
            <a:ext cx="1373324" cy="3649454"/>
          </a:xfrm>
          <a:custGeom>
            <a:avLst/>
            <a:gdLst>
              <a:gd name="connsiteX0" fmla="*/ 0 w 1020216"/>
              <a:gd name="connsiteY0" fmla="*/ 3295291 h 3295291"/>
              <a:gd name="connsiteX1" fmla="*/ 34506 w 1020216"/>
              <a:gd name="connsiteY1" fmla="*/ 3209027 h 3295291"/>
              <a:gd name="connsiteX2" fmla="*/ 69011 w 1020216"/>
              <a:gd name="connsiteY2" fmla="*/ 3157268 h 3295291"/>
              <a:gd name="connsiteX3" fmla="*/ 86264 w 1020216"/>
              <a:gd name="connsiteY3" fmla="*/ 3105510 h 3295291"/>
              <a:gd name="connsiteX4" fmla="*/ 155276 w 1020216"/>
              <a:gd name="connsiteY4" fmla="*/ 3001993 h 3295291"/>
              <a:gd name="connsiteX5" fmla="*/ 189781 w 1020216"/>
              <a:gd name="connsiteY5" fmla="*/ 2950234 h 3295291"/>
              <a:gd name="connsiteX6" fmla="*/ 224287 w 1020216"/>
              <a:gd name="connsiteY6" fmla="*/ 2898476 h 3295291"/>
              <a:gd name="connsiteX7" fmla="*/ 276045 w 1020216"/>
              <a:gd name="connsiteY7" fmla="*/ 2743200 h 3295291"/>
              <a:gd name="connsiteX8" fmla="*/ 293298 w 1020216"/>
              <a:gd name="connsiteY8" fmla="*/ 2691442 h 3295291"/>
              <a:gd name="connsiteX9" fmla="*/ 327804 w 1020216"/>
              <a:gd name="connsiteY9" fmla="*/ 2553419 h 3295291"/>
              <a:gd name="connsiteX10" fmla="*/ 345057 w 1020216"/>
              <a:gd name="connsiteY10" fmla="*/ 2501661 h 3295291"/>
              <a:gd name="connsiteX11" fmla="*/ 362310 w 1020216"/>
              <a:gd name="connsiteY11" fmla="*/ 2432649 h 3295291"/>
              <a:gd name="connsiteX12" fmla="*/ 379562 w 1020216"/>
              <a:gd name="connsiteY12" fmla="*/ 2380891 h 3295291"/>
              <a:gd name="connsiteX13" fmla="*/ 396815 w 1020216"/>
              <a:gd name="connsiteY13" fmla="*/ 2311880 h 3295291"/>
              <a:gd name="connsiteX14" fmla="*/ 483079 w 1020216"/>
              <a:gd name="connsiteY14" fmla="*/ 2242868 h 3295291"/>
              <a:gd name="connsiteX15" fmla="*/ 586596 w 1020216"/>
              <a:gd name="connsiteY15" fmla="*/ 2173857 h 3295291"/>
              <a:gd name="connsiteX16" fmla="*/ 621102 w 1020216"/>
              <a:gd name="connsiteY16" fmla="*/ 2018582 h 3295291"/>
              <a:gd name="connsiteX17" fmla="*/ 638355 w 1020216"/>
              <a:gd name="connsiteY17" fmla="*/ 1966823 h 3295291"/>
              <a:gd name="connsiteX18" fmla="*/ 672861 w 1020216"/>
              <a:gd name="connsiteY18" fmla="*/ 1828800 h 3295291"/>
              <a:gd name="connsiteX19" fmla="*/ 724619 w 1020216"/>
              <a:gd name="connsiteY19" fmla="*/ 1621766 h 3295291"/>
              <a:gd name="connsiteX20" fmla="*/ 741872 w 1020216"/>
              <a:gd name="connsiteY20" fmla="*/ 1552755 h 3295291"/>
              <a:gd name="connsiteX21" fmla="*/ 776378 w 1020216"/>
              <a:gd name="connsiteY21" fmla="*/ 1500997 h 3295291"/>
              <a:gd name="connsiteX22" fmla="*/ 793630 w 1020216"/>
              <a:gd name="connsiteY22" fmla="*/ 1449238 h 3295291"/>
              <a:gd name="connsiteX23" fmla="*/ 862642 w 1020216"/>
              <a:gd name="connsiteY23" fmla="*/ 1345721 h 3295291"/>
              <a:gd name="connsiteX24" fmla="*/ 914400 w 1020216"/>
              <a:gd name="connsiteY24" fmla="*/ 862642 h 3295291"/>
              <a:gd name="connsiteX25" fmla="*/ 983411 w 1020216"/>
              <a:gd name="connsiteY25" fmla="*/ 741872 h 3295291"/>
              <a:gd name="connsiteX26" fmla="*/ 1017917 w 1020216"/>
              <a:gd name="connsiteY26" fmla="*/ 621102 h 3295291"/>
              <a:gd name="connsiteX27" fmla="*/ 1017917 w 1020216"/>
              <a:gd name="connsiteY27" fmla="*/ 0 h 329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20216" h="3295291">
                <a:moveTo>
                  <a:pt x="0" y="3295291"/>
                </a:moveTo>
                <a:cubicBezTo>
                  <a:pt x="11502" y="3266536"/>
                  <a:pt x="20656" y="3236727"/>
                  <a:pt x="34506" y="3209027"/>
                </a:cubicBezTo>
                <a:cubicBezTo>
                  <a:pt x="43779" y="3190481"/>
                  <a:pt x="59738" y="3175814"/>
                  <a:pt x="69011" y="3157268"/>
                </a:cubicBezTo>
                <a:cubicBezTo>
                  <a:pt x="77144" y="3141002"/>
                  <a:pt x="77432" y="3121407"/>
                  <a:pt x="86264" y="3105510"/>
                </a:cubicBezTo>
                <a:cubicBezTo>
                  <a:pt x="106404" y="3069258"/>
                  <a:pt x="132272" y="3036499"/>
                  <a:pt x="155276" y="3001993"/>
                </a:cubicBezTo>
                <a:lnTo>
                  <a:pt x="189781" y="2950234"/>
                </a:lnTo>
                <a:lnTo>
                  <a:pt x="224287" y="2898476"/>
                </a:lnTo>
                <a:lnTo>
                  <a:pt x="276045" y="2743200"/>
                </a:lnTo>
                <a:cubicBezTo>
                  <a:pt x="281796" y="2725947"/>
                  <a:pt x="288887" y="2709085"/>
                  <a:pt x="293298" y="2691442"/>
                </a:cubicBezTo>
                <a:cubicBezTo>
                  <a:pt x="304800" y="2645434"/>
                  <a:pt x="312807" y="2598409"/>
                  <a:pt x="327804" y="2553419"/>
                </a:cubicBezTo>
                <a:cubicBezTo>
                  <a:pt x="333555" y="2536166"/>
                  <a:pt x="340061" y="2519147"/>
                  <a:pt x="345057" y="2501661"/>
                </a:cubicBezTo>
                <a:cubicBezTo>
                  <a:pt x="351571" y="2478861"/>
                  <a:pt x="355796" y="2455449"/>
                  <a:pt x="362310" y="2432649"/>
                </a:cubicBezTo>
                <a:cubicBezTo>
                  <a:pt x="367306" y="2415163"/>
                  <a:pt x="374566" y="2398377"/>
                  <a:pt x="379562" y="2380891"/>
                </a:cubicBezTo>
                <a:cubicBezTo>
                  <a:pt x="386076" y="2358092"/>
                  <a:pt x="387474" y="2333674"/>
                  <a:pt x="396815" y="2311880"/>
                </a:cubicBezTo>
                <a:cubicBezTo>
                  <a:pt x="430686" y="2232848"/>
                  <a:pt x="421054" y="2277326"/>
                  <a:pt x="483079" y="2242868"/>
                </a:cubicBezTo>
                <a:cubicBezTo>
                  <a:pt x="519331" y="2222728"/>
                  <a:pt x="586596" y="2173857"/>
                  <a:pt x="586596" y="2173857"/>
                </a:cubicBezTo>
                <a:cubicBezTo>
                  <a:pt x="625435" y="2057340"/>
                  <a:pt x="580616" y="2200765"/>
                  <a:pt x="621102" y="2018582"/>
                </a:cubicBezTo>
                <a:cubicBezTo>
                  <a:pt x="625047" y="2000829"/>
                  <a:pt x="633944" y="1984466"/>
                  <a:pt x="638355" y="1966823"/>
                </a:cubicBezTo>
                <a:lnTo>
                  <a:pt x="672861" y="1828800"/>
                </a:lnTo>
                <a:cubicBezTo>
                  <a:pt x="696092" y="1689406"/>
                  <a:pt x="679051" y="1758469"/>
                  <a:pt x="724619" y="1621766"/>
                </a:cubicBezTo>
                <a:cubicBezTo>
                  <a:pt x="732117" y="1599271"/>
                  <a:pt x="732531" y="1574549"/>
                  <a:pt x="741872" y="1552755"/>
                </a:cubicBezTo>
                <a:cubicBezTo>
                  <a:pt x="750040" y="1533696"/>
                  <a:pt x="764876" y="1518250"/>
                  <a:pt x="776378" y="1500997"/>
                </a:cubicBezTo>
                <a:cubicBezTo>
                  <a:pt x="782129" y="1483744"/>
                  <a:pt x="784798" y="1465136"/>
                  <a:pt x="793630" y="1449238"/>
                </a:cubicBezTo>
                <a:cubicBezTo>
                  <a:pt x="813770" y="1412986"/>
                  <a:pt x="862642" y="1345721"/>
                  <a:pt x="862642" y="1345721"/>
                </a:cubicBezTo>
                <a:cubicBezTo>
                  <a:pt x="949971" y="1083728"/>
                  <a:pt x="851013" y="1411988"/>
                  <a:pt x="914400" y="862642"/>
                </a:cubicBezTo>
                <a:cubicBezTo>
                  <a:pt x="918937" y="823326"/>
                  <a:pt x="966279" y="776137"/>
                  <a:pt x="983411" y="741872"/>
                </a:cubicBezTo>
                <a:cubicBezTo>
                  <a:pt x="991771" y="725153"/>
                  <a:pt x="1017626" y="632741"/>
                  <a:pt x="1017917" y="621102"/>
                </a:cubicBezTo>
                <a:cubicBezTo>
                  <a:pt x="1023091" y="414133"/>
                  <a:pt x="1017917" y="207034"/>
                  <a:pt x="1017917" y="0"/>
                </a:cubicBezTo>
              </a:path>
            </a:pathLst>
          </a:custGeom>
          <a:noFill/>
          <a:ln w="79375">
            <a:solidFill>
              <a:schemeClr val="bg1">
                <a:alpha val="5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4" descr="Interstate 35 mark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77648" y="2129985"/>
            <a:ext cx="258306" cy="258307"/>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1729827" y="356987"/>
            <a:ext cx="9896630" cy="5482959"/>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i="0" u="none" strike="noStrike" kern="1200" cap="none" spc="0" normalizeH="0" baseline="0" noProof="0" dirty="0">
                <a:ln>
                  <a:noFill/>
                </a:ln>
                <a:solidFill>
                  <a:srgbClr val="25327B"/>
                </a:solidFill>
                <a:effectLst/>
                <a:uLnTx/>
                <a:uFillTx/>
                <a:latin typeface="Century Gothic" panose="020B0502020202020204" pitchFamily="34" charset="0"/>
                <a:ea typeface="+mn-ea"/>
                <a:cs typeface="+mn-cs"/>
              </a:rPr>
              <a:t>Estimated Population, Texas Counties, 2019</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8"/>
          <p:cNvSpPr txBox="1"/>
          <p:nvPr/>
        </p:nvSpPr>
        <p:spPr>
          <a:xfrm>
            <a:off x="1524002" y="6510049"/>
            <a:ext cx="306045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Source: U.S. Census Bureau, 2019 Population Estimates</a:t>
            </a:r>
          </a:p>
        </p:txBody>
      </p:sp>
      <p:sp>
        <p:nvSpPr>
          <p:cNvPr id="10" name="TextBox 9">
            <a:extLst>
              <a:ext uri="{FF2B5EF4-FFF2-40B4-BE49-F238E27FC236}">
                <a16:creationId xmlns:a16="http://schemas.microsoft.com/office/drawing/2014/main" id="{CD37BC6D-D872-451B-9469-433FACB39B20}"/>
              </a:ext>
            </a:extLst>
          </p:cNvPr>
          <p:cNvSpPr txBox="1"/>
          <p:nvPr/>
        </p:nvSpPr>
        <p:spPr>
          <a:xfrm>
            <a:off x="1011046" y="4446941"/>
            <a:ext cx="23846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Total Estimated Population by County, 2019</a:t>
            </a:r>
          </a:p>
        </p:txBody>
      </p:sp>
      <p:sp>
        <p:nvSpPr>
          <p:cNvPr id="11" name="Rectangle 10">
            <a:extLst>
              <a:ext uri="{FF2B5EF4-FFF2-40B4-BE49-F238E27FC236}">
                <a16:creationId xmlns:a16="http://schemas.microsoft.com/office/drawing/2014/main" id="{4FF5D9FD-76BC-4B4C-B296-1D80B1682EAF}"/>
              </a:ext>
            </a:extLst>
          </p:cNvPr>
          <p:cNvSpPr/>
          <p:nvPr/>
        </p:nvSpPr>
        <p:spPr>
          <a:xfrm>
            <a:off x="8432182" y="1745264"/>
            <a:ext cx="2315737" cy="769441"/>
          </a:xfrm>
          <a:prstGeom prst="rect">
            <a:avLst/>
          </a:prstGeom>
        </p:spPr>
        <p:txBody>
          <a:bodyPr wrap="square">
            <a:spAutoFit/>
          </a:bodyPr>
          <a:lstStyle/>
          <a:p>
            <a:r>
              <a:rPr lang="en-US" sz="1100" dirty="0">
                <a:solidFill>
                  <a:srgbClr val="25327B"/>
                </a:solidFill>
                <a:latin typeface="Century Gothic" panose="020B0502020202020204" pitchFamily="34" charset="0"/>
              </a:rPr>
              <a:t>87% of the total Texas population is located in counties along and to the east of I-35</a:t>
            </a:r>
            <a:endParaRPr lang="en-US" sz="1100" dirty="0"/>
          </a:p>
        </p:txBody>
      </p:sp>
    </p:spTree>
    <p:extLst>
      <p:ext uri="{BB962C8B-B14F-4D97-AF65-F5344CB8AC3E}">
        <p14:creationId xmlns:p14="http://schemas.microsoft.com/office/powerpoint/2010/main" val="87028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D7B3FC-F52A-4C3D-BF43-F2954D09CBB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Content Placeholder 2"/>
          <p:cNvSpPr txBox="1">
            <a:spLocks/>
          </p:cNvSpPr>
          <p:nvPr/>
        </p:nvSpPr>
        <p:spPr>
          <a:xfrm>
            <a:off x="1717271" y="384865"/>
            <a:ext cx="9896630" cy="5482959"/>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en-US" sz="2400" dirty="0">
                <a:solidFill>
                  <a:srgbClr val="25327B"/>
                </a:solidFill>
                <a:latin typeface="Century Gothic" panose="020B0502020202020204" pitchFamily="34" charset="0"/>
              </a:rPr>
              <a:t>Population Change, Texas Counties, 2010-2019</a:t>
            </a:r>
            <a:endParaRPr kumimoji="0" lang="en-US" sz="240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extBox 4"/>
          <p:cNvSpPr txBox="1"/>
          <p:nvPr/>
        </p:nvSpPr>
        <p:spPr>
          <a:xfrm>
            <a:off x="1524007" y="6501770"/>
            <a:ext cx="308930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Source: U.S. Census Bureau, 2019 Population Estimates </a:t>
            </a:r>
          </a:p>
        </p:txBody>
      </p:sp>
      <p:pic>
        <p:nvPicPr>
          <p:cNvPr id="6" name="Picture 5"/>
          <p:cNvPicPr>
            <a:picLocks noChangeAspect="1"/>
          </p:cNvPicPr>
          <p:nvPr/>
        </p:nvPicPr>
        <p:blipFill rotWithShape="1">
          <a:blip r:embed="rId3"/>
          <a:srcRect l="-5044" t="-8062" b="21970"/>
          <a:stretch/>
        </p:blipFill>
        <p:spPr>
          <a:xfrm>
            <a:off x="1286616" y="4716856"/>
            <a:ext cx="3036394" cy="1915719"/>
          </a:xfrm>
          <a:prstGeom prst="rect">
            <a:avLst/>
          </a:prstGeom>
        </p:spPr>
      </p:pic>
      <p:pic>
        <p:nvPicPr>
          <p:cNvPr id="7" name="Picture 6"/>
          <p:cNvPicPr>
            <a:picLocks noChangeAspect="1"/>
          </p:cNvPicPr>
          <p:nvPr/>
        </p:nvPicPr>
        <p:blipFill rotWithShape="1">
          <a:blip r:embed="rId4"/>
          <a:srcRect l="1992" t="11501" r="32372" b="44558"/>
          <a:stretch/>
        </p:blipFill>
        <p:spPr>
          <a:xfrm>
            <a:off x="3469542" y="1165861"/>
            <a:ext cx="6146899" cy="5672711"/>
          </a:xfrm>
          <a:prstGeom prst="rect">
            <a:avLst/>
          </a:prstGeom>
        </p:spPr>
      </p:pic>
      <p:sp>
        <p:nvSpPr>
          <p:cNvPr id="8" name="TextBox 7">
            <a:extLst>
              <a:ext uri="{FF2B5EF4-FFF2-40B4-BE49-F238E27FC236}">
                <a16:creationId xmlns:a16="http://schemas.microsoft.com/office/drawing/2014/main" id="{57CF45B3-5D9F-4D5A-BFD8-EF9969C9DD6D}"/>
              </a:ext>
            </a:extLst>
          </p:cNvPr>
          <p:cNvSpPr txBox="1"/>
          <p:nvPr/>
        </p:nvSpPr>
        <p:spPr>
          <a:xfrm>
            <a:off x="1286616" y="4324440"/>
            <a:ext cx="30363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Estimated Numeric Change by County, 2010-2019</a:t>
            </a:r>
          </a:p>
        </p:txBody>
      </p:sp>
      <p:sp>
        <p:nvSpPr>
          <p:cNvPr id="4" name="Rectangle 3">
            <a:extLst>
              <a:ext uri="{FF2B5EF4-FFF2-40B4-BE49-F238E27FC236}">
                <a16:creationId xmlns:a16="http://schemas.microsoft.com/office/drawing/2014/main" id="{ABA722AE-ABD4-45F6-B27E-DA630EA4508D}"/>
              </a:ext>
            </a:extLst>
          </p:cNvPr>
          <p:cNvSpPr/>
          <p:nvPr/>
        </p:nvSpPr>
        <p:spPr>
          <a:xfrm>
            <a:off x="2440423" y="2374864"/>
            <a:ext cx="1802780" cy="590931"/>
          </a:xfrm>
          <a:prstGeom prst="rect">
            <a:avLst/>
          </a:prstGeom>
        </p:spPr>
        <p:txBody>
          <a:bodyPr wrap="square">
            <a:spAutoFit/>
          </a:bodyPr>
          <a:lstStyle/>
          <a:p>
            <a:pPr lvl="0" defTabSz="914377">
              <a:lnSpc>
                <a:spcPct val="90000"/>
              </a:lnSpc>
              <a:spcBef>
                <a:spcPts val="1000"/>
              </a:spcBef>
              <a:defRPr/>
            </a:pPr>
            <a:r>
              <a:rPr lang="en-US" sz="1200" dirty="0">
                <a:solidFill>
                  <a:srgbClr val="25327B"/>
                </a:solidFill>
                <a:latin typeface="Century Gothic" panose="020B0502020202020204" pitchFamily="34" charset="0"/>
              </a:rPr>
              <a:t>104 counties lost population between 2010 and 2019 </a:t>
            </a:r>
          </a:p>
        </p:txBody>
      </p:sp>
      <p:sp>
        <p:nvSpPr>
          <p:cNvPr id="9" name="Oval 8">
            <a:extLst>
              <a:ext uri="{FF2B5EF4-FFF2-40B4-BE49-F238E27FC236}">
                <a16:creationId xmlns:a16="http://schemas.microsoft.com/office/drawing/2014/main" id="{D877C15A-3936-47EB-AE49-ACAD21E85B8C}"/>
              </a:ext>
            </a:extLst>
          </p:cNvPr>
          <p:cNvSpPr/>
          <p:nvPr/>
        </p:nvSpPr>
        <p:spPr>
          <a:xfrm>
            <a:off x="4231887" y="1064941"/>
            <a:ext cx="3077737" cy="4577576"/>
          </a:xfrm>
          <a:prstGeom prst="ellipse">
            <a:avLst/>
          </a:prstGeom>
          <a:no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7D8B8812-5618-41E1-9F6E-47E51C8DC8C0}"/>
              </a:ext>
            </a:extLst>
          </p:cNvPr>
          <p:cNvCxnSpPr/>
          <p:nvPr/>
        </p:nvCxnSpPr>
        <p:spPr>
          <a:xfrm flipV="1">
            <a:off x="2302727" y="3005254"/>
            <a:ext cx="563136" cy="1842406"/>
          </a:xfrm>
          <a:prstGeom prst="straightConnector1">
            <a:avLst/>
          </a:prstGeom>
          <a:ln w="158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796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D17547D-2B16-4CCC-B630-D2FC4A2F90B3}"/>
              </a:ext>
            </a:extLst>
          </p:cNvPr>
          <p:cNvPicPr>
            <a:picLocks noChangeAspect="1"/>
          </p:cNvPicPr>
          <p:nvPr/>
        </p:nvPicPr>
        <p:blipFill rotWithShape="1">
          <a:blip r:embed="rId3"/>
          <a:srcRect l="2368" t="11773" r="34623" b="44695"/>
          <a:stretch/>
        </p:blipFill>
        <p:spPr>
          <a:xfrm>
            <a:off x="3455670" y="1446884"/>
            <a:ext cx="5656525" cy="5387169"/>
          </a:xfrm>
          <a:prstGeom prst="rect">
            <a:avLst/>
          </a:prstGeom>
        </p:spPr>
      </p:pic>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D7B3FC-F52A-4C3D-BF43-F2954D09CBB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Content Placeholder 2"/>
          <p:cNvSpPr txBox="1">
            <a:spLocks/>
          </p:cNvSpPr>
          <p:nvPr/>
        </p:nvSpPr>
        <p:spPr>
          <a:xfrm>
            <a:off x="1769288" y="418318"/>
            <a:ext cx="9896630" cy="5482959"/>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dirty="0">
                <a:solidFill>
                  <a:srgbClr val="25327B"/>
                </a:solidFill>
                <a:latin typeface="Century Gothic" panose="020B0502020202020204" pitchFamily="34" charset="0"/>
              </a:rPr>
              <a:t>Percent Population Change, Texas Counties, 2010-2019</a:t>
            </a:r>
            <a:r>
              <a:rPr kumimoji="0" lang="en-US" sz="2400" i="0" u="none" strike="noStrike" kern="1200" cap="none" spc="0" normalizeH="0" baseline="0" noProof="0" dirty="0">
                <a:ln>
                  <a:noFill/>
                </a:ln>
                <a:solidFill>
                  <a:srgbClr val="25327B"/>
                </a:solidFill>
                <a:effectLst/>
                <a:uLnTx/>
                <a:uFillTx/>
                <a:latin typeface="Century Gothic" panose="020B0502020202020204" pitchFamily="34" charset="0"/>
                <a:ea typeface="+mn-ea"/>
                <a:cs typeface="+mn-cs"/>
              </a:rPr>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8"/>
          <p:cNvSpPr txBox="1"/>
          <p:nvPr/>
        </p:nvSpPr>
        <p:spPr>
          <a:xfrm>
            <a:off x="1286616" y="6478194"/>
            <a:ext cx="306045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Source: U.S. Census Bureau, 2019 Population Estimates </a:t>
            </a:r>
          </a:p>
        </p:txBody>
      </p:sp>
      <p:pic>
        <p:nvPicPr>
          <p:cNvPr id="10" name="Picture 9"/>
          <p:cNvPicPr>
            <a:picLocks noChangeAspect="1"/>
          </p:cNvPicPr>
          <p:nvPr/>
        </p:nvPicPr>
        <p:blipFill rotWithShape="1">
          <a:blip r:embed="rId4"/>
          <a:srcRect l="-4042" r="-3753" b="27884"/>
          <a:stretch/>
        </p:blipFill>
        <p:spPr>
          <a:xfrm>
            <a:off x="1286616" y="4942590"/>
            <a:ext cx="2297430" cy="1596322"/>
          </a:xfrm>
          <a:prstGeom prst="rect">
            <a:avLst/>
          </a:prstGeom>
        </p:spPr>
      </p:pic>
      <p:sp>
        <p:nvSpPr>
          <p:cNvPr id="7" name="TextBox 6">
            <a:extLst>
              <a:ext uri="{FF2B5EF4-FFF2-40B4-BE49-F238E27FC236}">
                <a16:creationId xmlns:a16="http://schemas.microsoft.com/office/drawing/2014/main" id="{93F0914F-CCE3-47B2-92B9-F3ABDA76ECC9}"/>
              </a:ext>
            </a:extLst>
          </p:cNvPr>
          <p:cNvSpPr txBox="1"/>
          <p:nvPr/>
        </p:nvSpPr>
        <p:spPr>
          <a:xfrm>
            <a:off x="1286616" y="4324440"/>
            <a:ext cx="30363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Estimated Percent Change by County, 2010-2019</a:t>
            </a:r>
          </a:p>
        </p:txBody>
      </p:sp>
      <p:sp>
        <p:nvSpPr>
          <p:cNvPr id="4" name="Rectangle 3">
            <a:extLst>
              <a:ext uri="{FF2B5EF4-FFF2-40B4-BE49-F238E27FC236}">
                <a16:creationId xmlns:a16="http://schemas.microsoft.com/office/drawing/2014/main" id="{FBACF4B8-E403-49A1-B019-253EABCA1070}"/>
              </a:ext>
            </a:extLst>
          </p:cNvPr>
          <p:cNvSpPr/>
          <p:nvPr/>
        </p:nvSpPr>
        <p:spPr>
          <a:xfrm>
            <a:off x="8256077" y="2019481"/>
            <a:ext cx="2622395" cy="430887"/>
          </a:xfrm>
          <a:prstGeom prst="rect">
            <a:avLst/>
          </a:prstGeom>
        </p:spPr>
        <p:txBody>
          <a:bodyPr wrap="square">
            <a:spAutoFit/>
          </a:bodyPr>
          <a:lstStyle/>
          <a:p>
            <a:r>
              <a:rPr lang="en-US" sz="1100" dirty="0">
                <a:solidFill>
                  <a:srgbClr val="25327B"/>
                </a:solidFill>
                <a:latin typeface="Century Gothic" panose="020B0502020202020204" pitchFamily="34" charset="0"/>
              </a:rPr>
              <a:t>Suburban ring counties are among the fastest growing</a:t>
            </a:r>
            <a:endParaRPr lang="en-US" sz="1100" dirty="0"/>
          </a:p>
        </p:txBody>
      </p:sp>
      <p:cxnSp>
        <p:nvCxnSpPr>
          <p:cNvPr id="6" name="Straight Arrow Connector 5">
            <a:extLst>
              <a:ext uri="{FF2B5EF4-FFF2-40B4-BE49-F238E27FC236}">
                <a16:creationId xmlns:a16="http://schemas.microsoft.com/office/drawing/2014/main" id="{B7EDA52A-674D-4790-B185-6188AD1708BB}"/>
              </a:ext>
            </a:extLst>
          </p:cNvPr>
          <p:cNvCxnSpPr>
            <a:cxnSpLocks/>
          </p:cNvCxnSpPr>
          <p:nvPr/>
        </p:nvCxnSpPr>
        <p:spPr>
          <a:xfrm flipH="1">
            <a:off x="7777976" y="2397512"/>
            <a:ext cx="585439" cy="630044"/>
          </a:xfrm>
          <a:prstGeom prst="straightConnector1">
            <a:avLst/>
          </a:prstGeom>
          <a:ln w="127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29E5CA4-5A50-4994-B911-571E62D2D234}"/>
              </a:ext>
            </a:extLst>
          </p:cNvPr>
          <p:cNvCxnSpPr>
            <a:cxnSpLocks/>
          </p:cNvCxnSpPr>
          <p:nvPr/>
        </p:nvCxnSpPr>
        <p:spPr>
          <a:xfrm flipH="1">
            <a:off x="8256079" y="2397512"/>
            <a:ext cx="107336" cy="2010121"/>
          </a:xfrm>
          <a:prstGeom prst="straightConnector1">
            <a:avLst/>
          </a:prstGeom>
          <a:ln w="127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B4CAC52-E67B-49B5-B10F-3EFB4CEFCF7E}"/>
              </a:ext>
            </a:extLst>
          </p:cNvPr>
          <p:cNvCxnSpPr>
            <a:cxnSpLocks/>
          </p:cNvCxnSpPr>
          <p:nvPr/>
        </p:nvCxnSpPr>
        <p:spPr>
          <a:xfrm flipH="1">
            <a:off x="7350407" y="2423940"/>
            <a:ext cx="1013008" cy="1849252"/>
          </a:xfrm>
          <a:prstGeom prst="straightConnector1">
            <a:avLst/>
          </a:prstGeom>
          <a:ln w="127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22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BC1FA3B-F0C1-4F58-90BE-DCC7501F4B28}" type="slidenum">
              <a:rPr lang="en-US" smtClean="0"/>
              <a:pPr/>
              <a:t>8</a:t>
            </a:fld>
            <a:endParaRPr lang="en-US" dirty="0"/>
          </a:p>
        </p:txBody>
      </p:sp>
      <p:sp>
        <p:nvSpPr>
          <p:cNvPr id="2" name="Title 1"/>
          <p:cNvSpPr>
            <a:spLocks noGrp="1"/>
          </p:cNvSpPr>
          <p:nvPr>
            <p:ph type="title" idx="4294967295"/>
          </p:nvPr>
        </p:nvSpPr>
        <p:spPr>
          <a:xfrm>
            <a:off x="1676400" y="346651"/>
            <a:ext cx="10515600" cy="1325563"/>
          </a:xfrm>
        </p:spPr>
        <p:txBody>
          <a:bodyPr>
            <a:noAutofit/>
          </a:bodyPr>
          <a:lstStyle/>
          <a:p>
            <a:r>
              <a:rPr lang="en-US" sz="2400" dirty="0">
                <a:solidFill>
                  <a:schemeClr val="accent1">
                    <a:lumMod val="75000"/>
                  </a:schemeClr>
                </a:solidFill>
                <a:latin typeface="+mn-lt"/>
              </a:rPr>
              <a:t>Daily Growth and Components of Change, Texas, 2018-2019</a:t>
            </a:r>
          </a:p>
        </p:txBody>
      </p:sp>
      <p:sp>
        <p:nvSpPr>
          <p:cNvPr id="5" name="Rectangle 1"/>
          <p:cNvSpPr>
            <a:spLocks noChangeArrowheads="1"/>
          </p:cNvSpPr>
          <p:nvPr/>
        </p:nvSpPr>
        <p:spPr bwMode="auto">
          <a:xfrm>
            <a:off x="1025912" y="2468213"/>
            <a:ext cx="5809090" cy="261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defTabSz="1219170"/>
            <a:r>
              <a:rPr lang="en-US" altLang="en-US" dirty="0">
                <a:solidFill>
                  <a:schemeClr val="tx2"/>
                </a:solidFill>
                <a:ea typeface="Calibri" panose="020F0502020204030204" pitchFamily="34" charset="0"/>
              </a:rPr>
              <a:t>Added 367,215  between July 1, 2018 and July 1, 2019 </a:t>
            </a:r>
          </a:p>
          <a:p>
            <a:pPr defTabSz="1219170"/>
            <a:endParaRPr lang="en-US" altLang="en-US" dirty="0">
              <a:solidFill>
                <a:schemeClr val="tx2"/>
              </a:solidFill>
              <a:ea typeface="Calibri" panose="020F0502020204030204" pitchFamily="34" charset="0"/>
            </a:endParaRPr>
          </a:p>
          <a:p>
            <a:pPr marL="380990" indent="-380990" defTabSz="1219170">
              <a:buFont typeface="Arial" panose="020B0604020202020204" pitchFamily="34" charset="0"/>
              <a:buChar char="•"/>
            </a:pPr>
            <a:r>
              <a:rPr lang="en-US" altLang="en-US" dirty="0">
                <a:solidFill>
                  <a:schemeClr val="tx2"/>
                </a:solidFill>
                <a:latin typeface="+mj-lt"/>
                <a:ea typeface="Calibri" panose="020F0502020204030204" pitchFamily="34" charset="0"/>
              </a:rPr>
              <a:t>About 1,006 people per day</a:t>
            </a:r>
          </a:p>
          <a:p>
            <a:pPr marL="380990" indent="-380990" defTabSz="1219170">
              <a:buFont typeface="Arial" panose="020B0604020202020204" pitchFamily="34" charset="0"/>
              <a:buChar char="•"/>
            </a:pPr>
            <a:endParaRPr lang="en-US" altLang="en-US" dirty="0">
              <a:solidFill>
                <a:schemeClr val="tx2"/>
              </a:solidFill>
              <a:latin typeface="+mj-lt"/>
              <a:ea typeface="Calibri" panose="020F0502020204030204" pitchFamily="34" charset="0"/>
            </a:endParaRPr>
          </a:p>
          <a:p>
            <a:pPr marL="990575" lvl="1" indent="-380990" defTabSz="1219170">
              <a:buFont typeface="Arial" panose="020B0604020202020204" pitchFamily="34" charset="0"/>
              <a:buChar char="•"/>
            </a:pPr>
            <a:r>
              <a:rPr lang="en-US" altLang="en-US" dirty="0">
                <a:solidFill>
                  <a:schemeClr val="tx2"/>
                </a:solidFill>
                <a:latin typeface="+mj-lt"/>
                <a:ea typeface="Calibri" panose="020F0502020204030204" pitchFamily="34" charset="0"/>
              </a:rPr>
              <a:t>About 483 persons per day from natural increase (more births than deaths)</a:t>
            </a:r>
          </a:p>
          <a:p>
            <a:pPr marL="990575" lvl="1" indent="-380990" defTabSz="1219170">
              <a:buFont typeface="Arial" panose="020B0604020202020204" pitchFamily="34" charset="0"/>
              <a:buChar char="•"/>
            </a:pPr>
            <a:endParaRPr lang="en-US" altLang="en-US" dirty="0">
              <a:solidFill>
                <a:schemeClr val="tx2"/>
              </a:solidFill>
              <a:latin typeface="+mj-lt"/>
              <a:ea typeface="Calibri" panose="020F0502020204030204" pitchFamily="34" charset="0"/>
            </a:endParaRPr>
          </a:p>
          <a:p>
            <a:pPr marL="990575" lvl="1" indent="-380990" defTabSz="1219170">
              <a:buFont typeface="Arial" panose="020B0604020202020204" pitchFamily="34" charset="0"/>
              <a:buChar char="•"/>
            </a:pPr>
            <a:r>
              <a:rPr lang="en-US" altLang="en-US" dirty="0">
                <a:solidFill>
                  <a:schemeClr val="tx2"/>
                </a:solidFill>
                <a:latin typeface="+mj-lt"/>
                <a:ea typeface="Calibri" panose="020F0502020204030204" pitchFamily="34" charset="0"/>
              </a:rPr>
              <a:t>About 523 per day from net migration (178 international and 345 domestic migrants per day)</a:t>
            </a:r>
            <a:endParaRPr lang="en-US" altLang="en-US" dirty="0">
              <a:solidFill>
                <a:schemeClr val="tx2"/>
              </a:solidFill>
              <a:latin typeface="+mj-lt"/>
            </a:endParaRPr>
          </a:p>
        </p:txBody>
      </p:sp>
      <p:graphicFrame>
        <p:nvGraphicFramePr>
          <p:cNvPr id="6" name="Chart 5"/>
          <p:cNvGraphicFramePr/>
          <p:nvPr>
            <p:extLst/>
          </p:nvPr>
        </p:nvGraphicFramePr>
        <p:xfrm>
          <a:off x="6629401" y="1564198"/>
          <a:ext cx="4394421" cy="3996153"/>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1518357" y="6457890"/>
            <a:ext cx="5460243" cy="400110"/>
          </a:xfrm>
          <a:prstGeom prst="rect">
            <a:avLst/>
          </a:prstGeom>
        </p:spPr>
        <p:txBody>
          <a:bodyPr wrap="square">
            <a:spAutoFit/>
          </a:bodyPr>
          <a:lstStyle/>
          <a:p>
            <a:r>
              <a:rPr lang="en-US" sz="1000" dirty="0">
                <a:solidFill>
                  <a:schemeClr val="tx1">
                    <a:lumMod val="50000"/>
                    <a:lumOff val="50000"/>
                  </a:schemeClr>
                </a:solidFill>
              </a:rPr>
              <a:t>Source: US Census Bureau, 2019 Population Estimates					</a:t>
            </a:r>
          </a:p>
        </p:txBody>
      </p:sp>
    </p:spTree>
    <p:extLst>
      <p:ext uri="{BB962C8B-B14F-4D97-AF65-F5344CB8AC3E}">
        <p14:creationId xmlns:p14="http://schemas.microsoft.com/office/powerpoint/2010/main" val="2843122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D7B3FC-F52A-4C3D-BF43-F2954D09CBBE}" type="slidenum">
              <a:rPr lang="en-US" smtClean="0"/>
              <a:t>9</a:t>
            </a:fld>
            <a:endParaRPr lang="en-US" dirty="0"/>
          </a:p>
        </p:txBody>
      </p:sp>
      <p:graphicFrame>
        <p:nvGraphicFramePr>
          <p:cNvPr id="3" name="Content Placeholder 8"/>
          <p:cNvGraphicFramePr>
            <a:graphicFrameLocks/>
          </p:cNvGraphicFramePr>
          <p:nvPr>
            <p:extLst>
              <p:ext uri="{D42A27DB-BD31-4B8C-83A1-F6EECF244321}">
                <p14:modId xmlns:p14="http://schemas.microsoft.com/office/powerpoint/2010/main" val="4249944045"/>
              </p:ext>
            </p:extLst>
          </p:nvPr>
        </p:nvGraphicFramePr>
        <p:xfrm>
          <a:off x="1102131" y="1532323"/>
          <a:ext cx="9976606" cy="5106949"/>
        </p:xfrm>
        <a:graphic>
          <a:graphicData uri="http://schemas.openxmlformats.org/drawingml/2006/chart">
            <c:chart xmlns:c="http://schemas.openxmlformats.org/drawingml/2006/chart" xmlns:r="http://schemas.openxmlformats.org/officeDocument/2006/relationships" r:id="rId2"/>
          </a:graphicData>
        </a:graphic>
      </p:graphicFrame>
      <p:sp>
        <p:nvSpPr>
          <p:cNvPr id="4" name="Content Placeholder 2"/>
          <p:cNvSpPr txBox="1">
            <a:spLocks/>
          </p:cNvSpPr>
          <p:nvPr/>
        </p:nvSpPr>
        <p:spPr>
          <a:xfrm>
            <a:off x="1752600" y="773030"/>
            <a:ext cx="9896630" cy="5482959"/>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dirty="0">
                <a:solidFill>
                  <a:srgbClr val="205493"/>
                </a:solidFill>
                <a:latin typeface="Century Gothic" panose="020B0502020202020204" pitchFamily="34" charset="0"/>
              </a:rPr>
              <a:t>Components of Population Change, 2010-2019</a:t>
            </a:r>
            <a:r>
              <a:rPr lang="en-US" sz="2400" noProof="0" dirty="0">
                <a:solidFill>
                  <a:srgbClr val="205493"/>
                </a:solidFill>
                <a:latin typeface="Century Gothic" panose="020B0502020202020204" pitchFamily="34" charset="0"/>
              </a:rPr>
              <a:t> </a:t>
            </a:r>
            <a:endParaRPr kumimoji="0" lang="en-US" sz="2400" i="0" u="none" strike="noStrike" kern="1200" cap="none" spc="0" normalizeH="0" baseline="0" noProof="0" dirty="0">
              <a:ln>
                <a:noFill/>
              </a:ln>
              <a:solidFill>
                <a:srgbClr val="205493"/>
              </a:solidFill>
              <a:effectLst/>
              <a:uLnTx/>
              <a:uFillTx/>
              <a:latin typeface="Century Gothic" panose="020B0502020202020204" pitchFamily="34" charset="0"/>
            </a:endParaRPr>
          </a:p>
          <a:p>
            <a:endParaRPr lang="en-US" sz="2000" dirty="0">
              <a:latin typeface="Century Gothic" panose="020B0502020202020204" pitchFamily="34" charset="0"/>
            </a:endParaRPr>
          </a:p>
        </p:txBody>
      </p:sp>
      <p:sp>
        <p:nvSpPr>
          <p:cNvPr id="5" name="TextBox 4"/>
          <p:cNvSpPr txBox="1"/>
          <p:nvPr/>
        </p:nvSpPr>
        <p:spPr>
          <a:xfrm>
            <a:off x="280639" y="6639273"/>
            <a:ext cx="9067800" cy="246221"/>
          </a:xfrm>
          <a:prstGeom prst="rect">
            <a:avLst/>
          </a:prstGeom>
          <a:noFill/>
        </p:spPr>
        <p:txBody>
          <a:bodyPr wrap="square" rtlCol="0">
            <a:spAutoFit/>
          </a:bodyPr>
          <a:lstStyle/>
          <a:p>
            <a:pPr eaLnBrk="0" fontAlgn="base" hangingPunct="0">
              <a:spcBef>
                <a:spcPct val="0"/>
              </a:spcBef>
              <a:spcAft>
                <a:spcPct val="0"/>
              </a:spcAft>
              <a:defRPr/>
            </a:pPr>
            <a:r>
              <a:rPr lang="en-US" sz="1000" dirty="0">
                <a:solidFill>
                  <a:prstClr val="black">
                    <a:lumMod val="50000"/>
                    <a:lumOff val="50000"/>
                  </a:prstClr>
                </a:solidFill>
                <a:latin typeface="Arial" charset="0"/>
                <a:ea typeface="ＭＳ Ｐゴシック" pitchFamily="-16" charset="-128"/>
              </a:rPr>
              <a:t>Source: US Census Bureau, 2019 Vintage population estimates</a:t>
            </a:r>
          </a:p>
        </p:txBody>
      </p:sp>
      <p:sp>
        <p:nvSpPr>
          <p:cNvPr id="6" name="Rectangle 5">
            <a:extLst>
              <a:ext uri="{FF2B5EF4-FFF2-40B4-BE49-F238E27FC236}">
                <a16:creationId xmlns:a16="http://schemas.microsoft.com/office/drawing/2014/main" id="{F7CE8D21-ADA0-42F6-8C20-054042B27005}"/>
              </a:ext>
            </a:extLst>
          </p:cNvPr>
          <p:cNvSpPr/>
          <p:nvPr/>
        </p:nvSpPr>
        <p:spPr>
          <a:xfrm>
            <a:off x="10008799" y="1176764"/>
            <a:ext cx="2014654" cy="1384995"/>
          </a:xfrm>
          <a:prstGeom prst="rect">
            <a:avLst/>
          </a:prstGeom>
        </p:spPr>
        <p:txBody>
          <a:bodyPr wrap="square">
            <a:spAutoFit/>
          </a:bodyPr>
          <a:lstStyle/>
          <a:p>
            <a:r>
              <a:rPr lang="en-US" sz="1400" dirty="0">
                <a:solidFill>
                  <a:srgbClr val="25327B"/>
                </a:solidFill>
                <a:latin typeface="Century Gothic" panose="020B0502020202020204" pitchFamily="34" charset="0"/>
              </a:rPr>
              <a:t>Migration and natural increase contribute about equally to population growth in Texas</a:t>
            </a:r>
            <a:endParaRPr lang="en-US" sz="1400" dirty="0"/>
          </a:p>
        </p:txBody>
      </p:sp>
    </p:spTree>
    <p:extLst>
      <p:ext uri="{BB962C8B-B14F-4D97-AF65-F5344CB8AC3E}">
        <p14:creationId xmlns:p14="http://schemas.microsoft.com/office/powerpoint/2010/main" val="180932811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defRPr dirty="0" smtClean="0">
            <a:solidFill>
              <a:schemeClr val="tx2"/>
            </a:solidFill>
          </a:defRPr>
        </a:defPPr>
      </a:lstStyle>
    </a:spDef>
  </a:objectDefaults>
  <a:extraClrSchemeLst/>
  <a:extLst>
    <a:ext uri="{05A4C25C-085E-4340-85A3-A5531E510DB2}">
      <thm15:themeFamily xmlns:thm15="http://schemas.microsoft.com/office/thememl/2012/main" name="TDC Template.potx" id="{A8AA4A31-D64B-4527-8D8E-CE9363F07BF5}" vid="{DEBAF849-1D8C-4359-AD0F-0FCB4EBE36F8}"/>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defRPr dirty="0" smtClean="0">
            <a:solidFill>
              <a:schemeClr val="tx2"/>
            </a:solidFill>
          </a:defRPr>
        </a:defPPr>
      </a:lstStyle>
    </a:spDef>
  </a:objectDefaults>
  <a:extraClrSchemeLst/>
  <a:extLst>
    <a:ext uri="{05A4C25C-085E-4340-85A3-A5531E510DB2}">
      <thm15:themeFamily xmlns:thm15="http://schemas.microsoft.com/office/thememl/2012/main" name="TDC Template.potx" id="{A8AA4A31-D64B-4527-8D8E-CE9363F07BF5}" vid="{DEBAF849-1D8C-4359-AD0F-0FCB4EBE36F8}"/>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defRPr dirty="0" smtClean="0">
            <a:solidFill>
              <a:schemeClr val="tx2"/>
            </a:solidFill>
          </a:defRPr>
        </a:defPPr>
      </a:lstStyle>
    </a:spDef>
  </a:objectDefaults>
  <a:extraClrSchemeLst/>
  <a:extLst>
    <a:ext uri="{05A4C25C-085E-4340-85A3-A5531E510DB2}">
      <thm15:themeFamily xmlns:thm15="http://schemas.microsoft.com/office/thememl/2012/main" name="TDC Template.potx" id="{A8AA4A31-D64B-4527-8D8E-CE9363F07BF5}" vid="{DEBAF849-1D8C-4359-AD0F-0FCB4EBE36F8}"/>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09ED1DF319F2048B3E62B9641678531" ma:contentTypeVersion="13" ma:contentTypeDescription="Create a new document." ma:contentTypeScope="" ma:versionID="50a7753f872e4cfca2a4b7a9a3400574">
  <xsd:schema xmlns:xsd="http://www.w3.org/2001/XMLSchema" xmlns:xs="http://www.w3.org/2001/XMLSchema" xmlns:p="http://schemas.microsoft.com/office/2006/metadata/properties" xmlns:ns3="8865c3b5-672f-488d-b474-fd2e6972fa66" xmlns:ns4="122656c6-b205-4b62-909d-389f9e348b2b" targetNamespace="http://schemas.microsoft.com/office/2006/metadata/properties" ma:root="true" ma:fieldsID="763b770c41b169756f268df9f9434cd4" ns3:_="" ns4:_="">
    <xsd:import namespace="8865c3b5-672f-488d-b474-fd2e6972fa66"/>
    <xsd:import namespace="122656c6-b205-4b62-909d-389f9e348b2b"/>
    <xsd:element name="properties">
      <xsd:complexType>
        <xsd:sequence>
          <xsd:element name="documentManagement">
            <xsd:complexType>
              <xsd:all>
                <xsd:element ref="ns3:SharedWithUsers" minOccurs="0"/>
                <xsd:element ref="ns3:SharingHintHash" minOccurs="0"/>
                <xsd:element ref="ns3:SharedWithDetails"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65c3b5-672f-488d-b474-fd2e6972fa6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22656c6-b205-4b62-909d-389f9e348b2b"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E6717D3-C7A6-437C-8864-D9C4D755427D}">
  <ds:schemaRefs>
    <ds:schemaRef ds:uri="http://schemas.microsoft.com/sharepoint/v3/contenttype/forms"/>
  </ds:schemaRefs>
</ds:datastoreItem>
</file>

<file path=customXml/itemProps2.xml><?xml version="1.0" encoding="utf-8"?>
<ds:datastoreItem xmlns:ds="http://schemas.openxmlformats.org/officeDocument/2006/customXml" ds:itemID="{13272F3D-D714-4AE0-B34F-BA8ECE7BB7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65c3b5-672f-488d-b474-fd2e6972fa66"/>
    <ds:schemaRef ds:uri="122656c6-b205-4b62-909d-389f9e348b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F1484A1-434B-4BD9-91E0-487B0D646ADF}">
  <ds:schemaRefs>
    <ds:schemaRef ds:uri="http://purl.org/dc/dcmitype/"/>
    <ds:schemaRef ds:uri="http://schemas.microsoft.com/office/2006/metadata/properties"/>
    <ds:schemaRef ds:uri="http://schemas.openxmlformats.org/package/2006/metadata/core-properties"/>
    <ds:schemaRef ds:uri="http://purl.org/dc/elements/1.1/"/>
    <ds:schemaRef ds:uri="http://schemas.microsoft.com/office/infopath/2007/PartnerControls"/>
    <ds:schemaRef ds:uri="http://schemas.microsoft.com/office/2006/documentManagement/types"/>
    <ds:schemaRef ds:uri="122656c6-b205-4b62-909d-389f9e348b2b"/>
    <ds:schemaRef ds:uri="http://purl.org/dc/terms/"/>
    <ds:schemaRef ds:uri="8865c3b5-672f-488d-b474-fd2e6972fa6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19979</TotalTime>
  <Words>2859</Words>
  <Application>Microsoft Office PowerPoint</Application>
  <PresentationFormat>Widescreen</PresentationFormat>
  <Paragraphs>673</Paragraphs>
  <Slides>40</Slides>
  <Notes>19</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40</vt:i4>
      </vt:variant>
    </vt:vector>
  </HeadingPairs>
  <TitlesOfParts>
    <vt:vector size="53" baseType="lpstr">
      <vt:lpstr>ＭＳ Ｐゴシック</vt:lpstr>
      <vt:lpstr>Arial</vt:lpstr>
      <vt:lpstr>Calibri</vt:lpstr>
      <vt:lpstr>Calibri Light</vt:lpstr>
      <vt:lpstr>Century Gothic</vt:lpstr>
      <vt:lpstr>Roboto</vt:lpstr>
      <vt:lpstr>Times New Roman</vt:lpstr>
      <vt:lpstr>Office Theme</vt:lpstr>
      <vt:lpstr>2_Office Theme</vt:lpstr>
      <vt:lpstr>1_Office Theme</vt:lpstr>
      <vt:lpstr>Custom Design</vt:lpstr>
      <vt:lpstr>3_Office Theme</vt:lpstr>
      <vt:lpstr>4_Office Theme</vt:lpstr>
      <vt:lpstr>PowerPoint Presentation</vt:lpstr>
      <vt:lpstr>PowerPoint Presentation</vt:lpstr>
      <vt:lpstr>Population Growth and Projected Congressional Seats of Select States</vt:lpstr>
      <vt:lpstr>PowerPoint Presentation</vt:lpstr>
      <vt:lpstr>PowerPoint Presentation</vt:lpstr>
      <vt:lpstr>PowerPoint Presentation</vt:lpstr>
      <vt:lpstr>PowerPoint Presentation</vt:lpstr>
      <vt:lpstr>Daily Growth and Components of Change, Texas, 2018-2019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Median Age and Change for Select States and the US, 2010 and 2018</vt:lpstr>
      <vt:lpstr>Total Fertility Rate for Select States, 2008-2018</vt:lpstr>
      <vt:lpstr>US Population Pyramid, 2010 and 2018</vt:lpstr>
      <vt:lpstr>Texas Population Pyramid, 2010 and 2018</vt:lpstr>
      <vt:lpstr>Texas White (non-Hispanic) and Hispanic Populations by Age, 2019</vt:lpstr>
      <vt:lpstr>PowerPoint Presentation</vt:lpstr>
      <vt:lpstr>Texas Population Pyramid by Race/Ethnicity, 2019</vt:lpstr>
      <vt:lpstr>Texas Population Pyramid by Race/Ethnicity, 2019</vt:lpstr>
      <vt:lpstr>Texas Population Pyramid by Race/Ethnicity, 2019</vt:lpstr>
      <vt:lpstr>PowerPoint Presentation</vt:lpstr>
      <vt:lpstr>Percent of Civilian Labor Force by Occupation, Texas, 2007, 2017 and 2017-2017 Change</vt:lpstr>
      <vt:lpstr>Percent Distribution of Educational Attainment of Persons Aged 25 Years and Older, Texas, 2008, 2011, and 2015</vt:lpstr>
      <vt:lpstr>Educational Attainment of Persons Age 25 Years and Older by Race/Ethnicity, Texas, 2015</vt:lpstr>
      <vt:lpstr>Percent of the Population Aged-25 Years and Older with a Bachelor’s Degree or Higher by Race/Ethnicity, Texas, 2007 and 2017</vt:lpstr>
      <vt:lpstr>PowerPoint Presentation</vt:lpstr>
      <vt:lpstr>PowerPoint Presentation</vt:lpstr>
      <vt:lpstr>Projected Population, 2010-2050, Texas</vt:lpstr>
      <vt:lpstr>PowerPoint Presentation</vt:lpstr>
      <vt:lpstr>PowerPoint Presentation</vt:lpstr>
      <vt:lpstr>Projected Population by Race and Ethnicity,  Texas 2010-2050</vt:lpstr>
      <vt:lpstr>PowerPoint Presentation</vt:lpstr>
      <vt:lpstr>PowerPoint Presentation</vt:lpstr>
    </vt:vector>
  </TitlesOfParts>
  <Company>UTSA/IDSER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Alelhie Lila Valencia</dc:creator>
  <cp:lastModifiedBy>Lloyd Potter</cp:lastModifiedBy>
  <cp:revision>693</cp:revision>
  <cp:lastPrinted>2021-03-23T13:26:28Z</cp:lastPrinted>
  <dcterms:created xsi:type="dcterms:W3CDTF">2016-06-30T18:52:57Z</dcterms:created>
  <dcterms:modified xsi:type="dcterms:W3CDTF">2021-04-05T18:19:39Z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0x010100809ED1DF319F2048B3E62B9641678531</vt:lpwstr>
  </property>
</Properties>
</file>